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1" r:id="rId3"/>
    <p:sldId id="270" r:id="rId4"/>
    <p:sldId id="272" r:id="rId5"/>
    <p:sldId id="273" r:id="rId6"/>
    <p:sldId id="274" r:id="rId7"/>
    <p:sldId id="276" r:id="rId8"/>
    <p:sldId id="275" r:id="rId9"/>
    <p:sldId id="278" r:id="rId10"/>
    <p:sldId id="279" r:id="rId11"/>
    <p:sldId id="280" r:id="rId12"/>
    <p:sldId id="281" r:id="rId13"/>
    <p:sldId id="285" r:id="rId14"/>
    <p:sldId id="286" r:id="rId15"/>
    <p:sldId id="291" r:id="rId16"/>
    <p:sldId id="283" r:id="rId17"/>
    <p:sldId id="284" r:id="rId18"/>
    <p:sldId id="287" r:id="rId19"/>
    <p:sldId id="289" r:id="rId20"/>
    <p:sldId id="288" r:id="rId21"/>
    <p:sldId id="290" r:id="rId22"/>
    <p:sldId id="266" r:id="rId23"/>
    <p:sldId id="269" r:id="rId24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CC0000"/>
    <a:srgbClr val="F4E0E0"/>
    <a:srgbClr val="EE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1" autoAdjust="0"/>
    <p:restoredTop sz="88982" autoAdjust="0"/>
  </p:normalViewPr>
  <p:slideViewPr>
    <p:cSldViewPr>
      <p:cViewPr>
        <p:scale>
          <a:sx n="100" d="100"/>
          <a:sy n="100" d="100"/>
        </p:scale>
        <p:origin x="-1560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4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2286556-5A44-40F5-BC7E-3E5D3382CAAA}" type="datetimeFigureOut">
              <a:rPr lang="ko-KR" altLang="en-US"/>
              <a:pPr>
                <a:defRPr/>
              </a:pPr>
              <a:t>2011-03-31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B497301-DB79-42E3-809D-E3D15A3EEA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81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AD4E44-7B18-49FF-80CD-20D37617195E}" type="datetimeFigureOut">
              <a:rPr lang="ko-KR" altLang="en-US"/>
              <a:pPr>
                <a:defRPr/>
              </a:pPr>
              <a:t>2011-03-31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E932AC1-DF9B-4473-A600-62D06C5E39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51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하단에 로고란에는 협력사업체가 들어갈 경우에 리얼웹로고 좌측으로 나열할 예정입니다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DBFFFF-647F-4B5D-978C-6CE440398C51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2E003D-DC16-4D91-A7A9-5D062FE70F2B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9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034DE5-FD0E-4020-A6F3-8B0B59C29C6A}" type="slidenum">
              <a:rPr lang="ko-KR" altLang="en-US" smtClean="0"/>
              <a:pPr/>
              <a:t>22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11663" y="6286500"/>
            <a:ext cx="100647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089150" y="6438900"/>
            <a:ext cx="3578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Copyright </a:t>
            </a:r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2011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Realweb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 co., Ltd. All rights reserved.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2136" y="285728"/>
            <a:ext cx="7893864" cy="1143008"/>
          </a:xfrm>
        </p:spPr>
        <p:txBody>
          <a:bodyPr>
            <a:noAutofit/>
          </a:bodyPr>
          <a:lstStyle>
            <a:lvl1pPr algn="ctr">
              <a:defRPr sz="3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79088" y="1857364"/>
            <a:ext cx="3405211" cy="4238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지막 페이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411663" y="6286500"/>
            <a:ext cx="100647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5250" y="6438900"/>
            <a:ext cx="3578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Copyright 2008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Realweb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 co., Ltd. All rights reserved.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05188" y="2928938"/>
            <a:ext cx="3390900" cy="8620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37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감사합니다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89" y="228600"/>
            <a:ext cx="9060933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1889" y="1447800"/>
            <a:ext cx="9060933" cy="1973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114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786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 rot="10800000">
            <a:off x="231775" y="6213475"/>
            <a:ext cx="952023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76200" dir="600000" algn="ctr" rotWithShape="0">
              <a:schemeClr val="bg1">
                <a:lumMod val="50000"/>
                <a:alpha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139" y="785795"/>
            <a:ext cx="9441722" cy="5340369"/>
          </a:xfrm>
        </p:spPr>
        <p:txBody>
          <a:bodyPr/>
          <a:lstStyle>
            <a:lvl1pPr>
              <a:buFontTx/>
              <a:buBlip>
                <a:blip r:embed="rId3"/>
              </a:buBlip>
              <a:defRPr sz="220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618C5BD4-88A0-4671-9A9D-FC2359A6E8B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97692-2892-4C6E-A42B-64587402968E}" type="datetime1">
              <a:rPr lang="ko-KR" altLang="en-US"/>
              <a:pPr>
                <a:defRPr/>
              </a:pPr>
              <a:t>2011-03-31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81000" y="187325"/>
            <a:ext cx="1211263" cy="708025"/>
          </a:xfrm>
          <a:prstGeom prst="rect">
            <a:avLst/>
          </a:prstGeom>
          <a:noFill/>
          <a:effectLst>
            <a:outerShdw blurRad="76200" dist="38100" dir="19140000" algn="b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목차</a:t>
            </a:r>
          </a:p>
        </p:txBody>
      </p:sp>
      <p:sp>
        <p:nvSpPr>
          <p:cNvPr id="68" name="내용 개체 틀 2"/>
          <p:cNvSpPr>
            <a:spLocks noGrp="1"/>
          </p:cNvSpPr>
          <p:nvPr>
            <p:ph idx="1"/>
          </p:nvPr>
        </p:nvSpPr>
        <p:spPr>
          <a:xfrm>
            <a:off x="452405" y="1071546"/>
            <a:ext cx="9001189" cy="5000660"/>
          </a:xfrm>
        </p:spPr>
        <p:txBody>
          <a:bodyPr/>
          <a:lstStyle>
            <a:lvl1pPr>
              <a:buFontTx/>
              <a:buBlip>
                <a:blip r:embed="rId3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408B9-EB9E-4FF3-B5E0-A48C94FCE8DD}" type="datetime1">
              <a:rPr lang="ko-KR" altLang="en-US"/>
              <a:pPr>
                <a:defRPr/>
              </a:pPr>
              <a:t>2011-03-31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 userDrawn="1">
            <p:ph type="sldNum" sz="quarter" idx="11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2CE48182-5FBB-4155-B442-4454ADFC266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rot="10800000">
            <a:off x="231775" y="6213475"/>
            <a:ext cx="952023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76200" dir="600000" algn="ctr" rotWithShape="0">
              <a:schemeClr val="bg1">
                <a:lumMod val="50000"/>
                <a:alpha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128"/>
          <p:cNvGraphicFramePr>
            <a:graphicFrameLocks noGrp="1"/>
          </p:cNvGraphicFramePr>
          <p:nvPr/>
        </p:nvGraphicFramePr>
        <p:xfrm>
          <a:off x="323850" y="2974975"/>
          <a:ext cx="9286941" cy="3032225"/>
        </p:xfrm>
        <a:graphic>
          <a:graphicData uri="http://schemas.openxmlformats.org/drawingml/2006/table">
            <a:tbl>
              <a:tblPr/>
              <a:tblGrid>
                <a:gridCol w="636204"/>
                <a:gridCol w="1060340"/>
                <a:gridCol w="745500"/>
                <a:gridCol w="866215"/>
                <a:gridCol w="5978682"/>
              </a:tblGrid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2008.10.29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19"/>
          <p:cNvSpPr txBox="1">
            <a:spLocks noChangeArrowheads="1"/>
          </p:cNvSpPr>
          <p:nvPr userDrawn="1"/>
        </p:nvSpPr>
        <p:spPr bwMode="auto">
          <a:xfrm>
            <a:off x="238125" y="2571750"/>
            <a:ext cx="14065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3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이력</a:t>
            </a:r>
          </a:p>
        </p:txBody>
      </p:sp>
      <p:graphicFrame>
        <p:nvGraphicFramePr>
          <p:cNvPr id="6" name="Group 129"/>
          <p:cNvGraphicFramePr>
            <a:graphicFrameLocks noGrp="1"/>
          </p:cNvGraphicFramePr>
          <p:nvPr/>
        </p:nvGraphicFramePr>
        <p:xfrm>
          <a:off x="309563" y="1198563"/>
          <a:ext cx="9286939" cy="1230000"/>
        </p:xfrm>
        <a:graphic>
          <a:graphicData uri="http://schemas.openxmlformats.org/drawingml/2006/table">
            <a:tbl>
              <a:tblPr/>
              <a:tblGrid>
                <a:gridCol w="1579089"/>
                <a:gridCol w="2862916"/>
                <a:gridCol w="1530151"/>
                <a:gridCol w="3314783"/>
              </a:tblGrid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포탈 시스템 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대우엔지니어링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문서제목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2008.10.29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295"/>
          <p:cNvSpPr txBox="1">
            <a:spLocks noChangeArrowheads="1"/>
          </p:cNvSpPr>
          <p:nvPr userDrawn="1"/>
        </p:nvSpPr>
        <p:spPr bwMode="auto">
          <a:xfrm>
            <a:off x="238125" y="784225"/>
            <a:ext cx="15001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3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요약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B78C919E-809C-4DCA-8D86-CC9457BB083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F8A92-7F16-4671-8643-738C50764809}" type="datetime1">
              <a:rPr lang="ko-KR" altLang="en-US"/>
              <a:pPr>
                <a:defRPr/>
              </a:pPr>
              <a:t>2011-03-31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62EE2B4A-F143-4F92-A1BF-C3B04A395F3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659D7-1823-4892-87B4-51139F90038C}" type="datetime1">
              <a:rPr lang="ko-KR" altLang="en-US"/>
              <a:pPr>
                <a:defRPr/>
              </a:pPr>
              <a:t>2011-03-31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2"/>
          </p:nvPr>
        </p:nvSpPr>
        <p:spPr>
          <a:xfrm>
            <a:off x="523844" y="714356"/>
            <a:ext cx="4357718" cy="5429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/>
          </p:nvPr>
        </p:nvSpPr>
        <p:spPr>
          <a:xfrm>
            <a:off x="5024438" y="714356"/>
            <a:ext cx="4357718" cy="5429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1922A4A1-3049-4CB8-AE17-248082BDB4C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5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EE1B4-9B3B-454A-95C4-A9464DE06607}" type="datetime1">
              <a:rPr lang="ko-KR" altLang="en-US"/>
              <a:pPr>
                <a:defRPr/>
              </a:pPr>
              <a:t>2011-03-31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70AA8F58-68BF-4A3A-949C-7C2BD64E60B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25D88-A078-4C7E-A1C2-019DC7B9308E}" type="datetime1">
              <a:rPr lang="ko-KR" altLang="en-US"/>
              <a:pPr>
                <a:defRPr/>
              </a:pPr>
              <a:t>2011-03-31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83326C52-B47D-4CEE-993E-78B222A3AAC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FCAFA-9EC8-4E06-AABF-636F1A3AC989}" type="datetime1">
              <a:rPr lang="ko-KR" altLang="en-US"/>
              <a:pPr>
                <a:defRPr/>
              </a:pPr>
              <a:t>2011-03-31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785795"/>
            <a:ext cx="8915400" cy="534036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 sz="220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Arial" pitchFamily="34" charset="0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320735BC-7924-458E-AEA2-286F9E584C3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C7392-6106-4514-9581-66008A8DA25A}" type="datetime1">
              <a:rPr lang="ko-KR" altLang="en-US"/>
              <a:pPr>
                <a:defRPr/>
              </a:pPr>
              <a:t>2011-03-31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5" descr="num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4386263" y="6324600"/>
            <a:ext cx="1031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571500"/>
            <a:ext cx="89154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500188"/>
            <a:ext cx="89154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429375"/>
            <a:ext cx="2311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CE9A87-C9C5-4B96-98EF-E7406D834F8B}" type="datetime1">
              <a:rPr lang="ko-KR" altLang="en-US"/>
              <a:pPr>
                <a:defRPr/>
              </a:pPr>
              <a:t>2011-03-31</a:t>
            </a:fld>
            <a:endParaRPr lang="ko-KR" altLang="en-US"/>
          </a:p>
        </p:txBody>
      </p:sp>
      <p:pic>
        <p:nvPicPr>
          <p:cNvPr id="2054" name="그림 7" descr="logo.g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067675" y="6403975"/>
            <a:ext cx="16002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4487863" y="6357938"/>
            <a:ext cx="852487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ko-kr/library/wewwczdw(v=VS.90).aspx" TargetMode="External"/><Relationship Id="rId2" Type="http://schemas.openxmlformats.org/officeDocument/2006/relationships/hyperlink" Target="http://msdn.microsoft.com/ko-kr/library/ms228975(v=VS.9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ko-kr/library/22t547yb(v=VS.90)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sdn.microsoft.com/en-us/library/ff963553.asp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jpeg"/><Relationship Id="rId18" Type="http://schemas.openxmlformats.org/officeDocument/2006/relationships/image" Target="../media/image18.emf"/><Relationship Id="rId26" Type="http://schemas.openxmlformats.org/officeDocument/2006/relationships/image" Target="../media/image21.emf"/><Relationship Id="rId39" Type="http://schemas.openxmlformats.org/officeDocument/2006/relationships/image" Target="../media/image49.png"/><Relationship Id="rId21" Type="http://schemas.openxmlformats.org/officeDocument/2006/relationships/image" Target="../media/image35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60.png"/><Relationship Id="rId55" Type="http://schemas.openxmlformats.org/officeDocument/2006/relationships/image" Target="../media/image64.png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png"/><Relationship Id="rId29" Type="http://schemas.openxmlformats.org/officeDocument/2006/relationships/image" Target="../media/image39.png"/><Relationship Id="rId11" Type="http://schemas.openxmlformats.org/officeDocument/2006/relationships/image" Target="../media/image29.jpeg"/><Relationship Id="rId24" Type="http://schemas.openxmlformats.org/officeDocument/2006/relationships/image" Target="../media/image20.emf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3" Type="http://schemas.openxmlformats.org/officeDocument/2006/relationships/image" Target="../media/image63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19" Type="http://schemas.openxmlformats.org/officeDocument/2006/relationships/oleObject" Target="../embeddings/oleObject2.bin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6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jpeg"/><Relationship Id="rId22" Type="http://schemas.openxmlformats.org/officeDocument/2006/relationships/image" Target="../media/image36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8" Type="http://schemas.openxmlformats.org/officeDocument/2006/relationships/image" Target="../media/image26.png"/><Relationship Id="rId51" Type="http://schemas.openxmlformats.org/officeDocument/2006/relationships/image" Target="../media/image61.png"/><Relationship Id="rId3" Type="http://schemas.openxmlformats.org/officeDocument/2006/relationships/notesSlide" Target="../notesSlides/notesSlide3.xml"/><Relationship Id="rId12" Type="http://schemas.openxmlformats.org/officeDocument/2006/relationships/image" Target="../media/image30.jpeg"/><Relationship Id="rId17" Type="http://schemas.openxmlformats.org/officeDocument/2006/relationships/oleObject" Target="../embeddings/oleObject1.bin"/><Relationship Id="rId25" Type="http://schemas.openxmlformats.org/officeDocument/2006/relationships/oleObject" Target="../embeddings/oleObject4.bin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20" Type="http://schemas.openxmlformats.org/officeDocument/2006/relationships/image" Target="../media/image19.emf"/><Relationship Id="rId41" Type="http://schemas.openxmlformats.org/officeDocument/2006/relationships/image" Target="../media/image51.png"/><Relationship Id="rId54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jpeg"/><Relationship Id="rId15" Type="http://schemas.openxmlformats.org/officeDocument/2006/relationships/image" Target="../media/image33.png"/><Relationship Id="rId23" Type="http://schemas.openxmlformats.org/officeDocument/2006/relationships/oleObject" Target="../embeddings/oleObject3.bin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viadezra.blogspot.com/2009/04/task-parallel-library-parallel.html" TargetMode="External"/><Relationship Id="rId4" Type="http://schemas.openxmlformats.org/officeDocument/2006/relationships/hyperlink" Target="http://debop.egloos.com/379515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부제목 2"/>
          <p:cNvSpPr>
            <a:spLocks noGrp="1"/>
          </p:cNvSpPr>
          <p:nvPr>
            <p:ph type="subTitle" idx="1"/>
          </p:nvPr>
        </p:nvSpPr>
        <p:spPr>
          <a:xfrm>
            <a:off x="4411663" y="1928813"/>
            <a:ext cx="3157537" cy="423862"/>
          </a:xfrm>
        </p:spPr>
        <p:txBody>
          <a:bodyPr/>
          <a:lstStyle/>
          <a:p>
            <a:pPr eaLnBrk="1" hangingPunct="1"/>
            <a:r>
              <a:rPr lang="en-US" altLang="ko-KR" smtClean="0"/>
              <a:t>2011.03</a:t>
            </a:r>
            <a:endParaRPr lang="ko-KR" altLang="en-US" dirty="0" smtClean="0"/>
          </a:p>
        </p:txBody>
      </p:sp>
      <p:sp>
        <p:nvSpPr>
          <p:cNvPr id="13315" name="제목 3"/>
          <p:cNvSpPr>
            <a:spLocks noGrp="1"/>
          </p:cNvSpPr>
          <p:nvPr>
            <p:ph type="ctrTitle"/>
          </p:nvPr>
        </p:nvSpPr>
        <p:spPr>
          <a:xfrm>
            <a:off x="2012950" y="285750"/>
            <a:ext cx="7893050" cy="1428738"/>
          </a:xfrm>
        </p:spPr>
        <p:txBody>
          <a:bodyPr/>
          <a:lstStyle/>
          <a:p>
            <a:r>
              <a:rPr lang="en-US" altLang="ko-KR" smtClean="0"/>
              <a:t>Multi-Thread Programming</a:t>
            </a:r>
            <a:br>
              <a:rPr lang="en-US" altLang="ko-KR" smtClean="0"/>
            </a:br>
            <a:r>
              <a:rPr lang="en-US" altLang="ko-KR" sz="2800" smtClean="0"/>
              <a:t>RCL.ParallelExtensions (in RCL.Core)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960180"/>
              </p:ext>
            </p:extLst>
          </p:nvPr>
        </p:nvGraphicFramePr>
        <p:xfrm>
          <a:off x="272480" y="1258021"/>
          <a:ext cx="9361039" cy="39789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75649"/>
                <a:gridCol w="2420895"/>
                <a:gridCol w="2160240"/>
                <a:gridCol w="2304255"/>
              </a:tblGrid>
              <a:tr h="81719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Machine</a:t>
                      </a:r>
                      <a:endParaRPr lang="en-US"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.NET 3.5</a:t>
                      </a:r>
                      <a:endParaRPr lang="en-US"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.NET 4</a:t>
                      </a:r>
                      <a:endParaRPr lang="en-US"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Improvement</a:t>
                      </a:r>
                      <a:endParaRPr lang="en-US" sz="2400" b="1"/>
                    </a:p>
                  </a:txBody>
                  <a:tcPr marL="0" marR="0" marT="0" marB="0" anchor="ctr"/>
                </a:tc>
              </a:tr>
              <a:tr h="12817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 dual-core box</a:t>
                      </a:r>
                      <a:endParaRPr lang="en-US"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  5.03 seconds</a:t>
                      </a:r>
                      <a:endParaRPr lang="en-US"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2.45 seconds</a:t>
                      </a:r>
                      <a:endParaRPr lang="en-US"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2.05x</a:t>
                      </a:r>
                      <a:endParaRPr lang="en-US" sz="2400" b="1"/>
                    </a:p>
                  </a:txBody>
                  <a:tcPr marL="0" marR="0" marT="0" marB="0" anchor="ctr"/>
                </a:tc>
              </a:tr>
              <a:tr h="187995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 quad-core box</a:t>
                      </a:r>
                      <a:endParaRPr lang="en-US"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19.39 seconds</a:t>
                      </a:r>
                      <a:endParaRPr lang="en-US"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3.42 seconds</a:t>
                      </a:r>
                      <a:endParaRPr lang="en-US"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5.67x</a:t>
                      </a:r>
                      <a:endParaRPr lang="en-US" sz="2400" b="1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19363" y="2770188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2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비동기 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3402850" y="5631904"/>
            <a:ext cx="5044407" cy="39638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87747" tIns="43875" rIns="87747" bIns="43875">
            <a:spAutoFit/>
          </a:bodyPr>
          <a:lstStyle/>
          <a:p>
            <a:pPr algn="l"/>
            <a:r>
              <a:rPr lang="en-US" sz="2000" b="1" dirty="0">
                <a:effectLst/>
                <a:latin typeface="+mn-ea"/>
                <a:ea typeface="+mn-ea"/>
                <a:cs typeface="Segoe UI" pitchFamily="34" charset="0"/>
              </a:rPr>
              <a:t>Managed Code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012450" y="4641304"/>
            <a:ext cx="4700089" cy="39638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87747" tIns="43875" rIns="87747" bIns="43875">
            <a:spAutoFit/>
          </a:bodyPr>
          <a:lstStyle/>
          <a:p>
            <a:pPr algn="l"/>
            <a:r>
              <a:rPr lang="en-US" sz="2000" b="1" dirty="0">
                <a:effectLst/>
                <a:latin typeface="+mn-ea"/>
                <a:ea typeface="+mn-ea"/>
                <a:cs typeface="Segoe UI" pitchFamily="34" charset="0"/>
              </a:rPr>
              <a:t>Generics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622050" y="3574504"/>
            <a:ext cx="4273760" cy="39638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 lIns="87747" tIns="43875" rIns="87747" bIns="43875">
            <a:spAutoFit/>
          </a:bodyPr>
          <a:lstStyle/>
          <a:p>
            <a:r>
              <a:rPr lang="en-US" sz="2000" b="1" dirty="0" smtClean="0">
                <a:effectLst/>
                <a:latin typeface="+mn-ea"/>
                <a:ea typeface="+mn-ea"/>
                <a:cs typeface="Segoe UI" pitchFamily="34" charset="0"/>
              </a:rPr>
              <a:t>Language Integrated Query</a:t>
            </a:r>
            <a:endParaRPr lang="en-US" sz="2000" b="1" dirty="0">
              <a:effectLst/>
              <a:latin typeface="+mn-ea"/>
              <a:ea typeface="+mn-ea"/>
              <a:cs typeface="Segoe UI" pitchFamily="34" charset="0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5307850" y="2507704"/>
            <a:ext cx="3704715" cy="39638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 lIns="87747" tIns="43875" rIns="87747" bIns="43875">
            <a:spAutoFit/>
          </a:bodyPr>
          <a:lstStyle/>
          <a:p>
            <a:r>
              <a:rPr lang="en-US" sz="2000" b="1" dirty="0" smtClean="0">
                <a:effectLst/>
                <a:latin typeface="+mn-ea"/>
                <a:ea typeface="+mn-ea"/>
                <a:cs typeface="Segoe UI" pitchFamily="34" charset="0"/>
              </a:rPr>
              <a:t>Dynamic + Language Parity</a:t>
            </a:r>
            <a:endParaRPr lang="en-US" sz="2000" b="1" dirty="0">
              <a:effectLst/>
              <a:latin typeface="+mn-ea"/>
              <a:ea typeface="+mn-ea"/>
              <a:cs typeface="Segoe UI" pitchFamily="34" charset="0"/>
            </a:endParaRPr>
          </a:p>
        </p:txBody>
      </p:sp>
      <p:cxnSp>
        <p:nvCxnSpPr>
          <p:cNvPr id="12" name="Straight Arrow Connector 22"/>
          <p:cNvCxnSpPr>
            <a:stCxn id="13" idx="0"/>
          </p:cNvCxnSpPr>
          <p:nvPr/>
        </p:nvCxnSpPr>
        <p:spPr>
          <a:xfrm rot="5400000" flipH="1" flipV="1">
            <a:off x="2880294" y="5129454"/>
            <a:ext cx="643479" cy="406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20"/>
          <p:cNvSpPr/>
          <p:nvPr/>
        </p:nvSpPr>
        <p:spPr bwMode="auto">
          <a:xfrm rot="1921981">
            <a:off x="2650452" y="5619421"/>
            <a:ext cx="451897" cy="4611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</a:endParaRPr>
          </a:p>
        </p:txBody>
      </p:sp>
      <p:cxnSp>
        <p:nvCxnSpPr>
          <p:cNvPr id="14" name="Straight Arrow Connector 45"/>
          <p:cNvCxnSpPr>
            <a:stCxn id="15" idx="0"/>
          </p:cNvCxnSpPr>
          <p:nvPr/>
        </p:nvCxnSpPr>
        <p:spPr>
          <a:xfrm rot="7321981" flipH="1" flipV="1">
            <a:off x="3468283" y="4299255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Oval 46"/>
          <p:cNvSpPr/>
          <p:nvPr/>
        </p:nvSpPr>
        <p:spPr bwMode="auto">
          <a:xfrm rot="1921981">
            <a:off x="3297768" y="458756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</a:endParaRPr>
          </a:p>
        </p:txBody>
      </p:sp>
      <p:cxnSp>
        <p:nvCxnSpPr>
          <p:cNvPr id="16" name="Straight Arrow Connector 47"/>
          <p:cNvCxnSpPr>
            <a:stCxn id="17" idx="0"/>
          </p:cNvCxnSpPr>
          <p:nvPr/>
        </p:nvCxnSpPr>
        <p:spPr>
          <a:xfrm rot="7321981" flipH="1" flipV="1">
            <a:off x="4114957" y="3265688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Oval 48"/>
          <p:cNvSpPr/>
          <p:nvPr/>
        </p:nvSpPr>
        <p:spPr bwMode="auto">
          <a:xfrm rot="1921981">
            <a:off x="3944441" y="3553992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</a:endParaRPr>
          </a:p>
        </p:txBody>
      </p:sp>
      <p:cxnSp>
        <p:nvCxnSpPr>
          <p:cNvPr id="18" name="Straight Arrow Connector 49"/>
          <p:cNvCxnSpPr>
            <a:stCxn id="19" idx="0"/>
          </p:cNvCxnSpPr>
          <p:nvPr/>
        </p:nvCxnSpPr>
        <p:spPr>
          <a:xfrm rot="7321981" flipH="1" flipV="1">
            <a:off x="4761630" y="2232120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Oval 50"/>
          <p:cNvSpPr/>
          <p:nvPr/>
        </p:nvSpPr>
        <p:spPr bwMode="auto">
          <a:xfrm rot="1921981">
            <a:off x="4591114" y="2520425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</a:endParaRPr>
          </a:p>
        </p:txBody>
      </p:sp>
      <p:cxnSp>
        <p:nvCxnSpPr>
          <p:cNvPr id="20" name="Straight Arrow Connector 51"/>
          <p:cNvCxnSpPr>
            <a:stCxn id="21" idx="0"/>
          </p:cNvCxnSpPr>
          <p:nvPr/>
        </p:nvCxnSpPr>
        <p:spPr>
          <a:xfrm rot="7321981" flipH="1" flipV="1">
            <a:off x="5408303" y="1198552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Oval 52"/>
          <p:cNvSpPr/>
          <p:nvPr/>
        </p:nvSpPr>
        <p:spPr bwMode="auto">
          <a:xfrm rot="1921981">
            <a:off x="5237788" y="1486857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3064031" y="1304425"/>
            <a:ext cx="2043103" cy="39638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87747" tIns="43875" rIns="87747" bIns="43875">
            <a:spAutoFit/>
          </a:bodyPr>
          <a:lstStyle/>
          <a:p>
            <a:pPr algn="r"/>
            <a:r>
              <a:rPr lang="en-US" sz="2000" b="1" dirty="0">
                <a:effectLst/>
                <a:latin typeface="+mn-ea"/>
                <a:ea typeface="+mn-ea"/>
                <a:cs typeface="Segoe UI" pitchFamily="34" charset="0"/>
              </a:rPr>
              <a:t>C# </a:t>
            </a:r>
            <a:r>
              <a:rPr lang="en-US" sz="2000" b="1" dirty="0" smtClean="0">
                <a:effectLst/>
                <a:latin typeface="+mn-ea"/>
                <a:ea typeface="+mn-ea"/>
                <a:cs typeface="Segoe UI" pitchFamily="34" charset="0"/>
              </a:rPr>
              <a:t>+</a:t>
            </a:r>
            <a:r>
              <a:rPr lang="en-US" sz="2000" b="1" dirty="0" smtClean="0">
                <a:latin typeface="+mn-ea"/>
                <a:ea typeface="+mn-ea"/>
                <a:cs typeface="Segoe UI" pitchFamily="34" charset="0"/>
              </a:rPr>
              <a:t> VB </a:t>
            </a:r>
            <a:r>
              <a:rPr lang="en-US" sz="2000" b="1" dirty="0" err="1" smtClean="0">
                <a:latin typeface="+mn-ea"/>
                <a:ea typeface="+mn-ea"/>
                <a:cs typeface="Segoe UI" pitchFamily="34" charset="0"/>
              </a:rPr>
              <a:t>v.Next</a:t>
            </a:r>
            <a:endParaRPr lang="en-US" sz="2000" b="1" dirty="0">
              <a:effectLst/>
              <a:latin typeface="+mn-ea"/>
              <a:ea typeface="+mn-ea"/>
              <a:cs typeface="Segoe UI" pitchFamily="34" charset="0"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917450" y="1517104"/>
            <a:ext cx="3704715" cy="39638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 lIns="87747" tIns="43875" rIns="87747" bIns="43875">
            <a:spAutoFit/>
          </a:bodyPr>
          <a:lstStyle/>
          <a:p>
            <a:r>
              <a:rPr lang="en-US" sz="2000" b="1" dirty="0" smtClean="0">
                <a:latin typeface="+mn-ea"/>
                <a:ea typeface="+mn-ea"/>
                <a:cs typeface="Segoe UI" pitchFamily="34" charset="0"/>
              </a:rPr>
              <a:t>Asynchronous Programming</a:t>
            </a:r>
            <a:endParaRPr lang="en-US" sz="2000" b="1" dirty="0">
              <a:latin typeface="+mn-ea"/>
              <a:ea typeface="+mn-ea"/>
              <a:cs typeface="Segoe UI" pitchFamily="34" charset="0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81357" y="5408881"/>
            <a:ext cx="2140886" cy="39638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87747" tIns="43875" rIns="87747" bIns="43875">
            <a:spAutoFit/>
          </a:bodyPr>
          <a:lstStyle/>
          <a:p>
            <a:pPr algn="r"/>
            <a:r>
              <a:rPr lang="en-US" sz="2000" b="1" dirty="0">
                <a:effectLst/>
                <a:latin typeface="+mn-ea"/>
                <a:ea typeface="+mn-ea"/>
                <a:cs typeface="Segoe UI" pitchFamily="34" charset="0"/>
              </a:rPr>
              <a:t>C# </a:t>
            </a:r>
            <a:r>
              <a:rPr lang="en-US" sz="2000" b="1" dirty="0" smtClean="0">
                <a:effectLst/>
                <a:latin typeface="+mn-ea"/>
                <a:ea typeface="+mn-ea"/>
                <a:cs typeface="Segoe UI" pitchFamily="34" charset="0"/>
              </a:rPr>
              <a:t>1.0 + VB 7.0</a:t>
            </a:r>
            <a:endParaRPr lang="en-US" sz="2000" b="1" dirty="0">
              <a:effectLst/>
              <a:latin typeface="+mn-ea"/>
              <a:ea typeface="+mn-ea"/>
              <a:cs typeface="Segoe UI" pitchFamily="34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990957" y="4400769"/>
            <a:ext cx="2140886" cy="39638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87747" tIns="43875" rIns="87747" bIns="43875">
            <a:spAutoFit/>
          </a:bodyPr>
          <a:lstStyle/>
          <a:p>
            <a:pPr algn="r"/>
            <a:r>
              <a:rPr lang="en-US" sz="2000" b="1" dirty="0">
                <a:effectLst/>
                <a:latin typeface="+mn-ea"/>
                <a:ea typeface="+mn-ea"/>
                <a:cs typeface="Segoe UI" pitchFamily="34" charset="0"/>
              </a:rPr>
              <a:t>C# </a:t>
            </a:r>
            <a:r>
              <a:rPr lang="en-US" sz="2000" b="1" dirty="0" smtClean="0">
                <a:effectLst/>
                <a:latin typeface="+mn-ea"/>
                <a:ea typeface="+mn-ea"/>
                <a:cs typeface="Segoe UI" pitchFamily="34" charset="0"/>
              </a:rPr>
              <a:t>2.0 + </a:t>
            </a:r>
            <a:r>
              <a:rPr lang="en-US" sz="2000" b="1" dirty="0" smtClean="0">
                <a:latin typeface="+mn-ea"/>
                <a:ea typeface="+mn-ea"/>
                <a:cs typeface="Segoe UI" pitchFamily="34" charset="0"/>
              </a:rPr>
              <a:t>VB 8.0</a:t>
            </a:r>
            <a:endParaRPr lang="en-US" sz="2000" b="1" dirty="0">
              <a:effectLst/>
              <a:latin typeface="+mn-ea"/>
              <a:ea typeface="+mn-ea"/>
              <a:cs typeface="Segoe UI" pitchFamily="34" charset="0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1676757" y="3320649"/>
            <a:ext cx="2140886" cy="39638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87747" tIns="43875" rIns="87747" bIns="43875">
            <a:spAutoFit/>
          </a:bodyPr>
          <a:lstStyle/>
          <a:p>
            <a:pPr algn="r"/>
            <a:r>
              <a:rPr lang="en-US" sz="2000" b="1" dirty="0">
                <a:effectLst/>
                <a:latin typeface="+mn-ea"/>
                <a:ea typeface="+mn-ea"/>
                <a:cs typeface="Segoe UI" pitchFamily="34" charset="0"/>
              </a:rPr>
              <a:t>C# </a:t>
            </a:r>
            <a:r>
              <a:rPr lang="en-US" sz="2000" b="1" dirty="0" smtClean="0">
                <a:effectLst/>
                <a:latin typeface="+mn-ea"/>
                <a:ea typeface="+mn-ea"/>
                <a:cs typeface="Segoe UI" pitchFamily="34" charset="0"/>
              </a:rPr>
              <a:t>3.0 + </a:t>
            </a:r>
            <a:r>
              <a:rPr lang="en-US" sz="2000" b="1" dirty="0" smtClean="0">
                <a:latin typeface="+mn-ea"/>
                <a:ea typeface="+mn-ea"/>
                <a:cs typeface="Segoe UI" pitchFamily="34" charset="0"/>
              </a:rPr>
              <a:t>VB 9.0</a:t>
            </a:r>
            <a:endParaRPr lang="en-US" sz="2000" b="1" dirty="0">
              <a:effectLst/>
              <a:latin typeface="+mn-ea"/>
              <a:ea typeface="+mn-ea"/>
              <a:cs typeface="Segoe UI" pitchFamily="34" charset="0"/>
            </a:endParaRP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2218976" y="2312537"/>
            <a:ext cx="2288362" cy="39638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87747" tIns="43875" rIns="87747" bIns="43875">
            <a:spAutoFit/>
          </a:bodyPr>
          <a:lstStyle/>
          <a:p>
            <a:pPr algn="r"/>
            <a:r>
              <a:rPr lang="en-US" sz="2000" b="1" dirty="0">
                <a:effectLst/>
                <a:latin typeface="+mn-ea"/>
                <a:ea typeface="+mn-ea"/>
                <a:cs typeface="Segoe UI" pitchFamily="34" charset="0"/>
              </a:rPr>
              <a:t>C# </a:t>
            </a:r>
            <a:r>
              <a:rPr lang="en-US" sz="2000" b="1" dirty="0" smtClean="0">
                <a:effectLst/>
                <a:latin typeface="+mn-ea"/>
                <a:ea typeface="+mn-ea"/>
                <a:cs typeface="Segoe UI" pitchFamily="34" charset="0"/>
              </a:rPr>
              <a:t>4.0 + </a:t>
            </a:r>
            <a:r>
              <a:rPr lang="en-US" sz="2000" b="1" dirty="0" smtClean="0">
                <a:latin typeface="+mn-ea"/>
                <a:ea typeface="+mn-ea"/>
                <a:cs typeface="Segoe UI" pitchFamily="34" charset="0"/>
              </a:rPr>
              <a:t>VB 10.0</a:t>
            </a:r>
            <a:endParaRPr lang="en-US" sz="2000" b="1" dirty="0">
              <a:effectLst/>
              <a:latin typeface="+mn-ea"/>
              <a:ea typeface="+mn-ea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822" y="691268"/>
            <a:ext cx="3591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C# and VB Evolution</a:t>
            </a:r>
            <a:endParaRPr lang="ko-KR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79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Asynchrony in a Nutshell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4488" y="1447801"/>
            <a:ext cx="8453636" cy="40694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smtClean="0">
                <a:latin typeface="+mn-ea"/>
              </a:rPr>
              <a:t>Synchronous </a:t>
            </a:r>
            <a:r>
              <a:rPr lang="it-IT" sz="2400" b="1" smtClean="0">
                <a:latin typeface="+mn-ea"/>
                <a:sym typeface="Wingdings" pitchFamily="2" charset="2"/>
              </a:rPr>
              <a:t> Wait for result before returning</a:t>
            </a:r>
            <a:endParaRPr lang="it-IT" sz="2400" b="1" smtClean="0">
              <a:latin typeface="+mn-ea"/>
            </a:endParaRPr>
          </a:p>
          <a:p>
            <a:pPr lvl="1"/>
            <a:r>
              <a:rPr lang="it-IT" sz="2000" b="1" smtClean="0">
                <a:latin typeface="+mn-ea"/>
              </a:rPr>
              <a:t>string DownloadString(...);</a:t>
            </a:r>
          </a:p>
          <a:p>
            <a:pPr lvl="1"/>
            <a:endParaRPr lang="it-IT" sz="2000" b="1" smtClean="0">
              <a:latin typeface="+mn-ea"/>
            </a:endParaRPr>
          </a:p>
          <a:p>
            <a:r>
              <a:rPr lang="it-IT" sz="2400" b="1" smtClean="0">
                <a:latin typeface="+mn-ea"/>
              </a:rPr>
              <a:t>Asynchronous </a:t>
            </a:r>
            <a:r>
              <a:rPr lang="it-IT" sz="2400" b="1" smtClean="0">
                <a:latin typeface="+mn-ea"/>
                <a:sym typeface="Wingdings" pitchFamily="2" charset="2"/>
              </a:rPr>
              <a:t> </a:t>
            </a:r>
            <a:r>
              <a:rPr lang="it-IT" sz="2400" b="1" smtClean="0">
                <a:latin typeface="+mn-ea"/>
              </a:rPr>
              <a:t>Return now, call back with result</a:t>
            </a:r>
          </a:p>
          <a:p>
            <a:pPr lvl="1"/>
            <a:r>
              <a:rPr lang="it-IT" sz="2000" b="1" smtClean="0">
                <a:latin typeface="+mn-ea"/>
              </a:rPr>
              <a:t>void DownloadStringAsync(..., Action&lt;string&gt; callback);</a:t>
            </a:r>
          </a:p>
          <a:p>
            <a:pPr lvl="1">
              <a:buFont typeface="Arial" charset="0"/>
              <a:buNone/>
            </a:pPr>
            <a:endParaRPr lang="it-IT" sz="2000" b="1" smtClean="0">
              <a:latin typeface="+mn-ea"/>
            </a:endParaRPr>
          </a:p>
          <a:p>
            <a:r>
              <a:rPr lang="it-IT" sz="2400" b="1" smtClean="0">
                <a:latin typeface="+mn-ea"/>
              </a:rPr>
              <a:t>Asynchrony benefits</a:t>
            </a:r>
          </a:p>
          <a:p>
            <a:pPr lvl="1"/>
            <a:r>
              <a:rPr lang="it-IT" sz="2000" b="1" smtClean="0">
                <a:latin typeface="+mn-ea"/>
              </a:rPr>
              <a:t>UI responsiveness: Frees UI thread for interaction</a:t>
            </a:r>
          </a:p>
          <a:p>
            <a:pPr lvl="1"/>
            <a:r>
              <a:rPr lang="it-IT" sz="2000" b="1" smtClean="0">
                <a:latin typeface="+mn-ea"/>
              </a:rPr>
              <a:t>Server scalability: Thread can be reused for other requests</a:t>
            </a:r>
            <a:endParaRPr lang="it-IT" sz="2000" b="1" dirty="0" smtClean="0">
              <a:latin typeface="+mn-ea"/>
            </a:endParaRPr>
          </a:p>
        </p:txBody>
      </p:sp>
      <p:pic>
        <p:nvPicPr>
          <p:cNvPr id="6" name="Picture 42" descr="C:\Users\andersh.000\AppData\Local\Microsoft\Windows\Temporary Internet Files\Content.IE5\K26BKTSV\MC90043523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8265368" y="1447801"/>
            <a:ext cx="2160241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95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2.2 Synchronous </a:t>
            </a:r>
            <a:r>
              <a:rPr lang="en-US" dirty="0" smtClean="0"/>
              <a:t>vs. Asynchronous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75353" y="5029200"/>
            <a:ext cx="8112650" cy="2286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1003">
            <a:schemeClr val="dk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175353" y="2286000"/>
            <a:ext cx="8112650" cy="2286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1003">
            <a:schemeClr val="dk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139" y="2286001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rPr>
              <a:t>Thread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4137" y="1371600"/>
            <a:ext cx="4149219" cy="6771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data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DownloadData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(...);</a:t>
            </a:r>
          </a:p>
          <a:p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ProcessData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(data);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4138" y="3886200"/>
            <a:ext cx="4537362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DownloadDataAsync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(... , data =&gt; {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ProcessData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(data);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});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4139" y="5029201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rPr>
              <a:t>Thread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237282" y="5029200"/>
            <a:ext cx="4520790" cy="914400"/>
            <a:chOff x="1522412" y="5029200"/>
            <a:chExt cx="5562600" cy="914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598612" y="5029200"/>
              <a:ext cx="3810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3" name="Rounded Rectangular Callout 62"/>
            <p:cNvSpPr/>
            <p:nvPr/>
          </p:nvSpPr>
          <p:spPr bwMode="auto">
            <a:xfrm>
              <a:off x="1522412" y="5562600"/>
              <a:ext cx="2743199" cy="381000"/>
            </a:xfrm>
            <a:prstGeom prst="wedgeRoundRectCallout">
              <a:avLst>
                <a:gd name="adj1" fmla="val -41049"/>
                <a:gd name="adj2" fmla="val -11469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DownloadDataAsync</a:t>
              </a:r>
              <a:endParaRPr lang="en-US" sz="16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7" name="Rounded Rectangular Callout 66"/>
            <p:cNvSpPr/>
            <p:nvPr/>
          </p:nvSpPr>
          <p:spPr bwMode="auto">
            <a:xfrm>
              <a:off x="5296993" y="5562600"/>
              <a:ext cx="1788019" cy="381000"/>
            </a:xfrm>
            <a:prstGeom prst="wedgeRoundRectCallout">
              <a:avLst>
                <a:gd name="adj1" fmla="val -23472"/>
                <a:gd name="adj2" fmla="val -11969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ProcessData</a:t>
              </a:r>
              <a:endParaRPr lang="en-US" sz="16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713412" y="5029200"/>
              <a:ext cx="609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37282" y="2209800"/>
            <a:ext cx="4520790" cy="990600"/>
            <a:chOff x="1522412" y="2209800"/>
            <a:chExt cx="5562600" cy="99060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1979612" y="2286000"/>
              <a:ext cx="37338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6" name="Octagon 35"/>
            <p:cNvSpPr/>
            <p:nvPr/>
          </p:nvSpPr>
          <p:spPr bwMode="auto">
            <a:xfrm>
              <a:off x="3427412" y="2209800"/>
              <a:ext cx="381000" cy="381000"/>
            </a:xfrm>
            <a:prstGeom prst="oct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STOP</a:t>
              </a: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5296993" y="2819400"/>
              <a:ext cx="1788019" cy="381000"/>
            </a:xfrm>
            <a:prstGeom prst="wedgeRoundRectCallout">
              <a:avLst>
                <a:gd name="adj1" fmla="val -24783"/>
                <a:gd name="adj2" fmla="val -11719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ProcessData</a:t>
              </a:r>
              <a:endParaRPr lang="en-US" sz="16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9" name="Rounded Rectangular Callout 58"/>
            <p:cNvSpPr/>
            <p:nvPr/>
          </p:nvSpPr>
          <p:spPr bwMode="auto">
            <a:xfrm>
              <a:off x="1522412" y="2819400"/>
              <a:ext cx="2209800" cy="381000"/>
            </a:xfrm>
            <a:prstGeom prst="wedgeRoundRectCallout">
              <a:avLst>
                <a:gd name="adj1" fmla="val -41019"/>
                <a:gd name="adj2" fmla="val -12142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DownloadData</a:t>
              </a:r>
              <a:endParaRPr lang="en-US" sz="16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713412" y="2286000"/>
              <a:ext cx="609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598612" y="2286000"/>
              <a:ext cx="3810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1732711" y="5029200"/>
            <a:ext cx="185786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980425" y="5029200"/>
            <a:ext cx="371572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599712" y="5029200"/>
            <a:ext cx="185786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847426" y="5029200"/>
            <a:ext cx="185786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218998" y="5029200"/>
            <a:ext cx="495429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209856" y="5029200"/>
            <a:ext cx="309643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5780" y="2286000"/>
            <a:ext cx="309643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253194" y="2286000"/>
            <a:ext cx="495429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030250" y="2286000"/>
            <a:ext cx="185786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807307" y="2286000"/>
            <a:ext cx="185786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98578" y="2286000"/>
            <a:ext cx="371572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175635" y="2286000"/>
            <a:ext cx="185786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087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9" grpId="0" animBg="1"/>
      <p:bldP spid="28" grpId="0"/>
      <p:bldP spid="37" grpId="0" animBg="1"/>
      <p:bldP spid="38" grpId="0" animBg="1"/>
      <p:bldP spid="58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6" grpId="0" animBg="1"/>
      <p:bldP spid="48" grpId="0" animBg="1"/>
      <p:bldP spid="42" grpId="0" animBg="1"/>
      <p:bldP spid="41" grpId="0" animBg="1"/>
      <p:bldP spid="40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2.2 Synchronous </a:t>
            </a:r>
            <a:r>
              <a:rPr lang="en-US" dirty="0" smtClean="0"/>
              <a:t>vs. Asynchronous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75353" y="5029200"/>
            <a:ext cx="8112650" cy="2286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1003">
            <a:schemeClr val="dk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175353" y="2286000"/>
            <a:ext cx="8112650" cy="2286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1003">
            <a:schemeClr val="dk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139" y="2286001"/>
            <a:ext cx="6604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  <a:cs typeface="Meiryo UI" pitchFamily="34" charset="-128"/>
              </a:rPr>
              <a:t>Thread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4138" y="1371600"/>
            <a:ext cx="4644648" cy="6771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data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DownloadData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(...);</a:t>
            </a:r>
          </a:p>
          <a:p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ProcessData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(data);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4138" y="3886200"/>
            <a:ext cx="4458862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DownloadDataAsync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(... , data =&gt; {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ProcessData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(data);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});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4139" y="5029201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rPr>
              <a:t>Thread</a:t>
            </a:r>
          </a:p>
        </p:txBody>
      </p:sp>
      <p:grpSp>
        <p:nvGrpSpPr>
          <p:cNvPr id="3" name="Group 28"/>
          <p:cNvGrpSpPr/>
          <p:nvPr/>
        </p:nvGrpSpPr>
        <p:grpSpPr>
          <a:xfrm>
            <a:off x="1237282" y="5029200"/>
            <a:ext cx="4520790" cy="914400"/>
            <a:chOff x="1522412" y="5029200"/>
            <a:chExt cx="5562600" cy="914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598612" y="5029200"/>
              <a:ext cx="3810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sp>
          <p:nvSpPr>
            <p:cNvPr id="63" name="Rounded Rectangular Callout 62"/>
            <p:cNvSpPr/>
            <p:nvPr/>
          </p:nvSpPr>
          <p:spPr bwMode="auto">
            <a:xfrm>
              <a:off x="1522412" y="5562600"/>
              <a:ext cx="2799957" cy="381000"/>
            </a:xfrm>
            <a:prstGeom prst="wedgeRoundRectCallout">
              <a:avLst>
                <a:gd name="adj1" fmla="val -41049"/>
                <a:gd name="adj2" fmla="val -11469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ea"/>
                </a:rPr>
                <a:t>DownloadDataAsync</a:t>
              </a:r>
              <a:endParaRPr lang="en-US" sz="16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sp>
          <p:nvSpPr>
            <p:cNvPr id="67" name="Rounded Rectangular Callout 66"/>
            <p:cNvSpPr/>
            <p:nvPr/>
          </p:nvSpPr>
          <p:spPr bwMode="auto">
            <a:xfrm>
              <a:off x="5385595" y="5562600"/>
              <a:ext cx="1699417" cy="381000"/>
            </a:xfrm>
            <a:prstGeom prst="wedgeRoundRectCallout">
              <a:avLst>
                <a:gd name="adj1" fmla="val -29514"/>
                <a:gd name="adj2" fmla="val -11219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ea"/>
                </a:rPr>
                <a:t>ProcessData</a:t>
              </a:r>
              <a:endParaRPr lang="en-US" sz="16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713412" y="5029200"/>
              <a:ext cx="609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1237282" y="2209800"/>
            <a:ext cx="4520790" cy="990600"/>
            <a:chOff x="1522412" y="2209800"/>
            <a:chExt cx="5562600" cy="99060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1979612" y="2286000"/>
              <a:ext cx="37338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sp>
          <p:nvSpPr>
            <p:cNvPr id="36" name="Octagon 35"/>
            <p:cNvSpPr/>
            <p:nvPr/>
          </p:nvSpPr>
          <p:spPr bwMode="auto">
            <a:xfrm>
              <a:off x="3427412" y="2209800"/>
              <a:ext cx="381000" cy="381000"/>
            </a:xfrm>
            <a:prstGeom prst="oct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ea"/>
                </a:rPr>
                <a:t>STOP</a:t>
              </a: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5385595" y="2819400"/>
              <a:ext cx="1699417" cy="381000"/>
            </a:xfrm>
            <a:prstGeom prst="wedgeRoundRectCallout">
              <a:avLst>
                <a:gd name="adj1" fmla="val -30894"/>
                <a:gd name="adj2" fmla="val -11969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ea"/>
                </a:rPr>
                <a:t>ProcessData</a:t>
              </a:r>
              <a:endParaRPr lang="en-US" sz="16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sp>
          <p:nvSpPr>
            <p:cNvPr id="59" name="Rounded Rectangular Callout 58"/>
            <p:cNvSpPr/>
            <p:nvPr/>
          </p:nvSpPr>
          <p:spPr bwMode="auto">
            <a:xfrm>
              <a:off x="1522412" y="2819400"/>
              <a:ext cx="2095500" cy="381000"/>
            </a:xfrm>
            <a:prstGeom prst="wedgeRoundRectCallout">
              <a:avLst>
                <a:gd name="adj1" fmla="val -41019"/>
                <a:gd name="adj2" fmla="val -12142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ea"/>
                </a:rPr>
                <a:t>DownloadData</a:t>
              </a:r>
              <a:endParaRPr lang="en-US" sz="16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598612" y="2286000"/>
              <a:ext cx="3810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713412" y="2286000"/>
              <a:ext cx="609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endParaRPr>
            </a:p>
          </p:txBody>
        </p:sp>
      </p:grpSp>
      <p:sp>
        <p:nvSpPr>
          <p:cNvPr id="44" name="Rectangle 43"/>
          <p:cNvSpPr/>
          <p:nvPr/>
        </p:nvSpPr>
        <p:spPr bwMode="auto">
          <a:xfrm>
            <a:off x="5479137" y="2286000"/>
            <a:ext cx="3034503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7" name="Octagon 46"/>
          <p:cNvSpPr/>
          <p:nvPr/>
        </p:nvSpPr>
        <p:spPr bwMode="auto">
          <a:xfrm>
            <a:off x="6655781" y="2209800"/>
            <a:ext cx="309643" cy="381000"/>
          </a:xfrm>
          <a:prstGeom prst="octagon">
            <a:avLst/>
          </a:prstGeom>
          <a:solidFill>
            <a:srgbClr val="FF0000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STOP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639562" y="5029200"/>
            <a:ext cx="309643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386500" y="5029200"/>
            <a:ext cx="495429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513640" y="2286000"/>
            <a:ext cx="495429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169494" y="2286000"/>
            <a:ext cx="309643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35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50" grpId="0" animBg="1"/>
      <p:bldP spid="57" grpId="0" animBg="1"/>
      <p:bldP spid="43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 </a:t>
            </a:r>
            <a:r>
              <a:rPr lang="ko-KR" altLang="en-US" smtClean="0"/>
              <a:t>비동기 프로그래밍 디자인 패턴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smtClean="0">
                <a:hlinkClick r:id="rId2"/>
              </a:rPr>
              <a:t>Asynchronous Programming Method</a:t>
            </a:r>
            <a:r>
              <a:rPr lang="en-US" altLang="ko-KR" b="1" smtClean="0"/>
              <a:t> (APM)</a:t>
            </a:r>
          </a:p>
          <a:p>
            <a:pPr lvl="1"/>
            <a:r>
              <a:rPr lang="en-US" altLang="ko-KR" b="1" smtClean="0"/>
              <a:t>BeginXXXX, EndXXXX </a:t>
            </a:r>
            <a:r>
              <a:rPr lang="ko-KR" altLang="en-US" b="1" smtClean="0"/>
              <a:t>메소드를 제공 </a:t>
            </a:r>
            <a:r>
              <a:rPr lang="en-US" altLang="ko-KR" b="1" smtClean="0"/>
              <a:t>(SqlCommand)</a:t>
            </a:r>
          </a:p>
          <a:p>
            <a:pPr lvl="1"/>
            <a:r>
              <a:rPr lang="en-US" altLang="ko-KR" b="1" smtClean="0"/>
              <a:t>AsyncWaitHandle</a:t>
            </a:r>
            <a:r>
              <a:rPr lang="ko-KR" altLang="en-US" b="1" smtClean="0"/>
              <a:t>을 사용하여 실행 블로킹</a:t>
            </a:r>
            <a:endParaRPr lang="en-US" altLang="ko-KR" b="1" smtClean="0"/>
          </a:p>
          <a:p>
            <a:pPr lvl="1"/>
            <a:r>
              <a:rPr lang="en-US" altLang="ko-KR" b="1" smtClean="0"/>
              <a:t>AsyncCallback </a:t>
            </a:r>
            <a:r>
              <a:rPr lang="ko-KR" altLang="en-US" b="1" smtClean="0"/>
              <a:t>대리자를 사용하여</a:t>
            </a:r>
            <a:r>
              <a:rPr lang="en-US" altLang="ko-KR" b="1" smtClean="0"/>
              <a:t>, </a:t>
            </a:r>
            <a:r>
              <a:rPr lang="ko-KR" altLang="en-US" b="1" smtClean="0"/>
              <a:t>비동기 작업 종료</a:t>
            </a:r>
            <a:endParaRPr lang="en-US" altLang="ko-KR" b="1" smtClean="0"/>
          </a:p>
          <a:p>
            <a:pPr lvl="1"/>
            <a:endParaRPr lang="en-US" altLang="ko-KR" b="1"/>
          </a:p>
          <a:p>
            <a:r>
              <a:rPr lang="en-US" altLang="ko-KR" b="1" smtClean="0">
                <a:hlinkClick r:id="rId3"/>
              </a:rPr>
              <a:t>Event-based Asynchronous Method</a:t>
            </a:r>
            <a:r>
              <a:rPr lang="en-US" altLang="ko-KR" b="1" smtClean="0"/>
              <a:t> (EAM)</a:t>
            </a:r>
          </a:p>
          <a:p>
            <a:pPr lvl="1"/>
            <a:r>
              <a:rPr lang="en-US" altLang="ko-KR" b="1" smtClean="0"/>
              <a:t>XXXXAsync() </a:t>
            </a:r>
            <a:r>
              <a:rPr lang="ko-KR" altLang="en-US" b="1" smtClean="0"/>
              <a:t>메소드 호출로 비동기 작업 시작</a:t>
            </a:r>
            <a:endParaRPr lang="en-US" altLang="ko-KR" b="1" smtClean="0"/>
          </a:p>
          <a:p>
            <a:pPr lvl="1"/>
            <a:r>
              <a:rPr lang="ko-KR" altLang="en-US" b="1" smtClean="0"/>
              <a:t>비동기 작업 완료 시에 </a:t>
            </a:r>
            <a:r>
              <a:rPr lang="en-US" altLang="ko-KR" b="1" smtClean="0"/>
              <a:t>XXXXCompleted </a:t>
            </a:r>
            <a:r>
              <a:rPr lang="ko-KR" altLang="en-US" b="1" smtClean="0"/>
              <a:t>이벤트 호출됨</a:t>
            </a:r>
            <a:endParaRPr lang="en-US" altLang="ko-KR" b="1" smtClean="0"/>
          </a:p>
          <a:p>
            <a:pPr lvl="1"/>
            <a:r>
              <a:rPr lang="ko-KR" altLang="en-US" b="1" smtClean="0"/>
              <a:t>작업 취소 시에는 </a:t>
            </a:r>
            <a:r>
              <a:rPr lang="en-US" altLang="ko-KR" b="1" smtClean="0"/>
              <a:t>CancelAsync() </a:t>
            </a:r>
            <a:r>
              <a:rPr lang="ko-KR" altLang="en-US" b="1" smtClean="0"/>
              <a:t>또는 </a:t>
            </a:r>
            <a:r>
              <a:rPr lang="en-US" altLang="ko-KR" b="1" smtClean="0"/>
              <a:t>MethodNameAsyncCancel() </a:t>
            </a:r>
            <a:r>
              <a:rPr lang="ko-KR" altLang="en-US" b="1" smtClean="0"/>
              <a:t>호출</a:t>
            </a:r>
            <a:endParaRPr lang="en-US" altLang="ko-KR" b="1" smtClean="0"/>
          </a:p>
          <a:p>
            <a:pPr lvl="1"/>
            <a:r>
              <a:rPr lang="en-US" altLang="ko-KR" b="1" smtClean="0"/>
              <a:t>BackgroundWorker, WebClient </a:t>
            </a:r>
            <a:r>
              <a:rPr lang="ko-KR" altLang="en-US" b="1" smtClean="0"/>
              <a:t>등이 이에 해당됨</a:t>
            </a:r>
            <a:endParaRPr lang="en-US" altLang="ko-KR" b="1" smtClean="0"/>
          </a:p>
          <a:p>
            <a:pPr lvl="1"/>
            <a:endParaRPr lang="en-US" altLang="ko-KR" b="1" smtClean="0"/>
          </a:p>
          <a:p>
            <a:r>
              <a:rPr lang="en-US" altLang="ko-KR" b="1" smtClean="0">
                <a:hlinkClick r:id="rId4"/>
              </a:rPr>
              <a:t>Delegate</a:t>
            </a:r>
            <a:r>
              <a:rPr lang="ko-KR" altLang="en-US" b="1" smtClean="0">
                <a:hlinkClick r:id="rId4"/>
              </a:rPr>
              <a:t>를 이용한 비동기 작업</a:t>
            </a:r>
            <a:endParaRPr lang="en-US" altLang="ko-KR" b="1" smtClean="0"/>
          </a:p>
          <a:p>
            <a:pPr lvl="1"/>
            <a:r>
              <a:rPr lang="en-US" altLang="ko-KR" b="1" smtClean="0"/>
              <a:t>BeginInvoke(), EndInvoke() </a:t>
            </a:r>
            <a:r>
              <a:rPr lang="ko-KR" altLang="en-US" b="1" smtClean="0"/>
              <a:t>사용</a:t>
            </a:r>
            <a:endParaRPr lang="en-US" altLang="ko-KR" b="1" smtClean="0"/>
          </a:p>
          <a:p>
            <a:pPr lvl="1"/>
            <a:r>
              <a:rPr lang="en-US" altLang="ko-KR" b="1" smtClean="0"/>
              <a:t>Task.Factory.FromAsync(), RCL.ParallelExtensions.DelegateAsync </a:t>
            </a:r>
            <a:r>
              <a:rPr lang="ko-KR" altLang="en-US" b="1" smtClean="0"/>
              <a:t>클래스 참고</a:t>
            </a:r>
            <a:endParaRPr lang="en-US" altLang="ko-KR" b="1" smtClean="0"/>
          </a:p>
          <a:p>
            <a:pPr lvl="1"/>
            <a:endParaRPr lang="en-US" altLang="ko-KR" b="1" smtClean="0"/>
          </a:p>
          <a:p>
            <a:pPr lvl="1"/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31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 Unifying </a:t>
            </a:r>
            <a:r>
              <a:rPr lang="en-US" altLang="ko-KR"/>
              <a:t>Asynchrony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r>
              <a:rPr lang="en-US" sz="3200" b="1" smtClean="0"/>
              <a:t>An </a:t>
            </a:r>
            <a:r>
              <a:rPr lang="en-US" sz="3200" b="1" dirty="0" smtClean="0"/>
              <a:t>asynchronous scenario</a:t>
            </a:r>
          </a:p>
          <a:p>
            <a:pPr lvl="1"/>
            <a:r>
              <a:rPr lang="en-US" sz="2800" b="1" dirty="0" smtClean="0"/>
              <a:t>Scrape YouTube for video links</a:t>
            </a:r>
          </a:p>
          <a:p>
            <a:pPr lvl="1"/>
            <a:r>
              <a:rPr lang="en-US" sz="2800" b="1" dirty="0" smtClean="0"/>
              <a:t>Download two or more videos concurrently</a:t>
            </a:r>
          </a:p>
          <a:p>
            <a:pPr lvl="1"/>
            <a:r>
              <a:rPr lang="en-US" sz="2800" b="1" dirty="0" smtClean="0"/>
              <a:t>Create a </a:t>
            </a:r>
            <a:r>
              <a:rPr lang="en-US" sz="2800" b="1" dirty="0" err="1" smtClean="0"/>
              <a:t>mashup</a:t>
            </a:r>
            <a:r>
              <a:rPr lang="en-US" sz="2800" b="1" dirty="0" smtClean="0"/>
              <a:t> from downloaded videos</a:t>
            </a:r>
          </a:p>
          <a:p>
            <a:pPr lvl="1"/>
            <a:r>
              <a:rPr lang="en-US" sz="2800" b="1" dirty="0" smtClean="0"/>
              <a:t>Save the resulting video</a:t>
            </a:r>
            <a:endParaRPr lang="en-US" b="1" dirty="0"/>
          </a:p>
        </p:txBody>
      </p:sp>
      <p:cxnSp>
        <p:nvCxnSpPr>
          <p:cNvPr id="14" name="Straight Connector 13"/>
          <p:cNvCxnSpPr>
            <a:stCxn id="20" idx="0"/>
            <a:endCxn id="18" idx="2"/>
          </p:cNvCxnSpPr>
          <p:nvPr/>
        </p:nvCxnSpPr>
        <p:spPr>
          <a:xfrm rot="5400000" flipH="1" flipV="1">
            <a:off x="3671613" y="1731064"/>
            <a:ext cx="457200" cy="805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0"/>
            <a:endCxn id="18" idx="2"/>
          </p:cNvCxnSpPr>
          <p:nvPr/>
        </p:nvCxnSpPr>
        <p:spPr>
          <a:xfrm rot="16200000" flipV="1">
            <a:off x="4445721" y="1762028"/>
            <a:ext cx="457200" cy="743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9" idx="0"/>
            <a:endCxn id="18" idx="2"/>
          </p:cNvCxnSpPr>
          <p:nvPr/>
        </p:nvCxnSpPr>
        <p:spPr>
          <a:xfrm rot="5400000" flipH="1" flipV="1">
            <a:off x="2897505" y="956956"/>
            <a:ext cx="457200" cy="23532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8" idx="2"/>
            <a:endCxn id="22" idx="0"/>
          </p:cNvCxnSpPr>
          <p:nvPr/>
        </p:nvCxnSpPr>
        <p:spPr>
          <a:xfrm>
            <a:off x="4302749" y="1905000"/>
            <a:ext cx="2374855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3590570" y="1371600"/>
            <a:ext cx="1424358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Task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237282" y="2362200"/>
            <a:ext cx="1424358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CPU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785498" y="2362200"/>
            <a:ext cx="1424358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Network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333714" y="2362200"/>
            <a:ext cx="1424358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I/O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881928" y="2362200"/>
            <a:ext cx="1591351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Composite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6934716" y="914400"/>
            <a:ext cx="2410772" cy="914400"/>
          </a:xfrm>
          <a:prstGeom prst="wedgeRoundRectCallout">
            <a:avLst>
              <a:gd name="adj1" fmla="val -47379"/>
              <a:gd name="adj2" fmla="val 9801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69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2.3 Unifying </a:t>
            </a:r>
            <a:r>
              <a:rPr lang="en-US" dirty="0" smtClean="0"/>
              <a:t>Asynchrony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4434" y="3140968"/>
            <a:ext cx="9293478" cy="2893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try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{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[]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videoUrls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ScrapeYoutubeAsync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Network-bound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Video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&gt; t1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DownloadVideoAsync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videoUrls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[0]);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Start two downloads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Video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&gt; t2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DownloadVideoAsync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videoUrls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[1]);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Video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[]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vids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.WhenAll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(t1, t2);         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Wait for both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Video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v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MashupVideosAsync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vids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[0],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vids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[1]);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CPU-bound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v.SaveAsync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textbox.Text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                   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IO-bound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catch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WebException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ex) {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ReportError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(ex);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</p:txBody>
      </p:sp>
      <p:cxnSp>
        <p:nvCxnSpPr>
          <p:cNvPr id="5" name="Straight Connector 4"/>
          <p:cNvCxnSpPr>
            <a:stCxn id="11" idx="0"/>
            <a:endCxn id="9" idx="2"/>
          </p:cNvCxnSpPr>
          <p:nvPr/>
        </p:nvCxnSpPr>
        <p:spPr>
          <a:xfrm rot="5400000" flipH="1" flipV="1">
            <a:off x="4310037" y="1268184"/>
            <a:ext cx="457200" cy="805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2" idx="0"/>
            <a:endCxn id="9" idx="2"/>
          </p:cNvCxnSpPr>
          <p:nvPr/>
        </p:nvCxnSpPr>
        <p:spPr>
          <a:xfrm rot="16200000" flipV="1">
            <a:off x="5084145" y="1299148"/>
            <a:ext cx="457200" cy="743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0" idx="0"/>
            <a:endCxn id="9" idx="2"/>
          </p:cNvCxnSpPr>
          <p:nvPr/>
        </p:nvCxnSpPr>
        <p:spPr>
          <a:xfrm rot="5400000" flipH="1" flipV="1">
            <a:off x="3535929" y="494076"/>
            <a:ext cx="457200" cy="23532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9" idx="2"/>
            <a:endCxn id="13" idx="0"/>
          </p:cNvCxnSpPr>
          <p:nvPr/>
        </p:nvCxnSpPr>
        <p:spPr>
          <a:xfrm>
            <a:off x="4941173" y="1442120"/>
            <a:ext cx="2379679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4228994" y="908720"/>
            <a:ext cx="1424358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Task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75706" y="1899320"/>
            <a:ext cx="1424358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CPU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423922" y="1899320"/>
            <a:ext cx="1424358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972138" y="1899320"/>
            <a:ext cx="1424358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I/O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520352" y="1899320"/>
            <a:ext cx="1601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378031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3.1 </a:t>
            </a:r>
            <a:r>
              <a:rPr lang="ko-KR" altLang="en-US" smtClean="0"/>
              <a:t>병렬 프로그래밍 필요성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4488" y="5924510"/>
            <a:ext cx="9073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latin typeface="+mn-ea"/>
                <a:ea typeface="+mn-ea"/>
                <a:hlinkClick r:id="rId2"/>
              </a:rPr>
              <a:t>http</a:t>
            </a:r>
            <a:r>
              <a:rPr lang="en-US" altLang="ko-KR" sz="1600" b="1">
                <a:latin typeface="+mn-ea"/>
                <a:ea typeface="+mn-ea"/>
                <a:hlinkClick r:id="rId2"/>
              </a:rPr>
              <a:t>://msdn.microsoft.com/en-us/library/ff963553.aspx</a:t>
            </a:r>
            <a:endParaRPr lang="ko-KR" altLang="en-US" sz="1600" b="1">
              <a:latin typeface="+mn-ea"/>
              <a:ea typeface="+mn-ea"/>
            </a:endParaRPr>
          </a:p>
        </p:txBody>
      </p:sp>
      <p:pic>
        <p:nvPicPr>
          <p:cNvPr id="2050" name="Picture 2" descr="CPU trends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1" y="1412776"/>
            <a:ext cx="4248472" cy="423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.tomshardware.com/us/2005/11/21/the_mother_of_all_cpu_charts_2005/cpu_frequenc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22" y="1582106"/>
            <a:ext cx="4533284" cy="36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8504" y="796062"/>
            <a:ext cx="820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tx2"/>
                </a:solidFill>
                <a:latin typeface="+mn-ea"/>
                <a:ea typeface="+mn-ea"/>
              </a:rPr>
              <a:t>CPU </a:t>
            </a:r>
            <a:r>
              <a:rPr lang="ko-KR" altLang="en-US" b="1" smtClean="0">
                <a:solidFill>
                  <a:schemeClr val="tx2"/>
                </a:solidFill>
                <a:latin typeface="+mn-ea"/>
                <a:ea typeface="+mn-ea"/>
              </a:rPr>
              <a:t>개발 </a:t>
            </a:r>
            <a:r>
              <a:rPr lang="en-US" altLang="ko-KR" b="1" smtClean="0">
                <a:solidFill>
                  <a:schemeClr val="tx2"/>
                </a:solidFill>
                <a:latin typeface="+mn-ea"/>
                <a:ea typeface="+mn-ea"/>
              </a:rPr>
              <a:t>Trend – Clock </a:t>
            </a:r>
            <a:r>
              <a:rPr lang="ko-KR" altLang="en-US" b="1" smtClean="0">
                <a:solidFill>
                  <a:schemeClr val="tx2"/>
                </a:solidFill>
                <a:latin typeface="+mn-ea"/>
                <a:ea typeface="+mn-ea"/>
              </a:rPr>
              <a:t>속도에서 </a:t>
            </a:r>
            <a:r>
              <a:rPr lang="en-US" altLang="ko-KR" b="1" smtClean="0">
                <a:solidFill>
                  <a:schemeClr val="tx2"/>
                </a:solidFill>
                <a:latin typeface="+mn-ea"/>
                <a:ea typeface="+mn-ea"/>
              </a:rPr>
              <a:t>Core </a:t>
            </a:r>
            <a:r>
              <a:rPr lang="ko-KR" altLang="en-US" b="1" smtClean="0">
                <a:solidFill>
                  <a:schemeClr val="tx2"/>
                </a:solidFill>
                <a:latin typeface="+mn-ea"/>
                <a:ea typeface="+mn-ea"/>
              </a:rPr>
              <a:t>수 증가로</a:t>
            </a:r>
            <a:r>
              <a:rPr lang="en-US" altLang="ko-KR" b="1" smtClean="0">
                <a:solidFill>
                  <a:schemeClr val="tx2"/>
                </a:solidFill>
                <a:latin typeface="+mn-ea"/>
                <a:ea typeface="+mn-ea"/>
              </a:rPr>
              <a:t>!!! </a:t>
            </a:r>
            <a:r>
              <a:rPr lang="en-US" altLang="ko-KR" b="1" smtClean="0">
                <a:solidFill>
                  <a:schemeClr val="tx2"/>
                </a:solidFill>
                <a:latin typeface="+mn-ea"/>
                <a:ea typeface="+mn-ea"/>
                <a:sym typeface="Wingdings" pitchFamily="2" charset="2"/>
              </a:rPr>
              <a:t> Multi-Core CPU </a:t>
            </a:r>
            <a:r>
              <a:rPr lang="ko-KR" altLang="en-US" b="1" smtClean="0">
                <a:solidFill>
                  <a:schemeClr val="tx2"/>
                </a:solidFill>
                <a:latin typeface="+mn-ea"/>
                <a:ea typeface="+mn-ea"/>
                <a:sym typeface="Wingdings" pitchFamily="2" charset="2"/>
              </a:rPr>
              <a:t>가 대세</a:t>
            </a:r>
            <a:endParaRPr lang="ko-KR" altLang="en-US" b="1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333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 TPL (Task Parallel Library)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Task</a:t>
            </a:r>
          </a:p>
          <a:p>
            <a:pPr lvl="1"/>
            <a:r>
              <a:rPr lang="en-US" altLang="ko-KR" smtClean="0"/>
              <a:t>TaskFactory</a:t>
            </a:r>
          </a:p>
          <a:p>
            <a:pPr lvl="1"/>
            <a:r>
              <a:rPr lang="en-US" altLang="ko-KR" smtClean="0"/>
              <a:t>Task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Parallel.For, Parallel.ForEach, Parallel.Invoke</a:t>
            </a:r>
          </a:p>
          <a:p>
            <a:r>
              <a:rPr lang="en-US" altLang="ko-KR" smtClean="0"/>
              <a:t>PLINQ (.AsParallel())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8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696913" y="0"/>
            <a:ext cx="8358187" cy="500063"/>
          </a:xfrm>
        </p:spPr>
        <p:txBody>
          <a:bodyPr/>
          <a:lstStyle/>
          <a:p>
            <a:r>
              <a:rPr lang="en-US" altLang="ko-KR" smtClean="0"/>
              <a:t>0. </a:t>
            </a:r>
            <a:r>
              <a:rPr lang="ko-KR" altLang="en-US" smtClean="0"/>
              <a:t>문서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BE0BB-7D1B-4B61-BD18-BB448E09738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B110687-4DEF-49D8-8BC7-09233559D986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  <p:graphicFrame>
        <p:nvGraphicFramePr>
          <p:cNvPr id="5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70299"/>
              </p:ext>
            </p:extLst>
          </p:nvPr>
        </p:nvGraphicFramePr>
        <p:xfrm>
          <a:off x="323850" y="2974975"/>
          <a:ext cx="9286941" cy="3032225"/>
        </p:xfrm>
        <a:graphic>
          <a:graphicData uri="http://schemas.openxmlformats.org/drawingml/2006/table">
            <a:tbl>
              <a:tblPr/>
              <a:tblGrid>
                <a:gridCol w="636204"/>
                <a:gridCol w="1060340"/>
                <a:gridCol w="745500"/>
                <a:gridCol w="866215"/>
                <a:gridCol w="5978682"/>
              </a:tblGrid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2011.03.31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219"/>
          <p:cNvSpPr txBox="1">
            <a:spLocks noChangeArrowheads="1"/>
          </p:cNvSpPr>
          <p:nvPr/>
        </p:nvSpPr>
        <p:spPr bwMode="auto">
          <a:xfrm>
            <a:off x="238125" y="2571750"/>
            <a:ext cx="14065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2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이력</a:t>
            </a:r>
          </a:p>
        </p:txBody>
      </p:sp>
      <p:graphicFrame>
        <p:nvGraphicFramePr>
          <p:cNvPr id="7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50203"/>
              </p:ext>
            </p:extLst>
          </p:nvPr>
        </p:nvGraphicFramePr>
        <p:xfrm>
          <a:off x="309563" y="1198563"/>
          <a:ext cx="9286939" cy="1230000"/>
        </p:xfrm>
        <a:graphic>
          <a:graphicData uri="http://schemas.openxmlformats.org/drawingml/2006/table">
            <a:tbl>
              <a:tblPr/>
              <a:tblGrid>
                <a:gridCol w="1579089"/>
                <a:gridCol w="2862916"/>
                <a:gridCol w="1530151"/>
                <a:gridCol w="3314783"/>
              </a:tblGrid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RCL.NET 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리얼웹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멀티스레드 프로그래밍 소개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2011.03.31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95"/>
          <p:cNvSpPr txBox="1">
            <a:spLocks noChangeArrowheads="1"/>
          </p:cNvSpPr>
          <p:nvPr/>
        </p:nvSpPr>
        <p:spPr bwMode="auto">
          <a:xfrm>
            <a:off x="238125" y="784225"/>
            <a:ext cx="15001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2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요약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 TPL (Task Parallel Library)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  <p:pic>
        <p:nvPicPr>
          <p:cNvPr id="3074" name="Picture 2" descr="http://i.msdn.microsoft.com/cc163552.fig02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42" y="795715"/>
            <a:ext cx="5351433" cy="17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7" y="3220590"/>
            <a:ext cx="46101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932" y="3861048"/>
            <a:ext cx="44767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18192" y="2636912"/>
            <a:ext cx="565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+mn-ea"/>
                <a:ea typeface="+mn-ea"/>
              </a:rPr>
              <a:t>Data Patitioning &amp; Aggregate (PLINQ, Parallel.For())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538" y="5937719"/>
            <a:ext cx="463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+mn-ea"/>
                <a:ea typeface="+mn-ea"/>
              </a:rPr>
              <a:t>Pipeline algorithm (Task.ContinueWith </a:t>
            </a:r>
            <a:r>
              <a:rPr lang="ko-KR" altLang="en-US" b="1" smtClean="0">
                <a:latin typeface="+mn-ea"/>
                <a:ea typeface="+mn-ea"/>
              </a:rPr>
              <a:t>등</a:t>
            </a:r>
            <a:r>
              <a:rPr lang="en-US" altLang="ko-KR" b="1" smtClean="0">
                <a:latin typeface="+mn-ea"/>
                <a:ea typeface="+mn-ea"/>
              </a:rPr>
              <a:t>)</a:t>
            </a:r>
            <a:endParaRPr lang="ko-KR" altLang="en-US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33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화살표 8"/>
          <p:cNvSpPr/>
          <p:nvPr/>
        </p:nvSpPr>
        <p:spPr bwMode="auto">
          <a:xfrm rot="19423115">
            <a:off x="2794300" y="4160094"/>
            <a:ext cx="1188132" cy="505759"/>
          </a:xfrm>
          <a:prstGeom prst="rightArrow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b="1" dirty="0" smtClean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 TPL Samples - </a:t>
            </a:r>
            <a:r>
              <a:rPr lang="en-US" altLang="ko-KR" dirty="0" err="1" smtClean="0"/>
              <a:t>ShopFloor</a:t>
            </a:r>
            <a:r>
              <a:rPr lang="en-US" altLang="ko-KR" dirty="0" smtClean="0"/>
              <a:t> Manager v2.0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578B5E-1E43-45CC-84DC-DA943519A83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B75D1C7-D4D2-4C61-82EC-15E6724570EA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7122791" y="4968365"/>
            <a:ext cx="1152128" cy="648072"/>
          </a:xfrm>
          <a:prstGeom prst="rect">
            <a:avLst/>
          </a:prstGeom>
          <a:ln>
            <a:headEnd/>
            <a:tailEnd type="none" w="sm" len="sm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>
              <a:spcBef>
                <a:spcPct val="50000"/>
              </a:spcBef>
            </a:pPr>
            <a:r>
              <a:rPr lang="en-US" altLang="ko-KR" b="1" dirty="0" smtClean="0">
                <a:latin typeface="+mn-ea"/>
              </a:rPr>
              <a:t>IO Board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728864" y="2657652"/>
            <a:ext cx="2016224" cy="79208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>
              <a:spcBef>
                <a:spcPct val="50000"/>
              </a:spcBef>
            </a:pPr>
            <a:r>
              <a:rPr lang="en-US" altLang="ko-KR" b="1" dirty="0" err="1" smtClean="0">
                <a:latin typeface="+mn-ea"/>
              </a:rPr>
              <a:t>ShopFloor</a:t>
            </a:r>
            <a:r>
              <a:rPr lang="en-US" altLang="ko-KR" b="1" dirty="0" smtClean="0">
                <a:latin typeface="+mn-ea"/>
              </a:rPr>
              <a:t> Manager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88504" y="2657652"/>
            <a:ext cx="2016224" cy="792747"/>
          </a:xfrm>
          <a:prstGeom prst="rect">
            <a:avLst/>
          </a:prstGeom>
          <a:ln>
            <a:headEnd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>
              <a:spcBef>
                <a:spcPct val="50000"/>
              </a:spcBef>
            </a:pPr>
            <a:r>
              <a:rPr lang="en-US" altLang="ko-KR" b="1" dirty="0" err="1" smtClean="0">
                <a:latin typeface="+mn-ea"/>
              </a:rPr>
              <a:t>MainUI</a:t>
            </a:r>
            <a:r>
              <a:rPr lang="en-US" altLang="ko-KR" b="1" dirty="0" smtClean="0">
                <a:latin typeface="+mn-ea"/>
              </a:rPr>
              <a:t> Gauges/Charts</a:t>
            </a:r>
          </a:p>
        </p:txBody>
      </p:sp>
      <p:sp>
        <p:nvSpPr>
          <p:cNvPr id="12" name="원통 11"/>
          <p:cNvSpPr/>
          <p:nvPr/>
        </p:nvSpPr>
        <p:spPr bwMode="auto">
          <a:xfrm>
            <a:off x="7905328" y="908720"/>
            <a:ext cx="1044116" cy="936104"/>
          </a:xfrm>
          <a:prstGeom prst="can">
            <a:avLst/>
          </a:prstGeom>
          <a:ln>
            <a:headEnd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>
              <a:spcBef>
                <a:spcPct val="50000"/>
              </a:spcBef>
            </a:pPr>
            <a:r>
              <a:rPr lang="en-US" altLang="ko-KR" b="1" dirty="0" smtClean="0">
                <a:latin typeface="+mn-ea"/>
              </a:rPr>
              <a:t>MES DB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3" name="왼쪽으로 구부러진 화살표 12"/>
          <p:cNvSpPr/>
          <p:nvPr/>
        </p:nvSpPr>
        <p:spPr bwMode="auto">
          <a:xfrm rot="18821471">
            <a:off x="6408272" y="3239104"/>
            <a:ext cx="731520" cy="1794562"/>
          </a:xfrm>
          <a:prstGeom prst="curvedLeftArrow">
            <a:avLst/>
          </a:prstGeom>
          <a:ln>
            <a:headEnd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왼쪽으로 구부러진 화살표 13"/>
          <p:cNvSpPr/>
          <p:nvPr/>
        </p:nvSpPr>
        <p:spPr bwMode="auto">
          <a:xfrm rot="7803342">
            <a:off x="5704792" y="3925722"/>
            <a:ext cx="731520" cy="1706097"/>
          </a:xfrm>
          <a:prstGeom prst="curvedLeftArrow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645188" y="2218807"/>
            <a:ext cx="1152128" cy="524796"/>
          </a:xfrm>
          <a:prstGeom prst="rect">
            <a:avLst/>
          </a:prstGeom>
          <a:ln>
            <a:headEnd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1" dirty="0" smtClean="0">
                <a:latin typeface="+mn-ea"/>
              </a:rPr>
              <a:t>Data </a:t>
            </a:r>
            <a:r>
              <a:rPr lang="en-US" altLang="ko-KR" sz="1200" b="1" dirty="0" err="1" smtClean="0">
                <a:latin typeface="+mn-ea"/>
              </a:rPr>
              <a:t>Uploader</a:t>
            </a:r>
            <a:endParaRPr lang="ko-KR" altLang="en-US" sz="1200" b="1" dirty="0" smtClean="0">
              <a:latin typeface="+mn-ea"/>
            </a:endParaRPr>
          </a:p>
        </p:txBody>
      </p:sp>
      <p:cxnSp>
        <p:nvCxnSpPr>
          <p:cNvPr id="17" name="꺾인 연결선 16"/>
          <p:cNvCxnSpPr>
            <a:stCxn id="7" idx="3"/>
            <a:endCxn id="15" idx="1"/>
          </p:cNvCxnSpPr>
          <p:nvPr/>
        </p:nvCxnSpPr>
        <p:spPr>
          <a:xfrm flipV="1">
            <a:off x="5745088" y="2481205"/>
            <a:ext cx="900100" cy="5724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7" idx="1"/>
            <a:endCxn id="11" idx="3"/>
          </p:cNvCxnSpPr>
          <p:nvPr/>
        </p:nvCxnSpPr>
        <p:spPr>
          <a:xfrm rot="10800000" flipV="1">
            <a:off x="2504728" y="3053696"/>
            <a:ext cx="1224136" cy="3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28664" y="214343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+mn-ea"/>
                <a:ea typeface="+mn-ea"/>
              </a:rPr>
              <a:t>SynchronizationContext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UI Update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8855" y="260510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+mn-ea"/>
                <a:ea typeface="+mn-ea"/>
              </a:rPr>
              <a:t>Asnynchronous</a:t>
            </a:r>
            <a:r>
              <a:rPr lang="en-US" altLang="ko-KR" sz="1200" b="1" dirty="0" smtClean="0">
                <a:latin typeface="+mn-ea"/>
                <a:ea typeface="+mn-ea"/>
              </a:rPr>
              <a:t> IO </a:t>
            </a:r>
          </a:p>
        </p:txBody>
      </p:sp>
      <p:cxnSp>
        <p:nvCxnSpPr>
          <p:cNvPr id="29" name="꺾인 연결선 28"/>
          <p:cNvCxnSpPr>
            <a:stCxn id="15" idx="3"/>
            <a:endCxn id="12" idx="3"/>
          </p:cNvCxnSpPr>
          <p:nvPr/>
        </p:nvCxnSpPr>
        <p:spPr>
          <a:xfrm flipV="1">
            <a:off x="7797316" y="1844824"/>
            <a:ext cx="630070" cy="6363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0518" y="5284529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err="1" smtClean="0">
                <a:latin typeface="+mn-ea"/>
                <a:ea typeface="+mn-ea"/>
              </a:rPr>
              <a:t>Asnynchronous</a:t>
            </a:r>
            <a:r>
              <a:rPr lang="en-US" altLang="ko-KR" sz="1200" b="1" dirty="0" smtClean="0">
                <a:latin typeface="+mn-ea"/>
                <a:ea typeface="+mn-ea"/>
              </a:rPr>
              <a:t> IO</a:t>
            </a:r>
          </a:p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+mn-ea"/>
                <a:ea typeface="+mn-ea"/>
              </a:rPr>
              <a:t>Board </a:t>
            </a:r>
            <a:r>
              <a:rPr lang="ko-KR" altLang="en-US" sz="1200" b="1" dirty="0" smtClean="0">
                <a:latin typeface="+mn-ea"/>
                <a:ea typeface="+mn-ea"/>
              </a:rPr>
              <a:t>별 모든 센서 </a:t>
            </a:r>
            <a:r>
              <a:rPr lang="en-US" altLang="ko-KR" sz="1200" b="1" dirty="0" smtClean="0">
                <a:latin typeface="+mn-ea"/>
                <a:ea typeface="+mn-ea"/>
              </a:rPr>
              <a:t>Scanning </a:t>
            </a:r>
            <a:r>
              <a:rPr lang="ko-KR" altLang="en-US" sz="1200" b="1" dirty="0" smtClean="0">
                <a:latin typeface="+mn-ea"/>
                <a:ea typeface="+mn-ea"/>
              </a:rPr>
              <a:t>통신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+mn-ea"/>
                <a:ea typeface="+mn-ea"/>
              </a:rPr>
              <a:t>Producer-Consumer </a:t>
            </a:r>
            <a:r>
              <a:rPr lang="ko-KR" altLang="en-US" sz="1200" b="1" dirty="0" smtClean="0">
                <a:latin typeface="+mn-ea"/>
                <a:ea typeface="+mn-ea"/>
              </a:rPr>
              <a:t>기법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703932" y="3611589"/>
            <a:ext cx="2016222" cy="524796"/>
          </a:xfrm>
          <a:prstGeom prst="rect">
            <a:avLst/>
          </a:prstGeom>
          <a:ln>
            <a:headEnd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1" dirty="0" smtClean="0">
                <a:latin typeface="+mn-ea"/>
              </a:rPr>
              <a:t>Acquisition Data Collection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5712514" y="1096255"/>
            <a:ext cx="1152128" cy="586434"/>
          </a:xfrm>
          <a:prstGeom prst="rect">
            <a:avLst/>
          </a:prstGeom>
          <a:ln>
            <a:headEnd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1" dirty="0" smtClean="0">
                <a:latin typeface="+mn-ea"/>
              </a:rPr>
              <a:t>Master Data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Connection</a:t>
            </a:r>
          </a:p>
        </p:txBody>
      </p:sp>
      <p:cxnSp>
        <p:nvCxnSpPr>
          <p:cNvPr id="38" name="꺾인 연결선 37"/>
          <p:cNvCxnSpPr>
            <a:stCxn id="36" idx="3"/>
            <a:endCxn id="12" idx="2"/>
          </p:cNvCxnSpPr>
          <p:nvPr/>
        </p:nvCxnSpPr>
        <p:spPr>
          <a:xfrm flipV="1">
            <a:off x="6864642" y="1376772"/>
            <a:ext cx="1040686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6" idx="1"/>
            <a:endCxn id="7" idx="0"/>
          </p:cNvCxnSpPr>
          <p:nvPr/>
        </p:nvCxnSpPr>
        <p:spPr>
          <a:xfrm rot="10800000" flipV="1">
            <a:off x="4736976" y="1389472"/>
            <a:ext cx="975538" cy="126818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 bwMode="auto">
          <a:xfrm>
            <a:off x="1064567" y="4756221"/>
            <a:ext cx="2052228" cy="648072"/>
          </a:xfrm>
          <a:prstGeom prst="rect">
            <a:avLst/>
          </a:prstGeom>
          <a:ln>
            <a:headEnd/>
            <a:tailEnd type="none" w="sm" len="sm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>
              <a:spcBef>
                <a:spcPct val="50000"/>
              </a:spcBef>
            </a:pPr>
            <a:r>
              <a:rPr lang="en-US" altLang="ko-KR" b="1" dirty="0" smtClean="0">
                <a:latin typeface="+mn-ea"/>
              </a:rPr>
              <a:t>RFID Reader </a:t>
            </a:r>
            <a:r>
              <a:rPr lang="en-US" altLang="ko-KR" b="1" dirty="0" err="1" smtClean="0">
                <a:latin typeface="+mn-ea"/>
              </a:rPr>
              <a:t>Barcord</a:t>
            </a:r>
            <a:r>
              <a:rPr lang="en-US" altLang="ko-KR" b="1" dirty="0" smtClean="0">
                <a:latin typeface="+mn-ea"/>
              </a:rPr>
              <a:t> Reader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12640" y="422721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+mn-ea"/>
                <a:ea typeface="+mn-ea"/>
              </a:rPr>
              <a:t>Event-Driven </a:t>
            </a:r>
            <a:r>
              <a:rPr lang="ko-KR" altLang="en-US" sz="1200" b="1" dirty="0" smtClean="0">
                <a:latin typeface="+mn-ea"/>
                <a:ea typeface="+mn-ea"/>
              </a:rPr>
              <a:t>방식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402" y="644376"/>
            <a:ext cx="5878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+mn-ea"/>
                <a:ea typeface="+mn-ea"/>
              </a:rPr>
              <a:t>참고</a:t>
            </a:r>
            <a:r>
              <a:rPr lang="en-US" altLang="ko-KR" sz="1400" b="1" smtClean="0">
                <a:latin typeface="+mn-ea"/>
                <a:ea typeface="+mn-ea"/>
              </a:rPr>
              <a:t>: https</a:t>
            </a:r>
            <a:r>
              <a:rPr lang="en-US" altLang="ko-KR" sz="1400" b="1">
                <a:latin typeface="+mn-ea"/>
                <a:ea typeface="+mn-ea"/>
              </a:rPr>
              <a:t>://svn.realweb21.com/svn/project/2009/KIMM-MES/trunk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81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모서리가 둥근 직사각형 100"/>
          <p:cNvSpPr/>
          <p:nvPr/>
        </p:nvSpPr>
        <p:spPr>
          <a:xfrm>
            <a:off x="7453330" y="1071546"/>
            <a:ext cx="1785950" cy="1500198"/>
          </a:xfrm>
          <a:prstGeom prst="round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  <a:ln>
            <a:gradFill>
              <a:gsLst>
                <a:gs pos="100000">
                  <a:srgbClr val="C00000"/>
                </a:gs>
                <a:gs pos="50000">
                  <a:srgbClr val="EE0000"/>
                </a:gs>
                <a:gs pos="0">
                  <a:srgbClr val="F4E0E0"/>
                </a:gs>
              </a:gsLst>
              <a:lin ang="5400000" scaled="0"/>
            </a:gradFill>
          </a:ln>
          <a:effectLst>
            <a:outerShdw blurRad="165100" dist="38100" dir="2700000" sx="99000" sy="99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3" name="제목 1"/>
          <p:cNvSpPr>
            <a:spLocks noGrp="1"/>
          </p:cNvSpPr>
          <p:nvPr>
            <p:ph type="title"/>
          </p:nvPr>
        </p:nvSpPr>
        <p:spPr>
          <a:xfrm>
            <a:off x="696913" y="0"/>
            <a:ext cx="8358187" cy="500063"/>
          </a:xfrm>
        </p:spPr>
        <p:txBody>
          <a:bodyPr/>
          <a:lstStyle/>
          <a:p>
            <a:r>
              <a:rPr lang="en-US" altLang="ko-KR" smtClean="0"/>
              <a:t>2. ICON SET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F64979-B8B6-4317-905B-3F9F0E5D0F8B}" type="slidenum">
              <a:rPr lang="ko-KR" altLang="en-US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3B7E98C-2394-403A-BCEB-6C0868BFCF08}" type="datetime1">
              <a:rPr lang="ko-KR" altLang="en-US"/>
              <a:pPr>
                <a:defRPr/>
              </a:pPr>
              <a:t>2011-03-31</a:t>
            </a:fld>
            <a:endParaRPr lang="ko-KR" altLang="en-US" dirty="0"/>
          </a:p>
        </p:txBody>
      </p:sp>
      <p:pic>
        <p:nvPicPr>
          <p:cNvPr id="103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53438" y="4000500"/>
            <a:ext cx="1920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6"/>
          <p:cNvGrpSpPr>
            <a:grpSpLocks/>
          </p:cNvGrpSpPr>
          <p:nvPr/>
        </p:nvGrpSpPr>
        <p:grpSpPr bwMode="auto">
          <a:xfrm>
            <a:off x="231775" y="5043488"/>
            <a:ext cx="701675" cy="620712"/>
            <a:chOff x="5002" y="2683"/>
            <a:chExt cx="408" cy="391"/>
          </a:xfrm>
        </p:grpSpPr>
        <p:pic>
          <p:nvPicPr>
            <p:cNvPr id="1113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2" y="2795"/>
              <a:ext cx="408" cy="279"/>
            </a:xfrm>
            <a:prstGeom prst="rect">
              <a:avLst/>
            </a:prstGeom>
            <a:noFill/>
            <a:ln w="9525">
              <a:noFill/>
              <a:miter lim="800000"/>
              <a:headEnd type="none" w="med" len="sm"/>
              <a:tailEnd type="none" w="med" len="sm"/>
            </a:ln>
          </p:spPr>
        </p:pic>
        <p:pic>
          <p:nvPicPr>
            <p:cNvPr id="1114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80" y="2683"/>
              <a:ext cx="27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8" name="Picture 9" descr="server"/>
          <p:cNvPicPr>
            <a:picLocks noGrp="1"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7500" y="4972050"/>
            <a:ext cx="6969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0" descr="pc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9338" y="5043488"/>
            <a:ext cx="581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1" descr="hp workstation i200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09938" y="5114925"/>
            <a:ext cx="4175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2" descr="LH3000_ped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10125" y="4972050"/>
            <a:ext cx="625475" cy="7810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042" name="Picture 13" descr="task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9725" y="3714750"/>
            <a:ext cx="4397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4" descr="내업무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54663" y="3786188"/>
            <a:ext cx="43973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44" name="Group 15"/>
          <p:cNvGrpSpPr>
            <a:grpSpLocks/>
          </p:cNvGrpSpPr>
          <p:nvPr/>
        </p:nvGrpSpPr>
        <p:grpSpPr bwMode="auto">
          <a:xfrm>
            <a:off x="1592263" y="3714750"/>
            <a:ext cx="1154112" cy="681038"/>
            <a:chOff x="1464" y="2736"/>
            <a:chExt cx="671" cy="429"/>
          </a:xfrm>
        </p:grpSpPr>
        <p:pic>
          <p:nvPicPr>
            <p:cNvPr id="1111" name="Picture 16" descr="내업무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632" y="2736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2" name="Rectangle 17"/>
            <p:cNvSpPr>
              <a:spLocks noChangeArrowheads="1"/>
            </p:cNvSpPr>
            <p:nvPr/>
          </p:nvSpPr>
          <p:spPr bwMode="auto">
            <a:xfrm>
              <a:off x="1464" y="2971"/>
              <a:ext cx="671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Subprocess</a:t>
              </a:r>
            </a:p>
          </p:txBody>
        </p:sp>
      </p:grpSp>
      <p:grpSp>
        <p:nvGrpSpPr>
          <p:cNvPr id="1045" name="Group 18"/>
          <p:cNvGrpSpPr>
            <a:grpSpLocks/>
          </p:cNvGrpSpPr>
          <p:nvPr/>
        </p:nvGrpSpPr>
        <p:grpSpPr bwMode="auto">
          <a:xfrm>
            <a:off x="820738" y="3714750"/>
            <a:ext cx="552450" cy="758825"/>
            <a:chOff x="3439" y="1632"/>
            <a:chExt cx="321" cy="478"/>
          </a:xfrm>
        </p:grpSpPr>
        <p:pic>
          <p:nvPicPr>
            <p:cNvPr id="1109" name="Picture 19" descr="task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489" y="1632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0" name="Text Box 20"/>
            <p:cNvSpPr txBox="1">
              <a:spLocks noChangeArrowheads="1"/>
            </p:cNvSpPr>
            <p:nvPr/>
          </p:nvSpPr>
          <p:spPr bwMode="auto">
            <a:xfrm>
              <a:off x="3439" y="1916"/>
              <a:ext cx="321" cy="19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Task</a:t>
              </a:r>
            </a:p>
          </p:txBody>
        </p:sp>
      </p:grpSp>
      <p:grpSp>
        <p:nvGrpSpPr>
          <p:cNvPr id="1046" name="Group 21"/>
          <p:cNvGrpSpPr>
            <a:grpSpLocks/>
          </p:cNvGrpSpPr>
          <p:nvPr/>
        </p:nvGrpSpPr>
        <p:grpSpPr bwMode="auto">
          <a:xfrm>
            <a:off x="3806825" y="3714750"/>
            <a:ext cx="800100" cy="757238"/>
            <a:chOff x="2736" y="1584"/>
            <a:chExt cx="463" cy="477"/>
          </a:xfrm>
        </p:grpSpPr>
        <p:pic>
          <p:nvPicPr>
            <p:cNvPr id="1107" name="Picture 22" descr="담당자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832" y="1584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8" name="Rectangle 23"/>
            <p:cNvSpPr>
              <a:spLocks noChangeArrowheads="1"/>
            </p:cNvSpPr>
            <p:nvPr/>
          </p:nvSpPr>
          <p:spPr bwMode="auto">
            <a:xfrm>
              <a:off x="2736" y="1867"/>
              <a:ext cx="463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Groups</a:t>
              </a:r>
            </a:p>
          </p:txBody>
        </p:sp>
      </p:grpSp>
      <p:grpSp>
        <p:nvGrpSpPr>
          <p:cNvPr id="1047" name="Group 24"/>
          <p:cNvGrpSpPr>
            <a:grpSpLocks/>
          </p:cNvGrpSpPr>
          <p:nvPr/>
        </p:nvGrpSpPr>
        <p:grpSpPr bwMode="auto">
          <a:xfrm>
            <a:off x="2843213" y="3714750"/>
            <a:ext cx="800100" cy="757238"/>
            <a:chOff x="2112" y="1584"/>
            <a:chExt cx="463" cy="477"/>
          </a:xfrm>
        </p:grpSpPr>
        <p:pic>
          <p:nvPicPr>
            <p:cNvPr id="1105" name="Picture 25" descr="task_group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208" y="1584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" name="Rectangle 26"/>
            <p:cNvSpPr>
              <a:spLocks noChangeArrowheads="1"/>
            </p:cNvSpPr>
            <p:nvPr/>
          </p:nvSpPr>
          <p:spPr bwMode="auto">
            <a:xfrm>
              <a:off x="2112" y="1867"/>
              <a:ext cx="463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Groups</a:t>
              </a:r>
            </a:p>
          </p:txBody>
        </p:sp>
      </p:grpSp>
      <p:pic>
        <p:nvPicPr>
          <p:cNvPr id="1048" name="Picture 2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239000" y="3786188"/>
            <a:ext cx="815975" cy="571500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</p:pic>
      <p:grpSp>
        <p:nvGrpSpPr>
          <p:cNvPr id="1049" name="Group 34"/>
          <p:cNvGrpSpPr>
            <a:grpSpLocks/>
          </p:cNvGrpSpPr>
          <p:nvPr/>
        </p:nvGrpSpPr>
        <p:grpSpPr bwMode="auto">
          <a:xfrm>
            <a:off x="6324600" y="3786188"/>
            <a:ext cx="536575" cy="665162"/>
            <a:chOff x="2501" y="2070"/>
            <a:chExt cx="312" cy="419"/>
          </a:xfrm>
        </p:grpSpPr>
        <p:pic>
          <p:nvPicPr>
            <p:cNvPr id="1103" name="Picture 35" descr="task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557" y="2070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36"/>
            <p:cNvSpPr txBox="1">
              <a:spLocks noChangeArrowheads="1"/>
            </p:cNvSpPr>
            <p:nvPr/>
          </p:nvSpPr>
          <p:spPr bwMode="auto">
            <a:xfrm>
              <a:off x="2501" y="2295"/>
              <a:ext cx="292" cy="19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End</a:t>
              </a:r>
            </a:p>
          </p:txBody>
        </p:sp>
      </p:grpSp>
      <p:pic>
        <p:nvPicPr>
          <p:cNvPr id="1050" name="Picture 3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638675" y="3786188"/>
            <a:ext cx="577850" cy="4683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grpSp>
        <p:nvGrpSpPr>
          <p:cNvPr id="1051" name="Group 353"/>
          <p:cNvGrpSpPr>
            <a:grpSpLocks/>
          </p:cNvGrpSpPr>
          <p:nvPr/>
        </p:nvGrpSpPr>
        <p:grpSpPr bwMode="auto">
          <a:xfrm>
            <a:off x="7739063" y="4972050"/>
            <a:ext cx="631825" cy="617538"/>
            <a:chOff x="1559" y="1771"/>
            <a:chExt cx="620" cy="563"/>
          </a:xfrm>
        </p:grpSpPr>
        <p:sp>
          <p:nvSpPr>
            <p:cNvPr id="34" name="Oval 354"/>
            <p:cNvSpPr>
              <a:spLocks noChangeArrowheads="1"/>
            </p:cNvSpPr>
            <p:nvPr/>
          </p:nvSpPr>
          <p:spPr bwMode="auto">
            <a:xfrm>
              <a:off x="1559" y="1998"/>
              <a:ext cx="620" cy="336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9" name="Object 38"/>
            <p:cNvGraphicFramePr>
              <a:graphicFrameLocks noChangeAspect="1"/>
            </p:cNvGraphicFramePr>
            <p:nvPr/>
          </p:nvGraphicFramePr>
          <p:xfrm>
            <a:off x="1687" y="1771"/>
            <a:ext cx="391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" name="Visio" r:id="rId17" imgW="621340" imgH="860293" progId="">
                    <p:embed/>
                  </p:oleObj>
                </mc:Choice>
                <mc:Fallback>
                  <p:oleObj name="Visio" r:id="rId17" imgW="621340" imgH="860293" progId="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771"/>
                          <a:ext cx="391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2" name="Group 370"/>
          <p:cNvGrpSpPr>
            <a:grpSpLocks/>
          </p:cNvGrpSpPr>
          <p:nvPr/>
        </p:nvGrpSpPr>
        <p:grpSpPr bwMode="auto">
          <a:xfrm>
            <a:off x="5524500" y="4972050"/>
            <a:ext cx="1084263" cy="885825"/>
            <a:chOff x="4062" y="1041"/>
            <a:chExt cx="558" cy="504"/>
          </a:xfrm>
        </p:grpSpPr>
        <p:sp>
          <p:nvSpPr>
            <p:cNvPr id="37" name="Oval 371"/>
            <p:cNvSpPr>
              <a:spLocks noChangeAspect="1" noChangeArrowheads="1"/>
            </p:cNvSpPr>
            <p:nvPr/>
          </p:nvSpPr>
          <p:spPr bwMode="auto">
            <a:xfrm>
              <a:off x="4062" y="1242"/>
              <a:ext cx="558" cy="303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8" name="Object 39"/>
            <p:cNvGraphicFramePr>
              <a:graphicFrameLocks noChangeAspect="1"/>
            </p:cNvGraphicFramePr>
            <p:nvPr/>
          </p:nvGraphicFramePr>
          <p:xfrm>
            <a:off x="4171" y="1041"/>
            <a:ext cx="365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" name="Visio" r:id="rId19" imgW="643015" imgH="885182" progId="">
                    <p:embed/>
                  </p:oleObj>
                </mc:Choice>
                <mc:Fallback>
                  <p:oleObj name="Visio" r:id="rId19" imgW="643015" imgH="885182" progId="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041"/>
                          <a:ext cx="365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53" name="Picture 385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446338" y="5043488"/>
            <a:ext cx="5619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" name="Picture 66" descr="001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952875" y="4972050"/>
            <a:ext cx="6238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41"/>
          <p:cNvGraphicFramePr>
            <a:graphicFrameLocks noChangeAspect="1"/>
          </p:cNvGraphicFramePr>
          <p:nvPr/>
        </p:nvGraphicFramePr>
        <p:xfrm>
          <a:off x="1809750" y="5000625"/>
          <a:ext cx="547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Visio" r:id="rId23" imgW="985114" imgH="948307" progId="">
                  <p:embed/>
                </p:oleObj>
              </mc:Choice>
              <mc:Fallback>
                <p:oleObj name="Visio" r:id="rId23" imgW="985114" imgH="948307" progId="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5000625"/>
                        <a:ext cx="5476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5" name="Group 541"/>
          <p:cNvGrpSpPr>
            <a:grpSpLocks/>
          </p:cNvGrpSpPr>
          <p:nvPr/>
        </p:nvGrpSpPr>
        <p:grpSpPr bwMode="auto">
          <a:xfrm>
            <a:off x="8556625" y="5060950"/>
            <a:ext cx="636588" cy="546100"/>
            <a:chOff x="3373" y="1771"/>
            <a:chExt cx="620" cy="563"/>
          </a:xfrm>
        </p:grpSpPr>
        <p:sp>
          <p:nvSpPr>
            <p:cNvPr id="43" name="Oval 542"/>
            <p:cNvSpPr>
              <a:spLocks noChangeArrowheads="1"/>
            </p:cNvSpPr>
            <p:nvPr/>
          </p:nvSpPr>
          <p:spPr bwMode="auto">
            <a:xfrm>
              <a:off x="3373" y="1998"/>
              <a:ext cx="620" cy="336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7" name="Object 42"/>
            <p:cNvGraphicFramePr>
              <a:graphicFrameLocks noChangeAspect="1"/>
            </p:cNvGraphicFramePr>
            <p:nvPr/>
          </p:nvGraphicFramePr>
          <p:xfrm>
            <a:off x="3502" y="1771"/>
            <a:ext cx="39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" name="Visio" r:id="rId25" imgW="621340" imgH="791398" progId="">
                    <p:embed/>
                  </p:oleObj>
                </mc:Choice>
                <mc:Fallback>
                  <p:oleObj name="Visio" r:id="rId25" imgW="621340" imgH="791398" progId="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1771"/>
                          <a:ext cx="391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6" name="그룹 44"/>
          <p:cNvGrpSpPr>
            <a:grpSpLocks/>
          </p:cNvGrpSpPr>
          <p:nvPr/>
        </p:nvGrpSpPr>
        <p:grpSpPr bwMode="auto">
          <a:xfrm>
            <a:off x="9096375" y="3857625"/>
            <a:ext cx="508000" cy="482600"/>
            <a:chOff x="2118833" y="1357314"/>
            <a:chExt cx="507490" cy="482566"/>
          </a:xfrm>
        </p:grpSpPr>
        <p:grpSp>
          <p:nvGrpSpPr>
            <p:cNvPr id="1094" name="Group 9"/>
            <p:cNvGrpSpPr>
              <a:grpSpLocks/>
            </p:cNvGrpSpPr>
            <p:nvPr/>
          </p:nvGrpSpPr>
          <p:grpSpPr bwMode="auto">
            <a:xfrm>
              <a:off x="2118833" y="1374636"/>
              <a:ext cx="507490" cy="465244"/>
              <a:chOff x="4169" y="1708"/>
              <a:chExt cx="1258" cy="1247"/>
            </a:xfrm>
          </p:grpSpPr>
          <p:sp>
            <p:nvSpPr>
              <p:cNvPr id="48" name="Oval 10"/>
              <p:cNvSpPr>
                <a:spLocks noChangeArrowheads="1"/>
              </p:cNvSpPr>
              <p:nvPr/>
            </p:nvSpPr>
            <p:spPr bwMode="gray">
              <a:xfrm>
                <a:off x="4169" y="1708"/>
                <a:ext cx="1258" cy="12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Oval 11"/>
              <p:cNvSpPr>
                <a:spLocks noChangeArrowheads="1"/>
              </p:cNvSpPr>
              <p:nvPr/>
            </p:nvSpPr>
            <p:spPr bwMode="gray">
              <a:xfrm>
                <a:off x="4185" y="1717"/>
                <a:ext cx="1230" cy="121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Oval 12"/>
              <p:cNvSpPr>
                <a:spLocks noChangeArrowheads="1"/>
              </p:cNvSpPr>
              <p:nvPr/>
            </p:nvSpPr>
            <p:spPr bwMode="gray">
              <a:xfrm>
                <a:off x="4200" y="1725"/>
                <a:ext cx="1168" cy="11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Oval 13"/>
              <p:cNvSpPr>
                <a:spLocks noChangeArrowheads="1"/>
              </p:cNvSpPr>
              <p:nvPr/>
            </p:nvSpPr>
            <p:spPr bwMode="gray">
              <a:xfrm>
                <a:off x="4267" y="1759"/>
                <a:ext cx="1034" cy="91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2141036" y="1357314"/>
              <a:ext cx="469428" cy="461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2400" b="1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</p:grpSp>
      <p:pic>
        <p:nvPicPr>
          <p:cNvPr id="53" name="그림 52" descr="computer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24063" y="928688"/>
            <a:ext cx="952500" cy="952500"/>
          </a:xfrm>
          <a:prstGeom prst="rect">
            <a:avLst/>
          </a:prstGeom>
          <a:effectLst>
            <a:outerShdw blurRad="63500" dist="38100" dir="1200000" sx="98000" sy="98000" algn="ctr" rotWithShape="0">
              <a:schemeClr val="tx1">
                <a:alpha val="24000"/>
              </a:schemeClr>
            </a:outerShdw>
          </a:effectLst>
        </p:spPr>
      </p:pic>
      <p:grpSp>
        <p:nvGrpSpPr>
          <p:cNvPr id="1058" name="그룹 87"/>
          <p:cNvGrpSpPr>
            <a:grpSpLocks/>
          </p:cNvGrpSpPr>
          <p:nvPr/>
        </p:nvGrpSpPr>
        <p:grpSpPr bwMode="auto">
          <a:xfrm>
            <a:off x="452438" y="1428750"/>
            <a:ext cx="971550" cy="885825"/>
            <a:chOff x="452438" y="1428750"/>
            <a:chExt cx="971550" cy="885825"/>
          </a:xfrm>
        </p:grpSpPr>
        <p:pic>
          <p:nvPicPr>
            <p:cNvPr id="1092" name="그림 65" descr="bg.png"/>
            <p:cNvPicPr>
              <a:picLocks noChangeAspect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452438" y="1714500"/>
              <a:ext cx="97155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3" name="그림 54" descr="task.png"/>
            <p:cNvPicPr>
              <a:picLocks noChangeAspect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738188" y="1428750"/>
              <a:ext cx="523875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59" name="TextBox 55"/>
          <p:cNvSpPr txBox="1">
            <a:spLocks noChangeArrowheads="1"/>
          </p:cNvSpPr>
          <p:nvPr/>
        </p:nvSpPr>
        <p:spPr bwMode="auto">
          <a:xfrm>
            <a:off x="666750" y="714375"/>
            <a:ext cx="482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Task</a:t>
            </a:r>
            <a:endParaRPr lang="ko-KR" altLang="en-US" sz="1000">
              <a:latin typeface="Verdana" pitchFamily="34" charset="0"/>
            </a:endParaRPr>
          </a:p>
        </p:txBody>
      </p:sp>
      <p:sp>
        <p:nvSpPr>
          <p:cNvPr id="1060" name="TextBox 56"/>
          <p:cNvSpPr txBox="1">
            <a:spLocks noChangeArrowheads="1"/>
          </p:cNvSpPr>
          <p:nvPr/>
        </p:nvSpPr>
        <p:spPr bwMode="auto">
          <a:xfrm>
            <a:off x="1381125" y="714375"/>
            <a:ext cx="6461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Groups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1061" name="그림 57" descr="group.png"/>
          <p:cNvPicPr>
            <a:picLocks noChangeAspect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1381125" y="1357313"/>
            <a:ext cx="752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그림 58" descr="server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24188" y="1000125"/>
            <a:ext cx="609600" cy="742950"/>
          </a:xfrm>
          <a:prstGeom prst="rect">
            <a:avLst/>
          </a:prstGeom>
          <a:effectLst>
            <a:outerShdw blurRad="76200" dist="38100" dir="2160000" sx="98000" sy="98000" algn="tl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</p:pic>
      <p:pic>
        <p:nvPicPr>
          <p:cNvPr id="1063" name="그림 60" descr="server_line.png"/>
          <p:cNvPicPr>
            <a:picLocks noChangeAspect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3024188" y="1928813"/>
            <a:ext cx="6096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" name="TextBox 61"/>
          <p:cNvSpPr txBox="1">
            <a:spLocks noChangeArrowheads="1"/>
          </p:cNvSpPr>
          <p:nvPr/>
        </p:nvSpPr>
        <p:spPr bwMode="auto">
          <a:xfrm>
            <a:off x="2130425" y="714375"/>
            <a:ext cx="8223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Computer</a:t>
            </a:r>
            <a:endParaRPr lang="ko-KR" altLang="en-US" sz="1000">
              <a:latin typeface="Verdana" pitchFamily="34" charset="0"/>
            </a:endParaRPr>
          </a:p>
        </p:txBody>
      </p:sp>
      <p:sp>
        <p:nvSpPr>
          <p:cNvPr id="1065" name="TextBox 62"/>
          <p:cNvSpPr txBox="1">
            <a:spLocks noChangeArrowheads="1"/>
          </p:cNvSpPr>
          <p:nvPr/>
        </p:nvSpPr>
        <p:spPr bwMode="auto">
          <a:xfrm>
            <a:off x="3810000" y="714375"/>
            <a:ext cx="611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Server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64" name="그림 63" descr="server2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738563" y="1000125"/>
            <a:ext cx="609600" cy="742950"/>
          </a:xfrm>
          <a:prstGeom prst="rect">
            <a:avLst/>
          </a:prstGeom>
          <a:effectLst>
            <a:outerShdw blurRad="38100" dist="38100" dir="1920000" algn="tl" rotWithShape="0">
              <a:prstClr val="black">
                <a:alpha val="26000"/>
              </a:prstClr>
            </a:outerShdw>
          </a:effectLst>
        </p:spPr>
      </p:pic>
      <p:pic>
        <p:nvPicPr>
          <p:cNvPr id="65" name="그림 64" descr="server3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452938" y="1000125"/>
            <a:ext cx="609600" cy="742950"/>
          </a:xfrm>
          <a:prstGeom prst="rect">
            <a:avLst/>
          </a:prstGeom>
          <a:effectLst>
            <a:outerShdw blurRad="38100" dist="31750" dir="420000" algn="tl" rotWithShape="0">
              <a:prstClr val="black">
                <a:alpha val="24000"/>
              </a:prstClr>
            </a:outerShdw>
          </a:effectLst>
        </p:spPr>
      </p:pic>
      <p:pic>
        <p:nvPicPr>
          <p:cNvPr id="68" name="그림 67" descr="process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310188" y="1143000"/>
            <a:ext cx="666750" cy="571500"/>
          </a:xfrm>
          <a:prstGeom prst="rect">
            <a:avLst/>
          </a:prstGeom>
          <a:effectLst>
            <a:outerShdw blurRad="50800" dist="38100" dir="2700000" sx="98000" sy="98000" algn="tl" rotWithShape="0">
              <a:prstClr val="black">
                <a:alpha val="49000"/>
              </a:prstClr>
            </a:outerShdw>
          </a:effectLst>
        </p:spPr>
      </p:pic>
      <p:sp>
        <p:nvSpPr>
          <p:cNvPr id="1069" name="TextBox 68"/>
          <p:cNvSpPr txBox="1">
            <a:spLocks noChangeArrowheads="1"/>
          </p:cNvSpPr>
          <p:nvPr/>
        </p:nvSpPr>
        <p:spPr bwMode="auto">
          <a:xfrm>
            <a:off x="5667375" y="714375"/>
            <a:ext cx="968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Sub Process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70" name="그림 69" descr="process2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096000" y="1214438"/>
            <a:ext cx="447675" cy="409575"/>
          </a:xfrm>
          <a:prstGeom prst="rect">
            <a:avLst/>
          </a:prstGeom>
          <a:effectLst>
            <a:outerShdw blurRad="50800" dist="38100" dir="2700000" sx="92000" sy="92000" algn="tl" rotWithShape="0">
              <a:prstClr val="black">
                <a:alpha val="54000"/>
              </a:prstClr>
            </a:outerShdw>
          </a:effectLst>
        </p:spPr>
      </p:pic>
      <p:pic>
        <p:nvPicPr>
          <p:cNvPr id="71" name="그림 70" descr="process3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524625" y="1071563"/>
            <a:ext cx="609600" cy="742950"/>
          </a:xfrm>
          <a:prstGeom prst="rect">
            <a:avLst/>
          </a:prstGeom>
          <a:effectLst>
            <a:outerShdw blurRad="50800" dist="38100" dir="2700000" sx="96000" sy="96000" algn="tl" rotWithShape="0">
              <a:prstClr val="black">
                <a:alpha val="39000"/>
              </a:prstClr>
            </a:outerShdw>
          </a:effectLst>
        </p:spPr>
      </p:pic>
      <p:pic>
        <p:nvPicPr>
          <p:cNvPr id="1072" name="그림 73" descr="computer_line.png"/>
          <p:cNvPicPr>
            <a:picLocks noChangeAspect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2238375" y="1976438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3" name="그림 74" descr="server2_line.png"/>
          <p:cNvPicPr>
            <a:picLocks noChangeAspect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3738563" y="1928813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4" name="그림 75" descr="server3_line.png"/>
          <p:cNvPicPr>
            <a:picLocks noChangeAspect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4524375" y="1928813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" name="그림 76" descr="process_line.png"/>
          <p:cNvPicPr>
            <a:picLocks noChangeAspect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5310188" y="192881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6" name="그림 77" descr="process2_line.png"/>
          <p:cNvPicPr>
            <a:picLocks noChangeAspect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6096000" y="2071688"/>
            <a:ext cx="419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7" name="그림 78" descr="process3_line.png"/>
          <p:cNvPicPr>
            <a:picLocks noChangeAspect="1"/>
          </p:cNvPicPr>
          <p:nvPr/>
        </p:nvPicPr>
        <p:blipFill>
          <a:blip r:embed="rId43"/>
          <a:srcRect/>
          <a:stretch>
            <a:fillRect/>
          </a:stretch>
        </p:blipFill>
        <p:spPr bwMode="auto">
          <a:xfrm>
            <a:off x="6524625" y="192881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" name="직선 연결선 81"/>
          <p:cNvCxnSpPr/>
          <p:nvPr/>
        </p:nvCxnSpPr>
        <p:spPr>
          <a:xfrm>
            <a:off x="381000" y="3071813"/>
            <a:ext cx="8929688" cy="1587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그림 83" descr="icon_blue.png"/>
          <p:cNvPicPr>
            <a:picLocks noChangeAspect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8024813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0" name="그림 84" descr="icon_gray.png"/>
          <p:cNvPicPr>
            <a:picLocks noChangeAspect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8382000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1" name="그림 87" descr="icon_black.png"/>
          <p:cNvPicPr>
            <a:picLocks noChangeAspect="1"/>
          </p:cNvPicPr>
          <p:nvPr/>
        </p:nvPicPr>
        <p:blipFill>
          <a:blip r:embed="rId46"/>
          <a:srcRect/>
          <a:stretch>
            <a:fillRect/>
          </a:stretch>
        </p:blipFill>
        <p:spPr bwMode="auto">
          <a:xfrm>
            <a:off x="8382000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2" name="그림 88" descr="icon_blue2.png"/>
          <p:cNvPicPr>
            <a:picLocks noChangeAspect="1"/>
          </p:cNvPicPr>
          <p:nvPr/>
        </p:nvPicPr>
        <p:blipFill>
          <a:blip r:embed="rId47"/>
          <a:srcRect/>
          <a:stretch>
            <a:fillRect/>
          </a:stretch>
        </p:blipFill>
        <p:spPr bwMode="auto">
          <a:xfrm>
            <a:off x="8024813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3" name="그림 89" descr="icon_red2.png"/>
          <p:cNvPicPr>
            <a:picLocks noChangeAspect="1"/>
          </p:cNvPicPr>
          <p:nvPr/>
        </p:nvPicPr>
        <p:blipFill>
          <a:blip r:embed="rId48"/>
          <a:srcRect/>
          <a:stretch>
            <a:fillRect/>
          </a:stretch>
        </p:blipFill>
        <p:spPr bwMode="auto">
          <a:xfrm>
            <a:off x="8739188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4" name="그림 90" descr="icon_black2.png"/>
          <p:cNvPicPr>
            <a:picLocks noChangeAspect="1"/>
          </p:cNvPicPr>
          <p:nvPr/>
        </p:nvPicPr>
        <p:blipFill>
          <a:blip r:embed="rId49"/>
          <a:srcRect/>
          <a:stretch>
            <a:fillRect/>
          </a:stretch>
        </p:blipFill>
        <p:spPr bwMode="auto">
          <a:xfrm>
            <a:off x="7667625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" name="그림 96" descr="icon_black3.png"/>
          <p:cNvPicPr>
            <a:picLocks noChangeAspect="1"/>
          </p:cNvPicPr>
          <p:nvPr/>
        </p:nvPicPr>
        <p:blipFill>
          <a:blip r:embed="rId50"/>
          <a:srcRect/>
          <a:stretch>
            <a:fillRect/>
          </a:stretch>
        </p:blipFill>
        <p:spPr bwMode="auto">
          <a:xfrm>
            <a:off x="7667625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6" name="그림 97" descr="icon_blue3.png"/>
          <p:cNvPicPr>
            <a:picLocks noChangeAspect="1"/>
          </p:cNvPicPr>
          <p:nvPr/>
        </p:nvPicPr>
        <p:blipFill>
          <a:blip r:embed="rId51"/>
          <a:srcRect/>
          <a:stretch>
            <a:fillRect/>
          </a:stretch>
        </p:blipFill>
        <p:spPr bwMode="auto">
          <a:xfrm>
            <a:off x="8024813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7" name="그림 98" descr="icon_gray3.png"/>
          <p:cNvPicPr>
            <a:picLocks noChangeAspect="1"/>
          </p:cNvPicPr>
          <p:nvPr/>
        </p:nvPicPr>
        <p:blipFill>
          <a:blip r:embed="rId52"/>
          <a:srcRect/>
          <a:stretch>
            <a:fillRect/>
          </a:stretch>
        </p:blipFill>
        <p:spPr bwMode="auto">
          <a:xfrm>
            <a:off x="8382000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8" name="그림 99" descr="icon_red3.png"/>
          <p:cNvPicPr>
            <a:picLocks noChangeAspect="1"/>
          </p:cNvPicPr>
          <p:nvPr/>
        </p:nvPicPr>
        <p:blipFill>
          <a:blip r:embed="rId53"/>
          <a:srcRect/>
          <a:stretch>
            <a:fillRect/>
          </a:stretch>
        </p:blipFill>
        <p:spPr bwMode="auto">
          <a:xfrm>
            <a:off x="8739188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9" name="그림 102" descr="icon_black.png"/>
          <p:cNvPicPr>
            <a:picLocks noChangeAspect="1"/>
          </p:cNvPicPr>
          <p:nvPr/>
        </p:nvPicPr>
        <p:blipFill>
          <a:blip r:embed="rId54"/>
          <a:srcRect/>
          <a:stretch>
            <a:fillRect/>
          </a:stretch>
        </p:blipFill>
        <p:spPr bwMode="auto">
          <a:xfrm>
            <a:off x="7667625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0" name="그림 103" descr="icon_red.png"/>
          <p:cNvPicPr>
            <a:picLocks noChangeAspect="1"/>
          </p:cNvPicPr>
          <p:nvPr/>
        </p:nvPicPr>
        <p:blipFill>
          <a:blip r:embed="rId55"/>
          <a:srcRect/>
          <a:stretch>
            <a:fillRect/>
          </a:stretch>
        </p:blipFill>
        <p:spPr bwMode="auto">
          <a:xfrm>
            <a:off x="8739188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1" name="TextBox 68"/>
          <p:cNvSpPr txBox="1">
            <a:spLocks noChangeArrowheads="1"/>
          </p:cNvSpPr>
          <p:nvPr/>
        </p:nvSpPr>
        <p:spPr bwMode="auto">
          <a:xfrm>
            <a:off x="8096250" y="714375"/>
            <a:ext cx="554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Bullet</a:t>
            </a:r>
            <a:endParaRPr lang="ko-KR" altLang="en-US" sz="10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idx="1"/>
          </p:nvPr>
        </p:nvSpPr>
        <p:spPr>
          <a:xfrm>
            <a:off x="452438" y="1071563"/>
            <a:ext cx="9001125" cy="50006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smtClean="0"/>
              <a:t>멀티스레드 프그래밍</a:t>
            </a:r>
            <a:endParaRPr lang="en-US" altLang="ko-KR" b="1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b="1" smtClean="0"/>
              <a:t>개요</a:t>
            </a:r>
            <a:endParaRPr lang="en-US" altLang="ko-KR" b="1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b="1" smtClean="0"/>
              <a:t>프로세스와 스레드</a:t>
            </a:r>
            <a:endParaRPr lang="en-US" altLang="ko-KR" b="1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smtClean="0"/>
              <a:t>Thread Scheduling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smtClean="0"/>
              <a:t>Thread Kernel Objects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smtClean="0"/>
              <a:t>ThreadPool </a:t>
            </a:r>
            <a:r>
              <a:rPr lang="ko-KR" altLang="en-US" b="1" smtClean="0"/>
              <a:t>과 </a:t>
            </a:r>
            <a:r>
              <a:rPr lang="en-US" altLang="ko-KR" b="1" smtClean="0"/>
              <a:t>Thread Context Switching</a:t>
            </a: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b="1" smtClean="0"/>
              <a:t>비동기 프로그래밍</a:t>
            </a:r>
            <a:endParaRPr lang="en-US" altLang="ko-KR" b="1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b="1" smtClean="0"/>
              <a:t>비동기 프로그래밍 개요</a:t>
            </a:r>
            <a:endParaRPr lang="en-US" altLang="ko-KR" b="1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b="1" smtClean="0"/>
              <a:t>비동기 프로그래밍 패턴 </a:t>
            </a:r>
            <a:r>
              <a:rPr lang="en-US" altLang="ko-KR" b="1" smtClean="0"/>
              <a:t>(APM, EAM)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>
                <a:latin typeface="+mn-ea"/>
              </a:rPr>
              <a:t>Unifying </a:t>
            </a:r>
            <a:r>
              <a:rPr lang="en-US" altLang="ko-KR" b="1" smtClean="0">
                <a:latin typeface="+mn-ea"/>
              </a:rPr>
              <a:t>Asynchrony</a:t>
            </a:r>
            <a:endParaRPr lang="en-US" altLang="ko-KR" b="1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b="1" smtClean="0"/>
              <a:t>병렬 프로그래밍</a:t>
            </a:r>
            <a:endParaRPr lang="en-US" altLang="ko-KR" b="1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b="1" smtClean="0"/>
              <a:t>필요성</a:t>
            </a:r>
            <a:endParaRPr lang="en-US" altLang="ko-KR" b="1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smtClean="0"/>
              <a:t>TPL (Task Parallel Library)</a:t>
            </a: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b="1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D0AFBB-0C34-4F1B-B006-F0150490CE45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44551C-C8E4-48A2-8DC8-D1517B79BCE8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Multi-Thread Overview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smtClean="0"/>
              <a:t>Multi-Tasking vs. Multi-Threading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smtClean="0"/>
              <a:t>Multi-Tasking : </a:t>
            </a:r>
            <a:r>
              <a:rPr lang="ko-KR" altLang="en-US" sz="2000" b="1" smtClean="0"/>
              <a:t>하나의 </a:t>
            </a:r>
            <a:r>
              <a:rPr lang="en-US" altLang="ko-KR" sz="2000" b="1" smtClean="0"/>
              <a:t>CPU</a:t>
            </a:r>
            <a:r>
              <a:rPr lang="ko-KR" altLang="en-US" sz="2000" b="1" smtClean="0"/>
              <a:t>가 여러 개의 프로세스를 교대로 수행</a:t>
            </a:r>
            <a:endParaRPr lang="en-US" altLang="ko-KR" sz="2000" b="1" smtClean="0"/>
          </a:p>
          <a:p>
            <a:pPr lvl="1">
              <a:lnSpc>
                <a:spcPct val="150000"/>
              </a:lnSpc>
            </a:pPr>
            <a:r>
              <a:rPr lang="en-US" altLang="ko-KR" sz="2000" b="1" smtClean="0"/>
              <a:t>Multi-Threading : </a:t>
            </a:r>
            <a:r>
              <a:rPr lang="ko-KR" altLang="en-US" sz="2000" b="1" smtClean="0"/>
              <a:t>하나의 </a:t>
            </a:r>
            <a:r>
              <a:rPr lang="en-US" altLang="ko-KR" sz="2000" b="1" smtClean="0"/>
              <a:t>CPU</a:t>
            </a:r>
            <a:r>
              <a:rPr lang="ko-KR" altLang="en-US" sz="2000" b="1" smtClean="0"/>
              <a:t>가 여러 개의 </a:t>
            </a:r>
            <a:r>
              <a:rPr lang="en-US" altLang="ko-KR" sz="2000" b="1" smtClean="0"/>
              <a:t>Thread</a:t>
            </a:r>
            <a:r>
              <a:rPr lang="ko-KR" altLang="en-US" sz="2000" b="1" smtClean="0"/>
              <a:t>를 교대로 수행</a:t>
            </a:r>
            <a:endParaRPr lang="en-US" altLang="ko-KR" sz="2000" b="1" smtClean="0"/>
          </a:p>
          <a:p>
            <a:endParaRPr lang="en-US" altLang="ko-KR" b="1" smtClean="0"/>
          </a:p>
          <a:p>
            <a:r>
              <a:rPr lang="en-US" altLang="ko-KR" b="1" smtClean="0"/>
              <a:t>Multi-Threading </a:t>
            </a:r>
            <a:r>
              <a:rPr lang="ko-KR" altLang="en-US" b="1" smtClean="0"/>
              <a:t>의 중요성</a:t>
            </a:r>
            <a:endParaRPr lang="en-US" altLang="ko-KR" b="1" smtClean="0"/>
          </a:p>
          <a:p>
            <a:pPr lvl="1">
              <a:lnSpc>
                <a:spcPct val="150000"/>
              </a:lnSpc>
            </a:pPr>
            <a:r>
              <a:rPr lang="ko-KR" altLang="en-US" sz="2000" b="1" smtClean="0"/>
              <a:t>프로세스 간의 통신은 속도 문제가 심함</a:t>
            </a:r>
            <a:r>
              <a:rPr lang="en-US" altLang="ko-KR" sz="2000" b="1" smtClean="0"/>
              <a:t>.</a:t>
            </a:r>
            <a:r>
              <a:rPr lang="en-US" altLang="ko-KR" sz="2000" b="1" smtClean="0">
                <a:sym typeface="Wingdings" pitchFamily="2" charset="2"/>
              </a:rPr>
              <a:t>Thread </a:t>
            </a:r>
            <a:r>
              <a:rPr lang="ko-KR" altLang="en-US" sz="2000" b="1" smtClean="0">
                <a:sym typeface="Wingdings" pitchFamily="2" charset="2"/>
              </a:rPr>
              <a:t>간의 통신은 빠름</a:t>
            </a:r>
            <a:endParaRPr lang="en-US" altLang="ko-KR" sz="2000" b="1" smtClean="0"/>
          </a:p>
          <a:p>
            <a:pPr lvl="1">
              <a:lnSpc>
                <a:spcPct val="150000"/>
              </a:lnSpc>
            </a:pPr>
            <a:r>
              <a:rPr lang="ko-KR" altLang="en-US" sz="2000" b="1" smtClean="0"/>
              <a:t>한 프로세스로</a:t>
            </a:r>
            <a:r>
              <a:rPr lang="en-US" altLang="ko-KR" sz="2000" b="1" smtClean="0"/>
              <a:t> </a:t>
            </a:r>
            <a:r>
              <a:rPr lang="ko-KR" altLang="en-US" sz="2000" b="1" smtClean="0"/>
              <a:t>작업하는 것은 사용자 응답성에 문제가 많음</a:t>
            </a:r>
            <a:r>
              <a:rPr lang="en-US" altLang="ko-KR" sz="2000" b="1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smtClean="0"/>
              <a:t>프로세스보다 </a:t>
            </a:r>
            <a:r>
              <a:rPr lang="en-US" altLang="ko-KR" sz="2000" b="1" smtClean="0"/>
              <a:t>Thread </a:t>
            </a:r>
            <a:r>
              <a:rPr lang="ko-KR" altLang="en-US" sz="2000" b="1" smtClean="0"/>
              <a:t>가 비용이 적게 듦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2000" b="1" smtClean="0"/>
              <a:t>프로세스 내에 </a:t>
            </a:r>
            <a:r>
              <a:rPr lang="en-US" altLang="ko-KR" sz="2000" b="1" smtClean="0"/>
              <a:t>Multi-Thread</a:t>
            </a:r>
            <a:r>
              <a:rPr lang="ko-KR" altLang="en-US" sz="2000" b="1" smtClean="0"/>
              <a:t>를 사용하므로서 성능을 향상 시킬 수 있지만</a:t>
            </a:r>
            <a:r>
              <a:rPr lang="en-US" altLang="ko-KR" sz="2000" b="1" smtClean="0"/>
              <a:t>, </a:t>
            </a:r>
            <a:br>
              <a:rPr lang="en-US" altLang="ko-KR" sz="2000" b="1" smtClean="0"/>
            </a:br>
            <a:r>
              <a:rPr lang="ko-KR" altLang="en-US" sz="2000" b="1" smtClean="0"/>
              <a:t>일반적인 안정성은  떯어짐</a:t>
            </a:r>
            <a:r>
              <a:rPr lang="en-US" altLang="ko-KR" sz="2000" b="1" smtClean="0"/>
              <a:t>.</a:t>
            </a: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61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Process </a:t>
            </a:r>
            <a:r>
              <a:rPr lang="ko-KR" altLang="en-US" smtClean="0"/>
              <a:t>와 </a:t>
            </a:r>
            <a:r>
              <a:rPr lang="en-US" altLang="ko-KR" smtClean="0"/>
              <a:t>Thread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954" y="1793354"/>
            <a:ext cx="3744416" cy="4011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0974" y="1988840"/>
            <a:ext cx="3384376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코드</a:t>
            </a:r>
            <a:r>
              <a:rPr lang="en-US" altLang="ko-KR" b="1" smtClean="0"/>
              <a:t>, </a:t>
            </a:r>
            <a:r>
              <a:rPr lang="ko-KR" altLang="en-US" b="1" smtClean="0"/>
              <a:t>리소스</a:t>
            </a:r>
            <a:r>
              <a:rPr lang="en-US" altLang="ko-KR" b="1" smtClean="0"/>
              <a:t>, </a:t>
            </a:r>
            <a:r>
              <a:rPr lang="ko-KR" altLang="en-US" b="1" smtClean="0"/>
              <a:t>전역 데이타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820974" y="2924944"/>
            <a:ext cx="3384376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힙 </a:t>
            </a:r>
            <a:r>
              <a:rPr lang="en-US" altLang="ko-KR" b="1" smtClean="0"/>
              <a:t>(Heap)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820974" y="3861048"/>
            <a:ext cx="3384376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환경변수</a:t>
            </a:r>
            <a:endParaRPr lang="ko-KR" altLang="en-US" b="1"/>
          </a:p>
        </p:txBody>
      </p:sp>
      <p:sp>
        <p:nvSpPr>
          <p:cNvPr id="9" name="직사각형 8"/>
          <p:cNvSpPr/>
          <p:nvPr/>
        </p:nvSpPr>
        <p:spPr>
          <a:xfrm>
            <a:off x="820974" y="4869160"/>
            <a:ext cx="1539738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스택</a:t>
            </a:r>
            <a:endParaRPr lang="en-US" altLang="ko-KR" b="1" smtClean="0"/>
          </a:p>
          <a:p>
            <a:pPr algn="ctr"/>
            <a:r>
              <a:rPr lang="en-US" altLang="ko-KR" b="1" smtClean="0"/>
              <a:t>(</a:t>
            </a:r>
            <a:r>
              <a:rPr lang="ko-KR" altLang="en-US" b="1" smtClean="0"/>
              <a:t>스레드</a:t>
            </a:r>
            <a:r>
              <a:rPr lang="en-US" altLang="ko-KR" b="1" smtClean="0"/>
              <a:t>1)</a:t>
            </a:r>
            <a:endParaRPr lang="ko-KR" altLang="en-US" b="1"/>
          </a:p>
        </p:txBody>
      </p:sp>
      <p:sp>
        <p:nvSpPr>
          <p:cNvPr id="10" name="직사각형 9"/>
          <p:cNvSpPr/>
          <p:nvPr/>
        </p:nvSpPr>
        <p:spPr>
          <a:xfrm>
            <a:off x="2651151" y="4869160"/>
            <a:ext cx="1539738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스택</a:t>
            </a:r>
            <a:endParaRPr lang="en-US" altLang="ko-KR" b="1" smtClean="0"/>
          </a:p>
          <a:p>
            <a:pPr algn="ctr"/>
            <a:r>
              <a:rPr lang="en-US" altLang="ko-KR" b="1" smtClean="0"/>
              <a:t>(</a:t>
            </a:r>
            <a:r>
              <a:rPr lang="ko-KR" altLang="en-US" b="1" smtClean="0"/>
              <a:t>스레드</a:t>
            </a:r>
            <a:r>
              <a:rPr lang="en-US" altLang="ko-KR" b="1"/>
              <a:t>2</a:t>
            </a:r>
            <a:r>
              <a:rPr lang="en-US" altLang="ko-KR" b="1" smtClean="0"/>
              <a:t>)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134419" y="1372126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  <a:ea typeface="+mn-ea"/>
              </a:rPr>
              <a:t>프로세스의 가상 주소 공간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13040" y="1757854"/>
            <a:ext cx="3744416" cy="4011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71376" y="1363127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  <a:ea typeface="+mn-ea"/>
              </a:rPr>
              <a:t>윈도우 운영 체제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408" y="724054"/>
            <a:ext cx="467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+mn-ea"/>
                <a:ea typeface="+mn-ea"/>
              </a:rPr>
              <a:t>■ Process </a:t>
            </a:r>
            <a:r>
              <a:rPr lang="ko-KR" altLang="en-US" sz="2400" b="1" smtClean="0">
                <a:latin typeface="+mn-ea"/>
                <a:ea typeface="+mn-ea"/>
              </a:rPr>
              <a:t>와 </a:t>
            </a:r>
            <a:r>
              <a:rPr lang="en-US" altLang="ko-KR" sz="2400" b="1" smtClean="0">
                <a:latin typeface="+mn-ea"/>
                <a:ea typeface="+mn-ea"/>
              </a:rPr>
              <a:t>Thread </a:t>
            </a:r>
            <a:r>
              <a:rPr lang="ko-KR" altLang="en-US" sz="2400" b="1" smtClean="0">
                <a:latin typeface="+mn-ea"/>
                <a:ea typeface="+mn-ea"/>
              </a:rPr>
              <a:t>의 구성요소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659308" y="2096852"/>
            <a:ext cx="1741964" cy="82809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프로세스 커널 객체</a:t>
            </a:r>
            <a:endParaRPr lang="ko-KR" altLang="en-US" b="1"/>
          </a:p>
        </p:txBody>
      </p:sp>
      <p:cxnSp>
        <p:nvCxnSpPr>
          <p:cNvPr id="17" name="직선 화살표 연결선 16"/>
          <p:cNvCxnSpPr>
            <a:stCxn id="15" idx="2"/>
          </p:cNvCxnSpPr>
          <p:nvPr/>
        </p:nvCxnSpPr>
        <p:spPr>
          <a:xfrm flipH="1">
            <a:off x="4385370" y="2510898"/>
            <a:ext cx="12739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745088" y="3349763"/>
            <a:ext cx="1741964" cy="82809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스레드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커널 객체</a:t>
            </a:r>
            <a:endParaRPr lang="ko-KR" altLang="en-US" b="1"/>
          </a:p>
        </p:txBody>
      </p:sp>
      <p:sp>
        <p:nvSpPr>
          <p:cNvPr id="19" name="타원 18"/>
          <p:cNvSpPr/>
          <p:nvPr/>
        </p:nvSpPr>
        <p:spPr>
          <a:xfrm>
            <a:off x="6753200" y="4383385"/>
            <a:ext cx="1741964" cy="82809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스레드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커널 객체</a:t>
            </a:r>
            <a:endParaRPr lang="ko-KR" altLang="en-US" b="1"/>
          </a:p>
        </p:txBody>
      </p:sp>
      <p:cxnSp>
        <p:nvCxnSpPr>
          <p:cNvPr id="20" name="직선 화살표 연결선 19"/>
          <p:cNvCxnSpPr>
            <a:stCxn id="18" idx="2"/>
            <a:endCxn id="9" idx="3"/>
          </p:cNvCxnSpPr>
          <p:nvPr/>
        </p:nvCxnSpPr>
        <p:spPr>
          <a:xfrm flipH="1">
            <a:off x="2360712" y="3763809"/>
            <a:ext cx="3384376" cy="15013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2"/>
            <a:endCxn id="10" idx="3"/>
          </p:cNvCxnSpPr>
          <p:nvPr/>
        </p:nvCxnSpPr>
        <p:spPr>
          <a:xfrm flipH="1">
            <a:off x="4190889" y="4797431"/>
            <a:ext cx="2562311" cy="467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9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CPU Scheduling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smtClean="0"/>
              <a:t>CPU Scheduling </a:t>
            </a:r>
            <a:r>
              <a:rPr lang="ko-KR" altLang="en-US" b="1" smtClean="0"/>
              <a:t>이란</a:t>
            </a:r>
            <a:endParaRPr lang="en-US" altLang="ko-KR" b="1" smtClean="0"/>
          </a:p>
          <a:p>
            <a:pPr lvl="1"/>
            <a:r>
              <a:rPr lang="ko-KR" altLang="en-US" sz="2000" b="1" smtClean="0"/>
              <a:t>한정된 </a:t>
            </a:r>
            <a:r>
              <a:rPr lang="en-US" altLang="ko-KR" sz="2000" b="1" smtClean="0"/>
              <a:t>CPU</a:t>
            </a:r>
            <a:r>
              <a:rPr lang="ko-KR" altLang="en-US" sz="2000" b="1" smtClean="0"/>
              <a:t>의 작업 처리 시간을 여러 프로세스 혹은 스레드가 공동으로 이용할 수 있도록 분배하는 정책</a:t>
            </a:r>
            <a:endParaRPr lang="en-US" altLang="ko-KR" sz="2000" b="1" smtClean="0"/>
          </a:p>
          <a:p>
            <a:pPr lvl="1"/>
            <a:endParaRPr lang="en-US" altLang="ko-KR" b="1" smtClean="0"/>
          </a:p>
          <a:p>
            <a:r>
              <a:rPr lang="en-US" altLang="ko-KR" b="1" smtClean="0"/>
              <a:t>Microsoft Windows</a:t>
            </a:r>
            <a:r>
              <a:rPr lang="ko-KR" altLang="en-US" b="1" smtClean="0"/>
              <a:t>의 </a:t>
            </a:r>
            <a:r>
              <a:rPr lang="en-US" altLang="ko-KR" b="1" smtClean="0"/>
              <a:t>CPU Scheduling</a:t>
            </a:r>
          </a:p>
          <a:p>
            <a:pPr lvl="1"/>
            <a:r>
              <a:rPr lang="ko-KR" altLang="en-US" sz="2000" b="1" smtClean="0"/>
              <a:t>선점형 스케쥴링</a:t>
            </a:r>
            <a:endParaRPr lang="en-US" altLang="ko-KR" sz="2000" b="1" smtClean="0"/>
          </a:p>
          <a:p>
            <a:pPr lvl="1"/>
            <a:r>
              <a:rPr lang="ko-KR" altLang="en-US" sz="2000" b="1" smtClean="0"/>
              <a:t>우선순위 </a:t>
            </a:r>
            <a:r>
              <a:rPr lang="en-US" altLang="ko-KR" sz="2000" b="1" smtClean="0"/>
              <a:t>(Priority)</a:t>
            </a:r>
            <a:r>
              <a:rPr lang="ko-KR" altLang="en-US" sz="2000" b="1" smtClean="0"/>
              <a:t>에 기반한 </a:t>
            </a:r>
            <a:r>
              <a:rPr lang="en-US" altLang="ko-KR" sz="2000" b="1" smtClean="0"/>
              <a:t>CPU </a:t>
            </a:r>
            <a:r>
              <a:rPr lang="ko-KR" altLang="en-US" sz="2000" b="1" smtClean="0"/>
              <a:t>스케쥴링 기법을 사용</a:t>
            </a:r>
            <a:endParaRPr lang="en-US" altLang="ko-KR" sz="2000" b="1" smtClean="0"/>
          </a:p>
          <a:p>
            <a:pPr lvl="1"/>
            <a:r>
              <a:rPr lang="en-US" altLang="ko-KR" sz="2000" b="1" smtClean="0"/>
              <a:t>OS</a:t>
            </a:r>
            <a:r>
              <a:rPr lang="ko-KR" altLang="en-US" sz="2000" b="1" smtClean="0"/>
              <a:t>에서 </a:t>
            </a:r>
            <a:r>
              <a:rPr lang="en-US" altLang="ko-KR" sz="2000" b="1" smtClean="0"/>
              <a:t>Priority</a:t>
            </a:r>
            <a:r>
              <a:rPr lang="ko-KR" altLang="en-US" sz="2000" b="1" smtClean="0"/>
              <a:t>를 기반으로 </a:t>
            </a:r>
            <a:r>
              <a:rPr lang="en-US" altLang="ko-KR" sz="2000" b="1" smtClean="0"/>
              <a:t>Thread Context Switching</a:t>
            </a:r>
            <a:r>
              <a:rPr lang="ko-KR" altLang="en-US" sz="2000" b="1"/>
              <a:t> </a:t>
            </a:r>
            <a:r>
              <a:rPr lang="ko-KR" altLang="en-US" sz="2000" b="1" smtClean="0"/>
              <a:t>수행</a:t>
            </a:r>
            <a:endParaRPr lang="en-US" altLang="ko-KR" b="1" smtClean="0"/>
          </a:p>
          <a:p>
            <a:pPr lvl="1"/>
            <a:endParaRPr lang="en-US" altLang="ko-KR" b="1" smtClean="0"/>
          </a:p>
          <a:p>
            <a:r>
              <a:rPr lang="en-US" altLang="ko-KR" b="1" smtClean="0"/>
              <a:t>Windows </a:t>
            </a:r>
            <a:r>
              <a:rPr lang="ko-KR" altLang="en-US" b="1" smtClean="0"/>
              <a:t>에서 우선순위란</a:t>
            </a:r>
            <a:endParaRPr lang="en-US" altLang="ko-KR" b="1" smtClean="0"/>
          </a:p>
          <a:p>
            <a:pPr lvl="1"/>
            <a:r>
              <a:rPr lang="en-US" altLang="ko-KR" sz="2000" b="1" smtClean="0"/>
              <a:t>Process </a:t>
            </a:r>
            <a:r>
              <a:rPr lang="ko-KR" altLang="en-US" sz="2000" b="1" smtClean="0"/>
              <a:t>우선 순위</a:t>
            </a:r>
            <a:endParaRPr lang="en-US" altLang="ko-KR" sz="2000" b="1" smtClean="0"/>
          </a:p>
          <a:p>
            <a:pPr lvl="1"/>
            <a:r>
              <a:rPr lang="en-US" altLang="ko-KR" sz="2000" b="1" smtClean="0"/>
              <a:t>Thread </a:t>
            </a:r>
            <a:r>
              <a:rPr lang="ko-KR" altLang="en-US" sz="2000" b="1" smtClean="0"/>
              <a:t>우선 순위</a:t>
            </a:r>
            <a:endParaRPr lang="en-US" altLang="ko-KR" sz="2000" b="1" smtClean="0"/>
          </a:p>
          <a:p>
            <a:pPr lvl="1"/>
            <a:endParaRPr lang="en-US" altLang="ko-KR" b="1" smtClean="0"/>
          </a:p>
          <a:p>
            <a:pPr lvl="1"/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56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Thread Synchronization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smtClean="0"/>
              <a:t>스레드 동기화란</a:t>
            </a:r>
            <a:r>
              <a:rPr lang="en-US" altLang="ko-KR" b="1" smtClean="0"/>
              <a:t>?</a:t>
            </a:r>
          </a:p>
          <a:p>
            <a:pPr lvl="1"/>
            <a:r>
              <a:rPr lang="ko-KR" altLang="en-US" b="1" smtClean="0"/>
              <a:t>복수개의 스레드가 같은 리소스를 사용하고자 할 때</a:t>
            </a:r>
            <a:r>
              <a:rPr lang="en-US" altLang="ko-KR" b="1" smtClean="0"/>
              <a:t>, </a:t>
            </a:r>
            <a:r>
              <a:rPr lang="ko-KR" altLang="en-US" b="1" smtClean="0"/>
              <a:t>순서대로 사용할 수 있도록 하여 리소스에 대한 처리가 제대로 될 수 있도록 함</a:t>
            </a:r>
            <a:r>
              <a:rPr lang="en-US" altLang="ko-KR" b="1" smtClean="0"/>
              <a:t>.</a:t>
            </a:r>
          </a:p>
          <a:p>
            <a:pPr lvl="1"/>
            <a:endParaRPr lang="en-US" altLang="ko-KR" b="1" smtClean="0"/>
          </a:p>
          <a:p>
            <a:r>
              <a:rPr lang="en-US" altLang="ko-KR" b="1"/>
              <a:t>Critical Section</a:t>
            </a:r>
          </a:p>
          <a:p>
            <a:pPr lvl="1"/>
            <a:r>
              <a:rPr lang="ko-KR" altLang="en-US" b="1"/>
              <a:t>가장 가벼운 </a:t>
            </a:r>
            <a:r>
              <a:rPr lang="en-US" altLang="ko-KR" b="1"/>
              <a:t>Thread Kernel object, </a:t>
            </a:r>
            <a:r>
              <a:rPr lang="ko-KR" altLang="en-US" b="1"/>
              <a:t>작은 범위</a:t>
            </a:r>
            <a:r>
              <a:rPr lang="en-US" altLang="ko-KR" b="1"/>
              <a:t>, </a:t>
            </a:r>
            <a:r>
              <a:rPr lang="ko-KR" altLang="en-US" b="1"/>
              <a:t>적은 비용으로 내에서 동기화 수행</a:t>
            </a:r>
            <a:endParaRPr lang="en-US" altLang="ko-KR" b="1"/>
          </a:p>
          <a:p>
            <a:pPr lvl="1"/>
            <a:r>
              <a:rPr lang="ko-KR" altLang="en-US" b="1"/>
              <a:t>같은 프로세스 내에서만 사용</a:t>
            </a:r>
            <a:endParaRPr lang="en-US" altLang="ko-KR" b="1"/>
          </a:p>
          <a:p>
            <a:r>
              <a:rPr lang="en-US" altLang="ko-KR" b="1"/>
              <a:t>Mutex</a:t>
            </a:r>
          </a:p>
          <a:p>
            <a:pPr lvl="1"/>
            <a:r>
              <a:rPr lang="ko-KR" altLang="en-US" b="1"/>
              <a:t>프로세스 간의 동기화도 수행 가능</a:t>
            </a:r>
            <a:endParaRPr lang="en-US" altLang="ko-KR" b="1"/>
          </a:p>
          <a:p>
            <a:pPr lvl="1"/>
            <a:r>
              <a:rPr lang="ko-KR" altLang="en-US" b="1"/>
              <a:t>비용 증가</a:t>
            </a:r>
            <a:r>
              <a:rPr lang="en-US" altLang="ko-KR" b="1"/>
              <a:t>, </a:t>
            </a:r>
            <a:r>
              <a:rPr lang="ko-KR" altLang="en-US" b="1"/>
              <a:t>처리 속도 느림</a:t>
            </a:r>
            <a:endParaRPr lang="en-US" altLang="ko-KR" b="1"/>
          </a:p>
          <a:p>
            <a:r>
              <a:rPr lang="en-US" altLang="ko-KR" b="1"/>
              <a:t>Semaphore</a:t>
            </a:r>
          </a:p>
          <a:p>
            <a:pPr lvl="1"/>
            <a:r>
              <a:rPr lang="ko-KR" altLang="en-US" b="1"/>
              <a:t>스레드를 제한된 </a:t>
            </a:r>
            <a:r>
              <a:rPr lang="ko-KR" altLang="en-US" b="1" smtClean="0"/>
              <a:t>개수만큼만 리소스를 사용할 수 있도록 동기화에 </a:t>
            </a:r>
            <a:r>
              <a:rPr lang="ko-KR" altLang="en-US" b="1"/>
              <a:t>허용하는 객체</a:t>
            </a:r>
            <a:endParaRPr lang="en-US" altLang="ko-KR" b="1"/>
          </a:p>
          <a:p>
            <a:r>
              <a:rPr lang="en-US" altLang="ko-KR" b="1" smtClean="0"/>
              <a:t>Event</a:t>
            </a:r>
          </a:p>
          <a:p>
            <a:pPr lvl="1"/>
            <a:r>
              <a:rPr lang="en-US" altLang="ko-KR" b="1" smtClean="0"/>
              <a:t>Signal</a:t>
            </a:r>
            <a:r>
              <a:rPr lang="ko-KR" altLang="en-US" b="1" smtClean="0"/>
              <a:t>을 이용하여 동기화를 수행하는 객체</a:t>
            </a:r>
            <a:endParaRPr lang="en-US" altLang="ko-KR" b="1" smtClean="0"/>
          </a:p>
          <a:p>
            <a:pPr lvl="1"/>
            <a:r>
              <a:rPr lang="en-US" altLang="ko-KR" b="1" smtClean="0"/>
              <a:t>Multi-Thread </a:t>
            </a:r>
            <a:r>
              <a:rPr lang="ko-KR" altLang="en-US" b="1" smtClean="0"/>
              <a:t>에서 가장 유용하게 사용됨</a:t>
            </a:r>
            <a:r>
              <a:rPr lang="en-US" altLang="ko-KR" b="1" smtClean="0"/>
              <a:t>.</a:t>
            </a:r>
            <a:endParaRPr lang="en-US" altLang="ko-KR" b="1"/>
          </a:p>
          <a:p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76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ThreadPool </a:t>
            </a:r>
            <a:r>
              <a:rPr lang="ko-KR" altLang="en-US" smtClean="0"/>
              <a:t>비교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  <p:pic>
        <p:nvPicPr>
          <p:cNvPr id="2050" name="Picture 2" descr="C:\Users\Administrato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556792"/>
            <a:ext cx="4320480" cy="354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0592" y="1052736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+mn-ea"/>
                <a:ea typeface="+mn-ea"/>
              </a:rPr>
              <a:t>CLR 2 ThreadPool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pic>
        <p:nvPicPr>
          <p:cNvPr id="2051" name="Picture 3" descr="C:\Users\Administrator\Deskto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1948260"/>
            <a:ext cx="4648200" cy="296147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6177136" y="1065104"/>
            <a:ext cx="213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+mn-ea"/>
                <a:ea typeface="+mn-ea"/>
              </a:rPr>
              <a:t>CLR 4 ThreadPool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488" y="5815716"/>
            <a:ext cx="358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+mn-ea"/>
                <a:ea typeface="+mn-ea"/>
              </a:rPr>
              <a:t>참고 </a:t>
            </a:r>
            <a:r>
              <a:rPr lang="en-US" altLang="ko-KR" sz="1400" b="1" smtClean="0">
                <a:latin typeface="+mn-ea"/>
                <a:ea typeface="+mn-ea"/>
              </a:rPr>
              <a:t>: </a:t>
            </a:r>
            <a:r>
              <a:rPr lang="en-US" altLang="ko-KR" sz="1400" b="1">
                <a:latin typeface="+mn-ea"/>
                <a:ea typeface="+mn-ea"/>
                <a:hlinkClick r:id="rId4"/>
              </a:rPr>
              <a:t>http://debop.egloos.com/3795151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488" y="5507940"/>
            <a:ext cx="6859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+mn-ea"/>
                <a:ea typeface="+mn-ea"/>
              </a:rPr>
              <a:t>참고 </a:t>
            </a:r>
            <a:r>
              <a:rPr lang="en-US" altLang="ko-KR" sz="1400" b="1" smtClean="0">
                <a:latin typeface="+mn-ea"/>
                <a:ea typeface="+mn-ea"/>
              </a:rPr>
              <a:t>: </a:t>
            </a:r>
            <a:r>
              <a:rPr lang="en-US" altLang="ko-KR" sz="1400" b="1">
                <a:latin typeface="+mn-ea"/>
                <a:ea typeface="+mn-ea"/>
                <a:hlinkClick r:id="rId5"/>
              </a:rPr>
              <a:t>http://aviadezra.blogspot.com/2009/04/task-parallel-library-parallel.html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73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ThreadPool </a:t>
            </a:r>
            <a:r>
              <a:rPr lang="ko-KR" altLang="en-US" smtClean="0"/>
              <a:t>비교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2011-03-31</a:t>
            </a:fld>
            <a:endParaRPr lang="ko-KR" altLang="en-US" dirty="0"/>
          </a:p>
        </p:txBody>
      </p:sp>
      <p:pic>
        <p:nvPicPr>
          <p:cNvPr id="3074" name="Picture 2" descr="http://www.danielmoth.com/Blog/ThreadPoolIn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484784"/>
            <a:ext cx="9466139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danielmoth.com/Blog/ThreadPoolLocalQueu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3" y="3875043"/>
            <a:ext cx="9505083" cy="20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472" y="868070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+mn-ea"/>
                <a:ea typeface="+mn-ea"/>
              </a:rPr>
              <a:t>CLR 2 ThreadPool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71" y="3505711"/>
            <a:ext cx="213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+mn-ea"/>
                <a:ea typeface="+mn-ea"/>
              </a:rPr>
              <a:t>CLR 4 ThreadPool</a:t>
            </a:r>
            <a:endParaRPr lang="ko-KR" altLang="en-US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4560930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 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테마12</Template>
  <TotalTime>1757</TotalTime>
  <Words>908</Words>
  <Application>Microsoft Office PowerPoint</Application>
  <PresentationFormat>A4 용지(210x297mm)</PresentationFormat>
  <Paragraphs>292</Paragraphs>
  <Slides>23</Slides>
  <Notes>3</Notes>
  <HiddenSlides>1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테마12</vt:lpstr>
      <vt:lpstr>Visio</vt:lpstr>
      <vt:lpstr>Multi-Thread Programming RCL.ParallelExtensions (in RCL.Core)</vt:lpstr>
      <vt:lpstr>0. 문서 이력</vt:lpstr>
      <vt:lpstr>PowerPoint 프레젠테이션</vt:lpstr>
      <vt:lpstr>Multi-Thread Overview</vt:lpstr>
      <vt:lpstr>Process 와 Thread</vt:lpstr>
      <vt:lpstr>CPU Scheduling</vt:lpstr>
      <vt:lpstr>Thread Synchronization</vt:lpstr>
      <vt:lpstr>ThreadPool 비교</vt:lpstr>
      <vt:lpstr>ThreadPool 비교</vt:lpstr>
      <vt:lpstr>PowerPoint 프레젠테이션</vt:lpstr>
      <vt:lpstr>2. 비동기 프로그래밍</vt:lpstr>
      <vt:lpstr>Asynchrony in a Nutshell</vt:lpstr>
      <vt:lpstr>2.2 Synchronous vs. Asynchronous</vt:lpstr>
      <vt:lpstr>2.2 Synchronous vs. Asynchronous</vt:lpstr>
      <vt:lpstr>2.2 비동기 프로그래밍 디자인 패턴</vt:lpstr>
      <vt:lpstr>2.3 Unifying Asynchrony</vt:lpstr>
      <vt:lpstr>2.3 Unifying Asynchrony</vt:lpstr>
      <vt:lpstr>3.1 병렬 프로그래밍 필요성</vt:lpstr>
      <vt:lpstr>4.2 TPL (Task Parallel Library)</vt:lpstr>
      <vt:lpstr>4.2 TPL (Task Parallel Library) </vt:lpstr>
      <vt:lpstr>4.2 TPL Samples - ShopFloor Manager v2.0 구조</vt:lpstr>
      <vt:lpstr>2. ICON SET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멀티스레드 교육</dc:title>
  <dc:creator>배성혁</dc:creator>
  <cp:keywords>멀티스레드; 비동기; TPL</cp:keywords>
  <cp:lastModifiedBy>DEBOP</cp:lastModifiedBy>
  <cp:revision>273</cp:revision>
  <dcterms:created xsi:type="dcterms:W3CDTF">2008-10-10T08:47:31Z</dcterms:created>
  <dcterms:modified xsi:type="dcterms:W3CDTF">2011-03-31T09:38:51Z</dcterms:modified>
  <cp:category>리얼웹; 개발; 교육</cp:category>
</cp:coreProperties>
</file>