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1" r:id="rId3"/>
    <p:sldId id="272" r:id="rId4"/>
    <p:sldId id="285" r:id="rId5"/>
    <p:sldId id="277" r:id="rId6"/>
    <p:sldId id="279" r:id="rId7"/>
    <p:sldId id="280" r:id="rId8"/>
    <p:sldId id="281" r:id="rId9"/>
    <p:sldId id="282" r:id="rId10"/>
    <p:sldId id="306" r:id="rId11"/>
    <p:sldId id="307" r:id="rId12"/>
    <p:sldId id="309" r:id="rId13"/>
    <p:sldId id="310" r:id="rId14"/>
    <p:sldId id="308" r:id="rId15"/>
    <p:sldId id="312" r:id="rId16"/>
    <p:sldId id="311" r:id="rId17"/>
    <p:sldId id="313" r:id="rId18"/>
    <p:sldId id="314" r:id="rId19"/>
    <p:sldId id="319" r:id="rId20"/>
    <p:sldId id="320" r:id="rId21"/>
    <p:sldId id="315" r:id="rId22"/>
    <p:sldId id="316" r:id="rId23"/>
    <p:sldId id="317" r:id="rId24"/>
    <p:sldId id="318" r:id="rId25"/>
    <p:sldId id="305" r:id="rId26"/>
    <p:sldId id="283" r:id="rId27"/>
    <p:sldId id="266" r:id="rId28"/>
    <p:sldId id="269" r:id="rId29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CC0000"/>
    <a:srgbClr val="F4E0E0"/>
    <a:srgbClr val="EE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07" autoAdjust="0"/>
    <p:restoredTop sz="85337" autoAdjust="0"/>
  </p:normalViewPr>
  <p:slideViewPr>
    <p:cSldViewPr>
      <p:cViewPr>
        <p:scale>
          <a:sx n="100" d="100"/>
          <a:sy n="100" d="100"/>
        </p:scale>
        <p:origin x="-1644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4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9F48D38-02C0-403D-A4D0-652B148B77DB}" type="datetimeFigureOut">
              <a:rPr lang="ko-KR" altLang="en-US"/>
              <a:pPr>
                <a:defRPr/>
              </a:pPr>
              <a:t>2011-06-28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BFA4A7A-C548-4995-9A25-620AC1C4423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092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CA5DACB-8BF9-4FB7-BC2A-F1433C28EA1E}" type="datetimeFigureOut">
              <a:rPr lang="ko-KR" altLang="en-US"/>
              <a:pPr>
                <a:defRPr/>
              </a:pPr>
              <a:t>2011-06-28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EEA3905-DE28-4361-8486-38664556A9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머리글 개체 틀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651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하단에 로고란에는 협력사업체가 들어갈 경우에 리얼웹로고 좌측으로 나열할 예정입니다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978FA3-187C-436C-8460-6CD8D01F6527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OOP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Persistent</a:t>
            </a:r>
            <a:r>
              <a:rPr lang="en-US" altLang="ko-KR" baseline="0" dirty="0" smtClean="0"/>
              <a:t> Object</a:t>
            </a:r>
            <a:r>
              <a:rPr lang="ko-KR" altLang="en-US" baseline="0" dirty="0" smtClean="0"/>
              <a:t>의 정보를 </a:t>
            </a:r>
            <a:r>
              <a:rPr lang="en-US" altLang="ko-KR" baseline="0" dirty="0" smtClean="0"/>
              <a:t>RDBMS</a:t>
            </a:r>
            <a:r>
              <a:rPr lang="ko-KR" altLang="en-US" baseline="0" dirty="0" smtClean="0"/>
              <a:t>에 저장하거나</a:t>
            </a:r>
            <a:r>
              <a:rPr lang="en-US" altLang="ko-KR" baseline="0" dirty="0" smtClean="0"/>
              <a:t>, RDBMS </a:t>
            </a:r>
            <a:r>
              <a:rPr lang="ko-KR" altLang="en-US" baseline="0" dirty="0" smtClean="0"/>
              <a:t>정보를 읽어와서 </a:t>
            </a:r>
            <a:r>
              <a:rPr lang="en-US" altLang="ko-KR" baseline="0" dirty="0" smtClean="0"/>
              <a:t>Persistent Object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빌드할</a:t>
            </a:r>
            <a:r>
              <a:rPr lang="ko-KR" altLang="en-US" baseline="0" dirty="0" smtClean="0"/>
              <a:t>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표현 방식 및 저장 방식의 차이에 의해 </a:t>
            </a:r>
            <a:r>
              <a:rPr lang="ko-KR" altLang="en-US" baseline="0" dirty="0" err="1" smtClean="0"/>
              <a:t>매핑이</a:t>
            </a:r>
            <a:r>
              <a:rPr lang="ko-KR" altLang="en-US" baseline="0" dirty="0" smtClean="0"/>
              <a:t> 필요하게 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</a:t>
            </a:r>
            <a:r>
              <a:rPr lang="en-US" altLang="ko-KR" baseline="0" dirty="0" smtClean="0"/>
              <a:t>Object </a:t>
            </a:r>
            <a:r>
              <a:rPr lang="en-US" altLang="ko-KR" baseline="0" dirty="0" err="1" smtClean="0"/>
              <a:t>Releational</a:t>
            </a:r>
            <a:r>
              <a:rPr lang="en-US" altLang="ko-KR" baseline="0" dirty="0" smtClean="0"/>
              <a:t> Mapping </a:t>
            </a:r>
            <a:r>
              <a:rPr lang="ko-KR" altLang="en-US" baseline="0" dirty="0" smtClean="0"/>
              <a:t>이라는 처리 단계를 수행해야 한다는 얘기이다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</a:t>
            </a:r>
            <a:r>
              <a:rPr lang="ko-KR" altLang="en-US" baseline="0" dirty="0" err="1" smtClean="0"/>
              <a:t>매핑</a:t>
            </a:r>
            <a:r>
              <a:rPr lang="ko-KR" altLang="en-US" baseline="0" dirty="0" smtClean="0"/>
              <a:t> 처리를 개발자가 일일이 하는 것이 아니라 </a:t>
            </a:r>
            <a:r>
              <a:rPr lang="en-US" altLang="ko-KR" baseline="0" dirty="0" smtClean="0"/>
              <a:t>ORM Framework</a:t>
            </a:r>
            <a:r>
              <a:rPr lang="ko-KR" altLang="en-US" baseline="0" dirty="0" smtClean="0"/>
              <a:t>을 이용하여 자동화하면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복잡한 </a:t>
            </a:r>
            <a:r>
              <a:rPr lang="en-US" altLang="ko-KR" baseline="0" dirty="0" smtClean="0"/>
              <a:t>Class </a:t>
            </a:r>
            <a:r>
              <a:rPr lang="ko-KR" altLang="en-US" baseline="0" dirty="0" smtClean="0"/>
              <a:t>구조를 가진 </a:t>
            </a:r>
            <a:r>
              <a:rPr lang="en-US" altLang="ko-KR" baseline="0" dirty="0" smtClean="0"/>
              <a:t>Persistent Object</a:t>
            </a:r>
            <a:r>
              <a:rPr lang="ko-KR" altLang="en-US" baseline="0" dirty="0" smtClean="0"/>
              <a:t>를 관리하는 비용이 절감되고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개발자는 </a:t>
            </a:r>
            <a:r>
              <a:rPr lang="en-US" altLang="ko-KR" baseline="0" dirty="0" smtClean="0"/>
              <a:t>OOP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100% </a:t>
            </a:r>
            <a:r>
              <a:rPr lang="ko-KR" altLang="en-US" baseline="0" dirty="0" smtClean="0"/>
              <a:t>활용한 시스템을 구축할 수 있다</a:t>
            </a:r>
            <a:r>
              <a:rPr lang="en-US" altLang="ko-KR" baseline="0" dirty="0" smtClean="0"/>
              <a:t>. (OOP</a:t>
            </a:r>
            <a:r>
              <a:rPr lang="ko-KR" altLang="en-US" baseline="0" dirty="0" smtClean="0"/>
              <a:t>의 장점을 손쉽게 </a:t>
            </a:r>
            <a:r>
              <a:rPr lang="en-US" altLang="ko-KR" baseline="0" dirty="0" smtClean="0"/>
              <a:t>100% </a:t>
            </a:r>
            <a:r>
              <a:rPr lang="ko-KR" altLang="en-US" baseline="0" dirty="0" smtClean="0"/>
              <a:t>활용할 수 있다는 뜻이다</a:t>
            </a:r>
            <a:r>
              <a:rPr lang="en-US" altLang="ko-KR" baseline="0" dirty="0" smtClean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EA3905-DE28-4361-8486-38664556A9B8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EA3905-DE28-4361-8486-38664556A9B8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092387-D230-4AA5-9295-81E83E3B4627}" type="slidenum">
              <a:rPr lang="ko-KR" altLang="en-US" smtClean="0"/>
              <a:pPr/>
              <a:t>27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11663" y="6286500"/>
            <a:ext cx="100647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089150" y="6438900"/>
            <a:ext cx="35782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Copyright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2009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Realweb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 co., Ltd. All rights reserved.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12136" y="285728"/>
            <a:ext cx="7893864" cy="1143008"/>
          </a:xfrm>
        </p:spPr>
        <p:txBody>
          <a:bodyPr>
            <a:noAutofit/>
          </a:bodyPr>
          <a:lstStyle>
            <a:lvl1pPr algn="ctr">
              <a:defRPr sz="3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79088" y="1857364"/>
            <a:ext cx="3405211" cy="4238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지막 페이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411663" y="6286500"/>
            <a:ext cx="100647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95250" y="6438900"/>
            <a:ext cx="35782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Copyright 2008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Realweb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 co., Ltd. All rights reserved.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405188" y="2928938"/>
            <a:ext cx="3390900" cy="8620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37000"/>
              </a:prst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감사합니다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 rot="10800000">
            <a:off x="231775" y="6213475"/>
            <a:ext cx="952023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76200" dir="600000" algn="ctr" rotWithShape="0">
              <a:schemeClr val="bg1">
                <a:lumMod val="50000"/>
                <a:alpha val="6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2139" y="785795"/>
            <a:ext cx="9441722" cy="5340369"/>
          </a:xfrm>
        </p:spPr>
        <p:txBody>
          <a:bodyPr/>
          <a:lstStyle>
            <a:lvl1pPr>
              <a:buFontTx/>
              <a:buBlip>
                <a:blip r:embed="rId3"/>
              </a:buBlip>
              <a:defRPr sz="220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AE193EDB-DF9D-4EC4-909A-95A8E580DB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DC9A9-A5F2-45C5-8636-66D67A701461}" type="datetime1">
              <a:rPr lang="ko-KR" altLang="en-US"/>
              <a:pPr>
                <a:defRPr/>
              </a:pPr>
              <a:t>2011-06-28</a:t>
            </a:fld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81000" y="187325"/>
            <a:ext cx="1211263" cy="708025"/>
          </a:xfrm>
          <a:prstGeom prst="rect">
            <a:avLst/>
          </a:prstGeom>
          <a:noFill/>
          <a:effectLst>
            <a:outerShdw blurRad="76200" dist="38100" dir="19140000" algn="b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목차</a:t>
            </a:r>
          </a:p>
        </p:txBody>
      </p:sp>
      <p:sp>
        <p:nvSpPr>
          <p:cNvPr id="68" name="내용 개체 틀 2"/>
          <p:cNvSpPr>
            <a:spLocks noGrp="1"/>
          </p:cNvSpPr>
          <p:nvPr>
            <p:ph idx="1"/>
          </p:nvPr>
        </p:nvSpPr>
        <p:spPr>
          <a:xfrm>
            <a:off x="452405" y="1071546"/>
            <a:ext cx="9001189" cy="5000660"/>
          </a:xfrm>
        </p:spPr>
        <p:txBody>
          <a:bodyPr/>
          <a:lstStyle>
            <a:lvl1pPr>
              <a:buFontTx/>
              <a:buBlip>
                <a:blip r:embed="rId3"/>
              </a:buBlip>
              <a:defRPr sz="2200" b="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5275C-DACC-4C70-BEE0-3AA82D858307}" type="datetime1">
              <a:rPr lang="ko-KR" altLang="en-US"/>
              <a:pPr>
                <a:defRPr/>
              </a:pPr>
              <a:t>2011-06-28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 userDrawn="1">
            <p:ph type="sldNum" sz="quarter" idx="11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C08F38D3-7BAF-4097-9A6F-BCBF23940BE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이력"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rot="10800000">
            <a:off x="231775" y="6213475"/>
            <a:ext cx="952023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76200" dir="600000" algn="ctr" rotWithShape="0">
              <a:schemeClr val="bg1">
                <a:lumMod val="50000"/>
                <a:alpha val="6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128"/>
          <p:cNvGraphicFramePr>
            <a:graphicFrameLocks noGrp="1"/>
          </p:cNvGraphicFramePr>
          <p:nvPr/>
        </p:nvGraphicFramePr>
        <p:xfrm>
          <a:off x="323850" y="2974975"/>
          <a:ext cx="9286941" cy="3032225"/>
        </p:xfrm>
        <a:graphic>
          <a:graphicData uri="http://schemas.openxmlformats.org/drawingml/2006/table">
            <a:tbl>
              <a:tblPr/>
              <a:tblGrid>
                <a:gridCol w="636204"/>
                <a:gridCol w="1060340"/>
                <a:gridCol w="745500"/>
                <a:gridCol w="866215"/>
                <a:gridCol w="5978682"/>
              </a:tblGrid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변경일자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2008.10.29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19"/>
          <p:cNvSpPr txBox="1">
            <a:spLocks noChangeArrowheads="1"/>
          </p:cNvSpPr>
          <p:nvPr userDrawn="1"/>
        </p:nvSpPr>
        <p:spPr bwMode="auto">
          <a:xfrm>
            <a:off x="238125" y="2571750"/>
            <a:ext cx="14065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3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이력</a:t>
            </a:r>
          </a:p>
        </p:txBody>
      </p:sp>
      <p:graphicFrame>
        <p:nvGraphicFramePr>
          <p:cNvPr id="6" name="Group 129"/>
          <p:cNvGraphicFramePr>
            <a:graphicFrameLocks noGrp="1"/>
          </p:cNvGraphicFramePr>
          <p:nvPr/>
        </p:nvGraphicFramePr>
        <p:xfrm>
          <a:off x="309563" y="1198563"/>
          <a:ext cx="9286939" cy="1230000"/>
        </p:xfrm>
        <a:graphic>
          <a:graphicData uri="http://schemas.openxmlformats.org/drawingml/2006/table">
            <a:tbl>
              <a:tblPr/>
              <a:tblGrid>
                <a:gridCol w="1579089"/>
                <a:gridCol w="2862916"/>
                <a:gridCol w="1530151"/>
                <a:gridCol w="3314783"/>
              </a:tblGrid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 포탈 시스템 구축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대우엔지니어링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제목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문서제목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배성혁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2008.10.29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295"/>
          <p:cNvSpPr txBox="1">
            <a:spLocks noChangeArrowheads="1"/>
          </p:cNvSpPr>
          <p:nvPr userDrawn="1"/>
        </p:nvSpPr>
        <p:spPr bwMode="auto">
          <a:xfrm>
            <a:off x="238125" y="784225"/>
            <a:ext cx="150018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3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요약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E0A777F8-E0D4-4B2A-BF34-0EA341EE96D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7C51D-DFDF-46D5-9A6D-87F9B261FE1E}" type="datetime1">
              <a:rPr lang="ko-KR" altLang="en-US"/>
              <a:pPr>
                <a:defRPr/>
              </a:pPr>
              <a:t>2011-06-28</a:t>
            </a:fld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270D5A0E-37A9-498B-BC63-4B8D8A21CF0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63E4E-0CC4-45AD-92EC-B3AAB646D119}" type="datetime1">
              <a:rPr lang="ko-KR" altLang="en-US"/>
              <a:pPr>
                <a:defRPr/>
              </a:pPr>
              <a:t>2011-06-28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2"/>
          </p:nvPr>
        </p:nvSpPr>
        <p:spPr>
          <a:xfrm>
            <a:off x="523844" y="714356"/>
            <a:ext cx="4357718" cy="5429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200" b="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/>
          </p:nvPr>
        </p:nvSpPr>
        <p:spPr>
          <a:xfrm>
            <a:off x="5024438" y="714356"/>
            <a:ext cx="4357718" cy="5429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200" b="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CBA46E33-6214-4A64-B5F2-CBE98E0B745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5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4F78A-9156-4ABD-A595-6C05A5875813}" type="datetime1">
              <a:rPr lang="ko-KR" altLang="en-US"/>
              <a:pPr>
                <a:defRPr/>
              </a:pPr>
              <a:t>2011-06-28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B411DF05-DBCA-4FA0-935E-E858456835D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48FBA-8F48-415D-8A6B-861BADF452B2}" type="datetime1">
              <a:rPr lang="ko-KR" altLang="en-US"/>
              <a:pPr>
                <a:defRPr/>
              </a:pPr>
              <a:t>2011-06-28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AEF49690-D9D4-4E8F-A5E1-89094D9B83D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9BCFF-47AF-4676-A24E-BAF7DDEFF05C}" type="datetime1">
              <a:rPr lang="ko-KR" altLang="en-US"/>
              <a:pPr>
                <a:defRPr/>
              </a:pPr>
              <a:t>2011-06-28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785795"/>
            <a:ext cx="8915400" cy="534036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 sz="220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Arial" pitchFamily="34" charset="0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E9014783-EF94-4966-84BD-561DB0EB783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C3A49-E41E-42B4-A8B8-268357686F40}" type="datetime1">
              <a:rPr lang="ko-KR" altLang="en-US"/>
              <a:pPr>
                <a:defRPr/>
              </a:pPr>
              <a:t>2011-06-28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5" descr="num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4386263" y="6324600"/>
            <a:ext cx="1031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571500"/>
            <a:ext cx="891540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2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500188"/>
            <a:ext cx="89154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429375"/>
            <a:ext cx="2311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E82F11-88DB-4DFF-AF95-099955162B4D}" type="datetime1">
              <a:rPr lang="ko-KR" altLang="en-US"/>
              <a:pPr>
                <a:defRPr/>
              </a:pPr>
              <a:t>2011-06-28</a:t>
            </a:fld>
            <a:endParaRPr lang="ko-KR" altLang="en-US"/>
          </a:p>
        </p:txBody>
      </p:sp>
      <p:pic>
        <p:nvPicPr>
          <p:cNvPr id="2054" name="그림 7" descr="logo.gif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067675" y="6403975"/>
            <a:ext cx="16002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4487863" y="6357938"/>
            <a:ext cx="852487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</p:sldLayoutIdLst>
  <p:transition/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nning.com/kuate/" TargetMode="External"/><Relationship Id="rId13" Type="http://schemas.openxmlformats.org/officeDocument/2006/relationships/hyperlink" Target="http://msdn.microsoft.com/en-us/library/aa973811.aspx" TargetMode="External"/><Relationship Id="rId3" Type="http://schemas.openxmlformats.org/officeDocument/2006/relationships/hyperlink" Target="http://www.hibernate.org/365.html" TargetMode="External"/><Relationship Id="rId7" Type="http://schemas.openxmlformats.org/officeDocument/2006/relationships/hyperlink" Target="http://www.theserverside.net/tt/articles/showarticle.tss?id=NHibernate" TargetMode="External"/><Relationship Id="rId12" Type="http://schemas.openxmlformats.org/officeDocument/2006/relationships/hyperlink" Target="http://dotnetslackers.com/articles/designpatterns/InversionOfControlAndDependencyInjectionWithCastleWindsorContainerPart1.aspx" TargetMode="External"/><Relationship Id="rId2" Type="http://schemas.openxmlformats.org/officeDocument/2006/relationships/hyperlink" Target="http://www.hibernate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codeproject.com/KB/architecture/NHibernateBestPractices.aspx" TargetMode="External"/><Relationship Id="rId11" Type="http://schemas.openxmlformats.org/officeDocument/2006/relationships/hyperlink" Target="http://www.castleproject.org/" TargetMode="External"/><Relationship Id="rId5" Type="http://schemas.openxmlformats.org/officeDocument/2006/relationships/hyperlink" Target="http://www.nhforge.org/doc/nh/en/index.html" TargetMode="External"/><Relationship Id="rId10" Type="http://schemas.openxmlformats.org/officeDocument/2006/relationships/hyperlink" Target="http://martinfowler.com/books.html" TargetMode="External"/><Relationship Id="rId4" Type="http://schemas.openxmlformats.org/officeDocument/2006/relationships/hyperlink" Target="http://nhforge.org/" TargetMode="External"/><Relationship Id="rId9" Type="http://schemas.openxmlformats.org/officeDocument/2006/relationships/hyperlink" Target="http://www.manning.com/marguerie/" TargetMode="External"/><Relationship Id="rId14" Type="http://schemas.openxmlformats.org/officeDocument/2006/relationships/hyperlink" Target="http://wiki.bittercoder.com/(X(1)S(n4xptb45fmqum455cizwcpjo))/Default.aspx?Page=ContainerTutorials&amp;AspxAutoDetectCookieSupport=1" TargetMode="Externa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jpeg"/><Relationship Id="rId18" Type="http://schemas.openxmlformats.org/officeDocument/2006/relationships/image" Target="../media/image28.emf"/><Relationship Id="rId26" Type="http://schemas.openxmlformats.org/officeDocument/2006/relationships/image" Target="../media/image31.emf"/><Relationship Id="rId39" Type="http://schemas.openxmlformats.org/officeDocument/2006/relationships/image" Target="../media/image59.png"/><Relationship Id="rId21" Type="http://schemas.openxmlformats.org/officeDocument/2006/relationships/image" Target="../media/image45.pn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47" Type="http://schemas.openxmlformats.org/officeDocument/2006/relationships/image" Target="../media/image67.png"/><Relationship Id="rId50" Type="http://schemas.openxmlformats.org/officeDocument/2006/relationships/image" Target="../media/image70.png"/><Relationship Id="rId55" Type="http://schemas.openxmlformats.org/officeDocument/2006/relationships/image" Target="../media/image74.png"/><Relationship Id="rId7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png"/><Relationship Id="rId29" Type="http://schemas.openxmlformats.org/officeDocument/2006/relationships/image" Target="../media/image49.png"/><Relationship Id="rId11" Type="http://schemas.openxmlformats.org/officeDocument/2006/relationships/image" Target="../media/image39.jpeg"/><Relationship Id="rId24" Type="http://schemas.openxmlformats.org/officeDocument/2006/relationships/image" Target="../media/image30.emf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45" Type="http://schemas.openxmlformats.org/officeDocument/2006/relationships/image" Target="../media/image65.png"/><Relationship Id="rId53" Type="http://schemas.openxmlformats.org/officeDocument/2006/relationships/image" Target="../media/image73.png"/><Relationship Id="rId5" Type="http://schemas.openxmlformats.org/officeDocument/2006/relationships/image" Target="../media/image33.png"/><Relationship Id="rId10" Type="http://schemas.openxmlformats.org/officeDocument/2006/relationships/image" Target="../media/image38.jpeg"/><Relationship Id="rId19" Type="http://schemas.openxmlformats.org/officeDocument/2006/relationships/oleObject" Target="../embeddings/oleObject2.bin"/><Relationship Id="rId31" Type="http://schemas.openxmlformats.org/officeDocument/2006/relationships/image" Target="../media/image51.png"/><Relationship Id="rId44" Type="http://schemas.openxmlformats.org/officeDocument/2006/relationships/image" Target="../media/image64.png"/><Relationship Id="rId52" Type="http://schemas.openxmlformats.org/officeDocument/2006/relationships/image" Target="../media/image72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jpeg"/><Relationship Id="rId22" Type="http://schemas.openxmlformats.org/officeDocument/2006/relationships/image" Target="../media/image46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png"/><Relationship Id="rId48" Type="http://schemas.openxmlformats.org/officeDocument/2006/relationships/image" Target="../media/image68.png"/><Relationship Id="rId8" Type="http://schemas.openxmlformats.org/officeDocument/2006/relationships/image" Target="../media/image36.png"/><Relationship Id="rId51" Type="http://schemas.openxmlformats.org/officeDocument/2006/relationships/image" Target="../media/image71.png"/><Relationship Id="rId3" Type="http://schemas.openxmlformats.org/officeDocument/2006/relationships/notesSlide" Target="../notesSlides/notesSlide4.xml"/><Relationship Id="rId12" Type="http://schemas.openxmlformats.org/officeDocument/2006/relationships/image" Target="../media/image40.jpeg"/><Relationship Id="rId17" Type="http://schemas.openxmlformats.org/officeDocument/2006/relationships/oleObject" Target="../embeddings/oleObject1.bin"/><Relationship Id="rId25" Type="http://schemas.openxmlformats.org/officeDocument/2006/relationships/oleObject" Target="../embeddings/oleObject4.bin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46" Type="http://schemas.openxmlformats.org/officeDocument/2006/relationships/image" Target="../media/image66.png"/><Relationship Id="rId20" Type="http://schemas.openxmlformats.org/officeDocument/2006/relationships/image" Target="../media/image29.emf"/><Relationship Id="rId41" Type="http://schemas.openxmlformats.org/officeDocument/2006/relationships/image" Target="../media/image61.png"/><Relationship Id="rId54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jpeg"/><Relationship Id="rId15" Type="http://schemas.openxmlformats.org/officeDocument/2006/relationships/image" Target="../media/image43.png"/><Relationship Id="rId23" Type="http://schemas.openxmlformats.org/officeDocument/2006/relationships/oleObject" Target="../embeddings/oleObject3.bin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49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부제목 2"/>
          <p:cNvSpPr>
            <a:spLocks noGrp="1"/>
          </p:cNvSpPr>
          <p:nvPr>
            <p:ph type="subTitle" idx="1"/>
          </p:nvPr>
        </p:nvSpPr>
        <p:spPr>
          <a:xfrm>
            <a:off x="4411663" y="1484784"/>
            <a:ext cx="3157537" cy="867891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리얼웹</a:t>
            </a:r>
            <a:r>
              <a:rPr lang="ko-KR" altLang="en-US" dirty="0" smtClean="0"/>
              <a:t> 개발본부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2011.06</a:t>
            </a:r>
            <a:endParaRPr lang="ko-KR" altLang="en-US" dirty="0" smtClean="0"/>
          </a:p>
        </p:txBody>
      </p:sp>
      <p:sp>
        <p:nvSpPr>
          <p:cNvPr id="13315" name="제목 3"/>
          <p:cNvSpPr>
            <a:spLocks noGrp="1"/>
          </p:cNvSpPr>
          <p:nvPr>
            <p:ph type="ctrTitle"/>
          </p:nvPr>
        </p:nvSpPr>
        <p:spPr>
          <a:xfrm>
            <a:off x="2012950" y="285750"/>
            <a:ext cx="7893050" cy="1143000"/>
          </a:xfrm>
        </p:spPr>
        <p:txBody>
          <a:bodyPr/>
          <a:lstStyle/>
          <a:p>
            <a:r>
              <a:rPr lang="en-US" altLang="ko-KR" dirty="0" err="1" smtClean="0"/>
              <a:t>Nhibernate</a:t>
            </a:r>
            <a:r>
              <a:rPr lang="en-US" altLang="ko-KR" dirty="0" smtClean="0"/>
              <a:t> Advanced Mappings</a:t>
            </a:r>
            <a:endParaRPr lang="ko-KR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Advanced Mappings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1700809"/>
            <a:ext cx="8420100" cy="2706092"/>
          </a:xfrm>
        </p:spPr>
        <p:txBody>
          <a:bodyPr/>
          <a:lstStyle/>
          <a:p>
            <a:pPr marL="857250" lvl="1" indent="-457200">
              <a:buFont typeface="+mj-lt"/>
              <a:buAutoNum type="arabicPeriod"/>
            </a:pPr>
            <a:r>
              <a:rPr lang="en-US" altLang="ko-KR" dirty="0">
                <a:latin typeface="+mj-ea"/>
              </a:rPr>
              <a:t>Collection Mappings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>
                <a:latin typeface="+mj-ea"/>
              </a:rPr>
              <a:t>one-to-many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>
                <a:latin typeface="+mj-ea"/>
              </a:rPr>
              <a:t>many-to-many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</a:rPr>
              <a:t>one-to-one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</a:rPr>
              <a:t>many-to-any (not recommended)</a:t>
            </a:r>
            <a:endParaRPr lang="en-US" altLang="ko-KR" dirty="0">
              <a:latin typeface="+mj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>
                <a:latin typeface="+mj-ea"/>
              </a:rPr>
              <a:t>Inheritance Mappings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>
                <a:latin typeface="+mj-ea"/>
              </a:rPr>
              <a:t>Table per concrete class (union-subclass)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>
                <a:latin typeface="+mj-ea"/>
              </a:rPr>
              <a:t>Table per class hierarchy  (</a:t>
            </a:r>
            <a:r>
              <a:rPr lang="en-US" altLang="ko-KR" dirty="0" smtClean="0">
                <a:latin typeface="+mj-ea"/>
              </a:rPr>
              <a:t>subclass &amp; discriminator)</a:t>
            </a:r>
            <a:endParaRPr lang="en-US" altLang="ko-KR" dirty="0">
              <a:latin typeface="+mj-ea"/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>
                <a:latin typeface="+mj-ea"/>
              </a:rPr>
              <a:t>Table per subclass (joined-subclass)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D5A0E-37A9-498B-BC63-4B8D8A21CF01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6B63E4E-0CC4-45AD-92EC-B3AAB646D119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046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476672"/>
            <a:ext cx="8820980" cy="626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Collection Mappings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13240" y="3501008"/>
            <a:ext cx="2340260" cy="288032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ko-KR" altLang="en-US" sz="10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994019" y="764704"/>
            <a:ext cx="4320480" cy="1872208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153521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Collection Mappings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822145"/>
              </p:ext>
            </p:extLst>
          </p:nvPr>
        </p:nvGraphicFramePr>
        <p:xfrm>
          <a:off x="344488" y="1268760"/>
          <a:ext cx="92170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1"/>
                <a:gridCol w="3096344"/>
                <a:gridCol w="468052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Mapping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.NET</a:t>
                      </a:r>
                      <a:r>
                        <a:rPr lang="en-US" altLang="ko-KR" baseline="0" dirty="0" smtClean="0"/>
                        <a:t> Language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IList</a:t>
                      </a:r>
                      <a:r>
                        <a:rPr lang="en-US" altLang="ko-KR" dirty="0" smtClean="0"/>
                        <a:t>&lt;T&gt;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중복 가능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ISet</a:t>
                      </a:r>
                      <a:r>
                        <a:rPr lang="en-US" altLang="ko-KR" dirty="0" smtClean="0"/>
                        <a:t>&lt;T&gt;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종복 불가능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IList</a:t>
                      </a:r>
                      <a:r>
                        <a:rPr lang="en-US" altLang="ko-KR" dirty="0" smtClean="0"/>
                        <a:t>&lt;T&gt;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정렬 인덱스 존재 </a:t>
                      </a:r>
                      <a:r>
                        <a:rPr lang="en-US" altLang="ko-KR" dirty="0" smtClean="0"/>
                        <a:t>(index </a:t>
                      </a:r>
                      <a:r>
                        <a:rPr lang="ko-KR" altLang="en-US" dirty="0" smtClean="0"/>
                        <a:t>처리 부담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idbag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IList</a:t>
                      </a:r>
                      <a:r>
                        <a:rPr lang="en-US" altLang="ko-KR" dirty="0" smtClean="0"/>
                        <a:t>&lt;T&gt;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Update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시 장점</a:t>
                      </a:r>
                      <a:r>
                        <a:rPr lang="en-US" altLang="ko-KR" baseline="0" dirty="0" smtClean="0"/>
                        <a:t>. Index </a:t>
                      </a:r>
                      <a:r>
                        <a:rPr lang="ko-KR" altLang="en-US" baseline="0" dirty="0" smtClean="0"/>
                        <a:t>처리 부담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IDictionary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TKey,TValue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수형이 다른 수형일 경우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278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one-to-many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10" y="692696"/>
            <a:ext cx="3638550" cy="45148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63" y="1988840"/>
            <a:ext cx="9220200" cy="426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88" y="620688"/>
            <a:ext cx="8220075" cy="18478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22514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many-to-many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5" y="3933056"/>
            <a:ext cx="9429750" cy="8953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678185"/>
            <a:ext cx="6210300" cy="29051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283543" y="3579723"/>
            <a:ext cx="10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Process</a:t>
            </a:r>
            <a:endParaRPr lang="ko-KR" altLang="en-US" dirty="0" smtClean="0">
              <a:latin typeface="+mj-ea"/>
              <a:ea typeface="+mj-ea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5" y="5229200"/>
            <a:ext cx="10239376" cy="8572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242392" y="488767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Equipment</a:t>
            </a:r>
            <a:endParaRPr lang="ko-KR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919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many-to-many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764704"/>
            <a:ext cx="7056784" cy="544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424608" y="1196752"/>
            <a:ext cx="3240360" cy="324036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ko-KR" altLang="en-US" sz="1000" dirty="0" smtClean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872980" y="764704"/>
            <a:ext cx="3680420" cy="864096"/>
          </a:xfrm>
          <a:prstGeom prst="wedgeRoundRectCallout">
            <a:avLst>
              <a:gd name="adj1" fmla="val -58427"/>
              <a:gd name="adj2" fmla="val 1372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ko-KR" altLang="en-US" b="1" dirty="0" smtClean="0">
                <a:latin typeface="+mj-ea"/>
                <a:ea typeface="+mj-ea"/>
              </a:rPr>
              <a:t>공정과 설비가 서로 </a:t>
            </a:r>
            <a:r>
              <a:rPr lang="en-US" altLang="ko-KR" b="1" dirty="0" smtClean="0">
                <a:latin typeface="+mj-ea"/>
                <a:ea typeface="+mj-ea"/>
              </a:rPr>
              <a:t>N:N </a:t>
            </a:r>
            <a:r>
              <a:rPr lang="ko-KR" altLang="en-US" b="1" dirty="0" smtClean="0">
                <a:latin typeface="+mj-ea"/>
                <a:ea typeface="+mj-ea"/>
              </a:rPr>
              <a:t>관계를 가집니다</a:t>
            </a:r>
            <a:r>
              <a:rPr lang="en-US" altLang="ko-KR" b="1" dirty="0" smtClean="0">
                <a:latin typeface="+mj-ea"/>
                <a:ea typeface="+mj-ea"/>
              </a:rPr>
              <a:t>.</a:t>
            </a:r>
            <a:endParaRPr lang="ko-KR" altLang="en-US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3037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2.1.3 one-to-one (join)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3" y="692696"/>
            <a:ext cx="5219700" cy="318135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4005064"/>
            <a:ext cx="7200900" cy="193357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7" name="직사각형 6"/>
          <p:cNvSpPr/>
          <p:nvPr/>
        </p:nvSpPr>
        <p:spPr>
          <a:xfrm>
            <a:off x="387400" y="692696"/>
            <a:ext cx="5453905" cy="172819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ko-KR" altLang="en-US" sz="1000" dirty="0" smtClean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033120" y="908720"/>
            <a:ext cx="3680420" cy="864096"/>
          </a:xfrm>
          <a:prstGeom prst="wedgeRoundRectCallout">
            <a:avLst>
              <a:gd name="adj1" fmla="val -58427"/>
              <a:gd name="adj2" fmla="val 1372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b="1" dirty="0" smtClean="0">
                <a:latin typeface="+mj-ea"/>
                <a:ea typeface="+mj-ea"/>
              </a:rPr>
              <a:t>Project</a:t>
            </a:r>
            <a:r>
              <a:rPr lang="ko-KR" altLang="en-US" b="1" dirty="0" smtClean="0">
                <a:latin typeface="+mj-ea"/>
                <a:ea typeface="+mj-ea"/>
              </a:rPr>
              <a:t>와 </a:t>
            </a:r>
            <a:r>
              <a:rPr lang="en-US" altLang="ko-KR" b="1" dirty="0" err="1" smtClean="0">
                <a:latin typeface="+mj-ea"/>
                <a:ea typeface="+mj-ea"/>
              </a:rPr>
              <a:t>ProjectField</a:t>
            </a:r>
            <a:r>
              <a:rPr lang="ko-KR" altLang="en-US" b="1" dirty="0" smtClean="0">
                <a:latin typeface="+mj-ea"/>
                <a:ea typeface="+mj-ea"/>
              </a:rPr>
              <a:t>는</a:t>
            </a:r>
            <a:r>
              <a:rPr lang="en-US" altLang="ko-KR" b="1" dirty="0" smtClean="0">
                <a:latin typeface="+mj-ea"/>
                <a:ea typeface="+mj-ea"/>
              </a:rPr>
              <a:t/>
            </a:r>
            <a:br>
              <a:rPr lang="en-US" altLang="ko-KR" b="1" dirty="0" smtClean="0">
                <a:latin typeface="+mj-ea"/>
                <a:ea typeface="+mj-ea"/>
              </a:rPr>
            </a:br>
            <a:r>
              <a:rPr lang="en-US" altLang="ko-KR" b="1" dirty="0" smtClean="0">
                <a:latin typeface="+mj-ea"/>
                <a:ea typeface="+mj-ea"/>
              </a:rPr>
              <a:t>1:1 </a:t>
            </a:r>
            <a:r>
              <a:rPr lang="ko-KR" altLang="en-US" b="1" dirty="0" smtClean="0">
                <a:latin typeface="+mj-ea"/>
                <a:ea typeface="+mj-ea"/>
              </a:rPr>
              <a:t>관계를 가집니다</a:t>
            </a:r>
            <a:r>
              <a:rPr lang="en-US" altLang="ko-KR" b="1" dirty="0" smtClean="0">
                <a:latin typeface="+mj-ea"/>
                <a:ea typeface="+mj-ea"/>
              </a:rPr>
              <a:t>.</a:t>
            </a:r>
            <a:endParaRPr lang="ko-KR" altLang="en-US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8381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Mapping class inheritance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OOP </a:t>
            </a:r>
            <a:r>
              <a:rPr lang="ko-KR" altLang="en-US" b="1" dirty="0" smtClean="0"/>
              <a:t>상속을 </a:t>
            </a:r>
            <a:r>
              <a:rPr lang="en-US" altLang="ko-KR" b="1" dirty="0" smtClean="0"/>
              <a:t>RDBMS </a:t>
            </a:r>
            <a:r>
              <a:rPr lang="ko-KR" altLang="en-US" b="1" dirty="0" smtClean="0"/>
              <a:t>에서 어떻게 </a:t>
            </a:r>
            <a:r>
              <a:rPr lang="ko-KR" altLang="en-US" b="1" dirty="0" err="1" smtClean="0"/>
              <a:t>매핑</a:t>
            </a:r>
            <a:r>
              <a:rPr lang="ko-KR" altLang="en-US" b="1" dirty="0" smtClean="0"/>
              <a:t> 시킬 것인가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 smtClean="0"/>
              <a:t>3</a:t>
            </a:r>
            <a:r>
              <a:rPr lang="ko-KR" altLang="en-US" b="1" dirty="0" smtClean="0"/>
              <a:t>가지 대표적 방안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/>
              <a:t>Table Per Concrete class </a:t>
            </a:r>
          </a:p>
          <a:p>
            <a:pPr lvl="1"/>
            <a:r>
              <a:rPr lang="ko-KR" altLang="en-US" b="1" dirty="0"/>
              <a:t>모든 </a:t>
            </a:r>
            <a:r>
              <a:rPr lang="ko-KR" altLang="en-US" b="1" dirty="0" err="1"/>
              <a:t>엔티티</a:t>
            </a:r>
            <a:r>
              <a:rPr lang="ko-KR" altLang="en-US" b="1" dirty="0"/>
              <a:t> 클래스 별로 </a:t>
            </a:r>
            <a:r>
              <a:rPr lang="en-US" altLang="ko-KR" b="1" dirty="0"/>
              <a:t>TABLE</a:t>
            </a:r>
            <a:r>
              <a:rPr lang="ko-KR" altLang="en-US" b="1" dirty="0"/>
              <a:t>을 </a:t>
            </a:r>
            <a:r>
              <a:rPr lang="en-US" altLang="ko-KR" b="1" dirty="0"/>
              <a:t>1:1</a:t>
            </a:r>
            <a:r>
              <a:rPr lang="ko-KR" altLang="en-US" b="1" dirty="0"/>
              <a:t>로 </a:t>
            </a:r>
            <a:r>
              <a:rPr lang="ko-KR" altLang="en-US" b="1" dirty="0" err="1"/>
              <a:t>매핑</a:t>
            </a:r>
            <a:r>
              <a:rPr lang="ko-KR" altLang="en-US" b="1" dirty="0"/>
              <a:t> </a:t>
            </a:r>
            <a:r>
              <a:rPr lang="en-US" altLang="ko-KR" b="1" dirty="0"/>
              <a:t>(union-subclass</a:t>
            </a:r>
            <a:r>
              <a:rPr lang="en-US" altLang="ko-KR" b="1" dirty="0" smtClean="0"/>
              <a:t>)</a:t>
            </a:r>
          </a:p>
          <a:p>
            <a:pPr lvl="1"/>
            <a:endParaRPr lang="en-US" altLang="ko-KR" b="1" dirty="0" smtClean="0"/>
          </a:p>
          <a:p>
            <a:r>
              <a:rPr lang="en-US" altLang="ko-KR" b="1" dirty="0" smtClean="0"/>
              <a:t>Table </a:t>
            </a:r>
            <a:r>
              <a:rPr lang="en-US" altLang="ko-KR" b="1" dirty="0"/>
              <a:t>Per Class Hierarchy</a:t>
            </a:r>
          </a:p>
          <a:p>
            <a:pPr lvl="1"/>
            <a:r>
              <a:rPr lang="ko-KR" altLang="en-US" b="1" dirty="0"/>
              <a:t>모든 클래스들을 한 테이블에 모두 넣기 </a:t>
            </a:r>
            <a:r>
              <a:rPr lang="en-US" altLang="ko-KR" b="1" dirty="0"/>
              <a:t>(</a:t>
            </a:r>
            <a:r>
              <a:rPr lang="en-US" altLang="ko-KR" b="1" dirty="0" smtClean="0"/>
              <a:t>subclass </a:t>
            </a:r>
            <a:r>
              <a:rPr lang="en-US" altLang="ko-KR" sz="1400" b="1" dirty="0">
                <a:latin typeface="+mj-ea"/>
              </a:rPr>
              <a:t>&amp; discriminator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 lvl="1"/>
            <a:endParaRPr lang="en-US" altLang="ko-KR" b="1" dirty="0" smtClean="0"/>
          </a:p>
          <a:p>
            <a:r>
              <a:rPr lang="en-US" altLang="ko-KR" b="1" dirty="0" smtClean="0"/>
              <a:t>Table Per </a:t>
            </a:r>
            <a:r>
              <a:rPr lang="en-US" altLang="ko-KR" b="1" dirty="0" err="1" smtClean="0"/>
              <a:t>SubClass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클래스 상속 구조와 유사하게 각 클래스 별로 </a:t>
            </a:r>
            <a:r>
              <a:rPr lang="en-US" altLang="ko-KR" b="1" dirty="0" smtClean="0"/>
              <a:t>TABLE </a:t>
            </a:r>
            <a:r>
              <a:rPr lang="ko-KR" altLang="en-US" b="1" dirty="0" smtClean="0"/>
              <a:t>만들기 </a:t>
            </a:r>
            <a:r>
              <a:rPr lang="en-US" altLang="ko-KR" b="1" dirty="0" smtClean="0"/>
              <a:t>(joined-subclass)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8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en-US" altLang="ko-KR" dirty="0" smtClean="0"/>
              <a:t>Table </a:t>
            </a:r>
            <a:r>
              <a:rPr lang="en-US" altLang="ko-KR" dirty="0"/>
              <a:t>Per Concrete class</a:t>
            </a:r>
            <a:r>
              <a:rPr lang="en-US" altLang="ko-KR" dirty="0" smtClean="0"/>
              <a:t> </a:t>
            </a:r>
            <a:r>
              <a:rPr lang="en-US" altLang="ko-KR" dirty="0" smtClean="0"/>
              <a:t>(union-subclass)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316596" y="2315457"/>
            <a:ext cx="2088232" cy="1430635"/>
            <a:chOff x="848544" y="980728"/>
            <a:chExt cx="2088232" cy="1430635"/>
          </a:xfrm>
        </p:grpSpPr>
        <p:sp>
          <p:nvSpPr>
            <p:cNvPr id="5" name="직사각형 4"/>
            <p:cNvSpPr/>
            <p:nvPr/>
          </p:nvSpPr>
          <p:spPr>
            <a:xfrm>
              <a:off x="848544" y="980728"/>
              <a:ext cx="208823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 err="1" smtClean="0">
                  <a:latin typeface="Consolas" pitchFamily="49" charset="0"/>
                  <a:cs typeface="Consolas" pitchFamily="49" charset="0"/>
                </a:rPr>
                <a:t>FileBase</a:t>
              </a:r>
              <a:endParaRPr lang="ko-KR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48544" y="1406327"/>
              <a:ext cx="2088232" cy="10050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Id : </a:t>
              </a: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Guid</a:t>
              </a:r>
              <a:endParaRPr lang="en-US" altLang="ko-KR" sz="1600" dirty="0" smtClean="0">
                <a:latin typeface="Consolas" pitchFamily="49" charset="0"/>
                <a:cs typeface="Consolas" pitchFamily="49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FileName:string</a:t>
              </a:r>
              <a:endParaRPr lang="en-US" altLang="ko-KR" sz="1600" dirty="0" smtClean="0">
                <a:latin typeface="Consolas" pitchFamily="49" charset="0"/>
                <a:cs typeface="Consolas" pitchFamily="49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FileSize</a:t>
              </a: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: Int64</a:t>
              </a:r>
              <a:endParaRPr lang="ko-KR" alt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82352" y="4555693"/>
            <a:ext cx="2088232" cy="860873"/>
            <a:chOff x="848544" y="980728"/>
            <a:chExt cx="2088232" cy="860873"/>
          </a:xfrm>
        </p:grpSpPr>
        <p:sp>
          <p:nvSpPr>
            <p:cNvPr id="9" name="직사각형 8"/>
            <p:cNvSpPr/>
            <p:nvPr/>
          </p:nvSpPr>
          <p:spPr>
            <a:xfrm>
              <a:off x="848544" y="980728"/>
              <a:ext cx="208823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 err="1" smtClean="0">
                  <a:latin typeface="Consolas" pitchFamily="49" charset="0"/>
                  <a:cs typeface="Consolas" pitchFamily="49" charset="0"/>
                </a:rPr>
                <a:t>RiskFile</a:t>
              </a:r>
              <a:endParaRPr lang="ko-KR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48544" y="1406327"/>
              <a:ext cx="2088232" cy="435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Risk : Risk</a:t>
              </a:r>
              <a:endParaRPr lang="ko-KR" alt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514600" y="4550855"/>
            <a:ext cx="2088232" cy="860873"/>
            <a:chOff x="848544" y="980728"/>
            <a:chExt cx="2088232" cy="860873"/>
          </a:xfrm>
        </p:grpSpPr>
        <p:sp>
          <p:nvSpPr>
            <p:cNvPr id="12" name="직사각형 11"/>
            <p:cNvSpPr/>
            <p:nvPr/>
          </p:nvSpPr>
          <p:spPr>
            <a:xfrm>
              <a:off x="848544" y="980728"/>
              <a:ext cx="208823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 err="1" smtClean="0">
                  <a:latin typeface="Consolas" pitchFamily="49" charset="0"/>
                  <a:cs typeface="Consolas" pitchFamily="49" charset="0"/>
                </a:rPr>
                <a:t>IssueFile</a:t>
              </a:r>
              <a:endParaRPr lang="ko-KR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48544" y="1406327"/>
              <a:ext cx="2088232" cy="435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Issue : Issue</a:t>
              </a:r>
            </a:p>
          </p:txBody>
        </p:sp>
      </p:grpSp>
      <p:cxnSp>
        <p:nvCxnSpPr>
          <p:cNvPr id="15" name="꺾인 연결선 14"/>
          <p:cNvCxnSpPr>
            <a:stCxn id="9" idx="0"/>
            <a:endCxn id="6" idx="2"/>
          </p:cNvCxnSpPr>
          <p:nvPr/>
        </p:nvCxnSpPr>
        <p:spPr>
          <a:xfrm rot="5400000" flipH="1" flipV="1">
            <a:off x="1438790" y="3633771"/>
            <a:ext cx="809601" cy="1034244"/>
          </a:xfrm>
          <a:prstGeom prst="bentConnector3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" idx="0"/>
            <a:endCxn id="6" idx="2"/>
          </p:cNvCxnSpPr>
          <p:nvPr/>
        </p:nvCxnSpPr>
        <p:spPr>
          <a:xfrm rot="16200000" flipV="1">
            <a:off x="2557333" y="3549472"/>
            <a:ext cx="804763" cy="119800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5826968" y="1905883"/>
            <a:ext cx="2664296" cy="1792211"/>
            <a:chOff x="848544" y="980728"/>
            <a:chExt cx="2088232" cy="1792211"/>
          </a:xfrm>
        </p:grpSpPr>
        <p:sp>
          <p:nvSpPr>
            <p:cNvPr id="23" name="직사각형 22"/>
            <p:cNvSpPr/>
            <p:nvPr/>
          </p:nvSpPr>
          <p:spPr>
            <a:xfrm>
              <a:off x="848544" y="980728"/>
              <a:ext cx="2088232" cy="4320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 smtClean="0">
                  <a:latin typeface="Consolas" pitchFamily="49" charset="0"/>
                  <a:cs typeface="Consolas" pitchFamily="49" charset="0"/>
                </a:rPr>
                <a:t>RISK_FILE</a:t>
              </a:r>
              <a:endParaRPr lang="ko-KR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48544" y="1406326"/>
              <a:ext cx="2088232" cy="13666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FILE_ID: </a:t>
              </a: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Guid</a:t>
              </a:r>
              <a:endParaRPr lang="en-US" altLang="ko-KR" sz="1600" dirty="0" smtClean="0">
                <a:latin typeface="Consolas" pitchFamily="49" charset="0"/>
                <a:cs typeface="Consolas" pitchFamily="49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FILE_NAME: </a:t>
              </a: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varchar</a:t>
              </a:r>
              <a:endParaRPr lang="en-US" altLang="ko-KR" sz="1600" dirty="0" smtClean="0">
                <a:latin typeface="Consolas" pitchFamily="49" charset="0"/>
                <a:cs typeface="Consolas" pitchFamily="49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FILE_SIZE: </a:t>
              </a: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Bigint</a:t>
              </a:r>
              <a:endParaRPr lang="en-US" altLang="ko-KR" sz="1600" dirty="0" smtClean="0">
                <a:latin typeface="Consolas" pitchFamily="49" charset="0"/>
                <a:cs typeface="Consolas" pitchFamily="49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RISK_ID: </a:t>
              </a: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Int</a:t>
              </a:r>
              <a:endParaRPr lang="ko-KR" alt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826968" y="4204097"/>
            <a:ext cx="2664296" cy="1817191"/>
            <a:chOff x="848544" y="980728"/>
            <a:chExt cx="2088232" cy="1817191"/>
          </a:xfrm>
        </p:grpSpPr>
        <p:sp>
          <p:nvSpPr>
            <p:cNvPr id="26" name="직사각형 25"/>
            <p:cNvSpPr/>
            <p:nvPr/>
          </p:nvSpPr>
          <p:spPr>
            <a:xfrm>
              <a:off x="848544" y="980728"/>
              <a:ext cx="2088232" cy="4320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 smtClean="0">
                  <a:latin typeface="Consolas" pitchFamily="49" charset="0"/>
                  <a:cs typeface="Consolas" pitchFamily="49" charset="0"/>
                </a:rPr>
                <a:t>ISSUE_FILE</a:t>
              </a:r>
              <a:endParaRPr lang="ko-KR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48544" y="1406327"/>
              <a:ext cx="2088232" cy="13915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120000"/>
                </a:lnSpc>
              </a:pP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FILE_ID:Guid</a:t>
              </a:r>
              <a:endParaRPr lang="en-US" altLang="ko-KR" sz="1600" dirty="0">
                <a:latin typeface="Consolas" pitchFamily="49" charset="0"/>
                <a:cs typeface="Consolas" pitchFamily="49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err="1">
                  <a:latin typeface="Consolas" pitchFamily="49" charset="0"/>
                  <a:cs typeface="Consolas" pitchFamily="49" charset="0"/>
                </a:rPr>
                <a:t>FILE_NAME:varchar</a:t>
              </a:r>
              <a:endParaRPr lang="en-US" altLang="ko-KR" sz="1600" dirty="0">
                <a:latin typeface="Consolas" pitchFamily="49" charset="0"/>
                <a:cs typeface="Consolas" pitchFamily="49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FILE_SIZE:Bigint</a:t>
              </a:r>
              <a:endParaRPr lang="en-US" altLang="ko-KR" sz="1600" dirty="0" smtClean="0">
                <a:latin typeface="Consolas" pitchFamily="49" charset="0"/>
                <a:cs typeface="Consolas" pitchFamily="49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ISSUE_ID: </a:t>
              </a: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Int</a:t>
              </a:r>
              <a:endParaRPr lang="en-US" altLang="ko-KR" sz="1600" dirty="0">
                <a:latin typeface="Consolas" pitchFamily="49" charset="0"/>
                <a:cs typeface="Consolas" pitchFamily="49" charset="0"/>
              </a:endParaRPr>
            </a:p>
            <a:p>
              <a:pPr algn="ctr">
                <a:lnSpc>
                  <a:spcPct val="120000"/>
                </a:lnSpc>
              </a:pPr>
              <a:endParaRPr lang="en-US" altLang="ko-KR" sz="16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88504" y="908720"/>
            <a:ext cx="8784976" cy="5040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+mj-ea"/>
                <a:ea typeface="+mj-ea"/>
              </a:rPr>
              <a:t>모든 </a:t>
            </a:r>
            <a:r>
              <a:rPr lang="en-US" altLang="ko-KR" dirty="0" smtClean="0">
                <a:latin typeface="+mj-ea"/>
                <a:ea typeface="+mj-ea"/>
              </a:rPr>
              <a:t>Concrete Class(</a:t>
            </a:r>
            <a:r>
              <a:rPr lang="ko-KR" altLang="en-US" dirty="0" err="1" smtClean="0">
                <a:latin typeface="+mj-ea"/>
                <a:ea typeface="+mj-ea"/>
              </a:rPr>
              <a:t>엔티티</a:t>
            </a:r>
            <a:r>
              <a:rPr lang="ko-KR" altLang="en-US" dirty="0" smtClean="0">
                <a:latin typeface="+mj-ea"/>
                <a:ea typeface="+mj-ea"/>
              </a:rPr>
              <a:t> 클래스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별로 </a:t>
            </a:r>
            <a:r>
              <a:rPr lang="en-US" altLang="ko-KR" dirty="0" smtClean="0">
                <a:latin typeface="+mj-ea"/>
                <a:ea typeface="+mj-ea"/>
              </a:rPr>
              <a:t>TABLE</a:t>
            </a:r>
            <a:r>
              <a:rPr lang="ko-KR" altLang="en-US" dirty="0" smtClean="0">
                <a:latin typeface="+mj-ea"/>
                <a:ea typeface="+mj-ea"/>
              </a:rPr>
              <a:t>이 생성</a:t>
            </a:r>
          </a:p>
        </p:txBody>
      </p:sp>
    </p:spTree>
    <p:extLst>
      <p:ext uri="{BB962C8B-B14F-4D97-AF65-F5344CB8AC3E}">
        <p14:creationId xmlns:p14="http://schemas.microsoft.com/office/powerpoint/2010/main" val="1231345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2.2.1 Table Per Concrete class (union-subclass)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692696"/>
            <a:ext cx="5781675" cy="26479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31" y="3645024"/>
            <a:ext cx="7762875" cy="10096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30" y="4797152"/>
            <a:ext cx="7762875" cy="9429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32944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696913" y="0"/>
            <a:ext cx="8358187" cy="500063"/>
          </a:xfrm>
        </p:spPr>
        <p:txBody>
          <a:bodyPr/>
          <a:lstStyle/>
          <a:p>
            <a:r>
              <a:rPr lang="en-US" altLang="ko-KR" smtClean="0"/>
              <a:t>0. </a:t>
            </a:r>
            <a:r>
              <a:rPr lang="ko-KR" altLang="en-US" smtClean="0"/>
              <a:t>문서 이력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6BC1-8304-449B-B462-11541251A2E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B110687-4DEF-49D8-8BC7-09233559D986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  <p:graphicFrame>
        <p:nvGraphicFramePr>
          <p:cNvPr id="5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92050"/>
              </p:ext>
            </p:extLst>
          </p:nvPr>
        </p:nvGraphicFramePr>
        <p:xfrm>
          <a:off x="323850" y="2974975"/>
          <a:ext cx="9286941" cy="3032225"/>
        </p:xfrm>
        <a:graphic>
          <a:graphicData uri="http://schemas.openxmlformats.org/drawingml/2006/table">
            <a:tbl>
              <a:tblPr/>
              <a:tblGrid>
                <a:gridCol w="636204"/>
                <a:gridCol w="1060340"/>
                <a:gridCol w="745500"/>
                <a:gridCol w="866215"/>
                <a:gridCol w="5978682"/>
              </a:tblGrid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변경일자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2011.06.28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배성혁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219"/>
          <p:cNvSpPr txBox="1">
            <a:spLocks noChangeArrowheads="1"/>
          </p:cNvSpPr>
          <p:nvPr/>
        </p:nvSpPr>
        <p:spPr bwMode="auto">
          <a:xfrm>
            <a:off x="238125" y="2571750"/>
            <a:ext cx="14065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2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이력</a:t>
            </a:r>
          </a:p>
        </p:txBody>
      </p:sp>
      <p:graphicFrame>
        <p:nvGraphicFramePr>
          <p:cNvPr id="7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22556"/>
              </p:ext>
            </p:extLst>
          </p:nvPr>
        </p:nvGraphicFramePr>
        <p:xfrm>
          <a:off x="309563" y="1198563"/>
          <a:ext cx="9286939" cy="1230000"/>
        </p:xfrm>
        <a:graphic>
          <a:graphicData uri="http://schemas.openxmlformats.org/drawingml/2006/table">
            <a:tbl>
              <a:tblPr/>
              <a:tblGrid>
                <a:gridCol w="1579089"/>
                <a:gridCol w="2862916"/>
                <a:gridCol w="1530151"/>
                <a:gridCol w="3314783"/>
              </a:tblGrid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RCL.NET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개발본부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제목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Nhibernate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Advanced Mappings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배성혁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2011.06.28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295"/>
          <p:cNvSpPr txBox="1">
            <a:spLocks noChangeArrowheads="1"/>
          </p:cNvSpPr>
          <p:nvPr/>
        </p:nvSpPr>
        <p:spPr bwMode="auto">
          <a:xfrm>
            <a:off x="238125" y="784225"/>
            <a:ext cx="150018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2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요약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2.2.2 Table Per Class Hierarchy (subclass)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75080" y="2326813"/>
            <a:ext cx="2088232" cy="1430635"/>
            <a:chOff x="848544" y="980728"/>
            <a:chExt cx="2088232" cy="1430635"/>
          </a:xfrm>
        </p:grpSpPr>
        <p:sp>
          <p:nvSpPr>
            <p:cNvPr id="6" name="직사각형 5"/>
            <p:cNvSpPr/>
            <p:nvPr/>
          </p:nvSpPr>
          <p:spPr>
            <a:xfrm>
              <a:off x="848544" y="980728"/>
              <a:ext cx="208823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 err="1" smtClean="0">
                  <a:latin typeface="Consolas" pitchFamily="49" charset="0"/>
                  <a:cs typeface="Consolas" pitchFamily="49" charset="0"/>
                </a:rPr>
                <a:t>TimesheetBase</a:t>
              </a:r>
              <a:endParaRPr lang="ko-KR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48544" y="1406327"/>
              <a:ext cx="2088232" cy="10050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Id: native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Reporter:str</a:t>
              </a:r>
              <a:endParaRPr lang="en-US" altLang="ko-KR" sz="1600" dirty="0" smtClean="0">
                <a:latin typeface="Consolas" pitchFamily="49" charset="0"/>
                <a:cs typeface="Consolas" pitchFamily="49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ReportDate:date</a:t>
              </a:r>
              <a:endParaRPr lang="ko-KR" alt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019196" y="4548198"/>
            <a:ext cx="2797900" cy="1513089"/>
            <a:chOff x="848544" y="980728"/>
            <a:chExt cx="2547106" cy="1513089"/>
          </a:xfrm>
        </p:grpSpPr>
        <p:sp>
          <p:nvSpPr>
            <p:cNvPr id="9" name="직사각형 8"/>
            <p:cNvSpPr/>
            <p:nvPr/>
          </p:nvSpPr>
          <p:spPr>
            <a:xfrm>
              <a:off x="848544" y="980728"/>
              <a:ext cx="2547106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 err="1" smtClean="0">
                  <a:latin typeface="Consolas" pitchFamily="49" charset="0"/>
                  <a:cs typeface="Consolas" pitchFamily="49" charset="0"/>
                </a:rPr>
                <a:t>UserPlan</a:t>
              </a:r>
              <a:endParaRPr lang="ko-KR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48544" y="1406327"/>
              <a:ext cx="2547106" cy="10874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120000"/>
                </a:lnSpc>
              </a:pP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ResourceTime:double</a:t>
              </a:r>
              <a:endParaRPr lang="en-US" altLang="ko-KR" sz="1600" dirty="0" smtClean="0">
                <a:latin typeface="Consolas" pitchFamily="49" charset="0"/>
                <a:cs typeface="Consolas" pitchFamily="49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Ilist</a:t>
              </a: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ITiemSheetItem</a:t>
              </a: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&gt; Items</a:t>
              </a:r>
            </a:p>
          </p:txBody>
        </p:sp>
      </p:grpSp>
      <p:cxnSp>
        <p:nvCxnSpPr>
          <p:cNvPr id="11" name="꺾인 연결선 10"/>
          <p:cNvCxnSpPr>
            <a:endCxn id="7" idx="2"/>
          </p:cNvCxnSpPr>
          <p:nvPr/>
        </p:nvCxnSpPr>
        <p:spPr>
          <a:xfrm rot="5400000" flipH="1" flipV="1">
            <a:off x="2205286" y="3753139"/>
            <a:ext cx="809601" cy="818220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9" idx="0"/>
            <a:endCxn id="7" idx="2"/>
          </p:cNvCxnSpPr>
          <p:nvPr/>
        </p:nvCxnSpPr>
        <p:spPr>
          <a:xfrm rot="16200000" flipV="1">
            <a:off x="3323296" y="3453348"/>
            <a:ext cx="790750" cy="1398950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5961112" y="2651058"/>
            <a:ext cx="3528392" cy="3022381"/>
            <a:chOff x="848544" y="980728"/>
            <a:chExt cx="2088232" cy="3022381"/>
          </a:xfrm>
        </p:grpSpPr>
        <p:sp>
          <p:nvSpPr>
            <p:cNvPr id="14" name="직사각형 13"/>
            <p:cNvSpPr/>
            <p:nvPr/>
          </p:nvSpPr>
          <p:spPr>
            <a:xfrm>
              <a:off x="848544" y="980728"/>
              <a:ext cx="2088232" cy="4320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 smtClean="0">
                  <a:latin typeface="Consolas" pitchFamily="49" charset="0"/>
                  <a:cs typeface="Consolas" pitchFamily="49" charset="0"/>
                </a:rPr>
                <a:t>TIMESHEET</a:t>
              </a:r>
              <a:endParaRPr lang="ko-KR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48544" y="1406326"/>
              <a:ext cx="2088232" cy="259678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ID: INT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16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TIMESHEET_KIND:VARCHAR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REPORTER:VARCHAR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REPORT_DATE:DATE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TITLE:VARCHAR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MAIN_CONTENT:TEXT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SUB_CONTENT:TEXT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RESOURCE_TIME:DOUBLE</a:t>
              </a:r>
              <a:endParaRPr lang="ko-KR" alt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4488" y="4553880"/>
            <a:ext cx="2520280" cy="1507407"/>
            <a:chOff x="848544" y="980728"/>
            <a:chExt cx="2088232" cy="1507407"/>
          </a:xfrm>
        </p:grpSpPr>
        <p:sp>
          <p:nvSpPr>
            <p:cNvPr id="25" name="직사각형 24"/>
            <p:cNvSpPr/>
            <p:nvPr/>
          </p:nvSpPr>
          <p:spPr>
            <a:xfrm>
              <a:off x="848544" y="980728"/>
              <a:ext cx="208823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 err="1" smtClean="0">
                  <a:latin typeface="Consolas" pitchFamily="49" charset="0"/>
                  <a:cs typeface="Consolas" pitchFamily="49" charset="0"/>
                </a:rPr>
                <a:t>DepartmentPlan</a:t>
              </a:r>
              <a:endParaRPr lang="ko-KR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48544" y="1406327"/>
              <a:ext cx="2088232" cy="10818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120000"/>
                </a:lnSpc>
              </a:pP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Title:str</a:t>
              </a:r>
              <a:endParaRPr lang="en-US" altLang="ko-KR" sz="1600" dirty="0" smtClean="0">
                <a:latin typeface="Consolas" pitchFamily="49" charset="0"/>
                <a:cs typeface="Consolas" pitchFamily="49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MainContent:str</a:t>
              </a:r>
              <a:endParaRPr lang="en-US" altLang="ko-KR" sz="1600" dirty="0" smtClean="0">
                <a:latin typeface="Consolas" pitchFamily="49" charset="0"/>
                <a:cs typeface="Consolas" pitchFamily="49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SubContent:str</a:t>
              </a:r>
              <a:endParaRPr lang="en-US" altLang="ko-KR" sz="16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16496" y="618733"/>
            <a:ext cx="8784976" cy="14421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+mj-ea"/>
                <a:ea typeface="+mj-ea"/>
              </a:rPr>
              <a:t>모든 클래스의 정보가 한 테이블에 저장됩니다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+mj-ea"/>
                <a:ea typeface="+mj-ea"/>
              </a:rPr>
              <a:t>각 클래스의 </a:t>
            </a:r>
            <a:r>
              <a:rPr lang="ko-KR" altLang="en-US" dirty="0" err="1" smtClean="0">
                <a:latin typeface="+mj-ea"/>
                <a:ea typeface="+mj-ea"/>
              </a:rPr>
              <a:t>구분값을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discriminator </a:t>
            </a:r>
            <a:r>
              <a:rPr lang="ko-KR" altLang="en-US" dirty="0" smtClean="0">
                <a:latin typeface="+mj-ea"/>
                <a:ea typeface="+mj-ea"/>
              </a:rPr>
              <a:t>값으로 구분하게 됩니다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DepartmentPlan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클래스는 </a:t>
            </a:r>
            <a:r>
              <a:rPr lang="en-US" altLang="ko-KR" dirty="0" smtClean="0">
                <a:latin typeface="+mj-ea"/>
                <a:ea typeface="+mj-ea"/>
              </a:rPr>
              <a:t>TIMESHEET_KIND </a:t>
            </a:r>
            <a:r>
              <a:rPr lang="ko-KR" altLang="en-US" dirty="0" smtClean="0">
                <a:latin typeface="+mj-ea"/>
                <a:ea typeface="+mj-ea"/>
              </a:rPr>
              <a:t>값이 </a:t>
            </a:r>
            <a:r>
              <a:rPr lang="en-US" altLang="ko-KR" dirty="0" smtClean="0">
                <a:latin typeface="+mj-ea"/>
                <a:ea typeface="+mj-ea"/>
              </a:rPr>
              <a:t>“</a:t>
            </a:r>
            <a:r>
              <a:rPr lang="en-US" altLang="ko-KR" dirty="0" err="1" smtClean="0">
                <a:latin typeface="+mj-ea"/>
                <a:ea typeface="+mj-ea"/>
              </a:rPr>
              <a:t>DepartmentPlan</a:t>
            </a:r>
            <a:r>
              <a:rPr lang="en-US" altLang="ko-KR" dirty="0" smtClean="0">
                <a:latin typeface="+mj-ea"/>
                <a:ea typeface="+mj-ea"/>
              </a:rPr>
              <a:t>” </a:t>
            </a:r>
            <a:r>
              <a:rPr lang="ko-KR" altLang="en-US" dirty="0" smtClean="0">
                <a:latin typeface="+mj-ea"/>
                <a:ea typeface="+mj-ea"/>
              </a:rPr>
              <a:t>이고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UserPlan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클래스는 </a:t>
            </a:r>
            <a:r>
              <a:rPr lang="en-US" altLang="ko-KR" dirty="0" smtClean="0">
                <a:latin typeface="+mj-ea"/>
                <a:ea typeface="+mj-ea"/>
              </a:rPr>
              <a:t>“</a:t>
            </a:r>
            <a:r>
              <a:rPr lang="en-US" altLang="ko-KR" dirty="0" err="1" smtClean="0">
                <a:latin typeface="+mj-ea"/>
                <a:ea typeface="+mj-ea"/>
              </a:rPr>
              <a:t>UserPlan</a:t>
            </a:r>
            <a:r>
              <a:rPr lang="en-US" altLang="ko-KR" dirty="0" smtClean="0">
                <a:latin typeface="+mj-ea"/>
                <a:ea typeface="+mj-ea"/>
              </a:rPr>
              <a:t>” </a:t>
            </a:r>
            <a:r>
              <a:rPr lang="ko-KR" altLang="en-US" dirty="0" smtClean="0">
                <a:latin typeface="+mj-ea"/>
                <a:ea typeface="+mj-ea"/>
              </a:rPr>
              <a:t>값이 저장됩니다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9910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</a:t>
            </a:r>
            <a:r>
              <a:rPr lang="en-US" altLang="ko-KR" dirty="0"/>
              <a:t>Table Per Class </a:t>
            </a:r>
            <a:r>
              <a:rPr lang="en-US" altLang="ko-KR" dirty="0" smtClean="0"/>
              <a:t>Hierarchy (subclass)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93EDB-DF9D-4EC4-909A-95A8E580DB33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E4DC9A9-A5F2-45C5-8636-66D67A701461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12007" y="764704"/>
            <a:ext cx="9610725" cy="5257800"/>
            <a:chOff x="272480" y="876869"/>
            <a:chExt cx="9610725" cy="5257800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480" y="876869"/>
              <a:ext cx="9610725" cy="52578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6" name="직사각형 5"/>
            <p:cNvSpPr/>
            <p:nvPr/>
          </p:nvSpPr>
          <p:spPr>
            <a:xfrm>
              <a:off x="488504" y="1772816"/>
              <a:ext cx="5976664" cy="36004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120000"/>
                </a:lnSpc>
              </a:pPr>
              <a:endParaRPr lang="ko-KR" altLang="en-US" sz="1000" dirty="0" smtClean="0"/>
            </a:p>
          </p:txBody>
        </p:sp>
      </p:grp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744" y="4941168"/>
            <a:ext cx="6877050" cy="13620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99590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2.2.2 Table Per Class Hierarchy (subclass)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216696" y="674118"/>
            <a:ext cx="7401909" cy="5107496"/>
            <a:chOff x="219149" y="764704"/>
            <a:chExt cx="7401909" cy="510749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149" y="764704"/>
              <a:ext cx="7401909" cy="486916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6" name="사각형 설명선 5"/>
            <p:cNvSpPr/>
            <p:nvPr/>
          </p:nvSpPr>
          <p:spPr>
            <a:xfrm>
              <a:off x="416496" y="5395528"/>
              <a:ext cx="2304256" cy="476672"/>
            </a:xfrm>
            <a:prstGeom prst="wedgeRectCallout">
              <a:avLst>
                <a:gd name="adj1" fmla="val 29777"/>
                <a:gd name="adj2" fmla="val -83005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r>
                <a:rPr lang="en-US" altLang="ko-KR" dirty="0" err="1" smtClean="0">
                  <a:latin typeface="+mj-ea"/>
                  <a:ea typeface="+mj-ea"/>
                </a:rPr>
                <a:t>SubClass</a:t>
              </a:r>
              <a:r>
                <a:rPr lang="en-US" altLang="ko-KR" dirty="0" smtClean="0">
                  <a:latin typeface="+mj-ea"/>
                  <a:ea typeface="+mj-ea"/>
                </a:rPr>
                <a:t> </a:t>
              </a:r>
              <a:r>
                <a:rPr lang="ko-KR" altLang="en-US" dirty="0" smtClean="0">
                  <a:latin typeface="+mj-ea"/>
                  <a:ea typeface="+mj-ea"/>
                </a:rPr>
                <a:t>적용 전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91164" y="928117"/>
            <a:ext cx="6210305" cy="5474761"/>
            <a:chOff x="3181345" y="1196752"/>
            <a:chExt cx="6210305" cy="5474761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8864" y="1196752"/>
              <a:ext cx="5662786" cy="50916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8" name="사각형 설명선 7"/>
            <p:cNvSpPr/>
            <p:nvPr/>
          </p:nvSpPr>
          <p:spPr>
            <a:xfrm>
              <a:off x="3181345" y="5905285"/>
              <a:ext cx="5726486" cy="766228"/>
            </a:xfrm>
            <a:prstGeom prst="wedgeRectCallout">
              <a:avLst>
                <a:gd name="adj1" fmla="val -3409"/>
                <a:gd name="adj2" fmla="val -8500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r>
                <a:rPr lang="en-US" altLang="ko-KR" dirty="0" err="1" smtClean="0">
                  <a:latin typeface="+mj-ea"/>
                  <a:ea typeface="+mj-ea"/>
                </a:rPr>
                <a:t>SubClass</a:t>
              </a:r>
              <a:r>
                <a:rPr lang="en-US" altLang="ko-KR" dirty="0" smtClean="0">
                  <a:latin typeface="+mj-ea"/>
                  <a:ea typeface="+mj-ea"/>
                </a:rPr>
                <a:t> </a:t>
              </a:r>
              <a:r>
                <a:rPr lang="ko-KR" altLang="en-US" dirty="0" smtClean="0">
                  <a:latin typeface="+mj-ea"/>
                  <a:ea typeface="+mj-ea"/>
                </a:rPr>
                <a:t>적용 후 기존 </a:t>
              </a:r>
              <a:r>
                <a:rPr lang="en-US" altLang="ko-KR" dirty="0" err="1" smtClean="0">
                  <a:latin typeface="+mj-ea"/>
                  <a:ea typeface="+mj-ea"/>
                </a:rPr>
                <a:t>TimeSheetPlanItem</a:t>
              </a:r>
              <a:r>
                <a:rPr lang="ko-KR" altLang="en-US" dirty="0" smtClean="0">
                  <a:latin typeface="+mj-ea"/>
                  <a:ea typeface="+mj-ea"/>
                </a:rPr>
                <a:t>과 </a:t>
              </a:r>
              <a:r>
                <a:rPr lang="en-US" altLang="ko-KR" dirty="0" err="1" smtClean="0">
                  <a:latin typeface="+mj-ea"/>
                  <a:ea typeface="+mj-ea"/>
                </a:rPr>
                <a:t>TimeSheetResultItem</a:t>
              </a:r>
              <a:r>
                <a:rPr lang="ko-KR" altLang="en-US" dirty="0" smtClean="0">
                  <a:latin typeface="+mj-ea"/>
                  <a:ea typeface="+mj-ea"/>
                </a:rPr>
                <a:t>을 </a:t>
              </a:r>
              <a:r>
                <a:rPr lang="en-US" altLang="ko-KR" dirty="0" err="1" smtClean="0">
                  <a:latin typeface="+mj-ea"/>
                  <a:ea typeface="+mj-ea"/>
                </a:rPr>
                <a:t>TimeSheetItem</a:t>
              </a:r>
              <a:r>
                <a:rPr lang="ko-KR" altLang="en-US" dirty="0" smtClean="0">
                  <a:latin typeface="+mj-ea"/>
                  <a:ea typeface="+mj-ea"/>
                </a:rPr>
                <a:t>으로 통합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2057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Per </a:t>
            </a:r>
            <a:r>
              <a:rPr lang="en-US" altLang="ko-KR" dirty="0" err="1" smtClean="0"/>
              <a:t>SubClass</a:t>
            </a:r>
            <a:r>
              <a:rPr lang="en-US" altLang="ko-KR" dirty="0" smtClean="0"/>
              <a:t> (joined-subclass)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48645" y="2191864"/>
            <a:ext cx="2088232" cy="1430635"/>
            <a:chOff x="848544" y="980728"/>
            <a:chExt cx="2088232" cy="1430635"/>
          </a:xfrm>
        </p:grpSpPr>
        <p:sp>
          <p:nvSpPr>
            <p:cNvPr id="7" name="직사각형 6"/>
            <p:cNvSpPr/>
            <p:nvPr/>
          </p:nvSpPr>
          <p:spPr>
            <a:xfrm>
              <a:off x="848544" y="980728"/>
              <a:ext cx="208823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 err="1" smtClean="0">
                  <a:latin typeface="Consolas" pitchFamily="49" charset="0"/>
                  <a:cs typeface="Consolas" pitchFamily="49" charset="0"/>
                </a:rPr>
                <a:t>PersonBase</a:t>
              </a:r>
              <a:endParaRPr lang="ko-KR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48544" y="1406327"/>
              <a:ext cx="2088232" cy="10050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Id : native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Name:str</a:t>
              </a:r>
              <a:endParaRPr lang="en-US" altLang="ko-KR" sz="1600" dirty="0" smtClean="0">
                <a:latin typeface="Consolas" pitchFamily="49" charset="0"/>
                <a:cs typeface="Consolas" pitchFamily="49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Company:str</a:t>
              </a:r>
              <a:endParaRPr lang="ko-KR" alt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72481" y="4432100"/>
            <a:ext cx="2520280" cy="1507407"/>
            <a:chOff x="848544" y="980728"/>
            <a:chExt cx="2088232" cy="1507407"/>
          </a:xfrm>
        </p:grpSpPr>
        <p:sp>
          <p:nvSpPr>
            <p:cNvPr id="10" name="직사각형 9"/>
            <p:cNvSpPr/>
            <p:nvPr/>
          </p:nvSpPr>
          <p:spPr>
            <a:xfrm>
              <a:off x="848544" y="980728"/>
              <a:ext cx="208823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 smtClean="0">
                  <a:latin typeface="Consolas" pitchFamily="49" charset="0"/>
                  <a:cs typeface="Consolas" pitchFamily="49" charset="0"/>
                </a:rPr>
                <a:t>Employee</a:t>
              </a:r>
              <a:endParaRPr lang="ko-KR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48544" y="1406327"/>
              <a:ext cx="2088232" cy="10818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120000"/>
                </a:lnSpc>
              </a:pP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Title:str</a:t>
              </a:r>
              <a:endParaRPr lang="en-US" altLang="ko-KR" sz="1600" dirty="0" smtClean="0">
                <a:latin typeface="Consolas" pitchFamily="49" charset="0"/>
                <a:cs typeface="Consolas" pitchFamily="49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Department:Department</a:t>
              </a:r>
              <a:endParaRPr lang="en-US" altLang="ko-KR" sz="1600" dirty="0" smtClean="0">
                <a:latin typeface="Consolas" pitchFamily="49" charset="0"/>
                <a:cs typeface="Consolas" pitchFamily="49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Manager:Employee</a:t>
              </a:r>
              <a:endParaRPr lang="ko-KR" alt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947189" y="4426418"/>
            <a:ext cx="2088232" cy="1152205"/>
            <a:chOff x="848544" y="980728"/>
            <a:chExt cx="2088232" cy="1152205"/>
          </a:xfrm>
        </p:grpSpPr>
        <p:sp>
          <p:nvSpPr>
            <p:cNvPr id="13" name="직사각형 12"/>
            <p:cNvSpPr/>
            <p:nvPr/>
          </p:nvSpPr>
          <p:spPr>
            <a:xfrm>
              <a:off x="848544" y="980728"/>
              <a:ext cx="208823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 smtClean="0">
                  <a:latin typeface="Consolas" pitchFamily="49" charset="0"/>
                  <a:cs typeface="Consolas" pitchFamily="49" charset="0"/>
                </a:rPr>
                <a:t>Customer</a:t>
              </a:r>
              <a:endParaRPr lang="ko-KR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48544" y="1406327"/>
              <a:ext cx="2088232" cy="7266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120000"/>
                </a:lnSpc>
              </a:pPr>
              <a:r>
                <a:rPr lang="en-US" altLang="ko-KR" sz="1600" dirty="0" err="1" smtClean="0">
                  <a:latin typeface="Consolas" pitchFamily="49" charset="0"/>
                  <a:cs typeface="Consolas" pitchFamily="49" charset="0"/>
                </a:rPr>
                <a:t>ContactOwner:Employee</a:t>
              </a:r>
              <a:endParaRPr lang="en-US" altLang="ko-KR" sz="16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5" name="꺾인 연결선 14"/>
          <p:cNvCxnSpPr>
            <a:stCxn id="10" idx="0"/>
            <a:endCxn id="8" idx="2"/>
          </p:cNvCxnSpPr>
          <p:nvPr/>
        </p:nvCxnSpPr>
        <p:spPr>
          <a:xfrm rot="5400000" flipH="1" flipV="1">
            <a:off x="1757891" y="3397230"/>
            <a:ext cx="809601" cy="1260140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3" idx="0"/>
            <a:endCxn id="8" idx="2"/>
          </p:cNvCxnSpPr>
          <p:nvPr/>
        </p:nvCxnSpPr>
        <p:spPr>
          <a:xfrm rot="16200000" flipV="1">
            <a:off x="2990074" y="3425187"/>
            <a:ext cx="803919" cy="119854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6321153" y="2051075"/>
            <a:ext cx="2088232" cy="1430635"/>
            <a:chOff x="848544" y="980728"/>
            <a:chExt cx="2088232" cy="1430635"/>
          </a:xfrm>
        </p:grpSpPr>
        <p:sp>
          <p:nvSpPr>
            <p:cNvPr id="22" name="직사각형 21"/>
            <p:cNvSpPr/>
            <p:nvPr/>
          </p:nvSpPr>
          <p:spPr>
            <a:xfrm>
              <a:off x="848544" y="980728"/>
              <a:ext cx="2088232" cy="4320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 smtClean="0">
                  <a:latin typeface="Consolas" pitchFamily="49" charset="0"/>
                  <a:cs typeface="Consolas" pitchFamily="49" charset="0"/>
                </a:rPr>
                <a:t>JPERSON</a:t>
              </a:r>
              <a:endParaRPr lang="ko-KR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48544" y="1406327"/>
              <a:ext cx="2088232" cy="1005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ID: INT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NAME:VARCHAR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COMPANY_ID:INT</a:t>
              </a:r>
              <a:endParaRPr lang="ko-KR" alt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241032" y="4286473"/>
            <a:ext cx="1918085" cy="1792211"/>
            <a:chOff x="848544" y="980728"/>
            <a:chExt cx="2088232" cy="1792211"/>
          </a:xfrm>
        </p:grpSpPr>
        <p:sp>
          <p:nvSpPr>
            <p:cNvPr id="25" name="직사각형 24"/>
            <p:cNvSpPr/>
            <p:nvPr/>
          </p:nvSpPr>
          <p:spPr>
            <a:xfrm>
              <a:off x="848544" y="980728"/>
              <a:ext cx="2088232" cy="4320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 smtClean="0">
                  <a:latin typeface="Consolas" pitchFamily="49" charset="0"/>
                  <a:cs typeface="Consolas" pitchFamily="49" charset="0"/>
                </a:rPr>
                <a:t>EMPLOYEE</a:t>
              </a:r>
              <a:endParaRPr lang="ko-KR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48544" y="1406326"/>
              <a:ext cx="2088232" cy="13666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PERON_ID:INT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TITLE:STR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DEPT_ID:INT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MANAGER_ID:INT</a:t>
              </a:r>
              <a:endParaRPr lang="ko-KR" alt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280195" y="4286473"/>
            <a:ext cx="2258379" cy="1512245"/>
            <a:chOff x="848544" y="980728"/>
            <a:chExt cx="2088232" cy="1512245"/>
          </a:xfrm>
        </p:grpSpPr>
        <p:sp>
          <p:nvSpPr>
            <p:cNvPr id="28" name="직사각형 27"/>
            <p:cNvSpPr/>
            <p:nvPr/>
          </p:nvSpPr>
          <p:spPr>
            <a:xfrm>
              <a:off x="848544" y="980728"/>
              <a:ext cx="2088232" cy="4320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 smtClean="0">
                  <a:latin typeface="Consolas" pitchFamily="49" charset="0"/>
                  <a:cs typeface="Consolas" pitchFamily="49" charset="0"/>
                </a:rPr>
                <a:t>CUSTOMER</a:t>
              </a:r>
              <a:endParaRPr lang="ko-KR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48544" y="1406327"/>
              <a:ext cx="2088232" cy="10866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PERSON_ID:INT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1600" dirty="0" smtClean="0">
                  <a:latin typeface="Consolas" pitchFamily="49" charset="0"/>
                  <a:cs typeface="Consolas" pitchFamily="49" charset="0"/>
                </a:rPr>
                <a:t>CONTACT_EMP_ID:INT</a:t>
              </a:r>
            </a:p>
          </p:txBody>
        </p:sp>
      </p:grpSp>
      <p:cxnSp>
        <p:nvCxnSpPr>
          <p:cNvPr id="30" name="꺾인 연결선 29"/>
          <p:cNvCxnSpPr>
            <a:stCxn id="25" idx="0"/>
            <a:endCxn id="23" idx="2"/>
          </p:cNvCxnSpPr>
          <p:nvPr/>
        </p:nvCxnSpPr>
        <p:spPr>
          <a:xfrm rot="5400000" flipH="1" flipV="1">
            <a:off x="6380291" y="3301495"/>
            <a:ext cx="804763" cy="1165194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diamond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8" idx="0"/>
            <a:endCxn id="23" idx="2"/>
          </p:cNvCxnSpPr>
          <p:nvPr/>
        </p:nvCxnSpPr>
        <p:spPr>
          <a:xfrm rot="16200000" flipV="1">
            <a:off x="7484946" y="3362034"/>
            <a:ext cx="804763" cy="1044116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diamond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48891" y="618734"/>
            <a:ext cx="8784976" cy="12538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모든 클래스 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(Abstract Class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포함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)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해서 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Class : Table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을 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1:1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대응이 됩니다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단 실제 사용될 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Employee</a:t>
            </a:r>
            <a:r>
              <a:rPr lang="ko-KR" altLang="en-US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클래스는 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PERSON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테이블과 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EMPLOYEE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테이블의 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JOIN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을 수행하여야 합니다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.</a:t>
            </a:r>
            <a:endParaRPr lang="ko-KR" altLang="en-US" dirty="0" smtClean="0"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657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Per </a:t>
            </a:r>
            <a:r>
              <a:rPr lang="en-US" altLang="ko-KR" dirty="0" err="1"/>
              <a:t>SubClass</a:t>
            </a:r>
            <a:r>
              <a:rPr lang="en-US" altLang="ko-KR" dirty="0"/>
              <a:t> (joined-subclass)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27" y="880516"/>
            <a:ext cx="7344816" cy="531532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직사각형 5"/>
          <p:cNvSpPr/>
          <p:nvPr/>
        </p:nvSpPr>
        <p:spPr>
          <a:xfrm>
            <a:off x="1712640" y="4869160"/>
            <a:ext cx="3816424" cy="216024"/>
          </a:xfrm>
          <a:prstGeom prst="rect">
            <a:avLst/>
          </a:prstGeom>
          <a:noFill/>
          <a:ln w="38100">
            <a:solidFill>
              <a:srgbClr val="EE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ko-KR" altLang="en-US" sz="1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784648" y="2852936"/>
            <a:ext cx="3816424" cy="216024"/>
          </a:xfrm>
          <a:prstGeom prst="rect">
            <a:avLst/>
          </a:prstGeom>
          <a:noFill/>
          <a:ln w="38100">
            <a:solidFill>
              <a:srgbClr val="EE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70507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Appendix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Resources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D5A0E-37A9-498B-BC63-4B8D8A21CF01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6B63E4E-0CC4-45AD-92EC-B3AAB646D119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– Resources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2"/>
          </p:nvPr>
        </p:nvSpPr>
        <p:spPr>
          <a:xfrm>
            <a:off x="380968" y="714356"/>
            <a:ext cx="4500594" cy="5429288"/>
          </a:xfrm>
        </p:spPr>
        <p:txBody>
          <a:bodyPr/>
          <a:lstStyle/>
          <a:p>
            <a:pPr marL="180975" indent="-180975"/>
            <a:r>
              <a:rPr lang="en-US" altLang="ko-KR" sz="1600" dirty="0" smtClean="0"/>
              <a:t>Official Sites</a:t>
            </a:r>
            <a:endParaRPr lang="en-US" altLang="ko-KR" sz="1600" dirty="0" smtClean="0">
              <a:hlinkClick r:id="rId2"/>
            </a:endParaRPr>
          </a:p>
          <a:p>
            <a:pPr marL="447675" lvl="1" indent="-180975"/>
            <a:r>
              <a:rPr lang="en-US" altLang="ko-KR" sz="1000" dirty="0" smtClean="0">
                <a:hlinkClick r:id="rId2"/>
              </a:rPr>
              <a:t>http://www.hibernate.org</a:t>
            </a:r>
            <a:endParaRPr lang="en-US" altLang="ko-KR" sz="1000" dirty="0" smtClean="0"/>
          </a:p>
          <a:p>
            <a:pPr marL="447675" lvl="1" indent="-180975"/>
            <a:r>
              <a:rPr lang="en-US" altLang="ko-KR" sz="1000" dirty="0" smtClean="0">
                <a:hlinkClick r:id="rId3"/>
              </a:rPr>
              <a:t>NHibernate Resources</a:t>
            </a:r>
            <a:endParaRPr lang="en-US" altLang="ko-KR" sz="1000" dirty="0" smtClean="0"/>
          </a:p>
          <a:p>
            <a:pPr marL="447675" lvl="1" indent="-180975"/>
            <a:r>
              <a:rPr lang="en-US" altLang="ko-KR" sz="1000" dirty="0" smtClean="0">
                <a:hlinkClick r:id="rId4"/>
              </a:rPr>
              <a:t>http://nhforge.org</a:t>
            </a:r>
            <a:endParaRPr lang="en-US" altLang="ko-KR" sz="1000" dirty="0" smtClean="0"/>
          </a:p>
          <a:p>
            <a:pPr marL="447675" lvl="1" indent="-180975"/>
            <a:r>
              <a:rPr lang="en-US" altLang="ko-KR" sz="1000" dirty="0" smtClean="0">
                <a:hlinkClick r:id="rId5"/>
              </a:rPr>
              <a:t>NHibernate Reference Documentation</a:t>
            </a:r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pPr marL="180975" indent="-180975"/>
            <a:r>
              <a:rPr lang="en-US" altLang="ko-KR" sz="1600" dirty="0" smtClean="0"/>
              <a:t>Articles</a:t>
            </a:r>
          </a:p>
          <a:p>
            <a:pPr marL="447675" lvl="1" indent="-180975"/>
            <a:r>
              <a:rPr lang="en-US" altLang="ko-KR" sz="1000" dirty="0" smtClean="0">
                <a:hlinkClick r:id="rId6"/>
              </a:rPr>
              <a:t>NHibernate Best Practices with ASP.NET</a:t>
            </a:r>
            <a:endParaRPr lang="en-US" altLang="ko-KR" sz="1000" dirty="0" smtClean="0"/>
          </a:p>
          <a:p>
            <a:pPr marL="447675" lvl="1" indent="-180975"/>
            <a:r>
              <a:rPr lang="en-US" altLang="ko-KR" sz="1000" dirty="0" smtClean="0">
                <a:hlinkClick r:id="rId7"/>
              </a:rPr>
              <a:t>NHibernate in ServerSide.NET</a:t>
            </a:r>
            <a:endParaRPr lang="en-US" altLang="ko-KR" sz="1000" dirty="0" smtClean="0"/>
          </a:p>
          <a:p>
            <a:pPr marL="47625" indent="-180975"/>
            <a:r>
              <a:rPr lang="en-US" altLang="ko-KR" sz="1600" dirty="0" smtClean="0"/>
              <a:t>Books</a:t>
            </a:r>
            <a:endParaRPr lang="en-US" altLang="ko-KR" sz="1400" dirty="0" smtClean="0"/>
          </a:p>
          <a:p>
            <a:pPr marL="447675" lvl="1" indent="-180975"/>
            <a:r>
              <a:rPr lang="en-US" altLang="ko-KR" sz="1000" dirty="0" smtClean="0">
                <a:hlinkClick r:id="rId8"/>
              </a:rPr>
              <a:t>NHibernate in Action</a:t>
            </a:r>
            <a:endParaRPr lang="en-US" altLang="ko-KR" sz="1000" dirty="0" smtClean="0"/>
          </a:p>
          <a:p>
            <a:pPr marL="447675" lvl="1" indent="-180975"/>
            <a:r>
              <a:rPr lang="en-US" altLang="ko-KR" sz="1000" dirty="0" smtClean="0">
                <a:hlinkClick r:id="rId9"/>
              </a:rPr>
              <a:t>LINQ in Action</a:t>
            </a:r>
            <a:endParaRPr lang="en-US" altLang="ko-KR" sz="1000" dirty="0" smtClean="0"/>
          </a:p>
          <a:p>
            <a:pPr marL="447675" lvl="1" indent="-180975"/>
            <a:r>
              <a:rPr lang="en-US" sz="1000" dirty="0" smtClean="0">
                <a:hlinkClick r:id="rId10"/>
              </a:rPr>
              <a:t>Patterns of Enterprise Application Architecture</a:t>
            </a:r>
            <a:r>
              <a:rPr lang="en-US" sz="1000" dirty="0" smtClean="0"/>
              <a:t> by Martin Fowler</a:t>
            </a:r>
          </a:p>
          <a:p>
            <a:pPr marL="447675" lvl="1" indent="-180975"/>
            <a:endParaRPr lang="en-US" altLang="ko-KR" sz="1000" dirty="0" smtClean="0"/>
          </a:p>
          <a:p>
            <a:pPr marL="447675" lvl="1" indent="-180975"/>
            <a:endParaRPr lang="en-US" altLang="ko-KR" sz="1000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>
          <a:xfrm>
            <a:off x="4881562" y="714356"/>
            <a:ext cx="4500594" cy="5429288"/>
          </a:xfrm>
        </p:spPr>
        <p:txBody>
          <a:bodyPr/>
          <a:lstStyle/>
          <a:p>
            <a:pPr marL="180975" indent="-180975"/>
            <a:r>
              <a:rPr lang="en-US" altLang="ko-KR" sz="1800" dirty="0" smtClean="0"/>
              <a:t>Other Resources</a:t>
            </a:r>
            <a:endParaRPr lang="en-US" altLang="ko-KR" sz="1800" dirty="0" smtClean="0">
              <a:hlinkClick r:id="rId11"/>
            </a:endParaRPr>
          </a:p>
          <a:p>
            <a:pPr marL="447675" lvl="1" indent="-180975"/>
            <a:r>
              <a:rPr lang="en-US" altLang="ko-KR" sz="1050" dirty="0" smtClean="0">
                <a:hlinkClick r:id="rId11"/>
              </a:rPr>
              <a:t>http://www.castleproject.org</a:t>
            </a:r>
            <a:endParaRPr lang="en-US" altLang="ko-KR" sz="1050" dirty="0" smtClean="0"/>
          </a:p>
          <a:p>
            <a:pPr marL="447675" lvl="1" indent="-180975"/>
            <a:r>
              <a:rPr lang="en-US" sz="1050" dirty="0" smtClean="0">
                <a:hlinkClick r:id="rId12"/>
              </a:rPr>
              <a:t>Inversion of Control and Dependency Injection with Castle Windsor Container</a:t>
            </a:r>
            <a:endParaRPr lang="en-US" sz="1050" dirty="0" smtClean="0"/>
          </a:p>
          <a:p>
            <a:pPr marL="447675" lvl="1" indent="-180975"/>
            <a:r>
              <a:rPr lang="en-US" sz="1050" dirty="0" smtClean="0">
                <a:hlinkClick r:id="rId13"/>
              </a:rPr>
              <a:t>Inversion of Control and Dependency Injection: Working with Windsor Container</a:t>
            </a:r>
            <a:endParaRPr lang="en-US" altLang="ko-KR" sz="1050" dirty="0" smtClean="0"/>
          </a:p>
          <a:p>
            <a:pPr marL="447675" lvl="1" indent="-180975"/>
            <a:r>
              <a:rPr lang="en-US" altLang="ko-KR" sz="1050" dirty="0" smtClean="0">
                <a:hlinkClick r:id="rId14"/>
              </a:rPr>
              <a:t>Castle Windsor Configuration Samples</a:t>
            </a:r>
            <a:endParaRPr lang="en-US" altLang="ko-KR" sz="1050" dirty="0" smtClean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E193EDB-DF9D-4EC4-909A-95A8E580DB33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E4DC9A9-A5F2-45C5-8636-66D67A701461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모서리가 둥근 직사각형 100"/>
          <p:cNvSpPr/>
          <p:nvPr/>
        </p:nvSpPr>
        <p:spPr>
          <a:xfrm>
            <a:off x="7453330" y="1071546"/>
            <a:ext cx="1785950" cy="1500198"/>
          </a:xfrm>
          <a:prstGeom prst="round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5400000" scaled="0"/>
          </a:gradFill>
          <a:ln>
            <a:gradFill>
              <a:gsLst>
                <a:gs pos="100000">
                  <a:srgbClr val="C00000"/>
                </a:gs>
                <a:gs pos="50000">
                  <a:srgbClr val="EE0000"/>
                </a:gs>
                <a:gs pos="0">
                  <a:srgbClr val="F4E0E0"/>
                </a:gs>
              </a:gsLst>
              <a:lin ang="5400000" scaled="0"/>
            </a:gradFill>
          </a:ln>
          <a:effectLst>
            <a:outerShdw blurRad="165100" dist="38100" dir="2700000" sx="99000" sy="99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3" name="제목 1"/>
          <p:cNvSpPr>
            <a:spLocks noGrp="1"/>
          </p:cNvSpPr>
          <p:nvPr>
            <p:ph type="title"/>
          </p:nvPr>
        </p:nvSpPr>
        <p:spPr>
          <a:xfrm>
            <a:off x="696913" y="0"/>
            <a:ext cx="8358187" cy="500063"/>
          </a:xfrm>
        </p:spPr>
        <p:txBody>
          <a:bodyPr/>
          <a:lstStyle/>
          <a:p>
            <a:r>
              <a:rPr lang="en-US" altLang="ko-KR" smtClean="0"/>
              <a:t>2. ICON SET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09EE0B-EEC2-487E-87EA-C391BB4B6800}" type="slidenum">
              <a:rPr lang="ko-KR" altLang="en-US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3B7E98C-2394-403A-BCEB-6C0868BFCF08}" type="datetime1">
              <a:rPr lang="ko-KR" altLang="en-US"/>
              <a:pPr>
                <a:defRPr/>
              </a:pPr>
              <a:t>2011-06-28</a:t>
            </a:fld>
            <a:endParaRPr lang="ko-KR" altLang="en-US" dirty="0"/>
          </a:p>
        </p:txBody>
      </p:sp>
      <p:pic>
        <p:nvPicPr>
          <p:cNvPr id="1036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53438" y="4000500"/>
            <a:ext cx="1920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6"/>
          <p:cNvGrpSpPr>
            <a:grpSpLocks/>
          </p:cNvGrpSpPr>
          <p:nvPr/>
        </p:nvGrpSpPr>
        <p:grpSpPr bwMode="auto">
          <a:xfrm>
            <a:off x="231775" y="5043488"/>
            <a:ext cx="701675" cy="620712"/>
            <a:chOff x="5002" y="2683"/>
            <a:chExt cx="408" cy="391"/>
          </a:xfrm>
        </p:grpSpPr>
        <p:pic>
          <p:nvPicPr>
            <p:cNvPr id="1113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02" y="2795"/>
              <a:ext cx="408" cy="279"/>
            </a:xfrm>
            <a:prstGeom prst="rect">
              <a:avLst/>
            </a:prstGeom>
            <a:noFill/>
            <a:ln w="9525">
              <a:noFill/>
              <a:miter lim="800000"/>
              <a:headEnd type="none" w="med" len="sm"/>
              <a:tailEnd type="none" w="med" len="sm"/>
            </a:ln>
          </p:spPr>
        </p:pic>
        <p:pic>
          <p:nvPicPr>
            <p:cNvPr id="1114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080" y="2683"/>
              <a:ext cx="27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8" name="Picture 9" descr="server"/>
          <p:cNvPicPr>
            <a:picLocks noGrp="1"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7500" y="4972050"/>
            <a:ext cx="696913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0" descr="pc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9338" y="5043488"/>
            <a:ext cx="5810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1" descr="hp workstation i200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09938" y="5114925"/>
            <a:ext cx="4175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2" descr="LH3000_ped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10125" y="4972050"/>
            <a:ext cx="625475" cy="7810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1042" name="Picture 13" descr="task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39725" y="3714750"/>
            <a:ext cx="4397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4" descr="내업무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554663" y="3786188"/>
            <a:ext cx="43973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44" name="Group 15"/>
          <p:cNvGrpSpPr>
            <a:grpSpLocks/>
          </p:cNvGrpSpPr>
          <p:nvPr/>
        </p:nvGrpSpPr>
        <p:grpSpPr bwMode="auto">
          <a:xfrm>
            <a:off x="1592263" y="3714750"/>
            <a:ext cx="1154112" cy="681038"/>
            <a:chOff x="1464" y="2736"/>
            <a:chExt cx="671" cy="429"/>
          </a:xfrm>
        </p:grpSpPr>
        <p:pic>
          <p:nvPicPr>
            <p:cNvPr id="1111" name="Picture 16" descr="내업무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632" y="2736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2" name="Rectangle 17"/>
            <p:cNvSpPr>
              <a:spLocks noChangeArrowheads="1"/>
            </p:cNvSpPr>
            <p:nvPr/>
          </p:nvSpPr>
          <p:spPr bwMode="auto">
            <a:xfrm>
              <a:off x="1464" y="2971"/>
              <a:ext cx="671" cy="19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Subprocess</a:t>
              </a:r>
            </a:p>
          </p:txBody>
        </p:sp>
      </p:grpSp>
      <p:grpSp>
        <p:nvGrpSpPr>
          <p:cNvPr id="1045" name="Group 18"/>
          <p:cNvGrpSpPr>
            <a:grpSpLocks/>
          </p:cNvGrpSpPr>
          <p:nvPr/>
        </p:nvGrpSpPr>
        <p:grpSpPr bwMode="auto">
          <a:xfrm>
            <a:off x="820738" y="3714750"/>
            <a:ext cx="552450" cy="758825"/>
            <a:chOff x="3439" y="1632"/>
            <a:chExt cx="321" cy="478"/>
          </a:xfrm>
        </p:grpSpPr>
        <p:pic>
          <p:nvPicPr>
            <p:cNvPr id="1109" name="Picture 19" descr="task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489" y="1632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0" name="Text Box 20"/>
            <p:cNvSpPr txBox="1">
              <a:spLocks noChangeArrowheads="1"/>
            </p:cNvSpPr>
            <p:nvPr/>
          </p:nvSpPr>
          <p:spPr bwMode="auto">
            <a:xfrm>
              <a:off x="3439" y="1916"/>
              <a:ext cx="321" cy="194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Task</a:t>
              </a:r>
            </a:p>
          </p:txBody>
        </p:sp>
      </p:grpSp>
      <p:grpSp>
        <p:nvGrpSpPr>
          <p:cNvPr id="1046" name="Group 21"/>
          <p:cNvGrpSpPr>
            <a:grpSpLocks/>
          </p:cNvGrpSpPr>
          <p:nvPr/>
        </p:nvGrpSpPr>
        <p:grpSpPr bwMode="auto">
          <a:xfrm>
            <a:off x="3806825" y="3714750"/>
            <a:ext cx="800100" cy="757238"/>
            <a:chOff x="2736" y="1584"/>
            <a:chExt cx="463" cy="477"/>
          </a:xfrm>
        </p:grpSpPr>
        <p:pic>
          <p:nvPicPr>
            <p:cNvPr id="1107" name="Picture 22" descr="담당자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832" y="1584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8" name="Rectangle 23"/>
            <p:cNvSpPr>
              <a:spLocks noChangeArrowheads="1"/>
            </p:cNvSpPr>
            <p:nvPr/>
          </p:nvSpPr>
          <p:spPr bwMode="auto">
            <a:xfrm>
              <a:off x="2736" y="1867"/>
              <a:ext cx="463" cy="19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Groups</a:t>
              </a:r>
            </a:p>
          </p:txBody>
        </p:sp>
      </p:grpSp>
      <p:grpSp>
        <p:nvGrpSpPr>
          <p:cNvPr id="1047" name="Group 24"/>
          <p:cNvGrpSpPr>
            <a:grpSpLocks/>
          </p:cNvGrpSpPr>
          <p:nvPr/>
        </p:nvGrpSpPr>
        <p:grpSpPr bwMode="auto">
          <a:xfrm>
            <a:off x="2843213" y="3714750"/>
            <a:ext cx="800100" cy="757238"/>
            <a:chOff x="2112" y="1584"/>
            <a:chExt cx="463" cy="477"/>
          </a:xfrm>
        </p:grpSpPr>
        <p:pic>
          <p:nvPicPr>
            <p:cNvPr id="1105" name="Picture 25" descr="task_group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208" y="1584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6" name="Rectangle 26"/>
            <p:cNvSpPr>
              <a:spLocks noChangeArrowheads="1"/>
            </p:cNvSpPr>
            <p:nvPr/>
          </p:nvSpPr>
          <p:spPr bwMode="auto">
            <a:xfrm>
              <a:off x="2112" y="1867"/>
              <a:ext cx="463" cy="19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Groups</a:t>
              </a:r>
            </a:p>
          </p:txBody>
        </p:sp>
      </p:grpSp>
      <p:pic>
        <p:nvPicPr>
          <p:cNvPr id="1048" name="Picture 2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239000" y="3786188"/>
            <a:ext cx="815975" cy="571500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</p:pic>
      <p:grpSp>
        <p:nvGrpSpPr>
          <p:cNvPr id="1049" name="Group 34"/>
          <p:cNvGrpSpPr>
            <a:grpSpLocks/>
          </p:cNvGrpSpPr>
          <p:nvPr/>
        </p:nvGrpSpPr>
        <p:grpSpPr bwMode="auto">
          <a:xfrm>
            <a:off x="6324600" y="3786188"/>
            <a:ext cx="536575" cy="665162"/>
            <a:chOff x="2501" y="2070"/>
            <a:chExt cx="312" cy="419"/>
          </a:xfrm>
        </p:grpSpPr>
        <p:pic>
          <p:nvPicPr>
            <p:cNvPr id="1103" name="Picture 35" descr="task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557" y="2070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4" name="Text Box 36"/>
            <p:cNvSpPr txBox="1">
              <a:spLocks noChangeArrowheads="1"/>
            </p:cNvSpPr>
            <p:nvPr/>
          </p:nvSpPr>
          <p:spPr bwMode="auto">
            <a:xfrm>
              <a:off x="2501" y="2295"/>
              <a:ext cx="292" cy="194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End</a:t>
              </a:r>
            </a:p>
          </p:txBody>
        </p:sp>
      </p:grpSp>
      <p:pic>
        <p:nvPicPr>
          <p:cNvPr id="1050" name="Picture 37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638675" y="3786188"/>
            <a:ext cx="577850" cy="4683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grpSp>
        <p:nvGrpSpPr>
          <p:cNvPr id="1051" name="Group 353"/>
          <p:cNvGrpSpPr>
            <a:grpSpLocks/>
          </p:cNvGrpSpPr>
          <p:nvPr/>
        </p:nvGrpSpPr>
        <p:grpSpPr bwMode="auto">
          <a:xfrm>
            <a:off x="7739063" y="4972050"/>
            <a:ext cx="631825" cy="617538"/>
            <a:chOff x="1559" y="1771"/>
            <a:chExt cx="620" cy="563"/>
          </a:xfrm>
        </p:grpSpPr>
        <p:sp>
          <p:nvSpPr>
            <p:cNvPr id="34" name="Oval 354"/>
            <p:cNvSpPr>
              <a:spLocks noChangeArrowheads="1"/>
            </p:cNvSpPr>
            <p:nvPr/>
          </p:nvSpPr>
          <p:spPr bwMode="auto">
            <a:xfrm>
              <a:off x="1559" y="1998"/>
              <a:ext cx="620" cy="336"/>
            </a:xfrm>
            <a:prstGeom prst="ellipse">
              <a:avLst/>
            </a:prstGeom>
            <a:solidFill>
              <a:srgbClr val="F8EEA2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aphicFrame>
          <p:nvGraphicFramePr>
            <p:cNvPr id="1029" name="Object 38"/>
            <p:cNvGraphicFramePr>
              <a:graphicFrameLocks noChangeAspect="1"/>
            </p:cNvGraphicFramePr>
            <p:nvPr/>
          </p:nvGraphicFramePr>
          <p:xfrm>
            <a:off x="1687" y="1771"/>
            <a:ext cx="391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4" name="Visio" r:id="rId17" imgW="621340" imgH="860293" progId="">
                    <p:embed/>
                  </p:oleObj>
                </mc:Choice>
                <mc:Fallback>
                  <p:oleObj name="Visio" r:id="rId17" imgW="621340" imgH="860293" progId="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1771"/>
                          <a:ext cx="391" cy="5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2" name="Group 370"/>
          <p:cNvGrpSpPr>
            <a:grpSpLocks/>
          </p:cNvGrpSpPr>
          <p:nvPr/>
        </p:nvGrpSpPr>
        <p:grpSpPr bwMode="auto">
          <a:xfrm>
            <a:off x="5524500" y="4972050"/>
            <a:ext cx="1084263" cy="885825"/>
            <a:chOff x="4062" y="1041"/>
            <a:chExt cx="558" cy="504"/>
          </a:xfrm>
        </p:grpSpPr>
        <p:sp>
          <p:nvSpPr>
            <p:cNvPr id="37" name="Oval 371"/>
            <p:cNvSpPr>
              <a:spLocks noChangeAspect="1" noChangeArrowheads="1"/>
            </p:cNvSpPr>
            <p:nvPr/>
          </p:nvSpPr>
          <p:spPr bwMode="auto">
            <a:xfrm>
              <a:off x="4062" y="1242"/>
              <a:ext cx="558" cy="303"/>
            </a:xfrm>
            <a:prstGeom prst="ellipse">
              <a:avLst/>
            </a:prstGeom>
            <a:solidFill>
              <a:srgbClr val="F8EEA2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aphicFrame>
          <p:nvGraphicFramePr>
            <p:cNvPr id="1028" name="Object 39"/>
            <p:cNvGraphicFramePr>
              <a:graphicFrameLocks noChangeAspect="1"/>
            </p:cNvGraphicFramePr>
            <p:nvPr/>
          </p:nvGraphicFramePr>
          <p:xfrm>
            <a:off x="4171" y="1041"/>
            <a:ext cx="365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" name="Visio" r:id="rId19" imgW="643015" imgH="885182" progId="">
                    <p:embed/>
                  </p:oleObj>
                </mc:Choice>
                <mc:Fallback>
                  <p:oleObj name="Visio" r:id="rId19" imgW="643015" imgH="885182" progId="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1041"/>
                          <a:ext cx="365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53" name="Picture 385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2446338" y="5043488"/>
            <a:ext cx="56197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" name="Picture 66" descr="001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952875" y="4972050"/>
            <a:ext cx="6238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41"/>
          <p:cNvGraphicFramePr>
            <a:graphicFrameLocks noChangeAspect="1"/>
          </p:cNvGraphicFramePr>
          <p:nvPr/>
        </p:nvGraphicFramePr>
        <p:xfrm>
          <a:off x="1809750" y="5000625"/>
          <a:ext cx="5476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Visio" r:id="rId23" imgW="985114" imgH="948307" progId="">
                  <p:embed/>
                </p:oleObj>
              </mc:Choice>
              <mc:Fallback>
                <p:oleObj name="Visio" r:id="rId23" imgW="985114" imgH="948307" progId="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5000625"/>
                        <a:ext cx="5476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5" name="Group 541"/>
          <p:cNvGrpSpPr>
            <a:grpSpLocks/>
          </p:cNvGrpSpPr>
          <p:nvPr/>
        </p:nvGrpSpPr>
        <p:grpSpPr bwMode="auto">
          <a:xfrm>
            <a:off x="8556625" y="5060950"/>
            <a:ext cx="636588" cy="546100"/>
            <a:chOff x="3373" y="1771"/>
            <a:chExt cx="620" cy="563"/>
          </a:xfrm>
        </p:grpSpPr>
        <p:sp>
          <p:nvSpPr>
            <p:cNvPr id="43" name="Oval 542"/>
            <p:cNvSpPr>
              <a:spLocks noChangeArrowheads="1"/>
            </p:cNvSpPr>
            <p:nvPr/>
          </p:nvSpPr>
          <p:spPr bwMode="auto">
            <a:xfrm>
              <a:off x="3373" y="1998"/>
              <a:ext cx="620" cy="336"/>
            </a:xfrm>
            <a:prstGeom prst="ellipse">
              <a:avLst/>
            </a:prstGeom>
            <a:solidFill>
              <a:srgbClr val="F8EEA2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aphicFrame>
          <p:nvGraphicFramePr>
            <p:cNvPr id="1027" name="Object 42"/>
            <p:cNvGraphicFramePr>
              <a:graphicFrameLocks noChangeAspect="1"/>
            </p:cNvGraphicFramePr>
            <p:nvPr/>
          </p:nvGraphicFramePr>
          <p:xfrm>
            <a:off x="3502" y="1771"/>
            <a:ext cx="391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7" name="Visio" r:id="rId25" imgW="621340" imgH="791398" progId="">
                    <p:embed/>
                  </p:oleObj>
                </mc:Choice>
                <mc:Fallback>
                  <p:oleObj name="Visio" r:id="rId25" imgW="621340" imgH="791398" progId="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" y="1771"/>
                          <a:ext cx="391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6" name="그룹 44"/>
          <p:cNvGrpSpPr>
            <a:grpSpLocks/>
          </p:cNvGrpSpPr>
          <p:nvPr/>
        </p:nvGrpSpPr>
        <p:grpSpPr bwMode="auto">
          <a:xfrm>
            <a:off x="9096375" y="3857625"/>
            <a:ext cx="508000" cy="482600"/>
            <a:chOff x="2118833" y="1357314"/>
            <a:chExt cx="507490" cy="482566"/>
          </a:xfrm>
        </p:grpSpPr>
        <p:grpSp>
          <p:nvGrpSpPr>
            <p:cNvPr id="1094" name="Group 9"/>
            <p:cNvGrpSpPr>
              <a:grpSpLocks/>
            </p:cNvGrpSpPr>
            <p:nvPr/>
          </p:nvGrpSpPr>
          <p:grpSpPr bwMode="auto">
            <a:xfrm>
              <a:off x="2118833" y="1374636"/>
              <a:ext cx="507490" cy="465244"/>
              <a:chOff x="4169" y="1708"/>
              <a:chExt cx="1258" cy="1247"/>
            </a:xfrm>
          </p:grpSpPr>
          <p:sp>
            <p:nvSpPr>
              <p:cNvPr id="48" name="Oval 10"/>
              <p:cNvSpPr>
                <a:spLocks noChangeArrowheads="1"/>
              </p:cNvSpPr>
              <p:nvPr/>
            </p:nvSpPr>
            <p:spPr bwMode="gray">
              <a:xfrm>
                <a:off x="4169" y="1708"/>
                <a:ext cx="1258" cy="12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Oval 11"/>
              <p:cNvSpPr>
                <a:spLocks noChangeArrowheads="1"/>
              </p:cNvSpPr>
              <p:nvPr/>
            </p:nvSpPr>
            <p:spPr bwMode="gray">
              <a:xfrm>
                <a:off x="4185" y="1717"/>
                <a:ext cx="1230" cy="121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Oval 12"/>
              <p:cNvSpPr>
                <a:spLocks noChangeArrowheads="1"/>
              </p:cNvSpPr>
              <p:nvPr/>
            </p:nvSpPr>
            <p:spPr bwMode="gray">
              <a:xfrm>
                <a:off x="4200" y="1725"/>
                <a:ext cx="1168" cy="11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Oval 13"/>
              <p:cNvSpPr>
                <a:spLocks noChangeArrowheads="1"/>
              </p:cNvSpPr>
              <p:nvPr/>
            </p:nvSpPr>
            <p:spPr bwMode="gray">
              <a:xfrm>
                <a:off x="4267" y="1759"/>
                <a:ext cx="1034" cy="91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2141036" y="1357314"/>
              <a:ext cx="469428" cy="461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ko-KR" sz="2400" b="1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</p:grpSp>
      <p:pic>
        <p:nvPicPr>
          <p:cNvPr id="53" name="그림 52" descr="computer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24063" y="928688"/>
            <a:ext cx="952500" cy="952500"/>
          </a:xfrm>
          <a:prstGeom prst="rect">
            <a:avLst/>
          </a:prstGeom>
          <a:effectLst>
            <a:outerShdw blurRad="63500" dist="38100" dir="1200000" sx="98000" sy="98000" algn="ctr" rotWithShape="0">
              <a:schemeClr val="tx1">
                <a:alpha val="24000"/>
              </a:schemeClr>
            </a:outerShdw>
          </a:effectLst>
        </p:spPr>
      </p:pic>
      <p:grpSp>
        <p:nvGrpSpPr>
          <p:cNvPr id="1058" name="그룹 87"/>
          <p:cNvGrpSpPr>
            <a:grpSpLocks/>
          </p:cNvGrpSpPr>
          <p:nvPr/>
        </p:nvGrpSpPr>
        <p:grpSpPr bwMode="auto">
          <a:xfrm>
            <a:off x="452438" y="1428750"/>
            <a:ext cx="971550" cy="885825"/>
            <a:chOff x="452438" y="1428750"/>
            <a:chExt cx="971550" cy="885825"/>
          </a:xfrm>
        </p:grpSpPr>
        <p:pic>
          <p:nvPicPr>
            <p:cNvPr id="1092" name="그림 65" descr="bg.png"/>
            <p:cNvPicPr>
              <a:picLocks noChangeAspect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452438" y="1714500"/>
              <a:ext cx="971550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3" name="그림 54" descr="task.png"/>
            <p:cNvPicPr>
              <a:picLocks noChangeAspect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738188" y="1428750"/>
              <a:ext cx="523875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59" name="TextBox 55"/>
          <p:cNvSpPr txBox="1">
            <a:spLocks noChangeArrowheads="1"/>
          </p:cNvSpPr>
          <p:nvPr/>
        </p:nvSpPr>
        <p:spPr bwMode="auto">
          <a:xfrm>
            <a:off x="666750" y="714375"/>
            <a:ext cx="482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Task</a:t>
            </a:r>
            <a:endParaRPr lang="ko-KR" altLang="en-US" sz="1000">
              <a:latin typeface="Verdana" pitchFamily="34" charset="0"/>
            </a:endParaRPr>
          </a:p>
        </p:txBody>
      </p:sp>
      <p:sp>
        <p:nvSpPr>
          <p:cNvPr id="1060" name="TextBox 56"/>
          <p:cNvSpPr txBox="1">
            <a:spLocks noChangeArrowheads="1"/>
          </p:cNvSpPr>
          <p:nvPr/>
        </p:nvSpPr>
        <p:spPr bwMode="auto">
          <a:xfrm>
            <a:off x="1381125" y="714375"/>
            <a:ext cx="6461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Groups</a:t>
            </a:r>
            <a:endParaRPr lang="ko-KR" altLang="en-US" sz="1000">
              <a:latin typeface="Verdana" pitchFamily="34" charset="0"/>
            </a:endParaRPr>
          </a:p>
        </p:txBody>
      </p:sp>
      <p:pic>
        <p:nvPicPr>
          <p:cNvPr id="1061" name="그림 57" descr="group.png"/>
          <p:cNvPicPr>
            <a:picLocks noChangeAspect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1381125" y="1357313"/>
            <a:ext cx="7524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그림 58" descr="server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24188" y="1000125"/>
            <a:ext cx="609600" cy="742950"/>
          </a:xfrm>
          <a:prstGeom prst="rect">
            <a:avLst/>
          </a:prstGeom>
          <a:effectLst>
            <a:outerShdw blurRad="76200" dist="38100" dir="2160000" sx="98000" sy="98000" algn="tl" rotWithShape="0">
              <a:schemeClr val="tx1">
                <a:lumMod val="75000"/>
                <a:lumOff val="25000"/>
                <a:alpha val="48000"/>
              </a:schemeClr>
            </a:outerShdw>
          </a:effectLst>
        </p:spPr>
      </p:pic>
      <p:pic>
        <p:nvPicPr>
          <p:cNvPr id="1063" name="그림 60" descr="server_line.png"/>
          <p:cNvPicPr>
            <a:picLocks noChangeAspect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3024188" y="1928813"/>
            <a:ext cx="6096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" name="TextBox 61"/>
          <p:cNvSpPr txBox="1">
            <a:spLocks noChangeArrowheads="1"/>
          </p:cNvSpPr>
          <p:nvPr/>
        </p:nvSpPr>
        <p:spPr bwMode="auto">
          <a:xfrm>
            <a:off x="2130425" y="714375"/>
            <a:ext cx="8223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Computer</a:t>
            </a:r>
            <a:endParaRPr lang="ko-KR" altLang="en-US" sz="1000">
              <a:latin typeface="Verdana" pitchFamily="34" charset="0"/>
            </a:endParaRPr>
          </a:p>
        </p:txBody>
      </p:sp>
      <p:sp>
        <p:nvSpPr>
          <p:cNvPr id="1065" name="TextBox 62"/>
          <p:cNvSpPr txBox="1">
            <a:spLocks noChangeArrowheads="1"/>
          </p:cNvSpPr>
          <p:nvPr/>
        </p:nvSpPr>
        <p:spPr bwMode="auto">
          <a:xfrm>
            <a:off x="3810000" y="714375"/>
            <a:ext cx="6111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Server</a:t>
            </a:r>
            <a:endParaRPr lang="ko-KR" altLang="en-US" sz="1000">
              <a:latin typeface="Verdana" pitchFamily="34" charset="0"/>
            </a:endParaRPr>
          </a:p>
        </p:txBody>
      </p:sp>
      <p:pic>
        <p:nvPicPr>
          <p:cNvPr id="64" name="그림 63" descr="server2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738563" y="1000125"/>
            <a:ext cx="609600" cy="742950"/>
          </a:xfrm>
          <a:prstGeom prst="rect">
            <a:avLst/>
          </a:prstGeom>
          <a:effectLst>
            <a:outerShdw blurRad="38100" dist="38100" dir="1920000" algn="tl" rotWithShape="0">
              <a:prstClr val="black">
                <a:alpha val="26000"/>
              </a:prstClr>
            </a:outerShdw>
          </a:effectLst>
        </p:spPr>
      </p:pic>
      <p:pic>
        <p:nvPicPr>
          <p:cNvPr id="65" name="그림 64" descr="server3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452938" y="1000125"/>
            <a:ext cx="609600" cy="742950"/>
          </a:xfrm>
          <a:prstGeom prst="rect">
            <a:avLst/>
          </a:prstGeom>
          <a:effectLst>
            <a:outerShdw blurRad="38100" dist="31750" dir="420000" algn="tl" rotWithShape="0">
              <a:prstClr val="black">
                <a:alpha val="24000"/>
              </a:prstClr>
            </a:outerShdw>
          </a:effectLst>
        </p:spPr>
      </p:pic>
      <p:pic>
        <p:nvPicPr>
          <p:cNvPr id="68" name="그림 67" descr="process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310188" y="1143000"/>
            <a:ext cx="666750" cy="571500"/>
          </a:xfrm>
          <a:prstGeom prst="rect">
            <a:avLst/>
          </a:prstGeom>
          <a:effectLst>
            <a:outerShdw blurRad="50800" dist="38100" dir="2700000" sx="98000" sy="98000" algn="tl" rotWithShape="0">
              <a:prstClr val="black">
                <a:alpha val="49000"/>
              </a:prstClr>
            </a:outerShdw>
          </a:effectLst>
        </p:spPr>
      </p:pic>
      <p:sp>
        <p:nvSpPr>
          <p:cNvPr id="1069" name="TextBox 68"/>
          <p:cNvSpPr txBox="1">
            <a:spLocks noChangeArrowheads="1"/>
          </p:cNvSpPr>
          <p:nvPr/>
        </p:nvSpPr>
        <p:spPr bwMode="auto">
          <a:xfrm>
            <a:off x="5667375" y="714375"/>
            <a:ext cx="968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Sub Process</a:t>
            </a:r>
            <a:endParaRPr lang="ko-KR" altLang="en-US" sz="1000">
              <a:latin typeface="Verdana" pitchFamily="34" charset="0"/>
            </a:endParaRPr>
          </a:p>
        </p:txBody>
      </p:sp>
      <p:pic>
        <p:nvPicPr>
          <p:cNvPr id="70" name="그림 69" descr="process2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096000" y="1214438"/>
            <a:ext cx="447675" cy="409575"/>
          </a:xfrm>
          <a:prstGeom prst="rect">
            <a:avLst/>
          </a:prstGeom>
          <a:effectLst>
            <a:outerShdw blurRad="50800" dist="38100" dir="2700000" sx="92000" sy="92000" algn="tl" rotWithShape="0">
              <a:prstClr val="black">
                <a:alpha val="54000"/>
              </a:prstClr>
            </a:outerShdw>
          </a:effectLst>
        </p:spPr>
      </p:pic>
      <p:pic>
        <p:nvPicPr>
          <p:cNvPr id="71" name="그림 70" descr="process3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524625" y="1071563"/>
            <a:ext cx="609600" cy="742950"/>
          </a:xfrm>
          <a:prstGeom prst="rect">
            <a:avLst/>
          </a:prstGeom>
          <a:effectLst>
            <a:outerShdw blurRad="50800" dist="38100" dir="2700000" sx="96000" sy="96000" algn="tl" rotWithShape="0">
              <a:prstClr val="black">
                <a:alpha val="39000"/>
              </a:prstClr>
            </a:outerShdw>
          </a:effectLst>
        </p:spPr>
      </p:pic>
      <p:pic>
        <p:nvPicPr>
          <p:cNvPr id="1072" name="그림 73" descr="computer_line.png"/>
          <p:cNvPicPr>
            <a:picLocks noChangeAspect="1"/>
          </p:cNvPicPr>
          <p:nvPr/>
        </p:nvPicPr>
        <p:blipFill>
          <a:blip r:embed="rId38"/>
          <a:srcRect/>
          <a:stretch>
            <a:fillRect/>
          </a:stretch>
        </p:blipFill>
        <p:spPr bwMode="auto">
          <a:xfrm>
            <a:off x="2238375" y="1976438"/>
            <a:ext cx="571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3" name="그림 74" descr="server2_line.png"/>
          <p:cNvPicPr>
            <a:picLocks noChangeAspect="1"/>
          </p:cNvPicPr>
          <p:nvPr/>
        </p:nvPicPr>
        <p:blipFill>
          <a:blip r:embed="rId39"/>
          <a:srcRect/>
          <a:stretch>
            <a:fillRect/>
          </a:stretch>
        </p:blipFill>
        <p:spPr bwMode="auto">
          <a:xfrm>
            <a:off x="3738563" y="1928813"/>
            <a:ext cx="571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4" name="그림 75" descr="server3_line.png"/>
          <p:cNvPicPr>
            <a:picLocks noChangeAspect="1"/>
          </p:cNvPicPr>
          <p:nvPr/>
        </p:nvPicPr>
        <p:blipFill>
          <a:blip r:embed="rId40"/>
          <a:srcRect/>
          <a:stretch>
            <a:fillRect/>
          </a:stretch>
        </p:blipFill>
        <p:spPr bwMode="auto">
          <a:xfrm>
            <a:off x="4524375" y="1928813"/>
            <a:ext cx="571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" name="그림 76" descr="process_line.png"/>
          <p:cNvPicPr>
            <a:picLocks noChangeAspect="1"/>
          </p:cNvPicPr>
          <p:nvPr/>
        </p:nvPicPr>
        <p:blipFill>
          <a:blip r:embed="rId41"/>
          <a:srcRect/>
          <a:stretch>
            <a:fillRect/>
          </a:stretch>
        </p:blipFill>
        <p:spPr bwMode="auto">
          <a:xfrm>
            <a:off x="5310188" y="1928813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6" name="그림 77" descr="process2_line.png"/>
          <p:cNvPicPr>
            <a:picLocks noChangeAspect="1"/>
          </p:cNvPicPr>
          <p:nvPr/>
        </p:nvPicPr>
        <p:blipFill>
          <a:blip r:embed="rId42"/>
          <a:srcRect/>
          <a:stretch>
            <a:fillRect/>
          </a:stretch>
        </p:blipFill>
        <p:spPr bwMode="auto">
          <a:xfrm>
            <a:off x="6096000" y="2071688"/>
            <a:ext cx="4191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7" name="그림 78" descr="process3_line.png"/>
          <p:cNvPicPr>
            <a:picLocks noChangeAspect="1"/>
          </p:cNvPicPr>
          <p:nvPr/>
        </p:nvPicPr>
        <p:blipFill>
          <a:blip r:embed="rId43"/>
          <a:srcRect/>
          <a:stretch>
            <a:fillRect/>
          </a:stretch>
        </p:blipFill>
        <p:spPr bwMode="auto">
          <a:xfrm>
            <a:off x="6524625" y="1928813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" name="직선 연결선 81"/>
          <p:cNvCxnSpPr/>
          <p:nvPr/>
        </p:nvCxnSpPr>
        <p:spPr>
          <a:xfrm>
            <a:off x="381000" y="3071813"/>
            <a:ext cx="8929688" cy="1587"/>
          </a:xfrm>
          <a:prstGeom prst="line">
            <a:avLst/>
          </a:prstGeom>
          <a:ln w="158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9" name="그림 83" descr="icon_blue.png"/>
          <p:cNvPicPr>
            <a:picLocks noChangeAspect="1"/>
          </p:cNvPicPr>
          <p:nvPr/>
        </p:nvPicPr>
        <p:blipFill>
          <a:blip r:embed="rId44"/>
          <a:srcRect/>
          <a:stretch>
            <a:fillRect/>
          </a:stretch>
        </p:blipFill>
        <p:spPr bwMode="auto">
          <a:xfrm>
            <a:off x="8024813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0" name="그림 84" descr="icon_gray.png"/>
          <p:cNvPicPr>
            <a:picLocks noChangeAspect="1"/>
          </p:cNvPicPr>
          <p:nvPr/>
        </p:nvPicPr>
        <p:blipFill>
          <a:blip r:embed="rId45"/>
          <a:srcRect/>
          <a:stretch>
            <a:fillRect/>
          </a:stretch>
        </p:blipFill>
        <p:spPr bwMode="auto">
          <a:xfrm>
            <a:off x="8382000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1" name="그림 87" descr="icon_black.png"/>
          <p:cNvPicPr>
            <a:picLocks noChangeAspect="1"/>
          </p:cNvPicPr>
          <p:nvPr/>
        </p:nvPicPr>
        <p:blipFill>
          <a:blip r:embed="rId46"/>
          <a:srcRect/>
          <a:stretch>
            <a:fillRect/>
          </a:stretch>
        </p:blipFill>
        <p:spPr bwMode="auto">
          <a:xfrm>
            <a:off x="8382000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2" name="그림 88" descr="icon_blue2.png"/>
          <p:cNvPicPr>
            <a:picLocks noChangeAspect="1"/>
          </p:cNvPicPr>
          <p:nvPr/>
        </p:nvPicPr>
        <p:blipFill>
          <a:blip r:embed="rId47"/>
          <a:srcRect/>
          <a:stretch>
            <a:fillRect/>
          </a:stretch>
        </p:blipFill>
        <p:spPr bwMode="auto">
          <a:xfrm>
            <a:off x="8024813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3" name="그림 89" descr="icon_red2.png"/>
          <p:cNvPicPr>
            <a:picLocks noChangeAspect="1"/>
          </p:cNvPicPr>
          <p:nvPr/>
        </p:nvPicPr>
        <p:blipFill>
          <a:blip r:embed="rId48"/>
          <a:srcRect/>
          <a:stretch>
            <a:fillRect/>
          </a:stretch>
        </p:blipFill>
        <p:spPr bwMode="auto">
          <a:xfrm>
            <a:off x="8739188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4" name="그림 90" descr="icon_black2.png"/>
          <p:cNvPicPr>
            <a:picLocks noChangeAspect="1"/>
          </p:cNvPicPr>
          <p:nvPr/>
        </p:nvPicPr>
        <p:blipFill>
          <a:blip r:embed="rId49"/>
          <a:srcRect/>
          <a:stretch>
            <a:fillRect/>
          </a:stretch>
        </p:blipFill>
        <p:spPr bwMode="auto">
          <a:xfrm>
            <a:off x="7667625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" name="그림 96" descr="icon_black3.png"/>
          <p:cNvPicPr>
            <a:picLocks noChangeAspect="1"/>
          </p:cNvPicPr>
          <p:nvPr/>
        </p:nvPicPr>
        <p:blipFill>
          <a:blip r:embed="rId50"/>
          <a:srcRect/>
          <a:stretch>
            <a:fillRect/>
          </a:stretch>
        </p:blipFill>
        <p:spPr bwMode="auto">
          <a:xfrm>
            <a:off x="7667625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6" name="그림 97" descr="icon_blue3.png"/>
          <p:cNvPicPr>
            <a:picLocks noChangeAspect="1"/>
          </p:cNvPicPr>
          <p:nvPr/>
        </p:nvPicPr>
        <p:blipFill>
          <a:blip r:embed="rId51"/>
          <a:srcRect/>
          <a:stretch>
            <a:fillRect/>
          </a:stretch>
        </p:blipFill>
        <p:spPr bwMode="auto">
          <a:xfrm>
            <a:off x="8024813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7" name="그림 98" descr="icon_gray3.png"/>
          <p:cNvPicPr>
            <a:picLocks noChangeAspect="1"/>
          </p:cNvPicPr>
          <p:nvPr/>
        </p:nvPicPr>
        <p:blipFill>
          <a:blip r:embed="rId52"/>
          <a:srcRect/>
          <a:stretch>
            <a:fillRect/>
          </a:stretch>
        </p:blipFill>
        <p:spPr bwMode="auto">
          <a:xfrm>
            <a:off x="8382000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8" name="그림 99" descr="icon_red3.png"/>
          <p:cNvPicPr>
            <a:picLocks noChangeAspect="1"/>
          </p:cNvPicPr>
          <p:nvPr/>
        </p:nvPicPr>
        <p:blipFill>
          <a:blip r:embed="rId53"/>
          <a:srcRect/>
          <a:stretch>
            <a:fillRect/>
          </a:stretch>
        </p:blipFill>
        <p:spPr bwMode="auto">
          <a:xfrm>
            <a:off x="8739188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9" name="그림 102" descr="icon_black.png"/>
          <p:cNvPicPr>
            <a:picLocks noChangeAspect="1"/>
          </p:cNvPicPr>
          <p:nvPr/>
        </p:nvPicPr>
        <p:blipFill>
          <a:blip r:embed="rId54"/>
          <a:srcRect/>
          <a:stretch>
            <a:fillRect/>
          </a:stretch>
        </p:blipFill>
        <p:spPr bwMode="auto">
          <a:xfrm>
            <a:off x="7667625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0" name="그림 103" descr="icon_red.png"/>
          <p:cNvPicPr>
            <a:picLocks noChangeAspect="1"/>
          </p:cNvPicPr>
          <p:nvPr/>
        </p:nvPicPr>
        <p:blipFill>
          <a:blip r:embed="rId55"/>
          <a:srcRect/>
          <a:stretch>
            <a:fillRect/>
          </a:stretch>
        </p:blipFill>
        <p:spPr bwMode="auto">
          <a:xfrm>
            <a:off x="8739188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1" name="TextBox 68"/>
          <p:cNvSpPr txBox="1">
            <a:spLocks noChangeArrowheads="1"/>
          </p:cNvSpPr>
          <p:nvPr/>
        </p:nvSpPr>
        <p:spPr bwMode="auto">
          <a:xfrm>
            <a:off x="8096250" y="714375"/>
            <a:ext cx="5540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Bullet</a:t>
            </a:r>
            <a:endParaRPr lang="ko-KR" altLang="en-US" sz="1000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NHibernate (ORM) </a:t>
            </a:r>
            <a:r>
              <a:rPr lang="ko-KR" altLang="en-US" dirty="0" smtClean="0">
                <a:latin typeface="+mj-ea"/>
                <a:ea typeface="+mj-ea"/>
              </a:rPr>
              <a:t>소개</a:t>
            </a:r>
            <a:endParaRPr lang="en-US" altLang="ko-KR" dirty="0" smtClean="0">
              <a:latin typeface="+mj-ea"/>
              <a:ea typeface="+mj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ORM</a:t>
            </a:r>
            <a:r>
              <a:rPr lang="ko-KR" altLang="en-US" dirty="0" smtClean="0">
                <a:latin typeface="+mj-ea"/>
                <a:ea typeface="+mj-ea"/>
              </a:rPr>
              <a:t>이란</a:t>
            </a:r>
            <a:endParaRPr lang="en-US" altLang="ko-KR" dirty="0" smtClean="0">
              <a:latin typeface="+mj-ea"/>
              <a:ea typeface="+mj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Architecture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Benefit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NHibernate Advanced Mappings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Collection Mappings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one-to-</a:t>
            </a:r>
            <a:r>
              <a:rPr lang="en-US" altLang="ko-KR" dirty="0">
                <a:latin typeface="+mj-ea"/>
                <a:ea typeface="+mj-ea"/>
              </a:rPr>
              <a:t>m</a:t>
            </a:r>
            <a:r>
              <a:rPr lang="en-US" altLang="ko-KR" dirty="0" smtClean="0">
                <a:latin typeface="+mj-ea"/>
                <a:ea typeface="+mj-ea"/>
              </a:rPr>
              <a:t>any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many-to-many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one-to-one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>
                <a:latin typeface="+mj-ea"/>
              </a:rPr>
              <a:t>many-to-any (not recommended</a:t>
            </a:r>
            <a:r>
              <a:rPr lang="en-US" altLang="ko-KR" dirty="0" smtClean="0">
                <a:latin typeface="+mj-ea"/>
              </a:rPr>
              <a:t>)</a:t>
            </a:r>
            <a:endParaRPr lang="en-US" altLang="ko-KR" dirty="0" smtClean="0">
              <a:latin typeface="+mj-ea"/>
              <a:ea typeface="+mj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Inheritance Mappings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Table per concrete class (union-subclass)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Table per class hierarchy  (subclass &amp; discriminator)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Table per subclass (joined-subclass)</a:t>
            </a:r>
          </a:p>
          <a:p>
            <a:pPr marL="1257300" lvl="2" indent="-457200">
              <a:buFont typeface="+mj-lt"/>
              <a:buAutoNum type="arabicPeriod"/>
            </a:pPr>
            <a:endParaRPr lang="en-US" altLang="ko-KR" dirty="0" smtClean="0">
              <a:latin typeface="+mj-ea"/>
              <a:ea typeface="+mj-ea"/>
            </a:endParaRPr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>
              <a:latin typeface="+mj-ea"/>
              <a:ea typeface="+mj-ea"/>
            </a:endParaRPr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15275C-DACC-4C70-BEE0-3AA82D858307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8F38D3-7BAF-4097-9A6F-BCBF23940BE1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Introduce NHibernate</a:t>
            </a:r>
            <a:endParaRPr lang="ko-KR" altLang="en-US" cap="none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NHibernate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ORM (Object Relational Mapping)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Architecture</a:t>
            </a:r>
          </a:p>
          <a:p>
            <a:pPr marL="457200" indent="-457200">
              <a:buAutoNum type="arabicPeriod"/>
            </a:pPr>
            <a:r>
              <a:rPr lang="en-US" altLang="ko-KR" dirty="0" smtClean="0"/>
              <a:t>Benefits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D5A0E-37A9-498B-BC63-4B8D8A21CF01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6B63E4E-0CC4-45AD-92EC-B3AAB646D119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NHibernate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en-US" altLang="ko-KR" dirty="0" smtClean="0"/>
              <a:t>ORM (Object relational mapping) Framework</a:t>
            </a:r>
          </a:p>
          <a:p>
            <a:r>
              <a:rPr lang="en-US" altLang="ko-KR" dirty="0" smtClean="0"/>
              <a:t>Java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Hibernate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.NET </a:t>
            </a:r>
            <a:r>
              <a:rPr lang="ko-KR" altLang="en-US" dirty="0" smtClean="0"/>
              <a:t>용으로 </a:t>
            </a:r>
            <a:r>
              <a:rPr lang="en-US" altLang="ko-KR" dirty="0" smtClean="0"/>
              <a:t>Porting</a:t>
            </a:r>
          </a:p>
          <a:p>
            <a:r>
              <a:rPr lang="en-US" altLang="ko-KR" dirty="0" smtClean="0"/>
              <a:t>ORM </a:t>
            </a:r>
            <a:r>
              <a:rPr lang="ko-KR" altLang="en-US" dirty="0" smtClean="0"/>
              <a:t>기본 기능에 가장 충실</a:t>
            </a:r>
            <a:endParaRPr lang="en-US" altLang="ko-KR" dirty="0" smtClean="0"/>
          </a:p>
          <a:p>
            <a:r>
              <a:rPr lang="en-US" altLang="ko-KR" dirty="0" smtClean="0"/>
              <a:t>Free/Open Source</a:t>
            </a:r>
            <a:r>
              <a:rPr lang="ko-KR" altLang="en-US" dirty="0" smtClean="0"/>
              <a:t> </a:t>
            </a:r>
            <a:r>
              <a:rPr lang="en-US" altLang="ko-KR" dirty="0" smtClean="0"/>
              <a:t>(LGPL) </a:t>
            </a:r>
            <a:r>
              <a:rPr lang="ko-KR" altLang="en-US" dirty="0" smtClean="0"/>
              <a:t>로 많은 시스템에 채택되어 안정성 검증</a:t>
            </a:r>
            <a:endParaRPr lang="en-US" altLang="ko-KR" dirty="0" smtClean="0"/>
          </a:p>
          <a:p>
            <a:r>
              <a:rPr lang="ko-KR" altLang="en-US" dirty="0" smtClean="0"/>
              <a:t>최신 버전 </a:t>
            </a:r>
            <a:r>
              <a:rPr lang="en-US" altLang="ko-KR" dirty="0" smtClean="0"/>
              <a:t>: version 3.1.0 GA </a:t>
            </a:r>
          </a:p>
          <a:p>
            <a:r>
              <a:rPr lang="en-US" altLang="ko-KR" dirty="0" smtClean="0"/>
              <a:t>Entity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IQuery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,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Cache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r>
              <a:rPr lang="ko-KR" altLang="en-US" dirty="0" smtClean="0"/>
              <a:t>많은 </a:t>
            </a:r>
            <a:r>
              <a:rPr lang="en-US" altLang="ko-KR" dirty="0" smtClean="0"/>
              <a:t>Contributions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ORM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95282" y="1142984"/>
            <a:ext cx="3643338" cy="500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Object Model in OOP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024570" y="1142984"/>
            <a:ext cx="3643338" cy="500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Data Model in RDBMS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6865" name="Picture 1" descr="C:\Users\Administrator\Desktop\IMG0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06" y="2428868"/>
            <a:ext cx="3623066" cy="2571768"/>
          </a:xfrm>
          <a:prstGeom prst="rect">
            <a:avLst/>
          </a:prstGeom>
          <a:noFill/>
        </p:spPr>
      </p:pic>
      <p:pic>
        <p:nvPicPr>
          <p:cNvPr id="36866" name="Picture 2" descr="C:\Users\Administrator\Desktop\IMG0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8782" y="2214554"/>
            <a:ext cx="4262001" cy="3000396"/>
          </a:xfrm>
          <a:prstGeom prst="rect">
            <a:avLst/>
          </a:prstGeom>
          <a:noFill/>
        </p:spPr>
      </p:pic>
      <p:sp>
        <p:nvSpPr>
          <p:cNvPr id="56" name="왼쪽/오른쪽 화살표 55"/>
          <p:cNvSpPr/>
          <p:nvPr/>
        </p:nvSpPr>
        <p:spPr>
          <a:xfrm>
            <a:off x="3881430" y="3214686"/>
            <a:ext cx="1714512" cy="1000132"/>
          </a:xfrm>
          <a:prstGeom prst="leftRightArrow">
            <a:avLst>
              <a:gd name="adj1" fmla="val 61429"/>
              <a:gd name="adj2" fmla="val 3857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Mapping</a:t>
            </a: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NHibernate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6285" y="1824026"/>
            <a:ext cx="2647955" cy="9286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Application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1034" y="2857496"/>
            <a:ext cx="2643206" cy="17145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NHibernate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1034" y="4714884"/>
            <a:ext cx="264320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Database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66786" y="2571744"/>
            <a:ext cx="2143140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Persistent Objects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952472" y="4000504"/>
            <a:ext cx="1214446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App.config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/>
              <a:t>Web.config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2238356" y="4000504"/>
            <a:ext cx="1214446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XML Mapping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4381496" y="1785926"/>
            <a:ext cx="5289236" cy="9286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latin typeface="+mj-ea"/>
                <a:ea typeface="+mj-ea"/>
              </a:rPr>
              <a:t>Application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81496" y="4643446"/>
            <a:ext cx="5286412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Database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95810" y="2000240"/>
            <a:ext cx="1857388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Transient Objects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4381496" y="3214686"/>
            <a:ext cx="1714512" cy="8572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+mj-ea"/>
                <a:ea typeface="+mj-ea"/>
              </a:rPr>
              <a:t>SessionFactory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67446" y="3214686"/>
            <a:ext cx="1714512" cy="8572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ea"/>
                <a:ea typeface="+mj-ea"/>
              </a:rPr>
              <a:t>Session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53396" y="3214686"/>
            <a:ext cx="1714512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ea"/>
                <a:ea typeface="+mj-ea"/>
              </a:rPr>
              <a:t>ADO.NET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10322" y="2571744"/>
            <a:ext cx="1428760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Persistent Objects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380968" y="714356"/>
            <a:ext cx="9215502" cy="857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200" dirty="0" smtClean="0">
                <a:latin typeface="+mn-ea"/>
              </a:rPr>
              <a:t>NHibernate</a:t>
            </a:r>
            <a:r>
              <a:rPr lang="ko-KR" altLang="en-US" sz="1200" dirty="0" smtClean="0">
                <a:latin typeface="+mn-ea"/>
              </a:rPr>
              <a:t>는 </a:t>
            </a:r>
            <a:r>
              <a:rPr lang="en-US" altLang="ko-KR" sz="1200" dirty="0" smtClean="0">
                <a:latin typeface="+mn-ea"/>
              </a:rPr>
              <a:t>ORM Framework</a:t>
            </a:r>
            <a:r>
              <a:rPr lang="ko-KR" altLang="en-US" sz="1200" dirty="0" smtClean="0">
                <a:latin typeface="+mn-ea"/>
              </a:rPr>
              <a:t>으로서</a:t>
            </a:r>
            <a:r>
              <a:rPr lang="en-US" altLang="ko-KR" sz="1200" dirty="0" smtClean="0">
                <a:latin typeface="+mn-ea"/>
              </a:rPr>
              <a:t>, Data </a:t>
            </a:r>
            <a:r>
              <a:rPr lang="ko-KR" altLang="en-US" sz="1200" dirty="0" smtClean="0">
                <a:latin typeface="+mn-ea"/>
              </a:rPr>
              <a:t>저장소 </a:t>
            </a:r>
            <a:r>
              <a:rPr lang="en-US" altLang="ko-KR" sz="1200" dirty="0" smtClean="0">
                <a:latin typeface="+mn-ea"/>
              </a:rPr>
              <a:t>(RDBMS)</a:t>
            </a:r>
            <a:r>
              <a:rPr lang="ko-KR" altLang="en-US" sz="1200" dirty="0" smtClean="0">
                <a:latin typeface="+mn-ea"/>
              </a:rPr>
              <a:t>와 </a:t>
            </a:r>
            <a:r>
              <a:rPr lang="en-US" altLang="ko-KR" sz="1200" dirty="0" smtClean="0">
                <a:latin typeface="+mn-ea"/>
              </a:rPr>
              <a:t>object graph</a:t>
            </a:r>
            <a:r>
              <a:rPr lang="ko-KR" altLang="en-US" sz="1200" dirty="0" smtClean="0">
                <a:latin typeface="+mn-ea"/>
              </a:rPr>
              <a:t>를 가진 </a:t>
            </a:r>
            <a:r>
              <a:rPr lang="en-US" altLang="ko-KR" sz="1200" dirty="0" smtClean="0">
                <a:latin typeface="+mn-ea"/>
              </a:rPr>
              <a:t>Application </a:t>
            </a:r>
            <a:r>
              <a:rPr lang="ko-KR" altLang="en-US" sz="1200" dirty="0" smtClean="0">
                <a:latin typeface="+mn-ea"/>
              </a:rPr>
              <a:t>간의 </a:t>
            </a:r>
            <a:r>
              <a:rPr lang="ko-KR" altLang="en-US" sz="1200" dirty="0" err="1" smtClean="0">
                <a:latin typeface="+mn-ea"/>
              </a:rPr>
              <a:t>매핑을</a:t>
            </a:r>
            <a:r>
              <a:rPr lang="ko-KR" altLang="en-US" sz="1200" dirty="0" smtClean="0">
                <a:latin typeface="+mn-ea"/>
              </a:rPr>
              <a:t> 담당한다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200" dirty="0" smtClean="0">
                <a:latin typeface="+mn-ea"/>
              </a:rPr>
              <a:t>다양한 </a:t>
            </a:r>
            <a:r>
              <a:rPr lang="en-US" altLang="ko-KR" sz="1200" dirty="0" smtClean="0">
                <a:latin typeface="+mn-ea"/>
              </a:rPr>
              <a:t>Query </a:t>
            </a:r>
            <a:r>
              <a:rPr lang="ko-KR" altLang="en-US" sz="1200" dirty="0" smtClean="0">
                <a:latin typeface="+mn-ea"/>
              </a:rPr>
              <a:t>기능 및 </a:t>
            </a:r>
            <a:r>
              <a:rPr lang="en-US" altLang="ko-KR" sz="1200" dirty="0" err="1" smtClean="0">
                <a:latin typeface="+mn-ea"/>
              </a:rPr>
              <a:t>Persister</a:t>
            </a:r>
            <a:r>
              <a:rPr lang="ko-KR" altLang="en-US" sz="1200" dirty="0" smtClean="0">
                <a:latin typeface="+mn-ea"/>
              </a:rPr>
              <a:t>를 지원하여</a:t>
            </a:r>
            <a:r>
              <a:rPr lang="en-US" altLang="ko-KR" sz="1200" dirty="0" smtClean="0">
                <a:latin typeface="+mn-ea"/>
              </a:rPr>
              <a:t>, Application </a:t>
            </a:r>
            <a:r>
              <a:rPr lang="ko-KR" altLang="en-US" sz="1200" dirty="0" smtClean="0">
                <a:latin typeface="+mn-ea"/>
              </a:rPr>
              <a:t>개발자가 </a:t>
            </a:r>
            <a:r>
              <a:rPr lang="en-US" altLang="ko-KR" sz="1200" dirty="0" smtClean="0">
                <a:latin typeface="+mn-ea"/>
              </a:rPr>
              <a:t>Data</a:t>
            </a:r>
            <a:r>
              <a:rPr lang="ko-KR" altLang="en-US" sz="1200" dirty="0" smtClean="0">
                <a:latin typeface="+mn-ea"/>
              </a:rPr>
              <a:t>와 관련된 개발에 신경쓰지 않도록 도움을 준다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smtClean="0">
                <a:latin typeface="+mn-ea"/>
              </a:rPr>
              <a:t>Session</a:t>
            </a:r>
            <a:r>
              <a:rPr lang="ko-KR" altLang="en-US" sz="1200" dirty="0" smtClean="0">
                <a:latin typeface="+mn-ea"/>
              </a:rPr>
              <a:t>은 </a:t>
            </a:r>
            <a:r>
              <a:rPr lang="en-US" altLang="ko-KR" sz="1200" dirty="0" smtClean="0">
                <a:latin typeface="+mn-ea"/>
              </a:rPr>
              <a:t>NHibernate </a:t>
            </a:r>
            <a:r>
              <a:rPr lang="ko-KR" altLang="en-US" sz="1200" dirty="0" smtClean="0">
                <a:latin typeface="+mn-ea"/>
              </a:rPr>
              <a:t>의 중추적인 역할인 </a:t>
            </a:r>
            <a:r>
              <a:rPr lang="en-US" altLang="ko-KR" sz="1200" dirty="0" smtClean="0">
                <a:latin typeface="+mn-ea"/>
              </a:rPr>
              <a:t>RDBMS</a:t>
            </a:r>
            <a:r>
              <a:rPr lang="ko-KR" altLang="en-US" sz="1200" dirty="0" smtClean="0">
                <a:latin typeface="+mn-ea"/>
              </a:rPr>
              <a:t>와 </a:t>
            </a:r>
            <a:r>
              <a:rPr lang="en-US" altLang="ko-KR" sz="1200" dirty="0" smtClean="0">
                <a:latin typeface="+mn-ea"/>
              </a:rPr>
              <a:t>Application</a:t>
            </a:r>
            <a:r>
              <a:rPr lang="ko-KR" altLang="en-US" sz="1200" dirty="0" smtClean="0">
                <a:latin typeface="+mn-ea"/>
              </a:rPr>
              <a:t>의 매핑을 관장한다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166786" y="3000372"/>
            <a:ext cx="7286676" cy="10001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NHibernate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66786" y="857232"/>
            <a:ext cx="7286676" cy="9286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latin typeface="+mj-ea"/>
                <a:ea typeface="+mj-ea"/>
              </a:rPr>
              <a:t>Application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66786" y="4071942"/>
            <a:ext cx="728667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Database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09662" y="1071546"/>
            <a:ext cx="1857388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Transient Objects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166786" y="1928802"/>
            <a:ext cx="271464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+mj-ea"/>
                <a:ea typeface="+mj-ea"/>
              </a:rPr>
              <a:t>SessionFactory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2868" y="1928802"/>
            <a:ext cx="2428892" cy="9286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ea"/>
                <a:ea typeface="+mj-ea"/>
              </a:rPr>
              <a:t>Session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38224" y="3071810"/>
            <a:ext cx="2428892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ea"/>
                <a:ea typeface="+mj-ea"/>
              </a:rPr>
              <a:t>ADO.NET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48158" y="1285860"/>
            <a:ext cx="1428760" cy="785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Persistent Objects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809992" y="3071810"/>
            <a:ext cx="2143140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ea"/>
                <a:ea typeface="+mj-ea"/>
              </a:rPr>
              <a:t>ODBC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96008" y="3071810"/>
            <a:ext cx="2286016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ea"/>
                <a:ea typeface="+mj-ea"/>
              </a:rPr>
              <a:t>OLE DB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453198" y="1928802"/>
            <a:ext cx="2000264" cy="9286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ea"/>
                <a:ea typeface="+mj-ea"/>
              </a:rPr>
              <a:t>Transaction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66786" y="2428868"/>
            <a:ext cx="128588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latin typeface="+mn-ea"/>
              </a:rPr>
              <a:t>TransactionFactory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24108" y="2428868"/>
            <a:ext cx="1357322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latin typeface="+mn-ea"/>
              </a:rPr>
              <a:t>ConnectionProvider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9530" y="5357826"/>
            <a:ext cx="8786873" cy="78581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452406" y="5000636"/>
            <a:ext cx="9001188" cy="10715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200" b="1" dirty="0" err="1" smtClean="0">
                <a:latin typeface="+mj-ea"/>
                <a:ea typeface="+mj-ea"/>
              </a:rPr>
              <a:t>ISession</a:t>
            </a:r>
            <a:r>
              <a:rPr lang="en-US" sz="1200" b="1" dirty="0" smtClean="0">
                <a:latin typeface="+mj-ea"/>
                <a:ea typeface="+mj-ea"/>
              </a:rPr>
              <a:t> (</a:t>
            </a:r>
            <a:r>
              <a:rPr lang="en-US" sz="1200" b="1" dirty="0" err="1" smtClean="0">
                <a:latin typeface="+mj-ea"/>
                <a:ea typeface="+mj-ea"/>
              </a:rPr>
              <a:t>NHibernate.ISession</a:t>
            </a:r>
            <a:r>
              <a:rPr lang="en-US" sz="1200" b="1" dirty="0" smtClean="0">
                <a:latin typeface="+mj-ea"/>
                <a:ea typeface="+mj-ea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A single-threaded, short-lived object representing a conversation between the application and the persistent store.</a:t>
            </a:r>
            <a:r>
              <a:rPr lang="en-US" sz="1200" dirty="0" smtClean="0">
                <a:latin typeface="+mj-ea"/>
                <a:ea typeface="+mj-ea"/>
              </a:rPr>
              <a:t> Wraps an ADO.NET connection. Factory for </a:t>
            </a:r>
            <a:r>
              <a:rPr lang="en-US" sz="1200" dirty="0" err="1" smtClean="0">
                <a:latin typeface="+mj-ea"/>
                <a:ea typeface="+mj-ea"/>
              </a:rPr>
              <a:t>ITransaction</a:t>
            </a:r>
            <a:r>
              <a:rPr lang="en-US" sz="1200" dirty="0" smtClean="0">
                <a:latin typeface="+mj-ea"/>
                <a:ea typeface="+mj-ea"/>
              </a:rPr>
              <a:t>. Holds a mandatory (first-level) cache of persistent objects, used when navigating the object graph or looking up objects by identifier.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NHibernate  - Benefits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Enterprise </a:t>
            </a:r>
            <a:r>
              <a:rPr lang="ko-KR" altLang="en-US" dirty="0" smtClean="0"/>
              <a:t>환경의 개발에서 </a:t>
            </a:r>
            <a:r>
              <a:rPr lang="en-US" altLang="ko-KR" dirty="0" smtClean="0"/>
              <a:t>ORM </a:t>
            </a:r>
            <a:r>
              <a:rPr lang="ko-KR" altLang="en-US" dirty="0" smtClean="0"/>
              <a:t>도입에 따른 생산성 증가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Object = Table </a:t>
            </a:r>
            <a:r>
              <a:rPr lang="ko-KR" altLang="en-US" dirty="0" smtClean="0"/>
              <a:t>이 아닌 </a:t>
            </a:r>
            <a:r>
              <a:rPr lang="en-US" altLang="ko-KR" dirty="0" smtClean="0"/>
              <a:t>relational mapping </a:t>
            </a:r>
            <a:r>
              <a:rPr lang="ko-KR" altLang="en-US" dirty="0" smtClean="0"/>
              <a:t>을 자동 지원하므로</a:t>
            </a:r>
            <a:r>
              <a:rPr lang="en-US" altLang="ko-KR" dirty="0" smtClean="0"/>
              <a:t>,  data </a:t>
            </a:r>
            <a:r>
              <a:rPr lang="ko-KR" altLang="en-US" dirty="0" smtClean="0"/>
              <a:t>조작의 수작업이 없음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Data </a:t>
            </a:r>
            <a:r>
              <a:rPr lang="ko-KR" altLang="en-US" dirty="0" smtClean="0"/>
              <a:t>처리 작업용 개발 공수를 </a:t>
            </a:r>
            <a:r>
              <a:rPr lang="en-US" altLang="ko-KR" dirty="0" smtClean="0"/>
              <a:t>95% </a:t>
            </a:r>
            <a:r>
              <a:rPr lang="ko-KR" altLang="en-US" dirty="0" smtClean="0"/>
              <a:t>까지 감소시키는 것이 목표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dirty="0" smtClean="0"/>
              <a:t>Enterprise Application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Data-Centric </a:t>
            </a:r>
            <a:r>
              <a:rPr lang="ko-KR" altLang="en-US" dirty="0" smtClean="0"/>
              <a:t>이 아닌 </a:t>
            </a:r>
            <a:r>
              <a:rPr lang="en-US" altLang="ko-KR" dirty="0" smtClean="0"/>
              <a:t>Business Logic </a:t>
            </a:r>
            <a:r>
              <a:rPr lang="ko-KR" altLang="en-US" dirty="0" smtClean="0"/>
              <a:t>에 중점을 두는 </a:t>
            </a:r>
            <a:r>
              <a:rPr lang="en-US" altLang="ko-KR" dirty="0" smtClean="0"/>
              <a:t>CBD </a:t>
            </a:r>
            <a:r>
              <a:rPr lang="ko-KR" altLang="en-US" dirty="0" smtClean="0"/>
              <a:t>개발에 기여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dirty="0" smtClean="0"/>
              <a:t>다양한 </a:t>
            </a:r>
            <a:r>
              <a:rPr lang="en-US" altLang="ko-KR" dirty="0" smtClean="0"/>
              <a:t>RDBMS Vendor</a:t>
            </a:r>
            <a:r>
              <a:rPr lang="ko-KR" altLang="en-US" dirty="0" smtClean="0"/>
              <a:t>를 지원 </a:t>
            </a:r>
            <a:r>
              <a:rPr lang="en-US" altLang="ko-KR" dirty="0" smtClean="0"/>
              <a:t>(DB</a:t>
            </a:r>
            <a:r>
              <a:rPr lang="ko-KR" altLang="en-US" dirty="0" smtClean="0"/>
              <a:t>에 종속적이지 않다</a:t>
            </a:r>
            <a:r>
              <a:rPr lang="en-US" altLang="ko-KR" dirty="0" smtClean="0"/>
              <a:t>.)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/>
              <a:t>ICriteria, HQL (Hibernate Query Language), Native Query, LINQ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dirty="0" smtClean="0"/>
              <a:t>Projections, aggregation, group, </a:t>
            </a:r>
            <a:r>
              <a:rPr lang="en-US" altLang="ko-KR" dirty="0" err="1" smtClean="0"/>
              <a:t>subqueries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dirty="0" smtClean="0"/>
              <a:t>다양한 </a:t>
            </a:r>
            <a:r>
              <a:rPr lang="en-US" altLang="ko-KR" dirty="0" smtClean="0"/>
              <a:t>Fetching strategy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dirty="0" smtClean="0"/>
              <a:t>First, Second Cache </a:t>
            </a:r>
            <a:r>
              <a:rPr lang="ko-KR" altLang="en-US" dirty="0" smtClean="0"/>
              <a:t>기본 지원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MemCached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SharedCache</a:t>
            </a:r>
            <a:r>
              <a:rPr lang="en-US" altLang="ko-KR" dirty="0" smtClean="0"/>
              <a:t>, Velocity)</a:t>
            </a:r>
          </a:p>
          <a:p>
            <a:pPr>
              <a:lnSpc>
                <a:spcPct val="130000"/>
              </a:lnSpc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2011-06-28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다음/나눔">
      <a:majorFont>
        <a:latin typeface="다음_Regular"/>
        <a:ea typeface="다음_Regular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t"/>
      <a:lstStyle>
        <a:defPPr>
          <a:lnSpc>
            <a:spcPct val="120000"/>
          </a:lnSpc>
          <a:defRPr sz="1000"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테마12</Template>
  <TotalTime>5070</TotalTime>
  <Words>1065</Words>
  <Application>Microsoft Office PowerPoint</Application>
  <PresentationFormat>A4 용지(210x297mm)</PresentationFormat>
  <Paragraphs>326</Paragraphs>
  <Slides>28</Slides>
  <Notes>4</Notes>
  <HiddenSlides>2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테마12</vt:lpstr>
      <vt:lpstr>Visio</vt:lpstr>
      <vt:lpstr>Nhibernate Advanced Mappings</vt:lpstr>
      <vt:lpstr>0. 문서 이력</vt:lpstr>
      <vt:lpstr>PowerPoint 프레젠테이션</vt:lpstr>
      <vt:lpstr>Introduce NHibernate</vt:lpstr>
      <vt:lpstr>1. NHibernate</vt:lpstr>
      <vt:lpstr>1.1 ORM 개념</vt:lpstr>
      <vt:lpstr>1.2 NHibernate Architecture</vt:lpstr>
      <vt:lpstr>1.2 NHibernate Architecture</vt:lpstr>
      <vt:lpstr>1.3 NHibernate  - Benefits</vt:lpstr>
      <vt:lpstr>2. Advanced Mappings</vt:lpstr>
      <vt:lpstr>2.1 Collection Mappings</vt:lpstr>
      <vt:lpstr>2.1 Collection Mappings</vt:lpstr>
      <vt:lpstr>2.1.1 one-to-many</vt:lpstr>
      <vt:lpstr>2.1.2 many-to-many</vt:lpstr>
      <vt:lpstr>2.1.2 many-to-many</vt:lpstr>
      <vt:lpstr>2.1.3 one-to-one (join)</vt:lpstr>
      <vt:lpstr>2.2 Mapping class inheritance</vt:lpstr>
      <vt:lpstr>2.2.1 Table Per Concrete class (union-subclass) </vt:lpstr>
      <vt:lpstr>2.2.1 Table Per Concrete class (union-subclass)</vt:lpstr>
      <vt:lpstr>2.2.2 Table Per Class Hierarchy (subclass) </vt:lpstr>
      <vt:lpstr>2.2.2 Table Per Class Hierarchy (subclass) </vt:lpstr>
      <vt:lpstr>2.2.2 Table Per Class Hierarchy (subclass)</vt:lpstr>
      <vt:lpstr>Table Per SubClass (joined-subclass)</vt:lpstr>
      <vt:lpstr>Table Per SubClass (joined-subclass)</vt:lpstr>
      <vt:lpstr>3. Appendix</vt:lpstr>
      <vt:lpstr>Appendix – Resources</vt:lpstr>
      <vt:lpstr>2. ICON SET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NHibernate Advanced Mappings</dc:title>
  <dc:creator>배성혁</dc:creator>
  <cp:keywords>RCL; NHibernate</cp:keywords>
  <cp:lastModifiedBy>debop</cp:lastModifiedBy>
  <cp:revision>515</cp:revision>
  <dcterms:created xsi:type="dcterms:W3CDTF">2008-10-10T08:47:31Z</dcterms:created>
  <dcterms:modified xsi:type="dcterms:W3CDTF">2011-06-28T09:56:01Z</dcterms:modified>
</cp:coreProperties>
</file>