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1" r:id="rId3"/>
    <p:sldId id="272" r:id="rId4"/>
    <p:sldId id="276" r:id="rId5"/>
    <p:sldId id="285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91" r:id="rId14"/>
    <p:sldId id="286" r:id="rId15"/>
    <p:sldId id="288" r:id="rId16"/>
    <p:sldId id="289" r:id="rId17"/>
    <p:sldId id="294" r:id="rId18"/>
    <p:sldId id="290" r:id="rId19"/>
    <p:sldId id="292" r:id="rId20"/>
    <p:sldId id="293" r:id="rId21"/>
    <p:sldId id="295" r:id="rId22"/>
    <p:sldId id="296" r:id="rId23"/>
    <p:sldId id="287" r:id="rId24"/>
    <p:sldId id="297" r:id="rId25"/>
    <p:sldId id="298" r:id="rId26"/>
    <p:sldId id="299" r:id="rId27"/>
    <p:sldId id="302" r:id="rId28"/>
    <p:sldId id="303" r:id="rId29"/>
    <p:sldId id="304" r:id="rId30"/>
    <p:sldId id="307" r:id="rId31"/>
    <p:sldId id="311" r:id="rId32"/>
    <p:sldId id="308" r:id="rId33"/>
    <p:sldId id="309" r:id="rId34"/>
    <p:sldId id="312" r:id="rId35"/>
    <p:sldId id="310" r:id="rId36"/>
    <p:sldId id="306" r:id="rId37"/>
    <p:sldId id="313" r:id="rId38"/>
    <p:sldId id="314" r:id="rId39"/>
    <p:sldId id="315" r:id="rId40"/>
    <p:sldId id="316" r:id="rId41"/>
    <p:sldId id="317" r:id="rId42"/>
    <p:sldId id="318" r:id="rId43"/>
    <p:sldId id="305" r:id="rId44"/>
    <p:sldId id="283" r:id="rId45"/>
    <p:sldId id="266" r:id="rId46"/>
    <p:sldId id="269" r:id="rId47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07" autoAdjust="0"/>
    <p:restoredTop sz="85337" autoAdjust="0"/>
  </p:normalViewPr>
  <p:slideViewPr>
    <p:cSldViewPr>
      <p:cViewPr>
        <p:scale>
          <a:sx n="100" d="100"/>
          <a:sy n="100" d="100"/>
        </p:scale>
        <p:origin x="-1236" y="-3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9F48D38-02C0-403D-A4D0-652B148B77DB}" type="datetimeFigureOut">
              <a:rPr lang="ko-KR" altLang="en-US"/>
              <a:pPr>
                <a:defRPr/>
              </a:pPr>
              <a:t>2009-01-19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BFA4A7A-C548-4995-9A25-620AC1C442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A5DACB-8BF9-4FB7-BC2A-F1433C28EA1E}" type="datetimeFigureOut">
              <a:rPr lang="ko-KR" altLang="en-US"/>
              <a:pPr>
                <a:defRPr/>
              </a:pPr>
              <a:t>2009-01-19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EEA3905-DE28-4361-8486-38664556A9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978FA3-187C-436C-8460-6CD8D01F6527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OOP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Persistent</a:t>
            </a:r>
            <a:r>
              <a:rPr lang="en-US" altLang="ko-KR" baseline="0" dirty="0" smtClean="0"/>
              <a:t> Object</a:t>
            </a:r>
            <a:r>
              <a:rPr lang="ko-KR" altLang="en-US" baseline="0" dirty="0" smtClean="0"/>
              <a:t>의 정보를 </a:t>
            </a:r>
            <a:r>
              <a:rPr lang="en-US" altLang="ko-KR" baseline="0" dirty="0" smtClean="0"/>
              <a:t>RDBMS</a:t>
            </a:r>
            <a:r>
              <a:rPr lang="ko-KR" altLang="en-US" baseline="0" dirty="0" smtClean="0"/>
              <a:t>에 저장하거나</a:t>
            </a:r>
            <a:r>
              <a:rPr lang="en-US" altLang="ko-KR" baseline="0" dirty="0" smtClean="0"/>
              <a:t>, RDBMS </a:t>
            </a:r>
            <a:r>
              <a:rPr lang="ko-KR" altLang="en-US" baseline="0" dirty="0" smtClean="0"/>
              <a:t>정보를 읽어와서 </a:t>
            </a:r>
            <a:r>
              <a:rPr lang="en-US" altLang="ko-KR" baseline="0" dirty="0" smtClean="0"/>
              <a:t>Persistent Object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빌드할</a:t>
            </a:r>
            <a:r>
              <a:rPr lang="ko-KR" altLang="en-US" baseline="0" dirty="0" smtClean="0"/>
              <a:t>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 방식 및 저장 방식의 차이에 의해 </a:t>
            </a:r>
            <a:r>
              <a:rPr lang="ko-KR" altLang="en-US" baseline="0" dirty="0" err="1" smtClean="0"/>
              <a:t>매핑이</a:t>
            </a:r>
            <a:r>
              <a:rPr lang="ko-KR" altLang="en-US" baseline="0" dirty="0" smtClean="0"/>
              <a:t> 필요하게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</a:t>
            </a:r>
            <a:r>
              <a:rPr lang="en-US" altLang="ko-KR" baseline="0" dirty="0" smtClean="0"/>
              <a:t>Object </a:t>
            </a:r>
            <a:r>
              <a:rPr lang="en-US" altLang="ko-KR" baseline="0" dirty="0" err="1" smtClean="0"/>
              <a:t>Releational</a:t>
            </a:r>
            <a:r>
              <a:rPr lang="en-US" altLang="ko-KR" baseline="0" dirty="0" smtClean="0"/>
              <a:t> Mapping </a:t>
            </a:r>
            <a:r>
              <a:rPr lang="ko-KR" altLang="en-US" baseline="0" dirty="0" smtClean="0"/>
              <a:t>이라는 처리 단계를 수행해야 한다는 얘기이다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매핑</a:t>
            </a:r>
            <a:r>
              <a:rPr lang="ko-KR" altLang="en-US" baseline="0" dirty="0" smtClean="0"/>
              <a:t> 처리를 개발자가 일일이 하는 것이 아니라 </a:t>
            </a:r>
            <a:r>
              <a:rPr lang="en-US" altLang="ko-KR" baseline="0" dirty="0" smtClean="0"/>
              <a:t>ORM Framework</a:t>
            </a:r>
            <a:r>
              <a:rPr lang="ko-KR" altLang="en-US" baseline="0" dirty="0" smtClean="0"/>
              <a:t>을 이용하여 자동화하면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복잡한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구조를 가진 </a:t>
            </a:r>
            <a:r>
              <a:rPr lang="en-US" altLang="ko-KR" baseline="0" dirty="0" smtClean="0"/>
              <a:t>Persistent Object</a:t>
            </a:r>
            <a:r>
              <a:rPr lang="ko-KR" altLang="en-US" baseline="0" dirty="0" smtClean="0"/>
              <a:t>를 관리하는 비용이 절감되고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개발자는 </a:t>
            </a:r>
            <a:r>
              <a:rPr lang="en-US" altLang="ko-KR" baseline="0" dirty="0" smtClean="0"/>
              <a:t>OOP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활용한 시스템을 구축할 수 있다</a:t>
            </a:r>
            <a:r>
              <a:rPr lang="en-US" altLang="ko-KR" baseline="0" dirty="0" smtClean="0"/>
              <a:t>. (OOP</a:t>
            </a:r>
            <a:r>
              <a:rPr lang="ko-KR" altLang="en-US" baseline="0" dirty="0" smtClean="0"/>
              <a:t>의 장점을 손쉽게 </a:t>
            </a:r>
            <a:r>
              <a:rPr lang="en-US" altLang="ko-KR" baseline="0" dirty="0" smtClean="0"/>
              <a:t>100% </a:t>
            </a:r>
            <a:r>
              <a:rPr lang="ko-KR" altLang="en-US" baseline="0" dirty="0" smtClean="0"/>
              <a:t>활용할 수 있다는 뜻이다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시스템이 유연성을 높이는 방법은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 .NET</a:t>
            </a:r>
            <a:r>
              <a:rPr lang="ko-KR" altLang="en-US" dirty="0" smtClean="0"/>
              <a:t>의 경우 </a:t>
            </a:r>
            <a:r>
              <a:rPr lang="en-US" altLang="ko-KR" dirty="0" err="1" smtClean="0"/>
              <a:t>web.config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app.config</a:t>
            </a:r>
            <a:r>
              <a:rPr lang="ko-KR" altLang="en-US" baseline="0" dirty="0" smtClean="0"/>
              <a:t>를 통해 환경설정 정보를 이용해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원하는 처리를 하도록 구조화하는 것이다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app.config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configSection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 </a:t>
            </a:r>
            <a:r>
              <a:rPr lang="en-US" altLang="ko-KR" baseline="0" dirty="0" smtClean="0"/>
              <a:t>.NET Framework</a:t>
            </a:r>
            <a:r>
              <a:rPr lang="ko-KR" altLang="en-US" baseline="0" dirty="0" smtClean="0"/>
              <a:t>에서 특정 목적을 위해 정의된 형식</a:t>
            </a:r>
            <a:r>
              <a:rPr lang="en-US" altLang="ko-KR" baseline="0" dirty="0" smtClean="0"/>
              <a:t>(type)</a:t>
            </a:r>
            <a:r>
              <a:rPr lang="ko-KR" altLang="en-US" baseline="0" dirty="0" smtClean="0"/>
              <a:t>을 인스턴싱하고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환경설정 정보를 설정하여 </a:t>
            </a:r>
            <a:r>
              <a:rPr lang="en-US" altLang="ko-KR" baseline="0" dirty="0" smtClean="0"/>
              <a:t>Application</a:t>
            </a:r>
            <a:r>
              <a:rPr lang="ko-KR" altLang="en-US" baseline="0" dirty="0" smtClean="0"/>
              <a:t>에서 사용할 수 있도록 해준다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 일반적으로 </a:t>
            </a:r>
            <a:r>
              <a:rPr lang="en-US" altLang="ko-KR" baseline="0" dirty="0" smtClean="0"/>
              <a:t>Framework</a:t>
            </a:r>
            <a:r>
              <a:rPr lang="ko-KR" altLang="en-US" baseline="0" dirty="0" smtClean="0"/>
              <a:t>이라는 것은 내부적으로 </a:t>
            </a:r>
            <a:r>
              <a:rPr lang="en-US" altLang="ko-KR" baseline="0" dirty="0" err="1" smtClean="0"/>
              <a:t>IoC</a:t>
            </a:r>
            <a:r>
              <a:rPr lang="en-US" altLang="ko-KR" baseline="0" dirty="0" smtClean="0"/>
              <a:t>/DI Pattern</a:t>
            </a:r>
            <a:r>
              <a:rPr lang="ko-KR" altLang="en-US" baseline="0" dirty="0" smtClean="0"/>
              <a:t>을 많이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바탕으로 확성성이 보장된 </a:t>
            </a:r>
            <a:r>
              <a:rPr lang="en-US" altLang="ko-KR" baseline="0" dirty="0" smtClean="0"/>
              <a:t>Framework</a:t>
            </a:r>
            <a:r>
              <a:rPr lang="ko-KR" altLang="en-US" baseline="0" dirty="0" smtClean="0"/>
              <a:t>을 제작할 수 있는 것이다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MailClient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IMailSernder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사용한다고 한다면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구조는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MailClient</a:t>
            </a:r>
            <a:r>
              <a:rPr lang="ko-KR" altLang="en-US" baseline="0" dirty="0" smtClean="0"/>
              <a:t>가 명시적으로 </a:t>
            </a:r>
            <a:r>
              <a:rPr lang="en-US" altLang="ko-KR" baseline="0" dirty="0" err="1" smtClean="0"/>
              <a:t>TextMailSender</a:t>
            </a:r>
            <a:r>
              <a:rPr lang="ko-KR" altLang="en-US" baseline="0" dirty="0" smtClean="0"/>
              <a:t>를 이용하는 것이다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구조는 </a:t>
            </a:r>
            <a:r>
              <a:rPr lang="en-US" altLang="ko-KR" baseline="0" dirty="0" smtClean="0"/>
              <a:t>Configuration</a:t>
            </a:r>
            <a:r>
              <a:rPr lang="ko-KR" altLang="en-US" baseline="0" dirty="0" smtClean="0"/>
              <a:t>에 설정된 정보를 바탕으로 </a:t>
            </a:r>
            <a:r>
              <a:rPr lang="en-US" altLang="ko-KR" baseline="0" dirty="0" smtClean="0"/>
              <a:t>Container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TextMailSender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HtmlMailSender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중에 하나를 생성해서 </a:t>
            </a:r>
            <a:r>
              <a:rPr lang="en-US" altLang="ko-KR" baseline="0" dirty="0" err="1" smtClean="0"/>
              <a:t>MailClient</a:t>
            </a:r>
            <a:r>
              <a:rPr lang="ko-KR" altLang="en-US" baseline="0" dirty="0" smtClean="0"/>
              <a:t>의 인스턴스에 제공해준다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구조는 </a:t>
            </a:r>
            <a:r>
              <a:rPr lang="en-US" altLang="ko-KR" baseline="0" dirty="0" smtClean="0"/>
              <a:t>Concrete class</a:t>
            </a:r>
            <a:r>
              <a:rPr lang="ko-KR" altLang="en-US" baseline="0" dirty="0" smtClean="0"/>
              <a:t>를 지정해서 원하는 사용자에게 제공하는 </a:t>
            </a:r>
            <a:r>
              <a:rPr lang="en-US" altLang="ko-KR" baseline="0" dirty="0" smtClean="0"/>
              <a:t>Factory Pattern</a:t>
            </a:r>
            <a:r>
              <a:rPr lang="ko-KR" altLang="en-US" baseline="0" dirty="0" smtClean="0"/>
              <a:t> 비슷하지만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Container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MailClient</a:t>
            </a:r>
            <a:r>
              <a:rPr lang="ko-KR" altLang="en-US" baseline="0" dirty="0" smtClean="0"/>
              <a:t>의 화살표가 의미하듯이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MailClient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Factory</a:t>
            </a:r>
            <a:r>
              <a:rPr lang="ko-KR" altLang="en-US" baseline="0" dirty="0" smtClean="0"/>
              <a:t>로부터 얻는 것이 아니라</a:t>
            </a:r>
            <a:r>
              <a:rPr lang="en-US" altLang="ko-KR" baseline="0" dirty="0" smtClean="0"/>
              <a:t>. Container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MailClient</a:t>
            </a:r>
            <a:r>
              <a:rPr lang="ko-KR" altLang="en-US" baseline="0" dirty="0" smtClean="0"/>
              <a:t>에게 원하는 </a:t>
            </a:r>
            <a:r>
              <a:rPr lang="en-US" altLang="ko-KR" baseline="0" dirty="0" smtClean="0"/>
              <a:t>concrete class</a:t>
            </a:r>
            <a:r>
              <a:rPr lang="ko-KR" altLang="en-US" baseline="0" dirty="0" smtClean="0"/>
              <a:t>를 지정해 주는 것이다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ko-KR" dirty="0" err="1" smtClean="0"/>
              <a:t>UnitOfWork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SetUp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TearDown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작업은 실제 </a:t>
            </a:r>
            <a:r>
              <a:rPr lang="en-US" altLang="ko-KR" baseline="0" dirty="0" smtClean="0"/>
              <a:t>Data </a:t>
            </a:r>
            <a:r>
              <a:rPr lang="ko-KR" altLang="en-US" baseline="0" dirty="0" smtClean="0"/>
              <a:t>를 처리하는 작업의 제일 처음과 끝을 담당한다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None/>
            </a:pPr>
            <a:r>
              <a:rPr lang="en-US" altLang="ko-KR" baseline="0" dirty="0" err="1" smtClean="0"/>
              <a:t>SetUp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시에는 </a:t>
            </a:r>
            <a:r>
              <a:rPr lang="en-US" altLang="ko-KR" baseline="0" dirty="0" err="1" smtClean="0"/>
              <a:t>UnitOfWork</a:t>
            </a:r>
            <a:r>
              <a:rPr lang="ko-KR" altLang="en-US" baseline="0" dirty="0" smtClean="0"/>
              <a:t>를 초기화하면서 환경설정에서 </a:t>
            </a:r>
            <a:r>
              <a:rPr lang="en-US" altLang="ko-KR" baseline="0" dirty="0" err="1" smtClean="0"/>
              <a:t>IUnitOfWorkFactory</a:t>
            </a:r>
            <a:r>
              <a:rPr lang="ko-KR" altLang="en-US" baseline="0" dirty="0" smtClean="0"/>
              <a:t>를 생성하고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NHibernate.ISessionFactory</a:t>
            </a:r>
            <a:r>
              <a:rPr lang="ko-KR" altLang="en-US" baseline="0" dirty="0" smtClean="0"/>
              <a:t>를 생성한다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ISessionFactory</a:t>
            </a:r>
            <a:r>
              <a:rPr lang="ko-KR" altLang="en-US" baseline="0" dirty="0" smtClean="0"/>
              <a:t>를 생성할 때 많은 시간이 소요된다</a:t>
            </a:r>
            <a:r>
              <a:rPr lang="en-US" altLang="ko-KR" baseline="0" dirty="0" smtClean="0"/>
              <a:t>.)</a:t>
            </a:r>
          </a:p>
          <a:p>
            <a:pPr marL="228600" indent="-228600">
              <a:buNone/>
            </a:pPr>
            <a:r>
              <a:rPr lang="ko-KR" altLang="en-US" baseline="0" dirty="0" smtClean="0"/>
              <a:t>이 후 </a:t>
            </a:r>
            <a:r>
              <a:rPr lang="en-US" altLang="ko-KR" baseline="0" dirty="0" err="1" smtClean="0"/>
              <a:t>UnitOfWork.Start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시에 새로운 </a:t>
            </a:r>
            <a:r>
              <a:rPr lang="en-US" altLang="ko-KR" baseline="0" dirty="0" err="1" smtClean="0"/>
              <a:t>ISession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Open</a:t>
            </a:r>
            <a:r>
              <a:rPr lang="ko-KR" altLang="en-US" baseline="0" dirty="0" smtClean="0"/>
              <a:t>하여 실제 </a:t>
            </a:r>
            <a:r>
              <a:rPr lang="en-US" altLang="ko-KR" baseline="0" dirty="0" smtClean="0"/>
              <a:t>Data </a:t>
            </a:r>
            <a:r>
              <a:rPr lang="ko-KR" altLang="en-US" baseline="0" dirty="0" smtClean="0"/>
              <a:t>관련 </a:t>
            </a:r>
            <a:r>
              <a:rPr lang="en-US" altLang="ko-KR" baseline="0" dirty="0" smtClean="0"/>
              <a:t>Operation </a:t>
            </a:r>
            <a:r>
              <a:rPr lang="ko-KR" altLang="en-US" baseline="0" dirty="0" smtClean="0"/>
              <a:t>작업을 수행 할 수 있도록 한다</a:t>
            </a:r>
            <a:r>
              <a:rPr lang="en-US" altLang="ko-KR" baseline="0" dirty="0" smtClean="0"/>
              <a:t>. – Data Operation</a:t>
            </a:r>
            <a:r>
              <a:rPr lang="ko-KR" altLang="en-US" baseline="0" dirty="0" smtClean="0"/>
              <a:t>에 대한 기록은 </a:t>
            </a:r>
            <a:r>
              <a:rPr lang="en-US" altLang="ko-KR" baseline="0" dirty="0" err="1" smtClean="0"/>
              <a:t>ISession</a:t>
            </a:r>
            <a:r>
              <a:rPr lang="ko-KR" altLang="en-US" baseline="0" dirty="0" smtClean="0"/>
              <a:t>이 담당하므로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구현할 필요는 없다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EA3905-DE28-4361-8486-38664556A9B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092387-D230-4AA5-9295-81E83E3B4627}" type="slidenum">
              <a:rPr lang="ko-KR" altLang="en-US" smtClean="0"/>
              <a:pPr/>
              <a:t>45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2009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AE193EDB-DF9D-4EC4-909A-95A8E580DB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DC9A9-A5F2-45C5-8636-66D67A701461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5275C-DACC-4C70-BEE0-3AA82D858307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08F38D3-7BAF-4097-9A6F-BCBF23940BE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E0A777F8-E0D4-4B2A-BF34-0EA341EE96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7C51D-DFDF-46D5-9A6D-87F9B261FE1E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70D5A0E-37A9-498B-BC63-4B8D8A21CF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3E4E-0CC4-45AD-92EC-B3AAB646D119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BA46E33-6214-4A64-B5F2-CBE98E0B745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4F78A-9156-4ABD-A595-6C05A5875813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411DF05-DBCA-4FA0-935E-E858456835D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48FBA-8F48-415D-8A6B-861BADF452B2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AEF49690-D9D4-4E8F-A5E1-89094D9B83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BCFF-47AF-4676-A24E-BAF7DDEFF05C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E9014783-EF94-4966-84BD-561DB0EB78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3A49-E41E-42B4-A8B8-268357686F40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E82F11-88DB-4DFF-AF95-099955162B4D}" type="datetime1">
              <a:rPr lang="ko-KR" altLang="en-US"/>
              <a:pPr>
                <a:defRPr/>
              </a:pPr>
              <a:t>2009-01-19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</p:sldLayoutIdLst>
  <p:transition/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lex.com/entlib" TargetMode="External"/><Relationship Id="rId5" Type="http://schemas.openxmlformats.org/officeDocument/2006/relationships/hyperlink" Target="http://www.springframework.net/" TargetMode="External"/><Relationship Id="rId4" Type="http://schemas.openxmlformats.org/officeDocument/2006/relationships/hyperlink" Target="http://www.castleproject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nning.com/marguerie/" TargetMode="External"/><Relationship Id="rId13" Type="http://schemas.openxmlformats.org/officeDocument/2006/relationships/hyperlink" Target="http://wiki.bittercoder.com/(X(1)S(n4xptb45fmqum455cizwcpjo))/Default.aspx?Page=ContainerTutorials&amp;AspxAutoDetectCookieSupport=1" TargetMode="External"/><Relationship Id="rId3" Type="http://schemas.openxmlformats.org/officeDocument/2006/relationships/hyperlink" Target="http://www.hibernate.org/365.html" TargetMode="External"/><Relationship Id="rId7" Type="http://schemas.openxmlformats.org/officeDocument/2006/relationships/hyperlink" Target="http://www.manning.com/kuate/" TargetMode="External"/><Relationship Id="rId12" Type="http://schemas.openxmlformats.org/officeDocument/2006/relationships/hyperlink" Target="http://msdn.microsoft.com/en-us/library/aa973811.aspx" TargetMode="External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heserverside.net/tt/articles/showarticle.tss?id=NHibernate" TargetMode="External"/><Relationship Id="rId11" Type="http://schemas.openxmlformats.org/officeDocument/2006/relationships/hyperlink" Target="http://dotnetslackers.com/articles/designpatterns/InversionOfControlAndDependencyInjectionWithCastleWindsorContainerPart1.aspx" TargetMode="External"/><Relationship Id="rId5" Type="http://schemas.openxmlformats.org/officeDocument/2006/relationships/hyperlink" Target="http://www.codeproject.com/KB/architecture/NHibernateBestPractices.aspx" TargetMode="External"/><Relationship Id="rId10" Type="http://schemas.openxmlformats.org/officeDocument/2006/relationships/hyperlink" Target="http://www.castleproject.org/" TargetMode="External"/><Relationship Id="rId4" Type="http://schemas.openxmlformats.org/officeDocument/2006/relationships/hyperlink" Target="http://nhforge.org/" TargetMode="External"/><Relationship Id="rId9" Type="http://schemas.openxmlformats.org/officeDocument/2006/relationships/hyperlink" Target="http://martinfowler.com/books.html" TargetMode="Externa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jpe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3.bin"/><Relationship Id="rId34" Type="http://schemas.openxmlformats.org/officeDocument/2006/relationships/image" Target="../media/image74.png"/><Relationship Id="rId42" Type="http://schemas.openxmlformats.org/officeDocument/2006/relationships/image" Target="../media/image82.png"/><Relationship Id="rId47" Type="http://schemas.openxmlformats.org/officeDocument/2006/relationships/image" Target="../media/image87.png"/><Relationship Id="rId50" Type="http://schemas.openxmlformats.org/officeDocument/2006/relationships/image" Target="../media/image5.png"/><Relationship Id="rId7" Type="http://schemas.openxmlformats.org/officeDocument/2006/relationships/image" Target="../media/image51.jpeg"/><Relationship Id="rId12" Type="http://schemas.openxmlformats.org/officeDocument/2006/relationships/image" Target="../media/image56.jpeg"/><Relationship Id="rId17" Type="http://schemas.openxmlformats.org/officeDocument/2006/relationships/oleObject" Target="../embeddings/oleObject1.bin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Relationship Id="rId46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jpeg"/><Relationship Id="rId11" Type="http://schemas.openxmlformats.org/officeDocument/2006/relationships/image" Target="../media/image55.jpe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49" Type="http://schemas.openxmlformats.org/officeDocument/2006/relationships/image" Target="../media/image89.png"/><Relationship Id="rId10" Type="http://schemas.openxmlformats.org/officeDocument/2006/relationships/image" Target="../media/image54.jpeg"/><Relationship Id="rId19" Type="http://schemas.openxmlformats.org/officeDocument/2006/relationships/image" Target="../media/image61.png"/><Relationship Id="rId31" Type="http://schemas.openxmlformats.org/officeDocument/2006/relationships/image" Target="../media/image71.png"/><Relationship Id="rId44" Type="http://schemas.openxmlformats.org/officeDocument/2006/relationships/image" Target="../media/image8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jpeg"/><Relationship Id="rId22" Type="http://schemas.openxmlformats.org/officeDocument/2006/relationships/oleObject" Target="../embeddings/oleObject4.bin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image" Target="../media/image88.png"/><Relationship Id="rId8" Type="http://schemas.openxmlformats.org/officeDocument/2006/relationships/image" Target="../media/image52.png"/><Relationship Id="rId51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928813"/>
            <a:ext cx="3157537" cy="4238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2009.01</a:t>
            </a:r>
            <a:endParaRPr lang="ko-KR" altLang="en-US" dirty="0" smtClean="0"/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143000"/>
          </a:xfrm>
        </p:spPr>
        <p:txBody>
          <a:bodyPr/>
          <a:lstStyle/>
          <a:p>
            <a:r>
              <a:rPr lang="en-US" altLang="ko-KR" dirty="0" err="1" smtClean="0"/>
              <a:t>RCL.Data</a:t>
            </a:r>
            <a:r>
              <a:rPr lang="en-US" altLang="ko-KR" dirty="0" smtClean="0"/>
              <a:t> Repository</a:t>
            </a:r>
            <a:br>
              <a:rPr lang="en-US" altLang="ko-KR" dirty="0" smtClean="0"/>
            </a:br>
            <a:r>
              <a:rPr lang="en-US" altLang="ko-KR" dirty="0" smtClean="0"/>
              <a:t>using NHibernate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66786" y="3000372"/>
            <a:ext cx="7286676" cy="10001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NHibernate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6786" y="857232"/>
            <a:ext cx="7286676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latin typeface="+mj-ea"/>
                <a:ea typeface="+mj-ea"/>
              </a:rPr>
              <a:t>Application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66786" y="4071942"/>
            <a:ext cx="728667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9662" y="1071546"/>
            <a:ext cx="1857388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Transient Objects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66786" y="1928802"/>
            <a:ext cx="271464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+mj-ea"/>
                <a:ea typeface="+mj-ea"/>
              </a:rPr>
              <a:t>SessionFactory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2868" y="1928802"/>
            <a:ext cx="2428892" cy="928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Session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8224" y="3071810"/>
            <a:ext cx="242889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ADO.NET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48158" y="1285860"/>
            <a:ext cx="1428760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Objects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809992" y="3071810"/>
            <a:ext cx="2143140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ODBC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8" y="3071810"/>
            <a:ext cx="2286016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OLE DB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53198" y="1928802"/>
            <a:ext cx="2000264" cy="928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Transaction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6786" y="2428868"/>
            <a:ext cx="1285884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+mn-ea"/>
              </a:rPr>
              <a:t>TransactionFactory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24108" y="2428868"/>
            <a:ext cx="13573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latin typeface="+mn-ea"/>
              </a:rPr>
              <a:t>ConnectionProvider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530" y="5357826"/>
            <a:ext cx="8786873" cy="78581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452406" y="5000636"/>
            <a:ext cx="9001188" cy="10715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200" b="1" dirty="0" err="1" smtClean="0"/>
              <a:t>ISession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NHibernate.ISession</a:t>
            </a:r>
            <a:r>
              <a:rPr lang="en-US" sz="1200" b="1" dirty="0" smtClean="0"/>
              <a:t>) 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A single-threaded, short-lived object representing a conversation between the application and the persistent store. Wraps an ADO.NET connection. Factory for </a:t>
            </a:r>
            <a:r>
              <a:rPr lang="en-US" sz="1200" dirty="0" err="1" smtClean="0"/>
              <a:t>ITransaction</a:t>
            </a:r>
            <a:r>
              <a:rPr lang="en-US" sz="1200" dirty="0" smtClean="0"/>
              <a:t>. Holds a mandatory (first-level) cache of persistent objects, used when navigating the object graph or looking up objects by identifier.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NHibernate  - Benefits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Enterprise </a:t>
            </a:r>
            <a:r>
              <a:rPr lang="ko-KR" altLang="en-US" dirty="0" smtClean="0"/>
              <a:t>환경의 개발에서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도입에 따른 생산성 증가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Object = Table 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relational mapping </a:t>
            </a:r>
            <a:r>
              <a:rPr lang="ko-KR" altLang="en-US" dirty="0" smtClean="0"/>
              <a:t>을 자동 지원하므로</a:t>
            </a:r>
            <a:r>
              <a:rPr lang="en-US" altLang="ko-KR" dirty="0" smtClean="0"/>
              <a:t>,  data </a:t>
            </a:r>
            <a:r>
              <a:rPr lang="ko-KR" altLang="en-US" dirty="0" smtClean="0"/>
              <a:t>조작의 수작업이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Data </a:t>
            </a:r>
            <a:r>
              <a:rPr lang="ko-KR" altLang="en-US" dirty="0" smtClean="0"/>
              <a:t>처리 작업용 개발 공수를 </a:t>
            </a:r>
            <a:r>
              <a:rPr lang="en-US" altLang="ko-KR" dirty="0" smtClean="0"/>
              <a:t>95% </a:t>
            </a:r>
            <a:r>
              <a:rPr lang="ko-KR" altLang="en-US" dirty="0" smtClean="0"/>
              <a:t>까지 감소시키는 것이 목표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Enterprise Application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Data-Centric 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Business Logic </a:t>
            </a:r>
            <a:r>
              <a:rPr lang="ko-KR" altLang="en-US" dirty="0" smtClean="0"/>
              <a:t>에 중점을 두는 </a:t>
            </a:r>
            <a:r>
              <a:rPr lang="en-US" altLang="ko-KR" dirty="0" smtClean="0"/>
              <a:t>CBD </a:t>
            </a:r>
            <a:r>
              <a:rPr lang="ko-KR" altLang="en-US" dirty="0" smtClean="0"/>
              <a:t>개발에 기여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RDBMS Vendor</a:t>
            </a:r>
            <a:r>
              <a:rPr lang="ko-KR" altLang="en-US" dirty="0" smtClean="0"/>
              <a:t>를 지원 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에 종속적이지 않다</a:t>
            </a:r>
            <a:r>
              <a:rPr lang="en-US" altLang="ko-KR" dirty="0" smtClean="0"/>
              <a:t>.)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ICriteria, HQL (Hibernate Query Language), Native Query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Projections, aggregation, group, </a:t>
            </a:r>
            <a:r>
              <a:rPr lang="en-US" altLang="ko-KR" dirty="0" err="1" smtClean="0"/>
              <a:t>subqueries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Fetching strategy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First, Second Cache </a:t>
            </a:r>
            <a:r>
              <a:rPr lang="ko-KR" altLang="en-US" dirty="0" smtClean="0"/>
              <a:t>기본 지원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MemCached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SharedCache</a:t>
            </a:r>
            <a:r>
              <a:rPr lang="en-US" altLang="ko-KR" dirty="0" smtClean="0"/>
              <a:t>, Velocity)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2. INHRepository&lt;T&gt;</a:t>
            </a:r>
            <a:endParaRPr lang="ko-KR" altLang="en-US" cap="none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NHibernate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Repository Pattern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2.1 Class Diagram</a:t>
            </a:r>
          </a:p>
          <a:p>
            <a:r>
              <a:rPr lang="en-US" altLang="ko-KR" dirty="0" smtClean="0"/>
              <a:t>2.2 Methods</a:t>
            </a:r>
          </a:p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INHRepository&lt;T&gt;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IAdoRepository</a:t>
            </a:r>
            <a:r>
              <a:rPr lang="ko-KR" altLang="en-US" dirty="0" smtClean="0"/>
              <a:t>와는 달리 특정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INHRepository&lt;User&gt;, INHRepository&lt;Process&gt;</a:t>
            </a:r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의 수는 상당한 양이므로 각각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정의하는 것은 무리이다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DAO pattern)</a:t>
            </a:r>
          </a:p>
          <a:p>
            <a:pPr lvl="1"/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별로 묶어서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제공하는 것도 문제의 소지가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INHRepository&lt;T&gt; </a:t>
            </a:r>
            <a:r>
              <a:rPr lang="ko-KR" altLang="en-US" dirty="0" smtClean="0"/>
              <a:t>는 대부분이 </a:t>
            </a:r>
            <a:r>
              <a:rPr lang="en-US" altLang="ko-KR" dirty="0" err="1" smtClean="0"/>
              <a:t>NHibernate.ISession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Entity</a:t>
            </a:r>
            <a:r>
              <a:rPr lang="ko-KR" altLang="en-US" dirty="0" smtClean="0"/>
              <a:t>의 생명주기를 관리한다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ISession</a:t>
            </a:r>
            <a:r>
              <a:rPr lang="ko-KR" altLang="en-US" dirty="0" smtClean="0"/>
              <a:t>이 중추적인 역할을 담당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ISession</a:t>
            </a:r>
            <a:r>
              <a:rPr lang="ko-KR" altLang="en-US" dirty="0" smtClean="0"/>
              <a:t>이 제공하지 않는 부가 기능을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FindAll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FindOne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ReportAll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FutureValue</a:t>
            </a:r>
            <a:r>
              <a:rPr lang="en-US" altLang="ko-KR" dirty="0" smtClean="0"/>
              <a:t>&lt;T&gt; …</a:t>
            </a:r>
          </a:p>
          <a:p>
            <a:r>
              <a:rPr lang="en-US" altLang="ko-KR" dirty="0" smtClean="0"/>
              <a:t>Persistent Layer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로서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RCL.Data.NH</a:t>
            </a:r>
            <a:r>
              <a:rPr lang="en-US" altLang="ko-KR" dirty="0" smtClean="0"/>
              <a:t>  - Class Diagram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1000108"/>
            <a:ext cx="92618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380968" y="1071546"/>
            <a:ext cx="4286280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730" y="714356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Repository pattern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8686" y="1000108"/>
            <a:ext cx="4857784" cy="392909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43448" y="642918"/>
            <a:ext cx="2714644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Unit of work pattern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INHRepository&lt;T&gt; - Methods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38092" y="785794"/>
          <a:ext cx="9442450" cy="5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1"/>
                <a:gridCol w="779305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Group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Methods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 / Load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// 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지정된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Identity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를 가지는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Entity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를 가져온다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T Get(object id, [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LockMode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lockMode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]);     // get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은 해당 정보가 없으면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null 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반환</a:t>
                      </a:r>
                      <a:endParaRPr lang="en-US" altLang="ko-KR" sz="900" dirty="0" smtClean="0"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T Load(object id,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[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LockMode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lockMode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]);    // Load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는 해당 정보가 없으면 예외발생</a:t>
                      </a:r>
                      <a:endParaRPr lang="en-US" altLang="ko-KR" sz="900" baseline="0" dirty="0" smtClean="0"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GetIn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params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object[] ids);          //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SQL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의 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IN operator</a:t>
                      </a:r>
                      <a:endParaRPr lang="en-US" altLang="ko-KR" sz="900" dirty="0" smtClean="0"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GetInG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TId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&gt;(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ICollection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TId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 ids);   // 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SQL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의 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IN operator</a:t>
                      </a:r>
                      <a:endParaRPr lang="ko-KR" altLang="en-US" sz="9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FindAll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// Entity 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에 대한 조회를 통해 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collection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을 반환한다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.</a:t>
                      </a:r>
                      <a:endParaRPr lang="en-US" altLang="ko-KR" sz="900" dirty="0" smtClean="0"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(params ICriterion[] criteria);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(Order[] orders, params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Icriterion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[] criteria);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(Order[] orders,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firstResult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maxResults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Icriterion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[] criteria);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criteria, params Order[] orders);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criteria,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firstResult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maxResults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Order[] orders);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namedQuery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params INHParameter[] parameters);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FindAll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namedQuery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firstResult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maxResults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IList&lt;T&gt;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FindAllByHql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hql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firstResult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maxResults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  <a:endParaRPr lang="ko-KR" altLang="en-US" sz="9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FindOne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//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유일한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Entity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를 조회한다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. 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없거나 유일하지 않다면 예외를 발생시킨다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FindOne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(params ICriterion[] criteria);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FindOne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namedQuery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FindOneByHql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(string query, params INHParameter[] parameters);</a:t>
                      </a:r>
                      <a:endParaRPr lang="ko-KR" altLang="en-US" sz="9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FindFirst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// Entity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를 조회한다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. 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복수라면 </a:t>
                      </a:r>
                      <a:r>
                        <a:rPr lang="ko-KR" altLang="en-US" sz="900" dirty="0" err="1" smtClean="0">
                          <a:latin typeface="Consolas" pitchFamily="49" charset="0"/>
                        </a:rPr>
                        <a:t>첫번째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Entity, 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없다면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null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을 반환한다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FindFirst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params Order[] orders);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FindFirst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(params Order[] orders);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FindFirst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(T example, params string[]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propertyToExclude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FindFirst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namedQuey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FindFirstByHql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hql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  <a:endParaRPr lang="ko-KR" altLang="en-US" sz="9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Count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//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특정 조건에 만족하는 결과 셋의 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Count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를 계산한다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. SQL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의 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count 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함수를 호출한다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long Count();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long Count(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criteria);               </a:t>
                      </a:r>
                      <a:r>
                        <a:rPr lang="en-US" altLang="ko-KR" sz="9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long Count(string </a:t>
                      </a:r>
                      <a:r>
                        <a:rPr lang="en-US" altLang="ko-KR" sz="900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namedQuery</a:t>
                      </a:r>
                      <a:r>
                        <a:rPr lang="en-US" altLang="ko-KR" sz="9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, params INHParameter[] parameters);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long Count(params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Icriterion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[] criteria);            </a:t>
                      </a:r>
                      <a:r>
                        <a:rPr lang="en-US" altLang="ko-KR" sz="9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long </a:t>
                      </a:r>
                      <a:r>
                        <a:rPr lang="en-US" altLang="ko-KR" sz="900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CountByHql</a:t>
                      </a:r>
                      <a:r>
                        <a:rPr lang="en-US" altLang="ko-KR" sz="9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hql</a:t>
                      </a:r>
                      <a:r>
                        <a:rPr lang="en-US" altLang="ko-KR" sz="9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itchFamily="49" charset="0"/>
                        </a:rPr>
                        <a:t>, params INHParameter[] parameters);</a:t>
                      </a:r>
                      <a:endParaRPr lang="ko-KR" altLang="en-US"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INHRepository&lt;T&gt; - Methods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38092" y="642918"/>
          <a:ext cx="9442450" cy="541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1"/>
                <a:gridCol w="3233759"/>
                <a:gridCol w="45593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Group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Methods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Exists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bool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Exists();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bool Exists(DetachedCriteria criteria);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bool Exists(params ICriterion[] criteria);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bool Exists(string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namedQuery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Bool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ExistsByHql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hql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params INHParameter[] parameters);</a:t>
                      </a:r>
                      <a:endParaRPr lang="ko-KR" altLang="en-US" sz="900" dirty="0">
                        <a:latin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ReportAll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// Entity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의 통계 등의 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2</a:t>
                      </a:r>
                      <a:r>
                        <a:rPr lang="ko-KR" altLang="en-US" sz="900" dirty="0" smtClean="0">
                          <a:latin typeface="Consolas" pitchFamily="49" charset="0"/>
                        </a:rPr>
                        <a:t>차 계산식</a:t>
                      </a:r>
                      <a:r>
                        <a:rPr lang="ko-KR" altLang="en-US" sz="900" baseline="0" dirty="0" smtClean="0">
                          <a:latin typeface="Consolas" pitchFamily="49" charset="0"/>
                        </a:rPr>
                        <a:t> 결과를 제공</a:t>
                      </a:r>
                      <a:endParaRPr lang="en-US" altLang="ko-KR" sz="900" dirty="0" smtClean="0"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ReportAll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&gt;(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IList&lt;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ReportAll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&gt;(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, bool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distinctResult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IList&lt;</a:t>
                      </a:r>
                      <a:r>
                        <a:rPr lang="en-US" altLang="ko-KR" sz="900" kern="12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&gt; </a:t>
                      </a:r>
                      <a:r>
                        <a:rPr lang="en-US" altLang="ko-KR" sz="900" kern="1200" dirty="0" err="1" smtClean="0">
                          <a:latin typeface="Consolas" pitchFamily="49" charset="0"/>
                        </a:rPr>
                        <a:t>ReportAll</a:t>
                      </a: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kern="12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&gt;(DetachedCriteria criteria, </a:t>
                      </a:r>
                      <a:r>
                        <a:rPr lang="en-US" altLang="ko-KR" sz="900" kern="12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kern="12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); </a:t>
                      </a:r>
                      <a:r>
                        <a:rPr lang="ko-KR" altLang="en-US" sz="900" kern="1200" dirty="0" smtClean="0">
                          <a:latin typeface="Consolas" pitchFamily="49" charset="0"/>
                        </a:rPr>
                        <a:t>외 </a:t>
                      </a:r>
                      <a:r>
                        <a:rPr lang="en-US" altLang="ko-KR" sz="900" kern="1200" dirty="0" smtClean="0">
                          <a:latin typeface="Consolas" pitchFamily="49" charset="0"/>
                        </a:rPr>
                        <a:t>6</a:t>
                      </a:r>
                      <a:r>
                        <a:rPr lang="ko-KR" altLang="en-US" sz="900" kern="1200" dirty="0" smtClean="0">
                          <a:latin typeface="Consolas" pitchFamily="49" charset="0"/>
                        </a:rPr>
                        <a:t>개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ReportOne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ReportOne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&gt;(DetachedCriteria criteria,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ReportOne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TProject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&gt;(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dirty="0" err="1" smtClean="0">
                          <a:latin typeface="Consolas" pitchFamily="49" charset="0"/>
                        </a:rPr>
                        <a:t>projectionList</a:t>
                      </a:r>
                      <a:r>
                        <a:rPr lang="en-US" altLang="ko-KR" sz="900" dirty="0" smtClean="0">
                          <a:latin typeface="Consolas" pitchFamily="49" charset="0"/>
                        </a:rPr>
                        <a:t>, params ICriterion[] criteria);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Save / Update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T Save(T entity);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void Save(T entity, object id);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T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SaveOrUpdate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(T entity);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T </a:t>
                      </a:r>
                      <a:r>
                        <a:rPr lang="en-US" altLang="ko-KR" sz="900" baseline="0" dirty="0" err="1" smtClean="0">
                          <a:latin typeface="Consolas" pitchFamily="49" charset="0"/>
                        </a:rPr>
                        <a:t>SaveOrUpdateCopy</a:t>
                      </a: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(T entity);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latin typeface="Consolas" pitchFamily="49" charset="0"/>
                        </a:rPr>
                        <a:t>void Update(T entity);</a:t>
                      </a:r>
                      <a:endParaRPr lang="ko-KR" altLang="en-US" sz="900" dirty="0" smtClean="0"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latin typeface="Consolas" pitchFamily="49" charset="0"/>
                        </a:rPr>
                        <a:t>void Update(T entity, object id);</a:t>
                      </a:r>
                      <a:endParaRPr lang="ko-KR" altLang="en-US" sz="9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Delete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void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Delete(T entity);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void Delete(T entity,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LockMode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lockMode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);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void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DeleteAll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void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DeleteAll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(DetachedCriteria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);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void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DeleteAll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namedQuery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params INHParameter[] parameters);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void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DeleteAllByHql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(string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hql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params INHParameter[] parameters);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Entity</a:t>
                      </a:r>
                      <a:r>
                        <a:rPr lang="en-US" altLang="ko-KR" sz="1000" baseline="0" dirty="0" smtClean="0"/>
                        <a:t> Managements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T Create();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bool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IsTransient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(T entity);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IClassMetaData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GetClassMetadata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();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ICriteria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CreateCriteria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DetachedCriteria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CreateDetachedCriteria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CreateDetachedCriteria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(string alias);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Extensions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// Proxy pattern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을 이용하여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Query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는 빌드하고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실제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Entity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가 필요할 때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query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를 실행해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entity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를 가져온다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FutureValue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&lt;T&gt;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FutureGet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(object id);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FutureValue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&lt;T&gt;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FutureLoad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(object id);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TODO 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// Paging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기능이 있는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GridView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등에 사용할 때 좋다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.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// 1.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질의 결과 셋의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Count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계산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2.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해당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Page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의 결과 셋만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List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로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빌드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IPageList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&lt;T&gt;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GetPage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pageIndex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int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pageSize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DetachedCriteria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criteria);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785794"/>
            <a:ext cx="7286625" cy="5353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298" y="1000108"/>
            <a:ext cx="6677025" cy="5353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285860"/>
            <a:ext cx="5343525" cy="18002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5819781" y="1285860"/>
            <a:ext cx="3857652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1000" dirty="0" smtClean="0"/>
              <a:t>Parent 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Parent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Identity </a:t>
            </a:r>
            <a:r>
              <a:rPr lang="ko-KR" altLang="en-US" sz="1000" dirty="0" smtClean="0"/>
              <a:t>값을 이용해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로부터 읽어온다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지정된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에 해당하는 </a:t>
            </a:r>
            <a:r>
              <a:rPr lang="en-US" altLang="ko-KR" sz="1000" dirty="0" smtClean="0"/>
              <a:t>Parent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가 없다면 </a:t>
            </a:r>
            <a:r>
              <a:rPr lang="en-US" altLang="ko-KR" sz="1000" dirty="0" smtClean="0"/>
              <a:t>null</a:t>
            </a:r>
            <a:r>
              <a:rPr lang="ko-KR" altLang="en-US" sz="1000" dirty="0" smtClean="0"/>
              <a:t>을 반환한다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en-US" altLang="ko-KR" sz="1000" dirty="0" err="1" smtClean="0"/>
              <a:t>loaded.Children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처럼 </a:t>
            </a:r>
            <a:r>
              <a:rPr lang="en-US" altLang="ko-KR" sz="1000" dirty="0" smtClean="0"/>
              <a:t>association</a:t>
            </a:r>
            <a:r>
              <a:rPr lang="ko-KR" altLang="en-US" sz="1000" dirty="0" smtClean="0"/>
              <a:t>된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lazy loading</a:t>
            </a:r>
            <a:r>
              <a:rPr lang="ko-KR" altLang="en-US" sz="1000" dirty="0" smtClean="0"/>
              <a:t>을 통해 자동 </a:t>
            </a:r>
            <a:r>
              <a:rPr lang="en-US" altLang="ko-KR" sz="1000" dirty="0" smtClean="0"/>
              <a:t>loading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 ( ORM </a:t>
            </a:r>
            <a:r>
              <a:rPr lang="ko-KR" altLang="en-US" sz="1000" dirty="0" smtClean="0"/>
              <a:t>의 장점 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20000"/>
              </a:lnSpc>
            </a:pP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80968" y="857232"/>
            <a:ext cx="91440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smtClean="0">
                <a:latin typeface="+mj-ea"/>
                <a:ea typeface="+mj-ea"/>
              </a:rPr>
              <a:t>Get/Load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68" y="3714752"/>
            <a:ext cx="7086600" cy="2295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9" name="직사각형 8"/>
          <p:cNvSpPr/>
          <p:nvPr/>
        </p:nvSpPr>
        <p:spPr>
          <a:xfrm>
            <a:off x="380968" y="3286124"/>
            <a:ext cx="91440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+mj-ea"/>
                <a:ea typeface="+mj-ea"/>
              </a:rPr>
              <a:t>GetIn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357298"/>
            <a:ext cx="7858125" cy="3571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309530" y="928670"/>
            <a:ext cx="91440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+mj-ea"/>
                <a:ea typeface="+mj-ea"/>
              </a:rPr>
              <a:t>FindAll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968" y="5072074"/>
            <a:ext cx="9144064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000" dirty="0" smtClean="0"/>
              <a:t>원하는 질의 조건에 만족하는 </a:t>
            </a:r>
            <a:r>
              <a:rPr lang="en-US" altLang="ko-KR" sz="1000" dirty="0" smtClean="0"/>
              <a:t>Result Set</a:t>
            </a:r>
            <a:r>
              <a:rPr lang="ko-KR" altLang="en-US" sz="1000" dirty="0" smtClean="0"/>
              <a:t>을 지정된 </a:t>
            </a:r>
            <a:r>
              <a:rPr lang="en-US" altLang="ko-KR" sz="1000" dirty="0" smtClean="0"/>
              <a:t>Ordering </a:t>
            </a:r>
            <a:r>
              <a:rPr lang="ko-KR" altLang="en-US" sz="1000" dirty="0" smtClean="0"/>
              <a:t>순서대로 정렬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지정된 </a:t>
            </a:r>
            <a:r>
              <a:rPr lang="en-US" altLang="ko-KR" sz="1000" dirty="0" smtClean="0"/>
              <a:t>Page</a:t>
            </a:r>
            <a:r>
              <a:rPr lang="ko-KR" altLang="en-US" sz="1000" dirty="0" smtClean="0"/>
              <a:t>에 해당하는 </a:t>
            </a:r>
            <a:r>
              <a:rPr lang="en-US" altLang="ko-KR" sz="1000" dirty="0" smtClean="0"/>
              <a:t>Result Set</a:t>
            </a:r>
            <a:r>
              <a:rPr lang="ko-KR" altLang="en-US" sz="1000" dirty="0" smtClean="0"/>
              <a:t> 만 </a:t>
            </a:r>
            <a:r>
              <a:rPr lang="en-US" altLang="ko-KR" sz="1000" dirty="0" smtClean="0"/>
              <a:t>Persistent Object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빌드해서</a:t>
            </a:r>
            <a:r>
              <a:rPr lang="ko-KR" altLang="en-US" sz="1000" dirty="0" smtClean="0"/>
              <a:t> 반환한다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 err="1" smtClean="0"/>
              <a:t>DataSet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Pagination, </a:t>
            </a:r>
            <a:r>
              <a:rPr lang="en-US" altLang="ko-KR" sz="1000" dirty="0" err="1" smtClean="0"/>
              <a:t>IAdoRepository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IDataReader</a:t>
            </a:r>
            <a:r>
              <a:rPr lang="ko-KR" altLang="en-US" sz="1000" dirty="0" smtClean="0"/>
              <a:t>를 통한 </a:t>
            </a:r>
            <a:r>
              <a:rPr lang="en-US" altLang="ko-KR" sz="1000" dirty="0" smtClean="0"/>
              <a:t>Pagination</a:t>
            </a:r>
            <a:r>
              <a:rPr lang="ko-KR" altLang="en-US" sz="1000" dirty="0" smtClean="0"/>
              <a:t> 과 비슷한 기능이지만</a:t>
            </a:r>
            <a:r>
              <a:rPr lang="en-US" altLang="ko-KR" sz="1000" dirty="0" smtClean="0"/>
              <a:t>, ADO.NET</a:t>
            </a:r>
            <a:r>
              <a:rPr lang="ko-KR" altLang="en-US" sz="1000" dirty="0" smtClean="0"/>
              <a:t>이 우선 모든 결과 셋을 메모리에 적재한 후에 필터링 하는 반면</a:t>
            </a:r>
            <a:r>
              <a:rPr lang="en-US" altLang="ko-KR" sz="1000" dirty="0" smtClean="0"/>
              <a:t>, NHibernate</a:t>
            </a:r>
            <a:r>
              <a:rPr lang="ko-KR" altLang="en-US" sz="1000" dirty="0" smtClean="0"/>
              <a:t>는 각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맞게끔 </a:t>
            </a:r>
            <a:r>
              <a:rPr lang="en-US" altLang="ko-KR" sz="1000" dirty="0" smtClean="0"/>
              <a:t>Pagination </a:t>
            </a:r>
            <a:r>
              <a:rPr lang="ko-KR" altLang="en-US" sz="1000" dirty="0" smtClean="0"/>
              <a:t>기능을 수행하는 </a:t>
            </a:r>
            <a:r>
              <a:rPr lang="en-US" altLang="ko-KR" sz="1000" dirty="0" smtClean="0"/>
              <a:t>SQL Query </a:t>
            </a:r>
            <a:r>
              <a:rPr lang="ko-KR" altLang="en-US" sz="1000" dirty="0" smtClean="0"/>
              <a:t>문을 생성해서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전달하기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필요한 </a:t>
            </a:r>
            <a:r>
              <a:rPr lang="en-US" altLang="ko-KR" sz="1000" dirty="0" smtClean="0"/>
              <a:t>Data</a:t>
            </a:r>
            <a:r>
              <a:rPr lang="ko-KR" altLang="en-US" sz="1000" dirty="0" smtClean="0"/>
              <a:t>만이 </a:t>
            </a:r>
            <a:r>
              <a:rPr lang="en-US" altLang="ko-KR" sz="1000" dirty="0" smtClean="0"/>
              <a:t>Network</a:t>
            </a:r>
            <a:r>
              <a:rPr lang="ko-KR" altLang="en-US" sz="1000" dirty="0" smtClean="0"/>
              <a:t>을 통해 전달된다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Application</a:t>
            </a:r>
            <a:r>
              <a:rPr lang="ko-KR" altLang="en-US" sz="1000" dirty="0" smtClean="0"/>
              <a:t>간의 </a:t>
            </a:r>
            <a:r>
              <a:rPr lang="ko-KR" altLang="en-US" sz="1000" dirty="0" err="1" smtClean="0"/>
              <a:t>통신량을</a:t>
            </a:r>
            <a:r>
              <a:rPr lang="ko-KR" altLang="en-US" sz="1000" dirty="0" smtClean="0"/>
              <a:t> 감소시키고</a:t>
            </a:r>
            <a:r>
              <a:rPr lang="en-US" altLang="ko-KR" sz="1000" dirty="0" smtClean="0"/>
              <a:t>, Memory </a:t>
            </a:r>
            <a:r>
              <a:rPr lang="ko-KR" altLang="en-US" sz="1000" dirty="0" smtClean="0"/>
              <a:t>상에서 대용량 </a:t>
            </a:r>
            <a:r>
              <a:rPr lang="en-US" altLang="ko-KR" sz="1000" dirty="0" smtClean="0"/>
              <a:t>Stream</a:t>
            </a:r>
            <a:r>
              <a:rPr lang="ko-KR" altLang="en-US" sz="1000" dirty="0" smtClean="0"/>
              <a:t>을 처리하기 위한 관리가 불필요하다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000" dirty="0" smtClean="0"/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예</a:t>
            </a:r>
            <a:r>
              <a:rPr lang="en-US" altLang="ko-KR" sz="1000" dirty="0" smtClean="0"/>
              <a:t>) select top 10 * from Parent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6BC1-8304-449B-B462-11541251A2E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2009.01.15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 v 3.5.1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개발본부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RCL.Data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Repository using NHibernate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2009.01.15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285860"/>
            <a:ext cx="8715375" cy="1333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06" y="2714620"/>
            <a:ext cx="4495800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452406" y="857232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+mj-ea"/>
                <a:ea typeface="+mj-ea"/>
              </a:rPr>
              <a:t>ReportOne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5810" y="2143116"/>
            <a:ext cx="5029200" cy="4057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9" name="직사각형 8"/>
          <p:cNvSpPr/>
          <p:nvPr/>
        </p:nvSpPr>
        <p:spPr>
          <a:xfrm>
            <a:off x="452406" y="4357694"/>
            <a:ext cx="392909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1000" dirty="0" smtClean="0"/>
              <a:t>Projection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Mapping</a:t>
            </a:r>
            <a:r>
              <a:rPr lang="ko-KR" altLang="en-US" sz="1000" dirty="0" smtClean="0"/>
              <a:t>에 의해 정의된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를 다른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으로 변환하는 작업을 수행한다</a:t>
            </a:r>
            <a:r>
              <a:rPr lang="en-US" altLang="ko-KR" sz="1000" dirty="0" smtClean="0"/>
              <a:t>. (Report </a:t>
            </a:r>
            <a:r>
              <a:rPr lang="ko-KR" altLang="en-US" sz="1000" dirty="0" smtClean="0"/>
              <a:t>라고도 한다</a:t>
            </a:r>
            <a:r>
              <a:rPr lang="en-US" altLang="ko-KR" sz="10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위의 예는 </a:t>
            </a:r>
            <a:r>
              <a:rPr lang="en-US" altLang="ko-KR" sz="1000" dirty="0" smtClean="0"/>
              <a:t>Parent 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의 정보를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읽어서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ParentDTO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으로 변환해서 반환한다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DTO (Data Transfer Object) Pattern</a:t>
            </a:r>
            <a:r>
              <a:rPr lang="ko-KR" altLang="en-US" sz="1000" dirty="0" smtClean="0"/>
              <a:t>을 사용할 때 꼭 필요한 기능이다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또한 </a:t>
            </a:r>
            <a:r>
              <a:rPr lang="en-US" altLang="ko-KR" sz="1000" dirty="0" smtClean="0"/>
              <a:t>aggregation, grouping</a:t>
            </a:r>
            <a:r>
              <a:rPr lang="ko-KR" altLang="en-US" sz="1000" dirty="0" smtClean="0"/>
              <a:t>을 통해 통계형식의 </a:t>
            </a:r>
            <a:r>
              <a:rPr lang="en-US" altLang="ko-KR" sz="1000" dirty="0" smtClean="0"/>
              <a:t>Data Type</a:t>
            </a:r>
            <a:r>
              <a:rPr lang="ko-KR" altLang="en-US" sz="1000" dirty="0" smtClean="0"/>
              <a:t>으로 변환할 수도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406" y="857232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+mj-ea"/>
                <a:ea typeface="+mj-ea"/>
              </a:rPr>
              <a:t>ReportAll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285860"/>
            <a:ext cx="7781925" cy="2305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06" y="3714752"/>
            <a:ext cx="7781925" cy="2038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Samples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1071546"/>
            <a:ext cx="6715125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직사각형 7"/>
          <p:cNvSpPr/>
          <p:nvPr/>
        </p:nvSpPr>
        <p:spPr>
          <a:xfrm>
            <a:off x="380968" y="642918"/>
            <a:ext cx="114300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+mj-ea"/>
                <a:ea typeface="+mj-ea"/>
              </a:rPr>
              <a:t>ReportOne</a:t>
            </a:r>
            <a:endParaRPr lang="ko-KR" altLang="en-US" sz="1100" dirty="0" smtClean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092" y="5429264"/>
            <a:ext cx="9215502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1000" dirty="0" smtClean="0"/>
              <a:t>NHibernate</a:t>
            </a:r>
            <a:r>
              <a:rPr lang="ko-KR" altLang="en-US" sz="1000" dirty="0" smtClean="0"/>
              <a:t>을 이용하여 모든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를 삭제하는 </a:t>
            </a:r>
            <a:r>
              <a:rPr lang="en-US" altLang="ko-KR" sz="1000" dirty="0" err="1" smtClean="0"/>
              <a:t>DeleteAll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수행하지 않는 것이 좋다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DeleteAll</a:t>
            </a:r>
            <a:r>
              <a:rPr lang="ko-KR" altLang="en-US" sz="1000" dirty="0" smtClean="0"/>
              <a:t>을 하려면 먼저 모든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Load</a:t>
            </a:r>
            <a:r>
              <a:rPr lang="ko-KR" altLang="en-US" sz="1000" dirty="0" smtClean="0"/>
              <a:t>한 후 </a:t>
            </a:r>
            <a:r>
              <a:rPr lang="en-US" altLang="ko-KR" sz="1000" dirty="0" smtClean="0"/>
              <a:t>Identity </a:t>
            </a:r>
            <a:r>
              <a:rPr lang="ko-KR" altLang="en-US" sz="1000" dirty="0" smtClean="0"/>
              <a:t>값을 이용하여 </a:t>
            </a:r>
            <a:r>
              <a:rPr lang="ko-KR" altLang="en-US" sz="1000" dirty="0" err="1" smtClean="0"/>
              <a:t>한개씩</a:t>
            </a:r>
            <a:r>
              <a:rPr lang="ko-KR" altLang="en-US" sz="1000" dirty="0" smtClean="0"/>
              <a:t> 삭제하게 된다</a:t>
            </a:r>
            <a:r>
              <a:rPr lang="en-US" altLang="ko-KR" sz="1000" dirty="0" smtClean="0"/>
              <a:t>. (Entity </a:t>
            </a:r>
            <a:r>
              <a:rPr lang="ko-KR" altLang="en-US" sz="1000" dirty="0" smtClean="0"/>
              <a:t>수가 많으면 비효율적이다</a:t>
            </a:r>
            <a:r>
              <a:rPr lang="en-US" altLang="ko-KR" sz="10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en-US" altLang="ko-KR" sz="1000" dirty="0" smtClean="0"/>
              <a:t>Delete All, Update All </a:t>
            </a:r>
            <a:r>
              <a:rPr lang="ko-KR" altLang="en-US" sz="1000" dirty="0" smtClean="0"/>
              <a:t>등 </a:t>
            </a:r>
            <a:r>
              <a:rPr lang="en-US" altLang="ko-KR" sz="1000" dirty="0" smtClean="0"/>
              <a:t>Set </a:t>
            </a:r>
            <a:r>
              <a:rPr lang="ko-KR" altLang="en-US" sz="1000" dirty="0" smtClean="0"/>
              <a:t>방식으로 어떤 처리를 원하는 경우에는 </a:t>
            </a:r>
            <a:r>
              <a:rPr lang="en-US" altLang="ko-KR" sz="1000" dirty="0" smtClean="0"/>
              <a:t>SQL String </a:t>
            </a:r>
            <a:r>
              <a:rPr lang="ko-KR" altLang="en-US" sz="1000" dirty="0" smtClean="0"/>
              <a:t>자체를 이용하는 것이 효과적이다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3. INHRepository&lt;T&gt; with </a:t>
            </a:r>
            <a:r>
              <a:rPr lang="en-US" altLang="ko-KR" cap="none" dirty="0" err="1" smtClean="0"/>
              <a:t>IoC</a:t>
            </a:r>
            <a:endParaRPr lang="ko-KR" altLang="en-US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/>
            <a:r>
              <a:rPr lang="en-US" altLang="ko-KR" dirty="0" err="1" smtClean="0"/>
              <a:t>IoC</a:t>
            </a:r>
            <a:r>
              <a:rPr lang="ko-KR" altLang="en-US" dirty="0" smtClean="0"/>
              <a:t>를 이용한 유연성 확보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IoC</a:t>
            </a:r>
            <a:r>
              <a:rPr lang="en-US" altLang="ko-KR" dirty="0" smtClean="0"/>
              <a:t> / DI Overview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Generic Repository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Decorator pattern by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/ DI 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협동하는 복수의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(or Service)</a:t>
            </a:r>
            <a:r>
              <a:rPr lang="ko-KR" altLang="en-US" dirty="0" smtClean="0"/>
              <a:t> 간의 의존성을 매우 느슨하게 </a:t>
            </a:r>
            <a:r>
              <a:rPr lang="en-US" altLang="ko-KR" dirty="0" smtClean="0"/>
              <a:t>(decoupling)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의 재사용성을 높이고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높힐</a:t>
            </a:r>
            <a:r>
              <a:rPr lang="ko-KR" altLang="en-US" dirty="0" smtClean="0"/>
              <a:t> 수 있도록 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가 필요한 </a:t>
            </a:r>
            <a:r>
              <a:rPr lang="en-US" altLang="ko-KR" dirty="0" smtClean="0"/>
              <a:t>Component/Service</a:t>
            </a:r>
            <a:r>
              <a:rPr lang="ko-KR" altLang="en-US" dirty="0" smtClean="0"/>
              <a:t>를 명시적으로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폐기 하는 것이 아니라</a:t>
            </a:r>
            <a:r>
              <a:rPr lang="en-US" altLang="ko-KR" dirty="0" smtClean="0"/>
              <a:t>, Component/Service </a:t>
            </a:r>
            <a:r>
              <a:rPr lang="ko-KR" altLang="en-US" dirty="0" smtClean="0"/>
              <a:t>제공자가 알아서 제공해 주는 것을 사용하는 것이다</a:t>
            </a:r>
            <a:r>
              <a:rPr lang="en-US" altLang="ko-KR" dirty="0" smtClean="0"/>
              <a:t>. (Active -&gt; Passive)</a:t>
            </a:r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Concrete class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로 동작하므로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작게는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줄여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유연성을 극대화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SOA (Service Oriented Architecture)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관리 및 사용부분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4381496" y="1142984"/>
            <a:ext cx="5214974" cy="4500594"/>
          </a:xfrm>
          <a:prstGeom prst="roundRect">
            <a:avLst>
              <a:gd name="adj" fmla="val 73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9530" y="1142984"/>
            <a:ext cx="3929090" cy="4500594"/>
          </a:xfrm>
          <a:prstGeom prst="roundRect">
            <a:avLst>
              <a:gd name="adj" fmla="val 95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/ DI  Overview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3844" y="1928802"/>
            <a:ext cx="1143008" cy="2857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Consolas" pitchFamily="49" charset="0"/>
              </a:rPr>
              <a:t>MailClient</a:t>
            </a:r>
            <a:endParaRPr lang="ko-KR" altLang="en-US" sz="1100" dirty="0" smtClean="0">
              <a:latin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08" y="1928802"/>
            <a:ext cx="128588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smtClean="0">
                <a:latin typeface="Consolas" pitchFamily="49" charset="0"/>
              </a:rPr>
              <a:t>&lt;&lt;interface&gt;&gt;</a:t>
            </a:r>
          </a:p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Consolas" pitchFamily="49" charset="0"/>
              </a:rPr>
              <a:t>IMailSender</a:t>
            </a:r>
            <a:endParaRPr lang="ko-KR" altLang="en-US" sz="1100" dirty="0" smtClean="0">
              <a:latin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4108" y="3071810"/>
            <a:ext cx="128588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Consolas" pitchFamily="49" charset="0"/>
              </a:rPr>
              <a:t>TextMailSender</a:t>
            </a:r>
            <a:endParaRPr lang="ko-KR" altLang="en-US" sz="1100" dirty="0" smtClean="0">
              <a:latin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24834" y="3071810"/>
            <a:ext cx="114300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000" dirty="0" err="1" smtClean="0"/>
              <a:t>HtmlMailSender</a:t>
            </a:r>
            <a:endParaRPr lang="ko-KR" altLang="en-US" sz="1000" dirty="0" smtClean="0"/>
          </a:p>
        </p:txBody>
      </p:sp>
      <p:cxnSp>
        <p:nvCxnSpPr>
          <p:cNvPr id="10" name="직선 화살표 연결선 9"/>
          <p:cNvCxnSpPr>
            <a:stCxn id="7" idx="0"/>
            <a:endCxn id="6" idx="2"/>
          </p:cNvCxnSpPr>
          <p:nvPr/>
        </p:nvCxnSpPr>
        <p:spPr>
          <a:xfrm rot="5400000" flipH="1" flipV="1">
            <a:off x="2845579" y="2750339"/>
            <a:ext cx="642942" cy="15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5" idx="2"/>
            <a:endCxn id="7" idx="1"/>
          </p:cNvCxnSpPr>
          <p:nvPr/>
        </p:nvCxnSpPr>
        <p:spPr>
          <a:xfrm rot="16200000" flipH="1">
            <a:off x="1256084" y="2053818"/>
            <a:ext cx="1107289" cy="142876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5" idx="3"/>
            <a:endCxn id="6" idx="1"/>
          </p:cNvCxnSpPr>
          <p:nvPr/>
        </p:nvCxnSpPr>
        <p:spPr>
          <a:xfrm>
            <a:off x="1666852" y="2071678"/>
            <a:ext cx="857256" cy="107157"/>
          </a:xfrm>
          <a:prstGeom prst="curvedConnector3">
            <a:avLst>
              <a:gd name="adj1" fmla="val 50000"/>
            </a:avLst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9662" y="27146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onsolas" pitchFamily="49" charset="0"/>
                <a:ea typeface="+mn-ea"/>
              </a:rPr>
              <a:t>&lt;&lt;create&gt;&gt;</a:t>
            </a:r>
            <a:endParaRPr lang="ko-KR" altLang="en-US" sz="1100" dirty="0">
              <a:latin typeface="Consolas" pitchFamily="49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9596" y="5715016"/>
            <a:ext cx="2927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1. The dependencies using simple creation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95810" y="1928802"/>
            <a:ext cx="1143008" cy="2857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Consolas" pitchFamily="49" charset="0"/>
              </a:rPr>
              <a:t>MailClient</a:t>
            </a:r>
            <a:endParaRPr lang="ko-KR" altLang="en-US" sz="1100" dirty="0" smtClean="0">
              <a:latin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96074" y="1928802"/>
            <a:ext cx="128588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smtClean="0">
                <a:latin typeface="Consolas" pitchFamily="49" charset="0"/>
              </a:rPr>
              <a:t>&lt;&lt;interface&gt;&gt;</a:t>
            </a:r>
          </a:p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Consolas" pitchFamily="49" charset="0"/>
              </a:rPr>
              <a:t>IMailSender</a:t>
            </a:r>
            <a:endParaRPr lang="ko-KR" altLang="en-US" sz="1100" dirty="0" smtClean="0">
              <a:latin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96074" y="3071810"/>
            <a:ext cx="1285884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100" dirty="0" err="1" smtClean="0">
                <a:latin typeface="Consolas" pitchFamily="49" charset="0"/>
              </a:rPr>
              <a:t>TextMailSender</a:t>
            </a:r>
            <a:endParaRPr lang="ko-KR" altLang="en-US" sz="1100" dirty="0" smtClean="0">
              <a:latin typeface="Consolas" pitchFamily="49" charset="0"/>
            </a:endParaRPr>
          </a:p>
        </p:txBody>
      </p:sp>
      <p:cxnSp>
        <p:nvCxnSpPr>
          <p:cNvPr id="41" name="직선 화살표 연결선 40"/>
          <p:cNvCxnSpPr>
            <a:stCxn id="40" idx="0"/>
            <a:endCxn id="39" idx="2"/>
          </p:cNvCxnSpPr>
          <p:nvPr/>
        </p:nvCxnSpPr>
        <p:spPr>
          <a:xfrm rot="5400000" flipH="1" flipV="1">
            <a:off x="6917545" y="2750339"/>
            <a:ext cx="642942" cy="15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15"/>
          <p:cNvCxnSpPr>
            <a:stCxn id="49" idx="1"/>
            <a:endCxn id="38" idx="2"/>
          </p:cNvCxnSpPr>
          <p:nvPr/>
        </p:nvCxnSpPr>
        <p:spPr>
          <a:xfrm rot="10800000">
            <a:off x="5167314" y="2214555"/>
            <a:ext cx="1500198" cy="2678925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38" idx="3"/>
            <a:endCxn id="39" idx="1"/>
          </p:cNvCxnSpPr>
          <p:nvPr/>
        </p:nvCxnSpPr>
        <p:spPr>
          <a:xfrm>
            <a:off x="5738818" y="2071678"/>
            <a:ext cx="857256" cy="107157"/>
          </a:xfrm>
          <a:prstGeom prst="curvedConnector3">
            <a:avLst>
              <a:gd name="adj1" fmla="val 50000"/>
            </a:avLst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67710" y="392906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onsolas" pitchFamily="49" charset="0"/>
                <a:ea typeface="+mn-ea"/>
              </a:rPr>
              <a:t>&lt;&lt;create&gt;&gt;</a:t>
            </a:r>
            <a:endParaRPr lang="ko-KR" altLang="en-US" sz="1100" dirty="0">
              <a:latin typeface="Consolas" pitchFamily="49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95942" y="5715016"/>
            <a:ext cx="3249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2. The dependencies for a Dependency Injector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cxnSp>
        <p:nvCxnSpPr>
          <p:cNvPr id="46" name="직선 화살표 연결선 45"/>
          <p:cNvCxnSpPr>
            <a:stCxn id="8" idx="0"/>
            <a:endCxn id="39" idx="2"/>
          </p:cNvCxnSpPr>
          <p:nvPr/>
        </p:nvCxnSpPr>
        <p:spPr>
          <a:xfrm rot="16200000" flipV="1">
            <a:off x="7596206" y="2071678"/>
            <a:ext cx="642942" cy="13573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667512" y="4643446"/>
            <a:ext cx="1143008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/>
              <a:t>Container</a:t>
            </a:r>
            <a:endParaRPr lang="ko-KR" altLang="en-US" sz="10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8239148" y="4643446"/>
            <a:ext cx="114300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000" dirty="0" smtClean="0"/>
              <a:t>Configuration</a:t>
            </a:r>
            <a:endParaRPr lang="ko-KR" altLang="en-US" sz="1000" dirty="0" smtClean="0"/>
          </a:p>
        </p:txBody>
      </p:sp>
      <p:cxnSp>
        <p:nvCxnSpPr>
          <p:cNvPr id="55" name="직선 화살표 연결선 54"/>
          <p:cNvCxnSpPr>
            <a:stCxn id="53" idx="1"/>
            <a:endCxn id="49" idx="3"/>
          </p:cNvCxnSpPr>
          <p:nvPr/>
        </p:nvCxnSpPr>
        <p:spPr>
          <a:xfrm rot="10800000">
            <a:off x="7810520" y="489347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49" idx="0"/>
            <a:endCxn id="40" idx="2"/>
          </p:cNvCxnSpPr>
          <p:nvPr/>
        </p:nvCxnSpPr>
        <p:spPr>
          <a:xfrm rot="5400000" flipH="1" flipV="1">
            <a:off x="6703231" y="4107661"/>
            <a:ext cx="1071570" cy="1588"/>
          </a:xfrm>
          <a:prstGeom prst="curvedConnector3">
            <a:avLst>
              <a:gd name="adj1" fmla="val 50000"/>
            </a:avLst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구부러진 연결선 58"/>
          <p:cNvCxnSpPr>
            <a:stCxn id="49" idx="0"/>
            <a:endCxn id="8" idx="2"/>
          </p:cNvCxnSpPr>
          <p:nvPr/>
        </p:nvCxnSpPr>
        <p:spPr>
          <a:xfrm rot="5400000" flipH="1" flipV="1">
            <a:off x="7381892" y="3429000"/>
            <a:ext cx="1071570" cy="1357322"/>
          </a:xfrm>
          <a:prstGeom prst="curvedConnector3">
            <a:avLst>
              <a:gd name="adj1" fmla="val 50000"/>
            </a:avLst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24438" y="3643314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onsolas" pitchFamily="49" charset="0"/>
                <a:ea typeface="+mn-ea"/>
              </a:rPr>
              <a:t>&lt;&lt;injection&gt;&gt;</a:t>
            </a:r>
            <a:endParaRPr lang="ko-KR" altLang="en-US" sz="1100" dirty="0">
              <a:latin typeface="Consolas" pitchFamily="49" charset="0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53356" y="5153037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onsolas" pitchFamily="49" charset="0"/>
                <a:ea typeface="+mn-ea"/>
              </a:rPr>
              <a:t>&lt;&lt;read&gt;&gt;</a:t>
            </a:r>
            <a:endParaRPr lang="ko-KR" altLang="en-US" sz="1100" dirty="0">
              <a:latin typeface="Consolas" pitchFamily="49" charset="0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Generic Repository : INHRepository&lt;T&gt;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1285883"/>
          </a:xfrm>
        </p:spPr>
        <p:txBody>
          <a:bodyPr/>
          <a:lstStyle/>
          <a:p>
            <a:r>
              <a:rPr lang="en-US" altLang="ko-KR" dirty="0" smtClean="0"/>
              <a:t>Generic </a:t>
            </a:r>
            <a:r>
              <a:rPr lang="ko-KR" altLang="en-US" dirty="0" smtClean="0"/>
              <a:t>장점 활용 </a:t>
            </a:r>
            <a:r>
              <a:rPr lang="en-US" altLang="ko-KR" dirty="0" smtClean="0"/>
              <a:t>: entity</a:t>
            </a:r>
            <a:r>
              <a:rPr lang="ko-KR" altLang="en-US" dirty="0" smtClean="0"/>
              <a:t>별 중복된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 불필요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IList&lt;T&gt;, </a:t>
            </a:r>
            <a:r>
              <a:rPr lang="en-US" altLang="ko-KR" dirty="0" err="1" smtClean="0"/>
              <a:t>IDictionary</a:t>
            </a:r>
            <a:r>
              <a:rPr lang="en-US" altLang="ko-KR" dirty="0" smtClean="0"/>
              <a:t>&lt;T, V&gt; </a:t>
            </a:r>
          </a:p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위해 모든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정의할 필요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30" y="2571744"/>
            <a:ext cx="9250698" cy="1857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290480" y="4500570"/>
            <a:ext cx="9286940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smtClean="0"/>
              <a:t>Castle.Windsor Container</a:t>
            </a:r>
            <a:r>
              <a:rPr lang="ko-KR" altLang="en-US" sz="1000" dirty="0" smtClean="0"/>
              <a:t>를 이용하여</a:t>
            </a:r>
            <a:r>
              <a:rPr lang="en-US" altLang="ko-KR" sz="1000" dirty="0" smtClean="0"/>
              <a:t>, INHRepository&lt;T&gt;</a:t>
            </a:r>
            <a:r>
              <a:rPr lang="ko-KR" altLang="en-US" sz="1000" dirty="0" smtClean="0"/>
              <a:t>를 사용하는 </a:t>
            </a:r>
            <a:r>
              <a:rPr lang="en-US" altLang="ko-KR" sz="1000" dirty="0" smtClean="0"/>
              <a:t>Instance</a:t>
            </a:r>
            <a:r>
              <a:rPr lang="ko-KR" altLang="en-US" sz="1000" dirty="0" smtClean="0"/>
              <a:t>에게 </a:t>
            </a:r>
            <a:r>
              <a:rPr lang="en-US" altLang="ko-KR" sz="1000" dirty="0" err="1" smtClean="0"/>
              <a:t>NHRepository</a:t>
            </a:r>
            <a:r>
              <a:rPr lang="en-US" altLang="ko-KR" sz="1000" dirty="0" smtClean="0"/>
              <a:t>&lt;T&gt;</a:t>
            </a:r>
            <a:r>
              <a:rPr lang="ko-KR" altLang="en-US" sz="1000" dirty="0" smtClean="0"/>
              <a:t>의 인스턴스를 제공한다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err="1" smtClean="0"/>
              <a:t>NHibernate.IInterceptor</a:t>
            </a:r>
            <a:r>
              <a:rPr lang="ko-KR" altLang="en-US" sz="1000" dirty="0" smtClean="0"/>
              <a:t>를 필요로 하는 </a:t>
            </a:r>
            <a:r>
              <a:rPr lang="en-US" altLang="ko-KR" sz="1000" dirty="0" err="1" smtClean="0"/>
              <a:t>NHibernate.ISessionFactory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EntityStateInterceptor</a:t>
            </a:r>
            <a:r>
              <a:rPr lang="ko-KR" altLang="en-US" sz="1000" dirty="0" smtClean="0"/>
              <a:t>를 제공한다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20000"/>
              </a:lnSpc>
              <a:buAutoNum type="arabicPeriod"/>
            </a:pPr>
            <a:endParaRPr lang="en-US" altLang="ko-KR" sz="1000" dirty="0" smtClean="0"/>
          </a:p>
          <a:p>
            <a:pPr marL="228600" indent="-228600">
              <a:lnSpc>
                <a:spcPct val="120000"/>
              </a:lnSpc>
              <a:buAutoNum type="arabicPeriod"/>
            </a:pPr>
            <a:r>
              <a:rPr lang="en-US" altLang="ko-KR" sz="1000" dirty="0" err="1" smtClean="0"/>
              <a:t>IoC</a:t>
            </a:r>
            <a:r>
              <a:rPr lang="ko-KR" altLang="en-US" sz="1000" dirty="0" smtClean="0"/>
              <a:t>를 제공하는 대표적인 </a:t>
            </a:r>
            <a:r>
              <a:rPr lang="en-US" altLang="ko-KR" sz="1000" dirty="0" smtClean="0"/>
              <a:t>Library</a:t>
            </a:r>
            <a:r>
              <a:rPr lang="ko-KR" altLang="en-US" sz="1000" dirty="0" smtClean="0"/>
              <a:t>는 </a:t>
            </a:r>
            <a:r>
              <a:rPr lang="en-US" altLang="ko-KR" sz="1000" dirty="0" smtClean="0">
                <a:hlinkClick r:id="rId4"/>
              </a:rPr>
              <a:t>Castle.Windsor</a:t>
            </a:r>
            <a:r>
              <a:rPr lang="en-US" altLang="ko-KR" sz="1000" dirty="0" smtClean="0"/>
              <a:t>, </a:t>
            </a:r>
            <a:r>
              <a:rPr lang="en-US" altLang="ko-KR" sz="1000" dirty="0" smtClean="0">
                <a:hlinkClick r:id="rId5"/>
              </a:rPr>
              <a:t>Spring.NET</a:t>
            </a:r>
            <a:r>
              <a:rPr lang="en-US" altLang="ko-KR" sz="1000" dirty="0" smtClean="0"/>
              <a:t>, </a:t>
            </a:r>
            <a:r>
              <a:rPr lang="en-US" altLang="ko-KR" sz="1000" dirty="0" smtClean="0">
                <a:hlinkClick r:id="rId6"/>
              </a:rPr>
              <a:t>MS Enterprise Library Unit Application 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ObjectBuilder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등이 있다</a:t>
            </a:r>
            <a:r>
              <a:rPr lang="en-US" altLang="ko-KR" sz="1000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Decorator Pattern by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7346" name="Picture 2" descr="C:\Users\Administrator\Pictures\DecoratorPatter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44" y="1428748"/>
            <a:ext cx="5524500" cy="1714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7347" name="Picture 3" descr="C:\Users\Administrator\Pictures\DecoratorPattern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44" y="3214687"/>
            <a:ext cx="5500726" cy="2857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6096008" y="1428736"/>
            <a:ext cx="3500462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20000"/>
              </a:lnSpc>
            </a:pPr>
            <a:endParaRPr lang="en-US" altLang="ko-KR" sz="1100" dirty="0" smtClean="0"/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IRepository&lt;Order&gt; </a:t>
            </a:r>
            <a:r>
              <a:rPr lang="en-US" altLang="ko-KR" sz="1100" dirty="0" err="1" smtClean="0"/>
              <a:t>orderRepository</a:t>
            </a:r>
            <a:r>
              <a:rPr lang="en-US" altLang="ko-KR" sz="1100" dirty="0" smtClean="0"/>
              <a:t> = 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new </a:t>
            </a:r>
            <a:r>
              <a:rPr lang="en-US" altLang="ko-KR" sz="1100" dirty="0" err="1" smtClean="0"/>
              <a:t>ValidatatingRepository</a:t>
            </a:r>
            <a:r>
              <a:rPr lang="en-US" altLang="ko-KR" sz="1100" dirty="0" smtClean="0"/>
              <a:t>&lt;Order&gt;(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    new </a:t>
            </a:r>
            <a:r>
              <a:rPr lang="en-US" altLang="ko-KR" sz="1100" dirty="0" err="1" smtClean="0"/>
              <a:t>SecurityRepository</a:t>
            </a:r>
            <a:r>
              <a:rPr lang="en-US" altLang="ko-KR" sz="1100" dirty="0" smtClean="0"/>
              <a:t>&lt;Order&gt;(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        new </a:t>
            </a:r>
            <a:r>
              <a:rPr lang="en-US" altLang="ko-KR" sz="1100" dirty="0" err="1" smtClean="0"/>
              <a:t>LoggingRepository</a:t>
            </a:r>
            <a:r>
              <a:rPr lang="en-US" altLang="ko-KR" sz="1100" dirty="0" smtClean="0"/>
              <a:t>&lt;Order&gt;(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            new </a:t>
            </a:r>
            <a:r>
              <a:rPr lang="en-US" altLang="ko-KR" sz="1100" dirty="0" err="1" smtClean="0"/>
              <a:t>CachingRepository</a:t>
            </a:r>
            <a:r>
              <a:rPr lang="en-US" altLang="ko-KR" sz="1100" dirty="0" smtClean="0"/>
              <a:t>&lt;Order&gt;(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                new </a:t>
            </a:r>
            <a:r>
              <a:rPr lang="en-US" altLang="ko-KR" sz="1100" dirty="0" err="1" smtClean="0"/>
              <a:t>NHRepository</a:t>
            </a:r>
            <a:r>
              <a:rPr lang="en-US" altLang="ko-KR" sz="1100" dirty="0" smtClean="0"/>
              <a:t>&lt;Order&gt;()))));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Order </a:t>
            </a:r>
            <a:r>
              <a:rPr lang="en-US" altLang="ko-KR" sz="1100" dirty="0" err="1" smtClean="0"/>
              <a:t>order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orderRepository.Get</a:t>
            </a:r>
            <a:r>
              <a:rPr lang="en-US" altLang="ko-KR" sz="1100" dirty="0" smtClean="0"/>
              <a:t>(35);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4794" y="642918"/>
            <a:ext cx="9091676" cy="7143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100" dirty="0" smtClean="0"/>
              <a:t>Decorator Pattern</a:t>
            </a:r>
            <a:r>
              <a:rPr lang="ko-KR" altLang="en-US" sz="1100" dirty="0" smtClean="0"/>
              <a:t>은 주어진 상황 및 용도에 따라 기존 기능은 그대로 두고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추가되는 작업을 덧붙이는 패턴입니다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필요에 따라 덧붙이고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빼기도 할 수 있습니다</a:t>
            </a:r>
            <a:r>
              <a:rPr lang="en-US" altLang="ko-KR" sz="1100" dirty="0" smtClean="0"/>
              <a:t>.</a:t>
            </a:r>
          </a:p>
          <a:p>
            <a:pPr marL="228600" indent="-228600">
              <a:lnSpc>
                <a:spcPct val="120000"/>
              </a:lnSpc>
            </a:pPr>
            <a:r>
              <a:rPr lang="ko-KR" altLang="en-US" sz="1100" dirty="0" err="1" smtClean="0"/>
              <a:t>확장성이</a:t>
            </a:r>
            <a:r>
              <a:rPr lang="ko-KR" altLang="en-US" sz="1100" dirty="0" smtClean="0"/>
              <a:t> 필요할 때 기존 기능을 </a:t>
            </a:r>
            <a:r>
              <a:rPr lang="en-US" altLang="ko-KR" sz="1100" dirty="0" smtClean="0"/>
              <a:t>overriding</a:t>
            </a:r>
            <a:r>
              <a:rPr lang="ko-KR" altLang="en-US" sz="1100" dirty="0" smtClean="0"/>
              <a:t>하는 </a:t>
            </a:r>
            <a:r>
              <a:rPr lang="en-US" altLang="ko-KR" sz="1100" dirty="0" smtClean="0"/>
              <a:t>sub classing </a:t>
            </a:r>
            <a:r>
              <a:rPr lang="ko-KR" altLang="en-US" sz="1100" dirty="0" smtClean="0"/>
              <a:t>대신 사용할 수 있고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 기능을 손상시키지 않는 장점이 있습니다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595282" y="2143116"/>
            <a:ext cx="1143008" cy="1143008"/>
          </a:xfrm>
          <a:prstGeom prst="mathMultiply">
            <a:avLst>
              <a:gd name="adj1" fmla="val 1185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10" name="곱셈 기호 9"/>
          <p:cNvSpPr/>
          <p:nvPr/>
        </p:nvSpPr>
        <p:spPr>
          <a:xfrm>
            <a:off x="4024306" y="2143116"/>
            <a:ext cx="1143008" cy="1143008"/>
          </a:xfrm>
          <a:prstGeom prst="mathMultiply">
            <a:avLst>
              <a:gd name="adj1" fmla="val 1185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96008" y="4000504"/>
            <a:ext cx="3500462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lnSpc>
                <a:spcPct val="120000"/>
              </a:lnSpc>
            </a:pPr>
            <a:endParaRPr lang="en-US" altLang="ko-KR" sz="1100" dirty="0" smtClean="0"/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IRepository&lt;Order&gt; </a:t>
            </a:r>
            <a:r>
              <a:rPr lang="en-US" altLang="ko-KR" sz="1100" dirty="0" err="1" smtClean="0"/>
              <a:t>orderRepository</a:t>
            </a:r>
            <a:r>
              <a:rPr lang="en-US" altLang="ko-KR" sz="1100" dirty="0" smtClean="0"/>
              <a:t> = 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new </a:t>
            </a:r>
            <a:r>
              <a:rPr lang="en-US" altLang="ko-KR" sz="1100" dirty="0" err="1" smtClean="0"/>
              <a:t>SecurityRepository</a:t>
            </a:r>
            <a:r>
              <a:rPr lang="en-US" altLang="ko-KR" sz="1100" dirty="0" smtClean="0"/>
              <a:t>&lt;Order&gt;(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     new </a:t>
            </a:r>
            <a:r>
              <a:rPr lang="en-US" altLang="ko-KR" sz="1100" dirty="0" err="1" smtClean="0"/>
              <a:t>LoggingRepository</a:t>
            </a:r>
            <a:r>
              <a:rPr lang="en-US" altLang="ko-KR" sz="1100" dirty="0" smtClean="0"/>
              <a:t>&lt;Order&gt;(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             new </a:t>
            </a:r>
            <a:r>
              <a:rPr lang="en-US" altLang="ko-KR" sz="1100" dirty="0" err="1" smtClean="0"/>
              <a:t>NHRepository</a:t>
            </a:r>
            <a:r>
              <a:rPr lang="en-US" altLang="ko-KR" sz="1100" dirty="0" smtClean="0"/>
              <a:t>&lt;Order&gt;()));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ko-KR" sz="1100" dirty="0" smtClean="0"/>
              <a:t>Order </a:t>
            </a:r>
            <a:r>
              <a:rPr lang="en-US" altLang="ko-KR" sz="1100" dirty="0" err="1" smtClean="0"/>
              <a:t>order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orderRepository.Get</a:t>
            </a:r>
            <a:r>
              <a:rPr lang="en-US" altLang="ko-KR" sz="1100" dirty="0" smtClean="0"/>
              <a:t>(35);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7239016" y="3214686"/>
            <a:ext cx="1000132" cy="71438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sp>
        <p:nvSpPr>
          <p:cNvPr id="14" name="곱셈 기호 13"/>
          <p:cNvSpPr/>
          <p:nvPr/>
        </p:nvSpPr>
        <p:spPr>
          <a:xfrm>
            <a:off x="3452802" y="4071942"/>
            <a:ext cx="1143008" cy="1143008"/>
          </a:xfrm>
          <a:prstGeom prst="mathMultiply">
            <a:avLst>
              <a:gd name="adj1" fmla="val 1185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Decorator Pattern by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54" y="785794"/>
            <a:ext cx="4238625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309" y="1714488"/>
            <a:ext cx="532447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오른쪽 화살표 7"/>
          <p:cNvSpPr/>
          <p:nvPr/>
        </p:nvSpPr>
        <p:spPr>
          <a:xfrm>
            <a:off x="3795705" y="2714620"/>
            <a:ext cx="785818" cy="78581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80968" y="1838314"/>
            <a:ext cx="2714644" cy="1588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0968" y="3357562"/>
            <a:ext cx="2714644" cy="1588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9530" y="4838710"/>
            <a:ext cx="2714644" cy="1588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19662" y="2662232"/>
            <a:ext cx="2714644" cy="1588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881562" y="3786190"/>
            <a:ext cx="2714644" cy="1588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4.Unit Of Work</a:t>
            </a:r>
            <a:endParaRPr lang="ko-KR" altLang="en-US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</a:rPr>
              <a:t>Unit of Work Pattern </a:t>
            </a:r>
            <a:r>
              <a:rPr lang="ko-KR" altLang="en-US" dirty="0" smtClean="0">
                <a:latin typeface="+mj-ea"/>
              </a:rPr>
              <a:t>개요</a:t>
            </a:r>
            <a:endParaRPr lang="en-US" altLang="ko-KR" dirty="0" smtClean="0">
              <a:latin typeface="+mj-ea"/>
            </a:endParaRPr>
          </a:p>
          <a:p>
            <a:pPr marL="400050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</a:rPr>
              <a:t>RCL.Data.NH.IUnitOfWork</a:t>
            </a:r>
            <a:r>
              <a:rPr lang="en-US" altLang="ko-KR" dirty="0" smtClean="0">
                <a:latin typeface="+mj-ea"/>
              </a:rPr>
              <a:t> </a:t>
            </a:r>
            <a:endParaRPr lang="en-US" altLang="ko-KR" dirty="0" smtClean="0">
              <a:latin typeface="+mj-ea"/>
            </a:endParaRPr>
          </a:p>
          <a:p>
            <a:pPr marL="400050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</a:rPr>
              <a:t>ISession</a:t>
            </a:r>
            <a:r>
              <a:rPr lang="en-US" altLang="ko-KR" dirty="0" smtClean="0">
                <a:latin typeface="+mj-ea"/>
              </a:rPr>
              <a:t> .vs. </a:t>
            </a:r>
            <a:r>
              <a:rPr lang="en-US" altLang="ko-KR" dirty="0" err="1" smtClean="0">
                <a:latin typeface="+mj-ea"/>
              </a:rPr>
              <a:t>IUnitOfWork</a:t>
            </a:r>
            <a:r>
              <a:rPr lang="en-US" altLang="ko-KR" dirty="0" smtClean="0">
                <a:latin typeface="+mj-ea"/>
              </a:rPr>
              <a:t> </a:t>
            </a:r>
            <a:endParaRPr lang="en-US" altLang="ko-KR" dirty="0" smtClean="0">
              <a:latin typeface="+mj-ea"/>
            </a:endParaRPr>
          </a:p>
          <a:p>
            <a:pPr marL="400050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</a:rPr>
              <a:t>IUnitOfWork</a:t>
            </a:r>
            <a:r>
              <a:rPr lang="en-US" altLang="ko-KR" dirty="0" smtClean="0">
                <a:latin typeface="+mj-ea"/>
              </a:rPr>
              <a:t> &amp; INHRepository&lt;T&gt;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NHibernate (ORM) </a:t>
            </a:r>
            <a:r>
              <a:rPr lang="ko-KR" altLang="en-US" dirty="0" smtClean="0">
                <a:latin typeface="+mj-ea"/>
                <a:ea typeface="+mj-ea"/>
              </a:rPr>
              <a:t>소개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ORM</a:t>
            </a:r>
            <a:r>
              <a:rPr lang="ko-KR" altLang="en-US" dirty="0" smtClean="0">
                <a:latin typeface="+mj-ea"/>
                <a:ea typeface="+mj-ea"/>
              </a:rPr>
              <a:t>이란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Architecture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Benefit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INHRepository&lt;T&gt; : NHibernate</a:t>
            </a:r>
            <a:r>
              <a:rPr lang="ko-KR" altLang="en-US" dirty="0" smtClean="0">
                <a:latin typeface="+mj-ea"/>
                <a:ea typeface="+mj-ea"/>
              </a:rPr>
              <a:t>용 </a:t>
            </a:r>
            <a:r>
              <a:rPr lang="en-US" altLang="ko-KR" dirty="0" smtClean="0">
                <a:latin typeface="+mj-ea"/>
                <a:ea typeface="+mj-ea"/>
              </a:rPr>
              <a:t>Repository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Class Diagram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Method </a:t>
            </a:r>
            <a:r>
              <a:rPr lang="ko-KR" altLang="en-US" dirty="0" smtClean="0">
                <a:latin typeface="+mj-ea"/>
                <a:ea typeface="+mj-ea"/>
              </a:rPr>
              <a:t>설명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Examples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INHRepository&lt;T&gt; with </a:t>
            </a:r>
            <a:r>
              <a:rPr lang="en-US" altLang="ko-KR" dirty="0" err="1" smtClean="0">
                <a:latin typeface="+mj-ea"/>
                <a:ea typeface="+mj-ea"/>
              </a:rPr>
              <a:t>IoC</a:t>
            </a:r>
            <a:r>
              <a:rPr lang="en-US" altLang="ko-KR" dirty="0" smtClean="0">
                <a:latin typeface="+mj-ea"/>
                <a:ea typeface="+mj-ea"/>
              </a:rPr>
              <a:t> (Castle.Windsor)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Inversion of Control / Dependency Injection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Generic Repository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Decorator pattern by </a:t>
            </a:r>
            <a:r>
              <a:rPr lang="en-US" altLang="ko-KR" dirty="0" err="1" smtClean="0">
                <a:latin typeface="+mj-ea"/>
                <a:ea typeface="+mj-ea"/>
              </a:rPr>
              <a:t>IoC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5275C-DACC-4C70-BEE0-3AA82D858307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8F38D3-7BAF-4097-9A6F-BCBF23940BE1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Unit Of Work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3429023"/>
          </a:xfrm>
        </p:spPr>
        <p:txBody>
          <a:bodyPr/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Persistent Object </a:t>
            </a:r>
            <a:r>
              <a:rPr lang="ko-KR" altLang="en-US" dirty="0" smtClean="0"/>
              <a:t>조작 시 변화를 관리해야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각각의 </a:t>
            </a:r>
            <a:r>
              <a:rPr lang="en-US" altLang="ko-KR" dirty="0" smtClean="0"/>
              <a:t>Object </a:t>
            </a:r>
            <a:r>
              <a:rPr lang="ko-KR" altLang="en-US" dirty="0" err="1" smtClean="0"/>
              <a:t>변경시마다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처리를 위한 많은 요청을 수행해야 한다</a:t>
            </a:r>
            <a:r>
              <a:rPr lang="en-US" altLang="ko-KR" dirty="0" smtClean="0"/>
              <a:t>. – round trip</a:t>
            </a:r>
          </a:p>
          <a:p>
            <a:pPr lvl="1"/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처리를 하나의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으로 묶어야 한다</a:t>
            </a:r>
            <a:r>
              <a:rPr lang="en-US" altLang="ko-KR" dirty="0" smtClean="0"/>
              <a:t>. – DB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시간이 길어진다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잘못하면 </a:t>
            </a:r>
            <a:r>
              <a:rPr lang="en-US" altLang="ko-KR" dirty="0" smtClean="0">
                <a:sym typeface="Wingdings" pitchFamily="2" charset="2"/>
              </a:rPr>
              <a:t>data consistency</a:t>
            </a:r>
            <a:r>
              <a:rPr lang="ko-KR" altLang="en-US" dirty="0" smtClean="0">
                <a:sym typeface="Wingdings" pitchFamily="2" charset="2"/>
              </a:rPr>
              <a:t>가 깨질 수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 smtClean="0">
                <a:sym typeface="Wingdings" pitchFamily="2" charset="2"/>
              </a:rPr>
              <a:t>Unit of Work </a:t>
            </a:r>
            <a:r>
              <a:rPr lang="ko-KR" altLang="en-US" dirty="0" smtClean="0">
                <a:sym typeface="Wingdings" pitchFamily="2" charset="2"/>
              </a:rPr>
              <a:t>는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하나의 </a:t>
            </a:r>
            <a:r>
              <a:rPr lang="en-US" altLang="ko-KR" dirty="0" smtClean="0">
                <a:sym typeface="Wingdings" pitchFamily="2" charset="2"/>
              </a:rPr>
              <a:t>Business Transaction</a:t>
            </a:r>
            <a:r>
              <a:rPr lang="ko-KR" altLang="en-US" dirty="0" smtClean="0">
                <a:sym typeface="Wingdings" pitchFamily="2" charset="2"/>
              </a:rPr>
              <a:t>하에서 수행되는 모든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ko-KR" altLang="en-US" dirty="0" smtClean="0">
                <a:sym typeface="Wingdings" pitchFamily="2" charset="2"/>
              </a:rPr>
              <a:t>변화를 기록한다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 smtClean="0"/>
              <a:t>Business </a:t>
            </a:r>
            <a:r>
              <a:rPr lang="ko-KR" altLang="en-US" dirty="0" smtClean="0"/>
              <a:t>작업이 완료될 시점에 지금까지의 모든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변화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작업결과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를 한꺼번에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09992" y="4357694"/>
            <a:ext cx="1643074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/>
              <a:t>Unit of Work</a:t>
            </a:r>
            <a:endParaRPr lang="ko-KR" altLang="en-US" sz="11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809992" y="4714884"/>
            <a:ext cx="1643074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1100" dirty="0" smtClean="0"/>
              <a:t>Save(object)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Update(</a:t>
            </a:r>
            <a:r>
              <a:rPr lang="en-US" altLang="ko-KR" sz="1100" dirty="0" err="1" smtClean="0"/>
              <a:t>obejct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Delete(object)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Commit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Rollback</a:t>
            </a:r>
            <a:endParaRPr lang="ko-KR" altLang="en-US" sz="1100" dirty="0" smtClean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Unit Of Work – NHibernate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Unit Of Work Pattern</a:t>
            </a:r>
            <a:r>
              <a:rPr lang="ko-KR" altLang="en-US" dirty="0" smtClean="0"/>
              <a:t>을 완전하게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Open Session -&gt; Manage Persistent objects -&gt; Flush Session</a:t>
            </a:r>
          </a:p>
          <a:p>
            <a:r>
              <a:rPr lang="en-US" altLang="ko-KR" dirty="0" err="1" smtClean="0"/>
              <a:t>ISession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만으로 부족한 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ISessionFactory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Session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절차 </a:t>
            </a:r>
            <a:r>
              <a:rPr lang="en-US" altLang="ko-KR" dirty="0" smtClean="0"/>
              <a:t>(Mapping </a:t>
            </a:r>
            <a:r>
              <a:rPr lang="ko-KR" altLang="en-US" dirty="0" smtClean="0"/>
              <a:t>정보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ISession</a:t>
            </a:r>
            <a:r>
              <a:rPr lang="en-US" altLang="ko-KR" dirty="0" smtClean="0"/>
              <a:t> Open / Flush 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모든 </a:t>
            </a:r>
            <a:r>
              <a:rPr lang="en-US" altLang="ko-KR" dirty="0" smtClean="0"/>
              <a:t>Data Operation </a:t>
            </a:r>
            <a:r>
              <a:rPr lang="ko-KR" altLang="en-US" dirty="0" smtClean="0"/>
              <a:t>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후에 수행해야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다중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층에서 </a:t>
            </a:r>
            <a:r>
              <a:rPr lang="en-US" altLang="ko-KR" dirty="0" err="1" smtClean="0"/>
              <a:t>ISession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사용할 경우 관리가 힘들다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Multiple Nesting Session </a:t>
            </a:r>
            <a:r>
              <a:rPr lang="ko-KR" altLang="en-US" dirty="0" smtClean="0"/>
              <a:t>은 따로 구현해야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Multiple DB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은 따로 구현해야 한다</a:t>
            </a:r>
            <a:r>
              <a:rPr lang="en-US" altLang="ko-KR" dirty="0" smtClean="0"/>
              <a:t>. (DTC</a:t>
            </a:r>
            <a:r>
              <a:rPr lang="ko-KR" altLang="en-US" dirty="0" smtClean="0"/>
              <a:t>처럼 해주는 것은 아니다</a:t>
            </a:r>
            <a:r>
              <a:rPr lang="en-US" altLang="ko-KR" dirty="0" smtClean="0"/>
              <a:t>.)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Unit Of Work Pattern</a:t>
            </a:r>
            <a:r>
              <a:rPr lang="ko-KR" altLang="en-US" dirty="0" smtClean="0"/>
              <a:t>에 대한 사용자 </a:t>
            </a:r>
            <a:r>
              <a:rPr lang="en-US" altLang="ko-KR" dirty="0" smtClean="0"/>
              <a:t>Needs</a:t>
            </a:r>
          </a:p>
          <a:p>
            <a:pPr lvl="1"/>
            <a:r>
              <a:rPr lang="en-US" altLang="ko-KR" dirty="0" err="1" smtClean="0"/>
              <a:t>ISession</a:t>
            </a:r>
            <a:r>
              <a:rPr lang="ko-KR" altLang="en-US" dirty="0" smtClean="0"/>
              <a:t>관리를 내부에서 자동 관리한다</a:t>
            </a:r>
            <a:r>
              <a:rPr lang="en-US" altLang="ko-KR" dirty="0" smtClean="0"/>
              <a:t>. (Thread </a:t>
            </a:r>
            <a:r>
              <a:rPr lang="ko-KR" altLang="en-US" dirty="0" smtClean="0"/>
              <a:t>별로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다중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대한 관리부담을 줄여야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ISessionFactory</a:t>
            </a:r>
            <a:r>
              <a:rPr lang="ko-KR" altLang="en-US" dirty="0" smtClean="0"/>
              <a:t>에 대한 설정 정보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hibernate.cfg.xml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IoC</a:t>
            </a:r>
            <a:r>
              <a:rPr lang="ko-KR" altLang="en-US" dirty="0" smtClean="0"/>
              <a:t>를 통해 유연하게 적용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1095388"/>
            <a:ext cx="4372006" cy="3643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IUnitOfWork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242" y="714356"/>
            <a:ext cx="2714644" cy="357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Unit of Work pattern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24" y="1095388"/>
            <a:ext cx="4928338" cy="40719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IUnitOfWorkFactory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1285861"/>
            <a:ext cx="4071966" cy="4866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433356" y="923907"/>
            <a:ext cx="2714644" cy="357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IUnitOfWorkFactory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53000" y="857232"/>
            <a:ext cx="4786346" cy="528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1100" dirty="0" err="1" smtClean="0"/>
              <a:t>IUnitOfWork</a:t>
            </a:r>
            <a:r>
              <a:rPr lang="ko-KR" altLang="en-US" sz="1100" dirty="0" smtClean="0"/>
              <a:t>는 실제 </a:t>
            </a:r>
            <a:r>
              <a:rPr lang="en-US" altLang="ko-KR" sz="1100" dirty="0" err="1" smtClean="0"/>
              <a:t>NHibernate.ISession</a:t>
            </a:r>
            <a:r>
              <a:rPr lang="ko-KR" altLang="en-US" sz="1100" dirty="0" smtClean="0"/>
              <a:t>을 관리하는 기능을 담당하고</a:t>
            </a:r>
            <a:r>
              <a:rPr lang="en-US" altLang="ko-KR" sz="1100" dirty="0" smtClean="0"/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100" dirty="0" err="1" smtClean="0"/>
              <a:t>IUnitOfWorkFactory</a:t>
            </a:r>
            <a:r>
              <a:rPr lang="ko-KR" altLang="en-US" sz="1100" dirty="0" smtClean="0"/>
              <a:t>는 새로운 </a:t>
            </a:r>
            <a:r>
              <a:rPr lang="en-US" altLang="ko-KR" sz="1100" dirty="0" err="1" smtClean="0"/>
              <a:t>IUnitOfWork</a:t>
            </a:r>
            <a:r>
              <a:rPr lang="ko-KR" altLang="en-US" sz="1100" dirty="0" smtClean="0"/>
              <a:t>를 생성하기 위해 </a:t>
            </a:r>
            <a:r>
              <a:rPr lang="en-US" altLang="ko-KR" sz="1100" dirty="0" err="1" smtClean="0"/>
              <a:t>NHibernate.ISessionFactory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를 환경설정정보에 따라 초기화를 하는 기능을 담당한다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en-US" altLang="ko-KR" sz="1100" dirty="0" err="1" smtClean="0"/>
              <a:t>UnitOfWork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IoC</a:t>
            </a:r>
            <a:r>
              <a:rPr lang="ko-KR" altLang="en-US" sz="1100" dirty="0" smtClean="0"/>
              <a:t>를 이용하여 </a:t>
            </a:r>
            <a:r>
              <a:rPr lang="en-US" altLang="ko-KR" sz="1100" dirty="0" err="1" smtClean="0"/>
              <a:t>IUnitOfWorkFactory</a:t>
            </a:r>
            <a:r>
              <a:rPr lang="ko-KR" altLang="en-US" sz="1100" dirty="0" smtClean="0"/>
              <a:t>로 </a:t>
            </a:r>
            <a:r>
              <a:rPr lang="ko-KR" altLang="en-US" sz="1100" dirty="0" err="1" smtClean="0"/>
              <a:t>부터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IUnitOfWork</a:t>
            </a:r>
            <a:r>
              <a:rPr lang="ko-KR" altLang="en-US" sz="1100" dirty="0" smtClean="0"/>
              <a:t>를 제공받고</a:t>
            </a:r>
            <a:r>
              <a:rPr lang="en-US" altLang="ko-KR" sz="1100" dirty="0" smtClean="0"/>
              <a:t>,  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438275" algn="l"/>
              </a:tabLst>
            </a:pPr>
            <a:r>
              <a:rPr lang="en-US" altLang="ko-KR" dirty="0" smtClean="0"/>
              <a:t>4.3 </a:t>
            </a:r>
            <a:r>
              <a:rPr lang="en-US" altLang="ko-KR" dirty="0" err="1" smtClean="0"/>
              <a:t>ISession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IUnitOfWork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46E33-6214-4A64-B5F2-CBE98E0B745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44F78A-9156-4ABD-A595-6C05A5875813}" type="datetime1">
              <a:rPr lang="ko-KR" altLang="en-US" smtClean="0"/>
              <a:pPr/>
              <a:t>2009-01-19</a:t>
            </a:fld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54" y="1142984"/>
            <a:ext cx="4477167" cy="4286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5" name="직사각형 14"/>
          <p:cNvSpPr/>
          <p:nvPr/>
        </p:nvSpPr>
        <p:spPr>
          <a:xfrm>
            <a:off x="157129" y="766744"/>
            <a:ext cx="2071702" cy="357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600" dirty="0" err="1" smtClean="0">
                <a:latin typeface="+mj-ea"/>
                <a:ea typeface="+mj-ea"/>
              </a:rPr>
              <a:t>ISession</a:t>
            </a:r>
            <a:endParaRPr lang="ko-KR" altLang="en-US" sz="1600" dirty="0" smtClean="0">
              <a:latin typeface="+mj-ea"/>
              <a:ea typeface="+mj-ea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64" y="857232"/>
            <a:ext cx="6296025" cy="306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1430" y="1857364"/>
            <a:ext cx="5619750" cy="439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en-US" altLang="ko-KR" dirty="0" err="1" smtClean="0"/>
              <a:t>IUnitOfWork</a:t>
            </a:r>
            <a:r>
              <a:rPr lang="en-US" altLang="ko-KR" dirty="0" smtClean="0"/>
              <a:t> / IRepository&lt;T&gt;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54" y="1000108"/>
            <a:ext cx="7143750" cy="4514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5810" y="585768"/>
            <a:ext cx="5114925" cy="586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1238224" y="5643578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1. </a:t>
            </a:r>
            <a:r>
              <a:rPr lang="en-US" altLang="ko-KR" sz="1000" b="1" dirty="0" err="1" smtClean="0">
                <a:latin typeface="+mn-ea"/>
                <a:ea typeface="+mn-ea"/>
              </a:rPr>
              <a:t>UnitOfWork</a:t>
            </a:r>
            <a:r>
              <a:rPr lang="en-US" altLang="ko-KR" sz="1000" b="1" dirty="0" smtClean="0">
                <a:latin typeface="+mn-ea"/>
                <a:ea typeface="+mn-ea"/>
              </a:rPr>
              <a:t> </a:t>
            </a:r>
            <a:r>
              <a:rPr lang="en-US" altLang="ko-KR" sz="1000" b="1" dirty="0" err="1" smtClean="0">
                <a:latin typeface="+mn-ea"/>
                <a:ea typeface="+mn-ea"/>
              </a:rPr>
              <a:t>SetUp</a:t>
            </a:r>
            <a:r>
              <a:rPr lang="en-US" altLang="ko-KR" sz="1000" b="1" dirty="0" smtClean="0">
                <a:latin typeface="+mn-ea"/>
                <a:ea typeface="+mn-ea"/>
              </a:rPr>
              <a:t> / </a:t>
            </a:r>
            <a:r>
              <a:rPr lang="en-US" altLang="ko-KR" sz="1000" b="1" dirty="0" err="1" smtClean="0">
                <a:latin typeface="+mn-ea"/>
                <a:ea typeface="+mn-ea"/>
              </a:rPr>
              <a:t>TearDown</a:t>
            </a:r>
            <a:r>
              <a:rPr lang="en-US" altLang="ko-KR" sz="1000" b="1" dirty="0" smtClean="0">
                <a:latin typeface="+mn-ea"/>
                <a:ea typeface="+mn-ea"/>
              </a:rPr>
              <a:t> </a:t>
            </a:r>
            <a:endParaRPr lang="ko-KR" altLang="en-US" sz="10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3198" y="642939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2. Data Operations</a:t>
            </a:r>
            <a:endParaRPr lang="ko-KR" altLang="en-US" sz="10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samples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 smtClean="0"/>
              <a:t>Northwind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RealAdmin</a:t>
            </a:r>
            <a:r>
              <a:rPr lang="en-US" altLang="ko-KR" dirty="0" smtClean="0"/>
              <a:t> v3.5.x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Samples - </a:t>
            </a:r>
            <a:r>
              <a:rPr lang="en-US" altLang="ko-KR" dirty="0" err="1" smtClean="0"/>
              <a:t>Northwind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59394" name="Picture 2" descr="D:\RealWeb Products\RCL\RCL v3.5\developer-stuff\NHibernate\NorthwindNHibernateExample\NorthwindNHibernateExample\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571480"/>
            <a:ext cx="6286544" cy="56545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9395" name="Picture 3" descr="D:\RealWeb Products\RCL\RCL v3.5\developer-stuff\NHibernate\NorthwindNHibernateExample\NorthwindNHibernateExample\Table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48" y="1785926"/>
            <a:ext cx="5055817" cy="4540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Samples - </a:t>
            </a:r>
            <a:r>
              <a:rPr lang="en-US" altLang="ko-KR" dirty="0" err="1" smtClean="0"/>
              <a:t>Northwind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642919"/>
            <a:ext cx="3491178" cy="5572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2934" y="714356"/>
            <a:ext cx="4981575" cy="421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952472" y="2285992"/>
            <a:ext cx="2714644" cy="22860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ko-KR" altLang="en-US" sz="1000" dirty="0" smtClean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Samples - </a:t>
            </a:r>
            <a:r>
              <a:rPr lang="en-US" altLang="ko-KR" dirty="0" err="1" smtClean="0"/>
              <a:t>RealAdmin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857232"/>
            <a:ext cx="7172325" cy="4324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9825" y="2500306"/>
            <a:ext cx="6313300" cy="39004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 smtClean="0">
                <a:latin typeface="+mj-ea"/>
                <a:ea typeface="+mj-ea"/>
              </a:rPr>
              <a:t>Unit-Of-Work Pattern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Unit of Work Pattern </a:t>
            </a:r>
            <a:r>
              <a:rPr lang="ko-KR" altLang="en-US" dirty="0" smtClean="0">
                <a:latin typeface="+mj-ea"/>
                <a:ea typeface="+mj-ea"/>
              </a:rPr>
              <a:t>개요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RCL.Data.NH.IUnitOfWork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설명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ISession</a:t>
            </a:r>
            <a:r>
              <a:rPr lang="en-US" altLang="ko-KR" dirty="0" smtClean="0">
                <a:latin typeface="+mj-ea"/>
                <a:ea typeface="+mj-ea"/>
              </a:rPr>
              <a:t> .vs. </a:t>
            </a:r>
            <a:r>
              <a:rPr lang="en-US" altLang="ko-KR" dirty="0" err="1" smtClean="0">
                <a:latin typeface="+mj-ea"/>
                <a:ea typeface="+mj-ea"/>
              </a:rPr>
              <a:t>IUnitOfWork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IUnitOfWork</a:t>
            </a:r>
            <a:r>
              <a:rPr lang="en-US" altLang="ko-KR" dirty="0" smtClean="0">
                <a:latin typeface="+mj-ea"/>
                <a:ea typeface="+mj-ea"/>
              </a:rPr>
              <a:t> &amp; INHRepository&lt;T&gt;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 smtClean="0">
                <a:latin typeface="+mj-ea"/>
                <a:ea typeface="+mj-ea"/>
              </a:rPr>
              <a:t>Samples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Northwind</a:t>
            </a:r>
            <a:endParaRPr lang="en-US" altLang="ko-KR" dirty="0" smtClean="0">
              <a:latin typeface="+mj-ea"/>
              <a:ea typeface="+mj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>
                <a:latin typeface="+mj-ea"/>
                <a:ea typeface="+mj-ea"/>
              </a:rPr>
              <a:t>RealAdmin</a:t>
            </a:r>
            <a:r>
              <a:rPr lang="en-US" altLang="ko-KR" dirty="0" smtClean="0">
                <a:latin typeface="+mj-ea"/>
                <a:ea typeface="+mj-ea"/>
              </a:rPr>
              <a:t> v 3.5.1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 smtClean="0">
                <a:latin typeface="+mj-ea"/>
                <a:ea typeface="+mj-ea"/>
              </a:rPr>
              <a:t>Resources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5275C-DACC-4C70-BEE0-3AA82D858307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8F38D3-7BAF-4097-9A6F-BCBF23940BE1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Samples - </a:t>
            </a:r>
            <a:r>
              <a:rPr lang="en-US" altLang="ko-KR" dirty="0" err="1" smtClean="0"/>
              <a:t>RealAdmin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1000108"/>
            <a:ext cx="7215238" cy="5437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228567" y="704831"/>
            <a:ext cx="164179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EnterpriseRepository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Samples - </a:t>
            </a:r>
            <a:r>
              <a:rPr lang="en-US" altLang="ko-KR" dirty="0" err="1" smtClean="0"/>
              <a:t>RealAdmin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928670"/>
            <a:ext cx="7115197" cy="54992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71443" y="633393"/>
            <a:ext cx="3417923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IoC</a:t>
            </a:r>
            <a:r>
              <a:rPr lang="en-US" altLang="ko-KR" sz="1200" dirty="0" smtClean="0">
                <a:latin typeface="+mn-ea"/>
                <a:ea typeface="+mn-ea"/>
              </a:rPr>
              <a:t> Configuration for </a:t>
            </a:r>
            <a:r>
              <a:rPr lang="en-US" altLang="ko-KR" sz="1200" dirty="0" err="1" smtClean="0">
                <a:latin typeface="+mn-ea"/>
                <a:ea typeface="+mn-ea"/>
              </a:rPr>
              <a:t>RealAdmin</a:t>
            </a:r>
            <a:r>
              <a:rPr lang="en-US" altLang="ko-KR" sz="1200" dirty="0" smtClean="0">
                <a:latin typeface="+mn-ea"/>
                <a:ea typeface="+mn-ea"/>
              </a:rPr>
              <a:t> Repositories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Samples - </a:t>
            </a:r>
            <a:r>
              <a:rPr lang="en-US" altLang="ko-KR" dirty="0" err="1" smtClean="0"/>
              <a:t>RealAdmin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06" y="857232"/>
            <a:ext cx="6543675" cy="5505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Appendix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Resources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– Resources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2"/>
          </p:nvPr>
        </p:nvSpPr>
        <p:spPr>
          <a:xfrm>
            <a:off x="380968" y="714356"/>
            <a:ext cx="4500594" cy="5429288"/>
          </a:xfrm>
        </p:spPr>
        <p:txBody>
          <a:bodyPr/>
          <a:lstStyle/>
          <a:p>
            <a:pPr marL="180975" indent="-180975"/>
            <a:r>
              <a:rPr lang="en-US" altLang="ko-KR" sz="1600" dirty="0" smtClean="0"/>
              <a:t>Official Sites</a:t>
            </a:r>
            <a:endParaRPr lang="en-US" altLang="ko-KR" sz="1600" dirty="0" smtClean="0">
              <a:hlinkClick r:id="rId2"/>
            </a:endParaRPr>
          </a:p>
          <a:p>
            <a:pPr marL="447675" lvl="1" indent="-180975"/>
            <a:r>
              <a:rPr lang="en-US" altLang="ko-KR" sz="1000" dirty="0" smtClean="0">
                <a:hlinkClick r:id="rId2"/>
              </a:rPr>
              <a:t>http://www.hibernate.org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3"/>
              </a:rPr>
              <a:t>NHibernate Resources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4"/>
              </a:rPr>
              <a:t>http://nhforge.org</a:t>
            </a:r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marL="180975" indent="-180975"/>
            <a:r>
              <a:rPr lang="en-US" altLang="ko-KR" sz="1600" dirty="0" smtClean="0"/>
              <a:t>Articles</a:t>
            </a:r>
          </a:p>
          <a:p>
            <a:pPr marL="447675" lvl="1" indent="-180975"/>
            <a:r>
              <a:rPr lang="en-US" altLang="ko-KR" sz="1000" dirty="0" smtClean="0">
                <a:hlinkClick r:id="rId5"/>
              </a:rPr>
              <a:t>NHibernate Best Practices with ASP.NET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6"/>
              </a:rPr>
              <a:t>NHibernate in ServerSide.NET</a:t>
            </a:r>
            <a:endParaRPr lang="en-US" altLang="ko-KR" sz="1000" dirty="0" smtClean="0"/>
          </a:p>
          <a:p>
            <a:pPr marL="47625" indent="-180975"/>
            <a:r>
              <a:rPr lang="en-US" altLang="ko-KR" sz="1600" dirty="0" smtClean="0"/>
              <a:t>Books</a:t>
            </a:r>
            <a:endParaRPr lang="en-US" altLang="ko-KR" sz="1400" dirty="0" smtClean="0"/>
          </a:p>
          <a:p>
            <a:pPr marL="447675" lvl="1" indent="-180975"/>
            <a:r>
              <a:rPr lang="en-US" altLang="ko-KR" sz="1000" dirty="0" smtClean="0">
                <a:hlinkClick r:id="rId7"/>
              </a:rPr>
              <a:t>NHibernate in Action</a:t>
            </a:r>
            <a:endParaRPr lang="en-US" altLang="ko-KR" sz="1000" dirty="0" smtClean="0"/>
          </a:p>
          <a:p>
            <a:pPr marL="447675" lvl="1" indent="-180975"/>
            <a:r>
              <a:rPr lang="en-US" altLang="ko-KR" sz="1000" dirty="0" smtClean="0">
                <a:hlinkClick r:id="rId8"/>
              </a:rPr>
              <a:t>LINQ in Action</a:t>
            </a:r>
            <a:endParaRPr lang="en-US" altLang="ko-KR" sz="1000" dirty="0" smtClean="0"/>
          </a:p>
          <a:p>
            <a:pPr marL="447675" lvl="1" indent="-180975"/>
            <a:r>
              <a:rPr lang="en-US" sz="1000" dirty="0" smtClean="0">
                <a:hlinkClick r:id="rId9"/>
              </a:rPr>
              <a:t>Patterns of Enterprise Application Architecture</a:t>
            </a:r>
            <a:r>
              <a:rPr lang="en-US" sz="1000" dirty="0" smtClean="0"/>
              <a:t> by Martin Fowler</a:t>
            </a:r>
          </a:p>
          <a:p>
            <a:pPr marL="447675" lvl="1" indent="-180975"/>
            <a:endParaRPr lang="en-US" altLang="ko-KR" sz="1000" dirty="0" smtClean="0"/>
          </a:p>
          <a:p>
            <a:pPr marL="447675" lvl="1" indent="-180975"/>
            <a:endParaRPr lang="en-US" altLang="ko-KR" sz="1000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4881562" y="714356"/>
            <a:ext cx="4500594" cy="5429288"/>
          </a:xfrm>
        </p:spPr>
        <p:txBody>
          <a:bodyPr/>
          <a:lstStyle/>
          <a:p>
            <a:pPr marL="180975" indent="-180975"/>
            <a:r>
              <a:rPr lang="en-US" altLang="ko-KR" sz="1800" dirty="0" smtClean="0"/>
              <a:t>Other Resources</a:t>
            </a:r>
            <a:endParaRPr lang="en-US" altLang="ko-KR" sz="1800" dirty="0" smtClean="0">
              <a:hlinkClick r:id="rId10"/>
            </a:endParaRPr>
          </a:p>
          <a:p>
            <a:pPr marL="447675" lvl="1" indent="-180975"/>
            <a:r>
              <a:rPr lang="en-US" altLang="ko-KR" sz="1050" dirty="0" smtClean="0">
                <a:hlinkClick r:id="rId10"/>
              </a:rPr>
              <a:t>http://www.castleproject.org</a:t>
            </a:r>
            <a:endParaRPr lang="en-US" altLang="ko-KR" sz="1050" dirty="0" smtClean="0"/>
          </a:p>
          <a:p>
            <a:pPr marL="447675" lvl="1" indent="-180975"/>
            <a:r>
              <a:rPr lang="en-US" sz="1050" dirty="0" smtClean="0">
                <a:hlinkClick r:id="rId11"/>
              </a:rPr>
              <a:t>Inversion of Control and Dependency Injection with Castle Windsor Container</a:t>
            </a:r>
            <a:endParaRPr lang="en-US" sz="1050" dirty="0" smtClean="0"/>
          </a:p>
          <a:p>
            <a:pPr marL="447675" lvl="1" indent="-180975"/>
            <a:r>
              <a:rPr lang="en-US" sz="1050" dirty="0" smtClean="0">
                <a:hlinkClick r:id="rId12"/>
              </a:rPr>
              <a:t>Inversion of Control and Dependency Injection: Working with Windsor Container</a:t>
            </a:r>
            <a:endParaRPr lang="en-US" altLang="ko-KR" sz="1050" dirty="0" smtClean="0"/>
          </a:p>
          <a:p>
            <a:pPr marL="447675" lvl="1" indent="-180975"/>
            <a:r>
              <a:rPr lang="en-US" altLang="ko-KR" sz="1050" dirty="0" smtClean="0">
                <a:hlinkClick r:id="rId13"/>
              </a:rPr>
              <a:t>Castle Windsor Configuration Samples</a:t>
            </a:r>
            <a:endParaRPr lang="en-US" altLang="ko-KR" sz="105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9EE0B-EEC2-487E-87EA-C391BB4B6800}" type="slidenum">
              <a:rPr lang="ko-KR" altLang="en-US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2009-01-19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p:oleObj spid="_x0000_s1029" name="Visio" r:id="rId17" imgW="621340" imgH="860293" progId="">
                <p:embed/>
              </p:oleObj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p:oleObj spid="_x0000_s1028" name="Visio" r:id="rId18" imgW="643015" imgH="885182" progId="">
                <p:embed/>
              </p:oleObj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p:oleObj spid="_x0000_s1026" name="Visio" r:id="rId21" imgW="985114" imgH="948307" progId="">
              <p:embed/>
            </p:oleObj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p:oleObj spid="_x0000_s1027" name="Visio" r:id="rId22" imgW="621340" imgH="791398" progId="">
                <p:embed/>
              </p:oleObj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Introduce NHibernate</a:t>
            </a:r>
            <a:endParaRPr lang="ko-KR" altLang="en-US" cap="none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NHibernate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ORM (Object Relational Mapping)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Benefits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0D5A0E-37A9-498B-BC63-4B8D8A21CF01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B63E4E-0CC4-45AD-92EC-B3AAB646D119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NHibernate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ORM (Object relational mapping) Framework</a:t>
            </a:r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Hibernate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.NET </a:t>
            </a:r>
            <a:r>
              <a:rPr lang="ko-KR" altLang="en-US" dirty="0" smtClean="0"/>
              <a:t>용으로 </a:t>
            </a:r>
            <a:r>
              <a:rPr lang="en-US" altLang="ko-KR" dirty="0" smtClean="0"/>
              <a:t>Porting</a:t>
            </a:r>
          </a:p>
          <a:p>
            <a:r>
              <a:rPr lang="en-US" altLang="ko-KR" dirty="0" smtClean="0"/>
              <a:t>ORM </a:t>
            </a:r>
            <a:r>
              <a:rPr lang="ko-KR" altLang="en-US" dirty="0" smtClean="0"/>
              <a:t>기본 기능에 가장 충실</a:t>
            </a:r>
            <a:endParaRPr lang="en-US" altLang="ko-KR" dirty="0" smtClean="0"/>
          </a:p>
          <a:p>
            <a:r>
              <a:rPr lang="en-US" altLang="ko-KR" dirty="0" smtClean="0"/>
              <a:t>Free/Open 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(LGPL) </a:t>
            </a:r>
            <a:r>
              <a:rPr lang="ko-KR" altLang="en-US" dirty="0" smtClean="0"/>
              <a:t>로 많은 시스템에 채택되어 안정성 검증</a:t>
            </a:r>
            <a:endParaRPr lang="en-US" altLang="ko-KR" dirty="0" smtClean="0"/>
          </a:p>
          <a:p>
            <a:r>
              <a:rPr lang="ko-KR" altLang="en-US" dirty="0" smtClean="0"/>
              <a:t>최신 버전 </a:t>
            </a:r>
            <a:r>
              <a:rPr lang="en-US" altLang="ko-KR" dirty="0" smtClean="0"/>
              <a:t>: version 2.0.1 GA </a:t>
            </a:r>
          </a:p>
          <a:p>
            <a:r>
              <a:rPr lang="en-US" altLang="ko-KR" dirty="0" smtClean="0"/>
              <a:t>Entity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IQuery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,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Cache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en-US" altLang="ko-KR" dirty="0" smtClean="0"/>
              <a:t>Contributions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ORM 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(Object relational mapping)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93EDB-DF9D-4EC4-909A-95A8E580DB33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E4DC9A9-A5F2-45C5-8636-66D67A701461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0968" y="1357298"/>
          <a:ext cx="9144064" cy="34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7715304"/>
              </a:tblGrid>
              <a:tr h="269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개발방식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900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Page</a:t>
                      </a:r>
                      <a:r>
                        <a:rPr lang="ko-KR" altLang="en-US" sz="1600" dirty="0" smtClean="0"/>
                        <a:t>방식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-. Layer </a:t>
                      </a:r>
                      <a:r>
                        <a:rPr lang="ko-KR" altLang="en-US" sz="1200" dirty="0" smtClean="0"/>
                        <a:t>구분</a:t>
                      </a:r>
                      <a:r>
                        <a:rPr lang="ko-KR" altLang="en-US" sz="1200" baseline="0" dirty="0" smtClean="0"/>
                        <a:t>이 없이 </a:t>
                      </a:r>
                      <a:r>
                        <a:rPr lang="en-US" altLang="ko-KR" sz="1200" baseline="0" dirty="0" smtClean="0"/>
                        <a:t>View / Model </a:t>
                      </a:r>
                      <a:r>
                        <a:rPr lang="ko-KR" altLang="en-US" sz="1200" baseline="0" dirty="0" smtClean="0"/>
                        <a:t>을 한 모듈에서 처리</a:t>
                      </a:r>
                      <a:endParaRPr lang="en-US" altLang="ko-KR" sz="12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ASP, JSP, ISAPI</a:t>
                      </a:r>
                      <a:r>
                        <a:rPr lang="ko-KR" altLang="en-US" sz="1200" baseline="0" dirty="0" smtClean="0"/>
                        <a:t> 등 </a:t>
                      </a:r>
                      <a:r>
                        <a:rPr lang="en-US" altLang="ko-KR" sz="1200" baseline="0" dirty="0" smtClean="0"/>
                        <a:t>presentation</a:t>
                      </a:r>
                      <a:r>
                        <a:rPr lang="ko-KR" altLang="en-US" sz="1200" baseline="0" dirty="0" smtClean="0"/>
                        <a:t>을 담당한 </a:t>
                      </a:r>
                      <a:r>
                        <a:rPr lang="en-US" altLang="ko-KR" sz="1200" baseline="0" dirty="0" smtClean="0"/>
                        <a:t>layer</a:t>
                      </a:r>
                      <a:r>
                        <a:rPr lang="ko-KR" altLang="en-US" sz="1200" baseline="0" dirty="0" smtClean="0"/>
                        <a:t>에서 </a:t>
                      </a:r>
                      <a:r>
                        <a:rPr lang="en-US" altLang="ko-KR" sz="1200" baseline="0" dirty="0" err="1" smtClean="0"/>
                        <a:t>persisten</a:t>
                      </a:r>
                      <a:r>
                        <a:rPr lang="en-US" altLang="ko-KR" sz="1200" baseline="0" dirty="0" smtClean="0"/>
                        <a:t> object</a:t>
                      </a:r>
                      <a:r>
                        <a:rPr lang="ko-KR" altLang="en-US" sz="1200" baseline="0" dirty="0" smtClean="0"/>
                        <a:t>도 같이 관리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-. OOP, CBD </a:t>
                      </a:r>
                      <a:r>
                        <a:rPr lang="ko-KR" altLang="en-US" sz="1200" baseline="0" dirty="0" smtClean="0"/>
                        <a:t>개발 방식이 아니라 </a:t>
                      </a:r>
                      <a:r>
                        <a:rPr lang="en-US" altLang="ko-KR" sz="1200" baseline="0" dirty="0" smtClean="0"/>
                        <a:t>Page </a:t>
                      </a:r>
                      <a:r>
                        <a:rPr lang="ko-KR" altLang="en-US" sz="1200" baseline="0" dirty="0" smtClean="0"/>
                        <a:t>기반 개발</a:t>
                      </a:r>
                      <a:endParaRPr lang="en-US" altLang="ko-KR" sz="12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</a:t>
                      </a:r>
                      <a:r>
                        <a:rPr lang="ko-KR" altLang="en-US" sz="1200" baseline="0" dirty="0" smtClean="0"/>
                        <a:t>장점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배우기 쉽고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개발 생산성이 높다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</a:t>
                      </a:r>
                      <a:r>
                        <a:rPr lang="ko-KR" altLang="en-US" sz="1200" baseline="0" dirty="0" smtClean="0"/>
                        <a:t>단점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유지관리가 어렵고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재활용률이 떨어진다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복잡도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73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MVC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Model</a:t>
                      </a:r>
                      <a:r>
                        <a:rPr lang="en-US" altLang="ko-KR" sz="1200" baseline="0" dirty="0" smtClean="0"/>
                        <a:t> / View / Controller </a:t>
                      </a:r>
                      <a:r>
                        <a:rPr lang="ko-KR" altLang="en-US" sz="1200" baseline="0" dirty="0" smtClean="0"/>
                        <a:t>로 구분 </a:t>
                      </a:r>
                      <a:r>
                        <a:rPr lang="en-US" altLang="ko-KR" sz="1200" baseline="0" dirty="0" smtClean="0"/>
                        <a:t>(Data Access </a:t>
                      </a:r>
                      <a:r>
                        <a:rPr lang="en-US" altLang="ko-KR" sz="1200" baseline="0" dirty="0" err="1" smtClean="0"/>
                        <a:t>Leyer</a:t>
                      </a:r>
                      <a:r>
                        <a:rPr lang="en-US" altLang="ko-KR" sz="1200" baseline="0" dirty="0" smtClean="0"/>
                        <a:t>, Presentation Layer, Business Logic Layer)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DAO</a:t>
                      </a:r>
                      <a:r>
                        <a:rPr lang="ko-KR" altLang="en-US" sz="1200" baseline="0" dirty="0" smtClean="0"/>
                        <a:t>가 </a:t>
                      </a:r>
                      <a:r>
                        <a:rPr lang="en-US" altLang="ko-KR" sz="1200" baseline="0" dirty="0" smtClean="0"/>
                        <a:t>Data Access Layer</a:t>
                      </a:r>
                      <a:r>
                        <a:rPr lang="ko-KR" altLang="en-US" sz="1200" baseline="0" dirty="0" smtClean="0"/>
                        <a:t>의 중추적인 역할 담당</a:t>
                      </a:r>
                      <a:r>
                        <a:rPr lang="en-US" altLang="ko-KR" sz="1200" baseline="0" dirty="0" smtClean="0"/>
                        <a:t>. Persistent object</a:t>
                      </a:r>
                      <a:r>
                        <a:rPr lang="ko-KR" altLang="en-US" sz="1200" baseline="0" dirty="0" smtClean="0"/>
                        <a:t>를 관리</a:t>
                      </a:r>
                      <a:endParaRPr lang="en-US" altLang="ko-KR" sz="12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</a:t>
                      </a:r>
                      <a:r>
                        <a:rPr lang="ko-KR" altLang="en-US" sz="1200" baseline="0" dirty="0" smtClean="0"/>
                        <a:t>장점 </a:t>
                      </a:r>
                      <a:r>
                        <a:rPr lang="en-US" altLang="ko-KR" sz="1200" baseline="0" dirty="0" smtClean="0"/>
                        <a:t>: CBD </a:t>
                      </a:r>
                      <a:r>
                        <a:rPr lang="ko-KR" altLang="en-US" sz="1200" baseline="0" dirty="0" smtClean="0"/>
                        <a:t>기반의 </a:t>
                      </a:r>
                      <a:r>
                        <a:rPr lang="en-US" altLang="ko-KR" sz="1200" baseline="0" dirty="0" smtClean="0"/>
                        <a:t>Layer </a:t>
                      </a:r>
                      <a:r>
                        <a:rPr lang="ko-KR" altLang="en-US" sz="1200" baseline="0" dirty="0" smtClean="0"/>
                        <a:t>구분에 따라 복잡한 시스템도 일관된 규칙으로 구현 가능</a:t>
                      </a:r>
                      <a:endParaRPr lang="en-US" altLang="ko-KR" sz="12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</a:t>
                      </a:r>
                      <a:r>
                        <a:rPr lang="ko-KR" altLang="en-US" sz="1200" baseline="0" dirty="0" smtClean="0"/>
                        <a:t>단점 </a:t>
                      </a:r>
                      <a:r>
                        <a:rPr lang="en-US" altLang="ko-KR" sz="1200" baseline="0" dirty="0" smtClean="0"/>
                        <a:t>: MVC </a:t>
                      </a:r>
                      <a:r>
                        <a:rPr lang="ko-KR" altLang="en-US" sz="1200" baseline="0" dirty="0" smtClean="0"/>
                        <a:t>구조 이해 필요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기술 난이도에 따른 유지보수가 어렵다</a:t>
                      </a:r>
                      <a:r>
                        <a:rPr lang="en-US" altLang="ko-KR" sz="1200" baseline="0" dirty="0" smtClean="0"/>
                        <a:t>. (OOP</a:t>
                      </a:r>
                      <a:r>
                        <a:rPr lang="ko-KR" altLang="en-US" sz="1200" baseline="0" dirty="0" smtClean="0"/>
                        <a:t>의 단점 중에 하나</a:t>
                      </a:r>
                      <a:r>
                        <a:rPr lang="en-US" altLang="ko-KR" sz="1200" baseline="0" dirty="0" smtClean="0"/>
                        <a:t>…)</a:t>
                      </a:r>
                      <a:endParaRPr lang="ko-KR" altLang="en-US" sz="1200" dirty="0"/>
                    </a:p>
                  </a:txBody>
                  <a:tcPr/>
                </a:tc>
              </a:tr>
              <a:tr h="73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-. </a:t>
                      </a:r>
                      <a:r>
                        <a:rPr lang="ko-KR" altLang="en-US" sz="1200" dirty="0" smtClean="0"/>
                        <a:t>진정한 </a:t>
                      </a:r>
                      <a:r>
                        <a:rPr lang="en-US" altLang="ko-KR" sz="1200" dirty="0" smtClean="0"/>
                        <a:t>OOP </a:t>
                      </a:r>
                      <a:r>
                        <a:rPr lang="ko-KR" altLang="en-US" sz="1200" dirty="0" smtClean="0"/>
                        <a:t>개발방법론에 따른 </a:t>
                      </a:r>
                      <a:r>
                        <a:rPr lang="en-US" altLang="ko-KR" sz="1200" dirty="0" smtClean="0"/>
                        <a:t>Persistent Layer </a:t>
                      </a:r>
                      <a:r>
                        <a:rPr lang="ko-KR" altLang="en-US" sz="1200" dirty="0" smtClean="0"/>
                        <a:t>필요</a:t>
                      </a:r>
                      <a:r>
                        <a:rPr lang="en-US" altLang="ko-KR" sz="1200" baseline="0" dirty="0" smtClean="0"/>
                        <a:t> (OOP</a:t>
                      </a:r>
                      <a:r>
                        <a:rPr lang="ko-KR" altLang="en-US" sz="1200" baseline="0" dirty="0" smtClean="0"/>
                        <a:t>의 정보 표현과 </a:t>
                      </a:r>
                      <a:r>
                        <a:rPr lang="en-US" altLang="ko-KR" sz="1200" baseline="0" dirty="0" smtClean="0"/>
                        <a:t>RDBMS</a:t>
                      </a:r>
                      <a:r>
                        <a:rPr lang="ko-KR" altLang="en-US" sz="1200" baseline="0" dirty="0" smtClean="0"/>
                        <a:t>의 정보 저장 방식의 차이 극복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Persistent Object</a:t>
                      </a:r>
                      <a:r>
                        <a:rPr lang="ko-KR" altLang="en-US" sz="1200" baseline="0" dirty="0" smtClean="0"/>
                        <a:t>를</a:t>
                      </a:r>
                      <a:r>
                        <a:rPr lang="en-US" altLang="ko-KR" sz="1200" baseline="0" dirty="0" smtClean="0"/>
                        <a:t> Neutral</a:t>
                      </a:r>
                      <a:r>
                        <a:rPr lang="ko-KR" altLang="en-US" sz="1200" baseline="0" dirty="0" smtClean="0"/>
                        <a:t>한 방법으로 저장소에서 관리할 수 있는 </a:t>
                      </a:r>
                      <a:r>
                        <a:rPr lang="en-US" altLang="ko-KR" sz="1200" baseline="0" dirty="0" smtClean="0"/>
                        <a:t>API </a:t>
                      </a:r>
                      <a:r>
                        <a:rPr lang="ko-KR" altLang="en-US" sz="1200" baseline="0" dirty="0" smtClean="0"/>
                        <a:t>필요</a:t>
                      </a:r>
                      <a:endParaRPr lang="en-US" altLang="ko-KR" sz="1200" baseline="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</a:t>
                      </a:r>
                      <a:r>
                        <a:rPr lang="ko-KR" altLang="en-US" sz="1200" baseline="0" dirty="0" smtClean="0"/>
                        <a:t>장점 </a:t>
                      </a:r>
                      <a:r>
                        <a:rPr lang="en-US" altLang="ko-KR" sz="1200" baseline="0" dirty="0" smtClean="0"/>
                        <a:t>: Application </a:t>
                      </a:r>
                      <a:r>
                        <a:rPr lang="ko-KR" altLang="en-US" sz="1200" baseline="0" dirty="0" smtClean="0"/>
                        <a:t>개발과 </a:t>
                      </a:r>
                      <a:r>
                        <a:rPr lang="en-US" altLang="ko-KR" sz="1200" baseline="0" dirty="0" smtClean="0"/>
                        <a:t>Database </a:t>
                      </a:r>
                      <a:r>
                        <a:rPr lang="ko-KR" altLang="en-US" sz="1200" baseline="0" dirty="0" smtClean="0"/>
                        <a:t>개발이 명시적으로 구분됨</a:t>
                      </a:r>
                      <a:r>
                        <a:rPr lang="en-US" altLang="ko-KR" sz="1200" baseline="0" dirty="0" smtClean="0"/>
                        <a:t>. (Dependency</a:t>
                      </a:r>
                      <a:r>
                        <a:rPr lang="ko-KR" altLang="en-US" sz="1200" baseline="0" dirty="0" smtClean="0"/>
                        <a:t>가 사라짐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baseline="0" dirty="0" smtClean="0"/>
                        <a:t>-. </a:t>
                      </a:r>
                      <a:r>
                        <a:rPr lang="ko-KR" altLang="en-US" sz="1200" baseline="0" dirty="0" smtClean="0"/>
                        <a:t>단점 </a:t>
                      </a:r>
                      <a:r>
                        <a:rPr lang="en-US" altLang="ko-KR" sz="1200" baseline="0" dirty="0" smtClean="0"/>
                        <a:t>: ORM</a:t>
                      </a:r>
                      <a:r>
                        <a:rPr lang="ko-KR" altLang="en-US" sz="1200" baseline="0" dirty="0" smtClean="0"/>
                        <a:t>을 위한 개념 및 </a:t>
                      </a:r>
                      <a:r>
                        <a:rPr lang="en-US" altLang="ko-KR" sz="1200" baseline="0" dirty="0" smtClean="0"/>
                        <a:t>API</a:t>
                      </a:r>
                      <a:r>
                        <a:rPr lang="ko-KR" altLang="en-US" sz="1200" baseline="0" dirty="0" smtClean="0"/>
                        <a:t>를 배워야 한다</a:t>
                      </a:r>
                      <a:r>
                        <a:rPr lang="en-US" altLang="ko-KR" sz="1200" baseline="0" dirty="0" smtClean="0"/>
                        <a:t>. Data-Centric Application</a:t>
                      </a:r>
                      <a:r>
                        <a:rPr lang="ko-KR" altLang="en-US" sz="1200" baseline="0" dirty="0" smtClean="0"/>
                        <a:t>에서는 도입효과가 적다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0968" y="785794"/>
            <a:ext cx="364333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ORM </a:t>
            </a:r>
            <a:r>
              <a:rPr lang="ko-KR" altLang="en-US" dirty="0" smtClean="0"/>
              <a:t>등장 배경 및 장단점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ORM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95282" y="1142984"/>
            <a:ext cx="3643338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Object Model in OOP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024570" y="1142984"/>
            <a:ext cx="3643338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 Model in RDBMS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6865" name="Picture 1" descr="C:\Users\Administrator\Desktop\IMG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06" y="2428868"/>
            <a:ext cx="3623066" cy="2571768"/>
          </a:xfrm>
          <a:prstGeom prst="rect">
            <a:avLst/>
          </a:prstGeom>
          <a:noFill/>
        </p:spPr>
      </p:pic>
      <p:pic>
        <p:nvPicPr>
          <p:cNvPr id="36866" name="Picture 2" descr="C:\Users\Administrator\Desktop\IMG0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782" y="2214554"/>
            <a:ext cx="4262001" cy="3000396"/>
          </a:xfrm>
          <a:prstGeom prst="rect">
            <a:avLst/>
          </a:prstGeom>
          <a:noFill/>
        </p:spPr>
      </p:pic>
      <p:sp>
        <p:nvSpPr>
          <p:cNvPr id="56" name="왼쪽/오른쪽 화살표 55"/>
          <p:cNvSpPr/>
          <p:nvPr/>
        </p:nvSpPr>
        <p:spPr>
          <a:xfrm>
            <a:off x="3881430" y="3214686"/>
            <a:ext cx="1714512" cy="1000132"/>
          </a:xfrm>
          <a:prstGeom prst="leftRightArrow">
            <a:avLst>
              <a:gd name="adj1" fmla="val 61429"/>
              <a:gd name="adj2" fmla="val 385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Mapping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NHibernate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1DF05-DBCA-4FA0-935E-E858456835D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648FBA-8F48-415D-8A6B-861BADF452B2}" type="datetime1">
              <a:rPr lang="ko-KR" altLang="en-US" smtClean="0"/>
              <a:pPr>
                <a:defRPr/>
              </a:pPr>
              <a:t>2009-01-19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6285" y="1824026"/>
            <a:ext cx="2647955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Application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1034" y="2857496"/>
            <a:ext cx="2643206" cy="1714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NHibernate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1034" y="4714884"/>
            <a:ext cx="264320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6786" y="2571744"/>
            <a:ext cx="2143140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Objects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2472" y="4000504"/>
            <a:ext cx="121444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App.config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Web.config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238356" y="4000504"/>
            <a:ext cx="121444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XML Mapping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381496" y="1785926"/>
            <a:ext cx="5289236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latin typeface="+mj-ea"/>
                <a:ea typeface="+mj-ea"/>
              </a:rPr>
              <a:t>Application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81496" y="4643446"/>
            <a:ext cx="5286412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Database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95810" y="2000240"/>
            <a:ext cx="1857388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Transient Objects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81496" y="3214686"/>
            <a:ext cx="1714512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+mj-ea"/>
                <a:ea typeface="+mj-ea"/>
              </a:rPr>
              <a:t>SessionFactory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67446" y="3214686"/>
            <a:ext cx="1714512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Session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53396" y="3214686"/>
            <a:ext cx="171451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ADO.NET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0322" y="2571744"/>
            <a:ext cx="142876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Objects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80968" y="714356"/>
            <a:ext cx="9215502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+mn-ea"/>
              </a:rPr>
              <a:t>NHibernate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ORM Framework</a:t>
            </a:r>
            <a:r>
              <a:rPr lang="ko-KR" altLang="en-US" sz="1200" dirty="0" smtClean="0">
                <a:latin typeface="+mn-ea"/>
              </a:rPr>
              <a:t>으로서</a:t>
            </a:r>
            <a:r>
              <a:rPr lang="en-US" altLang="ko-KR" sz="1200" dirty="0" smtClean="0">
                <a:latin typeface="+mn-ea"/>
              </a:rPr>
              <a:t>, Data </a:t>
            </a:r>
            <a:r>
              <a:rPr lang="ko-KR" altLang="en-US" sz="1200" dirty="0" smtClean="0">
                <a:latin typeface="+mn-ea"/>
              </a:rPr>
              <a:t>저장소 </a:t>
            </a:r>
            <a:r>
              <a:rPr lang="en-US" altLang="ko-KR" sz="1200" dirty="0" smtClean="0">
                <a:latin typeface="+mn-ea"/>
              </a:rPr>
              <a:t>(RDBMS)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object graph</a:t>
            </a:r>
            <a:r>
              <a:rPr lang="ko-KR" altLang="en-US" sz="1200" dirty="0" smtClean="0">
                <a:latin typeface="+mn-ea"/>
              </a:rPr>
              <a:t>를 가진 </a:t>
            </a:r>
            <a:r>
              <a:rPr lang="en-US" altLang="ko-KR" sz="1200" dirty="0" smtClean="0">
                <a:latin typeface="+mn-ea"/>
              </a:rPr>
              <a:t>Application </a:t>
            </a:r>
            <a:r>
              <a:rPr lang="ko-KR" altLang="en-US" sz="1200" dirty="0" smtClean="0">
                <a:latin typeface="+mn-ea"/>
              </a:rPr>
              <a:t>간의 </a:t>
            </a:r>
            <a:r>
              <a:rPr lang="ko-KR" altLang="en-US" sz="1200" dirty="0" err="1" smtClean="0">
                <a:latin typeface="+mn-ea"/>
              </a:rPr>
              <a:t>매핑을</a:t>
            </a:r>
            <a:r>
              <a:rPr lang="ko-KR" altLang="en-US" sz="1200" dirty="0" smtClean="0">
                <a:latin typeface="+mn-ea"/>
              </a:rPr>
              <a:t> 담당한다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+mn-ea"/>
              </a:rPr>
              <a:t>다양한 </a:t>
            </a:r>
            <a:r>
              <a:rPr lang="en-US" altLang="ko-KR" sz="1200" dirty="0" smtClean="0">
                <a:latin typeface="+mn-ea"/>
              </a:rPr>
              <a:t>Query </a:t>
            </a:r>
            <a:r>
              <a:rPr lang="ko-KR" altLang="en-US" sz="1200" dirty="0" smtClean="0">
                <a:latin typeface="+mn-ea"/>
              </a:rPr>
              <a:t>기능 및 </a:t>
            </a:r>
            <a:r>
              <a:rPr lang="en-US" altLang="ko-KR" sz="1200" dirty="0" err="1" smtClean="0">
                <a:latin typeface="+mn-ea"/>
              </a:rPr>
              <a:t>Persister</a:t>
            </a:r>
            <a:r>
              <a:rPr lang="ko-KR" altLang="en-US" sz="1200" dirty="0" smtClean="0">
                <a:latin typeface="+mn-ea"/>
              </a:rPr>
              <a:t>를 지원하여</a:t>
            </a:r>
            <a:r>
              <a:rPr lang="en-US" altLang="ko-KR" sz="1200" dirty="0" smtClean="0">
                <a:latin typeface="+mn-ea"/>
              </a:rPr>
              <a:t>, Application </a:t>
            </a:r>
            <a:r>
              <a:rPr lang="ko-KR" altLang="en-US" sz="1200" dirty="0" smtClean="0">
                <a:latin typeface="+mn-ea"/>
              </a:rPr>
              <a:t>개발자가 </a:t>
            </a:r>
            <a:r>
              <a:rPr lang="en-US" altLang="ko-KR" sz="1200" dirty="0" smtClean="0">
                <a:latin typeface="+mn-ea"/>
              </a:rPr>
              <a:t>Data</a:t>
            </a:r>
            <a:r>
              <a:rPr lang="ko-KR" altLang="en-US" sz="1200" dirty="0" smtClean="0">
                <a:latin typeface="+mn-ea"/>
              </a:rPr>
              <a:t>와 관련된 개발에 신경쓰지 않도록 도움을 준다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+mn-ea"/>
              </a:rPr>
              <a:t>Session</a:t>
            </a:r>
            <a:r>
              <a:rPr lang="ko-KR" altLang="en-US" sz="1200" dirty="0" smtClean="0">
                <a:latin typeface="+mn-ea"/>
              </a:rPr>
              <a:t>은 </a:t>
            </a:r>
            <a:r>
              <a:rPr lang="en-US" altLang="ko-KR" sz="1200" dirty="0" smtClean="0">
                <a:latin typeface="+mn-ea"/>
              </a:rPr>
              <a:t>NHibernate </a:t>
            </a:r>
            <a:r>
              <a:rPr lang="ko-KR" altLang="en-US" sz="1200" dirty="0" smtClean="0">
                <a:latin typeface="+mn-ea"/>
              </a:rPr>
              <a:t>의 중추적인 역할인 </a:t>
            </a:r>
            <a:r>
              <a:rPr lang="en-US" altLang="ko-KR" sz="1200" dirty="0" smtClean="0">
                <a:latin typeface="+mn-ea"/>
              </a:rPr>
              <a:t>RDBMS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Application</a:t>
            </a:r>
            <a:r>
              <a:rPr lang="ko-KR" altLang="en-US" sz="1200" dirty="0" smtClean="0">
                <a:latin typeface="+mn-ea"/>
              </a:rPr>
              <a:t>의 매핑을 관장한다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/나눔">
      <a:majorFont>
        <a:latin typeface="다음_Regular"/>
        <a:ea typeface="다음_Regular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>
          <a:lnSpc>
            <a:spcPct val="120000"/>
          </a:lnSpc>
          <a:defRPr sz="1000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4911</TotalTime>
  <Words>2895</Words>
  <Application>Microsoft Office PowerPoint</Application>
  <PresentationFormat>A4 용지(210x297mm)</PresentationFormat>
  <Paragraphs>520</Paragraphs>
  <Slides>46</Slides>
  <Notes>8</Notes>
  <HiddenSlides>2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8" baseType="lpstr">
      <vt:lpstr>테마12</vt:lpstr>
      <vt:lpstr>Visio</vt:lpstr>
      <vt:lpstr>RCL.Data Repository using NHibernate</vt:lpstr>
      <vt:lpstr>0. 문서 이력</vt:lpstr>
      <vt:lpstr>슬라이드 3</vt:lpstr>
      <vt:lpstr>슬라이드 4</vt:lpstr>
      <vt:lpstr>Introduce NHibernate</vt:lpstr>
      <vt:lpstr>1. NHibernate</vt:lpstr>
      <vt:lpstr>1.1 ORM 이란 (Object relational mapping)</vt:lpstr>
      <vt:lpstr>1.1 ORM 개념</vt:lpstr>
      <vt:lpstr>1.2 NHibernate Architecture</vt:lpstr>
      <vt:lpstr>1.2 NHibernate Architecture</vt:lpstr>
      <vt:lpstr>1.3 NHibernate  - Benefits</vt:lpstr>
      <vt:lpstr>2. INHRepository&lt;T&gt;</vt:lpstr>
      <vt:lpstr>2. INHRepository&lt;T&gt;</vt:lpstr>
      <vt:lpstr>2.1 RCL.Data.NH  - Class Diagram</vt:lpstr>
      <vt:lpstr>2.2 INHRepository&lt;T&gt; - Methods</vt:lpstr>
      <vt:lpstr>2.2 INHRepository&lt;T&gt; - Methods</vt:lpstr>
      <vt:lpstr>2.3 Samples</vt:lpstr>
      <vt:lpstr>2.3 Samples</vt:lpstr>
      <vt:lpstr>2.3 Samples</vt:lpstr>
      <vt:lpstr>2.3 Samples</vt:lpstr>
      <vt:lpstr>2.3 Samples</vt:lpstr>
      <vt:lpstr>2.3 Samples</vt:lpstr>
      <vt:lpstr>3. INHRepository&lt;T&gt; with IoC</vt:lpstr>
      <vt:lpstr>3.1 IoC / DI  Overview</vt:lpstr>
      <vt:lpstr>3.1 IoC / DI  Overview</vt:lpstr>
      <vt:lpstr>3.2 Generic Repository : INHRepository&lt;T&gt;</vt:lpstr>
      <vt:lpstr>3.3 Decorator Pattern by IoC</vt:lpstr>
      <vt:lpstr>3.3 Decorator Pattern by IoC</vt:lpstr>
      <vt:lpstr>4.Unit Of Work</vt:lpstr>
      <vt:lpstr>4.1 Unit Of Work 개요</vt:lpstr>
      <vt:lpstr>4.1 Unit Of Work – NHibernate </vt:lpstr>
      <vt:lpstr>4.2 IUnitOfWork</vt:lpstr>
      <vt:lpstr>4.2 IUnitOfWorkFactory</vt:lpstr>
      <vt:lpstr>4.3 ISession / IUnitOfWork 비교</vt:lpstr>
      <vt:lpstr>4.3 IUnitOfWork / IRepository&lt;T&gt;</vt:lpstr>
      <vt:lpstr>5. samples</vt:lpstr>
      <vt:lpstr>5.1 Samples - Northwind</vt:lpstr>
      <vt:lpstr>5.1 Samples - Northwind</vt:lpstr>
      <vt:lpstr>5.2 Samples - RealAdmin</vt:lpstr>
      <vt:lpstr>5.2 Samples - RealAdmin</vt:lpstr>
      <vt:lpstr>5.2 Samples - RealAdmin</vt:lpstr>
      <vt:lpstr>5.2 Samples - RealAdmin</vt:lpstr>
      <vt:lpstr>6. Appendix</vt:lpstr>
      <vt:lpstr>Appendix – Resources</vt:lpstr>
      <vt:lpstr>2. ICON SET</vt:lpstr>
      <vt:lpstr>슬라이드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RCL.Data Repository using NHibernate</dc:title>
  <dc:creator>배성혁</dc:creator>
  <cp:keywords>RCL; NHibernate</cp:keywords>
  <cp:lastModifiedBy>배성혁</cp:lastModifiedBy>
  <cp:revision>473</cp:revision>
  <dcterms:created xsi:type="dcterms:W3CDTF">2008-10-10T08:47:31Z</dcterms:created>
  <dcterms:modified xsi:type="dcterms:W3CDTF">2009-01-19T03:01:57Z</dcterms:modified>
</cp:coreProperties>
</file>