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73" r:id="rId5"/>
    <p:sldId id="272" r:id="rId6"/>
    <p:sldId id="274" r:id="rId7"/>
    <p:sldId id="275" r:id="rId8"/>
    <p:sldId id="276" r:id="rId9"/>
    <p:sldId id="277" r:id="rId10"/>
    <p:sldId id="286" r:id="rId11"/>
    <p:sldId id="278" r:id="rId12"/>
    <p:sldId id="279" r:id="rId13"/>
    <p:sldId id="280" r:id="rId14"/>
    <p:sldId id="282" r:id="rId15"/>
    <p:sldId id="281" r:id="rId16"/>
    <p:sldId id="283" r:id="rId17"/>
    <p:sldId id="284" r:id="rId18"/>
    <p:sldId id="287" r:id="rId19"/>
    <p:sldId id="285" r:id="rId20"/>
    <p:sldId id="266" r:id="rId21"/>
    <p:sldId id="269" r:id="rId22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1" autoAdjust="0"/>
    <p:restoredTop sz="89977" autoAdjust="0"/>
  </p:normalViewPr>
  <p:slideViewPr>
    <p:cSldViewPr>
      <p:cViewPr>
        <p:scale>
          <a:sx n="100" d="100"/>
          <a:sy n="100" d="100"/>
        </p:scale>
        <p:origin x="-1632" y="-2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2286556-5A44-40F5-BC7E-3E5D3382CAAA}" type="datetimeFigureOut">
              <a:rPr lang="ko-KR" altLang="en-US"/>
              <a:pPr>
                <a:defRPr/>
              </a:pPr>
              <a:t>2011-11-12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B497301-DB79-42E3-809D-E3D15A3EEA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AD4E44-7B18-49FF-80CD-20D37617195E}" type="datetimeFigureOut">
              <a:rPr lang="ko-KR" altLang="en-US"/>
              <a:pPr>
                <a:defRPr/>
              </a:pPr>
              <a:t>2011-11-12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932AC1-DF9B-4473-A600-62D06C5E39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51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BFFFF-647F-4B5D-978C-6CE440398C51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IDataService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</a:t>
            </a:r>
            <a:r>
              <a:rPr lang="en-US" altLang="ko-KR" baseline="0" dirty="0" err="1" smtClean="0"/>
              <a:t>IoC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통해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동기방식뿐 아니라 </a:t>
            </a:r>
            <a:r>
              <a:rPr lang="en-US" altLang="ko-KR" baseline="0" dirty="0" err="1" smtClean="0"/>
              <a:t>AsyncDataServiceImpl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비동기 방식으로 여러 요청을 병렬로 처리할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2AC1-DF9B-4473-A600-62D06C5E393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4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34DE5-FD0E-4020-A6F3-8B0B59C29C6A}" type="slidenum">
              <a:rPr lang="ko-KR" altLang="en-US" smtClean="0"/>
              <a:pPr/>
              <a:t>20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2011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0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14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8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18C5BD4-88A0-4671-9A9D-FC2359A6E8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7692-2892-4C6E-A42B-64587402968E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08B9-EB9E-4FF3-B5E0-A48C94FCE8DD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CE48182-5FBB-4155-B442-4454ADFC26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78C919E-809C-4DCA-8D86-CC9457BB08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8A92-7F16-4671-8643-738C50764809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2EE2B4A-F143-4F92-A1BF-C3B04A395F3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59D7-1823-4892-87B4-51139F90038C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1922A4A1-3049-4CB8-AE17-248082BDB4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E1B4-9B3B-454A-95C4-A9464DE06607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70AA8F58-68BF-4A3A-949C-7C2BD64E60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5D88-A078-4C7E-A1C2-019DC7B9308E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3326C52-B47D-4CEE-993E-78B222A3AA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CAFA-9EC8-4E06-AABF-636F1A3AC989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320735BC-7924-458E-AEA2-286F9E584C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7392-6106-4514-9581-66008A8DA25A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CE9A87-C9C5-4B96-98EF-E7406D834F8B}" type="datetime1">
              <a:rPr lang="ko-KR" altLang="en-US"/>
              <a:pPr>
                <a:defRPr/>
              </a:pPr>
              <a:t>2011-11-12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jpeg"/><Relationship Id="rId18" Type="http://schemas.openxmlformats.org/officeDocument/2006/relationships/image" Target="../media/image26.emf"/><Relationship Id="rId26" Type="http://schemas.openxmlformats.org/officeDocument/2006/relationships/image" Target="../media/image29.emf"/><Relationship Id="rId39" Type="http://schemas.openxmlformats.org/officeDocument/2006/relationships/image" Target="../media/image54.png"/><Relationship Id="rId21" Type="http://schemas.openxmlformats.org/officeDocument/2006/relationships/image" Target="../media/image41.png"/><Relationship Id="rId34" Type="http://schemas.openxmlformats.org/officeDocument/2006/relationships/image" Target="../media/image50.png"/><Relationship Id="rId42" Type="http://schemas.openxmlformats.org/officeDocument/2006/relationships/image" Target="../media/image11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7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45.png"/><Relationship Id="rId11" Type="http://schemas.openxmlformats.org/officeDocument/2006/relationships/image" Target="../media/image36.jpeg"/><Relationship Id="rId24" Type="http://schemas.openxmlformats.org/officeDocument/2006/relationships/image" Target="../media/image28.emf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" Type="http://schemas.openxmlformats.org/officeDocument/2006/relationships/image" Target="../media/image31.png"/><Relationship Id="rId10" Type="http://schemas.openxmlformats.org/officeDocument/2006/relationships/image" Target="../media/image35.jpe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47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Relationship Id="rId22" Type="http://schemas.openxmlformats.org/officeDocument/2006/relationships/image" Target="../media/image42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image" Target="../media/image33.png"/><Relationship Id="rId51" Type="http://schemas.openxmlformats.org/officeDocument/2006/relationships/image" Target="../media/image64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37.jpe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49.png"/><Relationship Id="rId38" Type="http://schemas.openxmlformats.org/officeDocument/2006/relationships/image" Target="../media/image8.png"/><Relationship Id="rId46" Type="http://schemas.openxmlformats.org/officeDocument/2006/relationships/image" Target="../media/image59.png"/><Relationship Id="rId20" Type="http://schemas.openxmlformats.org/officeDocument/2006/relationships/image" Target="../media/image27.emf"/><Relationship Id="rId41" Type="http://schemas.openxmlformats.org/officeDocument/2006/relationships/image" Target="../media/image12.png"/><Relationship Id="rId5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jpeg"/><Relationship Id="rId15" Type="http://schemas.openxmlformats.org/officeDocument/2006/relationships/image" Target="../media/image40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628800"/>
            <a:ext cx="3157537" cy="72387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2011.11</a:t>
            </a:r>
          </a:p>
          <a:p>
            <a:pPr eaLnBrk="1" hangingPunct="1"/>
            <a:r>
              <a:rPr lang="ko-KR" altLang="en-US" dirty="0" smtClean="0"/>
              <a:t>리얼웹 개발본부</a:t>
            </a:r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428738"/>
          </a:xfrm>
        </p:spPr>
        <p:txBody>
          <a:bodyPr/>
          <a:lstStyle/>
          <a:p>
            <a:r>
              <a:rPr lang="en-US" altLang="ko-KR" dirty="0" err="1" smtClean="0"/>
              <a:t>RCL.DataServices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JSON Format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764704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908720"/>
            <a:ext cx="5040560" cy="535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메시지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" y="1052736"/>
            <a:ext cx="4876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32" y="1782688"/>
            <a:ext cx="60102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50079" y="529184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Request Message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6166" y="596207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Response Message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RCL.DataServices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76536" y="836712"/>
            <a:ext cx="8280920" cy="5295636"/>
            <a:chOff x="776536" y="620688"/>
            <a:chExt cx="8280920" cy="529563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36" y="620688"/>
              <a:ext cx="8280920" cy="529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136576" y="4941168"/>
              <a:ext cx="2868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onsolas" pitchFamily="49" charset="0"/>
                  <a:ea typeface="+mn-ea"/>
                  <a:cs typeface="Consolas" pitchFamily="49" charset="0"/>
                </a:rPr>
                <a:t>Namespace </a:t>
              </a:r>
              <a:r>
                <a:rPr lang="en-US" altLang="ko-KR" sz="1400" b="1" dirty="0" err="1" smtClean="0">
                  <a:latin typeface="Consolas" pitchFamily="49" charset="0"/>
                  <a:ea typeface="+mn-ea"/>
                  <a:cs typeface="Consolas" pitchFamily="49" charset="0"/>
                </a:rPr>
                <a:t>RCL.DataServices</a:t>
              </a:r>
              <a:r>
                <a:rPr lang="en-US" altLang="ko-KR" sz="1400" b="1" dirty="0" smtClean="0"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endParaRPr lang="ko-KR" altLang="en-US" sz="1400" b="1" dirty="0" smtClean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IDataServiceAdapter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0" y="764704"/>
            <a:ext cx="5943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0" y="3068959"/>
            <a:ext cx="52863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8664" y="378412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IDataServiceAdapter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57" y="585752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IDataService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Decorator </a:t>
            </a:r>
            <a:r>
              <a:rPr lang="ko-KR" altLang="en-US" dirty="0" smtClean="0"/>
              <a:t>패턴을 이용한 </a:t>
            </a:r>
            <a:r>
              <a:rPr lang="en-US" altLang="ko-KR" dirty="0" err="1" smtClean="0"/>
              <a:t>Serializer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sp>
        <p:nvSpPr>
          <p:cNvPr id="6" name="순서도: 데이터 5"/>
          <p:cNvSpPr/>
          <p:nvPr/>
        </p:nvSpPr>
        <p:spPr>
          <a:xfrm>
            <a:off x="1069989" y="1124744"/>
            <a:ext cx="2730542" cy="792088"/>
          </a:xfrm>
          <a:prstGeom prst="flowChartInputOutp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Request</a:t>
            </a: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Message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426530" y="2348880"/>
            <a:ext cx="2016224" cy="792088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+mn-ea"/>
                <a:cs typeface="Consolas" pitchFamily="49" charset="0"/>
              </a:rPr>
              <a:t>Serilaizer</a:t>
            </a:r>
            <a:endParaRPr lang="en-US" altLang="ko-KR" b="1" dirty="0" smtClean="0">
              <a:latin typeface="+mn-ea"/>
              <a:cs typeface="Consolas" pitchFamily="49" charset="0"/>
            </a:endParaRP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Binary/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Json</a:t>
            </a:r>
            <a:r>
              <a:rPr lang="en-US" altLang="ko-KR" sz="1600" b="1" dirty="0" smtClean="0">
                <a:latin typeface="+mn-ea"/>
                <a:cs typeface="Consolas" pitchFamily="49" charset="0"/>
              </a:rPr>
              <a:t>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Bson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425561" y="3645024"/>
            <a:ext cx="2016224" cy="79208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  <a:cs typeface="Consolas" pitchFamily="49" charset="0"/>
              </a:rPr>
              <a:t>Compressor</a:t>
            </a: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BZip2/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GZip</a:t>
            </a:r>
            <a:r>
              <a:rPr lang="en-US" altLang="ko-KR" sz="1600" b="1" dirty="0" smtClean="0">
                <a:latin typeface="+mn-ea"/>
                <a:cs typeface="Consolas" pitchFamily="49" charset="0"/>
              </a:rPr>
              <a:t>/7Zip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424608" y="5013176"/>
            <a:ext cx="2016224" cy="79208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+mn-ea"/>
                <a:cs typeface="Consolas" pitchFamily="49" charset="0"/>
              </a:rPr>
              <a:t>Encryptor</a:t>
            </a:r>
            <a:endParaRPr lang="en-US" altLang="ko-KR" b="1" dirty="0" smtClean="0">
              <a:latin typeface="+mn-ea"/>
              <a:cs typeface="Consolas" pitchFamily="49" charset="0"/>
            </a:endParaRP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Aria/RC2/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Rijndael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cxnSp>
        <p:nvCxnSpPr>
          <p:cNvPr id="15" name="꺾인 연결선 14"/>
          <p:cNvCxnSpPr>
            <a:stCxn id="6" idx="4"/>
            <a:endCxn id="7" idx="0"/>
          </p:cNvCxnSpPr>
          <p:nvPr/>
        </p:nvCxnSpPr>
        <p:spPr>
          <a:xfrm rot="5400000">
            <a:off x="2218927" y="2132547"/>
            <a:ext cx="432048" cy="6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2"/>
            <a:endCxn id="8" idx="0"/>
          </p:cNvCxnSpPr>
          <p:nvPr/>
        </p:nvCxnSpPr>
        <p:spPr>
          <a:xfrm rot="5400000">
            <a:off x="2182130" y="3392512"/>
            <a:ext cx="504056" cy="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2"/>
            <a:endCxn id="9" idx="0"/>
          </p:cNvCxnSpPr>
          <p:nvPr/>
        </p:nvCxnSpPr>
        <p:spPr>
          <a:xfrm rot="5400000">
            <a:off x="2145165" y="4724668"/>
            <a:ext cx="576064" cy="9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순서도: 데이터 26"/>
          <p:cNvSpPr/>
          <p:nvPr/>
        </p:nvSpPr>
        <p:spPr>
          <a:xfrm>
            <a:off x="6182557" y="1124745"/>
            <a:ext cx="2730542" cy="792088"/>
          </a:xfrm>
          <a:prstGeom prst="flowChartInputOutp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Request</a:t>
            </a: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Message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6539098" y="2348881"/>
            <a:ext cx="2016224" cy="792088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+mn-ea"/>
                <a:cs typeface="Consolas" pitchFamily="49" charset="0"/>
              </a:rPr>
              <a:t>Serilaizer</a:t>
            </a:r>
            <a:endParaRPr lang="en-US" altLang="ko-KR" sz="1600" b="1" dirty="0" smtClean="0">
              <a:latin typeface="+mn-ea"/>
              <a:cs typeface="Consolas" pitchFamily="49" charset="0"/>
            </a:endParaRP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Binary/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Json</a:t>
            </a:r>
            <a:r>
              <a:rPr lang="en-US" altLang="ko-KR" sz="1600" b="1" dirty="0" smtClean="0">
                <a:latin typeface="+mn-ea"/>
                <a:cs typeface="Consolas" pitchFamily="49" charset="0"/>
              </a:rPr>
              <a:t>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Bson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538129" y="3645025"/>
            <a:ext cx="2016224" cy="79208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  <a:cs typeface="Consolas" pitchFamily="49" charset="0"/>
              </a:rPr>
              <a:t>Compressor</a:t>
            </a:r>
            <a:endParaRPr lang="en-US" altLang="ko-KR" sz="1600" b="1" dirty="0" smtClean="0">
              <a:latin typeface="+mn-ea"/>
              <a:cs typeface="Consolas" pitchFamily="49" charset="0"/>
            </a:endParaRP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BZip2/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GZip</a:t>
            </a:r>
            <a:r>
              <a:rPr lang="en-US" altLang="ko-KR" sz="1600" b="1" dirty="0" smtClean="0">
                <a:latin typeface="+mn-ea"/>
                <a:cs typeface="Consolas" pitchFamily="49" charset="0"/>
              </a:rPr>
              <a:t>/7Zip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6537176" y="5013177"/>
            <a:ext cx="2016224" cy="79208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+mn-ea"/>
                <a:cs typeface="Consolas" pitchFamily="49" charset="0"/>
              </a:rPr>
              <a:t>Encryptor</a:t>
            </a:r>
            <a:endParaRPr lang="en-US" altLang="ko-KR" sz="1600" b="1" dirty="0" smtClean="0">
              <a:latin typeface="+mn-ea"/>
              <a:cs typeface="Consolas" pitchFamily="49" charset="0"/>
            </a:endParaRPr>
          </a:p>
          <a:p>
            <a:pPr algn="ctr"/>
            <a:r>
              <a:rPr lang="en-US" altLang="ko-KR" sz="1600" b="1" dirty="0" smtClean="0">
                <a:latin typeface="+mn-ea"/>
                <a:cs typeface="Consolas" pitchFamily="49" charset="0"/>
              </a:rPr>
              <a:t>Aria/RC2/</a:t>
            </a:r>
            <a:r>
              <a:rPr lang="en-US" altLang="ko-KR" sz="1600" b="1" dirty="0" err="1" smtClean="0">
                <a:latin typeface="+mn-ea"/>
                <a:cs typeface="Consolas" pitchFamily="49" charset="0"/>
              </a:rPr>
              <a:t>Rijndael</a:t>
            </a:r>
            <a:endParaRPr lang="ko-KR" altLang="en-US" sz="1600" b="1" dirty="0">
              <a:latin typeface="+mn-ea"/>
              <a:cs typeface="Consolas" pitchFamily="49" charset="0"/>
            </a:endParaRPr>
          </a:p>
        </p:txBody>
      </p:sp>
      <p:cxnSp>
        <p:nvCxnSpPr>
          <p:cNvPr id="31" name="꺾인 연결선 30"/>
          <p:cNvCxnSpPr>
            <a:stCxn id="28" idx="0"/>
            <a:endCxn id="27" idx="4"/>
          </p:cNvCxnSpPr>
          <p:nvPr/>
        </p:nvCxnSpPr>
        <p:spPr>
          <a:xfrm rot="5400000" flipH="1" flipV="1">
            <a:off x="7331495" y="2132548"/>
            <a:ext cx="432048" cy="6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0"/>
            <a:endCxn id="28" idx="2"/>
          </p:cNvCxnSpPr>
          <p:nvPr/>
        </p:nvCxnSpPr>
        <p:spPr>
          <a:xfrm rot="5400000" flipH="1" flipV="1">
            <a:off x="7294697" y="3392513"/>
            <a:ext cx="504056" cy="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0" idx="0"/>
            <a:endCxn id="29" idx="2"/>
          </p:cNvCxnSpPr>
          <p:nvPr/>
        </p:nvCxnSpPr>
        <p:spPr>
          <a:xfrm rot="5400000" flipH="1" flipV="1">
            <a:off x="7257732" y="4724669"/>
            <a:ext cx="576064" cy="9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3"/>
            <a:endCxn id="30" idx="1"/>
          </p:cNvCxnSpPr>
          <p:nvPr/>
        </p:nvCxnSpPr>
        <p:spPr>
          <a:xfrm>
            <a:off x="3440832" y="5409220"/>
            <a:ext cx="3096344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8" idx="3"/>
            <a:endCxn id="29" idx="1"/>
          </p:cNvCxnSpPr>
          <p:nvPr/>
        </p:nvCxnSpPr>
        <p:spPr>
          <a:xfrm>
            <a:off x="3441785" y="4041068"/>
            <a:ext cx="3096344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7" idx="3"/>
            <a:endCxn id="28" idx="1"/>
          </p:cNvCxnSpPr>
          <p:nvPr/>
        </p:nvCxnSpPr>
        <p:spPr>
          <a:xfrm>
            <a:off x="3442754" y="2744924"/>
            <a:ext cx="3096344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53116" y="2324870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byte[], base64 string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93288" y="364502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byte[], base64 string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288" y="501317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byte[], base64 string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3015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Client</a:t>
            </a:r>
            <a:endParaRPr lang="ko-KR" altLang="en-US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248" y="6974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Server</a:t>
            </a:r>
            <a:endParaRPr lang="ko-KR" altLang="en-US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Decorator </a:t>
            </a:r>
            <a:r>
              <a:rPr lang="ko-KR" altLang="en-US" dirty="0" smtClean="0"/>
              <a:t>패턴을 이용한 </a:t>
            </a:r>
            <a:r>
              <a:rPr lang="en-US" altLang="ko-KR" dirty="0" err="1" smtClean="0"/>
              <a:t>Serializer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692696"/>
            <a:ext cx="89344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6576" y="5969546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ISerializer</a:t>
            </a:r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RequestMessage</a:t>
            </a:r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&gt;, </a:t>
            </a:r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ISerializer</a:t>
            </a:r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latin typeface="Consolas" pitchFamily="49" charset="0"/>
                <a:ea typeface="+mn-ea"/>
                <a:cs typeface="Consolas" pitchFamily="49" charset="0"/>
              </a:rPr>
              <a:t>ResponseMessage</a:t>
            </a:r>
            <a:r>
              <a:rPr lang="en-US" altLang="ko-KR" sz="1400" b="1" dirty="0" smtClean="0">
                <a:latin typeface="Consolas" pitchFamily="49" charset="0"/>
                <a:ea typeface="+mn-ea"/>
                <a:cs typeface="Consolas" pitchFamily="49" charset="0"/>
              </a:rPr>
              <a:t>&gt; Component</a:t>
            </a:r>
            <a:endParaRPr lang="ko-KR" altLang="en-US" sz="14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DataServices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WPF 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Silverlight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0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DataServices</a:t>
            </a:r>
            <a:r>
              <a:rPr lang="en-US" altLang="ko-KR" dirty="0" smtClean="0"/>
              <a:t> Client - </a:t>
            </a:r>
            <a:r>
              <a:rPr lang="en-US" altLang="ko-KR" dirty="0" err="1" smtClean="0"/>
              <a:t>WinForm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36712"/>
            <a:ext cx="4874350" cy="457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57" y="1484784"/>
            <a:ext cx="5027726" cy="472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4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/>
              <a:t>DataServices</a:t>
            </a:r>
            <a:r>
              <a:rPr lang="en-US" altLang="ko-KR" dirty="0"/>
              <a:t> Client - </a:t>
            </a:r>
            <a:r>
              <a:rPr lang="en-US" altLang="ko-KR" dirty="0" smtClean="0"/>
              <a:t>WPF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08720"/>
            <a:ext cx="6457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988840"/>
            <a:ext cx="6457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7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en-US" altLang="ko-KR" dirty="0" err="1" smtClean="0"/>
              <a:t>DataServices</a:t>
            </a:r>
            <a:r>
              <a:rPr lang="en-US" altLang="ko-KR" dirty="0" smtClean="0"/>
              <a:t> Client - Silverlight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692696"/>
            <a:ext cx="588625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BE0BB-7D1B-4B61-BD18-BB448E09738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41163"/>
              </p:ext>
            </p:extLst>
          </p:nvPr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2011.11.04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78791"/>
              </p:ext>
            </p:extLst>
          </p:nvPr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 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리얼웹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RCL.DataServices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소개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2011.11.04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F64979-B8B6-4317-905B-3F9F0E5D0F8B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" name="Visio" r:id="rId17" imgW="621340" imgH="860293" progId="">
                    <p:embed/>
                  </p:oleObj>
                </mc:Choice>
                <mc:Fallback>
                  <p:oleObj name="Visio" r:id="rId17" imgW="621340" imgH="860293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771"/>
                          <a:ext cx="391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3" name="Visio" r:id="rId19" imgW="643015" imgH="885182" progId="">
                    <p:embed/>
                  </p:oleObj>
                </mc:Choice>
                <mc:Fallback>
                  <p:oleObj name="Visio" r:id="rId19" imgW="643015" imgH="885182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041"/>
                          <a:ext cx="36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Visio" r:id="rId23" imgW="985114" imgH="948307" progId="">
                  <p:embed/>
                </p:oleObj>
              </mc:Choice>
              <mc:Fallback>
                <p:oleObj name="Visio" r:id="rId23" imgW="985114" imgH="948307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00625"/>
                        <a:ext cx="547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5" name="Visio" r:id="rId25" imgW="621340" imgH="791398" progId="">
                    <p:embed/>
                  </p:oleObj>
                </mc:Choice>
                <mc:Fallback>
                  <p:oleObj name="Visio" r:id="rId25" imgW="621340" imgH="791398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771"/>
                          <a:ext cx="39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452438" y="1071563"/>
            <a:ext cx="9001125" cy="5000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err="1" smtClean="0"/>
              <a:t>Histroy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dirty="0" smtClean="0"/>
              <a:t>개발 목적 및 </a:t>
            </a:r>
            <a:r>
              <a:rPr lang="ko-KR" altLang="en-US" b="1" dirty="0" err="1" smtClean="0"/>
              <a:t>활용처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smtClean="0"/>
              <a:t>구성도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dirty="0" smtClean="0"/>
              <a:t>전체 구성도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Message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dirty="0" smtClean="0"/>
              <a:t>서버 구조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.NET Client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Silverlight Client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Client </a:t>
            </a:r>
            <a:r>
              <a:rPr lang="ko-KR" altLang="en-US" b="1" dirty="0" smtClean="0"/>
              <a:t>프로그램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err="1" smtClean="0"/>
              <a:t>WinForm</a:t>
            </a:r>
            <a:r>
              <a:rPr lang="en-US" altLang="ko-KR" b="1" dirty="0" smtClean="0"/>
              <a:t>, WPF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Silverlight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0AFBB-0C34-4F1B-B006-F0150490CE45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4551C-C8E4-48A2-8DC8-D1517B79BCE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XmlManager History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RCL.DataServices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목적 및 </a:t>
            </a:r>
            <a:r>
              <a:rPr lang="en-US" altLang="ko-KR" dirty="0" err="1" smtClean="0"/>
              <a:t>UseCase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XmlManager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2211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2001</a:t>
            </a:r>
            <a:r>
              <a:rPr lang="ko-KR" altLang="en-US" sz="2000" dirty="0" smtClean="0">
                <a:latin typeface="+mn-ea"/>
              </a:rPr>
              <a:t>년 </a:t>
            </a:r>
            <a:r>
              <a:rPr lang="en-US" altLang="ko-KR" sz="2000" dirty="0" smtClean="0">
                <a:latin typeface="+mn-ea"/>
              </a:rPr>
              <a:t>Microsoft </a:t>
            </a:r>
            <a:r>
              <a:rPr lang="ko-KR" altLang="en-US" sz="2000" dirty="0" smtClean="0">
                <a:latin typeface="+mn-ea"/>
              </a:rPr>
              <a:t>사의 </a:t>
            </a:r>
            <a:r>
              <a:rPr lang="en-US" altLang="ko-KR" sz="2000" dirty="0" smtClean="0">
                <a:latin typeface="+mn-ea"/>
              </a:rPr>
              <a:t>MSXML COM+ </a:t>
            </a:r>
            <a:r>
              <a:rPr lang="ko-KR" altLang="en-US" sz="2000" dirty="0" smtClean="0">
                <a:latin typeface="+mn-ea"/>
              </a:rPr>
              <a:t>라이브러리의 </a:t>
            </a:r>
            <a:r>
              <a:rPr lang="en-US" altLang="ko-KR" sz="2000" dirty="0" err="1" smtClean="0">
                <a:latin typeface="+mn-ea"/>
              </a:rPr>
              <a:t>XmlHttp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통신을 이용하여 </a:t>
            </a:r>
            <a:r>
              <a:rPr lang="en-US" altLang="ko-KR" sz="2000" dirty="0" smtClean="0">
                <a:latin typeface="+mn-ea"/>
              </a:rPr>
              <a:t>XmlManager </a:t>
            </a:r>
            <a:r>
              <a:rPr lang="ko-KR" altLang="en-US" sz="2000" dirty="0" smtClean="0">
                <a:latin typeface="+mn-ea"/>
              </a:rPr>
              <a:t>라는 통신 모듈 제작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결재선</a:t>
            </a:r>
            <a:r>
              <a:rPr lang="en-US" altLang="ko-KR" sz="2000" dirty="0" smtClean="0">
                <a:latin typeface="+mn-ea"/>
              </a:rPr>
              <a:t> ActiveX, BPM </a:t>
            </a:r>
            <a:r>
              <a:rPr lang="en-US" altLang="ko-KR" sz="2000" dirty="0" err="1" smtClean="0">
                <a:latin typeface="+mn-ea"/>
              </a:rPr>
              <a:t>WorkBoard</a:t>
            </a:r>
            <a:r>
              <a:rPr lang="en-US" altLang="ko-KR" sz="2000" dirty="0" smtClean="0">
                <a:latin typeface="+mn-ea"/>
              </a:rPr>
              <a:t> ActiveX, Modeler </a:t>
            </a:r>
            <a:r>
              <a:rPr lang="ko-KR" altLang="en-US" sz="2000" dirty="0" smtClean="0">
                <a:latin typeface="+mn-ea"/>
              </a:rPr>
              <a:t>등의 </a:t>
            </a:r>
            <a:r>
              <a:rPr lang="en-US" altLang="ko-KR" sz="2000" dirty="0" smtClean="0">
                <a:latin typeface="+mn-ea"/>
              </a:rPr>
              <a:t>Data </a:t>
            </a:r>
            <a:r>
              <a:rPr lang="ko-KR" altLang="en-US" sz="2000" dirty="0" smtClean="0">
                <a:latin typeface="+mn-ea"/>
              </a:rPr>
              <a:t>통신에 활용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Xml </a:t>
            </a:r>
            <a:r>
              <a:rPr lang="ko-KR" altLang="en-US" sz="2000" dirty="0" smtClean="0">
                <a:latin typeface="+mn-ea"/>
              </a:rPr>
              <a:t>포맷 안에 </a:t>
            </a:r>
            <a:r>
              <a:rPr lang="en-US" altLang="ko-KR" sz="2000" dirty="0" smtClean="0">
                <a:latin typeface="+mn-ea"/>
              </a:rPr>
              <a:t>SQL </a:t>
            </a:r>
            <a:r>
              <a:rPr lang="ko-KR" altLang="en-US" sz="2000" dirty="0" smtClean="0">
                <a:latin typeface="+mn-ea"/>
              </a:rPr>
              <a:t>문장을 넣어 전송, </a:t>
            </a:r>
            <a:r>
              <a:rPr lang="en-US" altLang="ko-KR" sz="2000" dirty="0" err="1" smtClean="0">
                <a:latin typeface="+mn-ea"/>
              </a:rPr>
              <a:t>ResultSet</a:t>
            </a:r>
            <a:r>
              <a:rPr lang="ko-KR" altLang="en-US" sz="2000" dirty="0" smtClean="0">
                <a:latin typeface="+mn-ea"/>
              </a:rPr>
              <a:t>을 </a:t>
            </a:r>
            <a:r>
              <a:rPr lang="en-US" altLang="ko-KR" sz="2000" dirty="0" smtClean="0">
                <a:latin typeface="+mn-ea"/>
              </a:rPr>
              <a:t>Xml </a:t>
            </a:r>
            <a:r>
              <a:rPr lang="ko-KR" altLang="en-US" sz="2000" dirty="0" smtClean="0">
                <a:latin typeface="+mn-ea"/>
              </a:rPr>
              <a:t>로 변환하여 응답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89504" y="3528686"/>
            <a:ext cx="779381" cy="943749"/>
            <a:chOff x="971343" y="3978399"/>
            <a:chExt cx="779381" cy="943749"/>
          </a:xfrm>
        </p:grpSpPr>
        <p:pic>
          <p:nvPicPr>
            <p:cNvPr id="6" name="그림 73" descr="computer_lin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4568" y="3978399"/>
              <a:ext cx="5715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971343" y="4645149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itchFamily="49" charset="0"/>
                  <a:ea typeface="+mn-ea"/>
                  <a:cs typeface="Consolas" pitchFamily="49" charset="0"/>
                </a:rPr>
                <a:t>ActiveX</a:t>
              </a:r>
              <a:endParaRPr lang="ko-KR" altLang="en-US" sz="1200" b="1" dirty="0" smtClean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pic>
        <p:nvPicPr>
          <p:cNvPr id="10" name="Picture 9" descr="server"/>
          <p:cNvPicPr>
            <a:picLocks noGrp="1"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9934" y="4055389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50991" y="474901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XmlManager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78584" y="4183018"/>
            <a:ext cx="609462" cy="833583"/>
            <a:chOff x="2278584" y="4077618"/>
            <a:chExt cx="609462" cy="833583"/>
          </a:xfrm>
        </p:grpSpPr>
        <p:pic>
          <p:nvPicPr>
            <p:cNvPr id="9" name="Picture 3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8584" y="4077618"/>
              <a:ext cx="577850" cy="4683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278584" y="463420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itchFamily="49" charset="0"/>
                  <a:ea typeface="+mn-ea"/>
                  <a:cs typeface="Consolas" pitchFamily="49" charset="0"/>
                </a:rPr>
                <a:t>MSXML</a:t>
              </a:r>
              <a:endParaRPr lang="ko-KR" altLang="en-US" sz="1200" b="1" dirty="0" smtClean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1856656" y="4183018"/>
            <a:ext cx="349920" cy="217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296816" y="4183018"/>
            <a:ext cx="2520280" cy="214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4868" y="39452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XML (Request)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7837412" y="3462392"/>
            <a:ext cx="792088" cy="504602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EA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89504" y="4717499"/>
            <a:ext cx="779381" cy="943749"/>
            <a:chOff x="971343" y="3978399"/>
            <a:chExt cx="779381" cy="943749"/>
          </a:xfrm>
        </p:grpSpPr>
        <p:pic>
          <p:nvPicPr>
            <p:cNvPr id="19" name="그림 73" descr="computer_lin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4568" y="3978399"/>
              <a:ext cx="5715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971343" y="4645149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itchFamily="49" charset="0"/>
                  <a:ea typeface="+mn-ea"/>
                  <a:cs typeface="Consolas" pitchFamily="49" charset="0"/>
                </a:rPr>
                <a:t>Modeler</a:t>
              </a:r>
              <a:endParaRPr lang="ko-KR" altLang="en-US" sz="1200" b="1" dirty="0" smtClean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7856412" y="4252562"/>
            <a:ext cx="792088" cy="504602"/>
          </a:xfrm>
          <a:prstGeom prst="flowChartMagneticDisk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BPM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85096" y="4181743"/>
            <a:ext cx="349920" cy="217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7085096" y="4629409"/>
            <a:ext cx="349920" cy="21702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3296816" y="4629408"/>
            <a:ext cx="2520280" cy="2486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69909" y="487810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XML (Response)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1856656" y="4717499"/>
            <a:ext cx="349920" cy="21702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55518" y="386448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SQL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8" name="순서도: 자기 디스크 27"/>
          <p:cNvSpPr/>
          <p:nvPr/>
        </p:nvSpPr>
        <p:spPr>
          <a:xfrm>
            <a:off x="7865887" y="4993007"/>
            <a:ext cx="792088" cy="504602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BPA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XmlManager</a:t>
            </a:r>
            <a:r>
              <a:rPr lang="en-US" altLang="ko-KR" dirty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MSXML 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XmlHttp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통신은 </a:t>
            </a:r>
            <a:r>
              <a:rPr lang="en-US" altLang="ko-KR" sz="2000" dirty="0" smtClean="0"/>
              <a:t>ActiveX</a:t>
            </a:r>
            <a:r>
              <a:rPr lang="ko-KR" altLang="en-US" sz="2000" dirty="0" smtClean="0"/>
              <a:t>를 포함한 페이지와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을 공유하므로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서버에서 하나의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로 인식할 수 있다 </a:t>
            </a:r>
            <a:r>
              <a:rPr lang="en-US" altLang="ko-KR" sz="2000" dirty="0" smtClean="0"/>
              <a:t>(AJAX</a:t>
            </a:r>
            <a:r>
              <a:rPr lang="ko-KR" altLang="en-US" sz="2000" dirty="0" smtClean="0"/>
              <a:t>도 </a:t>
            </a:r>
            <a:r>
              <a:rPr lang="ko-KR" altLang="en-US" sz="2000" dirty="0" err="1" smtClean="0"/>
              <a:t>마찮가지이다</a:t>
            </a:r>
            <a:r>
              <a:rPr lang="en-US" altLang="ko-KR" sz="2000" dirty="0" smtClean="0"/>
              <a:t>.)</a:t>
            </a:r>
          </a:p>
          <a:p>
            <a:r>
              <a:rPr lang="ko-KR" altLang="en-US" sz="2000" dirty="0" smtClean="0"/>
              <a:t>브라우저의 통신 모듈을 사용하는 것이 아니라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XmlHttp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컴포넌트가 통신을 하는 것이므로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브라우저에 부담을 주지 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대용량 데이터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결과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변환 및 전송에 많은 비용이 소요</a:t>
            </a:r>
            <a:endParaRPr lang="en-US" altLang="ko-KR" sz="2000" dirty="0" smtClean="0"/>
          </a:p>
          <a:p>
            <a:r>
              <a:rPr lang="ko-KR" altLang="en-US" sz="2000" dirty="0" smtClean="0"/>
              <a:t>압축을 지원하지 않아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로컬이 아닌 곳에서는 속도가 상당히 저하됨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서버 측에서 수행 결과를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로 변환하는 작업이 초기에는 </a:t>
            </a:r>
            <a:r>
              <a:rPr lang="en-US" altLang="ko-KR" sz="2000" dirty="0" err="1" smtClean="0"/>
              <a:t>XmlDocument</a:t>
            </a:r>
            <a:r>
              <a:rPr lang="ko-KR" altLang="en-US" sz="2000" dirty="0" smtClean="0"/>
              <a:t>를 조작하여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성능이 결과 크기에 크게 좌우되었음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XML </a:t>
            </a:r>
            <a:r>
              <a:rPr lang="ko-KR" altLang="en-US" sz="2000" dirty="0" smtClean="0"/>
              <a:t>문서의 특수 문자 처리에 문제가 많음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요청 정보에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문 또는 </a:t>
            </a:r>
            <a:r>
              <a:rPr lang="en-US" altLang="ko-KR" sz="2000" dirty="0" smtClean="0"/>
              <a:t>Procedure </a:t>
            </a:r>
            <a:r>
              <a:rPr lang="ko-KR" altLang="en-US" sz="2000" dirty="0" smtClean="0"/>
              <a:t>명</a:t>
            </a:r>
            <a:r>
              <a:rPr lang="ko-KR" altLang="en-US" sz="2000" dirty="0"/>
              <a:t>이</a:t>
            </a:r>
            <a:r>
              <a:rPr lang="ko-KR" altLang="en-US" sz="2000" dirty="0" smtClean="0"/>
              <a:t> 직접 쓰여 </a:t>
            </a:r>
            <a:r>
              <a:rPr lang="en-US" altLang="ko-KR" sz="2000" dirty="0" smtClean="0"/>
              <a:t>(“</a:t>
            </a:r>
            <a:r>
              <a:rPr lang="en-US" altLang="ko-KR" sz="2000" b="1" dirty="0" smtClean="0"/>
              <a:t>Magic String</a:t>
            </a:r>
            <a:r>
              <a:rPr lang="en-US" altLang="ko-KR" sz="2000" dirty="0" smtClean="0"/>
              <a:t>”) </a:t>
            </a:r>
            <a:r>
              <a:rPr lang="ko-KR" altLang="en-US" sz="2000" dirty="0" err="1" smtClean="0"/>
              <a:t>확장성이</a:t>
            </a:r>
            <a:r>
              <a:rPr lang="ko-KR" altLang="en-US" sz="2000" dirty="0" smtClean="0"/>
              <a:t> 매우 부족하였음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9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en-US" altLang="ko-KR" dirty="0" err="1" smtClean="0"/>
              <a:t>RCL.DataServices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cs typeface="Consolas" pitchFamily="49" charset="0"/>
              </a:rPr>
              <a:t>개발 목표</a:t>
            </a:r>
            <a:endParaRPr lang="en-US" altLang="ko-KR" b="1" dirty="0" smtClean="0">
              <a:latin typeface="+mn-ea"/>
              <a:cs typeface="Consolas" pitchFamily="49" charset="0"/>
            </a:endParaRPr>
          </a:p>
          <a:p>
            <a:pPr lvl="1"/>
            <a:r>
              <a:rPr lang="en-US" altLang="ko-KR" dirty="0" smtClean="0">
                <a:latin typeface="+mn-ea"/>
                <a:cs typeface="Consolas" pitchFamily="49" charset="0"/>
              </a:rPr>
              <a:t>“Magic String” </a:t>
            </a:r>
            <a:r>
              <a:rPr lang="ko-KR" altLang="en-US" dirty="0" smtClean="0">
                <a:latin typeface="+mn-ea"/>
                <a:cs typeface="Consolas" pitchFamily="49" charset="0"/>
              </a:rPr>
              <a:t>이 아닌 </a:t>
            </a:r>
            <a:r>
              <a:rPr lang="en-US" altLang="ko-KR" dirty="0" smtClean="0">
                <a:latin typeface="+mn-ea"/>
                <a:cs typeface="Consolas" pitchFamily="49" charset="0"/>
              </a:rPr>
              <a:t>API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방식 구현 </a:t>
            </a:r>
            <a:r>
              <a:rPr lang="en-US" altLang="ko-KR" dirty="0" smtClean="0">
                <a:latin typeface="+mn-ea"/>
                <a:cs typeface="Consolas" pitchFamily="49" charset="0"/>
              </a:rPr>
              <a:t>(</a:t>
            </a:r>
            <a:r>
              <a:rPr lang="ko-KR" altLang="en-US" dirty="0" err="1" smtClean="0">
                <a:latin typeface="+mn-ea"/>
                <a:cs typeface="Consolas" pitchFamily="49" charset="0"/>
              </a:rPr>
              <a:t>메소드</a:t>
            </a:r>
            <a:r>
              <a:rPr lang="ko-KR" altLang="en-US" dirty="0" smtClean="0">
                <a:latin typeface="+mn-ea"/>
                <a:cs typeface="Consolas" pitchFamily="49" charset="0"/>
              </a:rPr>
              <a:t> 매핑 방식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  <a:cs typeface="Consolas" pitchFamily="49" charset="0"/>
              </a:rPr>
              <a:t>XML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보다 가벼운 통신 포맷 구현 </a:t>
            </a:r>
            <a:r>
              <a:rPr lang="en-US" altLang="ko-KR" dirty="0" smtClean="0">
                <a:latin typeface="+mn-ea"/>
                <a:cs typeface="Consolas" pitchFamily="49" charset="0"/>
              </a:rPr>
              <a:t>(JSON)</a:t>
            </a:r>
          </a:p>
          <a:p>
            <a:pPr lvl="1"/>
            <a:r>
              <a:rPr lang="ko-KR" altLang="en-US" dirty="0" smtClean="0">
                <a:latin typeface="+mn-ea"/>
                <a:cs typeface="Consolas" pitchFamily="49" charset="0"/>
              </a:rPr>
              <a:t>압축</a:t>
            </a:r>
            <a:r>
              <a:rPr lang="en-US" altLang="ko-KR" dirty="0" smtClean="0">
                <a:latin typeface="+mn-ea"/>
                <a:cs typeface="Consolas" pitchFamily="49" charset="0"/>
              </a:rPr>
              <a:t>, </a:t>
            </a:r>
            <a:r>
              <a:rPr lang="ko-KR" altLang="en-US" dirty="0" smtClean="0">
                <a:latin typeface="+mn-ea"/>
                <a:cs typeface="Consolas" pitchFamily="49" charset="0"/>
              </a:rPr>
              <a:t>암호화</a:t>
            </a:r>
            <a:r>
              <a:rPr lang="en-US" altLang="ko-KR" dirty="0">
                <a:latin typeface="+mn-ea"/>
                <a:cs typeface="Consolas" pitchFamily="49" charset="0"/>
              </a:rPr>
              <a:t>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등 부가 기능 적용이 용이할 것</a:t>
            </a:r>
            <a:endParaRPr lang="en-US" altLang="ko-KR" dirty="0" smtClean="0">
              <a:latin typeface="+mn-ea"/>
              <a:cs typeface="Consolas" pitchFamily="49" charset="0"/>
            </a:endParaRPr>
          </a:p>
          <a:p>
            <a:pPr lvl="1"/>
            <a:r>
              <a:rPr lang="ko-KR" altLang="en-US" dirty="0" smtClean="0">
                <a:latin typeface="+mn-ea"/>
                <a:cs typeface="Consolas" pitchFamily="49" charset="0"/>
              </a:rPr>
              <a:t>결과 셋을 </a:t>
            </a:r>
            <a:r>
              <a:rPr lang="en-US" altLang="ko-KR" dirty="0" smtClean="0">
                <a:latin typeface="+mn-ea"/>
                <a:cs typeface="Consolas" pitchFamily="49" charset="0"/>
              </a:rPr>
              <a:t>Persistent Object</a:t>
            </a:r>
            <a:r>
              <a:rPr lang="ko-KR" altLang="en-US" dirty="0" smtClean="0">
                <a:latin typeface="+mn-ea"/>
                <a:cs typeface="Consolas" pitchFamily="49" charset="0"/>
              </a:rPr>
              <a:t>로 매핑 할 수 있을 것</a:t>
            </a:r>
            <a:endParaRPr lang="en-US" altLang="ko-KR" dirty="0" smtClean="0">
              <a:latin typeface="+mn-ea"/>
              <a:cs typeface="Consolas" pitchFamily="49" charset="0"/>
            </a:endParaRPr>
          </a:p>
          <a:p>
            <a:pPr lvl="1"/>
            <a:r>
              <a:rPr lang="ko-KR" altLang="en-US" dirty="0">
                <a:latin typeface="+mn-ea"/>
                <a:cs typeface="Consolas" pitchFamily="49" charset="0"/>
              </a:rPr>
              <a:t>다양한 제품을 지원하도록 한다</a:t>
            </a:r>
            <a:r>
              <a:rPr lang="en-US" altLang="ko-KR" dirty="0" smtClean="0">
                <a:latin typeface="+mn-ea"/>
                <a:cs typeface="Consolas" pitchFamily="49" charset="0"/>
              </a:rPr>
              <a:t>. (</a:t>
            </a:r>
            <a:r>
              <a:rPr lang="ko-KR" altLang="en-US" dirty="0" smtClean="0">
                <a:latin typeface="+mn-ea"/>
                <a:cs typeface="Consolas" pitchFamily="49" charset="0"/>
              </a:rPr>
              <a:t>리얼웹 모든 제품을 하나의 서버에서 제공 가능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  <a:endParaRPr lang="en-US" altLang="ko-KR" dirty="0">
              <a:latin typeface="+mn-ea"/>
              <a:cs typeface="Consolas" pitchFamily="49" charset="0"/>
            </a:endParaRPr>
          </a:p>
          <a:p>
            <a:pPr lvl="1"/>
            <a:r>
              <a:rPr lang="ko-KR" altLang="en-US" dirty="0">
                <a:latin typeface="+mn-ea"/>
                <a:cs typeface="Consolas" pitchFamily="49" charset="0"/>
              </a:rPr>
              <a:t>다양한 </a:t>
            </a:r>
            <a:r>
              <a:rPr lang="en-US" altLang="ko-KR" dirty="0">
                <a:latin typeface="+mn-ea"/>
                <a:cs typeface="Consolas" pitchFamily="49" charset="0"/>
              </a:rPr>
              <a:t>RDBMS </a:t>
            </a:r>
            <a:r>
              <a:rPr lang="ko-KR" altLang="en-US" dirty="0">
                <a:latin typeface="+mn-ea"/>
                <a:cs typeface="Consolas" pitchFamily="49" charset="0"/>
              </a:rPr>
              <a:t>를 </a:t>
            </a:r>
            <a:r>
              <a:rPr lang="ko-KR" altLang="en-US" dirty="0" smtClean="0">
                <a:latin typeface="+mn-ea"/>
                <a:cs typeface="Consolas" pitchFamily="49" charset="0"/>
              </a:rPr>
              <a:t>지원 </a:t>
            </a:r>
            <a:r>
              <a:rPr lang="en-US" altLang="ko-KR" dirty="0" smtClean="0">
                <a:latin typeface="+mn-ea"/>
                <a:cs typeface="Consolas" pitchFamily="49" charset="0"/>
              </a:rPr>
              <a:t>(SQL Server, Oracle, </a:t>
            </a:r>
            <a:r>
              <a:rPr lang="en-US" altLang="ko-KR" dirty="0" err="1" smtClean="0">
                <a:latin typeface="+mn-ea"/>
                <a:cs typeface="Consolas" pitchFamily="49" charset="0"/>
              </a:rPr>
              <a:t>MySql</a:t>
            </a:r>
            <a:r>
              <a:rPr lang="en-US" altLang="ko-KR" dirty="0" smtClean="0">
                <a:latin typeface="+mn-ea"/>
                <a:cs typeface="Consolas" pitchFamily="49" charset="0"/>
              </a:rPr>
              <a:t>, SQLite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등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  <a:endParaRPr lang="en-US" altLang="ko-KR" dirty="0">
              <a:latin typeface="+mn-ea"/>
              <a:cs typeface="Consolas" pitchFamily="49" charset="0"/>
            </a:endParaRPr>
          </a:p>
          <a:p>
            <a:pPr lvl="1"/>
            <a:endParaRPr lang="en-US" altLang="ko-KR" dirty="0" smtClean="0">
              <a:latin typeface="+mn-ea"/>
              <a:cs typeface="Consolas" pitchFamily="49" charset="0"/>
            </a:endParaRPr>
          </a:p>
          <a:p>
            <a:r>
              <a:rPr lang="en-US" altLang="ko-KR" b="1" dirty="0" err="1" smtClean="0">
                <a:latin typeface="+mn-ea"/>
                <a:cs typeface="Consolas" pitchFamily="49" charset="0"/>
              </a:rPr>
              <a:t>UseCase</a:t>
            </a:r>
            <a:endParaRPr lang="en-US" altLang="ko-KR" b="1" dirty="0" smtClean="0">
              <a:latin typeface="+mn-ea"/>
              <a:cs typeface="Consolas" pitchFamily="49" charset="0"/>
            </a:endParaRPr>
          </a:p>
          <a:p>
            <a:pPr lvl="1"/>
            <a:r>
              <a:rPr lang="en-US" altLang="ko-KR" dirty="0" smtClean="0">
                <a:latin typeface="+mn-ea"/>
                <a:cs typeface="Consolas" pitchFamily="49" charset="0"/>
              </a:rPr>
              <a:t>Client</a:t>
            </a:r>
            <a:r>
              <a:rPr lang="ko-KR" altLang="en-US" dirty="0" smtClean="0">
                <a:latin typeface="+mn-ea"/>
                <a:cs typeface="Consolas" pitchFamily="49" charset="0"/>
              </a:rPr>
              <a:t>와 </a:t>
            </a:r>
            <a:r>
              <a:rPr lang="en-US" altLang="ko-KR" dirty="0" smtClean="0">
                <a:latin typeface="+mn-ea"/>
                <a:cs typeface="Consolas" pitchFamily="49" charset="0"/>
              </a:rPr>
              <a:t>Server</a:t>
            </a:r>
            <a:r>
              <a:rPr lang="ko-KR" altLang="en-US" dirty="0" smtClean="0">
                <a:latin typeface="+mn-ea"/>
                <a:cs typeface="Consolas" pitchFamily="49" charset="0"/>
              </a:rPr>
              <a:t>가 명확한 </a:t>
            </a:r>
            <a:r>
              <a:rPr lang="en-US" altLang="ko-KR" dirty="0" smtClean="0">
                <a:latin typeface="+mn-ea"/>
                <a:cs typeface="Consolas" pitchFamily="49" charset="0"/>
              </a:rPr>
              <a:t>Interface</a:t>
            </a:r>
            <a:r>
              <a:rPr lang="ko-KR" altLang="en-US" dirty="0" smtClean="0">
                <a:latin typeface="+mn-ea"/>
                <a:cs typeface="Consolas" pitchFamily="49" charset="0"/>
              </a:rPr>
              <a:t>로 통신을 하는 것을 제외하고</a:t>
            </a:r>
            <a:r>
              <a:rPr lang="en-US" altLang="ko-KR" dirty="0" smtClean="0">
                <a:latin typeface="+mn-ea"/>
                <a:cs typeface="Consolas" pitchFamily="49" charset="0"/>
              </a:rPr>
              <a:t>, </a:t>
            </a:r>
            <a:r>
              <a:rPr lang="ko-KR" altLang="en-US" dirty="0" smtClean="0">
                <a:latin typeface="+mn-ea"/>
                <a:cs typeface="Consolas" pitchFamily="49" charset="0"/>
              </a:rPr>
              <a:t>유연한 요청</a:t>
            </a:r>
            <a:r>
              <a:rPr lang="en-US" altLang="ko-KR" dirty="0" smtClean="0">
                <a:latin typeface="+mn-ea"/>
                <a:cs typeface="Consolas" pitchFamily="49" charset="0"/>
              </a:rPr>
              <a:t>/</a:t>
            </a:r>
            <a:r>
              <a:rPr lang="ko-KR" altLang="en-US" dirty="0" smtClean="0">
                <a:latin typeface="+mn-ea"/>
                <a:cs typeface="Consolas" pitchFamily="49" charset="0"/>
              </a:rPr>
              <a:t>응답 구조가 필요한 경우</a:t>
            </a:r>
            <a:endParaRPr lang="en-US" altLang="ko-KR" dirty="0" smtClean="0">
              <a:latin typeface="+mn-ea"/>
              <a:cs typeface="Consolas" pitchFamily="49" charset="0"/>
            </a:endParaRPr>
          </a:p>
          <a:p>
            <a:pPr lvl="1"/>
            <a:r>
              <a:rPr lang="ko-KR" altLang="en-US" dirty="0" smtClean="0">
                <a:latin typeface="+mn-ea"/>
                <a:cs typeface="Consolas" pitchFamily="49" charset="0"/>
              </a:rPr>
              <a:t>응답 구조가 불명확한 경우 </a:t>
            </a:r>
            <a:r>
              <a:rPr lang="en-US" altLang="ko-KR" dirty="0" smtClean="0">
                <a:latin typeface="+mn-ea"/>
                <a:cs typeface="Consolas" pitchFamily="49" charset="0"/>
              </a:rPr>
              <a:t>(Persistent Object</a:t>
            </a:r>
            <a:r>
              <a:rPr lang="ko-KR" altLang="en-US" dirty="0" smtClean="0">
                <a:latin typeface="+mn-ea"/>
                <a:cs typeface="Consolas" pitchFamily="49" charset="0"/>
              </a:rPr>
              <a:t>가 불명확한 경우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Consolas" pitchFamily="49" charset="0"/>
              </a:rPr>
              <a:t>요청</a:t>
            </a:r>
            <a:r>
              <a:rPr lang="en-US" altLang="ko-KR" dirty="0" smtClean="0">
                <a:latin typeface="+mn-ea"/>
                <a:cs typeface="Consolas" pitchFamily="49" charset="0"/>
              </a:rPr>
              <a:t>/</a:t>
            </a:r>
            <a:r>
              <a:rPr lang="ko-KR" altLang="en-US" dirty="0" smtClean="0">
                <a:latin typeface="+mn-ea"/>
                <a:cs typeface="Consolas" pitchFamily="49" charset="0"/>
              </a:rPr>
              <a:t>응답에 사용되는 </a:t>
            </a:r>
            <a:r>
              <a:rPr lang="en-US" altLang="ko-KR" dirty="0" smtClean="0">
                <a:latin typeface="+mn-ea"/>
                <a:cs typeface="Consolas" pitchFamily="49" charset="0"/>
              </a:rPr>
              <a:t>API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및 </a:t>
            </a:r>
            <a:r>
              <a:rPr lang="en-US" altLang="ko-KR" dirty="0" smtClean="0">
                <a:latin typeface="+mn-ea"/>
                <a:cs typeface="Consolas" pitchFamily="49" charset="0"/>
              </a:rPr>
              <a:t>Persistent Object</a:t>
            </a:r>
            <a:r>
              <a:rPr lang="ko-KR" altLang="en-US" dirty="0" smtClean="0">
                <a:latin typeface="+mn-ea"/>
                <a:cs typeface="Consolas" pitchFamily="49" charset="0"/>
              </a:rPr>
              <a:t>가 너무 다양한 경우</a:t>
            </a:r>
            <a:endParaRPr lang="en-US" altLang="ko-KR" dirty="0" smtClean="0">
              <a:latin typeface="+mn-ea"/>
              <a:cs typeface="Consolas" pitchFamily="49" charset="0"/>
            </a:endParaRPr>
          </a:p>
          <a:p>
            <a:pPr lvl="1"/>
            <a:r>
              <a:rPr lang="en-US" altLang="ko-KR" dirty="0" smtClean="0">
                <a:latin typeface="+mn-ea"/>
                <a:cs typeface="Consolas" pitchFamily="49" charset="0"/>
              </a:rPr>
              <a:t>Java </a:t>
            </a:r>
            <a:r>
              <a:rPr lang="ko-KR" altLang="en-US" dirty="0" smtClean="0">
                <a:latin typeface="+mn-ea"/>
                <a:cs typeface="Consolas" pitchFamily="49" charset="0"/>
              </a:rPr>
              <a:t>등 이 기종 환경에서의 통신 시에 표준화된 정보 제공</a:t>
            </a:r>
            <a:endParaRPr lang="ko-KR" altLang="en-US" dirty="0">
              <a:latin typeface="+mn-ea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4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RCL.DataServices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82506" y="2060849"/>
            <a:ext cx="8420100" cy="2346052"/>
          </a:xfrm>
        </p:spPr>
        <p:txBody>
          <a:bodyPr/>
          <a:lstStyle/>
          <a:p>
            <a:pPr marL="400050" indent="-457200">
              <a:buFont typeface="+mj-lt"/>
              <a:buAutoNum type="arabicPeriod"/>
            </a:pPr>
            <a:r>
              <a:rPr lang="ko-KR" altLang="en-US" b="1" dirty="0"/>
              <a:t>전체 구성도</a:t>
            </a:r>
            <a:endParaRPr lang="en-US" altLang="ko-KR" b="1" dirty="0"/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Message </a:t>
            </a:r>
            <a:r>
              <a:rPr lang="en-US" altLang="ko-KR" b="1" dirty="0" smtClean="0"/>
              <a:t>Class </a:t>
            </a:r>
            <a:r>
              <a:rPr lang="ko-KR" altLang="en-US" b="1" dirty="0" smtClean="0"/>
              <a:t>구조</a:t>
            </a:r>
            <a:endParaRPr lang="en-US" altLang="ko-KR" b="1" dirty="0"/>
          </a:p>
          <a:p>
            <a:pPr marL="400050" indent="-457200">
              <a:buFont typeface="+mj-lt"/>
              <a:buAutoNum type="arabicPeriod"/>
            </a:pPr>
            <a:r>
              <a:rPr lang="ko-KR" altLang="en-US" b="1" dirty="0"/>
              <a:t>서버 </a:t>
            </a:r>
            <a:r>
              <a:rPr lang="en-US" altLang="ko-KR" b="1" dirty="0" smtClean="0"/>
              <a:t>Class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 smtClean="0"/>
              <a:t>Decorator </a:t>
            </a:r>
            <a:r>
              <a:rPr lang="ko-KR" altLang="en-US" b="1" dirty="0" smtClean="0"/>
              <a:t>패턴을 이용한 메시지 변환</a:t>
            </a:r>
            <a:endParaRPr lang="en-US" altLang="ko-KR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전체 구성도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2011-11-12</a:t>
            </a:fld>
            <a:endParaRPr lang="ko-KR" altLang="en-US" dirty="0"/>
          </a:p>
        </p:txBody>
      </p:sp>
      <p:pic>
        <p:nvPicPr>
          <p:cNvPr id="6" name="그림 73" descr="computer_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57" y="2670812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1298" y="336999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Silverlight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8" name="Picture 9" descr="server"/>
          <p:cNvPicPr>
            <a:picLocks noGrp="1"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317" y="3121557"/>
            <a:ext cx="1070369" cy="10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0658" y="4339363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RCL.DataServices.WebHost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1741" y="4339363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RCL.DataServices.Clients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639084" y="3325144"/>
            <a:ext cx="349920" cy="217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512840" y="3359967"/>
            <a:ext cx="2520280" cy="214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97123" y="3136613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RequestMessage</a:t>
            </a:r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 (JSON)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7370902" y="5444678"/>
            <a:ext cx="792088" cy="504602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PMS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19867" y="3859625"/>
            <a:ext cx="1119217" cy="943749"/>
            <a:chOff x="519867" y="3105645"/>
            <a:chExt cx="1119217" cy="943749"/>
          </a:xfrm>
        </p:grpSpPr>
        <p:pic>
          <p:nvPicPr>
            <p:cNvPr id="18" name="그림 73" descr="computer_lin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5157" y="3105645"/>
              <a:ext cx="5715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519867" y="3772395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itchFamily="49" charset="0"/>
                  <a:ea typeface="+mn-ea"/>
                  <a:cs typeface="Consolas" pitchFamily="49" charset="0"/>
                </a:rPr>
                <a:t>WPF/</a:t>
              </a:r>
              <a:r>
                <a:rPr lang="en-US" altLang="ko-KR" sz="1200" b="1" dirty="0" err="1" smtClean="0">
                  <a:latin typeface="Consolas" pitchFamily="49" charset="0"/>
                  <a:ea typeface="+mn-ea"/>
                  <a:cs typeface="Consolas" pitchFamily="49" charset="0"/>
                </a:rPr>
                <a:t>WinForm</a:t>
              </a:r>
              <a:endParaRPr lang="ko-KR" altLang="en-US" sz="1200" b="1" dirty="0" smtClean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20" name="순서도: 자기 디스크 19"/>
          <p:cNvSpPr/>
          <p:nvPr/>
        </p:nvSpPr>
        <p:spPr>
          <a:xfrm>
            <a:off x="6446548" y="5444678"/>
            <a:ext cx="792088" cy="504602"/>
          </a:xfrm>
          <a:prstGeom prst="flowChartMagneticDisk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BPM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7048089" y="4893772"/>
            <a:ext cx="358152" cy="23241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200000">
            <a:off x="6463014" y="4889567"/>
            <a:ext cx="385680" cy="21329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3521389" y="3682011"/>
            <a:ext cx="2520280" cy="2486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72752" y="3902644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ResponseMessage</a:t>
            </a:r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 (JSON)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1639084" y="3859625"/>
            <a:ext cx="349920" cy="21702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529064" y="5433212"/>
            <a:ext cx="792088" cy="504602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BPA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8" name="그림 77" descr="process2_lin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4330" y="3251280"/>
            <a:ext cx="1012387" cy="94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그림 76" descr="process_lin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19528" y="337439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962509" y="394881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IAdoRepository</a:t>
            </a:r>
            <a:r>
              <a:rPr lang="en-US" altLang="ko-KR" sz="1200" b="1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  <a:endParaRPr lang="en-US" altLang="ko-KR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QueryStringProvider</a:t>
            </a:r>
            <a:endParaRPr lang="ko-KR" altLang="en-US" sz="1200" b="1" dirty="0" smtClea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7479750" y="3538476"/>
            <a:ext cx="349920" cy="217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7479750" y="3806357"/>
            <a:ext cx="349920" cy="21702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0902" y="3097394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Method </a:t>
            </a:r>
            <a:r>
              <a:rPr lang="ko-KR" altLang="en-US" sz="1200" b="1" dirty="0" smtClean="0">
                <a:latin typeface="Consolas" pitchFamily="49" charset="0"/>
                <a:ea typeface="+mn-ea"/>
                <a:cs typeface="Consolas" pitchFamily="49" charset="0"/>
              </a:rPr>
              <a:t>조회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0202" y="4871478"/>
            <a:ext cx="246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Consolas" pitchFamily="49" charset="0"/>
                <a:ea typeface="+mn-ea"/>
                <a:cs typeface="Consolas" pitchFamily="49" charset="0"/>
              </a:rPr>
              <a:t>IAdoRepository.ExecuteXXX</a:t>
            </a:r>
            <a:r>
              <a:rPr lang="en-US" altLang="ko-KR" sz="1200" b="1" dirty="0" smtClean="0">
                <a:latin typeface="Consolas" pitchFamily="49" charset="0"/>
                <a:ea typeface="+mn-ea"/>
                <a:cs typeface="Consolas" pitchFamily="49" charset="0"/>
              </a:rPr>
              <a:t>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91298" y="836712"/>
            <a:ext cx="8926198" cy="15841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RCL.DataServices.Clients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RCL.DataServices.WebHost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간의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WCF,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WebService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를 이용하여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 요청메시지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응답메시지를 전달합니다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요청메시지에는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가 지정하고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서버에서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QueryStringProvider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를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이용하여 실제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SQL 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문 또는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Procedure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를 </a:t>
            </a:r>
            <a:r>
              <a:rPr lang="ko-KR" altLang="en-US" sz="1400" dirty="0" err="1" smtClean="0">
                <a:latin typeface="Consolas" pitchFamily="49" charset="0"/>
                <a:cs typeface="Consolas" pitchFamily="49" charset="0"/>
              </a:rPr>
              <a:t>로드하여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 실행합니다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38" name="순서도: 자기 디스크 37"/>
          <p:cNvSpPr/>
          <p:nvPr/>
        </p:nvSpPr>
        <p:spPr>
          <a:xfrm>
            <a:off x="8265368" y="5444678"/>
            <a:ext cx="792088" cy="504602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ERM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2226</TotalTime>
  <Words>638</Words>
  <Application>Microsoft Office PowerPoint</Application>
  <PresentationFormat>A4 용지(210x297mm)</PresentationFormat>
  <Paragraphs>203</Paragraphs>
  <Slides>21</Slides>
  <Notes>3</Notes>
  <HiddenSlides>2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테마12</vt:lpstr>
      <vt:lpstr>Visio</vt:lpstr>
      <vt:lpstr>RCL.DataServices 소개 </vt:lpstr>
      <vt:lpstr>0. 문서 이력</vt:lpstr>
      <vt:lpstr>PowerPoint 프레젠테이션</vt:lpstr>
      <vt:lpstr>1. 개요</vt:lpstr>
      <vt:lpstr>1.1 XmlManager History</vt:lpstr>
      <vt:lpstr>1.1 XmlManager 특징</vt:lpstr>
      <vt:lpstr>1.2 RCL.DataServices</vt:lpstr>
      <vt:lpstr>2. RCL.DataServices 구성도</vt:lpstr>
      <vt:lpstr>2.1 전체 구성도</vt:lpstr>
      <vt:lpstr>2.1 JSON Format</vt:lpstr>
      <vt:lpstr>2.2 메시지 구조 </vt:lpstr>
      <vt:lpstr>2.3 서버 구조 (RCL.DataServices)</vt:lpstr>
      <vt:lpstr>2.3 서버 구조 - IDataServiceAdapter</vt:lpstr>
      <vt:lpstr>2.4 Decorator 패턴을 이용한 Serializer</vt:lpstr>
      <vt:lpstr>2.4 Decorator 패턴을 이용한 Serializer</vt:lpstr>
      <vt:lpstr>3. DataServices Client</vt:lpstr>
      <vt:lpstr>3.1 DataServices Client - WinForm</vt:lpstr>
      <vt:lpstr>3.1 DataServices Client - WPF</vt:lpstr>
      <vt:lpstr>3.2 DataServices Client - Silverlight</vt:lpstr>
      <vt:lpstr>2. ICON SET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RCL.DataServices 소개</dc:title>
  <dc:creator>배성혁</dc:creator>
  <cp:keywords>DataServices</cp:keywords>
  <cp:lastModifiedBy>배성혁</cp:lastModifiedBy>
  <cp:revision>463</cp:revision>
  <dcterms:created xsi:type="dcterms:W3CDTF">2008-10-10T08:47:31Z</dcterms:created>
  <dcterms:modified xsi:type="dcterms:W3CDTF">2011-11-12T14:47:09Z</dcterms:modified>
  <cp:category>리얼웹;개발;교육</cp:category>
</cp:coreProperties>
</file>