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1" r:id="rId3"/>
    <p:sldId id="270" r:id="rId4"/>
    <p:sldId id="292" r:id="rId5"/>
    <p:sldId id="30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11" r:id="rId16"/>
    <p:sldId id="303" r:id="rId17"/>
    <p:sldId id="312" r:id="rId18"/>
    <p:sldId id="304" r:id="rId19"/>
    <p:sldId id="314" r:id="rId20"/>
    <p:sldId id="305" r:id="rId21"/>
    <p:sldId id="313" r:id="rId22"/>
    <p:sldId id="306" r:id="rId23"/>
    <p:sldId id="307" r:id="rId24"/>
    <p:sldId id="308" r:id="rId25"/>
    <p:sldId id="309" r:id="rId26"/>
    <p:sldId id="310" r:id="rId27"/>
    <p:sldId id="266" r:id="rId28"/>
    <p:sldId id="269" r:id="rId29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CC0000"/>
    <a:srgbClr val="F4E0E0"/>
    <a:srgbClr val="EE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1" autoAdjust="0"/>
    <p:restoredTop sz="88982" autoAdjust="0"/>
  </p:normalViewPr>
  <p:slideViewPr>
    <p:cSldViewPr>
      <p:cViewPr>
        <p:scale>
          <a:sx n="100" d="100"/>
          <a:sy n="100" d="100"/>
        </p:scale>
        <p:origin x="-1644" y="-18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4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2286556-5A44-40F5-BC7E-3E5D3382CAAA}" type="datetimeFigureOut">
              <a:rPr lang="ko-KR" altLang="en-US"/>
              <a:pPr>
                <a:defRPr/>
              </a:pPr>
              <a:t>2011-11-05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B497301-DB79-42E3-809D-E3D15A3EEA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81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AD4E44-7B18-49FF-80CD-20D37617195E}" type="datetimeFigureOut">
              <a:rPr lang="ko-KR" altLang="en-US"/>
              <a:pPr>
                <a:defRPr/>
              </a:pPr>
              <a:t>2011-11-05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E932AC1-DF9B-4473-A600-62D06C5E39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머리글 개체 틀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4511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하단에 로고란에는 협력사업체가 들어갈 경우에 리얼웹로고 좌측으로 나열할 예정입니다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DBFFFF-647F-4B5D-978C-6CE440398C51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034DE5-FD0E-4020-A6F3-8B0B59C29C6A}" type="slidenum">
              <a:rPr lang="ko-KR" altLang="en-US" smtClean="0"/>
              <a:pPr/>
              <a:t>27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11663" y="6286500"/>
            <a:ext cx="100647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089150" y="6438900"/>
            <a:ext cx="35782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Copyright </a:t>
            </a:r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2011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Realweb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 co., Ltd. All rights reserved.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12136" y="285728"/>
            <a:ext cx="7893864" cy="1143008"/>
          </a:xfrm>
        </p:spPr>
        <p:txBody>
          <a:bodyPr>
            <a:noAutofit/>
          </a:bodyPr>
          <a:lstStyle>
            <a:lvl1pPr algn="ctr">
              <a:defRPr sz="3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79088" y="1857364"/>
            <a:ext cx="3405211" cy="4238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지막 페이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411663" y="6286500"/>
            <a:ext cx="100647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95250" y="6438900"/>
            <a:ext cx="35782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Copyright 2008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Realweb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Times New Roman" pitchFamily="18" charset="0"/>
              </a:rPr>
              <a:t> co., Ltd. All rights reserved.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405188" y="2928938"/>
            <a:ext cx="3390900" cy="8620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37000"/>
              </a:prst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감사합니다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89" y="228600"/>
            <a:ext cx="9060933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1889" y="1447800"/>
            <a:ext cx="9060933" cy="1973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114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786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 rot="10800000">
            <a:off x="231775" y="6213475"/>
            <a:ext cx="952023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76200" dir="600000" algn="ctr" rotWithShape="0">
              <a:schemeClr val="bg1">
                <a:lumMod val="50000"/>
                <a:alpha val="6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2139" y="785795"/>
            <a:ext cx="9441722" cy="5340369"/>
          </a:xfrm>
        </p:spPr>
        <p:txBody>
          <a:bodyPr/>
          <a:lstStyle>
            <a:lvl1pPr>
              <a:buFontTx/>
              <a:buBlip>
                <a:blip r:embed="rId3"/>
              </a:buBlip>
              <a:defRPr sz="220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618C5BD4-88A0-4671-9A9D-FC2359A6E8B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97692-2892-4C6E-A42B-64587402968E}" type="datetime1">
              <a:rPr lang="ko-KR" altLang="en-US"/>
              <a:pPr>
                <a:defRPr/>
              </a:pPr>
              <a:t>2011-11-05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81000" y="187325"/>
            <a:ext cx="1211263" cy="708025"/>
          </a:xfrm>
          <a:prstGeom prst="rect">
            <a:avLst/>
          </a:prstGeom>
          <a:noFill/>
          <a:effectLst>
            <a:outerShdw blurRad="76200" dist="38100" dir="19140000" algn="b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목차</a:t>
            </a:r>
          </a:p>
        </p:txBody>
      </p:sp>
      <p:sp>
        <p:nvSpPr>
          <p:cNvPr id="68" name="내용 개체 틀 2"/>
          <p:cNvSpPr>
            <a:spLocks noGrp="1"/>
          </p:cNvSpPr>
          <p:nvPr>
            <p:ph idx="1"/>
          </p:nvPr>
        </p:nvSpPr>
        <p:spPr>
          <a:xfrm>
            <a:off x="452405" y="1071546"/>
            <a:ext cx="9001189" cy="5000660"/>
          </a:xfrm>
        </p:spPr>
        <p:txBody>
          <a:bodyPr/>
          <a:lstStyle>
            <a:lvl1pPr>
              <a:buFontTx/>
              <a:buBlip>
                <a:blip r:embed="rId3"/>
              </a:buBlip>
              <a:defRPr sz="2200" b="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408B9-EB9E-4FF3-B5E0-A48C94FCE8DD}" type="datetime1">
              <a:rPr lang="ko-KR" altLang="en-US"/>
              <a:pPr>
                <a:defRPr/>
              </a:pPr>
              <a:t>2011-11-05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 userDrawn="1">
            <p:ph type="sldNum" sz="quarter" idx="11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2CE48182-5FBB-4155-B442-4454ADFC266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이력"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rot="10800000">
            <a:off x="231775" y="6213475"/>
            <a:ext cx="952023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76200" dir="600000" algn="ctr" rotWithShape="0">
              <a:schemeClr val="bg1">
                <a:lumMod val="50000"/>
                <a:alpha val="6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128"/>
          <p:cNvGraphicFramePr>
            <a:graphicFrameLocks noGrp="1"/>
          </p:cNvGraphicFramePr>
          <p:nvPr/>
        </p:nvGraphicFramePr>
        <p:xfrm>
          <a:off x="323850" y="2974975"/>
          <a:ext cx="9286941" cy="3032225"/>
        </p:xfrm>
        <a:graphic>
          <a:graphicData uri="http://schemas.openxmlformats.org/drawingml/2006/table">
            <a:tbl>
              <a:tblPr/>
              <a:tblGrid>
                <a:gridCol w="636204"/>
                <a:gridCol w="1060340"/>
                <a:gridCol w="745500"/>
                <a:gridCol w="866215"/>
                <a:gridCol w="5978682"/>
              </a:tblGrid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변경일자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2008.10.29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19"/>
          <p:cNvSpPr txBox="1">
            <a:spLocks noChangeArrowheads="1"/>
          </p:cNvSpPr>
          <p:nvPr userDrawn="1"/>
        </p:nvSpPr>
        <p:spPr bwMode="auto">
          <a:xfrm>
            <a:off x="238125" y="2571750"/>
            <a:ext cx="14065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3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이력</a:t>
            </a:r>
          </a:p>
        </p:txBody>
      </p:sp>
      <p:graphicFrame>
        <p:nvGraphicFramePr>
          <p:cNvPr id="6" name="Group 129"/>
          <p:cNvGraphicFramePr>
            <a:graphicFrameLocks noGrp="1"/>
          </p:cNvGraphicFramePr>
          <p:nvPr/>
        </p:nvGraphicFramePr>
        <p:xfrm>
          <a:off x="309563" y="1198563"/>
          <a:ext cx="9286939" cy="1230000"/>
        </p:xfrm>
        <a:graphic>
          <a:graphicData uri="http://schemas.openxmlformats.org/drawingml/2006/table">
            <a:tbl>
              <a:tblPr/>
              <a:tblGrid>
                <a:gridCol w="1579089"/>
                <a:gridCol w="2862916"/>
                <a:gridCol w="1530151"/>
                <a:gridCol w="3314783"/>
              </a:tblGrid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 포탈 시스템 구축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대우엔지니어링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제목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문서제목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배성혁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2008.10.29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295"/>
          <p:cNvSpPr txBox="1">
            <a:spLocks noChangeArrowheads="1"/>
          </p:cNvSpPr>
          <p:nvPr userDrawn="1"/>
        </p:nvSpPr>
        <p:spPr bwMode="auto">
          <a:xfrm>
            <a:off x="238125" y="784225"/>
            <a:ext cx="150018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3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요약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B78C919E-809C-4DCA-8D86-CC9457BB083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F8A92-7F16-4671-8643-738C50764809}" type="datetime1">
              <a:rPr lang="ko-KR" altLang="en-US"/>
              <a:pPr>
                <a:defRPr/>
              </a:pPr>
              <a:t>2011-11-05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62EE2B4A-F143-4F92-A1BF-C3B04A395F3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659D7-1823-4892-87B4-51139F90038C}" type="datetime1">
              <a:rPr lang="ko-KR" altLang="en-US"/>
              <a:pPr>
                <a:defRPr/>
              </a:pPr>
              <a:t>2011-11-05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2"/>
          </p:nvPr>
        </p:nvSpPr>
        <p:spPr>
          <a:xfrm>
            <a:off x="523844" y="714356"/>
            <a:ext cx="4357718" cy="5429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200" b="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3"/>
          </p:nvPr>
        </p:nvSpPr>
        <p:spPr>
          <a:xfrm>
            <a:off x="5024438" y="714356"/>
            <a:ext cx="4357718" cy="5429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200" b="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맑은 고딕" pitchFamily="50" charset="-127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4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1922A4A1-3049-4CB8-AE17-248082BDB4C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5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EE1B4-9B3B-454A-95C4-A9464DE06607}" type="datetime1">
              <a:rPr lang="ko-KR" altLang="en-US"/>
              <a:pPr>
                <a:defRPr/>
              </a:pPr>
              <a:t>2011-11-05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70AA8F58-68BF-4A3A-949C-7C2BD64E60B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25D88-A078-4C7E-A1C2-019DC7B9308E}" type="datetime1">
              <a:rPr lang="ko-KR" altLang="en-US"/>
              <a:pPr>
                <a:defRPr/>
              </a:pPr>
              <a:t>2011-11-05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83326C52-B47D-4CEE-993E-78B222A3AAC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FCAFA-9EC8-4E06-AABF-636F1A3AC989}" type="datetime1">
              <a:rPr lang="ko-KR" altLang="en-US"/>
              <a:pPr>
                <a:defRPr/>
              </a:pPr>
              <a:t>2011-11-05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785795"/>
            <a:ext cx="8915400" cy="534036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 sz="2200"/>
            </a:lvl1pPr>
            <a:lvl2pPr>
              <a:buFont typeface="Wingdings" pitchFamily="2" charset="2"/>
              <a:buChar char="§"/>
              <a:defRPr sz="1800"/>
            </a:lvl2pPr>
            <a:lvl3pPr>
              <a:buFont typeface="Arial" pitchFamily="34" charset="0"/>
              <a:buChar char="-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∙"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96486" y="0"/>
            <a:ext cx="8358246" cy="500042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725863" y="6350000"/>
            <a:ext cx="23114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320735BC-7924-458E-AEA2-286F9E584C3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1"/>
          </p:nvPr>
        </p:nvSpPr>
        <p:spPr>
          <a:xfrm>
            <a:off x="231775" y="6350000"/>
            <a:ext cx="1160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C7392-6106-4514-9581-66008A8DA25A}" type="datetime1">
              <a:rPr lang="ko-KR" altLang="en-US"/>
              <a:pPr>
                <a:defRPr/>
              </a:pPr>
              <a:t>2011-11-05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5" descr="num.pn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4386263" y="6324600"/>
            <a:ext cx="1031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571500"/>
            <a:ext cx="891540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2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500188"/>
            <a:ext cx="89154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429375"/>
            <a:ext cx="2311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0CE9A87-C9C5-4B96-98EF-E7406D834F8B}" type="datetime1">
              <a:rPr lang="ko-KR" altLang="en-US"/>
              <a:pPr>
                <a:defRPr/>
              </a:pPr>
              <a:t>2011-11-05</a:t>
            </a:fld>
            <a:endParaRPr lang="ko-KR" altLang="en-US"/>
          </a:p>
        </p:txBody>
      </p:sp>
      <p:pic>
        <p:nvPicPr>
          <p:cNvPr id="2054" name="그림 7" descr="logo.gif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8067675" y="6403975"/>
            <a:ext cx="16002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4487863" y="6357938"/>
            <a:ext cx="852487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다음_Regular" pitchFamily="2" charset="-127"/>
          <a:ea typeface="다음_Regular" pitchFamily="2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ko-kr/library/dd997423.aspx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robertmclaws.com/nuget-packages/system-threading-tasks-for-silverlight" TargetMode="External"/><Relationship Id="rId3" Type="http://schemas.openxmlformats.org/officeDocument/2006/relationships/hyperlink" Target="http://sterling.codeplex.com/" TargetMode="External"/><Relationship Id="rId7" Type="http://schemas.openxmlformats.org/officeDocument/2006/relationships/hyperlink" Target="http://fluentvalidation.codeplex.com/" TargetMode="External"/><Relationship Id="rId2" Type="http://schemas.openxmlformats.org/officeDocument/2006/relationships/hyperlink" Target="http://debop.blogspot.com/2011/11/castlewindsor-fluent-registr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lsharpziplib.codeplex.com/" TargetMode="External"/><Relationship Id="rId5" Type="http://schemas.openxmlformats.org/officeDocument/2006/relationships/hyperlink" Target="http://msdn.microsoft.com/en-us/data/gg577609" TargetMode="External"/><Relationship Id="rId4" Type="http://schemas.openxmlformats.org/officeDocument/2006/relationships/hyperlink" Target="http://json.codeplex.com/" TargetMode="Externa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jpeg"/><Relationship Id="rId18" Type="http://schemas.openxmlformats.org/officeDocument/2006/relationships/image" Target="../media/image16.emf"/><Relationship Id="rId26" Type="http://schemas.openxmlformats.org/officeDocument/2006/relationships/image" Target="../media/image19.emf"/><Relationship Id="rId39" Type="http://schemas.openxmlformats.org/officeDocument/2006/relationships/image" Target="../media/image47.png"/><Relationship Id="rId21" Type="http://schemas.openxmlformats.org/officeDocument/2006/relationships/image" Target="../media/image33.png"/><Relationship Id="rId34" Type="http://schemas.openxmlformats.org/officeDocument/2006/relationships/image" Target="../media/image42.png"/><Relationship Id="rId42" Type="http://schemas.openxmlformats.org/officeDocument/2006/relationships/image" Target="../media/image50.png"/><Relationship Id="rId47" Type="http://schemas.openxmlformats.org/officeDocument/2006/relationships/image" Target="../media/image55.png"/><Relationship Id="rId50" Type="http://schemas.openxmlformats.org/officeDocument/2006/relationships/image" Target="../media/image58.png"/><Relationship Id="rId55" Type="http://schemas.openxmlformats.org/officeDocument/2006/relationships/image" Target="../media/image62.png"/><Relationship Id="rId7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png"/><Relationship Id="rId29" Type="http://schemas.openxmlformats.org/officeDocument/2006/relationships/image" Target="../media/image37.png"/><Relationship Id="rId11" Type="http://schemas.openxmlformats.org/officeDocument/2006/relationships/image" Target="../media/image27.jpeg"/><Relationship Id="rId24" Type="http://schemas.openxmlformats.org/officeDocument/2006/relationships/image" Target="../media/image18.emf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3" Type="http://schemas.openxmlformats.org/officeDocument/2006/relationships/image" Target="../media/image61.png"/><Relationship Id="rId5" Type="http://schemas.openxmlformats.org/officeDocument/2006/relationships/image" Target="../media/image21.png"/><Relationship Id="rId10" Type="http://schemas.openxmlformats.org/officeDocument/2006/relationships/image" Target="../media/image26.jpeg"/><Relationship Id="rId19" Type="http://schemas.openxmlformats.org/officeDocument/2006/relationships/oleObject" Target="../embeddings/oleObject2.bin"/><Relationship Id="rId31" Type="http://schemas.openxmlformats.org/officeDocument/2006/relationships/image" Target="../media/image39.png"/><Relationship Id="rId44" Type="http://schemas.openxmlformats.org/officeDocument/2006/relationships/image" Target="../media/image52.png"/><Relationship Id="rId52" Type="http://schemas.openxmlformats.org/officeDocument/2006/relationships/image" Target="../media/image60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jpeg"/><Relationship Id="rId22" Type="http://schemas.openxmlformats.org/officeDocument/2006/relationships/image" Target="../media/image34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Relationship Id="rId43" Type="http://schemas.openxmlformats.org/officeDocument/2006/relationships/image" Target="../media/image51.png"/><Relationship Id="rId48" Type="http://schemas.openxmlformats.org/officeDocument/2006/relationships/image" Target="../media/image56.png"/><Relationship Id="rId8" Type="http://schemas.openxmlformats.org/officeDocument/2006/relationships/image" Target="../media/image24.png"/><Relationship Id="rId51" Type="http://schemas.openxmlformats.org/officeDocument/2006/relationships/image" Target="../media/image59.png"/><Relationship Id="rId3" Type="http://schemas.openxmlformats.org/officeDocument/2006/relationships/notesSlide" Target="../notesSlides/notesSlide2.xml"/><Relationship Id="rId12" Type="http://schemas.openxmlformats.org/officeDocument/2006/relationships/image" Target="../media/image28.jpeg"/><Relationship Id="rId17" Type="http://schemas.openxmlformats.org/officeDocument/2006/relationships/oleObject" Target="../embeddings/oleObject1.bin"/><Relationship Id="rId25" Type="http://schemas.openxmlformats.org/officeDocument/2006/relationships/oleObject" Target="../embeddings/oleObject4.bin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46" Type="http://schemas.openxmlformats.org/officeDocument/2006/relationships/image" Target="../media/image54.png"/><Relationship Id="rId20" Type="http://schemas.openxmlformats.org/officeDocument/2006/relationships/image" Target="../media/image17.emf"/><Relationship Id="rId41" Type="http://schemas.openxmlformats.org/officeDocument/2006/relationships/image" Target="../media/image49.png"/><Relationship Id="rId54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jpeg"/><Relationship Id="rId15" Type="http://schemas.openxmlformats.org/officeDocument/2006/relationships/image" Target="../media/image31.png"/><Relationship Id="rId23" Type="http://schemas.openxmlformats.org/officeDocument/2006/relationships/oleObject" Target="../embeddings/oleObject3.bin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49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bop.egloos.com/4063532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fs2.tistory.com/upload_control/download.blog?fhandle=YmxvZzc2Mzc5QGZzMi50aXN0b3J5LmNvbTovYXR0YWNoLzAvMTguZ2lm" TargetMode="External"/><Relationship Id="rId2" Type="http://schemas.openxmlformats.org/officeDocument/2006/relationships/hyperlink" Target="http://msdn.microsoft.com/ko-kr/silverlight/default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msdn.microsoft.com/silverlightu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ode.google.com/p/nunit-silverligh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부제목 2"/>
          <p:cNvSpPr>
            <a:spLocks noGrp="1"/>
          </p:cNvSpPr>
          <p:nvPr>
            <p:ph type="subTitle" idx="1"/>
          </p:nvPr>
        </p:nvSpPr>
        <p:spPr>
          <a:xfrm>
            <a:off x="4411663" y="1628800"/>
            <a:ext cx="3157537" cy="723875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2011.11</a:t>
            </a:r>
          </a:p>
          <a:p>
            <a:pPr eaLnBrk="1" hangingPunct="1"/>
            <a:r>
              <a:rPr lang="ko-KR" altLang="en-US" dirty="0" smtClean="0"/>
              <a:t>리얼웹 개발본부</a:t>
            </a:r>
          </a:p>
        </p:txBody>
      </p:sp>
      <p:sp>
        <p:nvSpPr>
          <p:cNvPr id="13315" name="제목 3"/>
          <p:cNvSpPr>
            <a:spLocks noGrp="1"/>
          </p:cNvSpPr>
          <p:nvPr>
            <p:ph type="ctrTitle"/>
          </p:nvPr>
        </p:nvSpPr>
        <p:spPr>
          <a:xfrm>
            <a:off x="2012950" y="285750"/>
            <a:ext cx="7893050" cy="1428738"/>
          </a:xfrm>
        </p:spPr>
        <p:txBody>
          <a:bodyPr/>
          <a:lstStyle/>
          <a:p>
            <a:r>
              <a:rPr lang="en-US" altLang="ko-KR" smtClean="0"/>
              <a:t>Silverlight</a:t>
            </a:r>
            <a:r>
              <a:rPr lang="ko-KR" altLang="en-US" smtClean="0"/>
              <a:t> </a:t>
            </a:r>
            <a:r>
              <a:rPr lang="ko-KR" altLang="en-US" dirty="0" smtClean="0"/>
              <a:t>프로그램 개발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(Logging, TDD, Build, 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en-US" altLang="ko-KR" dirty="0"/>
              <a:t>Unit Testing for Silverlight with NUnit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88504" y="2276872"/>
            <a:ext cx="9293478" cy="21602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Application_Startup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object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sender,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StartupEventArgs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e)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kumimoji="1" lang="ko-KR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로깅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시스템 초기화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InitializeNLog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NUnit for Silverlight 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초기화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UnitTestSystem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RegisterUnitTestProvider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NUnitProvider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());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RootVisual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UnitTestSystem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CreateTestPage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endParaRPr kumimoji="1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8504" y="1052736"/>
            <a:ext cx="9293478" cy="108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Silverlight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App.xaml.cs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600" dirty="0" smtClean="0">
                <a:latin typeface="Consolas" pitchFamily="49" charset="0"/>
                <a:cs typeface="Consolas" pitchFamily="49" charset="0"/>
              </a:rPr>
              <a:t>의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App </a:t>
            </a:r>
            <a:r>
              <a:rPr lang="ko-KR" altLang="en-US" sz="1600" dirty="0" smtClean="0">
                <a:latin typeface="Consolas" pitchFamily="49" charset="0"/>
                <a:cs typeface="Consolas" pitchFamily="49" charset="0"/>
              </a:rPr>
              <a:t>클래스에서 아래 코드와 같이 </a:t>
            </a:r>
            <a:endParaRPr lang="en-US" altLang="ko-KR" sz="16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NUnitProvider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600" dirty="0" smtClean="0">
                <a:latin typeface="Consolas" pitchFamily="49" charset="0"/>
                <a:cs typeface="Consolas" pitchFamily="49" charset="0"/>
              </a:rPr>
              <a:t>를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UnitTestProvider</a:t>
            </a:r>
            <a:r>
              <a:rPr lang="ko-KR" altLang="en-US" sz="1600" dirty="0" smtClean="0">
                <a:latin typeface="Consolas" pitchFamily="49" charset="0"/>
                <a:cs typeface="Consolas" pitchFamily="49" charset="0"/>
              </a:rPr>
              <a:t>로 등록함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10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en-US" altLang="ko-KR" dirty="0"/>
              <a:t>Unit Testing for Silverlight with NUnit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3091" y="1368152"/>
            <a:ext cx="9651801" cy="486916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Microsoft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Silverlight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Testing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Tag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"JSON"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)]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TestFixture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JsonUtilTestCase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#region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&lt;&lt; logger &gt;&gt;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readonly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NLog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Logger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log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NLog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LogManager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GetCurrentClassLogger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readonly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bool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IsDebugEnabled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log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IsDebugEnabled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#endregion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const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ThreadCount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5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readonly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UserInfo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user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UserInfo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GetSample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readonly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JsonSerializerSettings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_serializerSettings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JsonUtil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DefaultJsonSerializerSettings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Test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SerializeAsText_DeserializeFromText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TestUtil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RunTasks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ThreadCount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  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 =&gt;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{  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serialized =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JsonUtil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SerializeAsText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user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  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deserializedUser =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JsonUtil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DeserializeFromText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UserInfo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&gt;(serialized);   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VerifySerializer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user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deserializedUser);   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});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1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6730" y="792088"/>
            <a:ext cx="962816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단위테스트 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82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.3 Build By NAnt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173100" y="1700806"/>
            <a:ext cx="7343775" cy="4562475"/>
            <a:chOff x="466775" y="620688"/>
            <a:chExt cx="7343775" cy="456247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75" y="620688"/>
              <a:ext cx="7343775" cy="456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1064568" y="4077072"/>
              <a:ext cx="6264696" cy="648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60512" y="620688"/>
            <a:ext cx="8568952" cy="10801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NAnt </a:t>
            </a:r>
            <a:r>
              <a:rPr lang="ko-KR" altLang="en-US" sz="1400" dirty="0" smtClean="0"/>
              <a:t>를 이용한 </a:t>
            </a:r>
            <a:r>
              <a:rPr lang="ko-KR" altLang="en-US" sz="1400" dirty="0" err="1" smtClean="0"/>
              <a:t>빌드는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1. </a:t>
            </a:r>
            <a:r>
              <a:rPr lang="en-US" altLang="ko-KR" sz="1400" dirty="0" err="1"/>
              <a:t>c</a:t>
            </a:r>
            <a:r>
              <a:rPr lang="en-US" altLang="ko-KR" sz="1400" dirty="0" err="1" smtClean="0"/>
              <a:t>sc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이용하는 방식</a:t>
            </a:r>
            <a:r>
              <a:rPr lang="en-US" altLang="ko-KR" sz="1400" dirty="0" smtClean="0"/>
              <a:t>, 2. </a:t>
            </a:r>
            <a:r>
              <a:rPr lang="en-US" altLang="ko-KR" sz="1400" dirty="0" err="1" smtClean="0"/>
              <a:t>MSBuild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이용하는 방식이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있는데</a:t>
            </a:r>
            <a:r>
              <a:rPr lang="en-US" altLang="ko-KR" sz="1400" dirty="0" smtClean="0"/>
              <a:t>, RCL </a:t>
            </a:r>
            <a:r>
              <a:rPr lang="ko-KR" altLang="en-US" sz="1400" dirty="0" smtClean="0"/>
              <a:t>에서는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번 </a:t>
            </a:r>
            <a:r>
              <a:rPr lang="en-US" altLang="ko-KR" sz="1400" dirty="0" err="1" smtClean="0"/>
              <a:t>MSBuild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방식을 이용한다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때에는 </a:t>
            </a:r>
            <a:r>
              <a:rPr lang="en-US" altLang="ko-KR" sz="1400" dirty="0" smtClean="0"/>
              <a:t>Project </a:t>
            </a:r>
            <a:r>
              <a:rPr lang="ko-KR" altLang="en-US" sz="1400" dirty="0" smtClean="0"/>
              <a:t>파일의 참조 설정이 중요하다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* RCL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common.xml, common-project.xml </a:t>
            </a:r>
            <a:r>
              <a:rPr lang="ko-KR" altLang="en-US" sz="1400" dirty="0" smtClean="0"/>
              <a:t>등도 변경되어야 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442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.4 </a:t>
            </a:r>
            <a:r>
              <a:rPr lang="en-US" altLang="ko-KR" dirty="0"/>
              <a:t>Create .NET &amp; Silverlight Code Both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280592" y="692696"/>
            <a:ext cx="7219950" cy="4648200"/>
            <a:chOff x="1343025" y="1104900"/>
            <a:chExt cx="7219950" cy="4648200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025" y="1104900"/>
              <a:ext cx="7219950" cy="46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6311602" y="4880198"/>
              <a:ext cx="1728192" cy="864096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96641" y="5438328"/>
            <a:ext cx="6480720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링크로 추가 시에는 실제 코드는 하나이므로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공통으로 사용하므로</a:t>
            </a:r>
            <a:r>
              <a:rPr lang="en-US" altLang="ko-KR" sz="1600" b="1" dirty="0" smtClean="0"/>
              <a:t>, </a:t>
            </a:r>
          </a:p>
          <a:p>
            <a:r>
              <a:rPr lang="en-US" altLang="ko-KR" sz="1600" b="1" dirty="0" smtClean="0"/>
              <a:t>.NET/Silverlight </a:t>
            </a:r>
            <a:r>
              <a:rPr lang="ko-KR" altLang="en-US" sz="1600" b="1" dirty="0" smtClean="0"/>
              <a:t>공통으로 기능을 제공할 수 있다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6388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en-US" altLang="ko-KR" dirty="0"/>
              <a:t>Create .NET &amp; Silverlight Code </a:t>
            </a:r>
            <a:r>
              <a:rPr lang="en-US" altLang="ko-KR" dirty="0" smtClean="0"/>
              <a:t>Both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4292" y="1556792"/>
            <a:ext cx="9398471" cy="18722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#if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!SILVERLIGHT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private static volatile Random myRandomGenerator = RwThread.CreateRandom();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#else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volatile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Random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myRandomGenerator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Random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#endif</a:t>
            </a:r>
            <a:endParaRPr kumimoji="1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0471" y="737295"/>
            <a:ext cx="9398471" cy="603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조건부 컴파일 이용</a:t>
            </a:r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4292" y="4005064"/>
            <a:ext cx="9394650" cy="21602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Initialize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#if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!SILVERLIGHT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Initialize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RwContainer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Install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Configuration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FromAppConfig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()));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#else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Initialize(new RwContainer().Install(FromAssembly.This()));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#endif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1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50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en-US" altLang="ko-KR" dirty="0"/>
              <a:t>Create .NET &amp; Silverlight Code Both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2877" y="1340768"/>
            <a:ext cx="9273480" cy="446449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#if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SILVERLIGHT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System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Diagnostics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/*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* 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기존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.NET 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코드와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Silverlight 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코드 간의 재활용 시에 가장 문제가 되는 것이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Serializable Attribute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입니다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* 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이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SerializableAttribute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를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SILVERLIGHT 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컴파일 시에만 가짜로 만들어서 사용하도록 합니다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* http://kozmic.pl/archive/2010/11/16/how-to-make-sharing-code-between-.net-and-silverlight-a.aspx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*/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namespace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System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///&lt;summary&gt;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///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.NET Serializable 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을 </a:t>
            </a:r>
            <a:r>
              <a:rPr kumimoji="1" lang="ko-KR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흉내낸다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///&lt;/summary&gt;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Conditional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"THIS_IS_NEVER_TRUE"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)]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SerializableAttribute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Attribute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 }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///&lt;summary&gt;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///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.NET NonSerializableAttribute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를 </a:t>
            </a:r>
            <a:r>
              <a:rPr kumimoji="1" lang="ko-KR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흉내낸다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.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///&lt;/summary&gt;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Conditional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"THIS_IS_NEVER_TRUE"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)]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NonSerializedAttribute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Attribute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 }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#endif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565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Silverlight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indent="-457200">
              <a:buFont typeface="+mj-lt"/>
              <a:buAutoNum type="arabicPeriod"/>
            </a:pPr>
            <a:r>
              <a:rPr lang="en-US" altLang="ko-KR" b="1" dirty="0"/>
              <a:t>Web Service </a:t>
            </a:r>
            <a:r>
              <a:rPr lang="ko-KR" altLang="en-US" b="1" dirty="0"/>
              <a:t>와의 통신</a:t>
            </a:r>
            <a:endParaRPr lang="en-US" altLang="ko-KR" b="1" dirty="0"/>
          </a:p>
          <a:p>
            <a:pPr marL="400050" indent="-457200">
              <a:buFont typeface="+mj-lt"/>
              <a:buAutoNum type="arabicPeriod"/>
            </a:pPr>
            <a:r>
              <a:rPr lang="en-US" altLang="ko-KR" b="1" dirty="0"/>
              <a:t>WCF Service </a:t>
            </a:r>
            <a:r>
              <a:rPr lang="ko-KR" altLang="en-US" b="1" dirty="0"/>
              <a:t>와의 통신</a:t>
            </a:r>
            <a:endParaRPr lang="en-US" altLang="ko-KR" b="1" dirty="0"/>
          </a:p>
          <a:p>
            <a:pPr marL="400050" indent="-457200">
              <a:buFont typeface="+mj-lt"/>
              <a:buAutoNum type="arabicPeriod"/>
            </a:pPr>
            <a:r>
              <a:rPr lang="ko-KR" altLang="en-US" b="1" dirty="0"/>
              <a:t>일반적인 </a:t>
            </a:r>
            <a:r>
              <a:rPr lang="en-US" altLang="ko-KR" b="1" dirty="0" err="1"/>
              <a:t>HttpHandler</a:t>
            </a:r>
            <a:r>
              <a:rPr lang="en-US" altLang="ko-KR" b="1" dirty="0"/>
              <a:t> </a:t>
            </a:r>
            <a:r>
              <a:rPr lang="ko-KR" altLang="en-US" b="1" dirty="0"/>
              <a:t>와의 </a:t>
            </a:r>
            <a:r>
              <a:rPr lang="ko-KR" altLang="en-US" b="1" dirty="0" smtClean="0"/>
              <a:t>통신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EE2B4A-F143-4F92-A1BF-C3B04A395F32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33659D7-1823-4892-87B4-51139F90038C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17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WCF, Web Service </a:t>
            </a:r>
            <a:r>
              <a:rPr lang="ko-KR" altLang="en-US" dirty="0" smtClean="0"/>
              <a:t>참조 시 </a:t>
            </a:r>
            <a:r>
              <a:rPr lang="en-US" altLang="ko-KR" dirty="0" smtClean="0"/>
              <a:t>– NET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44488" y="980728"/>
            <a:ext cx="5472608" cy="5097994"/>
            <a:chOff x="776536" y="836712"/>
            <a:chExt cx="5472608" cy="509799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536" y="836712"/>
              <a:ext cx="5472608" cy="5097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76536" y="1907307"/>
              <a:ext cx="1944216" cy="36004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887938" y="1106488"/>
            <a:ext cx="3816424" cy="48245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.NET Client </a:t>
            </a:r>
            <a:r>
              <a:rPr lang="ko-KR" altLang="en-US" dirty="0" smtClean="0"/>
              <a:t>에서 서비스 </a:t>
            </a:r>
            <a:r>
              <a:rPr lang="ko-KR" altLang="en-US" dirty="0" err="1" smtClean="0"/>
              <a:t>참조시에는</a:t>
            </a:r>
            <a:r>
              <a:rPr lang="ko-KR" altLang="en-US" dirty="0" smtClean="0"/>
              <a:t> 옆 그림과 같이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비동기 작업 생성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Check </a:t>
            </a:r>
            <a:r>
              <a:rPr lang="ko-KR" altLang="en-US" dirty="0" smtClean="0"/>
              <a:t>해 줄 것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BeginXXXX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EndXXX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altLang="ko-KR" dirty="0" smtClean="0">
                <a:sym typeface="Wingdings" pitchFamily="2" charset="2"/>
              </a:rPr>
              <a:t>APM </a:t>
            </a:r>
            <a:r>
              <a:rPr lang="ko-KR" altLang="en-US" dirty="0" smtClean="0">
                <a:sym typeface="Wingdings" pitchFamily="2" charset="2"/>
              </a:rPr>
              <a:t>패턴</a:t>
            </a:r>
            <a:endParaRPr lang="en-US" altLang="ko-KR" dirty="0" smtClean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è"/>
            </a:pPr>
            <a:endParaRPr lang="en-US" altLang="ko-KR" dirty="0"/>
          </a:p>
          <a:p>
            <a:r>
              <a:rPr lang="en-US" altLang="ko-KR" dirty="0" smtClean="0"/>
              <a:t>Silverlight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비동기 작업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만 지원하므로 상관 없음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XXXAsync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XXXCompleted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altLang="ko-KR" dirty="0" smtClean="0">
                <a:sym typeface="Wingdings" pitchFamily="2" charset="2"/>
              </a:rPr>
              <a:t>EAP </a:t>
            </a:r>
            <a:r>
              <a:rPr lang="ko-KR" altLang="en-US" dirty="0" smtClean="0">
                <a:sym typeface="Wingdings" pitchFamily="2" charset="2"/>
              </a:rPr>
              <a:t>방법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.NET </a:t>
            </a:r>
            <a:r>
              <a:rPr lang="ko-KR" altLang="en-US" dirty="0" smtClean="0">
                <a:hlinkClick r:id="rId3"/>
              </a:rPr>
              <a:t>비동기 프로그래밍</a:t>
            </a:r>
            <a:r>
              <a:rPr lang="ko-KR" altLang="en-US" dirty="0" smtClean="0"/>
              <a:t> 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895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웹 서비스 </a:t>
            </a:r>
            <a:r>
              <a:rPr lang="ko-KR" altLang="en-US" dirty="0" smtClean="0"/>
              <a:t>통신 </a:t>
            </a:r>
            <a:r>
              <a:rPr lang="en-US" altLang="ko-KR" dirty="0" smtClean="0"/>
              <a:t>- .NET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2480" y="1236788"/>
            <a:ext cx="9393410" cy="132811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requestBytes =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ResolveRequestSerializer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(productName).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Serialize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(requestMessage);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responseBytes = client.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Execute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(requestBytes, productName);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ResolveResponseSerializer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(productName).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Deserialize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(responseBytes);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2480" y="817662"/>
            <a:ext cx="3528392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.NET Code - Synchronous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72480" y="3284984"/>
            <a:ext cx="9433048" cy="267765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requestBytes =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ResolveRequestSerializer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(productName).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Serialize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(requestMessage);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asyncResult = client.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BeginExecute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(requestBytes, productName,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executeTask =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Task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Factory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StartNew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(ar =&gt; client.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EndExecute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((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IAsyncResult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)ar),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                        asyncResult,   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                      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TaskCreationOptions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None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responseBytes = executeTask.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ResolveResponseSerializer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(productName).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Deserialize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(responseBytes); </a:t>
            </a:r>
            <a:endParaRPr kumimoji="1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2686" y="2852936"/>
            <a:ext cx="3528392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.NET Code -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Asynchronous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웹 서비스 통신 </a:t>
            </a:r>
            <a:r>
              <a:rPr lang="en-US" altLang="ko-KR" dirty="0" smtClean="0"/>
              <a:t>- Silverlight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0471" y="1268760"/>
            <a:ext cx="9395667" cy="49911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requestBytes =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ResolveRequestSerializer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(productName).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Serialize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(requestMessage);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tcs =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TaskCompletionSource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byte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[]&gt;();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EventHandler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WebDataService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ExecuteCompletedEventArgs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handler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handler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(sender, args) =&gt; 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EAPCommon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HandleCompletion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(tcs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args, () =&gt; args.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    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=&gt; client.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cs typeface="Consolas" pitchFamily="49" charset="0"/>
              </a:rPr>
              <a:t>ExecuteCompleted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-=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handler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client.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cs typeface="Consolas" pitchFamily="49" charset="0"/>
              </a:rPr>
              <a:t>ExecuteCompleted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+=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handler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client.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ExecuteAsync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(requestBytes, productName, tcs);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catch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Exception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ex)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log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IsErrorEnabled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log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ErrorException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웹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서비스 비동기 호출에 예외가 발생했습니다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."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ex);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client.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cs typeface="Consolas" pitchFamily="49" charset="0"/>
              </a:rPr>
              <a:t>ExecuteCompleted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-=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handler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tcs.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TrySetException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(ex);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responseBytes = tcs.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Task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ResolveResponseSerializer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(productName).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Deserialize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(responseBytes); </a:t>
            </a:r>
            <a:endParaRPr kumimoji="1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2728" y="768004"/>
            <a:ext cx="4136826" cy="50441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Silverlight Code - Asynchronous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35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696913" y="0"/>
            <a:ext cx="8358187" cy="500063"/>
          </a:xfrm>
        </p:spPr>
        <p:txBody>
          <a:bodyPr/>
          <a:lstStyle/>
          <a:p>
            <a:r>
              <a:rPr lang="en-US" altLang="ko-KR" smtClean="0"/>
              <a:t>0. </a:t>
            </a:r>
            <a:r>
              <a:rPr lang="ko-KR" altLang="en-US" smtClean="0"/>
              <a:t>문서 이력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BBE0BB-7D1B-4B61-BD18-BB448E09738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B110687-4DEF-49D8-8BC7-09233559D986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  <p:graphicFrame>
        <p:nvGraphicFramePr>
          <p:cNvPr id="5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662433"/>
              </p:ext>
            </p:extLst>
          </p:nvPr>
        </p:nvGraphicFramePr>
        <p:xfrm>
          <a:off x="323850" y="2974975"/>
          <a:ext cx="9286941" cy="3032225"/>
        </p:xfrm>
        <a:graphic>
          <a:graphicData uri="http://schemas.openxmlformats.org/drawingml/2006/table">
            <a:tbl>
              <a:tblPr/>
              <a:tblGrid>
                <a:gridCol w="636204"/>
                <a:gridCol w="1060340"/>
                <a:gridCol w="745500"/>
                <a:gridCol w="866215"/>
                <a:gridCol w="5978682"/>
              </a:tblGrid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변경일자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2011.11.04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87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997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800" marR="85800" marT="39600" marB="39600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219"/>
          <p:cNvSpPr txBox="1">
            <a:spLocks noChangeArrowheads="1"/>
          </p:cNvSpPr>
          <p:nvPr/>
        </p:nvSpPr>
        <p:spPr bwMode="auto">
          <a:xfrm>
            <a:off x="238125" y="2571750"/>
            <a:ext cx="14065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2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이력</a:t>
            </a:r>
          </a:p>
        </p:txBody>
      </p:sp>
      <p:graphicFrame>
        <p:nvGraphicFramePr>
          <p:cNvPr id="7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9626"/>
              </p:ext>
            </p:extLst>
          </p:nvPr>
        </p:nvGraphicFramePr>
        <p:xfrm>
          <a:off x="309563" y="1198563"/>
          <a:ext cx="9286939" cy="1230000"/>
        </p:xfrm>
        <a:graphic>
          <a:graphicData uri="http://schemas.openxmlformats.org/drawingml/2006/table">
            <a:tbl>
              <a:tblPr/>
              <a:tblGrid>
                <a:gridCol w="1579089"/>
                <a:gridCol w="2862916"/>
                <a:gridCol w="1530151"/>
                <a:gridCol w="3314783"/>
              </a:tblGrid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RCL.NET 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리얼웹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제목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Silverlight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프로그램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배성혁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2011.11.04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7500" marR="97500" marT="46800" marB="46800" anchor="ctr" horzOverflow="overflow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295"/>
          <p:cNvSpPr txBox="1">
            <a:spLocks noChangeArrowheads="1"/>
          </p:cNvSpPr>
          <p:nvPr/>
        </p:nvSpPr>
        <p:spPr bwMode="auto">
          <a:xfrm>
            <a:off x="238125" y="784225"/>
            <a:ext cx="150018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102" tIns="40613" rIns="78102" bIns="40613">
            <a:spAutoFit/>
          </a:bodyPr>
          <a:lstStyle/>
          <a:p>
            <a:pPr algn="ctr" defTabSz="793750">
              <a:buFontTx/>
              <a:buBlip>
                <a:blip r:embed="rId2"/>
              </a:buBlip>
              <a:defRPr/>
            </a:pPr>
            <a:r>
              <a:rPr lang="ko-KR" altLang="en-US" dirty="0">
                <a:latin typeface="+mj-ea"/>
                <a:ea typeface="+mj-ea"/>
              </a:rPr>
              <a:t> 문서 요약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WCF </a:t>
            </a:r>
            <a:r>
              <a:rPr lang="ko-KR" altLang="en-US" dirty="0" smtClean="0"/>
              <a:t>서비스 </a:t>
            </a:r>
            <a:r>
              <a:rPr lang="ko-KR" altLang="en-US" dirty="0" smtClean="0"/>
              <a:t>통신 </a:t>
            </a:r>
            <a:r>
              <a:rPr lang="en-US" altLang="ko-KR" dirty="0" smtClean="0"/>
              <a:t>- .NET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7808" y="1249710"/>
            <a:ext cx="9001000" cy="9680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requestBytes = 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ResolveRequestSerializer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(productName).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Serialize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(requestMessage);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responseBytes = client.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Execute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(requestBytes, productName);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ResolveResponseSerializer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(productName).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Deserialize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(responseBytes);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4126" y="817662"/>
            <a:ext cx="3528392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.NET Code - Synchronous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72480" y="3284984"/>
            <a:ext cx="9433048" cy="267765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requestBytes =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ResolveRequestSerializer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(productName).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Serialize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(requestMessage);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asyncResult = client.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BeginExecute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(requestBytes, productName,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executeTask =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Task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Factory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StartNew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(ar =&gt; client.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EndExecute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((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IAsyncResult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)ar),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                        asyncResult,   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                      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TaskCreationOptions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None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responseBytes = executeTask.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ResolveResponseSerializer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(productName).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Deserialize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(responseBytes); </a:t>
            </a:r>
            <a:endParaRPr kumimoji="1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2686" y="2881139"/>
            <a:ext cx="3528392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.NET Code -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Asynchronous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10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WCF </a:t>
            </a:r>
            <a:r>
              <a:rPr lang="ko-KR" altLang="en-US" dirty="0" smtClean="0"/>
              <a:t>서비스 통신 </a:t>
            </a:r>
            <a:r>
              <a:rPr lang="en-US" altLang="ko-KR" dirty="0" smtClean="0"/>
              <a:t>- Silverlight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1532" y="1154484"/>
            <a:ext cx="9003257" cy="52268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requestBytes =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ResolveRequestSerializer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(productName).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Serialize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(requestMessage);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tcs =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TaskCompletionSource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byte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[]&gt;();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EventHandler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W</a:t>
            </a:r>
            <a:r>
              <a:rPr lang="en-US" altLang="ko-KR" sz="1600" dirty="0" err="1" smtClean="0">
                <a:solidFill>
                  <a:srgbClr val="00008B"/>
                </a:solidFill>
                <a:latin typeface="Consolas" pitchFamily="49" charset="0"/>
                <a:cs typeface="Consolas" pitchFamily="49" charset="0"/>
              </a:rPr>
              <a:t>cf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DataService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ExecuteCompletedEventArgs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handler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handler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(sender, args) =&gt; 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EAPCommon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HandleCompletion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(tcs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args, () =&gt; args.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 =&gt; client.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cs typeface="Consolas" pitchFamily="49" charset="0"/>
              </a:rPr>
              <a:t>ExecuteCompleted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-=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handler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client.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cs typeface="Consolas" pitchFamily="49" charset="0"/>
              </a:rPr>
              <a:t>ExecuteCompleted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+=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handler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client.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ExecuteAsync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(requestBytes, productName, tcs);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catch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Exception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ex)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log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IsErrorEnabled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log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ErrorException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“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WCF 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서비스 비동기 호출에 예외가 발생했습니다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."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ex);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client.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cs typeface="Consolas" pitchFamily="49" charset="0"/>
              </a:rPr>
              <a:t>ExecuteCompleted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-=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handler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tcs.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TrySetException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(ex);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responseBytes = tcs.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Task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ResolveResponseSerializer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(productName).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Deserialize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(responseBytes); </a:t>
            </a:r>
            <a:endParaRPr kumimoji="1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1532" y="726604"/>
            <a:ext cx="4136826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Silverlight Code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– Asynchronous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3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WCF </a:t>
            </a:r>
            <a:r>
              <a:rPr lang="ko-KR" altLang="en-US" dirty="0" smtClean="0"/>
              <a:t>통신 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WCF </a:t>
            </a:r>
            <a:r>
              <a:rPr lang="ko-KR" altLang="en-US" dirty="0" smtClean="0"/>
              <a:t>통신은 환경설정에 의해 </a:t>
            </a:r>
            <a:r>
              <a:rPr lang="en-US" altLang="ko-KR" dirty="0" smtClean="0"/>
              <a:t>Protocol , </a:t>
            </a:r>
            <a:r>
              <a:rPr lang="ko-KR" altLang="en-US" dirty="0" smtClean="0"/>
              <a:t>전송 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전송 데이터 제한 등을 설정할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Silverlight 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basicHttpBinding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customBinding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만을 지원하여</a:t>
            </a:r>
            <a:r>
              <a:rPr lang="en-US" altLang="ko-KR" dirty="0" smtClean="0"/>
              <a:t>, .NET Client </a:t>
            </a:r>
            <a:r>
              <a:rPr lang="ko-KR" altLang="en-US" dirty="0" smtClean="0"/>
              <a:t>와는 다르게 동작한다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이에 우선은 웹 서비스와의 통신만을 사용하도록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C5BD4-88A0-4671-9A9D-FC2359A6E8B1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1397692-2892-4C6E-A42B-64587402968E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092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en-US" altLang="ko-KR" dirty="0" err="1" smtClean="0"/>
              <a:t>IHttpHandler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와의 통신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WebClient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4126" y="620688"/>
            <a:ext cx="471289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.NET Code – Asynchronous byte[]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088" y="3573016"/>
            <a:ext cx="4867944" cy="43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Silverlight Code – Asynchronous string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73088" y="1052736"/>
            <a:ext cx="9012038" cy="194421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requestBytes =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ResolveRequestSerializer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(productName).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Serialize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(requestMessage);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client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UploadDataTask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(uri,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"POST"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requestBytes)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ContinueWith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(task =&gt;   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responseBytes = task.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ResolveResponseSerializer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(productName).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Deserialize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(responseBytes);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})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1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84126" y="4005064"/>
            <a:ext cx="9012038" cy="194421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requestBytes =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ResolveRequestSerializer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(productName).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Serialize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(requestMessage);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client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Upload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Task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(uri,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"POST"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requestBytes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ko-KR" sz="1200" b="1" dirty="0" smtClean="0">
                <a:solidFill>
                  <a:srgbClr val="008B8B"/>
                </a:solidFill>
                <a:latin typeface="Consolas" pitchFamily="49" charset="0"/>
                <a:cs typeface="Consolas" pitchFamily="49" charset="0"/>
              </a:rPr>
              <a:t>Base64Encode()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ContinueWith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(task =&gt;   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responseBytes = task.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ko-KR" sz="1200" b="1" dirty="0" smtClean="0">
                <a:solidFill>
                  <a:srgbClr val="008B8B"/>
                </a:solidFill>
                <a:latin typeface="Consolas" pitchFamily="49" charset="0"/>
                <a:cs typeface="Consolas" pitchFamily="49" charset="0"/>
              </a:rPr>
              <a:t>Base64Decode()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ResolveResponseSerializer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(productName).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Deserialize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(responseBytes);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})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1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41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Silverlight </a:t>
            </a:r>
            <a:r>
              <a:rPr lang="ko-KR" altLang="en-US" dirty="0" smtClean="0"/>
              <a:t>용 라이브러리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348881"/>
            <a:ext cx="8420100" cy="205802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err="1" smtClean="0"/>
              <a:t>RCL.Core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기타 라이브러리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EE2B4A-F143-4F92-A1BF-C3B04A395F32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33659D7-1823-4892-87B4-51139F90038C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458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RCL-Core for Silverlight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48182-5FBB-4155-B442-4454ADFC266F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E1408B9-EB9E-4FF3-B5E0-A48C94FCE8DD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095375"/>
            <a:ext cx="279082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584848" y="1215431"/>
            <a:ext cx="5976664" cy="44644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RCL.Core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의 대부분의 클래스를 지원함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Silverlight </a:t>
            </a:r>
            <a:r>
              <a:rPr lang="ko-KR" altLang="en-US" sz="1600" dirty="0" smtClean="0"/>
              <a:t>가 지원하지 못하는 부분에 대해서는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#if !SILVERLIGHT … #</a:t>
            </a:r>
            <a:r>
              <a:rPr lang="en-US" altLang="ko-KR" sz="1600" dirty="0" err="1" smtClean="0"/>
              <a:t>endif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구분 할 수 있도록 하였음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dirty="0" smtClean="0"/>
              <a:t>Compressions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dirty="0" smtClean="0"/>
              <a:t>Cryptography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dirty="0" err="1" smtClean="0"/>
              <a:t>LinqExtensions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dirty="0" err="1" smtClean="0"/>
              <a:t>ParallelExtensions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dirty="0" err="1" smtClean="0"/>
              <a:t>TimePeriods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를</a:t>
            </a:r>
            <a:r>
              <a:rPr lang="ko-KR" altLang="en-US" sz="1600" smtClean="0"/>
              <a:t> 활용 </a:t>
            </a:r>
            <a:r>
              <a:rPr lang="ko-KR" altLang="en-US" sz="1600" dirty="0" smtClean="0"/>
              <a:t>할 것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8905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Silverlight </a:t>
            </a:r>
            <a:r>
              <a:rPr lang="ko-KR" altLang="en-US" dirty="0" smtClean="0"/>
              <a:t>용 라이브러리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483485"/>
              </p:ext>
            </p:extLst>
          </p:nvPr>
        </p:nvGraphicFramePr>
        <p:xfrm>
          <a:off x="231775" y="785812"/>
          <a:ext cx="9329736" cy="5146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511"/>
                <a:gridCol w="2723626"/>
                <a:gridCol w="5400599"/>
              </a:tblGrid>
              <a:tr h="482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라이브러리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14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onsolas" pitchFamily="49" charset="0"/>
                          <a:cs typeface="Consolas" pitchFamily="49" charset="0"/>
                        </a:rPr>
                        <a:t>IoC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Consolas" pitchFamily="49" charset="0"/>
                          <a:cs typeface="Consolas" pitchFamily="49" charset="0"/>
                        </a:rPr>
                        <a:t>Castle.Windsor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Consolas" pitchFamily="49" charset="0"/>
                          <a:cs typeface="Consolas" pitchFamily="49" charset="0"/>
                        </a:rPr>
                        <a:t>IoC</a:t>
                      </a:r>
                      <a:r>
                        <a:rPr lang="en-US" altLang="ko-KR" sz="1600" dirty="0" smtClean="0">
                          <a:latin typeface="Consolas" pitchFamily="49" charset="0"/>
                          <a:cs typeface="Consolas" pitchFamily="49" charset="0"/>
                        </a:rPr>
                        <a:t>/DI </a:t>
                      </a:r>
                      <a:r>
                        <a:rPr lang="ko-KR" altLang="en-US" sz="1600" dirty="0" smtClean="0">
                          <a:latin typeface="Consolas" pitchFamily="49" charset="0"/>
                          <a:cs typeface="Consolas" pitchFamily="49" charset="0"/>
                        </a:rPr>
                        <a:t>를 </a:t>
                      </a:r>
                      <a:r>
                        <a:rPr lang="en-US" altLang="ko-KR" sz="1600" dirty="0" smtClean="0">
                          <a:latin typeface="Consolas" pitchFamily="49" charset="0"/>
                          <a:cs typeface="Consolas" pitchFamily="49" charset="0"/>
                        </a:rPr>
                        <a:t>Silverlight</a:t>
                      </a:r>
                      <a:r>
                        <a:rPr lang="en-US" altLang="ko-KR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에서 활용 할 수 있음</a:t>
                      </a:r>
                      <a:r>
                        <a:rPr lang="en-US" altLang="ko-KR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단</a:t>
                      </a:r>
                      <a:r>
                        <a:rPr lang="en-US" altLang="ko-KR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컴포넌트 등록을 </a:t>
                      </a:r>
                      <a:r>
                        <a:rPr lang="en-US" altLang="ko-KR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XML</a:t>
                      </a:r>
                      <a:r>
                        <a:rPr lang="ko-KR" alt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이 아닌 </a:t>
                      </a:r>
                      <a:r>
                        <a:rPr lang="en-US" altLang="ko-KR" sz="1600" baseline="0" dirty="0" smtClean="0">
                          <a:latin typeface="Consolas" pitchFamily="49" charset="0"/>
                          <a:cs typeface="Consolas" pitchFamily="49" charset="0"/>
                          <a:hlinkClick r:id="rId2"/>
                        </a:rPr>
                        <a:t>Fluent API</a:t>
                      </a:r>
                      <a:r>
                        <a:rPr lang="ko-KR" alt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를 사용해야 함</a:t>
                      </a:r>
                      <a:r>
                        <a:rPr lang="en-US" altLang="ko-KR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alt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87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DB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Consolas" pitchFamily="49" charset="0"/>
                          <a:cs typeface="Consolas" pitchFamily="49" charset="0"/>
                        </a:rPr>
                        <a:t>Wintellect</a:t>
                      </a:r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 Sterling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Consolas" pitchFamily="49" charset="0"/>
                          <a:cs typeface="Consolas" pitchFamily="49" charset="0"/>
                        </a:rPr>
                        <a:t>Isolated</a:t>
                      </a:r>
                      <a:r>
                        <a:rPr lang="en-US" altLang="ko-KR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File Storage</a:t>
                      </a:r>
                      <a:r>
                        <a:rPr lang="ko-KR" alt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를 사용하는 단순 </a:t>
                      </a:r>
                      <a:r>
                        <a:rPr lang="en-US" altLang="ko-KR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DB</a:t>
                      </a:r>
                      <a:br>
                        <a:rPr lang="en-US" altLang="ko-KR" sz="1600" baseline="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altLang="ko-KR" sz="1600" baseline="0" dirty="0" smtClean="0">
                          <a:latin typeface="Consolas" pitchFamily="49" charset="0"/>
                          <a:cs typeface="Consolas" pitchFamily="49" charset="0"/>
                          <a:hlinkClick r:id="rId3"/>
                        </a:rPr>
                        <a:t>http://sterling.codeplex.com/</a:t>
                      </a:r>
                      <a:endParaRPr lang="ko-KR" alt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87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DATA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  <a:hlinkClick r:id="rId4"/>
                        </a:rPr>
                        <a:t>JSON.NET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Consolas" pitchFamily="49" charset="0"/>
                          <a:cs typeface="Consolas" pitchFamily="49" charset="0"/>
                        </a:rPr>
                        <a:t>대표적인 </a:t>
                      </a:r>
                      <a:r>
                        <a:rPr lang="en-US" altLang="ko-KR" sz="1600" dirty="0" smtClean="0">
                          <a:latin typeface="Consolas" pitchFamily="49" charset="0"/>
                          <a:cs typeface="Consolas" pitchFamily="49" charset="0"/>
                        </a:rPr>
                        <a:t>JSON </a:t>
                      </a:r>
                      <a:r>
                        <a:rPr lang="ko-KR" altLang="en-US" sz="1600" dirty="0" smtClean="0">
                          <a:latin typeface="Consolas" pitchFamily="49" charset="0"/>
                          <a:cs typeface="Consolas" pitchFamily="49" charset="0"/>
                        </a:rPr>
                        <a:t>라이브러리로서</a:t>
                      </a:r>
                      <a:r>
                        <a:rPr lang="en-US" altLang="ko-KR" sz="16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ko-KR" altLang="en-US" sz="1600" dirty="0" smtClean="0">
                          <a:latin typeface="Consolas" pitchFamily="49" charset="0"/>
                          <a:cs typeface="Consolas" pitchFamily="49" charset="0"/>
                        </a:rPr>
                        <a:t>외부와의 데이터 통신 시에 객체를 </a:t>
                      </a:r>
                      <a:r>
                        <a:rPr lang="en-US" altLang="ko-KR" sz="1600" dirty="0" smtClean="0">
                          <a:latin typeface="Consolas" pitchFamily="49" charset="0"/>
                          <a:cs typeface="Consolas" pitchFamily="49" charset="0"/>
                        </a:rPr>
                        <a:t>JSON </a:t>
                      </a:r>
                      <a:r>
                        <a:rPr lang="ko-KR" altLang="en-US" sz="1600" dirty="0" smtClean="0">
                          <a:latin typeface="Consolas" pitchFamily="49" charset="0"/>
                          <a:cs typeface="Consolas" pitchFamily="49" charset="0"/>
                        </a:rPr>
                        <a:t>형식으로 변환하여 통신을 수행한다</a:t>
                      </a:r>
                      <a:r>
                        <a:rPr lang="en-US" altLang="ko-KR" sz="1600" dirty="0" smtClean="0"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endParaRPr lang="ko-KR" alt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87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UI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Reactive</a:t>
                      </a:r>
                      <a:r>
                        <a:rPr lang="en-US" altLang="ko-KR" baseline="0" dirty="0" smtClean="0">
                          <a:latin typeface="Consolas" pitchFamily="49" charset="0"/>
                          <a:cs typeface="Consolas" pitchFamily="49" charset="0"/>
                        </a:rPr>
                        <a:t> Extensions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Consolas" pitchFamily="49" charset="0"/>
                          <a:cs typeface="Consolas" pitchFamily="49" charset="0"/>
                        </a:rPr>
                        <a:t>RIA</a:t>
                      </a:r>
                      <a:r>
                        <a:rPr lang="ko-KR" altLang="en-US" sz="1600" dirty="0" smtClean="0">
                          <a:latin typeface="Consolas" pitchFamily="49" charset="0"/>
                          <a:cs typeface="Consolas" pitchFamily="49" charset="0"/>
                        </a:rPr>
                        <a:t>의 </a:t>
                      </a:r>
                      <a:r>
                        <a:rPr lang="en-US" altLang="ko-KR" sz="1600" dirty="0" smtClean="0">
                          <a:latin typeface="Consolas" pitchFamily="49" charset="0"/>
                          <a:cs typeface="Consolas" pitchFamily="49" charset="0"/>
                        </a:rPr>
                        <a:t>UI</a:t>
                      </a:r>
                      <a:r>
                        <a:rPr lang="en-US" altLang="ko-KR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에 대한 </a:t>
                      </a:r>
                      <a:r>
                        <a:rPr lang="en-US" altLang="ko-KR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Reaction </a:t>
                      </a:r>
                      <a:r>
                        <a:rPr lang="ko-KR" alt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관련 </a:t>
                      </a:r>
                      <a:r>
                        <a:rPr lang="en-US" altLang="ko-KR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Library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Consolas" pitchFamily="49" charset="0"/>
                          <a:cs typeface="Consolas" pitchFamily="49" charset="0"/>
                          <a:hlinkClick r:id="rId5"/>
                        </a:rPr>
                        <a:t>http://msdn.microsoft.com/en-us/data/gg577609</a:t>
                      </a:r>
                      <a:endParaRPr lang="ko-KR" alt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4285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onsolas" pitchFamily="49" charset="0"/>
                          <a:cs typeface="Consolas" pitchFamily="49" charset="0"/>
                        </a:rPr>
                        <a:t>압축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Silverlight </a:t>
                      </a:r>
                      <a:r>
                        <a:rPr lang="en-US" altLang="ko-KR" dirty="0" err="1" smtClean="0">
                          <a:latin typeface="Consolas" pitchFamily="49" charset="0"/>
                          <a:cs typeface="Consolas" pitchFamily="49" charset="0"/>
                        </a:rPr>
                        <a:t>SharpZipLib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Consolas" pitchFamily="49" charset="0"/>
                          <a:cs typeface="Consolas" pitchFamily="49" charset="0"/>
                        </a:rPr>
                        <a:t>GZip</a:t>
                      </a:r>
                      <a:r>
                        <a:rPr lang="en-US" altLang="ko-KR" sz="1600" dirty="0" smtClean="0"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SharpBZip2 </a:t>
                      </a:r>
                      <a:r>
                        <a:rPr lang="ko-KR" alt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알고리즘을 제공</a:t>
                      </a:r>
                      <a:endParaRPr lang="en-US" altLang="ko-KR" sz="1600" baseline="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hlinkClick r:id="rId6"/>
                        </a:rPr>
                        <a:t>http://slsharpziplib.codeplex.com/</a:t>
                      </a:r>
                      <a:endParaRPr lang="ko-KR" alt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55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Consolas" pitchFamily="49" charset="0"/>
                          <a:cs typeface="Consolas" pitchFamily="49" charset="0"/>
                        </a:rPr>
                        <a:t>검사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Consolas" pitchFamily="49" charset="0"/>
                          <a:cs typeface="Consolas" pitchFamily="49" charset="0"/>
                        </a:rPr>
                        <a:t>FluentValidation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Consolas" pitchFamily="49" charset="0"/>
                          <a:cs typeface="Consolas" pitchFamily="49" charset="0"/>
                        </a:rPr>
                        <a:t>Fluent</a:t>
                      </a:r>
                      <a:r>
                        <a:rPr lang="en-US" altLang="ko-KR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방식의 </a:t>
                      </a:r>
                      <a:r>
                        <a:rPr lang="en-US" altLang="ko-KR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Validation (</a:t>
                      </a:r>
                      <a:r>
                        <a:rPr lang="en-US" altLang="ko-KR" sz="16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Castle.Windsor</a:t>
                      </a:r>
                      <a:r>
                        <a:rPr lang="en-US" altLang="ko-KR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와 같이 사용하면 좋다</a:t>
                      </a:r>
                      <a:r>
                        <a:rPr lang="en-US" altLang="ko-KR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Consolas" pitchFamily="49" charset="0"/>
                          <a:cs typeface="Consolas" pitchFamily="49" charset="0"/>
                          <a:hlinkClick r:id="rId7"/>
                        </a:rPr>
                        <a:t>http://fluentvalidation.codeplex.com/</a:t>
                      </a:r>
                      <a:endParaRPr lang="ko-KR" alt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42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TPL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Task Parallel Library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Consolas" pitchFamily="49" charset="0"/>
                          <a:cs typeface="Consolas" pitchFamily="49" charset="0"/>
                          <a:hlinkClick r:id="rId8"/>
                        </a:rPr>
                        <a:t>http://robertmclaws.com/nuget-packages/system-threading-tasks-for-silverlight</a:t>
                      </a:r>
                      <a:endParaRPr lang="ko-KR" alt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C5BD4-88A0-4671-9A9D-FC2359A6E8B1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1397692-2892-4C6E-A42B-64587402968E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0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모서리가 둥근 직사각형 100"/>
          <p:cNvSpPr/>
          <p:nvPr/>
        </p:nvSpPr>
        <p:spPr>
          <a:xfrm>
            <a:off x="7453330" y="1071546"/>
            <a:ext cx="1785950" cy="1500198"/>
          </a:xfrm>
          <a:prstGeom prst="round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5400000" scaled="0"/>
          </a:gradFill>
          <a:ln>
            <a:gradFill>
              <a:gsLst>
                <a:gs pos="100000">
                  <a:srgbClr val="C00000"/>
                </a:gs>
                <a:gs pos="50000">
                  <a:srgbClr val="EE0000"/>
                </a:gs>
                <a:gs pos="0">
                  <a:srgbClr val="F4E0E0"/>
                </a:gs>
              </a:gsLst>
              <a:lin ang="5400000" scaled="0"/>
            </a:gradFill>
          </a:ln>
          <a:effectLst>
            <a:outerShdw blurRad="165100" dist="38100" dir="2700000" sx="99000" sy="99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3" name="제목 1"/>
          <p:cNvSpPr>
            <a:spLocks noGrp="1"/>
          </p:cNvSpPr>
          <p:nvPr>
            <p:ph type="title"/>
          </p:nvPr>
        </p:nvSpPr>
        <p:spPr>
          <a:xfrm>
            <a:off x="696913" y="0"/>
            <a:ext cx="8358187" cy="500063"/>
          </a:xfrm>
        </p:spPr>
        <p:txBody>
          <a:bodyPr/>
          <a:lstStyle/>
          <a:p>
            <a:r>
              <a:rPr lang="en-US" altLang="ko-KR" smtClean="0"/>
              <a:t>2. ICON SET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F64979-B8B6-4317-905B-3F9F0E5D0F8B}" type="slidenum">
              <a:rPr lang="ko-KR" altLang="en-US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3B7E98C-2394-403A-BCEB-6C0868BFCF08}" type="datetime1">
              <a:rPr lang="ko-KR" altLang="en-US"/>
              <a:pPr>
                <a:defRPr/>
              </a:pPr>
              <a:t>2011-11-05</a:t>
            </a:fld>
            <a:endParaRPr lang="ko-KR" altLang="en-US" dirty="0"/>
          </a:p>
        </p:txBody>
      </p:sp>
      <p:pic>
        <p:nvPicPr>
          <p:cNvPr id="1036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53438" y="4000500"/>
            <a:ext cx="1920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6"/>
          <p:cNvGrpSpPr>
            <a:grpSpLocks/>
          </p:cNvGrpSpPr>
          <p:nvPr/>
        </p:nvGrpSpPr>
        <p:grpSpPr bwMode="auto">
          <a:xfrm>
            <a:off x="231775" y="5043488"/>
            <a:ext cx="701675" cy="620712"/>
            <a:chOff x="5002" y="2683"/>
            <a:chExt cx="408" cy="391"/>
          </a:xfrm>
        </p:grpSpPr>
        <p:pic>
          <p:nvPicPr>
            <p:cNvPr id="1113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02" y="2795"/>
              <a:ext cx="408" cy="279"/>
            </a:xfrm>
            <a:prstGeom prst="rect">
              <a:avLst/>
            </a:prstGeom>
            <a:noFill/>
            <a:ln w="9525">
              <a:noFill/>
              <a:miter lim="800000"/>
              <a:headEnd type="none" w="med" len="sm"/>
              <a:tailEnd type="none" w="med" len="sm"/>
            </a:ln>
          </p:spPr>
        </p:pic>
        <p:pic>
          <p:nvPicPr>
            <p:cNvPr id="1114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080" y="2683"/>
              <a:ext cx="27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8" name="Picture 9" descr="server"/>
          <p:cNvPicPr>
            <a:picLocks noGrp="1"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7500" y="4972050"/>
            <a:ext cx="696913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0" descr="pc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9338" y="5043488"/>
            <a:ext cx="5810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1" descr="hp workstation i200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09938" y="5114925"/>
            <a:ext cx="4175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2" descr="LH3000_ped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10125" y="4972050"/>
            <a:ext cx="625475" cy="7810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1042" name="Picture 13" descr="task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39725" y="3714750"/>
            <a:ext cx="4397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4" descr="내업무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554663" y="3786188"/>
            <a:ext cx="43973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44" name="Group 15"/>
          <p:cNvGrpSpPr>
            <a:grpSpLocks/>
          </p:cNvGrpSpPr>
          <p:nvPr/>
        </p:nvGrpSpPr>
        <p:grpSpPr bwMode="auto">
          <a:xfrm>
            <a:off x="1592263" y="3714750"/>
            <a:ext cx="1154112" cy="681038"/>
            <a:chOff x="1464" y="2736"/>
            <a:chExt cx="671" cy="429"/>
          </a:xfrm>
        </p:grpSpPr>
        <p:pic>
          <p:nvPicPr>
            <p:cNvPr id="1111" name="Picture 16" descr="내업무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632" y="2736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2" name="Rectangle 17"/>
            <p:cNvSpPr>
              <a:spLocks noChangeArrowheads="1"/>
            </p:cNvSpPr>
            <p:nvPr/>
          </p:nvSpPr>
          <p:spPr bwMode="auto">
            <a:xfrm>
              <a:off x="1464" y="2971"/>
              <a:ext cx="671" cy="19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Subprocess</a:t>
              </a:r>
            </a:p>
          </p:txBody>
        </p:sp>
      </p:grpSp>
      <p:grpSp>
        <p:nvGrpSpPr>
          <p:cNvPr id="1045" name="Group 18"/>
          <p:cNvGrpSpPr>
            <a:grpSpLocks/>
          </p:cNvGrpSpPr>
          <p:nvPr/>
        </p:nvGrpSpPr>
        <p:grpSpPr bwMode="auto">
          <a:xfrm>
            <a:off x="820738" y="3714750"/>
            <a:ext cx="552450" cy="758825"/>
            <a:chOff x="3439" y="1632"/>
            <a:chExt cx="321" cy="478"/>
          </a:xfrm>
        </p:grpSpPr>
        <p:pic>
          <p:nvPicPr>
            <p:cNvPr id="1109" name="Picture 19" descr="task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489" y="1632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0" name="Text Box 20"/>
            <p:cNvSpPr txBox="1">
              <a:spLocks noChangeArrowheads="1"/>
            </p:cNvSpPr>
            <p:nvPr/>
          </p:nvSpPr>
          <p:spPr bwMode="auto">
            <a:xfrm>
              <a:off x="3439" y="1916"/>
              <a:ext cx="321" cy="194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Task</a:t>
              </a:r>
            </a:p>
          </p:txBody>
        </p:sp>
      </p:grpSp>
      <p:grpSp>
        <p:nvGrpSpPr>
          <p:cNvPr id="1046" name="Group 21"/>
          <p:cNvGrpSpPr>
            <a:grpSpLocks/>
          </p:cNvGrpSpPr>
          <p:nvPr/>
        </p:nvGrpSpPr>
        <p:grpSpPr bwMode="auto">
          <a:xfrm>
            <a:off x="3806825" y="3714750"/>
            <a:ext cx="800100" cy="757238"/>
            <a:chOff x="2736" y="1584"/>
            <a:chExt cx="463" cy="477"/>
          </a:xfrm>
        </p:grpSpPr>
        <p:pic>
          <p:nvPicPr>
            <p:cNvPr id="1107" name="Picture 22" descr="담당자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832" y="1584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8" name="Rectangle 23"/>
            <p:cNvSpPr>
              <a:spLocks noChangeArrowheads="1"/>
            </p:cNvSpPr>
            <p:nvPr/>
          </p:nvSpPr>
          <p:spPr bwMode="auto">
            <a:xfrm>
              <a:off x="2736" y="1867"/>
              <a:ext cx="463" cy="19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Groups</a:t>
              </a:r>
            </a:p>
          </p:txBody>
        </p:sp>
      </p:grpSp>
      <p:grpSp>
        <p:nvGrpSpPr>
          <p:cNvPr id="1047" name="Group 24"/>
          <p:cNvGrpSpPr>
            <a:grpSpLocks/>
          </p:cNvGrpSpPr>
          <p:nvPr/>
        </p:nvGrpSpPr>
        <p:grpSpPr bwMode="auto">
          <a:xfrm>
            <a:off x="2843213" y="3714750"/>
            <a:ext cx="800100" cy="757238"/>
            <a:chOff x="2112" y="1584"/>
            <a:chExt cx="463" cy="477"/>
          </a:xfrm>
        </p:grpSpPr>
        <p:pic>
          <p:nvPicPr>
            <p:cNvPr id="1105" name="Picture 25" descr="task_group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208" y="1584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6" name="Rectangle 26"/>
            <p:cNvSpPr>
              <a:spLocks noChangeArrowheads="1"/>
            </p:cNvSpPr>
            <p:nvPr/>
          </p:nvSpPr>
          <p:spPr bwMode="auto">
            <a:xfrm>
              <a:off x="2112" y="1867"/>
              <a:ext cx="463" cy="194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Groups</a:t>
              </a:r>
            </a:p>
          </p:txBody>
        </p:sp>
      </p:grpSp>
      <p:pic>
        <p:nvPicPr>
          <p:cNvPr id="1048" name="Picture 2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239000" y="3786188"/>
            <a:ext cx="815975" cy="571500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</p:pic>
      <p:grpSp>
        <p:nvGrpSpPr>
          <p:cNvPr id="1049" name="Group 34"/>
          <p:cNvGrpSpPr>
            <a:grpSpLocks/>
          </p:cNvGrpSpPr>
          <p:nvPr/>
        </p:nvGrpSpPr>
        <p:grpSpPr bwMode="auto">
          <a:xfrm>
            <a:off x="6324600" y="3786188"/>
            <a:ext cx="536575" cy="665162"/>
            <a:chOff x="2501" y="2070"/>
            <a:chExt cx="312" cy="419"/>
          </a:xfrm>
        </p:grpSpPr>
        <p:pic>
          <p:nvPicPr>
            <p:cNvPr id="1103" name="Picture 35" descr="task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557" y="2070"/>
              <a:ext cx="25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4" name="Text Box 36"/>
            <p:cNvSpPr txBox="1">
              <a:spLocks noChangeArrowheads="1"/>
            </p:cNvSpPr>
            <p:nvPr/>
          </p:nvSpPr>
          <p:spPr bwMode="auto">
            <a:xfrm>
              <a:off x="2501" y="2295"/>
              <a:ext cx="292" cy="194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tabLst>
                  <a:tab pos="88900" algn="l"/>
                </a:tabLst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End</a:t>
              </a:r>
            </a:p>
          </p:txBody>
        </p:sp>
      </p:grpSp>
      <p:pic>
        <p:nvPicPr>
          <p:cNvPr id="1050" name="Picture 37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638675" y="3786188"/>
            <a:ext cx="577850" cy="4683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grpSp>
        <p:nvGrpSpPr>
          <p:cNvPr id="1051" name="Group 353"/>
          <p:cNvGrpSpPr>
            <a:grpSpLocks/>
          </p:cNvGrpSpPr>
          <p:nvPr/>
        </p:nvGrpSpPr>
        <p:grpSpPr bwMode="auto">
          <a:xfrm>
            <a:off x="7739063" y="4972050"/>
            <a:ext cx="631825" cy="617538"/>
            <a:chOff x="1559" y="1771"/>
            <a:chExt cx="620" cy="563"/>
          </a:xfrm>
        </p:grpSpPr>
        <p:sp>
          <p:nvSpPr>
            <p:cNvPr id="34" name="Oval 354"/>
            <p:cNvSpPr>
              <a:spLocks noChangeArrowheads="1"/>
            </p:cNvSpPr>
            <p:nvPr/>
          </p:nvSpPr>
          <p:spPr bwMode="auto">
            <a:xfrm>
              <a:off x="1559" y="1998"/>
              <a:ext cx="620" cy="336"/>
            </a:xfrm>
            <a:prstGeom prst="ellipse">
              <a:avLst/>
            </a:prstGeom>
            <a:solidFill>
              <a:srgbClr val="F8EEA2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aphicFrame>
          <p:nvGraphicFramePr>
            <p:cNvPr id="1029" name="Object 38"/>
            <p:cNvGraphicFramePr>
              <a:graphicFrameLocks noChangeAspect="1"/>
            </p:cNvGraphicFramePr>
            <p:nvPr/>
          </p:nvGraphicFramePr>
          <p:xfrm>
            <a:off x="1687" y="1771"/>
            <a:ext cx="391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6" name="Visio" r:id="rId17" imgW="621340" imgH="860293" progId="">
                    <p:embed/>
                  </p:oleObj>
                </mc:Choice>
                <mc:Fallback>
                  <p:oleObj name="Visio" r:id="rId17" imgW="621340" imgH="860293" progId="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1771"/>
                          <a:ext cx="391" cy="5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2" name="Group 370"/>
          <p:cNvGrpSpPr>
            <a:grpSpLocks/>
          </p:cNvGrpSpPr>
          <p:nvPr/>
        </p:nvGrpSpPr>
        <p:grpSpPr bwMode="auto">
          <a:xfrm>
            <a:off x="5524500" y="4972050"/>
            <a:ext cx="1084263" cy="885825"/>
            <a:chOff x="4062" y="1041"/>
            <a:chExt cx="558" cy="504"/>
          </a:xfrm>
        </p:grpSpPr>
        <p:sp>
          <p:nvSpPr>
            <p:cNvPr id="37" name="Oval 371"/>
            <p:cNvSpPr>
              <a:spLocks noChangeAspect="1" noChangeArrowheads="1"/>
            </p:cNvSpPr>
            <p:nvPr/>
          </p:nvSpPr>
          <p:spPr bwMode="auto">
            <a:xfrm>
              <a:off x="4062" y="1242"/>
              <a:ext cx="558" cy="303"/>
            </a:xfrm>
            <a:prstGeom prst="ellipse">
              <a:avLst/>
            </a:prstGeom>
            <a:solidFill>
              <a:srgbClr val="F8EEA2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aphicFrame>
          <p:nvGraphicFramePr>
            <p:cNvPr id="1028" name="Object 39"/>
            <p:cNvGraphicFramePr>
              <a:graphicFrameLocks noChangeAspect="1"/>
            </p:cNvGraphicFramePr>
            <p:nvPr/>
          </p:nvGraphicFramePr>
          <p:xfrm>
            <a:off x="4171" y="1041"/>
            <a:ext cx="365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7" name="Visio" r:id="rId19" imgW="643015" imgH="885182" progId="">
                    <p:embed/>
                  </p:oleObj>
                </mc:Choice>
                <mc:Fallback>
                  <p:oleObj name="Visio" r:id="rId19" imgW="643015" imgH="885182" progId="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1041"/>
                          <a:ext cx="365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53" name="Picture 385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2446338" y="5043488"/>
            <a:ext cx="56197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" name="Picture 66" descr="001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952875" y="4972050"/>
            <a:ext cx="6238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41"/>
          <p:cNvGraphicFramePr>
            <a:graphicFrameLocks noChangeAspect="1"/>
          </p:cNvGraphicFramePr>
          <p:nvPr/>
        </p:nvGraphicFramePr>
        <p:xfrm>
          <a:off x="1809750" y="5000625"/>
          <a:ext cx="5476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" name="Visio" r:id="rId23" imgW="985114" imgH="948307" progId="">
                  <p:embed/>
                </p:oleObj>
              </mc:Choice>
              <mc:Fallback>
                <p:oleObj name="Visio" r:id="rId23" imgW="985114" imgH="948307" progId="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5000625"/>
                        <a:ext cx="5476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5" name="Group 541"/>
          <p:cNvGrpSpPr>
            <a:grpSpLocks/>
          </p:cNvGrpSpPr>
          <p:nvPr/>
        </p:nvGrpSpPr>
        <p:grpSpPr bwMode="auto">
          <a:xfrm>
            <a:off x="8556625" y="5060950"/>
            <a:ext cx="636588" cy="546100"/>
            <a:chOff x="3373" y="1771"/>
            <a:chExt cx="620" cy="563"/>
          </a:xfrm>
        </p:grpSpPr>
        <p:sp>
          <p:nvSpPr>
            <p:cNvPr id="43" name="Oval 542"/>
            <p:cNvSpPr>
              <a:spLocks noChangeArrowheads="1"/>
            </p:cNvSpPr>
            <p:nvPr/>
          </p:nvSpPr>
          <p:spPr bwMode="auto">
            <a:xfrm>
              <a:off x="3373" y="1998"/>
              <a:ext cx="620" cy="336"/>
            </a:xfrm>
            <a:prstGeom prst="ellipse">
              <a:avLst/>
            </a:prstGeom>
            <a:solidFill>
              <a:srgbClr val="F8EEA2"/>
            </a:solidFill>
            <a:ln w="19050" algn="ctr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aphicFrame>
          <p:nvGraphicFramePr>
            <p:cNvPr id="1027" name="Object 42"/>
            <p:cNvGraphicFramePr>
              <a:graphicFrameLocks noChangeAspect="1"/>
            </p:cNvGraphicFramePr>
            <p:nvPr/>
          </p:nvGraphicFramePr>
          <p:xfrm>
            <a:off x="3502" y="1771"/>
            <a:ext cx="391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9" name="Visio" r:id="rId25" imgW="621340" imgH="791398" progId="">
                    <p:embed/>
                  </p:oleObj>
                </mc:Choice>
                <mc:Fallback>
                  <p:oleObj name="Visio" r:id="rId25" imgW="621340" imgH="791398" progId="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" y="1771"/>
                          <a:ext cx="391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6" name="그룹 44"/>
          <p:cNvGrpSpPr>
            <a:grpSpLocks/>
          </p:cNvGrpSpPr>
          <p:nvPr/>
        </p:nvGrpSpPr>
        <p:grpSpPr bwMode="auto">
          <a:xfrm>
            <a:off x="9096375" y="3857625"/>
            <a:ext cx="508000" cy="482600"/>
            <a:chOff x="2118833" y="1357314"/>
            <a:chExt cx="507490" cy="482566"/>
          </a:xfrm>
        </p:grpSpPr>
        <p:grpSp>
          <p:nvGrpSpPr>
            <p:cNvPr id="1094" name="Group 9"/>
            <p:cNvGrpSpPr>
              <a:grpSpLocks/>
            </p:cNvGrpSpPr>
            <p:nvPr/>
          </p:nvGrpSpPr>
          <p:grpSpPr bwMode="auto">
            <a:xfrm>
              <a:off x="2118833" y="1374636"/>
              <a:ext cx="507490" cy="465244"/>
              <a:chOff x="4169" y="1708"/>
              <a:chExt cx="1258" cy="1247"/>
            </a:xfrm>
          </p:grpSpPr>
          <p:sp>
            <p:nvSpPr>
              <p:cNvPr id="48" name="Oval 10"/>
              <p:cNvSpPr>
                <a:spLocks noChangeArrowheads="1"/>
              </p:cNvSpPr>
              <p:nvPr/>
            </p:nvSpPr>
            <p:spPr bwMode="gray">
              <a:xfrm>
                <a:off x="4169" y="1708"/>
                <a:ext cx="1258" cy="12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Oval 11"/>
              <p:cNvSpPr>
                <a:spLocks noChangeArrowheads="1"/>
              </p:cNvSpPr>
              <p:nvPr/>
            </p:nvSpPr>
            <p:spPr bwMode="gray">
              <a:xfrm>
                <a:off x="4185" y="1717"/>
                <a:ext cx="1230" cy="121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Oval 12"/>
              <p:cNvSpPr>
                <a:spLocks noChangeArrowheads="1"/>
              </p:cNvSpPr>
              <p:nvPr/>
            </p:nvSpPr>
            <p:spPr bwMode="gray">
              <a:xfrm>
                <a:off x="4200" y="1725"/>
                <a:ext cx="1168" cy="11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Oval 13"/>
              <p:cNvSpPr>
                <a:spLocks noChangeArrowheads="1"/>
              </p:cNvSpPr>
              <p:nvPr/>
            </p:nvSpPr>
            <p:spPr bwMode="gray">
              <a:xfrm>
                <a:off x="4267" y="1759"/>
                <a:ext cx="1034" cy="91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2141036" y="1357314"/>
              <a:ext cx="469428" cy="461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ko-KR" sz="2400" b="1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</p:grpSp>
      <p:pic>
        <p:nvPicPr>
          <p:cNvPr id="53" name="그림 52" descr="computer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24063" y="928688"/>
            <a:ext cx="952500" cy="952500"/>
          </a:xfrm>
          <a:prstGeom prst="rect">
            <a:avLst/>
          </a:prstGeom>
          <a:effectLst>
            <a:outerShdw blurRad="63500" dist="38100" dir="1200000" sx="98000" sy="98000" algn="ctr" rotWithShape="0">
              <a:schemeClr val="tx1">
                <a:alpha val="24000"/>
              </a:schemeClr>
            </a:outerShdw>
          </a:effectLst>
        </p:spPr>
      </p:pic>
      <p:grpSp>
        <p:nvGrpSpPr>
          <p:cNvPr id="1058" name="그룹 87"/>
          <p:cNvGrpSpPr>
            <a:grpSpLocks/>
          </p:cNvGrpSpPr>
          <p:nvPr/>
        </p:nvGrpSpPr>
        <p:grpSpPr bwMode="auto">
          <a:xfrm>
            <a:off x="452438" y="1428750"/>
            <a:ext cx="971550" cy="885825"/>
            <a:chOff x="452438" y="1428750"/>
            <a:chExt cx="971550" cy="885825"/>
          </a:xfrm>
        </p:grpSpPr>
        <p:pic>
          <p:nvPicPr>
            <p:cNvPr id="1092" name="그림 65" descr="bg.png"/>
            <p:cNvPicPr>
              <a:picLocks noChangeAspect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452438" y="1714500"/>
              <a:ext cx="971550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3" name="그림 54" descr="task.png"/>
            <p:cNvPicPr>
              <a:picLocks noChangeAspect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738188" y="1428750"/>
              <a:ext cx="523875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59" name="TextBox 55"/>
          <p:cNvSpPr txBox="1">
            <a:spLocks noChangeArrowheads="1"/>
          </p:cNvSpPr>
          <p:nvPr/>
        </p:nvSpPr>
        <p:spPr bwMode="auto">
          <a:xfrm>
            <a:off x="666750" y="714375"/>
            <a:ext cx="482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Task</a:t>
            </a:r>
            <a:endParaRPr lang="ko-KR" altLang="en-US" sz="1000">
              <a:latin typeface="Verdana" pitchFamily="34" charset="0"/>
            </a:endParaRPr>
          </a:p>
        </p:txBody>
      </p:sp>
      <p:sp>
        <p:nvSpPr>
          <p:cNvPr id="1060" name="TextBox 56"/>
          <p:cNvSpPr txBox="1">
            <a:spLocks noChangeArrowheads="1"/>
          </p:cNvSpPr>
          <p:nvPr/>
        </p:nvSpPr>
        <p:spPr bwMode="auto">
          <a:xfrm>
            <a:off x="1381125" y="714375"/>
            <a:ext cx="6461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Groups</a:t>
            </a:r>
            <a:endParaRPr lang="ko-KR" altLang="en-US" sz="1000">
              <a:latin typeface="Verdana" pitchFamily="34" charset="0"/>
            </a:endParaRPr>
          </a:p>
        </p:txBody>
      </p:sp>
      <p:pic>
        <p:nvPicPr>
          <p:cNvPr id="1061" name="그림 57" descr="group.png"/>
          <p:cNvPicPr>
            <a:picLocks noChangeAspect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1381125" y="1357313"/>
            <a:ext cx="7524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그림 58" descr="server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24188" y="1000125"/>
            <a:ext cx="609600" cy="742950"/>
          </a:xfrm>
          <a:prstGeom prst="rect">
            <a:avLst/>
          </a:prstGeom>
          <a:effectLst>
            <a:outerShdw blurRad="76200" dist="38100" dir="2160000" sx="98000" sy="98000" algn="tl" rotWithShape="0">
              <a:schemeClr val="tx1">
                <a:lumMod val="75000"/>
                <a:lumOff val="25000"/>
                <a:alpha val="48000"/>
              </a:schemeClr>
            </a:outerShdw>
          </a:effectLst>
        </p:spPr>
      </p:pic>
      <p:pic>
        <p:nvPicPr>
          <p:cNvPr id="1063" name="그림 60" descr="server_line.png"/>
          <p:cNvPicPr>
            <a:picLocks noChangeAspect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3024188" y="1928813"/>
            <a:ext cx="6096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" name="TextBox 61"/>
          <p:cNvSpPr txBox="1">
            <a:spLocks noChangeArrowheads="1"/>
          </p:cNvSpPr>
          <p:nvPr/>
        </p:nvSpPr>
        <p:spPr bwMode="auto">
          <a:xfrm>
            <a:off x="2130425" y="714375"/>
            <a:ext cx="8223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Computer</a:t>
            </a:r>
            <a:endParaRPr lang="ko-KR" altLang="en-US" sz="1000">
              <a:latin typeface="Verdana" pitchFamily="34" charset="0"/>
            </a:endParaRPr>
          </a:p>
        </p:txBody>
      </p:sp>
      <p:sp>
        <p:nvSpPr>
          <p:cNvPr id="1065" name="TextBox 62"/>
          <p:cNvSpPr txBox="1">
            <a:spLocks noChangeArrowheads="1"/>
          </p:cNvSpPr>
          <p:nvPr/>
        </p:nvSpPr>
        <p:spPr bwMode="auto">
          <a:xfrm>
            <a:off x="3810000" y="714375"/>
            <a:ext cx="6111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Server</a:t>
            </a:r>
            <a:endParaRPr lang="ko-KR" altLang="en-US" sz="1000">
              <a:latin typeface="Verdana" pitchFamily="34" charset="0"/>
            </a:endParaRPr>
          </a:p>
        </p:txBody>
      </p:sp>
      <p:pic>
        <p:nvPicPr>
          <p:cNvPr id="64" name="그림 63" descr="server2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738563" y="1000125"/>
            <a:ext cx="609600" cy="742950"/>
          </a:xfrm>
          <a:prstGeom prst="rect">
            <a:avLst/>
          </a:prstGeom>
          <a:effectLst>
            <a:outerShdw blurRad="38100" dist="38100" dir="1920000" algn="tl" rotWithShape="0">
              <a:prstClr val="black">
                <a:alpha val="26000"/>
              </a:prstClr>
            </a:outerShdw>
          </a:effectLst>
        </p:spPr>
      </p:pic>
      <p:pic>
        <p:nvPicPr>
          <p:cNvPr id="65" name="그림 64" descr="server3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452938" y="1000125"/>
            <a:ext cx="609600" cy="742950"/>
          </a:xfrm>
          <a:prstGeom prst="rect">
            <a:avLst/>
          </a:prstGeom>
          <a:effectLst>
            <a:outerShdw blurRad="38100" dist="31750" dir="420000" algn="tl" rotWithShape="0">
              <a:prstClr val="black">
                <a:alpha val="24000"/>
              </a:prstClr>
            </a:outerShdw>
          </a:effectLst>
        </p:spPr>
      </p:pic>
      <p:pic>
        <p:nvPicPr>
          <p:cNvPr id="68" name="그림 67" descr="process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310188" y="1143000"/>
            <a:ext cx="666750" cy="571500"/>
          </a:xfrm>
          <a:prstGeom prst="rect">
            <a:avLst/>
          </a:prstGeom>
          <a:effectLst>
            <a:outerShdw blurRad="50800" dist="38100" dir="2700000" sx="98000" sy="98000" algn="tl" rotWithShape="0">
              <a:prstClr val="black">
                <a:alpha val="49000"/>
              </a:prstClr>
            </a:outerShdw>
          </a:effectLst>
        </p:spPr>
      </p:pic>
      <p:sp>
        <p:nvSpPr>
          <p:cNvPr id="1069" name="TextBox 68"/>
          <p:cNvSpPr txBox="1">
            <a:spLocks noChangeArrowheads="1"/>
          </p:cNvSpPr>
          <p:nvPr/>
        </p:nvSpPr>
        <p:spPr bwMode="auto">
          <a:xfrm>
            <a:off x="5667375" y="714375"/>
            <a:ext cx="968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Sub Process</a:t>
            </a:r>
            <a:endParaRPr lang="ko-KR" altLang="en-US" sz="1000">
              <a:latin typeface="Verdana" pitchFamily="34" charset="0"/>
            </a:endParaRPr>
          </a:p>
        </p:txBody>
      </p:sp>
      <p:pic>
        <p:nvPicPr>
          <p:cNvPr id="70" name="그림 69" descr="process2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096000" y="1214438"/>
            <a:ext cx="447675" cy="409575"/>
          </a:xfrm>
          <a:prstGeom prst="rect">
            <a:avLst/>
          </a:prstGeom>
          <a:effectLst>
            <a:outerShdw blurRad="50800" dist="38100" dir="2700000" sx="92000" sy="92000" algn="tl" rotWithShape="0">
              <a:prstClr val="black">
                <a:alpha val="54000"/>
              </a:prstClr>
            </a:outerShdw>
          </a:effectLst>
        </p:spPr>
      </p:pic>
      <p:pic>
        <p:nvPicPr>
          <p:cNvPr id="71" name="그림 70" descr="process3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524625" y="1071563"/>
            <a:ext cx="609600" cy="742950"/>
          </a:xfrm>
          <a:prstGeom prst="rect">
            <a:avLst/>
          </a:prstGeom>
          <a:effectLst>
            <a:outerShdw blurRad="50800" dist="38100" dir="2700000" sx="96000" sy="96000" algn="tl" rotWithShape="0">
              <a:prstClr val="black">
                <a:alpha val="39000"/>
              </a:prstClr>
            </a:outerShdw>
          </a:effectLst>
        </p:spPr>
      </p:pic>
      <p:pic>
        <p:nvPicPr>
          <p:cNvPr id="1072" name="그림 73" descr="computer_line.png"/>
          <p:cNvPicPr>
            <a:picLocks noChangeAspect="1"/>
          </p:cNvPicPr>
          <p:nvPr/>
        </p:nvPicPr>
        <p:blipFill>
          <a:blip r:embed="rId38"/>
          <a:srcRect/>
          <a:stretch>
            <a:fillRect/>
          </a:stretch>
        </p:blipFill>
        <p:spPr bwMode="auto">
          <a:xfrm>
            <a:off x="2238375" y="1976438"/>
            <a:ext cx="571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3" name="그림 74" descr="server2_line.png"/>
          <p:cNvPicPr>
            <a:picLocks noChangeAspect="1"/>
          </p:cNvPicPr>
          <p:nvPr/>
        </p:nvPicPr>
        <p:blipFill>
          <a:blip r:embed="rId39"/>
          <a:srcRect/>
          <a:stretch>
            <a:fillRect/>
          </a:stretch>
        </p:blipFill>
        <p:spPr bwMode="auto">
          <a:xfrm>
            <a:off x="3738563" y="1928813"/>
            <a:ext cx="571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4" name="그림 75" descr="server3_line.png"/>
          <p:cNvPicPr>
            <a:picLocks noChangeAspect="1"/>
          </p:cNvPicPr>
          <p:nvPr/>
        </p:nvPicPr>
        <p:blipFill>
          <a:blip r:embed="rId40"/>
          <a:srcRect/>
          <a:stretch>
            <a:fillRect/>
          </a:stretch>
        </p:blipFill>
        <p:spPr bwMode="auto">
          <a:xfrm>
            <a:off x="4524375" y="1928813"/>
            <a:ext cx="571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" name="그림 76" descr="process_line.png"/>
          <p:cNvPicPr>
            <a:picLocks noChangeAspect="1"/>
          </p:cNvPicPr>
          <p:nvPr/>
        </p:nvPicPr>
        <p:blipFill>
          <a:blip r:embed="rId41"/>
          <a:srcRect/>
          <a:stretch>
            <a:fillRect/>
          </a:stretch>
        </p:blipFill>
        <p:spPr bwMode="auto">
          <a:xfrm>
            <a:off x="5310188" y="1928813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6" name="그림 77" descr="process2_line.png"/>
          <p:cNvPicPr>
            <a:picLocks noChangeAspect="1"/>
          </p:cNvPicPr>
          <p:nvPr/>
        </p:nvPicPr>
        <p:blipFill>
          <a:blip r:embed="rId42"/>
          <a:srcRect/>
          <a:stretch>
            <a:fillRect/>
          </a:stretch>
        </p:blipFill>
        <p:spPr bwMode="auto">
          <a:xfrm>
            <a:off x="6096000" y="2071688"/>
            <a:ext cx="4191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7" name="그림 78" descr="process3_line.png"/>
          <p:cNvPicPr>
            <a:picLocks noChangeAspect="1"/>
          </p:cNvPicPr>
          <p:nvPr/>
        </p:nvPicPr>
        <p:blipFill>
          <a:blip r:embed="rId43"/>
          <a:srcRect/>
          <a:stretch>
            <a:fillRect/>
          </a:stretch>
        </p:blipFill>
        <p:spPr bwMode="auto">
          <a:xfrm>
            <a:off x="6524625" y="1928813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" name="직선 연결선 81"/>
          <p:cNvCxnSpPr/>
          <p:nvPr/>
        </p:nvCxnSpPr>
        <p:spPr>
          <a:xfrm>
            <a:off x="381000" y="3071813"/>
            <a:ext cx="8929688" cy="1587"/>
          </a:xfrm>
          <a:prstGeom prst="line">
            <a:avLst/>
          </a:prstGeom>
          <a:ln w="158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9" name="그림 83" descr="icon_blue.png"/>
          <p:cNvPicPr>
            <a:picLocks noChangeAspect="1"/>
          </p:cNvPicPr>
          <p:nvPr/>
        </p:nvPicPr>
        <p:blipFill>
          <a:blip r:embed="rId44"/>
          <a:srcRect/>
          <a:stretch>
            <a:fillRect/>
          </a:stretch>
        </p:blipFill>
        <p:spPr bwMode="auto">
          <a:xfrm>
            <a:off x="8024813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0" name="그림 84" descr="icon_gray.png"/>
          <p:cNvPicPr>
            <a:picLocks noChangeAspect="1"/>
          </p:cNvPicPr>
          <p:nvPr/>
        </p:nvPicPr>
        <p:blipFill>
          <a:blip r:embed="rId45"/>
          <a:srcRect/>
          <a:stretch>
            <a:fillRect/>
          </a:stretch>
        </p:blipFill>
        <p:spPr bwMode="auto">
          <a:xfrm>
            <a:off x="8382000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1" name="그림 87" descr="icon_black.png"/>
          <p:cNvPicPr>
            <a:picLocks noChangeAspect="1"/>
          </p:cNvPicPr>
          <p:nvPr/>
        </p:nvPicPr>
        <p:blipFill>
          <a:blip r:embed="rId46"/>
          <a:srcRect/>
          <a:stretch>
            <a:fillRect/>
          </a:stretch>
        </p:blipFill>
        <p:spPr bwMode="auto">
          <a:xfrm>
            <a:off x="8382000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2" name="그림 88" descr="icon_blue2.png"/>
          <p:cNvPicPr>
            <a:picLocks noChangeAspect="1"/>
          </p:cNvPicPr>
          <p:nvPr/>
        </p:nvPicPr>
        <p:blipFill>
          <a:blip r:embed="rId47"/>
          <a:srcRect/>
          <a:stretch>
            <a:fillRect/>
          </a:stretch>
        </p:blipFill>
        <p:spPr bwMode="auto">
          <a:xfrm>
            <a:off x="8024813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3" name="그림 89" descr="icon_red2.png"/>
          <p:cNvPicPr>
            <a:picLocks noChangeAspect="1"/>
          </p:cNvPicPr>
          <p:nvPr/>
        </p:nvPicPr>
        <p:blipFill>
          <a:blip r:embed="rId48"/>
          <a:srcRect/>
          <a:stretch>
            <a:fillRect/>
          </a:stretch>
        </p:blipFill>
        <p:spPr bwMode="auto">
          <a:xfrm>
            <a:off x="8739188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4" name="그림 90" descr="icon_black2.png"/>
          <p:cNvPicPr>
            <a:picLocks noChangeAspect="1"/>
          </p:cNvPicPr>
          <p:nvPr/>
        </p:nvPicPr>
        <p:blipFill>
          <a:blip r:embed="rId49"/>
          <a:srcRect/>
          <a:stretch>
            <a:fillRect/>
          </a:stretch>
        </p:blipFill>
        <p:spPr bwMode="auto">
          <a:xfrm>
            <a:off x="7667625" y="17145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" name="그림 96" descr="icon_black3.png"/>
          <p:cNvPicPr>
            <a:picLocks noChangeAspect="1"/>
          </p:cNvPicPr>
          <p:nvPr/>
        </p:nvPicPr>
        <p:blipFill>
          <a:blip r:embed="rId50"/>
          <a:srcRect/>
          <a:stretch>
            <a:fillRect/>
          </a:stretch>
        </p:blipFill>
        <p:spPr bwMode="auto">
          <a:xfrm>
            <a:off x="7667625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6" name="그림 97" descr="icon_blue3.png"/>
          <p:cNvPicPr>
            <a:picLocks noChangeAspect="1"/>
          </p:cNvPicPr>
          <p:nvPr/>
        </p:nvPicPr>
        <p:blipFill>
          <a:blip r:embed="rId51"/>
          <a:srcRect/>
          <a:stretch>
            <a:fillRect/>
          </a:stretch>
        </p:blipFill>
        <p:spPr bwMode="auto">
          <a:xfrm>
            <a:off x="8024813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7" name="그림 98" descr="icon_gray3.png"/>
          <p:cNvPicPr>
            <a:picLocks noChangeAspect="1"/>
          </p:cNvPicPr>
          <p:nvPr/>
        </p:nvPicPr>
        <p:blipFill>
          <a:blip r:embed="rId52"/>
          <a:srcRect/>
          <a:stretch>
            <a:fillRect/>
          </a:stretch>
        </p:blipFill>
        <p:spPr bwMode="auto">
          <a:xfrm>
            <a:off x="8382000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8" name="그림 99" descr="icon_red3.png"/>
          <p:cNvPicPr>
            <a:picLocks noChangeAspect="1"/>
          </p:cNvPicPr>
          <p:nvPr/>
        </p:nvPicPr>
        <p:blipFill>
          <a:blip r:embed="rId53"/>
          <a:srcRect/>
          <a:stretch>
            <a:fillRect/>
          </a:stretch>
        </p:blipFill>
        <p:spPr bwMode="auto">
          <a:xfrm>
            <a:off x="8739188" y="214312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9" name="그림 102" descr="icon_black.png"/>
          <p:cNvPicPr>
            <a:picLocks noChangeAspect="1"/>
          </p:cNvPicPr>
          <p:nvPr/>
        </p:nvPicPr>
        <p:blipFill>
          <a:blip r:embed="rId54"/>
          <a:srcRect/>
          <a:stretch>
            <a:fillRect/>
          </a:stretch>
        </p:blipFill>
        <p:spPr bwMode="auto">
          <a:xfrm>
            <a:off x="7667625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0" name="그림 103" descr="icon_red.png"/>
          <p:cNvPicPr>
            <a:picLocks noChangeAspect="1"/>
          </p:cNvPicPr>
          <p:nvPr/>
        </p:nvPicPr>
        <p:blipFill>
          <a:blip r:embed="rId55"/>
          <a:srcRect/>
          <a:stretch>
            <a:fillRect/>
          </a:stretch>
        </p:blipFill>
        <p:spPr bwMode="auto">
          <a:xfrm>
            <a:off x="8739188" y="1285875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1" name="TextBox 68"/>
          <p:cNvSpPr txBox="1">
            <a:spLocks noChangeArrowheads="1"/>
          </p:cNvSpPr>
          <p:nvPr/>
        </p:nvSpPr>
        <p:spPr bwMode="auto">
          <a:xfrm>
            <a:off x="8096250" y="714375"/>
            <a:ext cx="5540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Bullet</a:t>
            </a:r>
            <a:endParaRPr lang="ko-KR" altLang="en-US" sz="1000">
              <a:latin typeface="Verdan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/>
          <p:cNvSpPr>
            <a:spLocks noGrp="1"/>
          </p:cNvSpPr>
          <p:nvPr>
            <p:ph idx="1"/>
          </p:nvPr>
        </p:nvSpPr>
        <p:spPr>
          <a:xfrm>
            <a:off x="452438" y="1071563"/>
            <a:ext cx="9001125" cy="50006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 smtClean="0"/>
              <a:t>Silverlight </a:t>
            </a:r>
            <a:r>
              <a:rPr lang="ko-KR" altLang="en-US" b="1" dirty="0" smtClean="0"/>
              <a:t>개요</a:t>
            </a:r>
            <a:endParaRPr lang="en-US" altLang="ko-KR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 smtClean="0"/>
              <a:t>Silverlight </a:t>
            </a:r>
            <a:r>
              <a:rPr lang="ko-KR" altLang="en-US" b="1" dirty="0" smtClean="0"/>
              <a:t>프로그램 개발</a:t>
            </a:r>
            <a:endParaRPr lang="en-US" altLang="ko-KR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dirty="0" smtClean="0"/>
              <a:t>Logging by NLog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dirty="0" smtClean="0"/>
              <a:t>Testing by </a:t>
            </a:r>
            <a:r>
              <a:rPr lang="en-US" altLang="ko-KR" b="1" dirty="0" err="1" smtClean="0"/>
              <a:t>Nunit</a:t>
            </a:r>
            <a:r>
              <a:rPr lang="en-US" altLang="ko-KR" b="1" dirty="0" smtClean="0"/>
              <a:t> and </a:t>
            </a:r>
            <a:r>
              <a:rPr lang="en-US" altLang="ko-KR" b="1" dirty="0" err="1" smtClean="0"/>
              <a:t>Microsft.Silverlight.Testing</a:t>
            </a:r>
            <a:endParaRPr lang="en-US" altLang="ko-KR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dirty="0" smtClean="0"/>
              <a:t>Build by NAnt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dirty="0" smtClean="0"/>
              <a:t>Create .NET &amp; Silverlight Code Both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 smtClean="0"/>
              <a:t>Silverlight </a:t>
            </a:r>
            <a:r>
              <a:rPr lang="ko-KR" altLang="en-US" b="1" dirty="0" smtClean="0"/>
              <a:t>통신</a:t>
            </a:r>
            <a:endParaRPr lang="en-US" altLang="ko-KR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dirty="0" smtClean="0"/>
              <a:t>Web Service </a:t>
            </a:r>
            <a:r>
              <a:rPr lang="ko-KR" altLang="en-US" b="1" dirty="0" smtClean="0"/>
              <a:t>와의 통신</a:t>
            </a:r>
            <a:endParaRPr lang="en-US" altLang="ko-KR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dirty="0" smtClean="0"/>
              <a:t>WCF Service </a:t>
            </a:r>
            <a:r>
              <a:rPr lang="ko-KR" altLang="en-US" b="1" dirty="0" smtClean="0"/>
              <a:t>와의 통신</a:t>
            </a:r>
            <a:endParaRPr lang="en-US" altLang="ko-KR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b="1" dirty="0" smtClean="0"/>
              <a:t>일반적인 </a:t>
            </a:r>
            <a:r>
              <a:rPr lang="en-US" altLang="ko-KR" b="1" dirty="0" err="1" smtClean="0"/>
              <a:t>HttpHandler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와의 통신</a:t>
            </a:r>
            <a:endParaRPr lang="en-US" altLang="ko-KR" b="1" dirty="0" smtClean="0"/>
          </a:p>
          <a:p>
            <a:pPr marL="857250" lvl="1" indent="-457200">
              <a:buFont typeface="+mj-lt"/>
              <a:buAutoNum type="arabicPeriod"/>
            </a:pPr>
            <a:endParaRPr lang="en-US" altLang="ko-KR" b="1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 smtClean="0"/>
              <a:t>Silverlight </a:t>
            </a:r>
            <a:r>
              <a:rPr lang="ko-KR" altLang="en-US" b="1" dirty="0" smtClean="0"/>
              <a:t>용 </a:t>
            </a:r>
            <a:r>
              <a:rPr lang="en-US" altLang="ko-KR" b="1" dirty="0" smtClean="0"/>
              <a:t>Library </a:t>
            </a:r>
            <a:r>
              <a:rPr lang="ko-KR" altLang="en-US" b="1" dirty="0" smtClean="0"/>
              <a:t>소개</a:t>
            </a:r>
            <a:endParaRPr lang="en-US" altLang="ko-KR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dirty="0" err="1" smtClean="0"/>
              <a:t>RCL.Core</a:t>
            </a:r>
            <a:r>
              <a:rPr lang="en-US" altLang="ko-KR" b="1" dirty="0" smtClean="0"/>
              <a:t> for Silverlight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b="1" dirty="0" smtClean="0"/>
              <a:t>기타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IoC</a:t>
            </a:r>
            <a:r>
              <a:rPr lang="en-US" altLang="ko-KR" b="1" dirty="0" smtClean="0"/>
              <a:t>, Compression, Database, </a:t>
            </a:r>
            <a:r>
              <a:rPr lang="en-US" altLang="ko-KR" b="1" dirty="0" err="1" smtClean="0"/>
              <a:t>Parallellism</a:t>
            </a:r>
            <a:r>
              <a:rPr lang="en-US" altLang="ko-KR" b="1" dirty="0" smtClean="0"/>
              <a:t> (</a:t>
            </a:r>
            <a:r>
              <a:rPr lang="en-US" altLang="ko-KR" sz="1000" dirty="0">
                <a:hlinkClick r:id="rId2"/>
              </a:rPr>
              <a:t>http://</a:t>
            </a:r>
            <a:r>
              <a:rPr lang="en-US" altLang="ko-KR" sz="1000" dirty="0" smtClean="0">
                <a:hlinkClick r:id="rId2"/>
              </a:rPr>
              <a:t>debop.egloos.com/4063532</a:t>
            </a:r>
            <a:r>
              <a:rPr lang="en-US" altLang="ko-KR" dirty="0" smtClean="0"/>
              <a:t>)</a:t>
            </a:r>
            <a:r>
              <a:rPr lang="en-US" altLang="ko-KR" b="1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b="1" dirty="0" smtClean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D0AFBB-0C34-4F1B-B006-F0150490CE45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44551C-C8E4-48A2-8DC8-D1517B79BCE8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Silverlight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2139" y="2636912"/>
            <a:ext cx="9441722" cy="3489252"/>
          </a:xfrm>
        </p:spPr>
        <p:txBody>
          <a:bodyPr/>
          <a:lstStyle/>
          <a:p>
            <a:r>
              <a:rPr lang="ko-KR" altLang="en-US" sz="1600" dirty="0"/>
              <a:t>웹에서 미디어 환경 및 풍부한 대화형 애플리케이션 제공 </a:t>
            </a:r>
            <a:r>
              <a:rPr lang="en-US" altLang="ko-KR" sz="1600" dirty="0"/>
              <a:t>- </a:t>
            </a:r>
            <a:r>
              <a:rPr lang="ko-KR" altLang="en-US" sz="1600" dirty="0"/>
              <a:t>비디오</a:t>
            </a:r>
            <a:r>
              <a:rPr lang="en-US" altLang="ko-KR" sz="1600" dirty="0"/>
              <a:t>, </a:t>
            </a:r>
            <a:r>
              <a:rPr lang="ko-KR" altLang="en-US" sz="1600" dirty="0"/>
              <a:t>애니메이션</a:t>
            </a:r>
            <a:r>
              <a:rPr lang="en-US" altLang="ko-KR" sz="1600" dirty="0"/>
              <a:t>, </a:t>
            </a:r>
            <a:r>
              <a:rPr lang="ko-KR" altLang="en-US" sz="1600" dirty="0"/>
              <a:t>대화형 작업</a:t>
            </a:r>
            <a:r>
              <a:rPr lang="en-US" altLang="ko-KR" sz="1600" dirty="0"/>
              <a:t>, </a:t>
            </a:r>
            <a:r>
              <a:rPr lang="ko-KR" altLang="en-US" sz="1600" dirty="0"/>
              <a:t>매력적인 사용자 인터페이스를 통합합니다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사용자가 매끄럽고 빠르게 설치 </a:t>
            </a:r>
            <a:r>
              <a:rPr lang="en-US" altLang="ko-KR" sz="1600" dirty="0"/>
              <a:t>- </a:t>
            </a:r>
            <a:r>
              <a:rPr lang="ko-KR" altLang="en-US" sz="1600" dirty="0"/>
              <a:t>크기가 </a:t>
            </a:r>
            <a:r>
              <a:rPr lang="en-US" altLang="ko-KR" sz="1600" dirty="0"/>
              <a:t>2MB </a:t>
            </a:r>
            <a:r>
              <a:rPr lang="ko-KR" altLang="en-US" sz="1600" dirty="0"/>
              <a:t>미만이고 모든 주요 브라우저에서 작동하는 설치가 쉬운 작은 주문형 </a:t>
            </a:r>
            <a:r>
              <a:rPr lang="ko-KR" altLang="en-US" sz="1600" dirty="0" err="1"/>
              <a:t>플러그인입니다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Windows </a:t>
            </a:r>
            <a:r>
              <a:rPr lang="ko-KR" altLang="en-US" sz="1600" dirty="0"/>
              <a:t>기반 컴퓨터와 </a:t>
            </a:r>
            <a:r>
              <a:rPr lang="en-US" altLang="ko-KR" sz="1600" dirty="0"/>
              <a:t>Macintosh </a:t>
            </a:r>
            <a:r>
              <a:rPr lang="ko-KR" altLang="en-US" sz="1600" dirty="0"/>
              <a:t>컴퓨터 간에 일관된 경험 </a:t>
            </a:r>
            <a:r>
              <a:rPr lang="en-US" altLang="ko-KR" sz="1600" dirty="0"/>
              <a:t>- </a:t>
            </a:r>
            <a:r>
              <a:rPr lang="ko-KR" altLang="en-US" sz="1600" dirty="0"/>
              <a:t>추가 설치 요구 사항은 없습니다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보다 풍성하고 뛰어난 웹 환경 구성 </a:t>
            </a:r>
            <a:r>
              <a:rPr lang="en-US" altLang="ko-KR" sz="1600" dirty="0"/>
              <a:t>- </a:t>
            </a:r>
            <a:r>
              <a:rPr lang="ko-KR" altLang="en-US" sz="1600" dirty="0"/>
              <a:t>클라이언트를 더욱 활용하여 향상된 성능을 제공합니다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매력적인 벡터 기반 그래픽</a:t>
            </a:r>
            <a:r>
              <a:rPr lang="en-US" altLang="ko-KR" sz="1600" dirty="0"/>
              <a:t>, </a:t>
            </a:r>
            <a:r>
              <a:rPr lang="ko-KR" altLang="en-US" sz="1600" dirty="0"/>
              <a:t>미디어</a:t>
            </a:r>
            <a:r>
              <a:rPr lang="en-US" altLang="ko-KR" sz="1600" dirty="0"/>
              <a:t>, </a:t>
            </a:r>
            <a:r>
              <a:rPr lang="ko-KR" altLang="en-US" sz="1600" dirty="0"/>
              <a:t>텍스트</a:t>
            </a:r>
            <a:r>
              <a:rPr lang="en-US" altLang="ko-KR" sz="1600" dirty="0"/>
              <a:t>, </a:t>
            </a:r>
            <a:r>
              <a:rPr lang="ko-KR" altLang="en-US" sz="1600" dirty="0"/>
              <a:t>애니메이션 및 </a:t>
            </a:r>
            <a:r>
              <a:rPr lang="ko-KR" altLang="en-US" sz="1600" dirty="0" err="1"/>
              <a:t>오버레이</a:t>
            </a:r>
            <a:r>
              <a:rPr lang="ko-KR" altLang="en-US" sz="1600" dirty="0"/>
              <a:t> 사용 </a:t>
            </a:r>
            <a:r>
              <a:rPr lang="en-US" altLang="ko-KR" sz="1600" dirty="0"/>
              <a:t>- </a:t>
            </a:r>
            <a:r>
              <a:rPr lang="ko-KR" altLang="en-US" sz="1600" dirty="0"/>
              <a:t>그래픽 및 효과를 기존 웹 응용 프로그램으로 매끄럽게 통합할 수 있습니다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기존 표준</a:t>
            </a:r>
            <a:r>
              <a:rPr lang="en-US" altLang="ko-KR" sz="1600" dirty="0"/>
              <a:t>/AJAX </a:t>
            </a:r>
            <a:r>
              <a:rPr lang="ko-KR" altLang="en-US" sz="1600" dirty="0"/>
              <a:t>기반 응용 프로그램 활용 </a:t>
            </a:r>
            <a:r>
              <a:rPr lang="en-US" altLang="ko-KR" sz="1600" dirty="0"/>
              <a:t>- </a:t>
            </a:r>
            <a:r>
              <a:rPr lang="ko-KR" altLang="en-US" sz="1600" dirty="0"/>
              <a:t>그래픽과 미디어로 풍부하게 만들고 </a:t>
            </a:r>
            <a:r>
              <a:rPr lang="en-US" altLang="ko-KR" sz="1600" dirty="0"/>
              <a:t>Silverlight</a:t>
            </a:r>
            <a:r>
              <a:rPr lang="ko-KR" altLang="en-US" sz="1600" dirty="0"/>
              <a:t>를 사용하여 성능과 기능을 향상시킵니다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1600" dirty="0">
                <a:hlinkClick r:id="rId2"/>
              </a:rPr>
              <a:t>http://msdn.microsoft.com/ko-kr/silverlight/default.aspx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C5BD4-88A0-4671-9A9D-FC2359A6E8B1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1397692-2892-4C6E-A42B-64587402968E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  <p:pic>
        <p:nvPicPr>
          <p:cNvPr id="6" name="Picture 2" descr="사용자 삽입 이미지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764704"/>
            <a:ext cx="13620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000672" y="692696"/>
            <a:ext cx="7704856" cy="1586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Microsoft Silverlight </a:t>
            </a:r>
            <a:r>
              <a:rPr lang="ko-KR" altLang="en-US" dirty="0" smtClean="0"/>
              <a:t>는 웹에서 차세대 </a:t>
            </a:r>
            <a:r>
              <a:rPr lang="en-US" altLang="ko-KR" b="1" dirty="0" smtClean="0"/>
              <a:t>Microsoft.NET </a:t>
            </a:r>
            <a:r>
              <a:rPr lang="ko-KR" altLang="en-US" b="1" dirty="0" smtClean="0"/>
              <a:t>기반</a:t>
            </a:r>
            <a:r>
              <a:rPr lang="ko-KR" altLang="en-US" dirty="0" smtClean="0"/>
              <a:t> 미디어 환경 및 풍부한 대화형 어플리케이션 </a:t>
            </a:r>
            <a:r>
              <a:rPr lang="en-US" altLang="ko-KR" dirty="0" smtClean="0"/>
              <a:t>(RIA)</a:t>
            </a:r>
            <a:r>
              <a:rPr lang="ko-KR" altLang="en-US" dirty="0" smtClean="0"/>
              <a:t>을 제공하기 위한 </a:t>
            </a:r>
            <a:r>
              <a:rPr lang="ko-KR" altLang="en-US" b="1" dirty="0" smtClean="0"/>
              <a:t>다중 브라우저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다중 </a:t>
            </a:r>
            <a:r>
              <a:rPr lang="ko-KR" altLang="en-US" b="1" dirty="0" err="1" smtClean="0"/>
              <a:t>프랫폼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플러그인</a:t>
            </a:r>
            <a:r>
              <a:rPr lang="ko-KR" altLang="en-US" dirty="0" err="1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0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Silverlight </a:t>
            </a:r>
            <a:r>
              <a:rPr lang="ko-KR" altLang="en-US" dirty="0" smtClean="0"/>
              <a:t>프로그램 개발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indent="-457200">
              <a:buFont typeface="+mj-lt"/>
              <a:buAutoNum type="arabicPeriod"/>
            </a:pPr>
            <a:r>
              <a:rPr lang="en-US" altLang="ko-KR" b="1" dirty="0" smtClean="0"/>
              <a:t>Logging </a:t>
            </a:r>
            <a:r>
              <a:rPr lang="en-US" altLang="ko-KR" b="1" dirty="0"/>
              <a:t>by NLog</a:t>
            </a:r>
          </a:p>
          <a:p>
            <a:pPr marL="400050" indent="-457200">
              <a:buFont typeface="+mj-lt"/>
              <a:buAutoNum type="arabicPeriod"/>
            </a:pPr>
            <a:r>
              <a:rPr lang="en-US" altLang="ko-KR" b="1" dirty="0"/>
              <a:t>Testing by </a:t>
            </a:r>
            <a:r>
              <a:rPr lang="en-US" altLang="ko-KR" b="1" dirty="0" smtClean="0"/>
              <a:t>NUnit </a:t>
            </a:r>
            <a:r>
              <a:rPr lang="en-US" altLang="ko-KR" b="1" dirty="0"/>
              <a:t>and </a:t>
            </a:r>
            <a:r>
              <a:rPr lang="en-US" altLang="ko-KR" b="1" dirty="0" err="1"/>
              <a:t>Microsft.Silverlight.Testing</a:t>
            </a:r>
            <a:endParaRPr lang="en-US" altLang="ko-KR" b="1" dirty="0"/>
          </a:p>
          <a:p>
            <a:pPr marL="400050" indent="-457200">
              <a:buFont typeface="+mj-lt"/>
              <a:buAutoNum type="arabicPeriod"/>
            </a:pPr>
            <a:r>
              <a:rPr lang="en-US" altLang="ko-KR" b="1" dirty="0"/>
              <a:t>Build by NAnt </a:t>
            </a:r>
          </a:p>
          <a:p>
            <a:pPr marL="400050" indent="-457200">
              <a:buFont typeface="+mj-lt"/>
              <a:buAutoNum type="arabicPeriod"/>
            </a:pPr>
            <a:r>
              <a:rPr lang="en-US" altLang="ko-KR" b="1" dirty="0"/>
              <a:t>Create .NET &amp; Silverlight Code </a:t>
            </a:r>
            <a:r>
              <a:rPr lang="en-US" altLang="ko-KR" b="1" dirty="0" smtClean="0"/>
              <a:t>Both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EE2B4A-F143-4F92-A1BF-C3B04A395F32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33659D7-1823-4892-87B4-51139F90038C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93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.1 Logging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00472" y="1340768"/>
            <a:ext cx="9293478" cy="21602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Application_Startup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object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sender,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StartupEventArgs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e)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kumimoji="1" lang="ko-KR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로깅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시스템 초기화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InitializeNLog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NUnit for Silverlight 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초기화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UnitTestSystem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RegisterUnitTestProvider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NUnitProvider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());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cs typeface="Consolas" pitchFamily="49" charset="0"/>
              </a:rPr>
              <a:t>RootVisual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UnitTestSystem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8B8B"/>
                </a:solidFill>
                <a:effectLst/>
                <a:latin typeface="Consolas" pitchFamily="49" charset="0"/>
                <a:cs typeface="Consolas" pitchFamily="49" charset="0"/>
              </a:rPr>
              <a:t>CreateTestPage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endParaRPr kumimoji="1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3764" y="796062"/>
            <a:ext cx="446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1. NLog </a:t>
            </a:r>
            <a:r>
              <a:rPr lang="ko-KR" altLang="en-US" dirty="0" smtClean="0">
                <a:latin typeface="+mn-ea"/>
                <a:ea typeface="+mn-ea"/>
              </a:rPr>
              <a:t>참조 </a:t>
            </a:r>
            <a:r>
              <a:rPr lang="en-US" altLang="ko-KR" dirty="0" smtClean="0">
                <a:latin typeface="+mn-ea"/>
                <a:ea typeface="+mn-ea"/>
              </a:rPr>
              <a:t>(lib\Silverlight-4.0 </a:t>
            </a:r>
            <a:r>
              <a:rPr lang="ko-KR" altLang="en-US" dirty="0" smtClean="0">
                <a:latin typeface="+mn-ea"/>
                <a:ea typeface="+mn-ea"/>
              </a:rPr>
              <a:t>에 있음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ko-KR" altLang="en-US" dirty="0" smtClean="0">
              <a:latin typeface="+mn-ea"/>
              <a:ea typeface="+mn-ea"/>
            </a:endParaRPr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36" y="3619847"/>
            <a:ext cx="874395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3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.1 NLog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  <p:pic>
        <p:nvPicPr>
          <p:cNvPr id="4098" name="Picture 2" descr="D:\다운로드\NLog_Compress_L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7" y="2184228"/>
            <a:ext cx="8437468" cy="39297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직사각형 5"/>
          <p:cNvSpPr/>
          <p:nvPr/>
        </p:nvSpPr>
        <p:spPr>
          <a:xfrm>
            <a:off x="691994" y="620688"/>
            <a:ext cx="8437472" cy="15635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>
                <a:latin typeface="+mj-ea"/>
                <a:ea typeface="+mj-ea"/>
              </a:rPr>
              <a:t>실버라이트</a:t>
            </a:r>
            <a:r>
              <a:rPr lang="ko-KR" altLang="en-US" sz="1600" dirty="0" smtClean="0">
                <a:latin typeface="+mj-ea"/>
                <a:ea typeface="+mj-ea"/>
              </a:rPr>
              <a:t> 응용프로그램 또는 테스트 프로그램 실행 전에 아래 개발자 도구의 </a:t>
            </a:r>
            <a:r>
              <a:rPr lang="en-US" altLang="ko-KR" sz="1600" dirty="0" smtClean="0">
                <a:latin typeface="+mj-ea"/>
                <a:ea typeface="+mj-ea"/>
              </a:rPr>
              <a:t>Console</a:t>
            </a:r>
            <a:r>
              <a:rPr lang="ko-KR" altLang="en-US" sz="1600" dirty="0" smtClean="0">
                <a:latin typeface="+mj-ea"/>
                <a:ea typeface="+mj-ea"/>
              </a:rPr>
              <a:t>을 열어 놓은 상태에서 </a:t>
            </a:r>
            <a:r>
              <a:rPr lang="ko-KR" altLang="en-US" sz="1600" dirty="0" err="1" smtClean="0">
                <a:latin typeface="+mj-ea"/>
                <a:ea typeface="+mj-ea"/>
              </a:rPr>
              <a:t>실버라이트</a:t>
            </a:r>
            <a:r>
              <a:rPr lang="ko-KR" altLang="en-US" sz="1600" dirty="0" smtClean="0">
                <a:latin typeface="+mj-ea"/>
                <a:ea typeface="+mj-ea"/>
              </a:rPr>
              <a:t> 응용프로그램을 실행하면 로그가 찍힌다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IE9 : </a:t>
            </a:r>
            <a:r>
              <a:rPr lang="ko-KR" altLang="en-US" sz="1600" dirty="0" smtClean="0">
                <a:latin typeface="+mj-ea"/>
                <a:ea typeface="+mj-ea"/>
              </a:rPr>
              <a:t>개발자도구 </a:t>
            </a:r>
            <a:r>
              <a:rPr lang="en-US" altLang="ko-KR" sz="1600" dirty="0" smtClean="0">
                <a:latin typeface="+mj-ea"/>
                <a:ea typeface="+mj-ea"/>
              </a:rPr>
              <a:t>(F12) </a:t>
            </a:r>
            <a:r>
              <a:rPr lang="en-US" altLang="ko-KR" sz="1600" dirty="0" smtClean="0">
                <a:latin typeface="+mj-ea"/>
                <a:ea typeface="+mj-ea"/>
                <a:sym typeface="Wingdings" pitchFamily="2" charset="2"/>
              </a:rPr>
              <a:t> </a:t>
            </a:r>
            <a:r>
              <a:rPr lang="ko-KR" altLang="en-US" sz="1600" dirty="0" smtClean="0">
                <a:latin typeface="+mj-ea"/>
                <a:ea typeface="+mj-ea"/>
                <a:sym typeface="Wingdings" pitchFamily="2" charset="2"/>
              </a:rPr>
              <a:t>콘솔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크롬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err="1" smtClean="0">
                <a:latin typeface="+mj-ea"/>
                <a:ea typeface="+mj-ea"/>
              </a:rPr>
              <a:t>설정및</a:t>
            </a:r>
            <a:r>
              <a:rPr lang="ko-KR" altLang="en-US" sz="1600" dirty="0" smtClean="0">
                <a:latin typeface="+mj-ea"/>
                <a:ea typeface="+mj-ea"/>
              </a:rPr>
              <a:t> 관리</a:t>
            </a:r>
            <a:r>
              <a:rPr lang="en-US" altLang="ko-KR" sz="1600" dirty="0" smtClean="0">
                <a:latin typeface="+mj-ea"/>
                <a:ea typeface="+mj-ea"/>
                <a:sym typeface="Wingdings" pitchFamily="2" charset="2"/>
              </a:rPr>
              <a:t> </a:t>
            </a:r>
            <a:r>
              <a:rPr lang="ko-KR" altLang="en-US" sz="1600" dirty="0" smtClean="0">
                <a:latin typeface="+mj-ea"/>
                <a:ea typeface="+mj-ea"/>
                <a:sym typeface="Wingdings" pitchFamily="2" charset="2"/>
              </a:rPr>
              <a:t>도구</a:t>
            </a:r>
            <a:r>
              <a:rPr lang="en-US" altLang="ko-KR" sz="1600" dirty="0" smtClean="0">
                <a:latin typeface="+mj-ea"/>
                <a:ea typeface="+mj-ea"/>
                <a:sym typeface="Wingdings" pitchFamily="2" charset="2"/>
              </a:rPr>
              <a:t> </a:t>
            </a:r>
            <a:r>
              <a:rPr lang="ko-KR" altLang="en-US" sz="1600" dirty="0" smtClean="0">
                <a:latin typeface="+mj-ea"/>
                <a:ea typeface="+mj-ea"/>
                <a:sym typeface="Wingdings" pitchFamily="2" charset="2"/>
              </a:rPr>
              <a:t>개발자도구</a:t>
            </a:r>
            <a:r>
              <a:rPr lang="en-US" altLang="ko-KR" sz="1600" dirty="0" smtClean="0">
                <a:latin typeface="+mj-ea"/>
                <a:ea typeface="+mj-ea"/>
                <a:sym typeface="Wingdings" pitchFamily="2" charset="2"/>
              </a:rPr>
              <a:t> Console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76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.2 Unit Testing for Silverlight with NUnit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2139" y="785795"/>
            <a:ext cx="9441722" cy="2931237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테스트가 아닌</a:t>
            </a:r>
            <a:r>
              <a:rPr lang="en-US" altLang="ko-KR" dirty="0" smtClean="0"/>
              <a:t>, Silverlight </a:t>
            </a:r>
            <a:r>
              <a:rPr lang="ko-KR" altLang="en-US" dirty="0" smtClean="0"/>
              <a:t>용 단위 테스트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기존 </a:t>
            </a:r>
            <a:r>
              <a:rPr lang="en-US" altLang="ko-KR" dirty="0" smtClean="0"/>
              <a:t>Microsoft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SilverlightTool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시에 사용했던 단위테스트 라이브러리는 </a:t>
            </a:r>
            <a:r>
              <a:rPr lang="en-US" altLang="ko-KR" dirty="0" smtClean="0"/>
              <a:t>UI Control </a:t>
            </a:r>
            <a:r>
              <a:rPr lang="ko-KR" altLang="en-US" dirty="0" smtClean="0"/>
              <a:t>개발 시에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엄청난 비동기 기법을 사용해야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 자동화는 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눈으로 확인하는 과정을 거쳐야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다양한 테스트 방법과 풍부한 </a:t>
            </a:r>
            <a:r>
              <a:rPr lang="en-US" altLang="ko-KR" dirty="0" smtClean="0"/>
              <a:t>Assertion</a:t>
            </a:r>
            <a:r>
              <a:rPr lang="ko-KR" altLang="en-US" dirty="0" smtClean="0"/>
              <a:t>을 제공하는 </a:t>
            </a:r>
            <a:r>
              <a:rPr lang="en-US" altLang="ko-KR" dirty="0" err="1" smtClean="0"/>
              <a:t>Nunit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Silverlight </a:t>
            </a:r>
            <a:r>
              <a:rPr lang="ko-KR" altLang="en-US" dirty="0" smtClean="0"/>
              <a:t>용 응용프로그램</a:t>
            </a:r>
            <a:r>
              <a:rPr lang="en-US" altLang="ko-KR" dirty="0" smtClean="0"/>
              <a:t>/</a:t>
            </a:r>
            <a:r>
              <a:rPr lang="ko-KR" altLang="en-US" dirty="0" smtClean="0"/>
              <a:t>라이브러리 단위테스트 기능 필요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C5BD4-88A0-4671-9A9D-FC2359A6E8B1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1397692-2892-4C6E-A42B-64587402968E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7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Unit Testing for Silverlight with NUnit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AA8F58-68BF-4A3A-949C-7C2BD64E60B5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0325D88-A078-4C7E-A1C2-019DC7B9308E}" type="datetime1">
              <a:rPr lang="ko-KR" altLang="en-US" smtClean="0"/>
              <a:pPr>
                <a:defRPr/>
              </a:pPr>
              <a:t>2011-11-05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032470"/>
            <a:ext cx="4114800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44488" y="1997571"/>
            <a:ext cx="4680520" cy="3600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4488" y="2933675"/>
            <a:ext cx="4680520" cy="5040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85047" y="1637531"/>
            <a:ext cx="3952427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Microsoft </a:t>
            </a:r>
            <a:r>
              <a:rPr lang="ko-KR" altLang="en-US" sz="1600" dirty="0" smtClean="0"/>
              <a:t>에서 제공하는 </a:t>
            </a:r>
            <a:r>
              <a:rPr lang="en-US" altLang="ko-KR" sz="1600" dirty="0" smtClean="0"/>
              <a:t>Silverlight </a:t>
            </a:r>
            <a:r>
              <a:rPr lang="ko-KR" altLang="en-US" sz="1600" dirty="0" smtClean="0"/>
              <a:t>테스트용 라이브러리</a:t>
            </a:r>
            <a:endParaRPr lang="en-US" altLang="ko-KR" sz="16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>
                <a:hlinkClick r:id="rId3"/>
              </a:rPr>
              <a:t>http://</a:t>
            </a:r>
            <a:r>
              <a:rPr lang="en-US" altLang="ko-KR" sz="1200" dirty="0" smtClean="0">
                <a:hlinkClick r:id="rId3"/>
              </a:rPr>
              <a:t>archive.msdn.microsoft.com/silverlightut</a:t>
            </a:r>
            <a:r>
              <a:rPr lang="en-US" altLang="ko-KR" sz="1200" dirty="0" smtClean="0"/>
              <a:t>)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5357960" y="2789659"/>
            <a:ext cx="3979515" cy="93610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NUnit for Silverlight</a:t>
            </a:r>
          </a:p>
          <a:p>
            <a:pPr algn="ctr"/>
            <a:r>
              <a:rPr lang="en-US" altLang="ko-KR" sz="1200" dirty="0" smtClean="0">
                <a:hlinkClick r:id="rId4"/>
              </a:rPr>
              <a:t>http</a:t>
            </a:r>
            <a:r>
              <a:rPr lang="en-US" altLang="ko-KR" sz="1200" dirty="0">
                <a:hlinkClick r:id="rId4"/>
              </a:rPr>
              <a:t>://code.google.com/p/nunit-silverlight/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88504" y="651817"/>
            <a:ext cx="8568952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Silverlight </a:t>
            </a:r>
            <a:r>
              <a:rPr lang="ko-KR" altLang="en-US" sz="1600" dirty="0" smtClean="0">
                <a:latin typeface="Consolas" pitchFamily="49" charset="0"/>
                <a:cs typeface="Consolas" pitchFamily="49" charset="0"/>
              </a:rPr>
              <a:t>응용프로그램에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ko-KR" altLang="en-US" sz="1600" dirty="0" smtClean="0">
                <a:latin typeface="Consolas" pitchFamily="49" charset="0"/>
                <a:cs typeface="Consolas" pitchFamily="49" charset="0"/>
              </a:rPr>
              <a:t>개의 라이브러리를 참조시킨다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4488" y="3581839"/>
            <a:ext cx="4680520" cy="14392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8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테마12</Template>
  <TotalTime>2011</TotalTime>
  <Words>997</Words>
  <Application>Microsoft Office PowerPoint</Application>
  <PresentationFormat>A4 용지(210x297mm)</PresentationFormat>
  <Paragraphs>396</Paragraphs>
  <Slides>28</Slides>
  <Notes>2</Notes>
  <HiddenSlides>1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테마12</vt:lpstr>
      <vt:lpstr>Visio</vt:lpstr>
      <vt:lpstr>Silverlight 프로그램 개발 (Logging, TDD, Build, 통신)</vt:lpstr>
      <vt:lpstr>0. 문서 이력</vt:lpstr>
      <vt:lpstr>PowerPoint 프레젠테이션</vt:lpstr>
      <vt:lpstr>1. Silverlight 개요</vt:lpstr>
      <vt:lpstr>2 Silverlight 프로그램 개발</vt:lpstr>
      <vt:lpstr>2.1 Logging 설정</vt:lpstr>
      <vt:lpstr>2.1 NLog 실행 결과</vt:lpstr>
      <vt:lpstr>2.2 Unit Testing for Silverlight with NUnit</vt:lpstr>
      <vt:lpstr>2.2 Unit Testing for Silverlight with NUnit</vt:lpstr>
      <vt:lpstr>1.2 Unit Testing for Silverlight with NUnit</vt:lpstr>
      <vt:lpstr>2.2 Unit Testing for Silverlight with NUnit</vt:lpstr>
      <vt:lpstr>2.3 Build By NAnt</vt:lpstr>
      <vt:lpstr>2.4 Create .NET &amp; Silverlight Code Both</vt:lpstr>
      <vt:lpstr>2.4 Create .NET &amp; Silverlight Code Both</vt:lpstr>
      <vt:lpstr>2.4 Create .NET &amp; Silverlight Code Both </vt:lpstr>
      <vt:lpstr>3. Silverlight 통신</vt:lpstr>
      <vt:lpstr>3. WCF, Web Service 참조 시 – NET</vt:lpstr>
      <vt:lpstr>3.1 웹 서비스 통신 - .NET</vt:lpstr>
      <vt:lpstr>3.1 웹 서비스 통신 - Silverlight</vt:lpstr>
      <vt:lpstr>3.2 WCF 서비스 통신 - .NET</vt:lpstr>
      <vt:lpstr>3.2 WCF 서비스 통신 - Silverlight</vt:lpstr>
      <vt:lpstr>3.2 WCF 통신 환경 설정</vt:lpstr>
      <vt:lpstr>3.3 IHttpHandler 와의 통신 (WebClient 사용)</vt:lpstr>
      <vt:lpstr>3. Silverlight 용 라이브러리</vt:lpstr>
      <vt:lpstr>3.1 RCL-Core for Silverlight</vt:lpstr>
      <vt:lpstr>3.2 Silverlight 용 라이브러리</vt:lpstr>
      <vt:lpstr>2. ICON SET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Silverlight 프로그램 개발</dc:title>
  <dc:creator>배성혁</dc:creator>
  <cp:keywords>Silverlight;TDD;Build</cp:keywords>
  <cp:lastModifiedBy>배성혁</cp:lastModifiedBy>
  <cp:revision>375</cp:revision>
  <dcterms:created xsi:type="dcterms:W3CDTF">2008-10-10T08:47:31Z</dcterms:created>
  <dcterms:modified xsi:type="dcterms:W3CDTF">2011-11-05T01:01:11Z</dcterms:modified>
  <cp:category>리얼웹;개발;교육</cp:category>
</cp:coreProperties>
</file>