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70" r:id="rId4"/>
    <p:sldId id="278" r:id="rId5"/>
    <p:sldId id="273" r:id="rId6"/>
    <p:sldId id="272" r:id="rId7"/>
    <p:sldId id="274" r:id="rId8"/>
    <p:sldId id="275" r:id="rId9"/>
    <p:sldId id="276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66" r:id="rId21"/>
    <p:sldId id="269" r:id="rId22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CC0000"/>
    <a:srgbClr val="F4E0E0"/>
    <a:srgbClr val="EEE2E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1" autoAdjust="0"/>
    <p:restoredTop sz="88982" autoAdjust="0"/>
  </p:normalViewPr>
  <p:slideViewPr>
    <p:cSldViewPr>
      <p:cViewPr>
        <p:scale>
          <a:sx n="100" d="100"/>
          <a:sy n="100" d="100"/>
        </p:scale>
        <p:origin x="-936" y="-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44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2286556-5A44-40F5-BC7E-3E5D3382CAAA}" type="datetimeFigureOut">
              <a:rPr lang="ko-KR" altLang="en-US"/>
              <a:pPr>
                <a:defRPr/>
              </a:pPr>
              <a:t>2009-12-28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B497301-DB79-42E3-809D-E3D15A3EEA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AD4E44-7B18-49FF-80CD-20D37617195E}" type="datetimeFigureOut">
              <a:rPr lang="ko-KR" altLang="en-US"/>
              <a:pPr>
                <a:defRPr/>
              </a:pPr>
              <a:t>2009-12-28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E932AC1-DF9B-4473-A600-62D06C5E39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머리글 개체 틀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하단에 로고란에는 협력사업체가 들어갈 경우에 리얼웹로고 좌측으로 나열할 예정입니다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DBFFFF-647F-4B5D-978C-6CE440398C51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034DE5-FD0E-4020-A6F3-8B0B59C29C6A}" type="slidenum">
              <a:rPr lang="ko-KR" altLang="en-US" smtClean="0"/>
              <a:pPr/>
              <a:t>20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11663" y="6286500"/>
            <a:ext cx="100647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089150" y="6438900"/>
            <a:ext cx="35782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Copyright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2009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Realweb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 co., Ltd. All rights reserved.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12136" y="285728"/>
            <a:ext cx="7893864" cy="1143008"/>
          </a:xfrm>
        </p:spPr>
        <p:txBody>
          <a:bodyPr>
            <a:noAutofit/>
          </a:bodyPr>
          <a:lstStyle>
            <a:lvl1pPr algn="ctr">
              <a:defRPr sz="3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79088" y="1857364"/>
            <a:ext cx="3405211" cy="4238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지막 페이지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411663" y="6286500"/>
            <a:ext cx="100647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95250" y="6438900"/>
            <a:ext cx="35782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Copyright 2008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Realweb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 co., Ltd. All rights reserved.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405188" y="2928938"/>
            <a:ext cx="3390900" cy="8620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37000"/>
              </a:prst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5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감사합니다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 rot="10800000">
            <a:off x="231775" y="6213475"/>
            <a:ext cx="952023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76200" dir="600000" algn="ctr" rotWithShape="0">
              <a:schemeClr val="bg1">
                <a:lumMod val="50000"/>
                <a:alpha val="6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2139" y="785795"/>
            <a:ext cx="9441722" cy="5340369"/>
          </a:xfrm>
        </p:spPr>
        <p:txBody>
          <a:bodyPr/>
          <a:lstStyle>
            <a:lvl1pPr>
              <a:buFontTx/>
              <a:buBlip>
                <a:blip r:embed="rId3"/>
              </a:buBlip>
              <a:defRPr sz="220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618C5BD4-88A0-4671-9A9D-FC2359A6E8B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97692-2892-4C6E-A42B-64587402968E}" type="datetime1">
              <a:rPr lang="ko-KR" altLang="en-US"/>
              <a:pPr>
                <a:defRPr/>
              </a:pPr>
              <a:t>2009-12-28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81000" y="187325"/>
            <a:ext cx="1211263" cy="708025"/>
          </a:xfrm>
          <a:prstGeom prst="rect">
            <a:avLst/>
          </a:prstGeom>
          <a:noFill/>
          <a:effectLst>
            <a:outerShdw blurRad="76200" dist="38100" dir="19140000" algn="b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목차</a:t>
            </a:r>
          </a:p>
        </p:txBody>
      </p:sp>
      <p:sp>
        <p:nvSpPr>
          <p:cNvPr id="68" name="내용 개체 틀 2"/>
          <p:cNvSpPr>
            <a:spLocks noGrp="1"/>
          </p:cNvSpPr>
          <p:nvPr>
            <p:ph idx="1"/>
          </p:nvPr>
        </p:nvSpPr>
        <p:spPr>
          <a:xfrm>
            <a:off x="452405" y="1071546"/>
            <a:ext cx="9001189" cy="5000660"/>
          </a:xfrm>
        </p:spPr>
        <p:txBody>
          <a:bodyPr/>
          <a:lstStyle>
            <a:lvl1pPr>
              <a:buFontTx/>
              <a:buBlip>
                <a:blip r:embed="rId3"/>
              </a:buBlip>
              <a:defRPr sz="2200" b="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408B9-EB9E-4FF3-B5E0-A48C94FCE8DD}" type="datetime1">
              <a:rPr lang="ko-KR" altLang="en-US"/>
              <a:pPr>
                <a:defRPr/>
              </a:pPr>
              <a:t>2009-12-28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 userDrawn="1">
            <p:ph type="sldNum" sz="quarter" idx="11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2CE48182-5FBB-4155-B442-4454ADFC266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이력"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rot="10800000">
            <a:off x="231775" y="6213475"/>
            <a:ext cx="952023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76200" dir="600000" algn="ctr" rotWithShape="0">
              <a:schemeClr val="bg1">
                <a:lumMod val="50000"/>
                <a:alpha val="6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128"/>
          <p:cNvGraphicFramePr>
            <a:graphicFrameLocks noGrp="1"/>
          </p:cNvGraphicFramePr>
          <p:nvPr/>
        </p:nvGraphicFramePr>
        <p:xfrm>
          <a:off x="323850" y="2974975"/>
          <a:ext cx="9286941" cy="3032225"/>
        </p:xfrm>
        <a:graphic>
          <a:graphicData uri="http://schemas.openxmlformats.org/drawingml/2006/table">
            <a:tbl>
              <a:tblPr/>
              <a:tblGrid>
                <a:gridCol w="636204"/>
                <a:gridCol w="1060340"/>
                <a:gridCol w="745500"/>
                <a:gridCol w="866215"/>
                <a:gridCol w="5978682"/>
              </a:tblGrid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변경일자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2008.10.29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19"/>
          <p:cNvSpPr txBox="1">
            <a:spLocks noChangeArrowheads="1"/>
          </p:cNvSpPr>
          <p:nvPr userDrawn="1"/>
        </p:nvSpPr>
        <p:spPr bwMode="auto">
          <a:xfrm>
            <a:off x="238125" y="2571750"/>
            <a:ext cx="14065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3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이력</a:t>
            </a:r>
          </a:p>
        </p:txBody>
      </p:sp>
      <p:graphicFrame>
        <p:nvGraphicFramePr>
          <p:cNvPr id="6" name="Group 129"/>
          <p:cNvGraphicFramePr>
            <a:graphicFrameLocks noGrp="1"/>
          </p:cNvGraphicFramePr>
          <p:nvPr/>
        </p:nvGraphicFramePr>
        <p:xfrm>
          <a:off x="309563" y="1198563"/>
          <a:ext cx="9286939" cy="1230000"/>
        </p:xfrm>
        <a:graphic>
          <a:graphicData uri="http://schemas.openxmlformats.org/drawingml/2006/table">
            <a:tbl>
              <a:tblPr/>
              <a:tblGrid>
                <a:gridCol w="1579089"/>
                <a:gridCol w="2862916"/>
                <a:gridCol w="1530151"/>
                <a:gridCol w="3314783"/>
              </a:tblGrid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 포탈 시스템 구축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대우엔지니어링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제목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문서제목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배성혁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2008.10.29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295"/>
          <p:cNvSpPr txBox="1">
            <a:spLocks noChangeArrowheads="1"/>
          </p:cNvSpPr>
          <p:nvPr userDrawn="1"/>
        </p:nvSpPr>
        <p:spPr bwMode="auto">
          <a:xfrm>
            <a:off x="238125" y="784225"/>
            <a:ext cx="150018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3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요약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B78C919E-809C-4DCA-8D86-CC9457BB083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F8A92-7F16-4671-8643-738C50764809}" type="datetime1">
              <a:rPr lang="ko-KR" altLang="en-US"/>
              <a:pPr>
                <a:defRPr/>
              </a:pPr>
              <a:t>2009-12-28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62EE2B4A-F143-4F92-A1BF-C3B04A395F3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659D7-1823-4892-87B4-51139F90038C}" type="datetime1">
              <a:rPr lang="ko-KR" altLang="en-US"/>
              <a:pPr>
                <a:defRPr/>
              </a:pPr>
              <a:t>2009-12-28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2"/>
          </p:nvPr>
        </p:nvSpPr>
        <p:spPr>
          <a:xfrm>
            <a:off x="523844" y="714356"/>
            <a:ext cx="4357718" cy="5429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200" b="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/>
          </p:nvPr>
        </p:nvSpPr>
        <p:spPr>
          <a:xfrm>
            <a:off x="5024438" y="714356"/>
            <a:ext cx="4357718" cy="5429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200" b="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1922A4A1-3049-4CB8-AE17-248082BDB4C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5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EE1B4-9B3B-454A-95C4-A9464DE06607}" type="datetime1">
              <a:rPr lang="ko-KR" altLang="en-US"/>
              <a:pPr>
                <a:defRPr/>
              </a:pPr>
              <a:t>2009-12-28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70AA8F58-68BF-4A3A-949C-7C2BD64E60B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25D88-A078-4C7E-A1C2-019DC7B9308E}" type="datetime1">
              <a:rPr lang="ko-KR" altLang="en-US"/>
              <a:pPr>
                <a:defRPr/>
              </a:pPr>
              <a:t>2009-12-28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83326C52-B47D-4CEE-993E-78B222A3AAC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FCAFA-9EC8-4E06-AABF-636F1A3AC989}" type="datetime1">
              <a:rPr lang="ko-KR" altLang="en-US"/>
              <a:pPr>
                <a:defRPr/>
              </a:pPr>
              <a:t>2009-12-28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785795"/>
            <a:ext cx="8915400" cy="534036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 sz="220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Arial" pitchFamily="34" charset="0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320735BC-7924-458E-AEA2-286F9E584C3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C7392-6106-4514-9581-66008A8DA25A}" type="datetime1">
              <a:rPr lang="ko-KR" altLang="en-US"/>
              <a:pPr>
                <a:defRPr/>
              </a:pPr>
              <a:t>2009-12-28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5" descr="num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86263" y="6324600"/>
            <a:ext cx="1031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571500"/>
            <a:ext cx="891540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2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500188"/>
            <a:ext cx="89154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429375"/>
            <a:ext cx="2311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0CE9A87-C9C5-4B96-98EF-E7406D834F8B}" type="datetime1">
              <a:rPr lang="ko-KR" altLang="en-US"/>
              <a:pPr>
                <a:defRPr/>
              </a:pPr>
              <a:t>2009-12-28</a:t>
            </a:fld>
            <a:endParaRPr lang="ko-KR" altLang="en-US"/>
          </a:p>
        </p:txBody>
      </p:sp>
      <p:pic>
        <p:nvPicPr>
          <p:cNvPr id="2054" name="그림 7" descr="logo.gi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67675" y="6403975"/>
            <a:ext cx="16002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슬라이드 번호 개체 틀 10"/>
          <p:cNvSpPr>
            <a:spLocks noGrp="1"/>
          </p:cNvSpPr>
          <p:nvPr>
            <p:ph type="sldNum" sz="quarter" idx="4"/>
          </p:nvPr>
        </p:nvSpPr>
        <p:spPr>
          <a:xfrm>
            <a:off x="4487863" y="6357938"/>
            <a:ext cx="852487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jpeg"/><Relationship Id="rId18" Type="http://schemas.openxmlformats.org/officeDocument/2006/relationships/oleObject" Target="../embeddings/oleObject2.bin"/><Relationship Id="rId26" Type="http://schemas.openxmlformats.org/officeDocument/2006/relationships/image" Target="../media/image45.png"/><Relationship Id="rId39" Type="http://schemas.openxmlformats.org/officeDocument/2006/relationships/image" Target="../media/image58.png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3.bin"/><Relationship Id="rId34" Type="http://schemas.openxmlformats.org/officeDocument/2006/relationships/image" Target="../media/image53.png"/><Relationship Id="rId42" Type="http://schemas.openxmlformats.org/officeDocument/2006/relationships/image" Target="../media/image61.png"/><Relationship Id="rId47" Type="http://schemas.openxmlformats.org/officeDocument/2006/relationships/image" Target="../media/image66.png"/><Relationship Id="rId50" Type="http://schemas.openxmlformats.org/officeDocument/2006/relationships/image" Target="../media/image5.png"/><Relationship Id="rId7" Type="http://schemas.openxmlformats.org/officeDocument/2006/relationships/image" Target="../media/image30.jpeg"/><Relationship Id="rId12" Type="http://schemas.openxmlformats.org/officeDocument/2006/relationships/image" Target="../media/image35.jpeg"/><Relationship Id="rId17" Type="http://schemas.openxmlformats.org/officeDocument/2006/relationships/oleObject" Target="../embeddings/oleObject1.bin"/><Relationship Id="rId25" Type="http://schemas.openxmlformats.org/officeDocument/2006/relationships/image" Target="../media/image44.png"/><Relationship Id="rId33" Type="http://schemas.openxmlformats.org/officeDocument/2006/relationships/image" Target="../media/image52.png"/><Relationship Id="rId38" Type="http://schemas.openxmlformats.org/officeDocument/2006/relationships/image" Target="../media/image57.png"/><Relationship Id="rId46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29" Type="http://schemas.openxmlformats.org/officeDocument/2006/relationships/image" Target="../media/image48.png"/><Relationship Id="rId41" Type="http://schemas.openxmlformats.org/officeDocument/2006/relationships/image" Target="../media/image60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jpeg"/><Relationship Id="rId11" Type="http://schemas.openxmlformats.org/officeDocument/2006/relationships/image" Target="../media/image34.jpeg"/><Relationship Id="rId24" Type="http://schemas.openxmlformats.org/officeDocument/2006/relationships/image" Target="../media/image43.png"/><Relationship Id="rId32" Type="http://schemas.openxmlformats.org/officeDocument/2006/relationships/image" Target="../media/image51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45" Type="http://schemas.openxmlformats.org/officeDocument/2006/relationships/image" Target="../media/image6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36" Type="http://schemas.openxmlformats.org/officeDocument/2006/relationships/image" Target="../media/image55.png"/><Relationship Id="rId49" Type="http://schemas.openxmlformats.org/officeDocument/2006/relationships/image" Target="../media/image68.png"/><Relationship Id="rId10" Type="http://schemas.openxmlformats.org/officeDocument/2006/relationships/image" Target="../media/image33.jpeg"/><Relationship Id="rId19" Type="http://schemas.openxmlformats.org/officeDocument/2006/relationships/image" Target="../media/image40.png"/><Relationship Id="rId31" Type="http://schemas.openxmlformats.org/officeDocument/2006/relationships/image" Target="../media/image50.png"/><Relationship Id="rId44" Type="http://schemas.openxmlformats.org/officeDocument/2006/relationships/image" Target="../media/image6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jpeg"/><Relationship Id="rId22" Type="http://schemas.openxmlformats.org/officeDocument/2006/relationships/oleObject" Target="../embeddings/oleObject4.bin"/><Relationship Id="rId27" Type="http://schemas.openxmlformats.org/officeDocument/2006/relationships/image" Target="../media/image46.png"/><Relationship Id="rId30" Type="http://schemas.openxmlformats.org/officeDocument/2006/relationships/image" Target="../media/image49.png"/><Relationship Id="rId35" Type="http://schemas.openxmlformats.org/officeDocument/2006/relationships/image" Target="../media/image54.png"/><Relationship Id="rId43" Type="http://schemas.openxmlformats.org/officeDocument/2006/relationships/image" Target="../media/image62.png"/><Relationship Id="rId48" Type="http://schemas.openxmlformats.org/officeDocument/2006/relationships/image" Target="../media/image67.png"/><Relationship Id="rId8" Type="http://schemas.openxmlformats.org/officeDocument/2006/relationships/image" Target="../media/image31.png"/><Relationship Id="rId51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부제목 2"/>
          <p:cNvSpPr>
            <a:spLocks noGrp="1"/>
          </p:cNvSpPr>
          <p:nvPr>
            <p:ph type="subTitle" idx="1"/>
          </p:nvPr>
        </p:nvSpPr>
        <p:spPr>
          <a:xfrm>
            <a:off x="4411663" y="1928813"/>
            <a:ext cx="3157537" cy="423862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2009.01</a:t>
            </a:r>
            <a:endParaRPr lang="ko-KR" altLang="en-US" dirty="0" smtClean="0"/>
          </a:p>
        </p:txBody>
      </p:sp>
      <p:sp>
        <p:nvSpPr>
          <p:cNvPr id="13315" name="제목 3"/>
          <p:cNvSpPr>
            <a:spLocks noGrp="1"/>
          </p:cNvSpPr>
          <p:nvPr>
            <p:ph type="ctrTitle"/>
          </p:nvPr>
        </p:nvSpPr>
        <p:spPr>
          <a:xfrm>
            <a:off x="2012950" y="285750"/>
            <a:ext cx="7893050" cy="1428738"/>
          </a:xfrm>
        </p:spPr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AdoRepository</a:t>
            </a:r>
            <a:endParaRPr lang="ko-KR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cap="none" dirty="0" smtClean="0"/>
              <a:t>2. Using </a:t>
            </a:r>
            <a:r>
              <a:rPr lang="en-US" altLang="ko-KR" sz="3600" cap="none" dirty="0" err="1" smtClean="0"/>
              <a:t>Adorepository</a:t>
            </a:r>
            <a:r>
              <a:rPr lang="en-US" altLang="ko-KR" sz="3600" cap="none" dirty="0" smtClean="0"/>
              <a:t> with </a:t>
            </a:r>
            <a:r>
              <a:rPr lang="en-US" altLang="ko-KR" sz="3600" cap="none" dirty="0" err="1" smtClean="0"/>
              <a:t>IoC</a:t>
            </a:r>
            <a:endParaRPr lang="ko-KR" altLang="en-US" sz="3600" cap="none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en-US" altLang="ko-KR" dirty="0" err="1" smtClean="0"/>
              <a:t>SetUp</a:t>
            </a:r>
            <a:r>
              <a:rPr lang="en-US" altLang="ko-KR" dirty="0" smtClean="0"/>
              <a:t> Project </a:t>
            </a:r>
          </a:p>
          <a:p>
            <a:r>
              <a:rPr lang="en-US" altLang="ko-KR" dirty="0" smtClean="0"/>
              <a:t>2.2 Setup Configuration (Application, 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2.3 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 Testing</a:t>
            </a:r>
          </a:p>
          <a:p>
            <a:r>
              <a:rPr lang="en-US" altLang="ko-KR" dirty="0" smtClean="0"/>
              <a:t>2.4 Instancing </a:t>
            </a:r>
            <a:r>
              <a:rPr lang="en-US" altLang="ko-KR" dirty="0" err="1" smtClean="0"/>
              <a:t>AdoRepository</a:t>
            </a:r>
            <a:r>
              <a:rPr lang="en-US" altLang="ko-KR" dirty="0" smtClean="0"/>
              <a:t> with </a:t>
            </a:r>
            <a:r>
              <a:rPr lang="en-US" altLang="ko-KR" dirty="0" err="1" smtClean="0"/>
              <a:t>IoC</a:t>
            </a:r>
            <a:endParaRPr lang="en-US" altLang="ko-KR" dirty="0" smtClean="0"/>
          </a:p>
          <a:p>
            <a:r>
              <a:rPr lang="en-US" altLang="ko-KR" dirty="0" smtClean="0"/>
              <a:t>2.5 Apply 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 to Web Application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EE2B4A-F143-4F92-A1BF-C3B04A395F32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33659D7-1823-4892-87B4-51139F90038C}" type="datetime1">
              <a:rPr lang="ko-KR" altLang="en-US" smtClean="0"/>
              <a:pPr>
                <a:defRPr/>
              </a:pPr>
              <a:t>2009-12-28</a:t>
            </a:fld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Using </a:t>
            </a:r>
            <a:r>
              <a:rPr lang="en-US" altLang="ko-KR" dirty="0" err="1" smtClean="0"/>
              <a:t>AdoRepository</a:t>
            </a:r>
            <a:r>
              <a:rPr lang="en-US" altLang="ko-KR" dirty="0" smtClean="0"/>
              <a:t> with </a:t>
            </a:r>
            <a:r>
              <a:rPr lang="en-US" altLang="ko-KR" dirty="0" err="1" smtClean="0"/>
              <a:t>IoC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IoC</a:t>
            </a:r>
            <a:r>
              <a:rPr lang="ko-KR" altLang="en-US" dirty="0" smtClean="0"/>
              <a:t>를 이용해 다양한 </a:t>
            </a:r>
            <a:r>
              <a:rPr lang="ko-KR" altLang="en-US" dirty="0" err="1" smtClean="0"/>
              <a:t>로직이</a:t>
            </a:r>
            <a:r>
              <a:rPr lang="ko-KR" altLang="en-US" dirty="0" smtClean="0"/>
              <a:t> 추가된 </a:t>
            </a:r>
            <a:r>
              <a:rPr lang="en-US" altLang="ko-KR" dirty="0" err="1" smtClean="0"/>
              <a:t>IAdoRepository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Concrete Class</a:t>
            </a:r>
            <a:r>
              <a:rPr lang="ko-KR" altLang="en-US" dirty="0" smtClean="0"/>
              <a:t>를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IoC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Decorator pattern</a:t>
            </a:r>
            <a:r>
              <a:rPr lang="ko-KR" altLang="en-US" dirty="0" smtClean="0"/>
              <a:t>을 이용해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부가적인 기능을 </a:t>
            </a:r>
            <a:r>
              <a:rPr lang="en-US" altLang="ko-KR" dirty="0" err="1" smtClean="0"/>
              <a:t>AdoRepository</a:t>
            </a:r>
            <a:r>
              <a:rPr lang="ko-KR" altLang="en-US" dirty="0" smtClean="0"/>
              <a:t>에 부여할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상황에 따라 코드 수정 없이 변경할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IoC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Lifecycle</a:t>
            </a:r>
            <a:r>
              <a:rPr lang="ko-KR" altLang="en-US" dirty="0" smtClean="0"/>
              <a:t>을 조절 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		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C5BD4-88A0-4671-9A9D-FC2359A6E8B1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1397692-2892-4C6E-A42B-64587402968E}" type="datetime1">
              <a:rPr lang="ko-KR" altLang="en-US" smtClean="0"/>
              <a:pPr>
                <a:defRPr/>
              </a:pPr>
              <a:t>2009-12-28</a:t>
            </a:fld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Setup Project with </a:t>
            </a:r>
            <a:r>
              <a:rPr lang="en-US" altLang="ko-KR" dirty="0" err="1" smtClean="0"/>
              <a:t>IoC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2009-12-28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5282" y="857232"/>
            <a:ext cx="9072626" cy="5357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100" dirty="0" smtClean="0"/>
              <a:t>프로젝트를 생성한다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100" dirty="0" smtClean="0"/>
              <a:t>필요 </a:t>
            </a:r>
            <a:r>
              <a:rPr lang="en-US" altLang="ko-KR" sz="1100" dirty="0" smtClean="0"/>
              <a:t>Library</a:t>
            </a:r>
            <a:r>
              <a:rPr lang="ko-KR" altLang="en-US" sz="1100" dirty="0" smtClean="0"/>
              <a:t>를 참조한다</a:t>
            </a:r>
            <a:r>
              <a:rPr lang="en-US" altLang="ko-KR" sz="1100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100" dirty="0" smtClean="0"/>
              <a:t>DAAB </a:t>
            </a:r>
            <a:r>
              <a:rPr lang="ko-KR" altLang="en-US" sz="1100" dirty="0" smtClean="0"/>
              <a:t>사용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필수</a:t>
            </a:r>
            <a:r>
              <a:rPr lang="en-US" altLang="ko-KR" sz="1100" dirty="0" smtClean="0"/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Microsoft.Practices.EnterpriseLibrary.Common.dll</a:t>
            </a:r>
            <a:endParaRPr lang="en-US" altLang="ko-KR" sz="1100" dirty="0" smtClean="0"/>
          </a:p>
          <a:p>
            <a:pPr lvl="1">
              <a:lnSpc>
                <a:spcPct val="130000"/>
              </a:lnSpc>
            </a:pPr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Microsoft.Practices.EnterpriseLibrary.Data.dll</a:t>
            </a:r>
            <a:endParaRPr lang="en-US" altLang="ko-KR" sz="1100" dirty="0" smtClean="0"/>
          </a:p>
          <a:p>
            <a:pPr lvl="1">
              <a:lnSpc>
                <a:spcPct val="130000"/>
              </a:lnSpc>
            </a:pPr>
            <a:endParaRPr lang="en-US" altLang="ko-KR" sz="1100" dirty="0" smtClean="0"/>
          </a:p>
          <a:p>
            <a:pPr lvl="1">
              <a:lnSpc>
                <a:spcPct val="130000"/>
              </a:lnSpc>
            </a:pPr>
            <a:r>
              <a:rPr lang="en-US" altLang="ko-KR" sz="1100" dirty="0" err="1" smtClean="0"/>
              <a:t>IoC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사용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필수</a:t>
            </a:r>
            <a:r>
              <a:rPr lang="en-US" altLang="ko-KR" sz="1100" dirty="0" smtClean="0"/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Castle.Core.dll</a:t>
            </a:r>
            <a:endParaRPr lang="en-US" altLang="ko-KR" sz="1100" dirty="0" smtClean="0"/>
          </a:p>
          <a:p>
            <a:pPr lvl="1">
              <a:lnSpc>
                <a:spcPct val="130000"/>
              </a:lnSpc>
            </a:pPr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Castle.MicroKernel.dll</a:t>
            </a:r>
            <a:endParaRPr lang="en-US" altLang="ko-KR" sz="1100" dirty="0" smtClean="0"/>
          </a:p>
          <a:p>
            <a:pPr lvl="1">
              <a:lnSpc>
                <a:spcPct val="130000"/>
              </a:lnSpc>
            </a:pPr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Castle.Windsor.dll</a:t>
            </a:r>
            <a:endParaRPr lang="en-US" altLang="ko-KR" sz="1100" dirty="0" smtClean="0"/>
          </a:p>
          <a:p>
            <a:pPr lvl="1">
              <a:lnSpc>
                <a:spcPct val="130000"/>
              </a:lnSpc>
            </a:pPr>
            <a:endParaRPr lang="en-US" altLang="ko-KR" sz="1100" dirty="0" smtClean="0"/>
          </a:p>
          <a:p>
            <a:pPr lvl="1">
              <a:lnSpc>
                <a:spcPct val="130000"/>
              </a:lnSpc>
            </a:pPr>
            <a:r>
              <a:rPr lang="en-US" altLang="ko-KR" sz="1100" dirty="0" err="1" smtClean="0"/>
              <a:t>AdoRepository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사용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필수</a:t>
            </a:r>
            <a:r>
              <a:rPr lang="en-US" altLang="ko-KR" sz="1100" dirty="0" smtClean="0"/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RCL.Data.dll</a:t>
            </a:r>
            <a:endParaRPr lang="en-US" altLang="ko-KR" sz="1100" dirty="0" smtClean="0"/>
          </a:p>
          <a:p>
            <a:pPr lvl="1">
              <a:lnSpc>
                <a:spcPct val="130000"/>
              </a:lnSpc>
            </a:pPr>
            <a:r>
              <a:rPr lang="en-US" altLang="ko-KR" sz="1100" dirty="0" err="1" smtClean="0"/>
              <a:t>QueryStringProvider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사용 </a:t>
            </a:r>
            <a:r>
              <a:rPr lang="en-US" altLang="ko-KR" sz="1100" dirty="0" smtClean="0"/>
              <a:t>(Options)</a:t>
            </a:r>
          </a:p>
          <a:p>
            <a:pPr lvl="1">
              <a:lnSpc>
                <a:spcPct val="130000"/>
              </a:lnSpc>
            </a:pPr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RCL.Data.IniQueryStringProvider.dll</a:t>
            </a:r>
            <a:endParaRPr lang="en-US" altLang="ko-KR" sz="1100" dirty="0" smtClean="0"/>
          </a:p>
          <a:p>
            <a:pPr lvl="1">
              <a:lnSpc>
                <a:spcPct val="130000"/>
              </a:lnSpc>
            </a:pPr>
            <a:r>
              <a:rPr lang="en-US" altLang="ko-KR" sz="1100" dirty="0" smtClean="0"/>
              <a:t>    Nini.dll</a:t>
            </a:r>
          </a:p>
          <a:p>
            <a:pPr lvl="1">
              <a:lnSpc>
                <a:spcPct val="130000"/>
              </a:lnSpc>
            </a:pPr>
            <a:endParaRPr lang="en-US" altLang="ko-KR" sz="1100" dirty="0" smtClean="0"/>
          </a:p>
          <a:p>
            <a:pPr lvl="1">
              <a:lnSpc>
                <a:spcPct val="130000"/>
              </a:lnSpc>
            </a:pPr>
            <a:r>
              <a:rPr lang="en-US" altLang="ko-KR" sz="1100" dirty="0" smtClean="0"/>
              <a:t>Core Library (Options)</a:t>
            </a:r>
          </a:p>
          <a:p>
            <a:pPr lvl="1">
              <a:lnSpc>
                <a:spcPct val="130000"/>
              </a:lnSpc>
            </a:pPr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RCL.Core.dll</a:t>
            </a:r>
            <a:endParaRPr lang="en-US" altLang="ko-KR" sz="1100" dirty="0" smtClean="0"/>
          </a:p>
          <a:p>
            <a:pPr lvl="1">
              <a:lnSpc>
                <a:spcPct val="130000"/>
              </a:lnSpc>
            </a:pPr>
            <a:endParaRPr lang="en-US" altLang="ko-KR" sz="1100" dirty="0" smtClean="0"/>
          </a:p>
          <a:p>
            <a:pPr lvl="1">
              <a:lnSpc>
                <a:spcPct val="130000"/>
              </a:lnSpc>
            </a:pPr>
            <a:r>
              <a:rPr lang="en-US" altLang="ko-KR" sz="1100" dirty="0" smtClean="0"/>
              <a:t>LINQ Extensions (Options)</a:t>
            </a:r>
          </a:p>
          <a:p>
            <a:pPr lvl="1">
              <a:lnSpc>
                <a:spcPct val="130000"/>
              </a:lnSpc>
            </a:pPr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RCL.LinqExtensions.dll</a:t>
            </a:r>
            <a:endParaRPr lang="en-US" altLang="ko-KR" sz="1100" dirty="0" smtClean="0"/>
          </a:p>
          <a:p>
            <a:pPr lvl="1">
              <a:lnSpc>
                <a:spcPct val="130000"/>
              </a:lnSpc>
            </a:pPr>
            <a:endParaRPr lang="en-US" altLang="ko-KR" sz="1100" dirty="0" smtClean="0"/>
          </a:p>
          <a:p>
            <a:pPr lvl="1">
              <a:lnSpc>
                <a:spcPct val="130000"/>
              </a:lnSpc>
            </a:pPr>
            <a:endParaRPr lang="en-US" altLang="ko-KR" sz="11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Setup configuration with </a:t>
            </a:r>
            <a:r>
              <a:rPr lang="en-US" altLang="ko-KR" dirty="0" err="1" smtClean="0"/>
              <a:t>IoC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2009-12-28</a:t>
            </a:fld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44" y="1071546"/>
            <a:ext cx="78962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23844" y="642918"/>
            <a:ext cx="857256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000" dirty="0" smtClean="0"/>
              <a:t>1. </a:t>
            </a:r>
            <a:r>
              <a:rPr lang="en-US" altLang="ko-KR" sz="1000" dirty="0" err="1" smtClean="0"/>
              <a:t>App.Config</a:t>
            </a:r>
            <a:r>
              <a:rPr lang="en-US" altLang="ko-KR" sz="1000" dirty="0" smtClean="0"/>
              <a:t> (or </a:t>
            </a:r>
            <a:r>
              <a:rPr lang="en-US" altLang="ko-KR" sz="1000" dirty="0" err="1" smtClean="0"/>
              <a:t>Web.Config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의 </a:t>
            </a:r>
            <a:r>
              <a:rPr lang="en-US" altLang="ko-KR" sz="1000" dirty="0" err="1" smtClean="0"/>
              <a:t>ConfigSection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에 아래와 같이 </a:t>
            </a:r>
            <a:r>
              <a:rPr lang="en-US" altLang="ko-KR" sz="1000" dirty="0" smtClean="0"/>
              <a:t>DAAB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Castle </a:t>
            </a:r>
            <a:r>
              <a:rPr lang="ko-KR" altLang="en-US" sz="1000" dirty="0" smtClean="0"/>
              <a:t>관련 </a:t>
            </a:r>
            <a:r>
              <a:rPr lang="en-US" altLang="ko-KR" sz="1000" dirty="0" smtClean="0"/>
              <a:t>section</a:t>
            </a:r>
            <a:r>
              <a:rPr lang="ko-KR" altLang="en-US" sz="1000" dirty="0" smtClean="0"/>
              <a:t>을 추가한다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282" y="3857628"/>
            <a:ext cx="85820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595282" y="3429000"/>
            <a:ext cx="857256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000" dirty="0" smtClean="0"/>
              <a:t>2. Castle </a:t>
            </a:r>
            <a:r>
              <a:rPr lang="ko-KR" altLang="en-US" sz="1000" dirty="0" smtClean="0"/>
              <a:t>관련 환경설정 파일 위치를 지정한다</a:t>
            </a:r>
            <a:r>
              <a:rPr lang="en-US" altLang="ko-KR" sz="1000" dirty="0" smtClean="0"/>
              <a:t>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Setup 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 configuration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2009-12-28</a:t>
            </a:fld>
            <a:endParaRPr lang="ko-KR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92" y="714356"/>
            <a:ext cx="7148409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381628" y="1214422"/>
            <a:ext cx="3929090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000" dirty="0" err="1" smtClean="0"/>
              <a:t>Northwind</a:t>
            </a:r>
            <a:r>
              <a:rPr lang="en-US" altLang="ko-KR" sz="1000" dirty="0" smtClean="0"/>
              <a:t> DB</a:t>
            </a:r>
            <a:r>
              <a:rPr lang="ko-KR" altLang="en-US" sz="1000" dirty="0" smtClean="0"/>
              <a:t>용 </a:t>
            </a:r>
            <a:r>
              <a:rPr lang="en-US" altLang="ko-KR" sz="1000" dirty="0" err="1" smtClean="0"/>
              <a:t>AdoRepository</a:t>
            </a:r>
            <a:r>
              <a:rPr lang="ko-KR" altLang="en-US" sz="1000" dirty="0" smtClean="0"/>
              <a:t>를 정의한다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000" dirty="0" err="1" smtClean="0"/>
              <a:t>QueryStringProvider</a:t>
            </a:r>
            <a:r>
              <a:rPr lang="ko-KR" altLang="en-US" sz="1000" dirty="0" smtClean="0"/>
              <a:t>를 사용한다면 </a:t>
            </a:r>
            <a:r>
              <a:rPr lang="en-US" altLang="ko-KR" sz="1000" dirty="0" smtClean="0"/>
              <a:t>parameters</a:t>
            </a:r>
            <a:r>
              <a:rPr lang="ko-KR" altLang="en-US" sz="1000" dirty="0" smtClean="0"/>
              <a:t>에 추가한다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81628" y="2571744"/>
            <a:ext cx="3929090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000" dirty="0" smtClean="0"/>
              <a:t>Pubs DB</a:t>
            </a:r>
            <a:r>
              <a:rPr lang="ko-KR" altLang="en-US" sz="1000" dirty="0" smtClean="0"/>
              <a:t>용 </a:t>
            </a:r>
            <a:r>
              <a:rPr lang="en-US" altLang="ko-KR" sz="1000" dirty="0" err="1" smtClean="0"/>
              <a:t>AdoRepository</a:t>
            </a:r>
            <a:r>
              <a:rPr lang="ko-KR" altLang="en-US" sz="1000" dirty="0" smtClean="0"/>
              <a:t>를 정의한다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000" dirty="0" smtClean="0"/>
              <a:t>Database </a:t>
            </a:r>
            <a:r>
              <a:rPr lang="en-US" altLang="ko-KR" sz="1000" dirty="0" err="1" smtClean="0"/>
              <a:t>connectionString</a:t>
            </a:r>
            <a:r>
              <a:rPr lang="en-US" altLang="ko-KR" sz="1000" dirty="0" smtClean="0"/>
              <a:t> name</a:t>
            </a:r>
            <a:r>
              <a:rPr lang="ko-KR" altLang="en-US" sz="1000" dirty="0" smtClean="0"/>
              <a:t>을 명시적으로 </a:t>
            </a:r>
            <a:r>
              <a:rPr lang="en-US" altLang="ko-KR" sz="1000" dirty="0" smtClean="0"/>
              <a:t>parameter</a:t>
            </a:r>
            <a:r>
              <a:rPr lang="ko-KR" altLang="en-US" sz="1000" dirty="0" smtClean="0"/>
              <a:t>에 정의한다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81628" y="4500570"/>
            <a:ext cx="3929090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000" dirty="0" err="1" smtClean="0"/>
              <a:t>Northwind</a:t>
            </a:r>
            <a:r>
              <a:rPr lang="en-US" altLang="ko-KR" sz="1000" dirty="0" smtClean="0"/>
              <a:t> DB</a:t>
            </a:r>
            <a:r>
              <a:rPr lang="ko-KR" altLang="en-US" sz="1000" dirty="0" smtClean="0"/>
              <a:t>용 </a:t>
            </a:r>
            <a:r>
              <a:rPr lang="en-US" altLang="ko-KR" sz="1000" dirty="0" err="1" smtClean="0"/>
              <a:t>IQueryStringProvider</a:t>
            </a:r>
            <a:r>
              <a:rPr lang="en-US" altLang="ko-KR" sz="1000" dirty="0" smtClean="0"/>
              <a:t> Component</a:t>
            </a:r>
            <a:r>
              <a:rPr lang="ko-KR" altLang="en-US" sz="1000" dirty="0" smtClean="0"/>
              <a:t>를 등록한다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000" dirty="0" smtClean="0"/>
              <a:t>실제 파일경로를 정의해 주어야 한다</a:t>
            </a:r>
            <a:r>
              <a:rPr lang="en-US" altLang="ko-KR" sz="1000" dirty="0" smtClean="0"/>
              <a:t>. (Options)</a:t>
            </a:r>
          </a:p>
          <a:p>
            <a:pPr>
              <a:lnSpc>
                <a:spcPct val="130000"/>
              </a:lnSpc>
            </a:pPr>
            <a:endParaRPr lang="en-US" altLang="ko-KR" sz="10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381628" y="5643578"/>
            <a:ext cx="3929090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000" dirty="0" smtClean="0"/>
              <a:t>Pubs DB</a:t>
            </a:r>
            <a:r>
              <a:rPr lang="ko-KR" altLang="en-US" sz="1000" dirty="0" smtClean="0"/>
              <a:t>용 </a:t>
            </a:r>
            <a:r>
              <a:rPr lang="en-US" altLang="ko-KR" sz="1000" dirty="0" err="1" smtClean="0"/>
              <a:t>IQueryStringProvider</a:t>
            </a:r>
            <a:r>
              <a:rPr lang="en-US" altLang="ko-KR" sz="1000" dirty="0" smtClean="0"/>
              <a:t> Component</a:t>
            </a:r>
            <a:r>
              <a:rPr lang="ko-KR" altLang="en-US" sz="1000" dirty="0" smtClean="0"/>
              <a:t>를 등록한다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000" dirty="0" smtClean="0"/>
              <a:t>실제 파일경로를 정의해 주어야 한다</a:t>
            </a:r>
            <a:r>
              <a:rPr lang="en-US" altLang="ko-KR" sz="1000" dirty="0" smtClean="0"/>
              <a:t>. (Options)</a:t>
            </a:r>
          </a:p>
          <a:p>
            <a:pPr>
              <a:lnSpc>
                <a:spcPct val="130000"/>
              </a:lnSpc>
            </a:pPr>
            <a:endParaRPr lang="en-US" altLang="ko-KR" sz="10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452538" y="3967166"/>
            <a:ext cx="2500330" cy="21431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3910" y="2000240"/>
            <a:ext cx="4929222" cy="21431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구부러진 연결선 12"/>
          <p:cNvCxnSpPr>
            <a:stCxn id="10" idx="3"/>
            <a:endCxn id="11" idx="2"/>
          </p:cNvCxnSpPr>
          <p:nvPr/>
        </p:nvCxnSpPr>
        <p:spPr>
          <a:xfrm flipH="1" flipV="1">
            <a:off x="3488521" y="2214554"/>
            <a:ext cx="464347" cy="1859769"/>
          </a:xfrm>
          <a:prstGeom prst="curvedConnector4">
            <a:avLst>
              <a:gd name="adj1" fmla="val -49230"/>
              <a:gd name="adj2" fmla="val 52881"/>
            </a:avLst>
          </a:prstGeom>
          <a:ln w="1905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Testing </a:t>
            </a:r>
            <a:r>
              <a:rPr lang="en-US" altLang="ko-KR" dirty="0" err="1" smtClean="0"/>
              <a:t>IoC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2009-12-28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2406" y="714356"/>
            <a:ext cx="8858312" cy="5715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000" dirty="0" err="1" smtClean="0"/>
              <a:t>IoC</a:t>
            </a:r>
            <a:r>
              <a:rPr lang="ko-KR" altLang="en-US" sz="1000" dirty="0" smtClean="0"/>
              <a:t> 사용 시 주의할 점 중에 하나가 </a:t>
            </a:r>
            <a:r>
              <a:rPr lang="en-US" altLang="ko-KR" sz="1000" dirty="0" err="1" smtClean="0"/>
              <a:t>IoC</a:t>
            </a:r>
            <a:r>
              <a:rPr lang="ko-KR" altLang="en-US" sz="1000" dirty="0" smtClean="0"/>
              <a:t>를 초기화를 수행해야 한다는 점이다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000" dirty="0" smtClean="0"/>
              <a:t>Web Application </a:t>
            </a:r>
            <a:r>
              <a:rPr lang="ko-KR" altLang="en-US" sz="1000" dirty="0" smtClean="0"/>
              <a:t>같은 경우 </a:t>
            </a:r>
            <a:r>
              <a:rPr lang="en-US" altLang="ko-KR" sz="1000" dirty="0" err="1" smtClean="0"/>
              <a:t>HttpApplication</a:t>
            </a:r>
            <a:r>
              <a:rPr lang="ko-KR" altLang="en-US" sz="1000" dirty="0" smtClean="0"/>
              <a:t>을 상속 받아 </a:t>
            </a:r>
            <a:r>
              <a:rPr lang="en-US" altLang="ko-KR" sz="1000" dirty="0" smtClean="0"/>
              <a:t>Application Start Event</a:t>
            </a:r>
            <a:r>
              <a:rPr lang="ko-KR" altLang="en-US" sz="1000" dirty="0" smtClean="0"/>
              <a:t>에서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IoC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를 초기화를 수행하면 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44" y="1428736"/>
            <a:ext cx="51911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1523976" y="2500306"/>
            <a:ext cx="4143404" cy="42862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53132" y="1928802"/>
            <a:ext cx="3357586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000" dirty="0" smtClean="0"/>
              <a:t>Application </a:t>
            </a:r>
            <a:r>
              <a:rPr lang="ko-KR" altLang="en-US" sz="1000" dirty="0" err="1" smtClean="0"/>
              <a:t>시작시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IoC</a:t>
            </a:r>
            <a:r>
              <a:rPr lang="ko-KR" altLang="en-US" sz="1000" dirty="0" smtClean="0"/>
              <a:t> 환경설정 분석을 위해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명시적으로 초기화를 수행한다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30000"/>
              </a:lnSpc>
            </a:pPr>
            <a:endParaRPr lang="en-US" altLang="ko-KR" sz="1000" dirty="0" smtClean="0"/>
          </a:p>
          <a:p>
            <a:pPr>
              <a:lnSpc>
                <a:spcPct val="130000"/>
              </a:lnSpc>
            </a:pPr>
            <a:r>
              <a:rPr lang="ko-KR" altLang="en-US" sz="1000" dirty="0" smtClean="0"/>
              <a:t>단순히 </a:t>
            </a:r>
            <a:r>
              <a:rPr lang="en-US" altLang="ko-KR" sz="1000" dirty="0" err="1" smtClean="0"/>
              <a:t>IoC.Initialize</a:t>
            </a:r>
            <a:r>
              <a:rPr lang="en-US" altLang="ko-KR" sz="1000" dirty="0" smtClean="0"/>
              <a:t>() </a:t>
            </a:r>
            <a:r>
              <a:rPr lang="ko-KR" altLang="en-US" sz="1000" dirty="0" smtClean="0"/>
              <a:t>만 호출해도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30000"/>
              </a:lnSpc>
            </a:pPr>
            <a:endParaRPr lang="en-US" altLang="ko-KR" sz="1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Testing </a:t>
            </a:r>
            <a:r>
              <a:rPr lang="en-US" altLang="ko-KR" dirty="0" err="1" smtClean="0"/>
              <a:t>IoC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2009-12-28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67446" y="1357298"/>
            <a:ext cx="3357586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ko-KR" altLang="en-US" sz="1000" dirty="0" smtClean="0"/>
              <a:t>수동으로 </a:t>
            </a:r>
            <a:r>
              <a:rPr lang="en-US" altLang="ko-KR" sz="1000" dirty="0" err="1" smtClean="0"/>
              <a:t>AdoRepository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를 등록해 본다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000" dirty="0" smtClean="0"/>
              <a:t>아주 특별한 상황에서는 이와 같이 특정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를 사용할 때도 있지만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사용할 기회가 없을 듯</a:t>
            </a:r>
            <a:r>
              <a:rPr lang="en-US" altLang="ko-KR" sz="1000" dirty="0" smtClean="0"/>
              <a:t>…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30" y="1285860"/>
            <a:ext cx="56769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6167446" y="2643182"/>
            <a:ext cx="3357586" cy="1214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000" dirty="0" err="1" smtClean="0"/>
              <a:t>IoC</a:t>
            </a:r>
            <a:r>
              <a:rPr lang="en-US" altLang="ko-KR" sz="1000" dirty="0" smtClean="0"/>
              <a:t> Container</a:t>
            </a:r>
            <a:r>
              <a:rPr lang="ko-KR" altLang="en-US" sz="1000" dirty="0" smtClean="0"/>
              <a:t>로부터 </a:t>
            </a:r>
            <a:r>
              <a:rPr lang="en-US" altLang="ko-KR" sz="1000" dirty="0" err="1" smtClean="0"/>
              <a:t>IAdoRepository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서비스를 제공하는 </a:t>
            </a:r>
            <a:r>
              <a:rPr lang="ko-KR" altLang="en-US" sz="1000" dirty="0" err="1" smtClean="0"/>
              <a:t>인스턴스를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반환받는다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30000"/>
              </a:lnSpc>
            </a:pPr>
            <a:endParaRPr lang="en-US" altLang="ko-KR" sz="1000" dirty="0" smtClean="0"/>
          </a:p>
          <a:p>
            <a:pPr>
              <a:lnSpc>
                <a:spcPct val="130000"/>
              </a:lnSpc>
            </a:pPr>
            <a:r>
              <a:rPr lang="ko-KR" altLang="en-US" sz="1000" dirty="0" smtClean="0"/>
              <a:t>결과는 아래 </a:t>
            </a:r>
            <a:r>
              <a:rPr lang="en-US" altLang="ko-KR" sz="1000" dirty="0" err="1" smtClean="0"/>
              <a:t>ConsoleOutput</a:t>
            </a:r>
            <a:r>
              <a:rPr lang="ko-KR" altLang="en-US" sz="1000" dirty="0" smtClean="0"/>
              <a:t>에 있듯이</a:t>
            </a:r>
            <a:endParaRPr lang="en-US" altLang="ko-KR" sz="1000" dirty="0" smtClean="0"/>
          </a:p>
          <a:p>
            <a:pPr>
              <a:lnSpc>
                <a:spcPct val="130000"/>
              </a:lnSpc>
            </a:pPr>
            <a:r>
              <a:rPr lang="en-US" altLang="ko-KR" sz="1000" dirty="0" err="1" smtClean="0"/>
              <a:t>AdoRepositoryImpl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이다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3066" y="4071942"/>
            <a:ext cx="4219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5167314" y="4500570"/>
            <a:ext cx="4643470" cy="6429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Instancing </a:t>
            </a:r>
            <a:r>
              <a:rPr lang="en-US" altLang="ko-KR" dirty="0" err="1" smtClean="0"/>
              <a:t>AdoRepository</a:t>
            </a:r>
            <a:r>
              <a:rPr lang="en-US" altLang="ko-KR" dirty="0" smtClean="0"/>
              <a:t> with </a:t>
            </a:r>
            <a:r>
              <a:rPr lang="en-US" altLang="ko-KR" dirty="0" err="1" smtClean="0"/>
              <a:t>IoC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2009-12-28</a:t>
            </a:fld>
            <a:endParaRPr lang="ko-KR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44" y="1500174"/>
            <a:ext cx="69437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23844" y="3571876"/>
            <a:ext cx="9144064" cy="642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환경설정에 정의된 기본 </a:t>
            </a:r>
            <a:r>
              <a:rPr lang="en-US" altLang="ko-KR" sz="1000" dirty="0" smtClean="0"/>
              <a:t>Database</a:t>
            </a:r>
            <a:r>
              <a:rPr lang="ko-KR" altLang="en-US" sz="1000" dirty="0" smtClean="0"/>
              <a:t>를 사용하는 </a:t>
            </a:r>
            <a:r>
              <a:rPr lang="en-US" altLang="ko-KR" sz="1000" dirty="0" err="1" smtClean="0"/>
              <a:t>DefaultAdoRepository</a:t>
            </a:r>
            <a:r>
              <a:rPr lang="ko-KR" altLang="en-US" sz="1000" dirty="0" smtClean="0"/>
              <a:t>는 </a:t>
            </a:r>
            <a:r>
              <a:rPr lang="en-US" altLang="ko-KR" sz="1000" dirty="0" err="1" smtClean="0"/>
              <a:t>IoC.TryResolve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를 수행해서 제공한다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특정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대해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특정 </a:t>
            </a:r>
            <a:r>
              <a:rPr lang="en-US" altLang="ko-KR" sz="1000" dirty="0" smtClean="0"/>
              <a:t>Component</a:t>
            </a:r>
            <a:r>
              <a:rPr lang="ko-KR" altLang="en-US" sz="1000" dirty="0" smtClean="0"/>
              <a:t>를 사용하려면 </a:t>
            </a:r>
            <a:r>
              <a:rPr lang="en-US" altLang="ko-KR" sz="1000" dirty="0" err="1" smtClean="0"/>
              <a:t>IoC.Resolve</a:t>
            </a:r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IAdoRepository</a:t>
            </a:r>
            <a:r>
              <a:rPr lang="en-US" altLang="ko-KR" sz="1000" dirty="0" smtClean="0"/>
              <a:t>&gt;(string </a:t>
            </a:r>
            <a:r>
              <a:rPr lang="en-US" altLang="ko-KR" sz="1000" dirty="0" err="1" smtClean="0"/>
              <a:t>componentId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를 사용하여 구현할 수 있다</a:t>
            </a:r>
            <a:r>
              <a:rPr lang="en-US" altLang="ko-KR" sz="1000" dirty="0" smtClean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Apply 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 to Web 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IoC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사용시에는 </a:t>
            </a:r>
            <a:r>
              <a:rPr lang="en-US" altLang="ko-KR" dirty="0" smtClean="0"/>
              <a:t>Web Application </a:t>
            </a:r>
            <a:r>
              <a:rPr lang="ko-KR" altLang="en-US" dirty="0" smtClean="0"/>
              <a:t>시작 시에 사용자 코드가 실행되기 전에 초기화가 되어 있어야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초기화를 </a:t>
            </a:r>
            <a:r>
              <a:rPr lang="en-US" altLang="ko-KR" dirty="0" err="1" smtClean="0"/>
              <a:t>PageBase</a:t>
            </a:r>
            <a:r>
              <a:rPr lang="ko-KR" altLang="en-US" dirty="0" smtClean="0"/>
              <a:t>에서 수행하는 것은 의미 없다</a:t>
            </a:r>
            <a:r>
              <a:rPr lang="en-US" altLang="ko-KR" dirty="0" smtClean="0"/>
              <a:t>. Application </a:t>
            </a:r>
            <a:r>
              <a:rPr lang="ko-KR" altLang="en-US" dirty="0" smtClean="0"/>
              <a:t>에서 한번만 수행하면 되기 때문이다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IoCHttpApplication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상속 받기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Application </a:t>
            </a:r>
            <a:r>
              <a:rPr lang="ko-KR" altLang="en-US" dirty="0" smtClean="0"/>
              <a:t>시작 시 </a:t>
            </a:r>
            <a:r>
              <a:rPr lang="ko-KR" altLang="en-US" dirty="0" err="1" smtClean="0"/>
              <a:t>초기화여부를</a:t>
            </a:r>
            <a:r>
              <a:rPr lang="ko-KR" altLang="en-US" dirty="0" smtClean="0"/>
              <a:t> 검사하여 초기화를 한번만 수행한다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구현이 쉽다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DNN </a:t>
            </a:r>
            <a:r>
              <a:rPr lang="ko-KR" altLang="en-US" dirty="0" smtClean="0"/>
              <a:t>등 이미 다른 </a:t>
            </a:r>
            <a:r>
              <a:rPr lang="en-US" altLang="ko-KR" dirty="0" err="1" smtClean="0"/>
              <a:t>HttpApplication</a:t>
            </a:r>
            <a:r>
              <a:rPr lang="ko-KR" altLang="en-US" dirty="0" smtClean="0"/>
              <a:t>을 상속 받은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는 적용할 수 없다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IoCHttpModule</a:t>
            </a:r>
            <a:r>
              <a:rPr lang="ko-KR" altLang="en-US" dirty="0" smtClean="0"/>
              <a:t>을 사용하기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HttpModule</a:t>
            </a:r>
            <a:r>
              <a:rPr lang="ko-KR" altLang="en-US" dirty="0" smtClean="0"/>
              <a:t>에 등록하여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 모듈이 초기화 될 때 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초기화를 수행한다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설정작업이 조금 어렵지만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확장성이</a:t>
            </a:r>
            <a:r>
              <a:rPr lang="ko-KR" altLang="en-US" dirty="0" smtClean="0"/>
              <a:t> 뛰어나다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C5BD4-88A0-4671-9A9D-FC2359A6E8B1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1397692-2892-4C6E-A42B-64587402968E}" type="datetime1">
              <a:rPr lang="ko-KR" altLang="en-US" smtClean="0"/>
              <a:pPr>
                <a:defRPr/>
              </a:pPr>
              <a:t>2009-12-28</a:t>
            </a:fld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Apply 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 to Web Application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2009-12-28</a:t>
            </a:fld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68" y="1214422"/>
            <a:ext cx="6019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68" y="4286256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380968" y="857232"/>
            <a:ext cx="3357586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000" dirty="0" err="1" smtClean="0"/>
              <a:t>global.asax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에서 </a:t>
            </a:r>
            <a:r>
              <a:rPr lang="en-US" altLang="ko-KR" sz="1000" dirty="0" err="1" smtClean="0"/>
              <a:t>IoCHttpApplication</a:t>
            </a:r>
            <a:r>
              <a:rPr lang="ko-KR" altLang="en-US" sz="1000" dirty="0" smtClean="0"/>
              <a:t>을 상속 받기</a:t>
            </a:r>
            <a:endParaRPr lang="en-US" altLang="ko-KR" sz="1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80968" y="3929066"/>
            <a:ext cx="3357586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000" dirty="0" smtClean="0"/>
              <a:t>system.web/</a:t>
            </a:r>
            <a:r>
              <a:rPr lang="en-US" altLang="ko-KR" sz="1000" dirty="0" err="1" smtClean="0"/>
              <a:t>httModules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IoCHttpModule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등록하기</a:t>
            </a:r>
            <a:endParaRPr lang="en-US" altLang="ko-KR" sz="1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696913" y="0"/>
            <a:ext cx="8358187" cy="500063"/>
          </a:xfrm>
        </p:spPr>
        <p:txBody>
          <a:bodyPr/>
          <a:lstStyle/>
          <a:p>
            <a:r>
              <a:rPr lang="en-US" altLang="ko-KR" smtClean="0"/>
              <a:t>0. </a:t>
            </a:r>
            <a:r>
              <a:rPr lang="ko-KR" altLang="en-US" smtClean="0"/>
              <a:t>문서 이력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BBE0BB-7D1B-4B61-BD18-BB448E09738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B110687-4DEF-49D8-8BC7-09233559D986}" type="datetime1">
              <a:rPr lang="ko-KR" altLang="en-US" smtClean="0"/>
              <a:pPr>
                <a:defRPr/>
              </a:pPr>
              <a:t>2009-12-28</a:t>
            </a:fld>
            <a:endParaRPr lang="ko-KR" altLang="en-US" dirty="0"/>
          </a:p>
        </p:txBody>
      </p:sp>
      <p:graphicFrame>
        <p:nvGraphicFramePr>
          <p:cNvPr id="5" name="Group 128"/>
          <p:cNvGraphicFramePr>
            <a:graphicFrameLocks noGrp="1"/>
          </p:cNvGraphicFramePr>
          <p:nvPr/>
        </p:nvGraphicFramePr>
        <p:xfrm>
          <a:off x="323850" y="2974975"/>
          <a:ext cx="9286941" cy="3032225"/>
        </p:xfrm>
        <a:graphic>
          <a:graphicData uri="http://schemas.openxmlformats.org/drawingml/2006/table">
            <a:tbl>
              <a:tblPr/>
              <a:tblGrid>
                <a:gridCol w="636204"/>
                <a:gridCol w="1060340"/>
                <a:gridCol w="745500"/>
                <a:gridCol w="866215"/>
                <a:gridCol w="5978682"/>
              </a:tblGrid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변경일자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2009.01.30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배성혁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1.1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2009.02.04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배성혁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Web Application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 시 방법 추가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219"/>
          <p:cNvSpPr txBox="1">
            <a:spLocks noChangeArrowheads="1"/>
          </p:cNvSpPr>
          <p:nvPr/>
        </p:nvSpPr>
        <p:spPr bwMode="auto">
          <a:xfrm>
            <a:off x="238125" y="2571750"/>
            <a:ext cx="14065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2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이력</a:t>
            </a:r>
          </a:p>
        </p:txBody>
      </p:sp>
      <p:graphicFrame>
        <p:nvGraphicFramePr>
          <p:cNvPr id="7" name="Group 129"/>
          <p:cNvGraphicFramePr>
            <a:graphicFrameLocks noGrp="1"/>
          </p:cNvGraphicFramePr>
          <p:nvPr/>
        </p:nvGraphicFramePr>
        <p:xfrm>
          <a:off x="309563" y="1198563"/>
          <a:ext cx="9286939" cy="1230000"/>
        </p:xfrm>
        <a:graphic>
          <a:graphicData uri="http://schemas.openxmlformats.org/drawingml/2006/table">
            <a:tbl>
              <a:tblPr/>
              <a:tblGrid>
                <a:gridCol w="1579089"/>
                <a:gridCol w="2862916"/>
                <a:gridCol w="1530151"/>
                <a:gridCol w="3314783"/>
              </a:tblGrid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RCL.NET v 3.x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리얼웹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제목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Using 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AdoRepository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w/o 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IoC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배성혁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2009.01.30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1.1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배포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295"/>
          <p:cNvSpPr txBox="1">
            <a:spLocks noChangeArrowheads="1"/>
          </p:cNvSpPr>
          <p:nvPr/>
        </p:nvSpPr>
        <p:spPr bwMode="auto">
          <a:xfrm>
            <a:off x="238125" y="784225"/>
            <a:ext cx="150018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2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요약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모서리가 둥근 직사각형 100"/>
          <p:cNvSpPr/>
          <p:nvPr/>
        </p:nvSpPr>
        <p:spPr>
          <a:xfrm>
            <a:off x="7453330" y="1071546"/>
            <a:ext cx="1785950" cy="1500198"/>
          </a:xfrm>
          <a:prstGeom prst="round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5400000" scaled="0"/>
          </a:gradFill>
          <a:ln>
            <a:gradFill>
              <a:gsLst>
                <a:gs pos="100000">
                  <a:srgbClr val="C00000"/>
                </a:gs>
                <a:gs pos="50000">
                  <a:srgbClr val="EE0000"/>
                </a:gs>
                <a:gs pos="0">
                  <a:srgbClr val="F4E0E0"/>
                </a:gs>
              </a:gsLst>
              <a:lin ang="5400000" scaled="0"/>
            </a:gradFill>
          </a:ln>
          <a:effectLst>
            <a:outerShdw blurRad="165100" dist="38100" dir="2700000" sx="99000" sy="99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3" name="제목 1"/>
          <p:cNvSpPr>
            <a:spLocks noGrp="1"/>
          </p:cNvSpPr>
          <p:nvPr>
            <p:ph type="title"/>
          </p:nvPr>
        </p:nvSpPr>
        <p:spPr>
          <a:xfrm>
            <a:off x="696913" y="0"/>
            <a:ext cx="8358187" cy="500063"/>
          </a:xfrm>
        </p:spPr>
        <p:txBody>
          <a:bodyPr/>
          <a:lstStyle/>
          <a:p>
            <a:r>
              <a:rPr lang="en-US" altLang="ko-KR" smtClean="0"/>
              <a:t>2. ICON SET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F64979-B8B6-4317-905B-3F9F0E5D0F8B}" type="slidenum">
              <a:rPr lang="ko-KR" altLang="en-US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3B7E98C-2394-403A-BCEB-6C0868BFCF08}" type="datetime1">
              <a:rPr lang="ko-KR" altLang="en-US"/>
              <a:pPr>
                <a:defRPr/>
              </a:pPr>
              <a:t>2009-12-28</a:t>
            </a:fld>
            <a:endParaRPr lang="ko-KR" altLang="en-US" dirty="0"/>
          </a:p>
        </p:txBody>
      </p:sp>
      <p:pic>
        <p:nvPicPr>
          <p:cNvPr id="1036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53438" y="4000500"/>
            <a:ext cx="1920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6"/>
          <p:cNvGrpSpPr>
            <a:grpSpLocks/>
          </p:cNvGrpSpPr>
          <p:nvPr/>
        </p:nvGrpSpPr>
        <p:grpSpPr bwMode="auto">
          <a:xfrm>
            <a:off x="231775" y="5043488"/>
            <a:ext cx="701675" cy="620712"/>
            <a:chOff x="5002" y="2683"/>
            <a:chExt cx="408" cy="391"/>
          </a:xfrm>
        </p:grpSpPr>
        <p:pic>
          <p:nvPicPr>
            <p:cNvPr id="1113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02" y="2795"/>
              <a:ext cx="408" cy="279"/>
            </a:xfrm>
            <a:prstGeom prst="rect">
              <a:avLst/>
            </a:prstGeom>
            <a:noFill/>
            <a:ln w="9525">
              <a:noFill/>
              <a:miter lim="800000"/>
              <a:headEnd type="none" w="med" len="sm"/>
              <a:tailEnd type="none" w="med" len="sm"/>
            </a:ln>
          </p:spPr>
        </p:pic>
        <p:pic>
          <p:nvPicPr>
            <p:cNvPr id="1114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80" y="2683"/>
              <a:ext cx="27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8" name="Picture 9" descr="server"/>
          <p:cNvPicPr>
            <a:picLocks noGrp="1"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7500" y="4972050"/>
            <a:ext cx="696913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0" descr="pc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9338" y="5043488"/>
            <a:ext cx="5810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1" descr="hp workstation i200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09938" y="5114925"/>
            <a:ext cx="4175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2" descr="LH3000_ped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10125" y="4972050"/>
            <a:ext cx="625475" cy="7810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1042" name="Picture 13" descr="task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9725" y="3714750"/>
            <a:ext cx="4397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4" descr="내업무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54663" y="3786188"/>
            <a:ext cx="43973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44" name="Group 15"/>
          <p:cNvGrpSpPr>
            <a:grpSpLocks/>
          </p:cNvGrpSpPr>
          <p:nvPr/>
        </p:nvGrpSpPr>
        <p:grpSpPr bwMode="auto">
          <a:xfrm>
            <a:off x="1592263" y="3714750"/>
            <a:ext cx="1154112" cy="681038"/>
            <a:chOff x="1464" y="2736"/>
            <a:chExt cx="671" cy="429"/>
          </a:xfrm>
        </p:grpSpPr>
        <p:pic>
          <p:nvPicPr>
            <p:cNvPr id="1111" name="Picture 16" descr="내업무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632" y="2736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2" name="Rectangle 17"/>
            <p:cNvSpPr>
              <a:spLocks noChangeArrowheads="1"/>
            </p:cNvSpPr>
            <p:nvPr/>
          </p:nvSpPr>
          <p:spPr bwMode="auto">
            <a:xfrm>
              <a:off x="1464" y="2971"/>
              <a:ext cx="671" cy="19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Subprocess</a:t>
              </a:r>
            </a:p>
          </p:txBody>
        </p:sp>
      </p:grpSp>
      <p:grpSp>
        <p:nvGrpSpPr>
          <p:cNvPr id="1045" name="Group 18"/>
          <p:cNvGrpSpPr>
            <a:grpSpLocks/>
          </p:cNvGrpSpPr>
          <p:nvPr/>
        </p:nvGrpSpPr>
        <p:grpSpPr bwMode="auto">
          <a:xfrm>
            <a:off x="820738" y="3714750"/>
            <a:ext cx="552450" cy="758825"/>
            <a:chOff x="3439" y="1632"/>
            <a:chExt cx="321" cy="478"/>
          </a:xfrm>
        </p:grpSpPr>
        <p:pic>
          <p:nvPicPr>
            <p:cNvPr id="1109" name="Picture 19" descr="task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489" y="1632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0" name="Text Box 20"/>
            <p:cNvSpPr txBox="1">
              <a:spLocks noChangeArrowheads="1"/>
            </p:cNvSpPr>
            <p:nvPr/>
          </p:nvSpPr>
          <p:spPr bwMode="auto">
            <a:xfrm>
              <a:off x="3439" y="1916"/>
              <a:ext cx="321" cy="194"/>
            </a:xfrm>
            <a:prstGeom prst="rect">
              <a:avLst/>
            </a:prstGeom>
            <a:noFill/>
            <a:ln w="15875" cap="rnd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Task</a:t>
              </a:r>
            </a:p>
          </p:txBody>
        </p:sp>
      </p:grpSp>
      <p:grpSp>
        <p:nvGrpSpPr>
          <p:cNvPr id="1046" name="Group 21"/>
          <p:cNvGrpSpPr>
            <a:grpSpLocks/>
          </p:cNvGrpSpPr>
          <p:nvPr/>
        </p:nvGrpSpPr>
        <p:grpSpPr bwMode="auto">
          <a:xfrm>
            <a:off x="3806825" y="3714750"/>
            <a:ext cx="800100" cy="757238"/>
            <a:chOff x="2736" y="1584"/>
            <a:chExt cx="463" cy="477"/>
          </a:xfrm>
        </p:grpSpPr>
        <p:pic>
          <p:nvPicPr>
            <p:cNvPr id="1107" name="Picture 22" descr="담당자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832" y="1584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8" name="Rectangle 23"/>
            <p:cNvSpPr>
              <a:spLocks noChangeArrowheads="1"/>
            </p:cNvSpPr>
            <p:nvPr/>
          </p:nvSpPr>
          <p:spPr bwMode="auto">
            <a:xfrm>
              <a:off x="2736" y="1867"/>
              <a:ext cx="463" cy="19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Groups</a:t>
              </a:r>
            </a:p>
          </p:txBody>
        </p:sp>
      </p:grpSp>
      <p:grpSp>
        <p:nvGrpSpPr>
          <p:cNvPr id="1047" name="Group 24"/>
          <p:cNvGrpSpPr>
            <a:grpSpLocks/>
          </p:cNvGrpSpPr>
          <p:nvPr/>
        </p:nvGrpSpPr>
        <p:grpSpPr bwMode="auto">
          <a:xfrm>
            <a:off x="2843213" y="3714750"/>
            <a:ext cx="800100" cy="757238"/>
            <a:chOff x="2112" y="1584"/>
            <a:chExt cx="463" cy="477"/>
          </a:xfrm>
        </p:grpSpPr>
        <p:pic>
          <p:nvPicPr>
            <p:cNvPr id="1105" name="Picture 25" descr="task_group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208" y="1584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6" name="Rectangle 26"/>
            <p:cNvSpPr>
              <a:spLocks noChangeArrowheads="1"/>
            </p:cNvSpPr>
            <p:nvPr/>
          </p:nvSpPr>
          <p:spPr bwMode="auto">
            <a:xfrm>
              <a:off x="2112" y="1867"/>
              <a:ext cx="463" cy="19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Groups</a:t>
              </a:r>
            </a:p>
          </p:txBody>
        </p:sp>
      </p:grpSp>
      <p:pic>
        <p:nvPicPr>
          <p:cNvPr id="1048" name="Picture 2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39000" y="3786188"/>
            <a:ext cx="815975" cy="571500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</p:pic>
      <p:grpSp>
        <p:nvGrpSpPr>
          <p:cNvPr id="1049" name="Group 34"/>
          <p:cNvGrpSpPr>
            <a:grpSpLocks/>
          </p:cNvGrpSpPr>
          <p:nvPr/>
        </p:nvGrpSpPr>
        <p:grpSpPr bwMode="auto">
          <a:xfrm>
            <a:off x="6324600" y="3786188"/>
            <a:ext cx="536575" cy="665162"/>
            <a:chOff x="2501" y="2070"/>
            <a:chExt cx="312" cy="419"/>
          </a:xfrm>
        </p:grpSpPr>
        <p:pic>
          <p:nvPicPr>
            <p:cNvPr id="1103" name="Picture 35" descr="task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557" y="2070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4" name="Text Box 36"/>
            <p:cNvSpPr txBox="1">
              <a:spLocks noChangeArrowheads="1"/>
            </p:cNvSpPr>
            <p:nvPr/>
          </p:nvSpPr>
          <p:spPr bwMode="auto">
            <a:xfrm>
              <a:off x="2501" y="2295"/>
              <a:ext cx="292" cy="194"/>
            </a:xfrm>
            <a:prstGeom prst="rect">
              <a:avLst/>
            </a:prstGeom>
            <a:noFill/>
            <a:ln w="15875" cap="rnd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End</a:t>
              </a:r>
            </a:p>
          </p:txBody>
        </p:sp>
      </p:grpSp>
      <p:pic>
        <p:nvPicPr>
          <p:cNvPr id="1050" name="Picture 3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638675" y="3786188"/>
            <a:ext cx="577850" cy="4683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grpSp>
        <p:nvGrpSpPr>
          <p:cNvPr id="1051" name="Group 353"/>
          <p:cNvGrpSpPr>
            <a:grpSpLocks/>
          </p:cNvGrpSpPr>
          <p:nvPr/>
        </p:nvGrpSpPr>
        <p:grpSpPr bwMode="auto">
          <a:xfrm>
            <a:off x="7739063" y="4972050"/>
            <a:ext cx="631825" cy="617538"/>
            <a:chOff x="1559" y="1771"/>
            <a:chExt cx="620" cy="563"/>
          </a:xfrm>
        </p:grpSpPr>
        <p:sp>
          <p:nvSpPr>
            <p:cNvPr id="34" name="Oval 354"/>
            <p:cNvSpPr>
              <a:spLocks noChangeArrowheads="1"/>
            </p:cNvSpPr>
            <p:nvPr/>
          </p:nvSpPr>
          <p:spPr bwMode="auto">
            <a:xfrm>
              <a:off x="1559" y="1998"/>
              <a:ext cx="620" cy="336"/>
            </a:xfrm>
            <a:prstGeom prst="ellipse">
              <a:avLst/>
            </a:prstGeom>
            <a:solidFill>
              <a:srgbClr val="F8EEA2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aphicFrame>
          <p:nvGraphicFramePr>
            <p:cNvPr id="1029" name="Object 38"/>
            <p:cNvGraphicFramePr>
              <a:graphicFrameLocks noChangeAspect="1"/>
            </p:cNvGraphicFramePr>
            <p:nvPr/>
          </p:nvGraphicFramePr>
          <p:xfrm>
            <a:off x="1687" y="1771"/>
            <a:ext cx="391" cy="542"/>
          </p:xfrm>
          <a:graphic>
            <a:graphicData uri="http://schemas.openxmlformats.org/presentationml/2006/ole">
              <p:oleObj spid="_x0000_s1029" name="Visio" r:id="rId17" imgW="621340" imgH="860293" progId="">
                <p:embed/>
              </p:oleObj>
            </a:graphicData>
          </a:graphic>
        </p:graphicFrame>
      </p:grpSp>
      <p:grpSp>
        <p:nvGrpSpPr>
          <p:cNvPr id="1052" name="Group 370"/>
          <p:cNvGrpSpPr>
            <a:grpSpLocks/>
          </p:cNvGrpSpPr>
          <p:nvPr/>
        </p:nvGrpSpPr>
        <p:grpSpPr bwMode="auto">
          <a:xfrm>
            <a:off x="5524500" y="4972050"/>
            <a:ext cx="1084263" cy="885825"/>
            <a:chOff x="4062" y="1041"/>
            <a:chExt cx="558" cy="504"/>
          </a:xfrm>
        </p:grpSpPr>
        <p:sp>
          <p:nvSpPr>
            <p:cNvPr id="37" name="Oval 371"/>
            <p:cNvSpPr>
              <a:spLocks noChangeAspect="1" noChangeArrowheads="1"/>
            </p:cNvSpPr>
            <p:nvPr/>
          </p:nvSpPr>
          <p:spPr bwMode="auto">
            <a:xfrm>
              <a:off x="4062" y="1242"/>
              <a:ext cx="558" cy="303"/>
            </a:xfrm>
            <a:prstGeom prst="ellipse">
              <a:avLst/>
            </a:prstGeom>
            <a:solidFill>
              <a:srgbClr val="F8EEA2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aphicFrame>
          <p:nvGraphicFramePr>
            <p:cNvPr id="1028" name="Object 39"/>
            <p:cNvGraphicFramePr>
              <a:graphicFrameLocks noChangeAspect="1"/>
            </p:cNvGraphicFramePr>
            <p:nvPr/>
          </p:nvGraphicFramePr>
          <p:xfrm>
            <a:off x="4171" y="1041"/>
            <a:ext cx="365" cy="502"/>
          </p:xfrm>
          <a:graphic>
            <a:graphicData uri="http://schemas.openxmlformats.org/presentationml/2006/ole">
              <p:oleObj spid="_x0000_s1028" name="Visio" r:id="rId18" imgW="643015" imgH="885182" progId="">
                <p:embed/>
              </p:oleObj>
            </a:graphicData>
          </a:graphic>
        </p:graphicFrame>
      </p:grpSp>
      <p:pic>
        <p:nvPicPr>
          <p:cNvPr id="1053" name="Picture 385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446338" y="5043488"/>
            <a:ext cx="56197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" name="Picture 66" descr="001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952875" y="4972050"/>
            <a:ext cx="6238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41"/>
          <p:cNvGraphicFramePr>
            <a:graphicFrameLocks noChangeAspect="1"/>
          </p:cNvGraphicFramePr>
          <p:nvPr/>
        </p:nvGraphicFramePr>
        <p:xfrm>
          <a:off x="1809750" y="5000625"/>
          <a:ext cx="547688" cy="485775"/>
        </p:xfrm>
        <a:graphic>
          <a:graphicData uri="http://schemas.openxmlformats.org/presentationml/2006/ole">
            <p:oleObj spid="_x0000_s1026" name="Visio" r:id="rId21" imgW="985114" imgH="948307" progId="">
              <p:embed/>
            </p:oleObj>
          </a:graphicData>
        </a:graphic>
      </p:graphicFrame>
      <p:grpSp>
        <p:nvGrpSpPr>
          <p:cNvPr id="1055" name="Group 541"/>
          <p:cNvGrpSpPr>
            <a:grpSpLocks/>
          </p:cNvGrpSpPr>
          <p:nvPr/>
        </p:nvGrpSpPr>
        <p:grpSpPr bwMode="auto">
          <a:xfrm>
            <a:off x="8556625" y="5060950"/>
            <a:ext cx="636588" cy="546100"/>
            <a:chOff x="3373" y="1771"/>
            <a:chExt cx="620" cy="563"/>
          </a:xfrm>
        </p:grpSpPr>
        <p:sp>
          <p:nvSpPr>
            <p:cNvPr id="43" name="Oval 542"/>
            <p:cNvSpPr>
              <a:spLocks noChangeArrowheads="1"/>
            </p:cNvSpPr>
            <p:nvPr/>
          </p:nvSpPr>
          <p:spPr bwMode="auto">
            <a:xfrm>
              <a:off x="3373" y="1998"/>
              <a:ext cx="620" cy="336"/>
            </a:xfrm>
            <a:prstGeom prst="ellipse">
              <a:avLst/>
            </a:prstGeom>
            <a:solidFill>
              <a:srgbClr val="F8EEA2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aphicFrame>
          <p:nvGraphicFramePr>
            <p:cNvPr id="1027" name="Object 42"/>
            <p:cNvGraphicFramePr>
              <a:graphicFrameLocks noChangeAspect="1"/>
            </p:cNvGraphicFramePr>
            <p:nvPr/>
          </p:nvGraphicFramePr>
          <p:xfrm>
            <a:off x="3502" y="1771"/>
            <a:ext cx="391" cy="499"/>
          </p:xfrm>
          <a:graphic>
            <a:graphicData uri="http://schemas.openxmlformats.org/presentationml/2006/ole">
              <p:oleObj spid="_x0000_s1027" name="Visio" r:id="rId22" imgW="621340" imgH="791398" progId="">
                <p:embed/>
              </p:oleObj>
            </a:graphicData>
          </a:graphic>
        </p:graphicFrame>
      </p:grpSp>
      <p:grpSp>
        <p:nvGrpSpPr>
          <p:cNvPr id="1056" name="그룹 44"/>
          <p:cNvGrpSpPr>
            <a:grpSpLocks/>
          </p:cNvGrpSpPr>
          <p:nvPr/>
        </p:nvGrpSpPr>
        <p:grpSpPr bwMode="auto">
          <a:xfrm>
            <a:off x="9096375" y="3857625"/>
            <a:ext cx="508000" cy="482600"/>
            <a:chOff x="2118833" y="1357314"/>
            <a:chExt cx="507490" cy="482566"/>
          </a:xfrm>
        </p:grpSpPr>
        <p:grpSp>
          <p:nvGrpSpPr>
            <p:cNvPr id="1094" name="Group 9"/>
            <p:cNvGrpSpPr>
              <a:grpSpLocks/>
            </p:cNvGrpSpPr>
            <p:nvPr/>
          </p:nvGrpSpPr>
          <p:grpSpPr bwMode="auto">
            <a:xfrm>
              <a:off x="2118833" y="1374636"/>
              <a:ext cx="507490" cy="465244"/>
              <a:chOff x="4169" y="1708"/>
              <a:chExt cx="1258" cy="1247"/>
            </a:xfrm>
          </p:grpSpPr>
          <p:sp>
            <p:nvSpPr>
              <p:cNvPr id="48" name="Oval 10"/>
              <p:cNvSpPr>
                <a:spLocks noChangeArrowheads="1"/>
              </p:cNvSpPr>
              <p:nvPr/>
            </p:nvSpPr>
            <p:spPr bwMode="gray">
              <a:xfrm>
                <a:off x="4169" y="1708"/>
                <a:ext cx="1258" cy="12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Oval 11"/>
              <p:cNvSpPr>
                <a:spLocks noChangeArrowheads="1"/>
              </p:cNvSpPr>
              <p:nvPr/>
            </p:nvSpPr>
            <p:spPr bwMode="gray">
              <a:xfrm>
                <a:off x="4185" y="1717"/>
                <a:ext cx="1230" cy="121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Oval 12"/>
              <p:cNvSpPr>
                <a:spLocks noChangeArrowheads="1"/>
              </p:cNvSpPr>
              <p:nvPr/>
            </p:nvSpPr>
            <p:spPr bwMode="gray">
              <a:xfrm>
                <a:off x="4200" y="1725"/>
                <a:ext cx="1168" cy="11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Oval 13"/>
              <p:cNvSpPr>
                <a:spLocks noChangeArrowheads="1"/>
              </p:cNvSpPr>
              <p:nvPr/>
            </p:nvSpPr>
            <p:spPr bwMode="gray">
              <a:xfrm>
                <a:off x="4267" y="1759"/>
                <a:ext cx="1034" cy="91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2141036" y="1357314"/>
              <a:ext cx="469428" cy="461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ko-KR" sz="2400" b="1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</p:grpSp>
      <p:pic>
        <p:nvPicPr>
          <p:cNvPr id="53" name="그림 52" descr="computer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024063" y="928688"/>
            <a:ext cx="952500" cy="952500"/>
          </a:xfrm>
          <a:prstGeom prst="rect">
            <a:avLst/>
          </a:prstGeom>
          <a:effectLst>
            <a:outerShdw blurRad="63500" dist="38100" dir="1200000" sx="98000" sy="98000" algn="ctr" rotWithShape="0">
              <a:schemeClr val="tx1">
                <a:alpha val="24000"/>
              </a:schemeClr>
            </a:outerShdw>
          </a:effectLst>
        </p:spPr>
      </p:pic>
      <p:grpSp>
        <p:nvGrpSpPr>
          <p:cNvPr id="1058" name="그룹 87"/>
          <p:cNvGrpSpPr>
            <a:grpSpLocks/>
          </p:cNvGrpSpPr>
          <p:nvPr/>
        </p:nvGrpSpPr>
        <p:grpSpPr bwMode="auto">
          <a:xfrm>
            <a:off x="452438" y="1428750"/>
            <a:ext cx="971550" cy="885825"/>
            <a:chOff x="452438" y="1428750"/>
            <a:chExt cx="971550" cy="885825"/>
          </a:xfrm>
        </p:grpSpPr>
        <p:pic>
          <p:nvPicPr>
            <p:cNvPr id="1092" name="그림 65" descr="bg.png"/>
            <p:cNvPicPr>
              <a:picLocks noChangeAspect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452438" y="1714500"/>
              <a:ext cx="971550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3" name="그림 54" descr="task.png"/>
            <p:cNvPicPr>
              <a:picLocks noChangeAspect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738188" y="1428750"/>
              <a:ext cx="523875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59" name="TextBox 55"/>
          <p:cNvSpPr txBox="1">
            <a:spLocks noChangeArrowheads="1"/>
          </p:cNvSpPr>
          <p:nvPr/>
        </p:nvSpPr>
        <p:spPr bwMode="auto">
          <a:xfrm>
            <a:off x="666750" y="714375"/>
            <a:ext cx="482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Task</a:t>
            </a:r>
            <a:endParaRPr lang="ko-KR" altLang="en-US" sz="1000">
              <a:latin typeface="Verdana" pitchFamily="34" charset="0"/>
            </a:endParaRPr>
          </a:p>
        </p:txBody>
      </p:sp>
      <p:sp>
        <p:nvSpPr>
          <p:cNvPr id="1060" name="TextBox 56"/>
          <p:cNvSpPr txBox="1">
            <a:spLocks noChangeArrowheads="1"/>
          </p:cNvSpPr>
          <p:nvPr/>
        </p:nvSpPr>
        <p:spPr bwMode="auto">
          <a:xfrm>
            <a:off x="1381125" y="714375"/>
            <a:ext cx="6461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Groups</a:t>
            </a:r>
            <a:endParaRPr lang="ko-KR" altLang="en-US" sz="1000">
              <a:latin typeface="Verdana" pitchFamily="34" charset="0"/>
            </a:endParaRPr>
          </a:p>
        </p:txBody>
      </p:sp>
      <p:pic>
        <p:nvPicPr>
          <p:cNvPr id="1061" name="그림 57" descr="group.png"/>
          <p:cNvPicPr>
            <a:picLocks noChangeAspect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1381125" y="1357313"/>
            <a:ext cx="7524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그림 58" descr="server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024188" y="1000125"/>
            <a:ext cx="609600" cy="742950"/>
          </a:xfrm>
          <a:prstGeom prst="rect">
            <a:avLst/>
          </a:prstGeom>
          <a:effectLst>
            <a:outerShdw blurRad="76200" dist="38100" dir="2160000" sx="98000" sy="98000" algn="tl" rotWithShape="0">
              <a:schemeClr val="tx1">
                <a:lumMod val="75000"/>
                <a:lumOff val="25000"/>
                <a:alpha val="48000"/>
              </a:schemeClr>
            </a:outerShdw>
          </a:effectLst>
        </p:spPr>
      </p:pic>
      <p:pic>
        <p:nvPicPr>
          <p:cNvPr id="1063" name="그림 60" descr="server_line.png"/>
          <p:cNvPicPr>
            <a:picLocks noChangeAspect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3024188" y="1928813"/>
            <a:ext cx="6096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" name="TextBox 61"/>
          <p:cNvSpPr txBox="1">
            <a:spLocks noChangeArrowheads="1"/>
          </p:cNvSpPr>
          <p:nvPr/>
        </p:nvSpPr>
        <p:spPr bwMode="auto">
          <a:xfrm>
            <a:off x="2130425" y="714375"/>
            <a:ext cx="8223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Computer</a:t>
            </a:r>
            <a:endParaRPr lang="ko-KR" altLang="en-US" sz="1000">
              <a:latin typeface="Verdana" pitchFamily="34" charset="0"/>
            </a:endParaRPr>
          </a:p>
        </p:txBody>
      </p:sp>
      <p:sp>
        <p:nvSpPr>
          <p:cNvPr id="1065" name="TextBox 62"/>
          <p:cNvSpPr txBox="1">
            <a:spLocks noChangeArrowheads="1"/>
          </p:cNvSpPr>
          <p:nvPr/>
        </p:nvSpPr>
        <p:spPr bwMode="auto">
          <a:xfrm>
            <a:off x="3810000" y="714375"/>
            <a:ext cx="6111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Server</a:t>
            </a:r>
            <a:endParaRPr lang="ko-KR" altLang="en-US" sz="1000">
              <a:latin typeface="Verdana" pitchFamily="34" charset="0"/>
            </a:endParaRPr>
          </a:p>
        </p:txBody>
      </p:sp>
      <p:pic>
        <p:nvPicPr>
          <p:cNvPr id="64" name="그림 63" descr="server2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738563" y="1000125"/>
            <a:ext cx="609600" cy="742950"/>
          </a:xfrm>
          <a:prstGeom prst="rect">
            <a:avLst/>
          </a:prstGeom>
          <a:effectLst>
            <a:outerShdw blurRad="38100" dist="38100" dir="1920000" algn="tl" rotWithShape="0">
              <a:prstClr val="black">
                <a:alpha val="26000"/>
              </a:prstClr>
            </a:outerShdw>
          </a:effectLst>
        </p:spPr>
      </p:pic>
      <p:pic>
        <p:nvPicPr>
          <p:cNvPr id="65" name="그림 64" descr="server3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452938" y="1000125"/>
            <a:ext cx="609600" cy="742950"/>
          </a:xfrm>
          <a:prstGeom prst="rect">
            <a:avLst/>
          </a:prstGeom>
          <a:effectLst>
            <a:outerShdw blurRad="38100" dist="31750" dir="420000" algn="tl" rotWithShape="0">
              <a:prstClr val="black">
                <a:alpha val="24000"/>
              </a:prstClr>
            </a:outerShdw>
          </a:effectLst>
        </p:spPr>
      </p:pic>
      <p:pic>
        <p:nvPicPr>
          <p:cNvPr id="68" name="그림 67" descr="process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310188" y="1143000"/>
            <a:ext cx="666750" cy="571500"/>
          </a:xfrm>
          <a:prstGeom prst="rect">
            <a:avLst/>
          </a:prstGeom>
          <a:effectLst>
            <a:outerShdw blurRad="50800" dist="38100" dir="2700000" sx="98000" sy="98000" algn="tl" rotWithShape="0">
              <a:prstClr val="black">
                <a:alpha val="49000"/>
              </a:prstClr>
            </a:outerShdw>
          </a:effectLst>
        </p:spPr>
      </p:pic>
      <p:sp>
        <p:nvSpPr>
          <p:cNvPr id="1069" name="TextBox 68"/>
          <p:cNvSpPr txBox="1">
            <a:spLocks noChangeArrowheads="1"/>
          </p:cNvSpPr>
          <p:nvPr/>
        </p:nvSpPr>
        <p:spPr bwMode="auto">
          <a:xfrm>
            <a:off x="5667375" y="714375"/>
            <a:ext cx="968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Sub Process</a:t>
            </a:r>
            <a:endParaRPr lang="ko-KR" altLang="en-US" sz="1000">
              <a:latin typeface="Verdana" pitchFamily="34" charset="0"/>
            </a:endParaRPr>
          </a:p>
        </p:txBody>
      </p:sp>
      <p:pic>
        <p:nvPicPr>
          <p:cNvPr id="70" name="그림 69" descr="process2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096000" y="1214438"/>
            <a:ext cx="447675" cy="409575"/>
          </a:xfrm>
          <a:prstGeom prst="rect">
            <a:avLst/>
          </a:prstGeom>
          <a:effectLst>
            <a:outerShdw blurRad="50800" dist="38100" dir="2700000" sx="92000" sy="92000" algn="tl" rotWithShape="0">
              <a:prstClr val="black">
                <a:alpha val="54000"/>
              </a:prstClr>
            </a:outerShdw>
          </a:effectLst>
        </p:spPr>
      </p:pic>
      <p:pic>
        <p:nvPicPr>
          <p:cNvPr id="71" name="그림 70" descr="process3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6524625" y="1071563"/>
            <a:ext cx="609600" cy="742950"/>
          </a:xfrm>
          <a:prstGeom prst="rect">
            <a:avLst/>
          </a:prstGeom>
          <a:effectLst>
            <a:outerShdw blurRad="50800" dist="38100" dir="2700000" sx="96000" sy="96000" algn="tl" rotWithShape="0">
              <a:prstClr val="black">
                <a:alpha val="39000"/>
              </a:prstClr>
            </a:outerShdw>
          </a:effectLst>
        </p:spPr>
      </p:pic>
      <p:pic>
        <p:nvPicPr>
          <p:cNvPr id="1072" name="그림 73" descr="computer_line.png"/>
          <p:cNvPicPr>
            <a:picLocks noChangeAspect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2238375" y="1976438"/>
            <a:ext cx="571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3" name="그림 74" descr="server2_line.png"/>
          <p:cNvPicPr>
            <a:picLocks noChangeAspect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3738563" y="1928813"/>
            <a:ext cx="571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4" name="그림 75" descr="server3_line.png"/>
          <p:cNvPicPr>
            <a:picLocks noChangeAspect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4524375" y="1928813"/>
            <a:ext cx="571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" name="그림 76" descr="process_line.png"/>
          <p:cNvPicPr>
            <a:picLocks noChangeAspect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5310188" y="1928813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6" name="그림 77" descr="process2_line.png"/>
          <p:cNvPicPr>
            <a:picLocks noChangeAspect="1"/>
          </p:cNvPicPr>
          <p:nvPr/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6096000" y="2071688"/>
            <a:ext cx="4191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7" name="그림 78" descr="process3_line.png"/>
          <p:cNvPicPr>
            <a:picLocks noChangeAspect="1"/>
          </p:cNvPicPr>
          <p:nvPr/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6524625" y="1928813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" name="직선 연결선 81"/>
          <p:cNvCxnSpPr/>
          <p:nvPr/>
        </p:nvCxnSpPr>
        <p:spPr>
          <a:xfrm>
            <a:off x="381000" y="3071813"/>
            <a:ext cx="8929688" cy="1587"/>
          </a:xfrm>
          <a:prstGeom prst="line">
            <a:avLst/>
          </a:prstGeom>
          <a:ln w="158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9" name="그림 83" descr="icon_blue.png"/>
          <p:cNvPicPr>
            <a:picLocks noChangeAspect="1"/>
          </p:cNvPicPr>
          <p:nvPr/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8024813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0" name="그림 84" descr="icon_gray.png"/>
          <p:cNvPicPr>
            <a:picLocks noChangeAspect="1"/>
          </p:cNvPicPr>
          <p:nvPr/>
        </p:nvPicPr>
        <p:blipFill>
          <a:blip r:embed="rId41" cstate="print"/>
          <a:srcRect/>
          <a:stretch>
            <a:fillRect/>
          </a:stretch>
        </p:blipFill>
        <p:spPr bwMode="auto">
          <a:xfrm>
            <a:off x="8382000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1" name="그림 87" descr="icon_black.png"/>
          <p:cNvPicPr>
            <a:picLocks noChangeAspect="1"/>
          </p:cNvPicPr>
          <p:nvPr/>
        </p:nvPicPr>
        <p:blipFill>
          <a:blip r:embed="rId42" cstate="print"/>
          <a:srcRect/>
          <a:stretch>
            <a:fillRect/>
          </a:stretch>
        </p:blipFill>
        <p:spPr bwMode="auto">
          <a:xfrm>
            <a:off x="8382000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2" name="그림 88" descr="icon_blue2.png"/>
          <p:cNvPicPr>
            <a:picLocks noChangeAspect="1"/>
          </p:cNvPicPr>
          <p:nvPr/>
        </p:nvPicPr>
        <p:blipFill>
          <a:blip r:embed="rId43" cstate="print"/>
          <a:srcRect/>
          <a:stretch>
            <a:fillRect/>
          </a:stretch>
        </p:blipFill>
        <p:spPr bwMode="auto">
          <a:xfrm>
            <a:off x="8024813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3" name="그림 89" descr="icon_red2.png"/>
          <p:cNvPicPr>
            <a:picLocks noChangeAspect="1"/>
          </p:cNvPicPr>
          <p:nvPr/>
        </p:nvPicPr>
        <p:blipFill>
          <a:blip r:embed="rId44" cstate="print"/>
          <a:srcRect/>
          <a:stretch>
            <a:fillRect/>
          </a:stretch>
        </p:blipFill>
        <p:spPr bwMode="auto">
          <a:xfrm>
            <a:off x="8739188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4" name="그림 90" descr="icon_black2.png"/>
          <p:cNvPicPr>
            <a:picLocks noChangeAspect="1"/>
          </p:cNvPicPr>
          <p:nvPr/>
        </p:nvPicPr>
        <p:blipFill>
          <a:blip r:embed="rId45" cstate="print"/>
          <a:srcRect/>
          <a:stretch>
            <a:fillRect/>
          </a:stretch>
        </p:blipFill>
        <p:spPr bwMode="auto">
          <a:xfrm>
            <a:off x="7667625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" name="그림 96" descr="icon_black3.png"/>
          <p:cNvPicPr>
            <a:picLocks noChangeAspect="1"/>
          </p:cNvPicPr>
          <p:nvPr/>
        </p:nvPicPr>
        <p:blipFill>
          <a:blip r:embed="rId46" cstate="print"/>
          <a:srcRect/>
          <a:stretch>
            <a:fillRect/>
          </a:stretch>
        </p:blipFill>
        <p:spPr bwMode="auto">
          <a:xfrm>
            <a:off x="7667625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6" name="그림 97" descr="icon_blue3.png"/>
          <p:cNvPicPr>
            <a:picLocks noChangeAspect="1"/>
          </p:cNvPicPr>
          <p:nvPr/>
        </p:nvPicPr>
        <p:blipFill>
          <a:blip r:embed="rId47" cstate="print"/>
          <a:srcRect/>
          <a:stretch>
            <a:fillRect/>
          </a:stretch>
        </p:blipFill>
        <p:spPr bwMode="auto">
          <a:xfrm>
            <a:off x="8024813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7" name="그림 98" descr="icon_gray3.png"/>
          <p:cNvPicPr>
            <a:picLocks noChangeAspect="1"/>
          </p:cNvPicPr>
          <p:nvPr/>
        </p:nvPicPr>
        <p:blipFill>
          <a:blip r:embed="rId48" cstate="print"/>
          <a:srcRect/>
          <a:stretch>
            <a:fillRect/>
          </a:stretch>
        </p:blipFill>
        <p:spPr bwMode="auto">
          <a:xfrm>
            <a:off x="8382000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8" name="그림 99" descr="icon_red3.png"/>
          <p:cNvPicPr>
            <a:picLocks noChangeAspect="1"/>
          </p:cNvPicPr>
          <p:nvPr/>
        </p:nvPicPr>
        <p:blipFill>
          <a:blip r:embed="rId49" cstate="print"/>
          <a:srcRect/>
          <a:stretch>
            <a:fillRect/>
          </a:stretch>
        </p:blipFill>
        <p:spPr bwMode="auto">
          <a:xfrm>
            <a:off x="8739188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9" name="그림 102" descr="icon_black.png"/>
          <p:cNvPicPr>
            <a:picLocks noChangeAspect="1"/>
          </p:cNvPicPr>
          <p:nvPr/>
        </p:nvPicPr>
        <p:blipFill>
          <a:blip r:embed="rId50" cstate="print"/>
          <a:srcRect/>
          <a:stretch>
            <a:fillRect/>
          </a:stretch>
        </p:blipFill>
        <p:spPr bwMode="auto">
          <a:xfrm>
            <a:off x="7667625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0" name="그림 103" descr="icon_red.png"/>
          <p:cNvPicPr>
            <a:picLocks noChangeAspect="1"/>
          </p:cNvPicPr>
          <p:nvPr/>
        </p:nvPicPr>
        <p:blipFill>
          <a:blip r:embed="rId51" cstate="print"/>
          <a:srcRect/>
          <a:stretch>
            <a:fillRect/>
          </a:stretch>
        </p:blipFill>
        <p:spPr bwMode="auto">
          <a:xfrm>
            <a:off x="8739188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1" name="TextBox 68"/>
          <p:cNvSpPr txBox="1">
            <a:spLocks noChangeArrowheads="1"/>
          </p:cNvSpPr>
          <p:nvPr/>
        </p:nvSpPr>
        <p:spPr bwMode="auto">
          <a:xfrm>
            <a:off x="8096250" y="714375"/>
            <a:ext cx="5540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Bullet</a:t>
            </a:r>
            <a:endParaRPr lang="ko-KR" altLang="en-US" sz="10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/>
          <p:cNvSpPr>
            <a:spLocks noGrp="1"/>
          </p:cNvSpPr>
          <p:nvPr>
            <p:ph idx="1"/>
          </p:nvPr>
        </p:nvSpPr>
        <p:spPr>
          <a:xfrm>
            <a:off x="452438" y="1071563"/>
            <a:ext cx="9001125" cy="50006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Using </a:t>
            </a:r>
            <a:r>
              <a:rPr lang="en-US" altLang="ko-KR" dirty="0" err="1" smtClean="0">
                <a:latin typeface="+mj-ea"/>
                <a:ea typeface="+mj-ea"/>
              </a:rPr>
              <a:t>AdoRepository</a:t>
            </a:r>
            <a:r>
              <a:rPr lang="en-US" altLang="ko-KR" dirty="0" smtClean="0">
                <a:latin typeface="+mj-ea"/>
                <a:ea typeface="+mj-ea"/>
              </a:rPr>
              <a:t> without </a:t>
            </a:r>
            <a:r>
              <a:rPr lang="en-US" altLang="ko-KR" dirty="0" err="1" smtClean="0">
                <a:latin typeface="+mj-ea"/>
                <a:ea typeface="+mj-ea"/>
              </a:rPr>
              <a:t>IoC</a:t>
            </a:r>
            <a:endParaRPr lang="en-US" altLang="ko-KR" dirty="0" smtClean="0">
              <a:latin typeface="+mj-ea"/>
              <a:ea typeface="+mj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Setup project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Setup configuration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Instancing </a:t>
            </a:r>
            <a:r>
              <a:rPr lang="en-US" altLang="ko-KR" dirty="0" err="1" smtClean="0">
                <a:latin typeface="+mj-ea"/>
                <a:ea typeface="+mj-ea"/>
              </a:rPr>
              <a:t>IAdoRepository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Samples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Using </a:t>
            </a:r>
            <a:r>
              <a:rPr lang="en-US" altLang="ko-KR" dirty="0" err="1" smtClean="0">
                <a:latin typeface="+mj-ea"/>
                <a:ea typeface="+mj-ea"/>
              </a:rPr>
              <a:t>AdoRepository</a:t>
            </a:r>
            <a:r>
              <a:rPr lang="en-US" altLang="ko-KR" dirty="0" smtClean="0">
                <a:latin typeface="+mj-ea"/>
                <a:ea typeface="+mj-ea"/>
              </a:rPr>
              <a:t> with </a:t>
            </a:r>
            <a:r>
              <a:rPr lang="en-US" altLang="ko-KR" dirty="0" err="1" smtClean="0">
                <a:latin typeface="+mj-ea"/>
                <a:ea typeface="+mj-ea"/>
              </a:rPr>
              <a:t>IoC</a:t>
            </a:r>
            <a:endParaRPr lang="en-US" altLang="ko-KR" dirty="0" smtClean="0">
              <a:latin typeface="+mj-ea"/>
              <a:ea typeface="+mj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Project </a:t>
            </a:r>
            <a:r>
              <a:rPr lang="ko-KR" altLang="en-US" dirty="0" smtClean="0">
                <a:latin typeface="+mj-ea"/>
                <a:ea typeface="+mj-ea"/>
              </a:rPr>
              <a:t>구성</a:t>
            </a:r>
            <a:endParaRPr lang="en-US" altLang="ko-KR" dirty="0" smtClean="0">
              <a:latin typeface="+mj-ea"/>
              <a:ea typeface="+mj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err="1" smtClean="0">
                <a:latin typeface="+mj-ea"/>
                <a:ea typeface="+mj-ea"/>
              </a:rPr>
              <a:t>IoC</a:t>
            </a:r>
            <a:r>
              <a:rPr lang="en-US" altLang="ko-KR" dirty="0" smtClean="0">
                <a:latin typeface="+mj-ea"/>
                <a:ea typeface="+mj-ea"/>
              </a:rPr>
              <a:t> Configuration </a:t>
            </a:r>
            <a:r>
              <a:rPr lang="ko-KR" altLang="en-US" dirty="0" smtClean="0">
                <a:latin typeface="+mj-ea"/>
                <a:ea typeface="+mj-ea"/>
              </a:rPr>
              <a:t>구성</a:t>
            </a:r>
            <a:endParaRPr lang="en-US" altLang="ko-KR" dirty="0" smtClean="0">
              <a:latin typeface="+mj-ea"/>
              <a:ea typeface="+mj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err="1" smtClean="0">
                <a:latin typeface="+mj-ea"/>
                <a:ea typeface="+mj-ea"/>
              </a:rPr>
              <a:t>Ioc</a:t>
            </a:r>
            <a:r>
              <a:rPr lang="en-US" altLang="ko-KR" dirty="0" smtClean="0">
                <a:latin typeface="+mj-ea"/>
                <a:ea typeface="+mj-ea"/>
              </a:rPr>
              <a:t> Testing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Instancing </a:t>
            </a:r>
            <a:r>
              <a:rPr lang="en-US" altLang="ko-KR" dirty="0" err="1" smtClean="0">
                <a:latin typeface="+mj-ea"/>
                <a:ea typeface="+mj-ea"/>
              </a:rPr>
              <a:t>AdoRepository</a:t>
            </a:r>
            <a:endParaRPr lang="en-US" altLang="ko-KR" dirty="0" smtClean="0">
              <a:latin typeface="+mj-ea"/>
              <a:ea typeface="+mj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Apply </a:t>
            </a:r>
            <a:r>
              <a:rPr lang="en-US" altLang="ko-KR" dirty="0" err="1" smtClean="0">
                <a:latin typeface="+mj-ea"/>
                <a:ea typeface="+mj-ea"/>
              </a:rPr>
              <a:t>IoC</a:t>
            </a:r>
            <a:r>
              <a:rPr lang="en-US" altLang="ko-KR" dirty="0" smtClean="0">
                <a:latin typeface="+mj-ea"/>
                <a:ea typeface="+mj-ea"/>
              </a:rPr>
              <a:t> to Web Application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D0AFBB-0C34-4F1B-B006-F0150490CE45}" type="datetime1">
              <a:rPr lang="ko-KR" altLang="en-US" smtClean="0"/>
              <a:pPr>
                <a:defRPr/>
              </a:pPr>
              <a:t>2009-12-28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44551C-C8E4-48A2-8DC8-D1517B79BCE8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cap="none" dirty="0" smtClean="0"/>
              <a:t>1. Using </a:t>
            </a:r>
            <a:r>
              <a:rPr lang="en-US" altLang="ko-KR" sz="3600" cap="none" dirty="0" err="1" smtClean="0"/>
              <a:t>AdoRepository</a:t>
            </a:r>
            <a:r>
              <a:rPr lang="en-US" altLang="ko-KR" sz="3600" cap="none" dirty="0" smtClean="0"/>
              <a:t> without </a:t>
            </a:r>
            <a:r>
              <a:rPr lang="en-US" altLang="ko-KR" sz="3600" cap="none" dirty="0" err="1" smtClean="0"/>
              <a:t>IoC</a:t>
            </a:r>
            <a:endParaRPr lang="ko-KR" altLang="en-US" sz="3600" cap="none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EE2B4A-F143-4F92-A1BF-C3B04A395F32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33659D7-1823-4892-87B4-51139F90038C}" type="datetime1">
              <a:rPr lang="ko-KR" altLang="en-US" smtClean="0"/>
              <a:pPr>
                <a:defRPr/>
              </a:pPr>
              <a:t>2009-12-28</a:t>
            </a:fld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Using </a:t>
            </a:r>
            <a:r>
              <a:rPr lang="en-US" altLang="ko-KR" dirty="0" err="1" smtClean="0"/>
              <a:t>AdoRepository</a:t>
            </a:r>
            <a:r>
              <a:rPr lang="en-US" altLang="ko-KR" dirty="0" smtClean="0"/>
              <a:t> without </a:t>
            </a:r>
            <a:r>
              <a:rPr lang="en-US" altLang="ko-KR" dirty="0" err="1" smtClean="0"/>
              <a:t>IoC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IoC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이용하면 시스템 </a:t>
            </a:r>
            <a:r>
              <a:rPr lang="ko-KR" altLang="en-US" dirty="0" err="1" smtClean="0"/>
              <a:t>확장성</a:t>
            </a:r>
            <a:r>
              <a:rPr lang="ko-KR" altLang="en-US" dirty="0" smtClean="0"/>
              <a:t> 및 유연성이 증대되지만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환경설정하기 위해 </a:t>
            </a:r>
            <a:r>
              <a:rPr lang="en-US" altLang="ko-KR" dirty="0" err="1" smtClean="0"/>
              <a:t>IoC</a:t>
            </a:r>
            <a:r>
              <a:rPr lang="ko-KR" altLang="en-US" dirty="0" smtClean="0"/>
              <a:t>에 대한 이해가 필수이다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개발자가 </a:t>
            </a:r>
            <a:r>
              <a:rPr lang="en-US" altLang="ko-KR" dirty="0" err="1" smtClean="0"/>
              <a:t>IoC</a:t>
            </a:r>
            <a:r>
              <a:rPr lang="ko-KR" altLang="en-US" dirty="0" smtClean="0"/>
              <a:t>에 대한 이해와 적용을 하면 최상이지만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중급 이상의 개발자 정도에서 다루는 것이 효과적이다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IoC</a:t>
            </a:r>
            <a:r>
              <a:rPr lang="ko-KR" altLang="en-US" dirty="0" smtClean="0"/>
              <a:t>를 이용하지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전통적 방식으로 사용하기 위한 절차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관련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Referencing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시스템에서 사용할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를 제공하는 클래스를 구현한다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Repository </a:t>
            </a:r>
            <a:r>
              <a:rPr lang="ko-KR" altLang="en-US" dirty="0" smtClean="0"/>
              <a:t>를 사용해 작업을 수행한다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C5BD4-88A0-4671-9A9D-FC2359A6E8B1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1397692-2892-4C6E-A42B-64587402968E}" type="datetime1">
              <a:rPr lang="ko-KR" altLang="en-US" smtClean="0"/>
              <a:pPr>
                <a:defRPr/>
              </a:pPr>
              <a:t>2009-12-28</a:t>
            </a:fld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Setup Project without </a:t>
            </a:r>
            <a:r>
              <a:rPr lang="en-US" altLang="ko-KR" dirty="0" err="1" smtClean="0"/>
              <a:t>IoC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2009-12-28</a:t>
            </a:fld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68" y="928670"/>
            <a:ext cx="32194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4167182" y="857232"/>
            <a:ext cx="5500726" cy="5357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ko-KR" altLang="en-US" sz="1100" dirty="0" smtClean="0"/>
              <a:t>필요한 </a:t>
            </a:r>
            <a:r>
              <a:rPr lang="en-US" altLang="ko-KR" sz="1100" dirty="0" smtClean="0"/>
              <a:t>Library</a:t>
            </a:r>
            <a:r>
              <a:rPr lang="ko-KR" altLang="en-US" sz="1100" dirty="0" smtClean="0"/>
              <a:t>를 참조한다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30000"/>
              </a:lnSpc>
            </a:pPr>
            <a:endParaRPr lang="en-US" altLang="ko-KR" sz="1100" dirty="0" smtClean="0"/>
          </a:p>
          <a:p>
            <a:pPr>
              <a:lnSpc>
                <a:spcPct val="130000"/>
              </a:lnSpc>
            </a:pPr>
            <a:r>
              <a:rPr lang="en-US" altLang="ko-KR" sz="1100" dirty="0" smtClean="0"/>
              <a:t>DAAB </a:t>
            </a:r>
            <a:r>
              <a:rPr lang="ko-KR" altLang="en-US" sz="1100" dirty="0" smtClean="0"/>
              <a:t>사용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필수</a:t>
            </a:r>
            <a:r>
              <a:rPr lang="en-US" altLang="ko-KR" sz="11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Microsoft.Practices.EnterpriseLibrary.Common.dll</a:t>
            </a:r>
            <a:endParaRPr lang="en-US" altLang="ko-KR" sz="1100" dirty="0" smtClean="0"/>
          </a:p>
          <a:p>
            <a:pPr>
              <a:lnSpc>
                <a:spcPct val="130000"/>
              </a:lnSpc>
            </a:pPr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Microsoft.Practices.EnterpriseLibrary.Data.dll</a:t>
            </a:r>
            <a:endParaRPr lang="en-US" altLang="ko-KR" sz="1100" dirty="0" smtClean="0"/>
          </a:p>
          <a:p>
            <a:pPr>
              <a:lnSpc>
                <a:spcPct val="130000"/>
              </a:lnSpc>
            </a:pPr>
            <a:endParaRPr lang="en-US" altLang="ko-KR" sz="1100" dirty="0" smtClean="0"/>
          </a:p>
          <a:p>
            <a:pPr>
              <a:lnSpc>
                <a:spcPct val="130000"/>
              </a:lnSpc>
            </a:pPr>
            <a:r>
              <a:rPr lang="en-US" altLang="ko-KR" sz="1100" dirty="0" err="1" smtClean="0"/>
              <a:t>AdoRepository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사용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필수</a:t>
            </a:r>
            <a:r>
              <a:rPr lang="en-US" altLang="ko-KR" sz="11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RCL.Data.dll</a:t>
            </a:r>
            <a:endParaRPr lang="en-US" altLang="ko-KR" sz="1100" dirty="0" smtClean="0"/>
          </a:p>
          <a:p>
            <a:pPr>
              <a:lnSpc>
                <a:spcPct val="130000"/>
              </a:lnSpc>
            </a:pPr>
            <a:r>
              <a:rPr lang="en-US" altLang="ko-KR" sz="1100" dirty="0" err="1" smtClean="0"/>
              <a:t>QueryStringProvider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사용 </a:t>
            </a:r>
            <a:r>
              <a:rPr lang="en-US" altLang="ko-KR" sz="1100" dirty="0" smtClean="0"/>
              <a:t>(Options)</a:t>
            </a:r>
          </a:p>
          <a:p>
            <a:pPr>
              <a:lnSpc>
                <a:spcPct val="130000"/>
              </a:lnSpc>
            </a:pPr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RCL.Data.IniQueryStringProvider.dll</a:t>
            </a:r>
            <a:endParaRPr lang="en-US" altLang="ko-KR" sz="1100" dirty="0" smtClean="0"/>
          </a:p>
          <a:p>
            <a:pPr>
              <a:lnSpc>
                <a:spcPct val="130000"/>
              </a:lnSpc>
            </a:pPr>
            <a:r>
              <a:rPr lang="en-US" altLang="ko-KR" sz="1100" dirty="0" smtClean="0"/>
              <a:t>    Nini.dll</a:t>
            </a:r>
          </a:p>
          <a:p>
            <a:pPr>
              <a:lnSpc>
                <a:spcPct val="130000"/>
              </a:lnSpc>
            </a:pPr>
            <a:endParaRPr lang="en-US" altLang="ko-KR" sz="1100" dirty="0" smtClean="0"/>
          </a:p>
          <a:p>
            <a:pPr>
              <a:lnSpc>
                <a:spcPct val="130000"/>
              </a:lnSpc>
            </a:pPr>
            <a:r>
              <a:rPr lang="en-US" altLang="ko-KR" sz="1100" dirty="0" smtClean="0"/>
              <a:t>Core Library (Options)</a:t>
            </a:r>
          </a:p>
          <a:p>
            <a:pPr>
              <a:lnSpc>
                <a:spcPct val="130000"/>
              </a:lnSpc>
            </a:pPr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RCL.Core.dll</a:t>
            </a:r>
            <a:endParaRPr lang="en-US" altLang="ko-KR" sz="1100" dirty="0" smtClean="0"/>
          </a:p>
          <a:p>
            <a:pPr>
              <a:lnSpc>
                <a:spcPct val="130000"/>
              </a:lnSpc>
            </a:pPr>
            <a:endParaRPr lang="en-US" altLang="ko-KR" sz="1100" dirty="0" smtClean="0"/>
          </a:p>
          <a:p>
            <a:pPr>
              <a:lnSpc>
                <a:spcPct val="130000"/>
              </a:lnSpc>
            </a:pPr>
            <a:r>
              <a:rPr lang="en-US" altLang="ko-KR" sz="1100" dirty="0" smtClean="0"/>
              <a:t>LINQ Extensions (Options)</a:t>
            </a:r>
          </a:p>
          <a:p>
            <a:pPr>
              <a:lnSpc>
                <a:spcPct val="130000"/>
              </a:lnSpc>
            </a:pPr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RCL.LinqExtensions.dll</a:t>
            </a:r>
            <a:endParaRPr lang="en-US" altLang="ko-KR" sz="11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Setup configuration without </a:t>
            </a:r>
            <a:r>
              <a:rPr lang="en-US" altLang="ko-KR" dirty="0" err="1" smtClean="0"/>
              <a:t>IoC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2009-12-28</a:t>
            </a:fld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44" y="1643050"/>
            <a:ext cx="85534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452406" y="928670"/>
            <a:ext cx="928694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ko-KR" altLang="en-US" sz="1100" dirty="0" smtClean="0"/>
              <a:t>환경설정은 </a:t>
            </a:r>
            <a:r>
              <a:rPr lang="en-US" altLang="ko-KR" sz="1100" dirty="0" smtClean="0"/>
              <a:t>DAAB</a:t>
            </a:r>
            <a:r>
              <a:rPr lang="ko-KR" altLang="en-US" sz="1100" dirty="0" smtClean="0"/>
              <a:t>만 사용할 때와 동일하다</a:t>
            </a:r>
            <a:r>
              <a:rPr lang="en-US" altLang="ko-KR" sz="1100" dirty="0" smtClean="0"/>
              <a:t>. DAAB</a:t>
            </a:r>
            <a:r>
              <a:rPr lang="ko-KR" altLang="en-US" sz="1100" dirty="0" smtClean="0"/>
              <a:t>용 </a:t>
            </a:r>
            <a:r>
              <a:rPr lang="en-US" altLang="ko-KR" sz="1100" dirty="0" smtClean="0"/>
              <a:t>configuration section </a:t>
            </a:r>
            <a:r>
              <a:rPr lang="ko-KR" altLang="en-US" sz="1100" dirty="0" smtClean="0"/>
              <a:t>을 등록하고 </a:t>
            </a:r>
            <a:r>
              <a:rPr lang="en-US" altLang="ko-KR" sz="1100" dirty="0" err="1" smtClean="0"/>
              <a:t>dataConfiguration</a:t>
            </a:r>
            <a:r>
              <a:rPr lang="en-US" altLang="ko-KR" sz="1100" dirty="0" smtClean="0"/>
              <a:t>  element </a:t>
            </a:r>
            <a:r>
              <a:rPr lang="ko-KR" altLang="en-US" sz="1100" dirty="0" smtClean="0"/>
              <a:t>를 추가하면 된다</a:t>
            </a:r>
            <a:r>
              <a:rPr lang="en-US" altLang="ko-KR" sz="1100" dirty="0" smtClean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Instancing </a:t>
            </a:r>
            <a:r>
              <a:rPr lang="en-US" altLang="ko-KR" dirty="0" err="1" smtClean="0"/>
              <a:t>IAdoRepository</a:t>
            </a:r>
            <a:r>
              <a:rPr lang="en-US" altLang="ko-KR" dirty="0" smtClean="0"/>
              <a:t> without </a:t>
            </a:r>
            <a:r>
              <a:rPr lang="en-US" altLang="ko-KR" dirty="0" err="1" smtClean="0"/>
              <a:t>IoC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2009-12-28</a:t>
            </a:fld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06" y="1071546"/>
            <a:ext cx="54768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453066" y="857232"/>
            <a:ext cx="4214842" cy="5357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000" dirty="0" smtClean="0"/>
              <a:t>DAAB</a:t>
            </a:r>
            <a:r>
              <a:rPr lang="ko-KR" altLang="en-US" sz="1000" dirty="0" smtClean="0"/>
              <a:t>의 </a:t>
            </a:r>
            <a:r>
              <a:rPr lang="en-US" altLang="ko-KR" sz="1000" dirty="0" err="1" smtClean="0"/>
              <a:t>DatabaseFactory</a:t>
            </a:r>
            <a:r>
              <a:rPr lang="ko-KR" altLang="en-US" sz="1000" dirty="0" smtClean="0"/>
              <a:t>와 같은 기능을 수행하는 </a:t>
            </a:r>
            <a:r>
              <a:rPr lang="en-US" altLang="ko-KR" sz="1000" dirty="0" err="1" smtClean="0"/>
              <a:t>AdoRepositoryFactory</a:t>
            </a:r>
            <a:r>
              <a:rPr lang="ko-KR" altLang="en-US" sz="1000" dirty="0" smtClean="0"/>
              <a:t>를 이용하여 </a:t>
            </a:r>
            <a:r>
              <a:rPr lang="en-US" altLang="ko-KR" sz="1000" dirty="0" smtClean="0"/>
              <a:t>Repository</a:t>
            </a:r>
            <a:r>
              <a:rPr lang="ko-KR" altLang="en-US" sz="1000" dirty="0" smtClean="0"/>
              <a:t>를 생성한다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30000"/>
              </a:lnSpc>
            </a:pPr>
            <a:endParaRPr lang="en-US" altLang="ko-KR" sz="1000" dirty="0" smtClean="0"/>
          </a:p>
          <a:p>
            <a:pPr>
              <a:lnSpc>
                <a:spcPct val="130000"/>
              </a:lnSpc>
            </a:pPr>
            <a:r>
              <a:rPr lang="en-US" altLang="ko-KR" sz="1000" dirty="0" smtClean="0"/>
              <a:t>// Create Instance of </a:t>
            </a:r>
            <a:r>
              <a:rPr lang="en-US" altLang="ko-KR" sz="1000" dirty="0" err="1" smtClean="0"/>
              <a:t>IAdoRepository</a:t>
            </a:r>
            <a:r>
              <a:rPr lang="en-US" altLang="ko-KR" sz="1000" dirty="0" smtClean="0"/>
              <a:t> with default database name</a:t>
            </a:r>
          </a:p>
          <a:p>
            <a:pPr>
              <a:lnSpc>
                <a:spcPct val="130000"/>
              </a:lnSpc>
            </a:pPr>
            <a:r>
              <a:rPr lang="en-US" altLang="ko-KR" sz="1000" dirty="0" err="1" smtClean="0"/>
              <a:t>AdoRepositoryFactory.CreateRepository</a:t>
            </a:r>
            <a:r>
              <a:rPr lang="en-US" altLang="ko-KR" sz="1000" dirty="0" smtClean="0"/>
              <a:t>();</a:t>
            </a:r>
          </a:p>
          <a:p>
            <a:pPr>
              <a:lnSpc>
                <a:spcPct val="130000"/>
              </a:lnSpc>
            </a:pPr>
            <a:endParaRPr lang="en-US" altLang="ko-KR" sz="1000" dirty="0" smtClean="0"/>
          </a:p>
          <a:p>
            <a:pPr>
              <a:lnSpc>
                <a:spcPct val="130000"/>
              </a:lnSpc>
            </a:pPr>
            <a:r>
              <a:rPr lang="en-US" altLang="ko-KR" sz="1000" dirty="0" smtClean="0"/>
              <a:t>// Create Instance of </a:t>
            </a:r>
            <a:r>
              <a:rPr lang="en-US" altLang="ko-KR" sz="1000" dirty="0" err="1" smtClean="0"/>
              <a:t>IAdoRepository</a:t>
            </a:r>
            <a:r>
              <a:rPr lang="en-US" altLang="ko-KR" sz="1000" dirty="0" smtClean="0"/>
              <a:t> with </a:t>
            </a:r>
            <a:r>
              <a:rPr lang="en-US" altLang="ko-KR" sz="1000" dirty="0" err="1" smtClean="0"/>
              <a:t>dbName</a:t>
            </a:r>
            <a:endParaRPr lang="en-US" altLang="ko-KR" sz="1000" dirty="0" smtClean="0"/>
          </a:p>
          <a:p>
            <a:pPr>
              <a:lnSpc>
                <a:spcPct val="130000"/>
              </a:lnSpc>
            </a:pPr>
            <a:r>
              <a:rPr lang="en-US" altLang="ko-KR" sz="1000" dirty="0" err="1" smtClean="0"/>
              <a:t>AdoRepositoryFactory.CreateRepository</a:t>
            </a:r>
            <a:r>
              <a:rPr lang="en-US" altLang="ko-KR" sz="1000" dirty="0" smtClean="0"/>
              <a:t>(string </a:t>
            </a:r>
            <a:r>
              <a:rPr lang="en-US" altLang="ko-KR" sz="1000" dirty="0" err="1" smtClean="0"/>
              <a:t>dbName</a:t>
            </a:r>
            <a:r>
              <a:rPr lang="en-US" altLang="ko-KR" sz="1000" dirty="0" smtClean="0"/>
              <a:t>);</a:t>
            </a:r>
          </a:p>
          <a:p>
            <a:pPr>
              <a:lnSpc>
                <a:spcPct val="130000"/>
              </a:lnSpc>
            </a:pPr>
            <a:endParaRPr lang="en-US" altLang="ko-KR" sz="1000" dirty="0" smtClean="0"/>
          </a:p>
          <a:p>
            <a:pPr>
              <a:lnSpc>
                <a:spcPct val="130000"/>
              </a:lnSpc>
            </a:pPr>
            <a:r>
              <a:rPr lang="ko-KR" altLang="en-US" sz="1000" dirty="0" smtClean="0"/>
              <a:t>환경설정에서 설정한 기본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대한 </a:t>
            </a:r>
            <a:r>
              <a:rPr lang="en-US" altLang="ko-KR" sz="1000" dirty="0" smtClean="0"/>
              <a:t>Repository </a:t>
            </a:r>
            <a:r>
              <a:rPr lang="ko-KR" altLang="en-US" sz="1000" dirty="0" smtClean="0"/>
              <a:t>는 코드상에서 </a:t>
            </a:r>
            <a:r>
              <a:rPr lang="en-US" altLang="ko-KR" sz="1000" dirty="0" err="1" smtClean="0"/>
              <a:t>DefaultAdoRepository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이고</a:t>
            </a:r>
            <a:r>
              <a:rPr lang="en-US" altLang="ko-KR" sz="1000" dirty="0" smtClean="0"/>
              <a:t>, </a:t>
            </a:r>
          </a:p>
          <a:p>
            <a:pPr>
              <a:lnSpc>
                <a:spcPct val="130000"/>
              </a:lnSpc>
            </a:pPr>
            <a:r>
              <a:rPr lang="ko-KR" altLang="en-US" sz="1000" dirty="0" smtClean="0"/>
              <a:t>명시적으로 </a:t>
            </a:r>
            <a:r>
              <a:rPr lang="en-US" altLang="ko-KR" sz="1000" dirty="0" err="1" smtClean="0"/>
              <a:t>Northwind</a:t>
            </a:r>
            <a:r>
              <a:rPr lang="en-US" altLang="ko-KR" sz="1000" dirty="0" smtClean="0"/>
              <a:t> DB</a:t>
            </a:r>
            <a:r>
              <a:rPr lang="ko-KR" altLang="en-US" sz="1000" dirty="0" smtClean="0"/>
              <a:t>를 사용하려면 </a:t>
            </a:r>
            <a:r>
              <a:rPr lang="en-US" altLang="ko-KR" sz="1000" dirty="0" err="1" smtClean="0"/>
              <a:t>NorthwindRepository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처럼 제공하면 된다</a:t>
            </a:r>
            <a:r>
              <a:rPr lang="en-US" altLang="ko-KR" sz="1000" dirty="0" smtClean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Samples without </a:t>
            </a:r>
            <a:r>
              <a:rPr lang="en-US" altLang="ko-KR" dirty="0" err="1" smtClean="0"/>
              <a:t>IoC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2009-12-28</a:t>
            </a:fld>
            <a:endParaRPr lang="ko-KR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06" y="928670"/>
            <a:ext cx="51435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667380" y="928670"/>
            <a:ext cx="4000528" cy="9286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000" dirty="0" err="1" smtClean="0"/>
              <a:t>CustOrderHist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라는 </a:t>
            </a:r>
            <a:r>
              <a:rPr lang="en-US" altLang="ko-KR" sz="1000" dirty="0" smtClean="0"/>
              <a:t>SP</a:t>
            </a:r>
            <a:r>
              <a:rPr lang="ko-KR" altLang="en-US" sz="1000" dirty="0" smtClean="0"/>
              <a:t>를 실행하고</a:t>
            </a:r>
            <a:r>
              <a:rPr lang="en-US" altLang="ko-KR" sz="1000" dirty="0" smtClean="0"/>
              <a:t>, Input</a:t>
            </a:r>
            <a:r>
              <a:rPr lang="ko-KR" altLang="en-US" sz="1000" dirty="0" smtClean="0"/>
              <a:t>이 아닌 </a:t>
            </a:r>
            <a:r>
              <a:rPr lang="en-US" altLang="ko-KR" sz="1000" dirty="0" smtClean="0"/>
              <a:t>Parameter </a:t>
            </a:r>
            <a:r>
              <a:rPr lang="ko-KR" altLang="en-US" sz="1000" dirty="0" smtClean="0"/>
              <a:t>정보를 반환한다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44" y="2714620"/>
            <a:ext cx="67056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5881694" y="2786058"/>
            <a:ext cx="3929090" cy="9286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000" dirty="0" smtClean="0"/>
              <a:t>DB</a:t>
            </a:r>
            <a:r>
              <a:rPr lang="ko-KR" altLang="en-US" sz="1000" dirty="0" smtClean="0"/>
              <a:t>로부터 수행 결과를 </a:t>
            </a:r>
            <a:r>
              <a:rPr lang="en-US" altLang="ko-KR" sz="1000" dirty="0" err="1" smtClean="0"/>
              <a:t>IDataReader</a:t>
            </a:r>
            <a:r>
              <a:rPr lang="ko-KR" altLang="en-US" sz="1000" dirty="0" smtClean="0"/>
              <a:t>로 받고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매핑을</a:t>
            </a:r>
            <a:r>
              <a:rPr lang="ko-KR" altLang="en-US" sz="1000" dirty="0" smtClean="0"/>
              <a:t> 통해 </a:t>
            </a:r>
            <a:r>
              <a:rPr lang="en-US" altLang="ko-KR" sz="1000" dirty="0" err="1" smtClean="0"/>
              <a:t>OrderDetail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의 인스턴스를 만들어 반환한다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000" dirty="0" smtClean="0"/>
              <a:t>Paging </a:t>
            </a:r>
            <a:r>
              <a:rPr lang="ko-KR" altLang="en-US" sz="1000" dirty="0" smtClean="0"/>
              <a:t>기능을 이용할 수 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406" y="4429132"/>
            <a:ext cx="39528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738686" y="4429132"/>
            <a:ext cx="3929090" cy="9286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000" dirty="0" smtClean="0"/>
              <a:t>Procedure “</a:t>
            </a:r>
            <a:r>
              <a:rPr lang="en-US" altLang="ko-KR" sz="1000" dirty="0" err="1" smtClean="0"/>
              <a:t>CustOrderHist</a:t>
            </a:r>
            <a:r>
              <a:rPr lang="en-US" altLang="ko-KR" sz="1000" dirty="0" smtClean="0"/>
              <a:t>” </a:t>
            </a:r>
            <a:r>
              <a:rPr lang="ko-KR" altLang="en-US" sz="1000" dirty="0" smtClean="0"/>
              <a:t>를 실행해서 결과를 </a:t>
            </a:r>
            <a:r>
              <a:rPr lang="ko-KR" altLang="en-US" sz="1000" dirty="0" err="1" smtClean="0"/>
              <a:t>페이징을</a:t>
            </a:r>
            <a:r>
              <a:rPr lang="ko-KR" altLang="en-US" sz="1000" dirty="0" smtClean="0"/>
              <a:t> 수행하여 원하는 구간의 </a:t>
            </a:r>
            <a:r>
              <a:rPr lang="ko-KR" altLang="en-US" sz="1000" dirty="0" err="1" smtClean="0"/>
              <a:t>결과셋만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DataTable</a:t>
            </a:r>
            <a:r>
              <a:rPr lang="ko-KR" altLang="en-US" sz="1000" dirty="0" smtClean="0"/>
              <a:t>의 레코드로 추가한다</a:t>
            </a:r>
            <a:r>
              <a:rPr lang="en-US" altLang="ko-KR" sz="1000" dirty="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테마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다음/나눔">
      <a:majorFont>
        <a:latin typeface="다음_Regular"/>
        <a:ea typeface="다음_Regular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테마12</Template>
  <TotalTime>1787</TotalTime>
  <Words>909</Words>
  <Application>Microsoft Office PowerPoint</Application>
  <PresentationFormat>A4 용지(210x297mm)</PresentationFormat>
  <Paragraphs>220</Paragraphs>
  <Slides>21</Slides>
  <Notes>2</Notes>
  <HiddenSlides>1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테마12</vt:lpstr>
      <vt:lpstr>Visio</vt:lpstr>
      <vt:lpstr>Using AdoRepository</vt:lpstr>
      <vt:lpstr>0. 문서 이력</vt:lpstr>
      <vt:lpstr>슬라이드 3</vt:lpstr>
      <vt:lpstr>1. Using AdoRepository without IoC</vt:lpstr>
      <vt:lpstr>1. Using AdoRepository without IoC</vt:lpstr>
      <vt:lpstr>1.1 Setup Project without IoC</vt:lpstr>
      <vt:lpstr>1.1 Setup configuration without IoC</vt:lpstr>
      <vt:lpstr>1.3 Instancing IAdoRepository without IoC</vt:lpstr>
      <vt:lpstr>1.4 Samples without IoC</vt:lpstr>
      <vt:lpstr>2. Using Adorepository with IoC</vt:lpstr>
      <vt:lpstr>2. Using AdoRepository with IoC</vt:lpstr>
      <vt:lpstr>2.1 Setup Project with IoC</vt:lpstr>
      <vt:lpstr>2.2 Setup configuration with IoC</vt:lpstr>
      <vt:lpstr>2.2 Setup IoC configuration</vt:lpstr>
      <vt:lpstr>2.3 Testing IoC</vt:lpstr>
      <vt:lpstr>2.3 Testing IoC</vt:lpstr>
      <vt:lpstr>2.4 Instancing AdoRepository with IoC</vt:lpstr>
      <vt:lpstr>2.5 Apply IoC to Web Application</vt:lpstr>
      <vt:lpstr>2.5 Apply IoC to Web Application </vt:lpstr>
      <vt:lpstr>2. ICON SET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고이정</dc:creator>
  <cp:lastModifiedBy>배성혁</cp:lastModifiedBy>
  <cp:revision>333</cp:revision>
  <dcterms:created xsi:type="dcterms:W3CDTF">2008-10-10T08:47:31Z</dcterms:created>
  <dcterms:modified xsi:type="dcterms:W3CDTF">2009-12-28T04:03:59Z</dcterms:modified>
</cp:coreProperties>
</file>