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73" r:id="rId6"/>
    <p:sldId id="281" r:id="rId7"/>
    <p:sldId id="258" r:id="rId8"/>
    <p:sldId id="262" r:id="rId9"/>
    <p:sldId id="263" r:id="rId10"/>
    <p:sldId id="265" r:id="rId11"/>
    <p:sldId id="266" r:id="rId12"/>
    <p:sldId id="300" r:id="rId13"/>
    <p:sldId id="267" r:id="rId14"/>
    <p:sldId id="270" r:id="rId15"/>
    <p:sldId id="268" r:id="rId16"/>
    <p:sldId id="269" r:id="rId17"/>
    <p:sldId id="271" r:id="rId18"/>
    <p:sldId id="272" r:id="rId19"/>
    <p:sldId id="275" r:id="rId20"/>
    <p:sldId id="276" r:id="rId21"/>
    <p:sldId id="277" r:id="rId22"/>
    <p:sldId id="278" r:id="rId23"/>
    <p:sldId id="280" r:id="rId24"/>
    <p:sldId id="279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tags" Target="../tags/tag1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NURBS</a:t>
            </a:r>
            <a:r>
              <a:rPr lang="zh-CN" altLang="en-US"/>
              <a:t>分享</a:t>
            </a:r>
            <a:r>
              <a:rPr lang="en-US" altLang="zh-CN"/>
              <a:t>1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364490"/>
                <a:ext cx="10515600" cy="5812790"/>
              </a:xfrm>
            </p:spPr>
            <p:txBody>
              <a:bodyPr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𝐺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sup>
                    </m:sSup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连续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0" indent="0"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，设有控制点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和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𝑢</m:t>
                            </m:r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𝑢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</m:e>
                    </m:d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𝑢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e>
                    </m:d>
                  </m:oMath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’</m:t>
                        </m:r>
                      </m:sup>
                    </m:sSubSup>
                    <m:d>
                      <m:d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e>
                    </m:d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</m:e>
                    </m:d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𝑢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lang="en-US" altLang="zh-CN"/>
                  <a:t>	</a:t>
                </a:r>
                <a:r>
                  <a:rPr lang="zh-CN" altLang="en-US"/>
                  <a:t>以及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控制点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和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𝑢</m:t>
                            </m:r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𝑢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</m:e>
                    </m:d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4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𝑢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e>
                    </m:d>
                  </m:oMath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’</m:t>
                        </m:r>
                      </m:sup>
                    </m:sSubSup>
                    <m:d>
                      <m:d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e>
                    </m:d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</m:e>
                    </m:d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𝑢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4</m:t>
                        </m:r>
                      </m:sub>
                    </m:sSub>
                  </m:oMath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	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由于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’</m:t>
                        </m:r>
                      </m:sup>
                    </m:sSubSup>
                    <m:d>
                      <m:d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’</m:t>
                        </m:r>
                      </m:sup>
                    </m:sSubSup>
                    <m:d>
                      <m:d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zh-CN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</m:e>
                    </m:d>
                    <m:sSup>
                      <m:s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𝐺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sup>
                    </m:sSup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连续，则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根据定义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’</m:t>
                        </m:r>
                      </m:sup>
                    </m:sSubSup>
                    <m:d>
                      <m:d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𝑘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’</m:t>
                        </m:r>
                      </m:sup>
                    </m:sSubSup>
                    <m:d>
                      <m:d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，即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𝑘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&gt;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</m:oMath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algn="l"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	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说明点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依次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共线排列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64490"/>
                <a:ext cx="10515600" cy="5812790"/>
              </a:xfrm>
              <a:blipFill rotWithShape="1">
                <a:blip r:embed="rId1"/>
                <a:stretch>
                  <a:fillRect t="-229" b="-38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365125"/>
                <a:ext cx="11353800" cy="5812155"/>
              </a:xfrm>
            </p:spPr>
            <p:txBody>
              <a:bodyPr/>
              <a:p>
                <a:pPr marL="0" indent="0">
                  <a:buNone/>
                </a:pPr>
                <a:r>
                  <a:rPr lang="en-US" altLang="zh-CN"/>
                  <a:t>3.3</a:t>
                </a:r>
                <a:r>
                  <a:rPr lang="zh-CN" altLang="en-US"/>
                  <a:t>插值</a:t>
                </a:r>
                <a:r>
                  <a:rPr lang="zh-CN" altLang="en-US"/>
                  <a:t>表示</a:t>
                </a:r>
                <a:endParaRPr lang="zh-CN" altLang="en-US"/>
              </a:p>
              <a:p>
                <a:pPr marL="0" indent="0"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𝐶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𝑢</m:t>
                            </m:r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𝑢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</m:e>
                    </m:d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lang="en-US" altLang="zh-CN"/>
                  <a:t>			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𝑢</m:t>
                            </m:r>
                          </m:e>
                        </m:d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𝑢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𝑢</m:t>
                            </m:r>
                          </m:e>
                        </m:d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lang="en-US" altLang="zh-CN"/>
                  <a:t>	</a:t>
                </a:r>
                <a:r>
                  <a:rPr lang="zh-CN" altLang="en-US"/>
                  <a:t>若记控制点</a:t>
                </a:r>
                <a:r>
                  <a:rPr lang="zh-CN" altLang="en-US"/>
                  <a:t>集为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的多项式贝塞尔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曲线为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𝐶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则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𝐶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𝑢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𝐶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𝑢𝐶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algn="l"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	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推广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得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algn="l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𝐶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,⋯,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𝑢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𝐶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,⋯,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𝑢𝐶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,⋯,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65125"/>
                <a:ext cx="11353800" cy="5812155"/>
              </a:xfrm>
              <a:blipFill rotWithShape="1">
                <a:blip r:embed="rId1"/>
                <a:stretch>
                  <a:fillRect t="-3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364490"/>
            <a:ext cx="5105400" cy="3248025"/>
          </a:xfrm>
          <a:prstGeom prst="rect">
            <a:avLst/>
          </a:prstGeom>
        </p:spPr>
      </p:pic>
      <p:pic>
        <p:nvPicPr>
          <p:cNvPr id="8" name="内容占位符 7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43600" y="802640"/>
            <a:ext cx="5438775" cy="28098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4.</a:t>
            </a:r>
            <a:r>
              <a:rPr lang="zh-CN" altLang="en-US"/>
              <a:t>有理贝塞尔</a:t>
            </a:r>
            <a:r>
              <a:rPr lang="zh-CN" altLang="en-US"/>
              <a:t>曲线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p>
                <a:pPr marL="0" indent="0">
                  <a:buNone/>
                </a:pPr>
                <a:r>
                  <a:rPr lang="en-US" altLang="zh-CN"/>
                  <a:t>4.1</a:t>
                </a:r>
                <a:r>
                  <a:rPr lang="zh-CN" altLang="en-US"/>
                  <a:t>定义</a:t>
                </a:r>
                <a:endParaRPr lang="zh-CN" altLang="en-US"/>
              </a:p>
              <a:p>
                <a:pPr marL="0" indent="0">
                  <a:buNone/>
                </a:pPr>
                <a:r>
                  <a:rPr lang="en-US" altLang="zh-CN"/>
                  <a:t>	n</a:t>
                </a:r>
                <a:r>
                  <a:rPr lang="zh-CN" altLang="en-US"/>
                  <a:t>次有理贝塞尔</a:t>
                </a:r>
                <a:r>
                  <a:rPr lang="zh-CN" altLang="en-US"/>
                  <a:t>曲线</a:t>
                </a:r>
                <a:endParaRPr lang="zh-CN" alt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𝐶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𝑢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=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𝑢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𝑃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=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𝑢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𝑢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algn="l">
                  <a:buNone/>
                </a:pPr>
                <a:r>
                  <a:rPr lang="en-US" altLang="zh-CN"/>
                  <a:t>	</a:t>
                </a:r>
                <a:r>
                  <a:rPr lang="zh-CN" altLang="en-US"/>
                  <a:t>其中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是权重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集，默认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正数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algn="l"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	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，则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algn="l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𝐶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𝑢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=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𝑢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𝑃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=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𝑢</m:t>
                                  </m:r>
                                </m:e>
                              </m:d>
                            </m:e>
                          </m:nary>
                        </m:den>
                      </m:f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=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𝑢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algn="l">
                  <a:buNone/>
                </a:pPr>
                <a:r>
                  <a:rPr lang="en-US" altLang="zh-CN" i="1">
                    <a:latin typeface="Cambria Math" panose="02040503050406030204" charset="0"/>
                    <a:cs typeface="Cambria Math" panose="02040503050406030204" charset="0"/>
                  </a:rPr>
                  <a:t>	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表示多项式贝塞尔曲线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t="-1270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364490"/>
                <a:ext cx="10515600" cy="5812790"/>
              </a:xfrm>
            </p:spPr>
            <p:txBody>
              <a:bodyPr/>
              <a:p>
                <a:pPr marL="0" indent="0">
                  <a:buNone/>
                </a:pPr>
                <a:r>
                  <a:rPr lang="en-US" altLang="zh-CN"/>
                  <a:t>4.2</a:t>
                </a:r>
                <a:r>
                  <a:rPr lang="zh-CN" altLang="en-US"/>
                  <a:t>例</a:t>
                </a:r>
                <a:endParaRPr lang="zh-CN" altLang="en-US"/>
              </a:p>
              <a:p>
                <a:pPr marL="0" indent="0">
                  <a:buNone/>
                </a:pPr>
                <a:r>
                  <a:rPr lang="en-US" altLang="zh-CN"/>
                  <a:t>	</a:t>
                </a:r>
                <a:r>
                  <a:rPr lang="zh-CN" altLang="en-US"/>
                  <a:t>设有控制点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，权重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则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𝐶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0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𝑢</m:t>
                            </m:r>
                          </m:e>
                        </m:d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𝑢</m:t>
                            </m:r>
                          </m:e>
                        </m:d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𝑢</m:t>
                            </m:r>
                          </m:e>
                        </m:d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0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𝑢</m:t>
                            </m:r>
                          </m:e>
                        </m:d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𝑢</m:t>
                            </m:r>
                          </m:e>
                        </m:d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𝑢</m:t>
                            </m:r>
                          </m:e>
                        </m:d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𝑢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𝑢</m:t>
                            </m:r>
                          </m:e>
                        </m:d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𝑢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𝑢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−</m:t>
                                    </m:r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𝑢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𝑢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𝑢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𝑢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𝑢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𝑢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𝑢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</m:oMath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	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表示单位圆在第一象限的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圆弧段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64490"/>
                <a:ext cx="10515600" cy="5812790"/>
              </a:xfrm>
              <a:blipFill rotWithShape="1">
                <a:blip r:embed="rId1"/>
                <a:stretch>
                  <a:fillRect t="-3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0" y="3129280"/>
            <a:ext cx="3124200" cy="304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364490"/>
                <a:ext cx="11353800" cy="5812790"/>
              </a:xfrm>
            </p:spPr>
            <p:txBody>
              <a:bodyPr/>
              <a:p>
                <a:pPr marL="0" indent="0">
                  <a:buNone/>
                </a:pPr>
                <a:r>
                  <a:rPr lang="en-US" altLang="zh-CN"/>
                  <a:t>4.3</a:t>
                </a:r>
                <a:r>
                  <a:rPr lang="zh-CN" altLang="en-US"/>
                  <a:t>几何</a:t>
                </a:r>
                <a:r>
                  <a:rPr lang="zh-CN" altLang="en-US"/>
                  <a:t>表示</a:t>
                </a:r>
                <a:endParaRPr lang="zh-CN" altLang="en-US"/>
              </a:p>
              <a:p>
                <a:pPr marL="0" indent="0">
                  <a:buNone/>
                </a:pPr>
                <a:r>
                  <a:rPr lang="en-US" altLang="zh-CN"/>
                  <a:t>	</a:t>
                </a:r>
                <a:r>
                  <a:rPr lang="zh-CN" altLang="en-US"/>
                  <a:t>设有二维控制点集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和权重集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构造三维控制点集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𝜔</m:t>
                            </m:r>
                          </m:sup>
                        </m:sSub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和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三维多项式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贝塞尔曲线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𝜔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𝑢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𝑢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𝑢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𝑊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𝑢</m:t>
                              </m:r>
                            </m:e>
                          </m:d>
                        </m:e>
                      </m:d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=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𝑢</m:t>
                              </m:r>
                            </m:e>
                          </m:d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𝜔</m:t>
                              </m:r>
                            </m:sup>
                          </m:sSubSup>
                        </m:e>
                      </m:nary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𝑢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algn="l"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	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即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algn="l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𝑋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𝑢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=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𝑢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𝑌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𝑢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=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𝑢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𝑊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𝑢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=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𝑢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algn="l"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	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以原点为中心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将该曲线投影到平面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𝑊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1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上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得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64490"/>
                <a:ext cx="11353800" cy="5812790"/>
              </a:xfrm>
              <a:blipFill rotWithShape="1">
                <a:blip r:embed="rId1"/>
                <a:stretch>
                  <a:fillRect t="-3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364490"/>
                <a:ext cx="10515600" cy="5812790"/>
              </a:xfrm>
            </p:spPr>
            <p:txBody>
              <a:bodyPr/>
              <a:p>
                <a:pPr marL="0" indent="0">
                  <a:buNone/>
                </a:pPr>
                <a:r>
                  <a:rPr lang="en-US" altLang="zh-CN"/>
                  <a:t>	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𝐶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𝑢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𝑢</m:t>
                            </m:r>
                          </m:e>
                        </m:d>
                      </m:e>
                    </m:d>
                  </m:oMath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lang="en-US" altLang="zh-CN"/>
                  <a:t>		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𝑋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𝑢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𝑊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𝑢</m:t>
                                </m:r>
                              </m:e>
                            </m:d>
                          </m:den>
                        </m:f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𝑌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𝑢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𝑊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𝑢</m:t>
                                </m:r>
                              </m:e>
                            </m:d>
                          </m:den>
                        </m:f>
                      </m:e>
                    </m:d>
                  </m:oMath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lang="en-US" altLang="zh-CN"/>
                  <a:t>		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limLoc m:val="undOvr"/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𝑖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=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𝑖</m:t>
                                    </m:r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,</m:t>
                                    </m:r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𝑢</m:t>
                                    </m:r>
                                  </m:e>
                                </m:d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num>
                          <m:den>
                            <m:nary>
                              <m:naryPr>
                                <m:chr m:val="∑"/>
                                <m:limLoc m:val="undOvr"/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𝑖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=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𝑖</m:t>
                                    </m:r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,</m:t>
                                    </m:r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𝑢</m:t>
                                    </m:r>
                                  </m:e>
                                </m:d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den>
                        </m:f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limLoc m:val="undOvr"/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𝑖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=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𝑖</m:t>
                                    </m:r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,</m:t>
                                    </m:r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𝑢</m:t>
                                    </m:r>
                                  </m:e>
                                </m:d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num>
                          <m:den>
                            <m:nary>
                              <m:naryPr>
                                <m:chr m:val="∑"/>
                                <m:limLoc m:val="undOvr"/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𝑖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=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𝑖</m:t>
                                    </m:r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,</m:t>
                                    </m:r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𝑢</m:t>
                                    </m:r>
                                  </m:e>
                                </m:d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den>
                        </m:f>
                      </m:e>
                    </m:d>
                  </m:oMath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lang="en-US" altLang="zh-CN"/>
                  <a:t>		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undOvr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naryPr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=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𝑖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𝑢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𝑃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limLoc m:val="undOvr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naryPr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=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𝑖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𝑢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lang="en-US" altLang="zh-CN"/>
                  <a:t>	</a:t>
                </a:r>
                <a:r>
                  <a:rPr lang="zh-CN" altLang="en-US"/>
                  <a:t>表示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二维有理贝塞尔曲线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64490"/>
                <a:ext cx="10515600" cy="5812790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9040" y="2649220"/>
            <a:ext cx="3794760" cy="352806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364490"/>
                <a:ext cx="10515600" cy="5812790"/>
              </a:xfrm>
            </p:spPr>
            <p:txBody>
              <a:bodyPr/>
              <a:p>
                <a:pPr marL="0" indent="0">
                  <a:buNone/>
                </a:pPr>
                <a:r>
                  <a:rPr lang="en-US" altLang="zh-CN"/>
                  <a:t>4.4</a:t>
                </a:r>
                <a:r>
                  <a:rPr lang="zh-CN" altLang="en-US"/>
                  <a:t>例</a:t>
                </a:r>
                <a:endParaRPr lang="zh-CN" altLang="en-US"/>
              </a:p>
              <a:p>
                <a:pPr marL="0" indent="0">
                  <a:buNone/>
                </a:pPr>
                <a:r>
                  <a:rPr lang="en-US" altLang="zh-CN"/>
                  <a:t>	</a:t>
                </a:r>
                <a:r>
                  <a:rPr lang="zh-CN" altLang="en-US"/>
                  <a:t>考虑</a:t>
                </a:r>
                <a:r>
                  <a:rPr lang="en-US" altLang="zh-CN"/>
                  <a:t>4.2</a:t>
                </a:r>
                <a:r>
                  <a:rPr lang="zh-CN" altLang="en-US"/>
                  <a:t>例，</a:t>
                </a:r>
                <a:r>
                  <a:rPr lang="zh-CN" altLang="en-US">
                    <a:sym typeface="+mn-ea"/>
                  </a:rPr>
                  <a:t>控制点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，权重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，则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𝜔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𝜔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𝜔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且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algn="l"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𝐶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𝜔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</m:e>
                    </m:d>
                    <m:sSubSup>
                      <m:sSub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𝜔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</m:e>
                    </m:d>
                    <m:sSubSup>
                      <m:sSub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𝜔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</m:e>
                    </m:d>
                    <m:sSubSup>
                      <m:sSub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𝜔</m:t>
                        </m:r>
                      </m:sup>
                    </m:sSubSup>
                  </m:oMath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algn="l"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𝑢</m:t>
                            </m:r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sSubSup>
                      <m:sSub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𝜔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𝑢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</m:e>
                    </m:d>
                    <m:sSubSup>
                      <m:sSub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𝜔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sSubSup>
                      <m:sSub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𝜔</m:t>
                        </m:r>
                      </m:sup>
                    </m:sSubSup>
                  </m:oMath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algn="l"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−</m:t>
                                    </m:r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𝑢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𝑢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𝑢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,</m:t>
                            </m:r>
                          </m:e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𝑢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𝑢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,</m:t>
                            </m:r>
                          </m:e>
                          <m:e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−</m:t>
                                    </m:r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𝑢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𝑢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𝑢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eqArr>
                      </m:e>
                    </m:d>
                  </m:oMath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algn="l"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𝑢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e>
                    </m:d>
                  </m:oMath>
                </a14:m>
                <a:endParaRPr lang="en-US" altLang="zh-CN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64490"/>
                <a:ext cx="10515600" cy="5812790"/>
              </a:xfrm>
              <a:blipFill rotWithShape="1">
                <a:blip r:embed="rId1"/>
                <a:stretch>
                  <a:fillRect t="-350" r="-20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365125"/>
                <a:ext cx="10515600" cy="5812155"/>
              </a:xfrm>
            </p:spPr>
            <p:txBody>
              <a:bodyPr/>
              <a:p>
                <a:pPr marL="0" indent="0">
                  <a:buNone/>
                </a:pPr>
                <a:r>
                  <a:rPr lang="en-US" altLang="zh-CN"/>
                  <a:t>	</a:t>
                </a:r>
                <a:r>
                  <a:rPr lang="zh-CN" altLang="en-US"/>
                  <a:t>则</a:t>
                </a:r>
                <a:endParaRPr lang="zh-CN" altLang="en-US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𝐶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𝑢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algn="l">
                  <a:buNone/>
                </a:pPr>
                <a:r>
                  <a:rPr lang="en-US" altLang="zh-CN"/>
                  <a:t>	</a:t>
                </a:r>
                <a:r>
                  <a:rPr lang="zh-CN" altLang="en-US"/>
                  <a:t>与</a:t>
                </a:r>
                <a:r>
                  <a:rPr lang="en-US" altLang="zh-CN"/>
                  <a:t>4.2</a:t>
                </a:r>
                <a:r>
                  <a:rPr lang="zh-CN" altLang="en-US"/>
                  <a:t>例结果相同</a:t>
                </a:r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65125"/>
                <a:ext cx="10515600" cy="5812155"/>
              </a:xfrm>
              <a:blipFill rotWithShape="1">
                <a:blip r:embed="rId1"/>
                <a:stretch>
                  <a:fillRect t="-3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0825" y="1976755"/>
            <a:ext cx="4752975" cy="420052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5.</a:t>
            </a:r>
            <a:r>
              <a:rPr lang="zh-CN" altLang="en-US"/>
              <a:t>张量积</a:t>
            </a:r>
            <a:r>
              <a:rPr lang="zh-CN" altLang="en-US"/>
              <a:t>曲面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353800" cy="4351655"/>
              </a:xfrm>
            </p:spPr>
            <p:txBody>
              <a:bodyPr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𝑆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𝑣</m:t>
                        </m:r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𝑢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𝑣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𝑢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𝑣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𝑧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𝑢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𝑣</m:t>
                            </m:r>
                          </m:e>
                        </m:d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limLoc m:val="undOvr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naryPr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𝑗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=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𝑚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𝑢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𝑣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𝑏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𝑖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e>
                    </m:nary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𝑢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𝑣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e>
                    </m:d>
                  </m:oMath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algn="l">
                  <a:buNone/>
                </a:pPr>
                <a:r>
                  <a:rPr lang="en-US" altLang="zh-CN"/>
                  <a:t>	</a:t>
                </a:r>
                <a:r>
                  <a:rPr lang="zh-CN" altLang="en-US"/>
                  <a:t>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p>
                    </m:sSup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𝑣</m:t>
                        </m:r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𝑣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</m:sup>
                    </m:sSup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时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𝑆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𝑣</m:t>
                        </m:r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limLoc m:val="undOvr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naryPr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𝑗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=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𝑚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𝑏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𝑖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𝑗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𝑖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𝑗</m:t>
                                </m:r>
                              </m:sup>
                            </m:sSup>
                          </m:e>
                        </m:nary>
                      </m:e>
                    </m:nary>
                  </m:oMath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algn="l"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	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称为幂基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曲面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353800" cy="4351655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0" y="4019550"/>
            <a:ext cx="2590800" cy="215741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1.</a:t>
            </a:r>
            <a:r>
              <a:rPr lang="zh-CN" altLang="en-US"/>
              <a:t>曲线基础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2.</a:t>
            </a:r>
            <a:r>
              <a:rPr lang="zh-CN" altLang="en-US"/>
              <a:t>幂基曲线</a:t>
            </a:r>
            <a:r>
              <a:rPr lang="en-US" altLang="zh-CN"/>
              <a:t> Power Basis Curve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3.</a:t>
            </a:r>
            <a:r>
              <a:rPr lang="zh-CN" altLang="en-US"/>
              <a:t>多项式贝塞尔曲线</a:t>
            </a:r>
            <a:r>
              <a:rPr lang="en-US" altLang="zh-CN"/>
              <a:t> Polynomial Bezier Curve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4.</a:t>
            </a:r>
            <a:r>
              <a:rPr lang="zh-CN" altLang="en-US"/>
              <a:t>有理贝塞尔曲线</a:t>
            </a:r>
            <a:r>
              <a:rPr lang="en-US" altLang="zh-CN"/>
              <a:t> Rational Bezier Curve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5.</a:t>
            </a:r>
            <a:r>
              <a:rPr lang="zh-CN" altLang="en-US"/>
              <a:t>张量积曲面</a:t>
            </a:r>
            <a:r>
              <a:rPr lang="en-US" altLang="zh-CN"/>
              <a:t> Tensor Product Surface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6.</a:t>
            </a:r>
            <a:r>
              <a:rPr lang="zh-CN" altLang="en-US"/>
              <a:t>非</a:t>
            </a:r>
            <a:r>
              <a:rPr lang="zh-CN" altLang="en-US"/>
              <a:t>有理贝塞尔曲面</a:t>
            </a:r>
            <a:r>
              <a:rPr lang="en-US" altLang="zh-CN"/>
              <a:t> Nonrational Bezier Surface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7.</a:t>
            </a:r>
            <a:r>
              <a:rPr lang="zh-CN" altLang="en-US"/>
              <a:t>有理贝塞尔曲面</a:t>
            </a:r>
            <a:r>
              <a:rPr lang="en-US" altLang="zh-CN"/>
              <a:t> Rational Bezier Surface</a:t>
            </a:r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6.</a:t>
            </a:r>
            <a:r>
              <a:rPr lang="zh-CN" altLang="en-US"/>
              <a:t>非有理贝塞尔</a:t>
            </a:r>
            <a:r>
              <a:rPr lang="zh-CN" altLang="en-US"/>
              <a:t>曲面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𝑆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𝑣</m:t>
                        </m:r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limLoc m:val="undOvr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naryPr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𝑗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=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𝑚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𝑖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𝑢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𝑗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𝑚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𝑣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𝑃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𝑖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e>
                    </m:nary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𝑢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𝑣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e>
                    </m:d>
                  </m:oMath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algn="l">
                  <a:buNone/>
                </a:pPr>
                <a:r>
                  <a:rPr lang="en-US" altLang="zh-CN"/>
                  <a:t>	</a:t>
                </a:r>
                <a:r>
                  <a:rPr lang="zh-CN" altLang="en-US"/>
                  <a:t>其中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是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控制点集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algn="l"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𝑢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𝑣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nary>
                      <m:naryPr>
                        <m:chr m:val="∑"/>
                        <m:limLoc m:val="undOvr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limLoc m:val="undOvr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naryPr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𝑗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=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𝑚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𝑖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𝑢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𝑗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𝑚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𝑣</m:t>
                                </m:r>
                              </m:e>
                            </m:d>
                          </m:e>
                        </m:nary>
                      </m:e>
                    </m:nary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</m:oMath>
                </a14:m>
                <a:endParaRPr lang="en-US" altLang="zh-CN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algn="l"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	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与多项式贝塞尔曲线类似，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非有理贝塞尔曲面也有插值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表示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algn="l">
                  <a:buNone/>
                </a:pP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内容占位符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8500" y="796925"/>
            <a:ext cx="5715000" cy="494919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7.</a:t>
            </a:r>
            <a:r>
              <a:rPr lang="zh-CN" altLang="en-US"/>
              <a:t>有理贝塞尔</a:t>
            </a:r>
            <a:r>
              <a:rPr lang="zh-CN" altLang="en-US"/>
              <a:t>曲面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𝑆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𝑢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𝑣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 = 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𝑛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𝑗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=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𝑚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𝑢</m:t>
                                      </m:r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𝑗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𝑣</m:t>
                                      </m:r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𝑃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 = 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𝑛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𝑗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=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𝑚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𝑢</m:t>
                                      </m:r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𝑗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𝑣</m:t>
                                      </m:r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</m:den>
                      </m:f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𝑢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𝑣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algn="l">
                  <a:buNone/>
                </a:pPr>
                <a:r>
                  <a:rPr lang="en-US" altLang="zh-CN"/>
                  <a:t>	</a:t>
                </a:r>
                <a:r>
                  <a:rPr lang="zh-CN" altLang="en-US">
                    <a:sym typeface="+mn-ea"/>
                  </a:rPr>
                  <a:t>其中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是权重集，默认正数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0" indent="0" algn="l">
                  <a:buNone/>
                </a:pPr>
                <a:r>
                  <a:rPr lang="en-US" altLang="zh-CN"/>
                  <a:t>	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，则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0" indent="0" algn="l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𝑆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𝑢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𝑣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 = 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𝑛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𝑗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=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𝑚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𝑢</m:t>
                                      </m:r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𝑗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𝑣</m:t>
                                      </m:r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𝑃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 = 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𝑛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𝑗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=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𝑚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𝑢</m:t>
                                      </m:r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𝑗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𝑣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nary>
                        </m:den>
                      </m:f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= 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𝑗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=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𝑢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𝑗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𝑚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𝑣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𝑃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algn="l">
                  <a:buNone/>
                </a:pPr>
                <a:r>
                  <a:rPr lang="en-US" altLang="zh-CN" i="1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	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表示非有理贝塞尔曲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面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1.</a:t>
            </a:r>
            <a:r>
              <a:rPr lang="zh-CN" altLang="en-US"/>
              <a:t>曲线</a:t>
            </a:r>
            <a:r>
              <a:rPr lang="zh-CN" altLang="en-US"/>
              <a:t>基础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0" indent="0">
                  <a:buNone/>
                </a:pPr>
                <a:r>
                  <a:rPr lang="en-US" altLang="zh-CN">
                    <a:sym typeface="+mn-ea"/>
                  </a:rPr>
                  <a:t>1.1</a:t>
                </a:r>
                <a:r>
                  <a:rPr lang="zh-CN" altLang="en-US">
                    <a:sym typeface="+mn-ea"/>
                  </a:rPr>
                  <a:t>隐式曲线和参数曲线</a:t>
                </a:r>
                <a:endParaRPr lang="zh-CN" altLang="en-US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</m:oMath>
                </a14:m>
                <a:endParaRPr lang="en-US" altLang="zh-CN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𝐶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𝑢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𝑢</m:t>
                            </m:r>
                          </m:e>
                        </m:d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𝑢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e>
                    </m:d>
                  </m:oMath>
                </a14:m>
                <a:endParaRPr lang="en-US" altLang="zh-CN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l">
                  <a:buNone/>
                </a:pPr>
                <a:r>
                  <a:rPr lang="en-US" altLang="zh-CN"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	</a:t>
                </a:r>
                <a:r>
                  <a:rPr lang="zh-CN" altLang="en-US"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例如圆</a:t>
                </a:r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</m:oMath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eqArr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𝑢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=</m:t>
                            </m:r>
                            <m:func>
                              <m:funcPr>
                                <m:ctrlPr>
                                  <a:rPr lang="en-US" altLang="zh-CN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𝑢</m:t>
                                </m:r>
                              </m:e>
                            </m:func>
                          </m:e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𝑢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=</m:t>
                            </m:r>
                            <m:func>
                              <m:funcPr>
                                <m:ctrlPr>
                                  <a:rPr lang="en-US" altLang="zh-CN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𝑢</m:t>
                                </m:r>
                              </m:e>
                            </m:func>
                          </m:e>
                        </m:eqAr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0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𝜋</m:t>
                            </m:r>
                          </m:e>
                        </m:d>
                      </m:e>
                    </m:d>
                  </m:oMath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algn="l">
                  <a:buNone/>
                </a:pPr>
                <a:r>
                  <a:rPr lang="en-US" altLang="zh-CN"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	</a:t>
                </a:r>
                <a:r>
                  <a:rPr lang="zh-CN" altLang="en-US"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以隐式曲线表示曲线段通常比参数曲线更复杂</a:t>
                </a:r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t="-467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364490"/>
                <a:ext cx="10515600" cy="5812790"/>
              </a:xfrm>
            </p:spPr>
            <p:txBody>
              <a:bodyPr>
                <a:normAutofit lnSpcReduction="10000"/>
              </a:bodyPr>
              <a:p>
                <a:pPr marL="0" indent="0">
                  <a:buNone/>
                </a:pPr>
                <a:r>
                  <a:rPr lang="en-US" altLang="zh-CN">
                    <a:sym typeface="+mn-ea"/>
                  </a:rPr>
                  <a:t>1.2</a:t>
                </a:r>
                <a:r>
                  <a:rPr lang="zh-CN" altLang="en-US">
                    <a:sym typeface="+mn-ea"/>
                  </a:rPr>
                  <a:t>连续性</a:t>
                </a:r>
                <a:endParaRPr lang="zh-CN" altLang="en-US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𝐶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连续（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n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阶参数连续）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0" indent="0">
                  <a:buNone/>
                </a:pPr>
                <a:r>
                  <a:rPr lang="en-US" altLang="zh-CN">
                    <a:sym typeface="+mn-ea"/>
                  </a:rPr>
                  <a:t>(1)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若两条曲线经过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同一点，则称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它们在该点处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𝐶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连续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0" indent="0">
                  <a:buNone/>
                </a:pPr>
                <a:r>
                  <a:rPr lang="en-US" altLang="zh-CN">
                    <a:sym typeface="+mn-ea"/>
                  </a:rPr>
                  <a:t>(2)</a:t>
                </a:r>
                <a:r>
                  <a:rPr lang="zh-CN" altLang="en-US">
                    <a:sym typeface="+mn-ea"/>
                  </a:rPr>
                  <a:t>若两条曲线在一点处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𝐶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连续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，且有相同的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n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阶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导数，则称它们在该点处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𝐶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连续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𝐺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连续（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n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阶几何连续）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0" indent="0">
                  <a:buNone/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对两条曲线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𝑢</m:t>
                        </m:r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𝑢</m:t>
                        </m:r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0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≤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𝑢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≤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1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，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0" indent="0">
                  <a:buNone/>
                </a:pPr>
                <a:r>
                  <a:rPr lang="en-US" altLang="zh-CN"/>
                  <a:t>(1)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𝐺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0</m:t>
                        </m:r>
                      </m:sup>
                    </m:sSup>
                  </m:oMath>
                </a14:m>
                <a:r>
                  <a:rPr lang="zh-CN" altLang="en-US"/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0</m:t>
                        </m:r>
                      </m:e>
                    </m:d>
                  </m:oMath>
                </a14:m>
                <a:endParaRPr lang="en-US" altLang="zh-CN"/>
              </a:p>
              <a:p>
                <a:pPr marL="0" indent="0">
                  <a:buNone/>
                </a:pPr>
                <a:r>
                  <a:rPr lang="en-US" altLang="zh-CN"/>
                  <a:t>(2)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𝐺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sup>
                    </m:sSup>
                  </m:oMath>
                </a14:m>
                <a:r>
                  <a:rPr lang="zh-CN" altLang="en-US">
                    <a:sym typeface="+mn-ea"/>
                  </a:rPr>
                  <a:t>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𝐺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0</m:t>
                        </m:r>
                      </m:sup>
                    </m:sSup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且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’</m:t>
                        </m:r>
                      </m:sup>
                    </m:sSubSup>
                    <m:d>
                      <m:d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𝑘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’</m:t>
                        </m:r>
                      </m:sup>
                    </m:sSubSup>
                    <m:d>
                      <m:d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0</m:t>
                        </m:r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𝑘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&gt;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0</m:t>
                    </m:r>
                  </m:oMath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0" indent="0">
                  <a:buNone/>
                </a:pPr>
                <a:r>
                  <a:rPr lang="zh-CN" altLang="en-US">
                    <a:sym typeface="+mn-ea"/>
                  </a:rPr>
                  <a:t>设它们的曲率曲线分别为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𝐾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𝑢</m:t>
                        </m:r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𝐾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𝑢</m:t>
                        </m:r>
                      </m:e>
                    </m:d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，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0" indent="0">
                  <a:buNone/>
                </a:pPr>
                <a:r>
                  <a:rPr lang="en-US" altLang="zh-CN">
                    <a:sym typeface="+mn-ea"/>
                  </a:rPr>
                  <a:t>(3)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𝐺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>
                    <a:sym typeface="+mn-ea"/>
                  </a:rPr>
                  <a:t>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𝐺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sup>
                    </m:sSup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𝐾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𝐾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0</m:t>
                        </m:r>
                      </m:e>
                    </m:d>
                  </m:oMath>
                </a14:m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0" indent="0">
                  <a:buNone/>
                </a:pPr>
                <a:r>
                  <a:rPr lang="en-US" altLang="zh-CN">
                    <a:sym typeface="+mn-ea"/>
                  </a:rPr>
                  <a:t>(4)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𝐺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3</m:t>
                        </m:r>
                      </m:sup>
                    </m:sSup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𝐺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且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𝐾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’</m:t>
                        </m:r>
                      </m:sup>
                    </m:sSubSup>
                    <m:d>
                      <m:d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=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𝐾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’</m:t>
                        </m:r>
                      </m:sup>
                    </m:sSubSup>
                    <m:d>
                      <m:d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0</m:t>
                        </m:r>
                      </m:e>
                    </m:d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，即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𝐶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连续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64490"/>
                <a:ext cx="10515600" cy="5812790"/>
              </a:xfrm>
              <a:blipFill rotWithShape="1">
                <a:blip r:embed="rId1"/>
                <a:stretch>
                  <a:fillRect t="-9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2.</a:t>
            </a:r>
            <a:r>
              <a:rPr lang="zh-CN" altLang="en-US"/>
              <a:t>幂基曲线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0" indent="0">
                  <a:buNone/>
                </a:pPr>
                <a:r>
                  <a:rPr lang="en-US" altLang="zh-CN">
                    <a:sym typeface="+mn-ea"/>
                  </a:rPr>
                  <a:t>2.1</a:t>
                </a:r>
                <a:r>
                  <a:rPr lang="zh-CN" altLang="en-US">
                    <a:sym typeface="+mn-ea"/>
                  </a:rPr>
                  <a:t>定义</a:t>
                </a:r>
                <a:endParaRPr lang="en-US" altLang="zh-CN">
                  <a:sym typeface="+mn-ea"/>
                </a:endParaRPr>
              </a:p>
              <a:p>
                <a:pPr marL="0" indent="0">
                  <a:buNone/>
                </a:pPr>
                <a:r>
                  <a:rPr lang="en-US" altLang="zh-CN">
                    <a:sym typeface="+mn-ea"/>
                  </a:rPr>
                  <a:t>	n</a:t>
                </a:r>
                <a:r>
                  <a:rPr lang="zh-CN" altLang="en-US">
                    <a:sym typeface="+mn-ea"/>
                  </a:rPr>
                  <a:t>次幂基曲线</a:t>
                </a:r>
                <a:endParaRPr lang="zh-CN" altLang="en-US">
                  <a:sym typeface="+mn-ea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𝐶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𝑢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𝑢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𝑢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𝑧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𝑢</m:t>
                              </m:r>
                            </m:e>
                          </m:d>
                        </m:e>
                      </m:d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=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𝑎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𝑢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algn="l"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	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，即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0" indent="0" algn="l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𝑢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=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𝑦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𝑢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=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𝑧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𝑢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=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t="-467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365125"/>
                <a:ext cx="10515600" cy="5812155"/>
              </a:xfrm>
            </p:spPr>
            <p:txBody>
              <a:bodyPr/>
              <a:p>
                <a:pPr marL="0" indent="0">
                  <a:buNone/>
                </a:pPr>
                <a:r>
                  <a:rPr lang="en-US" altLang="zh-CN"/>
                  <a:t>2.2</a:t>
                </a:r>
                <a:r>
                  <a:rPr lang="zh-CN" altLang="en-US"/>
                  <a:t>例</a:t>
                </a:r>
                <a:endParaRPr lang="zh-CN" altLang="en-US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𝐶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𝑢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𝑢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e>
                    </m:d>
                  </m:oMath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表示从点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到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的直线段</a:t>
                </a:r>
                <a:endParaRPr lang="en-US" altLang="zh-CN"/>
              </a:p>
              <a:p>
                <a:endParaRPr lang="en-US" altLang="zh-CN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𝐶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𝑢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𝑢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e>
                    </m:d>
                  </m:oMath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lang="zh-CN" altLang="en-US"/>
                  <a:t>表示从点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到点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抛物线段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幂基曲线不适合几何建模，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因为系数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与曲线形状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无关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65125"/>
                <a:ext cx="10515600" cy="5812155"/>
              </a:xfrm>
              <a:blipFill rotWithShape="1">
                <a:blip r:embed="rId1"/>
                <a:stretch>
                  <a:fillRect t="-3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 descr="企业微信截图_1620629394503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7962900" y="365125"/>
            <a:ext cx="3390900" cy="22669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6225" y="2805430"/>
            <a:ext cx="3457575" cy="33718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3.</a:t>
            </a:r>
            <a:r>
              <a:rPr lang="zh-CN" altLang="en-US"/>
              <a:t>多项式贝塞尔</a:t>
            </a:r>
            <a:r>
              <a:rPr lang="zh-CN" altLang="en-US"/>
              <a:t>曲线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p>
                <a:pPr marL="0" indent="0">
                  <a:buNone/>
                </a:pPr>
                <a:r>
                  <a:rPr lang="en-US" altLang="zh-CN"/>
                  <a:t>3.1</a:t>
                </a:r>
                <a:r>
                  <a:rPr lang="zh-CN" altLang="en-US"/>
                  <a:t>定义</a:t>
                </a:r>
                <a:endParaRPr lang="zh-CN" altLang="en-US"/>
              </a:p>
              <a:p>
                <a:pPr marL="0" indent="0">
                  <a:buNone/>
                </a:pPr>
                <a:r>
                  <a:rPr lang="en-US" altLang="zh-CN"/>
                  <a:t>	n</a:t>
                </a:r>
                <a:r>
                  <a:rPr lang="zh-CN" altLang="en-US"/>
                  <a:t>次多项式贝塞尔曲线</a:t>
                </a:r>
                <a:endParaRPr lang="zh-CN" alt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𝐶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𝑢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=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𝑢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𝑢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algn="l">
                  <a:buNone/>
                </a:pPr>
                <a:r>
                  <a:rPr lang="en-US" altLang="zh-CN" i="1">
                    <a:latin typeface="Cambria Math" panose="02040503050406030204" charset="0"/>
                    <a:cs typeface="Cambria Math" panose="02040503050406030204" charset="0"/>
                  </a:rPr>
                  <a:t>	</a:t>
                </a:r>
                <a:r>
                  <a:rPr lang="zh-CN" altLang="en-US">
                    <a:sym typeface="+mn-ea"/>
                  </a:rPr>
                  <a:t>其中</a:t>
                </a:r>
                <a:endParaRPr lang="zh-CN" altLang="en-US">
                  <a:sym typeface="+mn-ea"/>
                </a:endParaRPr>
              </a:p>
              <a:p>
                <a:pPr marL="0" indent="0" algn="l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𝑢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!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!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!</m:t>
                          </m:r>
                        </m:den>
                      </m:f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</m:sup>
                      </m:sSup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𝑢</m:t>
                              </m:r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algn="l"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	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称为伯恩斯坦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Bernstein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多项式，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是控制点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集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algn="l"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𝑢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e>
                    </m:d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nary>
                      <m:naryPr>
                        <m:chr m:val="∑"/>
                        <m:limLoc m:val="undOvr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𝑢</m:t>
                            </m:r>
                          </m:e>
                        </m:d>
                      </m:e>
                    </m:nary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</m:oMath>
                </a14:m>
                <a:endParaRPr lang="en-US" altLang="zh-CN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t="-1270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365125"/>
                <a:ext cx="10515600" cy="5812155"/>
              </a:xfrm>
            </p:spPr>
            <p:txBody>
              <a:bodyPr/>
              <a:p>
                <a:pPr marL="0" indent="0">
                  <a:buNone/>
                </a:pPr>
                <a:r>
                  <a:rPr lang="en-US" altLang="zh-CN"/>
                  <a:t>3.2</a:t>
                </a:r>
                <a:r>
                  <a:rPr lang="zh-CN" altLang="en-US"/>
                  <a:t>例</a:t>
                </a:r>
                <a:endParaRPr lang="zh-CN" altLang="en-US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𝐶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</m:e>
                    </m:d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𝑢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𝑢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e>
                    </m:d>
                  </m:oMath>
                </a14:m>
                <a:endParaRPr lang="en-US" altLang="zh-CN"/>
              </a:p>
              <a:p>
                <a:pPr marL="0" indent="0">
                  <a:buNone/>
                </a:pPr>
                <a:r>
                  <a:rPr lang="zh-CN" altLang="en-US"/>
                  <a:t>表示从点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到点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的直线段</a:t>
                </a:r>
                <a:endParaRPr lang="en-US" altLang="zh-CN"/>
              </a:p>
              <a:p>
                <a:endParaRPr lang="en-US" altLang="zh-CN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𝐶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𝑢</m:t>
                            </m:r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𝑢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</m:e>
                    </m:d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𝑢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e>
                    </m:d>
                  </m:oMath>
                </a14:m>
                <a:endParaRPr lang="en-US" altLang="zh-CN"/>
              </a:p>
              <a:p>
                <a:pPr marL="0" indent="0">
                  <a:buNone/>
                </a:pPr>
                <a:r>
                  <a:rPr lang="zh-CN" altLang="en-US"/>
                  <a:t>表示从点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到点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的抛物线段</a:t>
                </a:r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65125"/>
                <a:ext cx="10515600" cy="5812155"/>
              </a:xfrm>
              <a:blipFill rotWithShape="1">
                <a:blip r:embed="rId1"/>
                <a:stretch>
                  <a:fillRect t="-3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9165" y="365125"/>
            <a:ext cx="2794635" cy="204882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0050" y="2988310"/>
            <a:ext cx="4603433" cy="318897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364490"/>
                <a:ext cx="10515600" cy="5812790"/>
              </a:xfrm>
            </p:spPr>
            <p:txBody>
              <a:bodyPr/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3</m:t>
                    </m:r>
                  </m:oMath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64490"/>
                <a:ext cx="10515600" cy="5812790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75485"/>
            <a:ext cx="3413760" cy="25908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1960" y="1682115"/>
            <a:ext cx="3657600" cy="31775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9560" y="1994535"/>
            <a:ext cx="3528060" cy="25527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3570,&quot;width&quot;:5340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5149</Words>
  <Application>WPS 演示</Application>
  <PresentationFormat>宽屏</PresentationFormat>
  <Paragraphs>154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0" baseType="lpstr">
      <vt:lpstr>Arial</vt:lpstr>
      <vt:lpstr>宋体</vt:lpstr>
      <vt:lpstr>Wingdings</vt:lpstr>
      <vt:lpstr>Cambria Math</vt:lpstr>
      <vt:lpstr>Calibri</vt:lpstr>
      <vt:lpstr>微软雅黑</vt:lpstr>
      <vt:lpstr>Arial Unicode MS</vt:lpstr>
      <vt:lpstr>Office 主题</vt:lpstr>
      <vt:lpstr>NURBS分享1</vt:lpstr>
      <vt:lpstr>PowerPoint 演示文稿</vt:lpstr>
      <vt:lpstr>1.曲线基础</vt:lpstr>
      <vt:lpstr>PowerPoint 演示文稿</vt:lpstr>
      <vt:lpstr>2.幂基曲线</vt:lpstr>
      <vt:lpstr>PowerPoint 演示文稿</vt:lpstr>
      <vt:lpstr>3.多项式贝塞尔曲线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4.有理贝塞尔曲线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5.张量积曲面</vt:lpstr>
      <vt:lpstr>6.非有理贝塞尔曲面</vt:lpstr>
      <vt:lpstr>PowerPoint 演示文稿</vt:lpstr>
      <vt:lpstr>7.有理贝塞尔曲面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刘畅</cp:lastModifiedBy>
  <cp:revision>44</cp:revision>
  <dcterms:created xsi:type="dcterms:W3CDTF">2021-05-10T05:50:00Z</dcterms:created>
  <dcterms:modified xsi:type="dcterms:W3CDTF">2021-05-31T10:22:49Z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F9451101C6B44CCCBBB5183E47B6DEEC</vt:lpwstr>
  </property>
  <property fmtid="{D5CDD505-2E9C-101B-9397-08002B2CF9AE}" pid="3" name="KSOProductBuildVer">
    <vt:lpwstr>2052-11.1.0.10495</vt:lpwstr>
  </property>
</Properties>
</file>