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71" r:id="rId4"/>
    <p:sldId id="272" r:id="rId5"/>
    <p:sldId id="260" r:id="rId6"/>
    <p:sldId id="261" r:id="rId7"/>
    <p:sldId id="265" r:id="rId8"/>
    <p:sldId id="262" r:id="rId9"/>
    <p:sldId id="273" r:id="rId10"/>
    <p:sldId id="274" r:id="rId11"/>
    <p:sldId id="280" r:id="rId12"/>
    <p:sldId id="281" r:id="rId13"/>
    <p:sldId id="282" r:id="rId14"/>
    <p:sldId id="276" r:id="rId15"/>
    <p:sldId id="284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2" r:id="rId24"/>
    <p:sldId id="293" r:id="rId25"/>
    <p:sldId id="294" r:id="rId26"/>
    <p:sldId id="295" r:id="rId27"/>
    <p:sldId id="29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NURBS</a:t>
            </a:r>
            <a:r>
              <a:rPr lang="zh-CN" altLang="en-US">
                <a:sym typeface="+mn-ea"/>
              </a:rPr>
              <a:t>分享</a:t>
            </a:r>
            <a:r>
              <a:rPr lang="en-US" altLang="zh-CN">
                <a:sym typeface="+mn-ea"/>
              </a:rPr>
              <a:t>2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2.3 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设有控制点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和节点向量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次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样条曲线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  <a:blipFill rotWithShape="1">
                <a:blip r:embed="rId1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每一段都是连接</a:t>
                </a:r>
                <a:r>
                  <a:rPr lang="en-US" altLang="zh-CN"/>
                  <a:t>2</a:t>
                </a:r>
                <a:r>
                  <a:rPr lang="zh-CN" altLang="en-US"/>
                  <a:t>个控制点的直线段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每个控制点都仅影响与其相邻的</a:t>
                </a:r>
                <a:r>
                  <a:rPr lang="en-US" altLang="zh-CN"/>
                  <a:t>2</a:t>
                </a:r>
                <a:r>
                  <a:rPr lang="zh-CN" altLang="en-US"/>
                  <a:t>段，每一段都仅受</a:t>
                </a:r>
                <a:r>
                  <a:rPr lang="zh-CN" altLang="en-US">
                    <a:sym typeface="+mn-ea"/>
                  </a:rPr>
                  <a:t>与其相邻的</a:t>
                </a:r>
                <a:r>
                  <a:rPr lang="en-US" altLang="zh-CN">
                    <a:sym typeface="+mn-ea"/>
                  </a:rPr>
                  <a:t>2</a:t>
                </a:r>
                <a:r>
                  <a:rPr lang="zh-CN" altLang="en-US">
                    <a:sym typeface="+mn-ea"/>
                  </a:rPr>
                  <a:t>个控制点</a:t>
                </a:r>
                <a:r>
                  <a:rPr lang="zh-CN" altLang="en-US">
                    <a:sym typeface="+mn-ea"/>
                  </a:rPr>
                  <a:t>的影响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2.4 </a:t>
                </a:r>
                <a:r>
                  <a:rPr lang="zh-CN" altLang="en-US"/>
                  <a:t>导数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𝑜𝑡ℎ𝑒𝑟𝑤𝑖𝑠𝑒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3.B</a:t>
            </a:r>
            <a:r>
              <a:rPr lang="zh-CN" altLang="en-US">
                <a:sym typeface="+mn-ea"/>
              </a:rPr>
              <a:t>样条曲面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3.1 </a:t>
                </a:r>
                <a:r>
                  <a:rPr lang="zh-CN" altLang="en-US"/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是控制点，基函数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对应的节点向量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分别是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  <a:blipFill rotWithShape="1">
                <a:blip r:embed="rId1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3.2 </a:t>
                </a:r>
                <a:r>
                  <a:rPr lang="zh-CN" altLang="en-US"/>
                  <a:t>导数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𝑣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𝑙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𝑜𝑡ℎ𝑒𝑟𝑤𝑖𝑠𝑒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4.NURBS</a:t>
            </a:r>
            <a:r>
              <a:rPr lang="zh-CN" altLang="en-US"/>
              <a:t>曲线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4.1 </a:t>
                </a:r>
                <a:r>
                  <a:rPr lang="zh-CN" altLang="en-US"/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阶</a:t>
                </a:r>
                <a:r>
                  <a:rPr lang="en-US" altLang="zh-CN">
                    <a:sym typeface="+mn-ea"/>
                  </a:rPr>
                  <a:t>NURBS</a:t>
                </a:r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Non-Uniform Rational B-Spline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，非均匀有理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样条</a:t>
                </a:r>
                <a:r>
                  <a:rPr lang="zh-CN" altLang="en-US">
                    <a:sym typeface="+mn-ea"/>
                  </a:rPr>
                  <a:t>）曲线</a:t>
                </a:r>
                <a:endParaRPr lang="zh-CN" alt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是控制点，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是定义在非均匀节点向量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e>
                    </m:d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次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样条基函数，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是权重，默认正数；一般设定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4.2 </a:t>
                </a:r>
                <a:r>
                  <a:rPr lang="zh-CN" altLang="en-US"/>
                  <a:t>局部控制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外为零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仅影响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上的值（形状）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(3)</a:t>
                </a:r>
                <a:r>
                  <a:rPr lang="zh-CN" altLang="en-US">
                    <a:sym typeface="+mn-ea"/>
                  </a:rPr>
                  <a:t>影响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上的值（形状）的控制点和权重有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...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p+1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组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的次数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越小，影响它在某一个节点区间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的值（形状）的控制点和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权重越少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1.B</a:t>
            </a:r>
            <a:r>
              <a:rPr lang="zh-CN" altLang="en-US"/>
              <a:t>样条</a:t>
            </a:r>
            <a:r>
              <a:rPr lang="zh-CN" altLang="en-US"/>
              <a:t>基函数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2.B</a:t>
            </a:r>
            <a:r>
              <a:rPr lang="zh-CN" altLang="en-US"/>
              <a:t>样条</a:t>
            </a:r>
            <a:r>
              <a:rPr lang="zh-CN" altLang="en-US"/>
              <a:t>曲线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3.B</a:t>
            </a:r>
            <a:r>
              <a:rPr lang="zh-CN" altLang="en-US"/>
              <a:t>样条</a:t>
            </a:r>
            <a:r>
              <a:rPr lang="zh-CN" altLang="en-US"/>
              <a:t>曲面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4.NURBS</a:t>
            </a:r>
            <a:r>
              <a:rPr lang="zh-CN" altLang="en-US"/>
              <a:t>曲线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5.NURBS</a:t>
            </a:r>
            <a:r>
              <a:rPr lang="zh-CN" altLang="en-US"/>
              <a:t>曲面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4.3 </a:t>
                </a:r>
                <a:r>
                  <a:rPr lang="zh-CN" altLang="en-US"/>
                  <a:t>例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3</a:t>
                </a:r>
                <a:r>
                  <a:rPr lang="zh-CN" altLang="en-US"/>
                  <a:t>次</a:t>
                </a:r>
                <a:r>
                  <a:rPr lang="en-US" altLang="zh-CN"/>
                  <a:t>NURBS</a:t>
                </a:r>
                <a:r>
                  <a:rPr lang="zh-CN" altLang="en-US"/>
                  <a:t>曲线，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的增大而直线靠近（但也只是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靠近）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事实上，对固定的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会随着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的增大而直线靠近（但也只是靠近）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nurb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90" y="3425190"/>
            <a:ext cx="4766310" cy="27517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en-US" altLang="zh-CN"/>
                  <a:t>4.4 </a:t>
                </a:r>
                <a:r>
                  <a:rPr lang="zh-CN" altLang="en-US"/>
                  <a:t>中心投影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设有</a:t>
                </a:r>
                <a:r>
                  <a:rPr lang="en-US" altLang="zh-CN"/>
                  <a:t>2</a:t>
                </a:r>
                <a:r>
                  <a:rPr lang="zh-CN" altLang="en-US"/>
                  <a:t>维控制点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、节点向量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和权重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，构造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维控制点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维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样条曲线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sym typeface="+mn-ea"/>
                  </a:rPr>
                  <a:t>即</a:t>
                </a:r>
                <a:endParaRPr lang="zh-CN" altLang="en-US"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以原点为中心投影到平面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表示</a:t>
                </a:r>
                <a:r>
                  <a:rPr lang="en-US" altLang="zh-CN"/>
                  <a:t>2</a:t>
                </a:r>
                <a:r>
                  <a:rPr lang="zh-CN" altLang="en-US"/>
                  <a:t>维有理</a:t>
                </a:r>
                <a:r>
                  <a:rPr lang="en-US" altLang="zh-CN"/>
                  <a:t>B</a:t>
                </a:r>
                <a:r>
                  <a:rPr lang="zh-CN" altLang="en-US"/>
                  <a:t>样条曲线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4.5 </a:t>
                </a:r>
                <a:r>
                  <a:rPr lang="zh-CN" altLang="en-US"/>
                  <a:t>导数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en-US"/>
                  <a:t>设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，根据</a:t>
                </a:r>
                <a:r>
                  <a:rPr lang="zh-CN" altLang="en-US">
                    <a:sym typeface="+mn-ea"/>
                  </a:rPr>
                  <a:t>莱布尼茨</a:t>
                </a:r>
                <a:r>
                  <a:rPr lang="en-US" altLang="zh-CN">
                    <a:sym typeface="+mn-ea"/>
                  </a:rPr>
                  <a:t>Leibniz</a:t>
                </a:r>
                <a:r>
                  <a:rPr lang="zh-CN" altLang="en-US">
                    <a:sym typeface="+mn-ea"/>
                  </a:rPr>
                  <a:t>求导公式有</a:t>
                </a:r>
                <a:endParaRPr lang="zh-CN" altLang="en-US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---------------------------------------------------------------------------------------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den>
                    </m:f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492875"/>
              </a:xfrm>
              <a:blipFill rotWithShape="1">
                <a:blip r:embed="rId1"/>
                <a:stretch>
                  <a:fillRect t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364490"/>
                <a:ext cx="12191365" cy="5812790"/>
              </a:xfrm>
            </p:spPr>
            <p:txBody>
              <a:bodyPr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即</a:t>
                </a:r>
                <a:endParaRPr lang="zh-CN" altLang="en-US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sym typeface="+mn-ea"/>
                  </a:rPr>
                  <a:t>其中</a:t>
                </a:r>
                <a:endParaRPr lang="zh-CN" altLang="en-US"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/>
              </a:p>
              <a:p>
                <a:pPr marL="0" indent="0" algn="l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需要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64490"/>
                <a:ext cx="12191365" cy="581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5.NURBS</a:t>
            </a:r>
            <a:r>
              <a:rPr lang="zh-CN" altLang="en-US"/>
              <a:t>曲面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sym typeface="+mn-ea"/>
                  </a:rPr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是控制点，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是权重，基函数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对应的节点向量分别是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,⋯,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groupCh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lim>
                        </m:limLow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1.B</a:t>
            </a:r>
            <a:r>
              <a:rPr lang="zh-CN" altLang="en-US"/>
              <a:t>样条</a:t>
            </a:r>
            <a:r>
              <a:rPr lang="zh-CN" altLang="en-US"/>
              <a:t>基函数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1.1 n</a:t>
                </a:r>
                <a:r>
                  <a:rPr lang="zh-CN" altLang="en-US">
                    <a:sym typeface="+mn-ea"/>
                  </a:rPr>
                  <a:t>次</a:t>
                </a:r>
                <a:r>
                  <a:rPr lang="en-US" altLang="zh-CN">
                    <a:sym typeface="+mn-ea"/>
                  </a:rPr>
                  <a:t>Bezier</a:t>
                </a:r>
                <a:r>
                  <a:rPr lang="zh-CN" altLang="en-US">
                    <a:sym typeface="+mn-ea"/>
                  </a:rPr>
                  <a:t>曲线</a:t>
                </a:r>
                <a:endParaRPr lang="zh-CN" altLang="en-US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=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	</a:t>
                </a:r>
                <a:r>
                  <a:rPr lang="zh-CN" altLang="en-US">
                    <a:sym typeface="+mn-ea"/>
                  </a:rPr>
                  <a:t>缺陷：更好的拟合效果意味着更多的控制点，但每个控制点都影响整条曲线的形状，稳定性及效率不适合</a:t>
                </a:r>
                <a:r>
                  <a:rPr lang="en-US" altLang="zh-CN">
                    <a:sym typeface="+mn-ea"/>
                  </a:rPr>
                  <a:t>CAD</a:t>
                </a:r>
                <a:r>
                  <a:rPr lang="zh-CN" altLang="en-US">
                    <a:sym typeface="+mn-ea"/>
                  </a:rPr>
                  <a:t>建模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1.2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设有递增数列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（可以相等），称每个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为节点，称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为节点向量，则定义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次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样条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基函数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次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样条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基函数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>
                    <a:sym typeface="+mn-ea"/>
                  </a:rPr>
                  <a:t>由于节点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可以相等，所以规定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的组合，而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仅在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上非零，则递推可得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仅在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上非零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5812790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4490"/>
                <a:ext cx="10515600" cy="6492875"/>
              </a:xfrm>
            </p:spPr>
            <p:txBody>
              <a:bodyPr/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4490"/>
                <a:ext cx="10515600" cy="64928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数轴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490"/>
            <a:ext cx="1036320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1.3 </a:t>
                </a:r>
                <a:r>
                  <a:rPr lang="zh-CN" altLang="en-US">
                    <a:sym typeface="+mn-ea"/>
                  </a:rPr>
                  <a:t>节点向量</a:t>
                </a:r>
                <a:endParaRPr lang="zh-CN" alt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/>
                  <a:t>	CAD</a:t>
                </a:r>
                <a:r>
                  <a:rPr lang="zh-CN" altLang="en-US"/>
                  <a:t>建模中通常</a:t>
                </a:r>
                <a:r>
                  <a:rPr lang="zh-CN" altLang="en-US"/>
                  <a:t>规定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若其中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等差，则称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均匀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1.4 </a:t>
                </a:r>
                <a:r>
                  <a:rPr lang="zh-CN" altLang="en-US"/>
                  <a:t>导数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2.B</a:t>
            </a:r>
            <a:r>
              <a:rPr lang="zh-CN" altLang="en-US"/>
              <a:t>样条</a:t>
            </a:r>
            <a:r>
              <a:rPr lang="zh-CN" altLang="en-US"/>
              <a:t>曲线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p>
                <a:pPr marL="0" indent="0">
                  <a:buNone/>
                </a:pPr>
                <a:r>
                  <a:rPr lang="en-US" altLang="zh-CN"/>
                  <a:t>2.1 </a:t>
                </a:r>
                <a:r>
                  <a:rPr lang="zh-CN" altLang="en-US"/>
                  <a:t>定义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	p</a:t>
                </a:r>
                <a:r>
                  <a:rPr lang="zh-CN" altLang="en-US"/>
                  <a:t>次</a:t>
                </a:r>
                <a:r>
                  <a:rPr lang="en-US" altLang="zh-CN"/>
                  <a:t>B</a:t>
                </a:r>
                <a:r>
                  <a:rPr lang="zh-CN" altLang="en-US"/>
                  <a:t>样条</a:t>
                </a:r>
                <a:r>
                  <a:rPr lang="zh-CN" altLang="en-US"/>
                  <a:t>曲线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	</a:t>
                </a:r>
                <a:r>
                  <a:rPr lang="zh-CN" altLang="en-US"/>
                  <a:t>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是控制点，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是定义在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非均匀节点向量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,⋯,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𝑏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lim>
                          </m:limLow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	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次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样条基函数，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10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</p:spPr>
            <p:txBody>
              <a:bodyPr/>
              <a:p>
                <a:pPr marL="0" indent="0">
                  <a:buNone/>
                </a:pPr>
                <a:r>
                  <a:rPr lang="en-US" altLang="zh-CN"/>
                  <a:t>2.2 </a:t>
                </a:r>
                <a:r>
                  <a:rPr lang="zh-CN" altLang="en-US"/>
                  <a:t>局部控制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外为零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改变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仅影响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上的值（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形状）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(3)</a:t>
                </a:r>
                <a:r>
                  <a:rPr lang="zh-CN" altLang="en-US">
                    <a:sym typeface="+mn-ea"/>
                  </a:rPr>
                  <a:t>影响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上的值（形状）的控制点有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...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（影响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p+1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的次数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越小，影响它在某一个节点区间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的值（形状）的控制点越少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2155"/>
              </a:xfrm>
              <a:blipFill rotWithShape="1">
                <a:blip r:embed="rId1"/>
                <a:stretch>
                  <a:fillRect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6727</Words>
  <Application>WPS 演示</Application>
  <PresentationFormat>宽屏</PresentationFormat>
  <Paragraphs>155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NURBS分享2</vt:lpstr>
      <vt:lpstr>PowerPoint 演示文稿</vt:lpstr>
      <vt:lpstr>1.B样条基函数</vt:lpstr>
      <vt:lpstr>PowerPoint 演示文稿</vt:lpstr>
      <vt:lpstr>PowerPoint 演示文稿</vt:lpstr>
      <vt:lpstr>PowerPoint 演示文稿</vt:lpstr>
      <vt:lpstr>PowerPoint 演示文稿</vt:lpstr>
      <vt:lpstr>2.B样条曲线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3.B样条曲面</vt:lpstr>
      <vt:lpstr>PowerPoint 演示文稿</vt:lpstr>
      <vt:lpstr>PowerPoint 演示文稿</vt:lpstr>
      <vt:lpstr>4.NURBS曲线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5.NURBS曲面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刘畅</cp:lastModifiedBy>
  <cp:revision>36</cp:revision>
  <dcterms:created xsi:type="dcterms:W3CDTF">2021-05-28T05:39:00Z</dcterms:created>
  <dcterms:modified xsi:type="dcterms:W3CDTF">2021-07-05T10:05:57Z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851A9C967F4D4FD3894B1C993F2D92B7</vt:lpwstr>
  </property>
  <property fmtid="{D5CDD505-2E9C-101B-9397-08002B2CF9AE}" pid="3" name="KSOProductBuildVer">
    <vt:lpwstr>2052-11.1.0.10578</vt:lpwstr>
  </property>
</Properties>
</file>