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8" r:id="rId6"/>
    <p:sldId id="259" r:id="rId7"/>
    <p:sldId id="266" r:id="rId8"/>
    <p:sldId id="262" r:id="rId9"/>
    <p:sldId id="267" r:id="rId10"/>
    <p:sldId id="264" r:id="rId11"/>
    <p:sldId id="265" r:id="rId12"/>
    <p:sldId id="269" r:id="rId13"/>
    <p:sldId id="263" r:id="rId14"/>
    <p:sldId id="270" r:id="rId15"/>
    <p:sldId id="271" r:id="rId16"/>
    <p:sldId id="272" r:id="rId17"/>
    <p:sldId id="273" r:id="rId18"/>
    <p:sldId id="275" r:id="rId19"/>
    <p:sldId id="274" r:id="rId20"/>
    <p:sldId id="278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451BF-FFA7-461A-81C0-D6E71F1C71E1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344E-BFF5-42F1-818A-BDC3FBE4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1344E-BFF5-42F1-818A-BDC3FBE4E9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6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6310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4912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04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7703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2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76490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729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938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3606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932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591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938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4099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3270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0936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579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21A5-B87D-43CE-B27D-1E23A6CC07FA}" type="datetimeFigureOut">
              <a:rPr lang="mk-MK" smtClean="0"/>
              <a:t>05.06.2015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3C7784-8AAD-48F7-A729-56DAB78FF34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3362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720" y="1288136"/>
            <a:ext cx="6552211" cy="1646302"/>
          </a:xfrm>
        </p:spPr>
        <p:txBody>
          <a:bodyPr/>
          <a:lstStyle/>
          <a:p>
            <a:r>
              <a:rPr lang="mk-MK" sz="2800" dirty="0" smtClean="0">
                <a:latin typeface="Candara" panose="020E0502030303020204" pitchFamily="34" charset="0"/>
              </a:rPr>
              <a:t>Факултет </a:t>
            </a:r>
            <a:r>
              <a:rPr lang="mk-MK" sz="2800" dirty="0">
                <a:latin typeface="Candara" panose="020E0502030303020204" pitchFamily="34" charset="0"/>
              </a:rPr>
              <a:t>за информатички и </a:t>
            </a:r>
            <a:r>
              <a:rPr lang="mk-MK" sz="2800" dirty="0" smtClean="0">
                <a:latin typeface="Candara" panose="020E0502030303020204" pitchFamily="34" charset="0"/>
              </a:rPr>
              <a:t/>
            </a:r>
            <a:br>
              <a:rPr lang="mk-MK" sz="2800" dirty="0" smtClean="0">
                <a:latin typeface="Candara" panose="020E0502030303020204" pitchFamily="34" charset="0"/>
              </a:rPr>
            </a:br>
            <a:r>
              <a:rPr lang="mk-MK" sz="2800" dirty="0" smtClean="0">
                <a:latin typeface="Candara" panose="020E0502030303020204" pitchFamily="34" charset="0"/>
              </a:rPr>
              <a:t>комуникациски </a:t>
            </a:r>
            <a:r>
              <a:rPr lang="mk-MK" sz="2800" dirty="0">
                <a:latin typeface="Candara" panose="020E0502030303020204" pitchFamily="34" charset="0"/>
              </a:rPr>
              <a:t>технологии</a:t>
            </a:r>
            <a:r>
              <a:rPr lang="en-US" sz="2800" dirty="0">
                <a:latin typeface="Candara" panose="020E0502030303020204" pitchFamily="34" charset="0"/>
              </a:rPr>
              <a:t/>
            </a:r>
            <a:br>
              <a:rPr lang="en-US" sz="2800" dirty="0">
                <a:latin typeface="Candara" panose="020E0502030303020204" pitchFamily="34" charset="0"/>
              </a:rPr>
            </a:br>
            <a:endParaRPr lang="mk-MK" sz="2800" dirty="0"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67" y="2237822"/>
            <a:ext cx="4367284" cy="3467790"/>
          </a:xfrm>
        </p:spPr>
        <p:txBody>
          <a:bodyPr>
            <a:noAutofit/>
          </a:bodyPr>
          <a:lstStyle/>
          <a:p>
            <a:pPr algn="l"/>
            <a:r>
              <a:rPr lang="mk-MK" sz="24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Ментор</a:t>
            </a:r>
            <a:r>
              <a:rPr lang="en-US" sz="2400" b="1" dirty="0">
                <a:solidFill>
                  <a:schemeClr val="accent1"/>
                </a:solidFill>
                <a:latin typeface="Candara" panose="020E0502030303020204" pitchFamily="34" charset="0"/>
              </a:rPr>
              <a:t>:</a:t>
            </a:r>
            <a:endParaRPr lang="mk-MK" sz="24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l"/>
            <a:r>
              <a:rPr lang="mk-MK" sz="2400" dirty="0">
                <a:solidFill>
                  <a:schemeClr val="accent1"/>
                </a:solidFill>
                <a:latin typeface="Candara" panose="020E0502030303020204" pitchFamily="34" charset="0"/>
              </a:rPr>
              <a:t>Кристина </a:t>
            </a:r>
            <a:r>
              <a:rPr lang="mk-MK" sz="24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Размоска</a:t>
            </a:r>
            <a:endParaRPr lang="mk-MK" sz="2400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r>
              <a:rPr lang="mk-MK" sz="24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endParaRPr lang="mk-MK" sz="2400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l"/>
            <a:endParaRPr lang="en-US" sz="24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l"/>
            <a:endParaRPr lang="en-US" sz="2400" b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l"/>
            <a:endParaRPr lang="en-US" sz="24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l"/>
            <a:r>
              <a:rPr lang="mk-MK" sz="24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Ментор:</a:t>
            </a:r>
            <a:endParaRPr lang="mk-MK" sz="24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l"/>
            <a:r>
              <a:rPr lang="mk-MK" sz="2400" dirty="0">
                <a:solidFill>
                  <a:schemeClr val="accent1"/>
                </a:solidFill>
                <a:latin typeface="Candara" panose="020E0502030303020204" pitchFamily="34" charset="0"/>
              </a:rPr>
              <a:t>доц. д-р Елена Влаху </a:t>
            </a:r>
            <a:endParaRPr lang="mk-MK" sz="2400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l"/>
            <a:r>
              <a:rPr lang="mk-MK" sz="24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Ѓоргиевска</a:t>
            </a:r>
            <a:r>
              <a:rPr lang="mk-MK" sz="2400" dirty="0">
                <a:solidFill>
                  <a:schemeClr val="accent1"/>
                </a:solidFill>
                <a:latin typeface="Candara" panose="020E0502030303020204" pitchFamily="34" charset="0"/>
              </a:rPr>
              <a:t>.</a:t>
            </a:r>
            <a:endParaRPr lang="mk-MK" sz="24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endParaRPr lang="en-GB" sz="24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95" y="458528"/>
            <a:ext cx="1473211" cy="2261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2792" y="460823"/>
            <a:ext cx="6450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k-MK" sz="24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УНИВЕРЗИТЕТ „СВ.КЛИМЕНТ ОХРИДСКИ“ </a:t>
            </a:r>
          </a:p>
          <a:p>
            <a:pPr algn="r"/>
            <a:r>
              <a:rPr lang="mk-MK" sz="24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- Битола</a:t>
            </a:r>
            <a:r>
              <a:rPr lang="en-US" sz="24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/>
            </a:r>
            <a:br>
              <a:rPr lang="en-US" sz="2400" dirty="0" smtClean="0">
                <a:solidFill>
                  <a:schemeClr val="accent1"/>
                </a:solidFill>
                <a:latin typeface="Candara" panose="020E0502030303020204" pitchFamily="34" charset="0"/>
              </a:rPr>
            </a:br>
            <a:endParaRPr lang="mk-MK" sz="24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67" y="3795824"/>
            <a:ext cx="2249955" cy="1552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" y="1551855"/>
            <a:ext cx="3098042" cy="74594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380930" y="3761751"/>
            <a:ext cx="4476465" cy="2898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28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Работна група:</a:t>
            </a:r>
          </a:p>
          <a:p>
            <a:r>
              <a:rPr lang="mk-MK" sz="28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Златко Петковски</a:t>
            </a:r>
          </a:p>
          <a:p>
            <a:r>
              <a:rPr lang="mk-MK" sz="2800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Христина Тренчевска </a:t>
            </a:r>
          </a:p>
        </p:txBody>
      </p:sp>
    </p:spTree>
    <p:extLst>
      <p:ext uri="{BB962C8B-B14F-4D97-AF65-F5344CB8AC3E}">
        <p14:creationId xmlns:p14="http://schemas.microsoft.com/office/powerpoint/2010/main" val="16094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6640"/>
            <a:ext cx="8596668" cy="1320800"/>
          </a:xfrm>
        </p:spPr>
        <p:txBody>
          <a:bodyPr/>
          <a:lstStyle/>
          <a:p>
            <a:r>
              <a:rPr lang="mk-MK" sz="5400" dirty="0" smtClean="0">
                <a:latin typeface="Candara" panose="020E0502030303020204" pitchFamily="34" charset="0"/>
              </a:rPr>
              <a:t>Користени</a:t>
            </a:r>
            <a:r>
              <a:rPr lang="mk-MK" dirty="0" smtClean="0">
                <a:latin typeface="Candara" panose="020E0502030303020204" pitchFamily="34" charset="0"/>
              </a:rPr>
              <a:t> </a:t>
            </a:r>
            <a:r>
              <a:rPr lang="mk-MK" sz="5400" dirty="0" smtClean="0">
                <a:latin typeface="Candara" panose="020E0502030303020204" pitchFamily="34" charset="0"/>
              </a:rPr>
              <a:t>технологии</a:t>
            </a:r>
            <a:r>
              <a:rPr lang="mk-MK" dirty="0" smtClean="0">
                <a:latin typeface="Candara" panose="020E0502030303020204" pitchFamily="34" charset="0"/>
              </a:rPr>
              <a:t>:</a:t>
            </a:r>
            <a:endParaRPr lang="mk-MK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6813"/>
            <a:ext cx="8596668" cy="415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mk-MK" sz="4800" dirty="0" smtClean="0">
                <a:latin typeface="Candara" panose="020E0502030303020204" pitchFamily="34" charset="0"/>
              </a:rPr>
              <a:t> </a:t>
            </a:r>
            <a:r>
              <a:rPr lang="en-GB" sz="4800" dirty="0" smtClean="0">
                <a:latin typeface="Candara" panose="020E0502030303020204" pitchFamily="34" charset="0"/>
              </a:rPr>
              <a:t>V</a:t>
            </a:r>
            <a:r>
              <a:rPr lang="en-US" sz="4800" dirty="0" err="1" smtClean="0">
                <a:latin typeface="Candara" panose="020E0502030303020204" pitchFamily="34" charset="0"/>
              </a:rPr>
              <a:t>isual</a:t>
            </a:r>
            <a:r>
              <a:rPr lang="en-US" sz="4800" dirty="0" smtClean="0">
                <a:latin typeface="Candara" panose="020E0502030303020204" pitchFamily="34" charset="0"/>
              </a:rPr>
              <a:t> Studio Express 2013</a:t>
            </a:r>
            <a:endParaRPr lang="mk-MK" sz="4800" dirty="0" smtClean="0"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mk-MK" sz="4800" dirty="0" smtClean="0">
                <a:latin typeface="Candara" panose="020E0502030303020204" pitchFamily="34" charset="0"/>
              </a:rPr>
              <a:t> </a:t>
            </a:r>
            <a:r>
              <a:rPr lang="en-US" sz="4800" dirty="0" err="1" smtClean="0">
                <a:latin typeface="Candara" panose="020E0502030303020204" pitchFamily="34" charset="0"/>
              </a:rPr>
              <a:t>Sql</a:t>
            </a:r>
            <a:r>
              <a:rPr lang="en-US" sz="4800" dirty="0" smtClean="0">
                <a:latin typeface="Candara" panose="020E0502030303020204" pitchFamily="34" charset="0"/>
              </a:rPr>
              <a:t> </a:t>
            </a:r>
            <a:r>
              <a:rPr lang="en-US" sz="4800" dirty="0">
                <a:latin typeface="Candara" panose="020E0502030303020204" pitchFamily="34" charset="0"/>
              </a:rPr>
              <a:t>S</a:t>
            </a:r>
            <a:r>
              <a:rPr lang="en-US" sz="4800" dirty="0" smtClean="0">
                <a:latin typeface="Candara" panose="020E0502030303020204" pitchFamily="34" charset="0"/>
              </a:rPr>
              <a:t>erver Management 2014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mk-MK" sz="4800" dirty="0" smtClean="0">
                <a:latin typeface="Candara" panose="020E0502030303020204" pitchFamily="34" charset="0"/>
              </a:rPr>
              <a:t> </a:t>
            </a:r>
            <a:r>
              <a:rPr lang="en-US" sz="4800" dirty="0" err="1" smtClean="0">
                <a:latin typeface="Candara" panose="020E0502030303020204" pitchFamily="34" charset="0"/>
              </a:rPr>
              <a:t>Misrosoft</a:t>
            </a:r>
            <a:r>
              <a:rPr lang="en-US" sz="4800" dirty="0" smtClean="0">
                <a:latin typeface="Candara" panose="020E0502030303020204" pitchFamily="34" charset="0"/>
              </a:rPr>
              <a:t> Office Word 2013</a:t>
            </a:r>
            <a:endParaRPr lang="mk-MK" sz="4800" dirty="0" smtClean="0"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mk-MK" sz="4800" dirty="0" smtClean="0">
                <a:latin typeface="Candara" panose="020E0502030303020204" pitchFamily="34" charset="0"/>
              </a:rPr>
              <a:t> </a:t>
            </a:r>
            <a:r>
              <a:rPr lang="en-US" sz="4800" dirty="0" err="1" smtClean="0">
                <a:latin typeface="Candara" panose="020E0502030303020204" pitchFamily="34" charset="0"/>
              </a:rPr>
              <a:t>GitHub</a:t>
            </a:r>
            <a:endParaRPr lang="mk-MK" sz="4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6639"/>
            <a:ext cx="8596668" cy="1669581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Candara" panose="020E0502030303020204" pitchFamily="34" charset="0"/>
              </a:rPr>
              <a:t>Што научивме ?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mk-MK" dirty="0" smtClean="0">
                <a:latin typeface="Candara" panose="020E0502030303020204" pitchFamily="34" charset="0"/>
              </a:rPr>
              <a:t>- (!</a:t>
            </a:r>
            <a:r>
              <a:rPr lang="mk-MK" dirty="0">
                <a:latin typeface="Candara" panose="020E0502030303020204" pitchFamily="34" charset="0"/>
              </a:rPr>
              <a:t>МНОГУ ВАЖНО)</a:t>
            </a:r>
            <a:r>
              <a:rPr lang="mk-MK" dirty="0"/>
              <a:t/>
            </a:r>
            <a:br>
              <a:rPr lang="mk-MK" dirty="0"/>
            </a:br>
            <a:endParaRPr lang="mk-MK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71429"/>
            <a:ext cx="8957985" cy="54750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mk-MK" sz="2400" dirty="0" smtClean="0"/>
              <a:t>** Пред се – како треба да се одвиваат дел од работите во внатрешноста на една компанија </a:t>
            </a:r>
          </a:p>
          <a:p>
            <a:pPr>
              <a:buFontTx/>
              <a:buChar char="-"/>
            </a:pPr>
            <a:r>
              <a:rPr lang="mk-MK" sz="2400" dirty="0" smtClean="0"/>
              <a:t>** Истражување на потребите на клиентот и неговите желби</a:t>
            </a:r>
          </a:p>
          <a:p>
            <a:pPr>
              <a:buFontTx/>
              <a:buChar char="-"/>
            </a:pPr>
            <a:r>
              <a:rPr lang="mk-MK" sz="2400" dirty="0" smtClean="0"/>
              <a:t>** Почетна подготовка за проектот по претходно донесените заклучоци за потребите на клиентот и започнување со пишување на документација за проектот и работен план</a:t>
            </a:r>
          </a:p>
          <a:p>
            <a:pPr>
              <a:buFontTx/>
              <a:buChar char="-"/>
            </a:pPr>
            <a:r>
              <a:rPr lang="mk-MK" sz="2400" dirty="0" smtClean="0"/>
              <a:t>** Работење на проект по претходно изготвен план (со тоа е завршено целото планирање, останува уште да се изработи планираното)</a:t>
            </a:r>
          </a:p>
          <a:p>
            <a:pPr>
              <a:buFontTx/>
              <a:buChar char="-"/>
            </a:pPr>
            <a:r>
              <a:rPr lang="mk-MK" sz="2400" dirty="0" smtClean="0"/>
              <a:t>** Тимска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3899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6639"/>
            <a:ext cx="8596668" cy="1669581"/>
          </a:xfrm>
        </p:spPr>
        <p:txBody>
          <a:bodyPr>
            <a:normAutofit/>
          </a:bodyPr>
          <a:lstStyle/>
          <a:p>
            <a:r>
              <a:rPr lang="mk-MK" dirty="0" smtClean="0">
                <a:latin typeface="Candara" panose="020E0502030303020204" pitchFamily="34" charset="0"/>
              </a:rPr>
              <a:t>Што научивме ?</a:t>
            </a:r>
            <a:r>
              <a:rPr lang="mk-MK" dirty="0"/>
              <a:t/>
            </a:r>
            <a:br>
              <a:rPr lang="mk-MK" dirty="0"/>
            </a:br>
            <a:endParaRPr lang="mk-MK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446"/>
            <a:ext cx="8596668" cy="479294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mk-MK" sz="2400" dirty="0" smtClean="0"/>
              <a:t>Ги проширивме нашите знаења околу делот на креирање на десктоп апликација </a:t>
            </a:r>
          </a:p>
          <a:p>
            <a:pPr>
              <a:buFontTx/>
              <a:buChar char="-"/>
            </a:pPr>
            <a:r>
              <a:rPr lang="mk-MK" sz="2400" dirty="0" smtClean="0"/>
              <a:t>Ги подобривме вештините во </a:t>
            </a:r>
            <a:r>
              <a:rPr lang="en-GB" sz="2400" dirty="0" smtClean="0"/>
              <a:t>C#</a:t>
            </a:r>
            <a:endParaRPr lang="mk-MK" sz="2400" dirty="0" smtClean="0"/>
          </a:p>
          <a:p>
            <a:pPr>
              <a:buFontTx/>
              <a:buChar char="-"/>
            </a:pPr>
            <a:r>
              <a:rPr lang="mk-MK" sz="2400" dirty="0" smtClean="0"/>
              <a:t>Ги подобривме вештините во креирање на бази на податоци (</a:t>
            </a:r>
            <a:r>
              <a:rPr lang="en-US" sz="2400" dirty="0" smtClean="0"/>
              <a:t>SQL</a:t>
            </a:r>
            <a:r>
              <a:rPr lang="mk-MK" sz="2400" dirty="0" smtClean="0"/>
              <a:t>)</a:t>
            </a:r>
          </a:p>
          <a:p>
            <a:pPr>
              <a:buFontTx/>
              <a:buChar char="-"/>
            </a:pPr>
            <a:r>
              <a:rPr lang="mk-MK" sz="2400" dirty="0" smtClean="0"/>
              <a:t>Работа со </a:t>
            </a:r>
            <a:r>
              <a:rPr lang="mk-MK" sz="2400" dirty="0" err="1" smtClean="0"/>
              <a:t>темплејти</a:t>
            </a:r>
            <a:r>
              <a:rPr lang="en-US" sz="2400" dirty="0" smtClean="0"/>
              <a:t> </a:t>
            </a:r>
            <a:r>
              <a:rPr lang="mk-MK" sz="2400" dirty="0" smtClean="0"/>
              <a:t>изработени во </a:t>
            </a:r>
            <a:r>
              <a:rPr lang="en-US" sz="2400" dirty="0" smtClean="0"/>
              <a:t>Microsoft </a:t>
            </a:r>
            <a:r>
              <a:rPr lang="en-US" sz="2400" dirty="0"/>
              <a:t>O</a:t>
            </a:r>
            <a:r>
              <a:rPr lang="en-US" sz="2400" dirty="0" smtClean="0"/>
              <a:t>ffice Word</a:t>
            </a:r>
            <a:r>
              <a:rPr lang="mk-MK" sz="2400" dirty="0" smtClean="0"/>
              <a:t> и нивно поврзување со </a:t>
            </a:r>
            <a:r>
              <a:rPr lang="en-US" sz="2400" dirty="0" smtClean="0"/>
              <a:t>C# </a:t>
            </a:r>
            <a:r>
              <a:rPr lang="mk-MK" sz="2400" dirty="0" smtClean="0"/>
              <a:t>апликација</a:t>
            </a:r>
          </a:p>
          <a:p>
            <a:pPr>
              <a:buFontTx/>
              <a:buChar char="-"/>
            </a:pPr>
            <a:r>
              <a:rPr lang="mk-MK" sz="2400" dirty="0" smtClean="0"/>
              <a:t>Накратко за архивските броеви и потребата од нив</a:t>
            </a:r>
          </a:p>
          <a:p>
            <a:pPr>
              <a:buFontTx/>
              <a:buChar char="-"/>
            </a:pPr>
            <a:r>
              <a:rPr lang="mk-MK" sz="2400" dirty="0" smtClean="0"/>
              <a:t>Синхронизирано работење со користење на</a:t>
            </a: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9379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143" y="219274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mk-MK" sz="7200" dirty="0" smtClean="0">
                <a:latin typeface="Candara" panose="020E0502030303020204" pitchFamily="34" charset="0"/>
              </a:rPr>
              <a:t>Презентирање на апликацијата</a:t>
            </a:r>
            <a:endParaRPr lang="mk-MK" sz="72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9274002" y="5923128"/>
            <a:ext cx="647920" cy="118234"/>
          </a:xfrm>
        </p:spPr>
        <p:txBody>
          <a:bodyPr>
            <a:normAutofit fontScale="25000" lnSpcReduction="20000"/>
          </a:bodyPr>
          <a:lstStyle/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187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104" y="186514"/>
            <a:ext cx="4160584" cy="1320800"/>
          </a:xfrm>
        </p:spPr>
        <p:txBody>
          <a:bodyPr/>
          <a:lstStyle/>
          <a:p>
            <a:r>
              <a:rPr lang="mk-MK" dirty="0" smtClean="0"/>
              <a:t>База на податоци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02" y="846914"/>
            <a:ext cx="8857761" cy="6011086"/>
          </a:xfrm>
        </p:spPr>
      </p:pic>
    </p:spTree>
    <p:extLst>
      <p:ext uri="{BB962C8B-B14F-4D97-AF65-F5344CB8AC3E}">
        <p14:creationId xmlns:p14="http://schemas.microsoft.com/office/powerpoint/2010/main" val="39578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556" y="423863"/>
            <a:ext cx="8596668" cy="1320800"/>
          </a:xfrm>
        </p:spPr>
        <p:txBody>
          <a:bodyPr/>
          <a:lstStyle/>
          <a:p>
            <a:pPr algn="ctr"/>
            <a:r>
              <a:rPr lang="mk-MK" dirty="0" smtClean="0"/>
              <a:t>Најава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45" y="1395531"/>
            <a:ext cx="5022090" cy="5056022"/>
          </a:xfrm>
        </p:spPr>
      </p:pic>
    </p:spTree>
    <p:extLst>
      <p:ext uri="{BB962C8B-B14F-4D97-AF65-F5344CB8AC3E}">
        <p14:creationId xmlns:p14="http://schemas.microsoft.com/office/powerpoint/2010/main" val="16454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6" y="220083"/>
            <a:ext cx="8596668" cy="1320800"/>
          </a:xfrm>
        </p:spPr>
        <p:txBody>
          <a:bodyPr/>
          <a:lstStyle/>
          <a:p>
            <a:pPr algn="ctr"/>
            <a:r>
              <a:rPr lang="mk-MK" dirty="0" smtClean="0"/>
              <a:t>Мени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09650"/>
            <a:ext cx="4332771" cy="1569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64201"/>
            <a:ext cx="8139765" cy="2211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30" y="3509650"/>
            <a:ext cx="5840590" cy="185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484988"/>
            <a:ext cx="6114354" cy="11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918" y="223838"/>
            <a:ext cx="8596668" cy="1320800"/>
          </a:xfrm>
        </p:spPr>
        <p:txBody>
          <a:bodyPr/>
          <a:lstStyle/>
          <a:p>
            <a:pPr algn="ctr"/>
            <a:r>
              <a:rPr lang="mk-MK" dirty="0" smtClean="0"/>
              <a:t>Приказ на некои од прозорците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70000"/>
            <a:ext cx="11095839" cy="5321869"/>
          </a:xfrm>
        </p:spPr>
      </p:pic>
    </p:spTree>
    <p:extLst>
      <p:ext uri="{BB962C8B-B14F-4D97-AF65-F5344CB8AC3E}">
        <p14:creationId xmlns:p14="http://schemas.microsoft.com/office/powerpoint/2010/main" val="25546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918" y="223838"/>
            <a:ext cx="8596668" cy="1320800"/>
          </a:xfrm>
        </p:spPr>
        <p:txBody>
          <a:bodyPr/>
          <a:lstStyle/>
          <a:p>
            <a:pPr algn="ctr"/>
            <a:r>
              <a:rPr lang="mk-MK" dirty="0" smtClean="0"/>
              <a:t>Приказ на некои од прозорците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9" y="1544638"/>
            <a:ext cx="11589565" cy="4627562"/>
          </a:xfrm>
        </p:spPr>
      </p:pic>
    </p:spTree>
    <p:extLst>
      <p:ext uri="{BB962C8B-B14F-4D97-AF65-F5344CB8AC3E}">
        <p14:creationId xmlns:p14="http://schemas.microsoft.com/office/powerpoint/2010/main" val="42403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46" y="1281112"/>
            <a:ext cx="8596668" cy="4648200"/>
          </a:xfrm>
        </p:spPr>
        <p:txBody>
          <a:bodyPr>
            <a:noAutofit/>
          </a:bodyPr>
          <a:lstStyle/>
          <a:p>
            <a:pPr algn="ctr"/>
            <a:r>
              <a:rPr lang="mk-MK" sz="8000" dirty="0" smtClean="0"/>
              <a:t>Пример за креирање на нова понуда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67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15" y="145253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 smtClean="0">
                <a:latin typeface="Candara" panose="020E0502030303020204" pitchFamily="34" charset="0"/>
              </a:rPr>
              <a:t>Проектот беше раководен од страна на ИТ компанијата </a:t>
            </a:r>
            <a:r>
              <a:rPr lang="mk-MK" b="1" dirty="0" smtClean="0">
                <a:latin typeface="Candara" panose="020E0502030303020204" pitchFamily="34" charset="0"/>
              </a:rPr>
              <a:t>„Про група“ доо </a:t>
            </a:r>
            <a:r>
              <a:rPr lang="mk-MK" dirty="0" smtClean="0">
                <a:latin typeface="Candara" panose="020E0502030303020204" pitchFamily="34" charset="0"/>
              </a:rPr>
              <a:t>од Битола,</a:t>
            </a:r>
            <a:br>
              <a:rPr lang="mk-MK" dirty="0" smtClean="0">
                <a:latin typeface="Candara" panose="020E0502030303020204" pitchFamily="34" charset="0"/>
              </a:rPr>
            </a:br>
            <a:r>
              <a:rPr lang="mk-MK" sz="3100" dirty="0">
                <a:latin typeface="Candara" panose="020E0502030303020204" pitchFamily="34" charset="0"/>
                <a:ea typeface="Calibri"/>
                <a:cs typeface="Times New Roman"/>
              </a:rPr>
              <a:t>замислена е како </a:t>
            </a:r>
            <a:r>
              <a:rPr lang="mk-MK" sz="3100" dirty="0" smtClean="0">
                <a:latin typeface="Candara" panose="020E0502030303020204" pitchFamily="34" charset="0"/>
                <a:ea typeface="Calibri"/>
                <a:cs typeface="Times New Roman"/>
              </a:rPr>
              <a:t>конгломерат </a:t>
            </a:r>
            <a:r>
              <a:rPr lang="mk-MK" sz="3100" dirty="0">
                <a:latin typeface="Candara" panose="020E0502030303020204" pitchFamily="34" charset="0"/>
                <a:ea typeface="Calibri"/>
                <a:cs typeface="Times New Roman"/>
              </a:rPr>
              <a:t>од знаење, луѓе и партнери која како „фабрика на идеи“ ќе реализира решенија за секојдневните проблеми со кои се </a:t>
            </a:r>
            <a:r>
              <a:rPr lang="mk-MK" sz="3100" dirty="0" smtClean="0">
                <a:latin typeface="Candara" panose="020E0502030303020204" pitchFamily="34" charset="0"/>
                <a:ea typeface="Calibri"/>
                <a:cs typeface="Times New Roman"/>
              </a:rPr>
              <a:t>среќаваме</a:t>
            </a:r>
            <a:br>
              <a:rPr lang="mk-MK" sz="3100" dirty="0" smtClean="0">
                <a:latin typeface="Candara" panose="020E0502030303020204" pitchFamily="34" charset="0"/>
                <a:ea typeface="Calibri"/>
                <a:cs typeface="Times New Roman"/>
              </a:rPr>
            </a:br>
            <a:r>
              <a:rPr lang="mk-MK" sz="3100" dirty="0">
                <a:latin typeface="Candara" panose="020E0502030303020204" pitchFamily="34" charset="0"/>
                <a:ea typeface="Calibri"/>
                <a:cs typeface="Times New Roman"/>
              </a:rPr>
              <a:t/>
            </a:r>
            <a:br>
              <a:rPr lang="mk-MK" sz="3100" dirty="0">
                <a:latin typeface="Candara" panose="020E0502030303020204" pitchFamily="34" charset="0"/>
                <a:ea typeface="Calibri"/>
                <a:cs typeface="Times New Roman"/>
              </a:rPr>
            </a:br>
            <a:r>
              <a:rPr lang="mk-MK" sz="2700" b="1" dirty="0">
                <a:latin typeface="Candara" panose="020E0502030303020204" pitchFamily="34" charset="0"/>
                <a:ea typeface="Calibri"/>
                <a:cs typeface="Times New Roman"/>
              </a:rPr>
              <a:t>Ментор: </a:t>
            </a:r>
            <a:r>
              <a:rPr lang="mk-MK" sz="2700" dirty="0">
                <a:latin typeface="Candara" panose="020E0502030303020204" pitchFamily="34" charset="0"/>
                <a:ea typeface="Calibri"/>
                <a:cs typeface="Times New Roman"/>
              </a:rPr>
              <a:t>Кристина Размоска,</a:t>
            </a:r>
            <a:br>
              <a:rPr lang="mk-MK" sz="2700" dirty="0">
                <a:latin typeface="Candara" panose="020E0502030303020204" pitchFamily="34" charset="0"/>
                <a:ea typeface="Calibri"/>
                <a:cs typeface="Times New Roman"/>
              </a:rPr>
            </a:br>
            <a:r>
              <a:rPr lang="mk-MK" sz="2700" dirty="0">
                <a:latin typeface="Candara" panose="020E0502030303020204" pitchFamily="34" charset="0"/>
                <a:ea typeface="Calibri"/>
                <a:cs typeface="Times New Roman"/>
              </a:rPr>
              <a:t> систем инжинер при </a:t>
            </a:r>
            <a:r>
              <a:rPr lang="mk-MK" sz="2700" dirty="0" smtClean="0">
                <a:latin typeface="Candara" panose="020E0502030303020204" pitchFamily="34" charset="0"/>
                <a:ea typeface="Calibri"/>
                <a:cs typeface="Times New Roman"/>
              </a:rPr>
              <a:t>компанијата</a:t>
            </a:r>
            <a:br>
              <a:rPr lang="mk-MK" sz="2700" dirty="0" smtClean="0">
                <a:latin typeface="Candara" panose="020E0502030303020204" pitchFamily="34" charset="0"/>
                <a:ea typeface="Calibri"/>
                <a:cs typeface="Times New Roman"/>
              </a:rPr>
            </a:br>
            <a:r>
              <a:rPr lang="mk-MK" sz="2700" dirty="0" smtClean="0">
                <a:latin typeface="Candara" panose="020E0502030303020204" pitchFamily="34" charset="0"/>
                <a:ea typeface="Calibri"/>
                <a:cs typeface="Times New Roman"/>
              </a:rPr>
              <a:t/>
            </a:r>
            <a:br>
              <a:rPr lang="mk-MK" sz="2700" dirty="0" smtClean="0">
                <a:latin typeface="Candara" panose="020E0502030303020204" pitchFamily="34" charset="0"/>
                <a:ea typeface="Calibri"/>
                <a:cs typeface="Times New Roman"/>
              </a:rPr>
            </a:br>
            <a:r>
              <a:rPr lang="mk-MK" sz="2700" b="1" dirty="0" smtClean="0">
                <a:latin typeface="Candara" panose="020E0502030303020204" pitchFamily="34" charset="0"/>
                <a:ea typeface="Calibri"/>
                <a:cs typeface="Times New Roman"/>
              </a:rPr>
              <a:t>Наслов на проектот</a:t>
            </a:r>
            <a:r>
              <a:rPr lang="mk-MK" sz="2700" dirty="0" smtClean="0">
                <a:latin typeface="Candara" panose="020E0502030303020204" pitchFamily="34" charset="0"/>
                <a:ea typeface="Calibri"/>
                <a:cs typeface="Times New Roman"/>
              </a:rPr>
              <a:t>: „</a:t>
            </a:r>
            <a:r>
              <a:rPr lang="mk-MK" b="1" dirty="0" smtClean="0">
                <a:latin typeface="Candara" panose="020E0502030303020204" pitchFamily="34" charset="0"/>
              </a:rPr>
              <a:t>Автоматизација </a:t>
            </a:r>
            <a:r>
              <a:rPr lang="mk-MK" b="1" dirty="0">
                <a:latin typeface="Candara" panose="020E0502030303020204" pitchFamily="34" charset="0"/>
              </a:rPr>
              <a:t>на процеси </a:t>
            </a:r>
            <a:r>
              <a:rPr lang="mk-MK" b="1" dirty="0" smtClean="0">
                <a:latin typeface="Candara" panose="020E0502030303020204" pitchFamily="34" charset="0"/>
              </a:rPr>
              <a:t/>
            </a:r>
            <a:br>
              <a:rPr lang="mk-MK" b="1" dirty="0" smtClean="0">
                <a:latin typeface="Candara" panose="020E0502030303020204" pitchFamily="34" charset="0"/>
              </a:rPr>
            </a:br>
            <a:r>
              <a:rPr lang="mk-MK" b="1" dirty="0" smtClean="0">
                <a:latin typeface="Candara" panose="020E0502030303020204" pitchFamily="34" charset="0"/>
              </a:rPr>
              <a:t>во </a:t>
            </a:r>
            <a:r>
              <a:rPr lang="mk-MK" b="1" dirty="0">
                <a:latin typeface="Candara" panose="020E0502030303020204" pitchFamily="34" charset="0"/>
              </a:rPr>
              <a:t>оддел за </a:t>
            </a:r>
            <a:r>
              <a:rPr lang="mk-MK" b="1" dirty="0" smtClean="0">
                <a:latin typeface="Candara" panose="020E0502030303020204" pitchFamily="34" charset="0"/>
              </a:rPr>
              <a:t>маркетинг“</a:t>
            </a:r>
            <a:r>
              <a:rPr lang="mk-MK" dirty="0">
                <a:solidFill>
                  <a:srgbClr val="325576"/>
                </a:solidFill>
                <a:latin typeface="Candara" panose="020E0502030303020204" pitchFamily="34" charset="0"/>
              </a:rPr>
              <a:t/>
            </a:r>
            <a:br>
              <a:rPr lang="mk-MK" dirty="0">
                <a:solidFill>
                  <a:srgbClr val="325576"/>
                </a:solidFill>
                <a:latin typeface="Candara" panose="020E0502030303020204" pitchFamily="34" charset="0"/>
              </a:rPr>
            </a:br>
            <a:endParaRPr lang="mk-MK" dirty="0">
              <a:latin typeface="Candara" panose="020E0502030303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8" y="417935"/>
            <a:ext cx="5163881" cy="869705"/>
          </a:xfrm>
        </p:spPr>
      </p:pic>
    </p:spTree>
    <p:extLst>
      <p:ext uri="{BB962C8B-B14F-4D97-AF65-F5344CB8AC3E}">
        <p14:creationId xmlns:p14="http://schemas.microsoft.com/office/powerpoint/2010/main" val="6707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1320800"/>
          </a:xfrm>
        </p:spPr>
        <p:txBody>
          <a:bodyPr/>
          <a:lstStyle/>
          <a:p>
            <a:pPr algn="ctr"/>
            <a:r>
              <a:rPr lang="mk-MK" dirty="0" smtClean="0"/>
              <a:t>Заштеда на меморија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800"/>
            <a:ext cx="8596668" cy="4384675"/>
          </a:xfrm>
        </p:spPr>
        <p:txBody>
          <a:bodyPr>
            <a:normAutofit/>
          </a:bodyPr>
          <a:lstStyle/>
          <a:p>
            <a:r>
              <a:rPr lang="mk-MK" sz="2400" dirty="0" smtClean="0"/>
              <a:t>При креирање на секоја нова понуда се користи веќе постоечки урнек, а податоците се зачувуваат само во базата на податоци</a:t>
            </a:r>
          </a:p>
          <a:p>
            <a:r>
              <a:rPr lang="mk-MK" sz="2400" dirty="0" smtClean="0"/>
              <a:t>Доколку е потребен преглед на некоја понуда изготвена од претходно, податоците се земаат од базата на податоци и таа всушност повторно се креира</a:t>
            </a:r>
          </a:p>
          <a:p>
            <a:r>
              <a:rPr lang="mk-MK" sz="2400" dirty="0" smtClean="0"/>
              <a:t>Заклучок – колку понуди и да се изработени, на диск се зафаќа меморија само за еден документ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5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125"/>
            <a:ext cx="8596668" cy="1320800"/>
          </a:xfrm>
        </p:spPr>
        <p:txBody>
          <a:bodyPr/>
          <a:lstStyle/>
          <a:p>
            <a:pPr algn="ctr"/>
            <a:r>
              <a:rPr lang="mk-MK" dirty="0" smtClean="0"/>
              <a:t>Време во кое беше работена апликацијата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0526"/>
            <a:ext cx="8596668" cy="4768849"/>
          </a:xfrm>
        </p:spPr>
        <p:txBody>
          <a:bodyPr>
            <a:normAutofit/>
          </a:bodyPr>
          <a:lstStyle/>
          <a:p>
            <a:r>
              <a:rPr lang="mk-MK" sz="2400" dirty="0" smtClean="0"/>
              <a:t>Почеток </a:t>
            </a:r>
            <a:r>
              <a:rPr lang="mk-MK" sz="2400" dirty="0"/>
              <a:t>на проектот – </a:t>
            </a:r>
            <a:r>
              <a:rPr lang="mk-MK" sz="2400" dirty="0" smtClean="0"/>
              <a:t>03.03.2015</a:t>
            </a:r>
          </a:p>
          <a:p>
            <a:r>
              <a:rPr lang="mk-MK" sz="2400" dirty="0" smtClean="0"/>
              <a:t>Фаза </a:t>
            </a:r>
            <a:r>
              <a:rPr lang="mk-MK" sz="2400" dirty="0"/>
              <a:t>на </a:t>
            </a:r>
            <a:r>
              <a:rPr lang="mk-MK" sz="2400" dirty="0" smtClean="0"/>
              <a:t>дијагностика</a:t>
            </a:r>
          </a:p>
          <a:p>
            <a:pPr lvl="1"/>
            <a:r>
              <a:rPr lang="ru-RU" sz="2400" dirty="0"/>
              <a:t>Утврдување на фактичката состојба</a:t>
            </a:r>
          </a:p>
          <a:p>
            <a:pPr lvl="1"/>
            <a:r>
              <a:rPr lang="ru-RU" sz="2400" dirty="0"/>
              <a:t>Анализа на моменталната состојба</a:t>
            </a:r>
          </a:p>
          <a:p>
            <a:pPr lvl="1"/>
            <a:r>
              <a:rPr lang="ru-RU" sz="2400" dirty="0"/>
              <a:t>Прелиминарен предлог на </a:t>
            </a:r>
            <a:r>
              <a:rPr lang="ru-RU" sz="2400" dirty="0" smtClean="0"/>
              <a:t>промени</a:t>
            </a:r>
            <a:endParaRPr lang="mk-MK" sz="2400" dirty="0" smtClean="0"/>
          </a:p>
          <a:p>
            <a:r>
              <a:rPr lang="mk-MK" sz="2400" dirty="0"/>
              <a:t>И</a:t>
            </a:r>
            <a:r>
              <a:rPr lang="mk-MK" sz="2400" dirty="0" smtClean="0"/>
              <a:t>зработка на решението</a:t>
            </a:r>
          </a:p>
          <a:p>
            <a:r>
              <a:rPr lang="ru-RU" sz="2400" dirty="0" smtClean="0"/>
              <a:t>Тестирање  </a:t>
            </a:r>
            <a:r>
              <a:rPr lang="ru-RU" sz="2400" dirty="0"/>
              <a:t>и мерење на </a:t>
            </a:r>
            <a:r>
              <a:rPr lang="ru-RU" sz="2400" dirty="0" smtClean="0"/>
              <a:t>ефикасноста</a:t>
            </a:r>
          </a:p>
          <a:p>
            <a:r>
              <a:rPr lang="ru-RU" sz="2400" dirty="0" smtClean="0"/>
              <a:t>Презентација </a:t>
            </a:r>
            <a:r>
              <a:rPr lang="ru-RU" sz="2400" dirty="0"/>
              <a:t>на проектот пред другите групи (</a:t>
            </a:r>
            <a:r>
              <a:rPr lang="ru-RU" sz="2400" dirty="0" smtClean="0"/>
              <a:t>05.06.2015</a:t>
            </a:r>
            <a:r>
              <a:rPr lang="ru-RU" sz="2400" dirty="0"/>
              <a:t>)</a:t>
            </a:r>
            <a:endParaRPr lang="mk-MK" sz="2400" dirty="0" smtClean="0"/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38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mk-MK" dirty="0" smtClean="0"/>
              <a:t>Недостатоци поради недостаток на време и други дополнителни активности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4650"/>
            <a:ext cx="8596668" cy="4498975"/>
          </a:xfrm>
        </p:spPr>
        <p:txBody>
          <a:bodyPr>
            <a:noAutofit/>
          </a:bodyPr>
          <a:lstStyle/>
          <a:p>
            <a:r>
              <a:rPr lang="mk-MK" sz="2800" dirty="0" smtClean="0"/>
              <a:t>Не е променет дизајнот (иако тоа беше замислено во нашиот план), туку се користени стандардните форми зададени од </a:t>
            </a:r>
            <a:r>
              <a:rPr lang="en-US" sz="2800" dirty="0" smtClean="0"/>
              <a:t>C#</a:t>
            </a:r>
          </a:p>
          <a:p>
            <a:r>
              <a:rPr lang="mk-MK" sz="2800" dirty="0" smtClean="0"/>
              <a:t>Некои од формите не се доизработени (конкретно формите за издавање на извештаи и проверка на претходно изготвените понуди)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4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18" y="231753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6000" dirty="0" smtClean="0"/>
              <a:t>Прашања од слушателите?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47334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mk-MK" sz="4800" dirty="0" smtClean="0"/>
              <a:t>Ви Благодариме на вниманието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9" y="281656"/>
            <a:ext cx="1473211" cy="2261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09" y="250921"/>
            <a:ext cx="3098042" cy="745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09" y="996861"/>
            <a:ext cx="6231664" cy="10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46" y="212467"/>
            <a:ext cx="8945904" cy="1429984"/>
          </a:xfrm>
        </p:spPr>
        <p:txBody>
          <a:bodyPr>
            <a:noAutofit/>
          </a:bodyPr>
          <a:lstStyle/>
          <a:p>
            <a:r>
              <a:rPr lang="mk-MK" sz="3200" dirty="0">
                <a:latin typeface="Candara" panose="020E0502030303020204" pitchFamily="34" charset="0"/>
              </a:rPr>
              <a:t>Автоматизација на процеси во оддел за </a:t>
            </a:r>
            <a:r>
              <a:rPr lang="mk-MK" sz="3200" dirty="0" smtClean="0">
                <a:latin typeface="Candara" panose="020E0502030303020204" pitchFamily="34" charset="0"/>
              </a:rPr>
              <a:t>маркетинг-фази во моделирање на апликацијата</a:t>
            </a:r>
            <a:r>
              <a:rPr lang="mk-MK" sz="3200" dirty="0"/>
              <a:t/>
            </a:r>
            <a:br>
              <a:rPr lang="mk-MK" sz="3200" dirty="0"/>
            </a:br>
            <a:endParaRPr lang="mk-M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246" y="1642451"/>
            <a:ext cx="8741187" cy="5085895"/>
          </a:xfrm>
        </p:spPr>
        <p:txBody>
          <a:bodyPr>
            <a:normAutofit fontScale="32500" lnSpcReduction="20000"/>
          </a:bodyPr>
          <a:lstStyle/>
          <a:p>
            <a:r>
              <a:rPr lang="mk-MK" sz="11200" b="1" dirty="0" smtClean="0">
                <a:latin typeface="Candara" panose="020E0502030303020204" pitchFamily="34" charset="0"/>
              </a:rPr>
              <a:t>Идеја:  </a:t>
            </a:r>
            <a:r>
              <a:rPr lang="mk-MK" sz="11200" dirty="0" smtClean="0">
                <a:latin typeface="Candara" panose="020E0502030303020204" pitchFamily="34" charset="0"/>
              </a:rPr>
              <a:t>да </a:t>
            </a:r>
            <a:r>
              <a:rPr lang="mk-MK" sz="11200" dirty="0">
                <a:latin typeface="Candara" panose="020E0502030303020204" pitchFamily="34" charset="0"/>
              </a:rPr>
              <a:t>се направи решение кое ќе комбинира база на податоци, дизајн на апликација, дизајн на документи, користење на стандардни апликации за обработка на текст и податоци и креирање извештаи за </a:t>
            </a:r>
            <a:r>
              <a:rPr lang="mk-MK" sz="11200" dirty="0" smtClean="0">
                <a:latin typeface="Candara" panose="020E0502030303020204" pitchFamily="34" charset="0"/>
              </a:rPr>
              <a:t>активности</a:t>
            </a:r>
            <a:endParaRPr lang="en-GB" sz="112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mk-MK" sz="5800" dirty="0">
              <a:latin typeface="Candara" panose="020E0502030303020204" pitchFamily="34" charset="0"/>
            </a:endParaRPr>
          </a:p>
          <a:p>
            <a:r>
              <a:rPr lang="mk-MK" sz="11200" b="1" dirty="0" smtClean="0">
                <a:latin typeface="Candara" panose="020E0502030303020204" pitchFamily="34" charset="0"/>
              </a:rPr>
              <a:t>Визија:</a:t>
            </a:r>
            <a:r>
              <a:rPr lang="mk-MK" sz="11200" dirty="0">
                <a:latin typeface="Candara" panose="020E0502030303020204" pitchFamily="34" charset="0"/>
              </a:rPr>
              <a:t> </a:t>
            </a:r>
            <a:r>
              <a:rPr lang="mk-MK" sz="11200" dirty="0" smtClean="0">
                <a:latin typeface="Candara" panose="020E0502030303020204" pitchFamily="34" charset="0"/>
              </a:rPr>
              <a:t> решението </a:t>
            </a:r>
            <a:r>
              <a:rPr lang="mk-MK" sz="11200" dirty="0">
                <a:latin typeface="Candara" panose="020E0502030303020204" pitchFamily="34" charset="0"/>
              </a:rPr>
              <a:t>да биде креирано во форма </a:t>
            </a:r>
            <a:r>
              <a:rPr lang="en-US" sz="11200" dirty="0">
                <a:latin typeface="Candara" panose="020E0502030303020204" pitchFamily="34" charset="0"/>
              </a:rPr>
              <a:t>add-on </a:t>
            </a:r>
            <a:r>
              <a:rPr lang="mk-MK" sz="11200" dirty="0">
                <a:latin typeface="Candara" panose="020E0502030303020204" pitchFamily="34" charset="0"/>
              </a:rPr>
              <a:t>апликација што ќе може да се имплементира во постоечки </a:t>
            </a:r>
            <a:r>
              <a:rPr lang="mk-MK" sz="11200" dirty="0" smtClean="0">
                <a:latin typeface="Candara" panose="020E0502030303020204" pitchFamily="34" charset="0"/>
              </a:rPr>
              <a:t>апликации</a:t>
            </a:r>
            <a:endParaRPr lang="en-GB" sz="112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mk-MK" sz="5800" dirty="0">
              <a:latin typeface="Candara" panose="020E0502030303020204" pitchFamily="34" charset="0"/>
            </a:endParaRPr>
          </a:p>
          <a:p>
            <a:endParaRPr lang="mk-MK" dirty="0">
              <a:latin typeface="Candara" panose="020E0502030303020204" pitchFamily="34" charset="0"/>
            </a:endParaRP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2296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745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mk-MK" dirty="0">
                <a:latin typeface="Candara" panose="020E0502030303020204" pitchFamily="34" charset="0"/>
              </a:rPr>
              <a:t>Автоматизација на процеси во оддел за </a:t>
            </a:r>
            <a:r>
              <a:rPr lang="mk-MK" dirty="0" smtClean="0">
                <a:latin typeface="Candara" panose="020E0502030303020204" pitchFamily="34" charset="0"/>
              </a:rPr>
              <a:t>маркетинг-</a:t>
            </a:r>
            <a:r>
              <a:rPr lang="mk-MK" sz="3100" dirty="0" smtClean="0">
                <a:latin typeface="Candara" panose="020E0502030303020204" pitchFamily="34" charset="0"/>
              </a:rPr>
              <a:t>фази </a:t>
            </a:r>
            <a:r>
              <a:rPr lang="mk-MK" sz="3100" dirty="0">
                <a:latin typeface="Candara" panose="020E0502030303020204" pitchFamily="34" charset="0"/>
              </a:rPr>
              <a:t>во моделирање на апликацијата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778445"/>
            <a:ext cx="9416955" cy="4526814"/>
          </a:xfrm>
        </p:spPr>
        <p:txBody>
          <a:bodyPr>
            <a:normAutofit/>
          </a:bodyPr>
          <a:lstStyle/>
          <a:p>
            <a:r>
              <a:rPr lang="mk-MK" sz="3100" b="1" dirty="0">
                <a:latin typeface="Candara" panose="020E0502030303020204" pitchFamily="34" charset="0"/>
              </a:rPr>
              <a:t>Почетни</a:t>
            </a:r>
            <a:r>
              <a:rPr lang="mk-MK" sz="3100" dirty="0">
                <a:latin typeface="Candara" panose="020E0502030303020204" pitchFamily="34" charset="0"/>
              </a:rPr>
              <a:t> </a:t>
            </a:r>
            <a:r>
              <a:rPr lang="mk-MK" sz="3100" b="1" dirty="0">
                <a:latin typeface="Candara" panose="020E0502030303020204" pitchFamily="34" charset="0"/>
              </a:rPr>
              <a:t>информации:	</a:t>
            </a:r>
            <a:r>
              <a:rPr lang="mk-MK" sz="3100" dirty="0">
                <a:latin typeface="Candara" panose="020E0502030303020204" pitchFamily="34" charset="0"/>
              </a:rPr>
              <a:t>Раководителот на маркетинг одделот има „желба“ да знае кој вработен на кој корисник каква понуда му пратил, кој бил одговорот на таа понуда, а при тоа да се користи стандардна форма (образец) на понуда. Убаво би било ова да се прошири и на други видови документи: договори, дописи и слично.</a:t>
            </a:r>
          </a:p>
          <a:p>
            <a:endParaRPr lang="mk-MK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745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mk-MK" dirty="0">
                <a:latin typeface="Candara" panose="020E0502030303020204" pitchFamily="34" charset="0"/>
              </a:rPr>
              <a:t>Автоматизација на процеси во оддел за </a:t>
            </a:r>
            <a:r>
              <a:rPr lang="mk-MK" dirty="0" smtClean="0">
                <a:latin typeface="Candara" panose="020E0502030303020204" pitchFamily="34" charset="0"/>
              </a:rPr>
              <a:t>маркетинг-</a:t>
            </a:r>
            <a:r>
              <a:rPr lang="mk-MK" sz="3100" dirty="0" smtClean="0">
                <a:latin typeface="Candara" panose="020E0502030303020204" pitchFamily="34" charset="0"/>
              </a:rPr>
              <a:t>фази </a:t>
            </a:r>
            <a:r>
              <a:rPr lang="mk-MK" sz="3100" dirty="0">
                <a:latin typeface="Candara" panose="020E0502030303020204" pitchFamily="34" charset="0"/>
              </a:rPr>
              <a:t>во моделирање на апликацијата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778444"/>
            <a:ext cx="9362364" cy="4827072"/>
          </a:xfrm>
        </p:spPr>
        <p:txBody>
          <a:bodyPr>
            <a:normAutofit fontScale="92500" lnSpcReduction="10000"/>
          </a:bodyPr>
          <a:lstStyle/>
          <a:p>
            <a:r>
              <a:rPr lang="mk-MK" sz="3100" b="1" dirty="0" smtClean="0">
                <a:latin typeface="Candara" panose="020E0502030303020204" pitchFamily="34" charset="0"/>
              </a:rPr>
              <a:t>Истражување на</a:t>
            </a:r>
            <a:r>
              <a:rPr lang="en-GB" sz="3100" dirty="0">
                <a:latin typeface="Candara" panose="020E0502030303020204" pitchFamily="34" charset="0"/>
              </a:rPr>
              <a:t> </a:t>
            </a:r>
            <a:r>
              <a:rPr lang="mk-MK" sz="3100" b="1" dirty="0" smtClean="0">
                <a:latin typeface="Candara" panose="020E0502030303020204" pitchFamily="34" charset="0"/>
              </a:rPr>
              <a:t>пазарот:</a:t>
            </a:r>
            <a:r>
              <a:rPr lang="en-GB" sz="3100" b="1" dirty="0">
                <a:latin typeface="Candara" panose="020E0502030303020204" pitchFamily="34" charset="0"/>
              </a:rPr>
              <a:t> </a:t>
            </a:r>
            <a:r>
              <a:rPr lang="mk-MK" sz="3100" dirty="0" smtClean="0">
                <a:latin typeface="Candara" panose="020E0502030303020204" pitchFamily="34" charset="0"/>
              </a:rPr>
              <a:t>Да </a:t>
            </a:r>
            <a:r>
              <a:rPr lang="mk-MK" sz="3100" dirty="0">
                <a:latin typeface="Candara" panose="020E0502030303020204" pitchFamily="34" charset="0"/>
              </a:rPr>
              <a:t>се направи пребарување на Интернет дали постои нешто </a:t>
            </a:r>
            <a:r>
              <a:rPr lang="mk-MK" sz="3100" dirty="0" smtClean="0">
                <a:latin typeface="Candara" panose="020E0502030303020204" pitchFamily="34" charset="0"/>
              </a:rPr>
              <a:t>слично:</a:t>
            </a:r>
          </a:p>
          <a:p>
            <a:pPr>
              <a:buFontTx/>
              <a:buChar char="-"/>
            </a:pPr>
            <a:r>
              <a:rPr lang="mk-MK" sz="3100" b="1" dirty="0">
                <a:latin typeface="Candara" panose="020E0502030303020204" pitchFamily="34" charset="0"/>
              </a:rPr>
              <a:t>а</a:t>
            </a:r>
            <a:r>
              <a:rPr lang="mk-MK" sz="3100" b="1" dirty="0" smtClean="0">
                <a:latin typeface="Candara" panose="020E0502030303020204" pitchFamily="34" charset="0"/>
              </a:rPr>
              <a:t>ко </a:t>
            </a:r>
            <a:r>
              <a:rPr lang="mk-MK" sz="3100" b="1" dirty="0">
                <a:latin typeface="Candara" panose="020E0502030303020204" pitchFamily="34" charset="0"/>
              </a:rPr>
              <a:t>да: </a:t>
            </a:r>
            <a:r>
              <a:rPr lang="mk-MK" sz="3100" dirty="0">
                <a:latin typeface="Candara" panose="020E0502030303020204" pitchFamily="34" charset="0"/>
              </a:rPr>
              <a:t>кои се неговите можности, услови </a:t>
            </a:r>
            <a:r>
              <a:rPr lang="mk-MK" sz="3100" dirty="0" smtClean="0">
                <a:latin typeface="Candara" panose="020E0502030303020204" pitchFamily="34" charset="0"/>
              </a:rPr>
              <a:t>за користење</a:t>
            </a:r>
            <a:r>
              <a:rPr lang="mk-MK" sz="3100" dirty="0">
                <a:latin typeface="Candara" panose="020E0502030303020204" pitchFamily="34" charset="0"/>
              </a:rPr>
              <a:t>, начин на примена и </a:t>
            </a:r>
            <a:r>
              <a:rPr lang="mk-MK" sz="3100" dirty="0" smtClean="0">
                <a:latin typeface="Candara" panose="020E0502030303020204" pitchFamily="34" charset="0"/>
              </a:rPr>
              <a:t>лиценцирање</a:t>
            </a:r>
            <a:r>
              <a:rPr lang="mk-MK" sz="3100" dirty="0">
                <a:latin typeface="Candara" panose="020E0502030303020204" pitchFamily="34" charset="0"/>
              </a:rPr>
              <a:t>, цена</a:t>
            </a:r>
            <a:r>
              <a:rPr lang="mk-MK" sz="3100" dirty="0" smtClean="0">
                <a:latin typeface="Candara" panose="020E0502030303020204" pitchFamily="34" charset="0"/>
              </a:rPr>
              <a:t>...</a:t>
            </a:r>
          </a:p>
          <a:p>
            <a:pPr>
              <a:buFontTx/>
              <a:buChar char="-"/>
            </a:pPr>
            <a:r>
              <a:rPr lang="mk-MK" sz="3100" b="1" dirty="0" smtClean="0">
                <a:latin typeface="Candara" panose="020E0502030303020204" pitchFamily="34" charset="0"/>
              </a:rPr>
              <a:t>ако </a:t>
            </a:r>
            <a:r>
              <a:rPr lang="mk-MK" sz="3100" b="1" dirty="0">
                <a:latin typeface="Candara" panose="020E0502030303020204" pitchFamily="34" charset="0"/>
              </a:rPr>
              <a:t>не:</a:t>
            </a:r>
            <a:r>
              <a:rPr lang="mk-MK" sz="3100" dirty="0">
                <a:latin typeface="Candara" panose="020E0502030303020204" pitchFamily="34" charset="0"/>
              </a:rPr>
              <a:t> дали постои некаков интерес за слично решение? </a:t>
            </a:r>
          </a:p>
          <a:p>
            <a:r>
              <a:rPr lang="en-GB" sz="3100" dirty="0" smtClean="0">
                <a:latin typeface="Candara" panose="020E0502030303020204" pitchFamily="34" charset="0"/>
              </a:rPr>
              <a:t>	</a:t>
            </a:r>
            <a:r>
              <a:rPr lang="mk-MK" sz="3100" dirty="0" smtClean="0">
                <a:latin typeface="Candara" panose="020E0502030303020204" pitchFamily="34" charset="0"/>
              </a:rPr>
              <a:t>Да </a:t>
            </a:r>
            <a:r>
              <a:rPr lang="mk-MK" sz="3100" dirty="0">
                <a:latin typeface="Candara" panose="020E0502030303020204" pitchFamily="34" charset="0"/>
              </a:rPr>
              <a:t>се направи анализа / претпостави кој би бил интересот на локалниот </a:t>
            </a:r>
            <a:r>
              <a:rPr lang="en-GB" sz="3100" dirty="0" smtClean="0">
                <a:latin typeface="Candara" panose="020E0502030303020204" pitchFamily="34" charset="0"/>
              </a:rPr>
              <a:t>	</a:t>
            </a:r>
            <a:r>
              <a:rPr lang="mk-MK" sz="3100" dirty="0" smtClean="0">
                <a:latin typeface="Candara" panose="020E0502030303020204" pitchFamily="34" charset="0"/>
              </a:rPr>
              <a:t>пазар </a:t>
            </a:r>
            <a:r>
              <a:rPr lang="mk-MK" sz="3100" dirty="0">
                <a:latin typeface="Candara" panose="020E0502030303020204" pitchFamily="34" charset="0"/>
              </a:rPr>
              <a:t>за вакво решение; која би била целната група на која би го понудиле </a:t>
            </a:r>
            <a:r>
              <a:rPr lang="mk-MK" sz="3100" dirty="0" smtClean="0">
                <a:latin typeface="Candara" panose="020E0502030303020204" pitchFamily="34" charset="0"/>
              </a:rPr>
              <a:t>решението</a:t>
            </a:r>
            <a:r>
              <a:rPr lang="mk-MK" sz="3100" dirty="0">
                <a:latin typeface="Candara" panose="020E0502030303020204" pitchFamily="34" charset="0"/>
              </a:rPr>
              <a:t>?</a:t>
            </a:r>
          </a:p>
          <a:p>
            <a:endParaRPr lang="mk-MK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39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mk-MK" dirty="0">
                <a:latin typeface="Candara" panose="020E0502030303020204" pitchFamily="34" charset="0"/>
              </a:rPr>
              <a:t>Автоматизација на процеси во оддел за </a:t>
            </a:r>
            <a:r>
              <a:rPr lang="mk-MK" dirty="0" smtClean="0">
                <a:latin typeface="Candara" panose="020E0502030303020204" pitchFamily="34" charset="0"/>
              </a:rPr>
              <a:t>маркетинг-</a:t>
            </a:r>
            <a:r>
              <a:rPr lang="mk-MK" sz="3100" dirty="0">
                <a:latin typeface="Candara" panose="020E0502030303020204" pitchFamily="34" charset="0"/>
              </a:rPr>
              <a:t>фази во моделирање на апликацијата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87629"/>
            <a:ext cx="8998929" cy="466329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Brainstorming</a:t>
            </a:r>
            <a:r>
              <a:rPr lang="en-GB" sz="2800" dirty="0">
                <a:latin typeface="Candara" panose="020E0502030303020204" pitchFamily="34" charset="0"/>
              </a:rPr>
              <a:t> </a:t>
            </a:r>
            <a:r>
              <a:rPr lang="mk-MK" sz="2800" b="1" dirty="0" smtClean="0">
                <a:latin typeface="Candara" panose="020E0502030303020204" pitchFamily="34" charset="0"/>
              </a:rPr>
              <a:t>сесија:</a:t>
            </a:r>
            <a:r>
              <a:rPr lang="mk-MK" sz="2800" dirty="0">
                <a:latin typeface="Candara" panose="020E0502030303020204" pitchFamily="34" charset="0"/>
              </a:rPr>
              <a:t> </a:t>
            </a:r>
            <a:r>
              <a:rPr lang="mk-MK" sz="2800" dirty="0" smtClean="0">
                <a:latin typeface="Candara" panose="020E0502030303020204" pitchFamily="34" charset="0"/>
              </a:rPr>
              <a:t>секој </a:t>
            </a:r>
            <a:r>
              <a:rPr lang="mk-MK" sz="2800" dirty="0">
                <a:latin typeface="Candara" panose="020E0502030303020204" pitchFamily="34" charset="0"/>
              </a:rPr>
              <a:t>учесник да подготви свое видување на проектот (како мисли дека некои работи треба да се направат) и предлог во кој дел од тие активности би можел да работи</a:t>
            </a:r>
          </a:p>
          <a:p>
            <a:r>
              <a:rPr lang="mk-MK" sz="2800" b="1" dirty="0">
                <a:latin typeface="Candara" panose="020E0502030303020204" pitchFamily="34" charset="0"/>
              </a:rPr>
              <a:t>Процес на</a:t>
            </a:r>
            <a:r>
              <a:rPr lang="en-GB" sz="2800" dirty="0">
                <a:latin typeface="Candara" panose="020E0502030303020204" pitchFamily="34" charset="0"/>
              </a:rPr>
              <a:t> </a:t>
            </a:r>
            <a:r>
              <a:rPr lang="mk-MK" sz="2800" b="1" dirty="0">
                <a:latin typeface="Candara" panose="020E0502030303020204" pitchFamily="34" charset="0"/>
              </a:rPr>
              <a:t>дијагностика:	</a:t>
            </a:r>
            <a:r>
              <a:rPr lang="mk-MK" sz="2800" dirty="0">
                <a:latin typeface="Candara" panose="020E0502030303020204" pitchFamily="34" charset="0"/>
              </a:rPr>
              <a:t>учесниците во проектот треба да подготват прашања кои би му ги поставиле на „раководителот на одделот за маркетинг“ – ќе направиме симулација на реален процес</a:t>
            </a:r>
          </a:p>
          <a:p>
            <a:pPr marL="0" indent="0">
              <a:buNone/>
            </a:pPr>
            <a:endParaRPr lang="mk-MK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7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mk-MK" dirty="0">
                <a:latin typeface="Candara" panose="020E0502030303020204" pitchFamily="34" charset="0"/>
              </a:rPr>
              <a:t>Автоматизација на процеси во оддел за маркетинг-</a:t>
            </a:r>
            <a:r>
              <a:rPr lang="mk-MK" sz="3100" dirty="0">
                <a:latin typeface="Candara" panose="020E0502030303020204" pitchFamily="34" charset="0"/>
              </a:rPr>
              <a:t>фази во моделирање на апликацијата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657440"/>
            <a:ext cx="10085696" cy="500266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ru-RU" sz="2800" b="1" dirty="0">
                <a:latin typeface="Candara" panose="020E0502030303020204" pitchFamily="34" charset="0"/>
              </a:rPr>
              <a:t>Придобивките </a:t>
            </a:r>
            <a:r>
              <a:rPr lang="ru-RU" sz="2800" dirty="0">
                <a:latin typeface="Candara" panose="020E0502030303020204" pitchFamily="34" charset="0"/>
              </a:rPr>
              <a:t>од ова решение би биле:</a:t>
            </a:r>
          </a:p>
          <a:p>
            <a:pPr marL="54000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Н</a:t>
            </a:r>
            <a:r>
              <a:rPr lang="ru-RU" sz="2800" dirty="0" smtClean="0">
                <a:latin typeface="Candara" panose="020E0502030303020204" pitchFamily="34" charset="0"/>
              </a:rPr>
              <a:t>амалување </a:t>
            </a:r>
            <a:r>
              <a:rPr lang="ru-RU" sz="2800" dirty="0">
                <a:latin typeface="Candara" panose="020E0502030303020204" pitchFamily="34" charset="0"/>
              </a:rPr>
              <a:t>на потенцијалните проблеми кои клиентите може да ги имаат поради ненавремена (или погрешно) направена активност</a:t>
            </a:r>
          </a:p>
          <a:p>
            <a:pPr marL="54000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Н</a:t>
            </a:r>
            <a:r>
              <a:rPr lang="ru-RU" sz="2800" dirty="0" smtClean="0">
                <a:latin typeface="Candara" panose="020E0502030303020204" pitchFamily="34" charset="0"/>
              </a:rPr>
              <a:t>амалување </a:t>
            </a:r>
            <a:r>
              <a:rPr lang="ru-RU" sz="2800" dirty="0">
                <a:latin typeface="Candara" panose="020E0502030303020204" pitchFamily="34" charset="0"/>
              </a:rPr>
              <a:t>на потенцијалната обврска (или одговорност) на вработените поради доцнење или неизвршување на одредена активност </a:t>
            </a:r>
          </a:p>
          <a:p>
            <a:pPr marL="54000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В</a:t>
            </a:r>
            <a:r>
              <a:rPr lang="ru-RU" sz="2800" dirty="0" smtClean="0">
                <a:latin typeface="Candara" panose="020E0502030303020204" pitchFamily="34" charset="0"/>
              </a:rPr>
              <a:t>оведување </a:t>
            </a:r>
            <a:r>
              <a:rPr lang="ru-RU" sz="2800" dirty="0">
                <a:latin typeface="Candara" panose="020E0502030303020204" pitchFamily="34" charset="0"/>
              </a:rPr>
              <a:t>нов квалитет во услугата, нови услуги и сервиси</a:t>
            </a:r>
          </a:p>
          <a:p>
            <a:pPr marL="54000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П</a:t>
            </a:r>
            <a:r>
              <a:rPr lang="ru-RU" sz="2800" dirty="0" smtClean="0">
                <a:latin typeface="Candara" panose="020E0502030303020204" pitchFamily="34" charset="0"/>
              </a:rPr>
              <a:t>ривлекување </a:t>
            </a:r>
            <a:r>
              <a:rPr lang="ru-RU" sz="2800" dirty="0">
                <a:latin typeface="Candara" panose="020E0502030303020204" pitchFamily="34" charset="0"/>
              </a:rPr>
              <a:t>нови корисници</a:t>
            </a:r>
          </a:p>
          <a:p>
            <a:pPr marL="54000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С</a:t>
            </a:r>
            <a:r>
              <a:rPr lang="ru-RU" sz="2800" dirty="0" smtClean="0">
                <a:latin typeface="Candara" panose="020E0502030303020204" pitchFamily="34" charset="0"/>
              </a:rPr>
              <a:t>оздавање </a:t>
            </a:r>
            <a:r>
              <a:rPr lang="ru-RU" sz="2800" dirty="0">
                <a:latin typeface="Candara" panose="020E0502030303020204" pitchFamily="34" charset="0"/>
              </a:rPr>
              <a:t>услови за соработка со клиентите на повисоко ниво со користење на ИТ технологија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6722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6640"/>
            <a:ext cx="8596668" cy="1320800"/>
          </a:xfrm>
        </p:spPr>
        <p:txBody>
          <a:bodyPr/>
          <a:lstStyle/>
          <a:p>
            <a:r>
              <a:rPr lang="mk-MK" dirty="0" smtClean="0">
                <a:latin typeface="Candara" panose="020E0502030303020204" pitchFamily="34" charset="0"/>
              </a:rPr>
              <a:t>Што требаше да направиме?</a:t>
            </a:r>
            <a:endParaRPr lang="mk-MK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1501249"/>
            <a:ext cx="8839287" cy="5083791"/>
          </a:xfrm>
        </p:spPr>
        <p:txBody>
          <a:bodyPr>
            <a:normAutofit/>
          </a:bodyPr>
          <a:lstStyle/>
          <a:p>
            <a:pPr marL="54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mk-MK" sz="3200" dirty="0">
                <a:latin typeface="Candara" panose="020E0502030303020204" pitchFamily="34" charset="0"/>
              </a:rPr>
              <a:t>Б</a:t>
            </a:r>
            <a:r>
              <a:rPr lang="ru-RU" sz="3200" dirty="0" smtClean="0">
                <a:latin typeface="Candara" panose="020E0502030303020204" pitchFamily="34" charset="0"/>
              </a:rPr>
              <a:t>аза </a:t>
            </a:r>
            <a:r>
              <a:rPr lang="ru-RU" sz="3200" dirty="0">
                <a:latin typeface="Candara" panose="020E0502030303020204" pitchFamily="34" charset="0"/>
              </a:rPr>
              <a:t>на податоци за клиентите</a:t>
            </a:r>
          </a:p>
          <a:p>
            <a:pPr marL="54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Candara" panose="020E0502030303020204" pitchFamily="34" charset="0"/>
              </a:rPr>
              <a:t>С</a:t>
            </a:r>
            <a:r>
              <a:rPr lang="ru-RU" sz="3200" dirty="0" smtClean="0">
                <a:latin typeface="Candara" panose="020E0502030303020204" pitchFamily="34" charset="0"/>
              </a:rPr>
              <a:t>тандардизирани </a:t>
            </a:r>
            <a:r>
              <a:rPr lang="ru-RU" sz="3200" dirty="0">
                <a:latin typeface="Candara" panose="020E0502030303020204" pitchFamily="34" charset="0"/>
              </a:rPr>
              <a:t>типови на документи</a:t>
            </a:r>
          </a:p>
          <a:p>
            <a:pPr marL="997200" lvl="1">
              <a:buFont typeface="Arial" panose="020B0604020202020204" pitchFamily="34" charset="0"/>
              <a:buChar char="•"/>
            </a:pPr>
            <a:r>
              <a:rPr lang="ru-RU" sz="3200" dirty="0">
                <a:latin typeface="Candara" panose="020E0502030303020204" pitchFamily="34" charset="0"/>
              </a:rPr>
              <a:t>понуди</a:t>
            </a:r>
          </a:p>
          <a:p>
            <a:pPr marL="997200" lvl="1">
              <a:buFont typeface="Arial" panose="020B0604020202020204" pitchFamily="34" charset="0"/>
              <a:buChar char="•"/>
            </a:pPr>
            <a:r>
              <a:rPr lang="ru-RU" sz="3200" dirty="0">
                <a:latin typeface="Candara" panose="020E0502030303020204" pitchFamily="34" charset="0"/>
              </a:rPr>
              <a:t>договори</a:t>
            </a:r>
          </a:p>
          <a:p>
            <a:pPr marL="997200" lvl="1">
              <a:buFont typeface="Arial" panose="020B0604020202020204" pitchFamily="34" charset="0"/>
              <a:buChar char="•"/>
            </a:pPr>
            <a:r>
              <a:rPr lang="ru-RU" sz="3200" dirty="0">
                <a:latin typeface="Candara" panose="020E0502030303020204" pitchFamily="34" charset="0"/>
              </a:rPr>
              <a:t>дописи</a:t>
            </a:r>
          </a:p>
          <a:p>
            <a:pPr marL="997200" lvl="1">
              <a:buFont typeface="Arial" panose="020B0604020202020204" pitchFamily="34" charset="0"/>
              <a:buChar char="•"/>
            </a:pPr>
            <a:r>
              <a:rPr lang="ru-RU" sz="3200" dirty="0">
                <a:latin typeface="Candara" panose="020E0502030303020204" pitchFamily="34" charset="0"/>
              </a:rPr>
              <a:t>....</a:t>
            </a:r>
          </a:p>
          <a:p>
            <a:pPr marL="54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Candara" panose="020E0502030303020204" pitchFamily="34" charset="0"/>
              </a:rPr>
              <a:t>И</a:t>
            </a:r>
            <a:r>
              <a:rPr lang="ru-RU" sz="3200" dirty="0" smtClean="0">
                <a:latin typeface="Candara" panose="020E0502030303020204" pitchFamily="34" charset="0"/>
              </a:rPr>
              <a:t>нтеграција </a:t>
            </a:r>
            <a:r>
              <a:rPr lang="ru-RU" sz="3200" dirty="0">
                <a:latin typeface="Candara" panose="020E0502030303020204" pitchFamily="34" charset="0"/>
              </a:rPr>
              <a:t>на базата со </a:t>
            </a:r>
            <a:r>
              <a:rPr lang="ru-RU" sz="3200" dirty="0" smtClean="0">
                <a:latin typeface="Candara" panose="020E0502030303020204" pitchFamily="34" charset="0"/>
              </a:rPr>
              <a:t>документите</a:t>
            </a:r>
            <a:endParaRPr lang="ru-RU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6640"/>
            <a:ext cx="8596668" cy="1320800"/>
          </a:xfrm>
        </p:spPr>
        <p:txBody>
          <a:bodyPr/>
          <a:lstStyle/>
          <a:p>
            <a:r>
              <a:rPr lang="mk-MK" dirty="0">
                <a:latin typeface="Candara" panose="020E0502030303020204" pitchFamily="34" charset="0"/>
              </a:rPr>
              <a:t>Што требаше да направиме?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4901"/>
            <a:ext cx="9094463" cy="4967782"/>
          </a:xfrm>
        </p:spPr>
        <p:txBody>
          <a:bodyPr>
            <a:normAutofit fontScale="92500" lnSpcReduction="20000"/>
          </a:bodyPr>
          <a:lstStyle/>
          <a:p>
            <a:pPr marL="71145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mk-MK" sz="2800" dirty="0" smtClean="0">
                <a:latin typeface="Candara" panose="020E0502030303020204" pitchFamily="34" charset="0"/>
              </a:rPr>
              <a:t>Креирање на понуди на брз и едноставен начин на претходно изготвен </a:t>
            </a:r>
            <a:r>
              <a:rPr lang="mk-MK" sz="2800" dirty="0" err="1" smtClean="0">
                <a:latin typeface="Candara" panose="020E0502030303020204" pitchFamily="34" charset="0"/>
              </a:rPr>
              <a:t>темплејт</a:t>
            </a:r>
            <a:endParaRPr lang="en-US" sz="2800" dirty="0" smtClean="0">
              <a:latin typeface="Candara" panose="020E0502030303020204" pitchFamily="34" charset="0"/>
            </a:endParaRPr>
          </a:p>
          <a:p>
            <a:pPr marL="71145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Candara" panose="020E0502030303020204" pitchFamily="34" charset="0"/>
              </a:rPr>
              <a:t>Евиденција </a:t>
            </a:r>
            <a:r>
              <a:rPr lang="ru-RU" sz="2800" dirty="0">
                <a:latin typeface="Candara" panose="020E0502030303020204" pitchFamily="34" charset="0"/>
              </a:rPr>
              <a:t>на издадени документи (архивско работење)</a:t>
            </a:r>
          </a:p>
          <a:p>
            <a:pPr marL="71145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800" dirty="0">
                <a:latin typeface="Candara" panose="020E0502030303020204" pitchFamily="34" charset="0"/>
              </a:rPr>
              <a:t>С</a:t>
            </a:r>
            <a:r>
              <a:rPr lang="ru-RU" sz="2800" dirty="0" smtClean="0">
                <a:latin typeface="Candara" panose="020E0502030303020204" pitchFamily="34" charset="0"/>
              </a:rPr>
              <a:t>ледење </a:t>
            </a:r>
            <a:r>
              <a:rPr lang="ru-RU" sz="2800" dirty="0">
                <a:latin typeface="Candara" panose="020E0502030303020204" pitchFamily="34" charset="0"/>
              </a:rPr>
              <a:t>на издадени документи (рокови и обврски)</a:t>
            </a:r>
          </a:p>
          <a:p>
            <a:pPr marL="71145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800" dirty="0">
                <a:latin typeface="Candara" panose="020E0502030303020204" pitchFamily="34" charset="0"/>
              </a:rPr>
              <a:t>И</a:t>
            </a:r>
            <a:r>
              <a:rPr lang="ru-RU" sz="2800" dirty="0" smtClean="0">
                <a:latin typeface="Candara" panose="020E0502030303020204" pitchFamily="34" charset="0"/>
              </a:rPr>
              <a:t>звештаи</a:t>
            </a:r>
            <a:endParaRPr lang="ru-RU" sz="2800" dirty="0">
              <a:latin typeface="Candara" panose="020E0502030303020204" pitchFamily="34" charset="0"/>
            </a:endParaRPr>
          </a:p>
          <a:p>
            <a:pPr marL="997200"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за издадени документи</a:t>
            </a:r>
          </a:p>
          <a:p>
            <a:pPr marL="997200"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за работи во тек (предупредувања)</a:t>
            </a:r>
          </a:p>
          <a:p>
            <a:pPr marL="997200"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за завршени работи</a:t>
            </a:r>
          </a:p>
          <a:p>
            <a:pPr marL="997200"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ndara" panose="020E0502030303020204" pitchFamily="34" charset="0"/>
              </a:rPr>
              <a:t>....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6883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746</Words>
  <Application>Microsoft Office PowerPoint</Application>
  <PresentationFormat>Widescreen</PresentationFormat>
  <Paragraphs>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Candara</vt:lpstr>
      <vt:lpstr>Times New Roman</vt:lpstr>
      <vt:lpstr>Trebuchet MS</vt:lpstr>
      <vt:lpstr>Wingdings</vt:lpstr>
      <vt:lpstr>Wingdings 3</vt:lpstr>
      <vt:lpstr>Facet</vt:lpstr>
      <vt:lpstr>Факултет за информатички и  комуникациски технологии </vt:lpstr>
      <vt:lpstr>Проектот беше раководен од страна на ИТ компанијата „Про група“ доо од Битола, замислена е како конгломерат од знаење, луѓе и партнери која како „фабрика на идеи“ ќе реализира решенија за секојдневните проблеми со кои се среќаваме  Ментор: Кристина Размоска,  систем инжинер при компанијата  Наслов на проектот: „Автоматизација на процеси  во оддел за маркетинг“ </vt:lpstr>
      <vt:lpstr>Автоматизација на процеси во оддел за маркетинг-фази во моделирање на апликацијата </vt:lpstr>
      <vt:lpstr>Автоматизација на процеси во оддел за маркетинг-фази во моделирање на апликацијата</vt:lpstr>
      <vt:lpstr>Автоматизација на процеси во оддел за маркетинг-фази во моделирање на апликацијата</vt:lpstr>
      <vt:lpstr>Автоматизација на процеси во оддел за маркетинг-фази во моделирање на апликацијата</vt:lpstr>
      <vt:lpstr>Автоматизација на процеси во оддел за маркетинг-фази во моделирање на апликацијата</vt:lpstr>
      <vt:lpstr>Што требаше да направиме?</vt:lpstr>
      <vt:lpstr>Што требаше да направиме?</vt:lpstr>
      <vt:lpstr>Користени технологии:</vt:lpstr>
      <vt:lpstr>Што научивме ? - (!МНОГУ ВАЖНО) </vt:lpstr>
      <vt:lpstr>Што научивме ? </vt:lpstr>
      <vt:lpstr>Презентирање на апликацијата</vt:lpstr>
      <vt:lpstr>База на податоци</vt:lpstr>
      <vt:lpstr>Најава</vt:lpstr>
      <vt:lpstr>Мени</vt:lpstr>
      <vt:lpstr>Приказ на некои од прозорците</vt:lpstr>
      <vt:lpstr>Приказ на некои од прозорците</vt:lpstr>
      <vt:lpstr>Пример за креирање на нова понуда</vt:lpstr>
      <vt:lpstr>Заштеда на меморија</vt:lpstr>
      <vt:lpstr>Време во кое беше работена апликацијата</vt:lpstr>
      <vt:lpstr>Недостатоци поради недостаток на време и други дополнителни активности</vt:lpstr>
      <vt:lpstr>Прашања од слушателите?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Факултет за информатички и комуникациски технологии</dc:title>
  <dc:creator>Hristina Trenchevska</dc:creator>
  <cp:lastModifiedBy>lenovo</cp:lastModifiedBy>
  <cp:revision>31</cp:revision>
  <dcterms:created xsi:type="dcterms:W3CDTF">2015-05-15T14:13:55Z</dcterms:created>
  <dcterms:modified xsi:type="dcterms:W3CDTF">2015-06-05T10:42:06Z</dcterms:modified>
</cp:coreProperties>
</file>