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80" r:id="rId3"/>
    <p:sldId id="293" r:id="rId4"/>
    <p:sldId id="301" r:id="rId5"/>
    <p:sldId id="294" r:id="rId6"/>
    <p:sldId id="354" r:id="rId7"/>
    <p:sldId id="307" r:id="rId8"/>
    <p:sldId id="349" r:id="rId9"/>
    <p:sldId id="353" r:id="rId10"/>
    <p:sldId id="352" r:id="rId11"/>
    <p:sldId id="302" r:id="rId12"/>
    <p:sldId id="312" r:id="rId13"/>
    <p:sldId id="313" r:id="rId14"/>
    <p:sldId id="335" r:id="rId15"/>
    <p:sldId id="336" r:id="rId16"/>
    <p:sldId id="337" r:id="rId17"/>
    <p:sldId id="338" r:id="rId18"/>
    <p:sldId id="339" r:id="rId19"/>
    <p:sldId id="341" r:id="rId20"/>
    <p:sldId id="340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50" r:id="rId29"/>
    <p:sldId id="319" r:id="rId30"/>
    <p:sldId id="321" r:id="rId31"/>
    <p:sldId id="324" r:id="rId32"/>
    <p:sldId id="323" r:id="rId33"/>
    <p:sldId id="326" r:id="rId34"/>
    <p:sldId id="325" r:id="rId35"/>
    <p:sldId id="327" r:id="rId36"/>
    <p:sldId id="328" r:id="rId37"/>
    <p:sldId id="329" r:id="rId38"/>
    <p:sldId id="303" r:id="rId39"/>
    <p:sldId id="297" r:id="rId40"/>
  </p:sldIdLst>
  <p:sldSz cx="12192000" cy="6858000"/>
  <p:notesSz cx="6888163" cy="10020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75D2"/>
    <a:srgbClr val="EFE8F8"/>
    <a:srgbClr val="5C5A58"/>
    <a:srgbClr val="B2B2B2"/>
    <a:srgbClr val="D9D9D9"/>
    <a:srgbClr val="404041"/>
    <a:srgbClr val="8C8C8C"/>
    <a:srgbClr val="8A8C8E"/>
    <a:srgbClr val="65AEC0"/>
    <a:srgbClr val="F09F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87" autoAdjust="0"/>
    <p:restoredTop sz="94660"/>
  </p:normalViewPr>
  <p:slideViewPr>
    <p:cSldViewPr snapToGrid="0">
      <p:cViewPr>
        <p:scale>
          <a:sx n="100" d="100"/>
          <a:sy n="100" d="100"/>
        </p:scale>
        <p:origin x="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E10A-022C-4D98-A8F1-3B349FE308CA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80FF-E71B-4F65-BE74-53F3E5D1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9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E10A-022C-4D98-A8F1-3B349FE308CA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80FF-E71B-4F65-BE74-53F3E5D1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06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E10A-022C-4D98-A8F1-3B349FE308CA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80FF-E71B-4F65-BE74-53F3E5D1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3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E10A-022C-4D98-A8F1-3B349FE308CA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80FF-E71B-4F65-BE74-53F3E5D1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81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E10A-022C-4D98-A8F1-3B349FE308CA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80FF-E71B-4F65-BE74-53F3E5D1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97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E10A-022C-4D98-A8F1-3B349FE308CA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80FF-E71B-4F65-BE74-53F3E5D1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06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E10A-022C-4D98-A8F1-3B349FE308CA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80FF-E71B-4F65-BE74-53F3E5D1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61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E10A-022C-4D98-A8F1-3B349FE308CA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80FF-E71B-4F65-BE74-53F3E5D1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03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E10A-022C-4D98-A8F1-3B349FE308CA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80FF-E71B-4F65-BE74-53F3E5D1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37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E10A-022C-4D98-A8F1-3B349FE308CA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80FF-E71B-4F65-BE74-53F3E5D1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39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E10A-022C-4D98-A8F1-3B349FE308CA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80FF-E71B-4F65-BE74-53F3E5D1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96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6E10A-022C-4D98-A8F1-3B349FE308CA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E80FF-E71B-4F65-BE74-53F3E5D1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36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5.emf"/><Relationship Id="rId3" Type="http://schemas.openxmlformats.org/officeDocument/2006/relationships/image" Target="../media/image1.emf"/><Relationship Id="rId7" Type="http://schemas.openxmlformats.org/officeDocument/2006/relationships/image" Target="../media/image8.png"/><Relationship Id="rId12" Type="http://schemas.openxmlformats.org/officeDocument/2006/relationships/image" Target="../media/image3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emf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emf"/><Relationship Id="rId7" Type="http://schemas.openxmlformats.org/officeDocument/2006/relationships/image" Target="../media/image8.png"/><Relationship Id="rId12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emf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emf"/><Relationship Id="rId7" Type="http://schemas.openxmlformats.org/officeDocument/2006/relationships/image" Target="../media/image8.png"/><Relationship Id="rId12" Type="http://schemas.openxmlformats.org/officeDocument/2006/relationships/image" Target="../media/image3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emf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8.png"/><Relationship Id="rId3" Type="http://schemas.openxmlformats.org/officeDocument/2006/relationships/image" Target="../media/image1.emf"/><Relationship Id="rId7" Type="http://schemas.openxmlformats.org/officeDocument/2006/relationships/image" Target="../media/image8.png"/><Relationship Id="rId12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emf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1.emf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3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7.png"/><Relationship Id="rId10" Type="http://schemas.openxmlformats.org/officeDocument/2006/relationships/image" Target="../media/image11.png"/><Relationship Id="rId19" Type="http://schemas.openxmlformats.org/officeDocument/2006/relationships/image" Target="../media/image21.png"/><Relationship Id="rId4" Type="http://schemas.openxmlformats.org/officeDocument/2006/relationships/image" Target="../media/image5.emf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5.emf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8.png"/><Relationship Id="rId15" Type="http://schemas.openxmlformats.org/officeDocument/2006/relationships/image" Target="../media/image1.emf"/><Relationship Id="rId10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17.png"/><Relationship Id="rId1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41.png"/><Relationship Id="rId3" Type="http://schemas.openxmlformats.org/officeDocument/2006/relationships/image" Target="../media/image5.emf"/><Relationship Id="rId21" Type="http://schemas.openxmlformats.org/officeDocument/2006/relationships/image" Target="../media/image44.emf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40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.emf"/><Relationship Id="rId20" Type="http://schemas.openxmlformats.org/officeDocument/2006/relationships/image" Target="../media/image43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11" Type="http://schemas.openxmlformats.org/officeDocument/2006/relationships/image" Target="../media/image18.png"/><Relationship Id="rId5" Type="http://schemas.openxmlformats.org/officeDocument/2006/relationships/image" Target="../media/image7.png"/><Relationship Id="rId15" Type="http://schemas.openxmlformats.org/officeDocument/2006/relationships/image" Target="../media/image3.png"/><Relationship Id="rId23" Type="http://schemas.openxmlformats.org/officeDocument/2006/relationships/image" Target="../media/image39.wmf"/><Relationship Id="rId10" Type="http://schemas.openxmlformats.org/officeDocument/2006/relationships/image" Target="../media/image17.png"/><Relationship Id="rId19" Type="http://schemas.openxmlformats.org/officeDocument/2006/relationships/image" Target="../media/image42.png"/><Relationship Id="rId4" Type="http://schemas.openxmlformats.org/officeDocument/2006/relationships/image" Target="../media/image6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37.png"/><Relationship Id="rId2" Type="http://schemas.openxmlformats.org/officeDocument/2006/relationships/image" Target="../media/image5.emf"/><Relationship Id="rId16" Type="http://schemas.openxmlformats.org/officeDocument/2006/relationships/image" Target="../media/image4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8.png"/><Relationship Id="rId15" Type="http://schemas.openxmlformats.org/officeDocument/2006/relationships/image" Target="../media/image1.emf"/><Relationship Id="rId10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17.png"/><Relationship Id="rId1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oleObject" Target="../embeddings/oleObject2.bin"/><Relationship Id="rId3" Type="http://schemas.openxmlformats.org/officeDocument/2006/relationships/image" Target="../media/image5.emf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45.jpe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11" Type="http://schemas.openxmlformats.org/officeDocument/2006/relationships/image" Target="../media/image18.png"/><Relationship Id="rId5" Type="http://schemas.openxmlformats.org/officeDocument/2006/relationships/image" Target="../media/image7.png"/><Relationship Id="rId15" Type="http://schemas.openxmlformats.org/officeDocument/2006/relationships/image" Target="../media/image3.png"/><Relationship Id="rId10" Type="http://schemas.openxmlformats.org/officeDocument/2006/relationships/image" Target="../media/image17.png"/><Relationship Id="rId19" Type="http://schemas.openxmlformats.org/officeDocument/2006/relationships/image" Target="../media/image46.wmf"/><Relationship Id="rId4" Type="http://schemas.openxmlformats.org/officeDocument/2006/relationships/image" Target="../media/image6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41.png"/><Relationship Id="rId3" Type="http://schemas.openxmlformats.org/officeDocument/2006/relationships/image" Target="../media/image5.emf"/><Relationship Id="rId21" Type="http://schemas.openxmlformats.org/officeDocument/2006/relationships/image" Target="../media/image44.emf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40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.emf"/><Relationship Id="rId20" Type="http://schemas.openxmlformats.org/officeDocument/2006/relationships/image" Target="../media/image43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png"/><Relationship Id="rId11" Type="http://schemas.openxmlformats.org/officeDocument/2006/relationships/image" Target="../media/image18.png"/><Relationship Id="rId5" Type="http://schemas.openxmlformats.org/officeDocument/2006/relationships/image" Target="../media/image7.png"/><Relationship Id="rId15" Type="http://schemas.openxmlformats.org/officeDocument/2006/relationships/image" Target="../media/image3.png"/><Relationship Id="rId23" Type="http://schemas.openxmlformats.org/officeDocument/2006/relationships/image" Target="../media/image39.wmf"/><Relationship Id="rId10" Type="http://schemas.openxmlformats.org/officeDocument/2006/relationships/image" Target="../media/image17.png"/><Relationship Id="rId19" Type="http://schemas.openxmlformats.org/officeDocument/2006/relationships/image" Target="../media/image42.png"/><Relationship Id="rId4" Type="http://schemas.openxmlformats.org/officeDocument/2006/relationships/image" Target="../media/image6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8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7.png"/><Relationship Id="rId2" Type="http://schemas.openxmlformats.org/officeDocument/2006/relationships/image" Target="../media/image5.emf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8.png"/><Relationship Id="rId15" Type="http://schemas.openxmlformats.org/officeDocument/2006/relationships/image" Target="../media/image1.emf"/><Relationship Id="rId10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17.png"/><Relationship Id="rId1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31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30.png"/><Relationship Id="rId2" Type="http://schemas.openxmlformats.org/officeDocument/2006/relationships/image" Target="../media/image5.emf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8.png"/><Relationship Id="rId15" Type="http://schemas.openxmlformats.org/officeDocument/2006/relationships/image" Target="../media/image1.emf"/><Relationship Id="rId10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17.png"/><Relationship Id="rId1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5.emf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47.png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8.png"/><Relationship Id="rId5" Type="http://schemas.openxmlformats.org/officeDocument/2006/relationships/image" Target="../media/image7.png"/><Relationship Id="rId15" Type="http://schemas.openxmlformats.org/officeDocument/2006/relationships/image" Target="../media/image3.png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3.png"/><Relationship Id="rId3" Type="http://schemas.openxmlformats.org/officeDocument/2006/relationships/image" Target="../media/image1.emf"/><Relationship Id="rId7" Type="http://schemas.openxmlformats.org/officeDocument/2006/relationships/image" Target="../media/image8.png"/><Relationship Id="rId12" Type="http://schemas.openxmlformats.org/officeDocument/2006/relationships/image" Target="../media/image22.png"/><Relationship Id="rId2" Type="http://schemas.openxmlformats.org/officeDocument/2006/relationships/image" Target="../media/image3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25.png"/><Relationship Id="rId10" Type="http://schemas.openxmlformats.org/officeDocument/2006/relationships/image" Target="../media/image11.png"/><Relationship Id="rId4" Type="http://schemas.openxmlformats.org/officeDocument/2006/relationships/image" Target="../media/image5.emf"/><Relationship Id="rId9" Type="http://schemas.openxmlformats.org/officeDocument/2006/relationships/image" Target="../media/image10.png"/><Relationship Id="rId1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emf"/><Relationship Id="rId10" Type="http://schemas.openxmlformats.org/officeDocument/2006/relationships/image" Target="../media/image10.png"/><Relationship Id="rId4" Type="http://schemas.openxmlformats.org/officeDocument/2006/relationships/image" Target="../media/image1.emf"/><Relationship Id="rId9" Type="http://schemas.openxmlformats.org/officeDocument/2006/relationships/image" Target="../media/image9.png"/><Relationship Id="rId1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4.jpeg"/><Relationship Id="rId3" Type="http://schemas.openxmlformats.org/officeDocument/2006/relationships/image" Target="../media/image1.emf"/><Relationship Id="rId7" Type="http://schemas.openxmlformats.org/officeDocument/2006/relationships/image" Target="../media/image8.png"/><Relationship Id="rId12" Type="http://schemas.openxmlformats.org/officeDocument/2006/relationships/image" Target="../media/image13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emf"/><Relationship Id="rId9" Type="http://schemas.openxmlformats.org/officeDocument/2006/relationships/image" Target="../media/image10.png"/><Relationship Id="rId14" Type="http://schemas.openxmlformats.org/officeDocument/2006/relationships/image" Target="../media/image50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1.png"/><Relationship Id="rId7" Type="http://schemas.openxmlformats.org/officeDocument/2006/relationships/image" Target="../media/image1.em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emf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image" Target="../media/image40.png"/><Relationship Id="rId7" Type="http://schemas.openxmlformats.org/officeDocument/2006/relationships/image" Target="../media/image4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3.png"/><Relationship Id="rId11" Type="http://schemas.openxmlformats.org/officeDocument/2006/relationships/image" Target="../media/image39.wmf"/><Relationship Id="rId5" Type="http://schemas.openxmlformats.org/officeDocument/2006/relationships/image" Target="../media/image42.png"/><Relationship Id="rId10" Type="http://schemas.openxmlformats.org/officeDocument/2006/relationships/oleObject" Target="../embeddings/oleObject1.bin"/><Relationship Id="rId4" Type="http://schemas.openxmlformats.org/officeDocument/2006/relationships/image" Target="../media/image41.png"/><Relationship Id="rId9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image" Target="../media/image40.png"/><Relationship Id="rId7" Type="http://schemas.openxmlformats.org/officeDocument/2006/relationships/image" Target="../media/image4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3.png"/><Relationship Id="rId11" Type="http://schemas.openxmlformats.org/officeDocument/2006/relationships/image" Target="../media/image39.wmf"/><Relationship Id="rId5" Type="http://schemas.openxmlformats.org/officeDocument/2006/relationships/image" Target="../media/image42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41.png"/><Relationship Id="rId9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image" Target="../media/image40.png"/><Relationship Id="rId7" Type="http://schemas.openxmlformats.org/officeDocument/2006/relationships/image" Target="../media/image4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3.png"/><Relationship Id="rId11" Type="http://schemas.openxmlformats.org/officeDocument/2006/relationships/image" Target="../media/image39.wmf"/><Relationship Id="rId5" Type="http://schemas.openxmlformats.org/officeDocument/2006/relationships/image" Target="../media/image42.png"/><Relationship Id="rId10" Type="http://schemas.openxmlformats.org/officeDocument/2006/relationships/oleObject" Target="../embeddings/oleObject5.bin"/><Relationship Id="rId4" Type="http://schemas.openxmlformats.org/officeDocument/2006/relationships/image" Target="../media/image41.png"/><Relationship Id="rId9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image" Target="../media/image40.png"/><Relationship Id="rId7" Type="http://schemas.openxmlformats.org/officeDocument/2006/relationships/image" Target="../media/image4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3.png"/><Relationship Id="rId11" Type="http://schemas.openxmlformats.org/officeDocument/2006/relationships/image" Target="../media/image39.wmf"/><Relationship Id="rId5" Type="http://schemas.openxmlformats.org/officeDocument/2006/relationships/image" Target="../media/image42.png"/><Relationship Id="rId10" Type="http://schemas.openxmlformats.org/officeDocument/2006/relationships/oleObject" Target="../embeddings/oleObject6.bin"/><Relationship Id="rId4" Type="http://schemas.openxmlformats.org/officeDocument/2006/relationships/image" Target="../media/image41.png"/><Relationship Id="rId9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image" Target="../media/image40.png"/><Relationship Id="rId7" Type="http://schemas.openxmlformats.org/officeDocument/2006/relationships/image" Target="../media/image4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3.png"/><Relationship Id="rId11" Type="http://schemas.openxmlformats.org/officeDocument/2006/relationships/image" Target="../media/image39.wmf"/><Relationship Id="rId5" Type="http://schemas.openxmlformats.org/officeDocument/2006/relationships/image" Target="../media/image42.png"/><Relationship Id="rId10" Type="http://schemas.openxmlformats.org/officeDocument/2006/relationships/oleObject" Target="../embeddings/oleObject7.bin"/><Relationship Id="rId4" Type="http://schemas.openxmlformats.org/officeDocument/2006/relationships/image" Target="../media/image41.png"/><Relationship Id="rId9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image" Target="../media/image40.png"/><Relationship Id="rId7" Type="http://schemas.openxmlformats.org/officeDocument/2006/relationships/image" Target="../media/image4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3.png"/><Relationship Id="rId11" Type="http://schemas.openxmlformats.org/officeDocument/2006/relationships/image" Target="../media/image39.wmf"/><Relationship Id="rId5" Type="http://schemas.openxmlformats.org/officeDocument/2006/relationships/image" Target="../media/image42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41.png"/><Relationship Id="rId9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image" Target="../media/image40.png"/><Relationship Id="rId7" Type="http://schemas.openxmlformats.org/officeDocument/2006/relationships/image" Target="../media/image4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3.png"/><Relationship Id="rId11" Type="http://schemas.openxmlformats.org/officeDocument/2006/relationships/image" Target="../media/image39.wmf"/><Relationship Id="rId5" Type="http://schemas.openxmlformats.org/officeDocument/2006/relationships/image" Target="../media/image42.png"/><Relationship Id="rId10" Type="http://schemas.openxmlformats.org/officeDocument/2006/relationships/oleObject" Target="../embeddings/oleObject8.bin"/><Relationship Id="rId4" Type="http://schemas.openxmlformats.org/officeDocument/2006/relationships/image" Target="../media/image41.png"/><Relationship Id="rId9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image" Target="../media/image1.emf"/><Relationship Id="rId7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53.png"/><Relationship Id="rId4" Type="http://schemas.openxmlformats.org/officeDocument/2006/relationships/image" Target="../media/image40.png"/><Relationship Id="rId9" Type="http://schemas.openxmlformats.org/officeDocument/2006/relationships/image" Target="../media/image52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emf"/><Relationship Id="rId7" Type="http://schemas.openxmlformats.org/officeDocument/2006/relationships/image" Target="../media/image8.png"/><Relationship Id="rId12" Type="http://schemas.openxmlformats.org/officeDocument/2006/relationships/image" Target="../media/image13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emf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png"/><Relationship Id="rId7" Type="http://schemas.openxmlformats.org/officeDocument/2006/relationships/image" Target="../media/image9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6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11" Type="http://schemas.openxmlformats.org/officeDocument/2006/relationships/image" Target="../media/image14.png"/><Relationship Id="rId5" Type="http://schemas.openxmlformats.org/officeDocument/2006/relationships/image" Target="../media/image3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2.png"/><Relationship Id="rId19" Type="http://schemas.openxmlformats.org/officeDocument/2006/relationships/image" Target="../media/image2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19.png"/><Relationship Id="rId3" Type="http://schemas.openxmlformats.org/officeDocument/2006/relationships/image" Target="../media/image3.png"/><Relationship Id="rId21" Type="http://schemas.openxmlformats.org/officeDocument/2006/relationships/image" Target="../media/image14.png"/><Relationship Id="rId7" Type="http://schemas.openxmlformats.org/officeDocument/2006/relationships/image" Target="../media/image10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18.png"/><Relationship Id="rId2" Type="http://schemas.openxmlformats.org/officeDocument/2006/relationships/image" Target="../media/image6.png"/><Relationship Id="rId16" Type="http://schemas.openxmlformats.org/officeDocument/2006/relationships/image" Target="../media/image28.png"/><Relationship Id="rId20" Type="http://schemas.openxmlformats.org/officeDocument/2006/relationships/image" Target="../media/image8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23.png"/><Relationship Id="rId24" Type="http://schemas.openxmlformats.org/officeDocument/2006/relationships/image" Target="../media/image17.png"/><Relationship Id="rId5" Type="http://schemas.openxmlformats.org/officeDocument/2006/relationships/image" Target="../media/image9.png"/><Relationship Id="rId15" Type="http://schemas.openxmlformats.org/officeDocument/2006/relationships/image" Target="../media/image27.png"/><Relationship Id="rId23" Type="http://schemas.openxmlformats.org/officeDocument/2006/relationships/image" Target="../media/image16.png"/><Relationship Id="rId28" Type="http://schemas.openxmlformats.org/officeDocument/2006/relationships/image" Target="../media/image21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.emf"/><Relationship Id="rId9" Type="http://schemas.openxmlformats.org/officeDocument/2006/relationships/image" Target="../media/image12.png"/><Relationship Id="rId14" Type="http://schemas.openxmlformats.org/officeDocument/2006/relationships/image" Target="../media/image26.png"/><Relationship Id="rId22" Type="http://schemas.openxmlformats.org/officeDocument/2006/relationships/image" Target="../media/image15.png"/><Relationship Id="rId27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emf"/><Relationship Id="rId7" Type="http://schemas.openxmlformats.org/officeDocument/2006/relationships/image" Target="../media/image8.png"/><Relationship Id="rId12" Type="http://schemas.openxmlformats.org/officeDocument/2006/relationships/image" Target="../media/image3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emf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19069" y="1549757"/>
            <a:ext cx="6893980" cy="51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500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  <a:ea typeface="굴림" pitchFamily="50" charset="-127"/>
              </a:rPr>
              <a:t>PC Service UI Flipbook </a:t>
            </a:r>
            <a:r>
              <a:rPr kumimoji="1" lang="en-US" altLang="ko-KR" sz="2500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  <a:ea typeface="굴림" pitchFamily="50" charset="-127"/>
              </a:rPr>
              <a:t>v0.0.6 </a:t>
            </a:r>
            <a:endParaRPr kumimoji="1" lang="en-US" altLang="ko-KR" sz="2500" dirty="0" smtClean="0">
              <a:solidFill>
                <a:schemeClr val="bg1">
                  <a:lumMod val="65000"/>
                </a:schemeClr>
              </a:solidFill>
              <a:latin typeface="Myriad Pro" panose="020B0503030403020204" pitchFamily="34" charset="0"/>
              <a:ea typeface="굴림" pitchFamily="50" charset="-127"/>
            </a:endParaRPr>
          </a:p>
          <a:p>
            <a:pPr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  <a:ea typeface="굴림" pitchFamily="50" charset="-127"/>
              </a:rPr>
              <a:t>2017</a:t>
            </a:r>
            <a:r>
              <a:rPr kumimoji="1" lang="en-US" altLang="ko-KR" sz="1200" dirty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  <a:ea typeface="굴림" pitchFamily="50" charset="-127"/>
              </a:rPr>
              <a:t>. </a:t>
            </a:r>
            <a:r>
              <a:rPr kumimoji="1" lang="en-US" altLang="ko-KR" sz="1200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  <a:ea typeface="굴림" pitchFamily="50" charset="-127"/>
              </a:rPr>
              <a:t>03. </a:t>
            </a:r>
            <a:r>
              <a:rPr kumimoji="1" lang="en-US" altLang="ko-KR" sz="1200" dirty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  <a:ea typeface="굴림" pitchFamily="50" charset="-127"/>
              </a:rPr>
              <a:t>by </a:t>
            </a:r>
            <a:r>
              <a:rPr kumimoji="1" lang="en-US" altLang="ko-KR" sz="1200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  <a:ea typeface="굴림" pitchFamily="50" charset="-127"/>
              </a:rPr>
              <a:t>artse</a:t>
            </a:r>
            <a:endParaRPr kumimoji="1" lang="ko-KR" altLang="en-US" sz="1200" dirty="0">
              <a:solidFill>
                <a:schemeClr val="bg1">
                  <a:lumMod val="65000"/>
                </a:schemeClr>
              </a:solidFill>
              <a:latin typeface="Myriad Pro" panose="020B0503030403020204" pitchFamily="34" charset="0"/>
              <a:ea typeface="굴림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69" y="709085"/>
            <a:ext cx="2812885" cy="3469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181" y="6064102"/>
            <a:ext cx="1563732" cy="19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8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809626"/>
            <a:ext cx="1504951" cy="407597"/>
          </a:xfrm>
          <a:prstGeom prst="rect">
            <a:avLst/>
          </a:prstGeom>
          <a:solidFill>
            <a:srgbClr val="D56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285750" y="870914"/>
            <a:ext cx="1187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pitchFamily="34" charset="0"/>
                <a:ea typeface="굴림" pitchFamily="50" charset="-127"/>
              </a:rPr>
              <a:t>2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-10580" y="6090517"/>
            <a:ext cx="15176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>
                <a:solidFill>
                  <a:srgbClr val="C00000"/>
                </a:solidFill>
                <a:latin typeface="Calibri" pitchFamily="34" charset="0"/>
                <a:ea typeface="맑은 고딕" pitchFamily="50" charset="-127"/>
                <a:cs typeface="Arial" charset="0"/>
              </a:rPr>
              <a:t>MANGOSLAB CONFIDENTIAL </a:t>
            </a:r>
            <a:endParaRPr kumimoji="0" lang="en-US" altLang="ko-KR" sz="600" b="0" dirty="0" smtClean="0">
              <a:solidFill>
                <a:srgbClr val="C00000"/>
              </a:solidFill>
              <a:latin typeface="Calibri" pitchFamily="34" charset="0"/>
              <a:ea typeface="맑은 고딕" pitchFamily="50" charset="-127"/>
              <a:cs typeface="Arial" charset="0"/>
            </a:endParaRP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© </a:t>
            </a:r>
            <a:r>
              <a:rPr kumimoji="0" lang="en-US" altLang="ko-KR" sz="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2016 MANGOSLAB CO.LTD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1" y="6402123"/>
            <a:ext cx="768350" cy="944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9" y="368396"/>
            <a:ext cx="841828" cy="103844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-10580" y="1290001"/>
            <a:ext cx="15263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yriad Web" pitchFamily="34" charset="0"/>
                <a:ea typeface="굴림" pitchFamily="50" charset="-127"/>
              </a:rPr>
              <a:t>Service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Web" pitchFamily="34" charset="0"/>
                <a:ea typeface="굴림" pitchFamily="50" charset="-127"/>
              </a:rPr>
              <a:t>Policy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95820" y="538790"/>
            <a:ext cx="1109131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Windows Application </a:t>
            </a:r>
            <a:endParaRPr kumimoji="1" lang="en-US" altLang="ko-KR" sz="700" dirty="0">
              <a:solidFill>
                <a:schemeClr val="bg1">
                  <a:lumMod val="65000"/>
                </a:schemeClr>
              </a:solidFill>
              <a:latin typeface="Helvetica-Light" panose="020B0400000000000000" pitchFamily="34" charset="0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UI Flipbook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553661" y="937383"/>
            <a:ext cx="58950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메모장 </a:t>
            </a:r>
            <a:r>
              <a:rPr kumimoji="1"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리사이징</a:t>
            </a:r>
            <a:r>
              <a:rPr kumimoji="1"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정의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262189" y="937383"/>
            <a:ext cx="188375" cy="188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latin typeface="Myriad Web" pitchFamily="34" charset="0"/>
              </a:rPr>
              <a:t>1</a:t>
            </a:r>
            <a:endParaRPr lang="ko-KR" altLang="en-US" sz="1000" b="1" dirty="0">
              <a:latin typeface="Myriad Web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62189" y="2368477"/>
            <a:ext cx="2172651" cy="2083384"/>
          </a:xfrm>
          <a:prstGeom prst="rect">
            <a:avLst/>
          </a:prstGeom>
          <a:solidFill>
            <a:schemeClr val="bg1"/>
          </a:solidFill>
          <a:ln>
            <a:solidFill>
              <a:srgbClr val="5C5A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262189" y="1783632"/>
            <a:ext cx="2172651" cy="5846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C5A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104" y="2407767"/>
            <a:ext cx="2064233" cy="8262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593" y="1787613"/>
            <a:ext cx="295275" cy="29527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374" y="1775853"/>
            <a:ext cx="295275" cy="29527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642" y="1797124"/>
            <a:ext cx="1143000" cy="295275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2843668" y="2063365"/>
            <a:ext cx="1083951" cy="295276"/>
            <a:chOff x="2843668" y="1706751"/>
            <a:chExt cx="1083951" cy="295276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9452" y="1706752"/>
              <a:ext cx="295275" cy="295275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6560" y="1706751"/>
              <a:ext cx="295275" cy="29527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3668" y="1706752"/>
              <a:ext cx="295275" cy="295275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2344" y="1706751"/>
              <a:ext cx="295275" cy="295275"/>
            </a:xfrm>
            <a:prstGeom prst="rect">
              <a:avLst/>
            </a:prstGeom>
          </p:spPr>
        </p:pic>
      </p:grpSp>
      <p:cxnSp>
        <p:nvCxnSpPr>
          <p:cNvPr id="27" name="직선 화살표 연결선 26"/>
          <p:cNvCxnSpPr/>
          <p:nvPr/>
        </p:nvCxnSpPr>
        <p:spPr>
          <a:xfrm>
            <a:off x="2262288" y="5225202"/>
            <a:ext cx="2177617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335486" y="4798217"/>
            <a:ext cx="2031223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335486" y="4386101"/>
            <a:ext cx="0" cy="113932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366709" y="4386101"/>
            <a:ext cx="0" cy="113932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262288" y="4459299"/>
            <a:ext cx="0" cy="10661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435902" y="4459299"/>
            <a:ext cx="0" cy="10661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940792" y="4539525"/>
            <a:ext cx="8206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288px</a:t>
            </a:r>
            <a:endParaRPr lang="ko-KR" altLang="en-US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2940792" y="4959087"/>
            <a:ext cx="8206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312px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1758950" y="5546189"/>
            <a:ext cx="12806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여백 </a:t>
            </a:r>
            <a:r>
              <a:rPr lang="en-US" altLang="ko-KR" sz="900" dirty="0" smtClean="0"/>
              <a:t>12px(</a:t>
            </a:r>
            <a:r>
              <a:rPr lang="ko-KR" altLang="en-US" sz="900" dirty="0" smtClean="0"/>
              <a:t>고정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3795558" y="5546189"/>
            <a:ext cx="12806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여백 </a:t>
            </a:r>
            <a:r>
              <a:rPr lang="en-US" altLang="ko-KR" sz="900" dirty="0" smtClean="0"/>
              <a:t>12px(</a:t>
            </a:r>
            <a:r>
              <a:rPr lang="ko-KR" altLang="en-US" sz="900" dirty="0" smtClean="0"/>
              <a:t>고정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cxnSp>
        <p:nvCxnSpPr>
          <p:cNvPr id="37" name="직선 화살표 연결선 36"/>
          <p:cNvCxnSpPr/>
          <p:nvPr/>
        </p:nvCxnSpPr>
        <p:spPr>
          <a:xfrm rot="16200000">
            <a:off x="3910274" y="3411800"/>
            <a:ext cx="2087429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rot="16200000">
            <a:off x="3683508" y="3411800"/>
            <a:ext cx="1947098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rot="16200000">
            <a:off x="4766617" y="3989198"/>
            <a:ext cx="0" cy="79230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rot="16200000">
            <a:off x="4766617" y="2042100"/>
            <a:ext cx="0" cy="79230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rot="16200000">
            <a:off x="4792068" y="4084815"/>
            <a:ext cx="0" cy="74139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rot="16200000">
            <a:off x="4792068" y="2001223"/>
            <a:ext cx="0" cy="74139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16200000">
            <a:off x="4173797" y="3331538"/>
            <a:ext cx="786623" cy="160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288px</a:t>
            </a:r>
            <a:endParaRPr lang="ko-KR" altLang="en-US" sz="900" dirty="0"/>
          </a:p>
        </p:txBody>
      </p:sp>
      <p:sp>
        <p:nvSpPr>
          <p:cNvPr id="45" name="TextBox 44"/>
          <p:cNvSpPr txBox="1"/>
          <p:nvPr/>
        </p:nvSpPr>
        <p:spPr>
          <a:xfrm rot="16200000">
            <a:off x="4465566" y="3331538"/>
            <a:ext cx="786623" cy="160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312px</a:t>
            </a:r>
            <a:endParaRPr lang="ko-KR" altLang="en-US" sz="900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4675508" y="4243919"/>
            <a:ext cx="1227650" cy="160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12px(</a:t>
            </a:r>
            <a:r>
              <a:rPr lang="ko-KR" altLang="en-US" sz="900" dirty="0" smtClean="0"/>
              <a:t>고정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4675508" y="2291660"/>
            <a:ext cx="1227650" cy="160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12px(</a:t>
            </a:r>
            <a:r>
              <a:rPr lang="ko-KR" altLang="en-US" sz="900" dirty="0" smtClean="0"/>
              <a:t>고정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cxnSp>
        <p:nvCxnSpPr>
          <p:cNvPr id="48" name="꺾인 연결선 47"/>
          <p:cNvCxnSpPr>
            <a:stCxn id="15" idx="1"/>
          </p:cNvCxnSpPr>
          <p:nvPr/>
        </p:nvCxnSpPr>
        <p:spPr>
          <a:xfrm rot="10800000" flipV="1">
            <a:off x="1579569" y="3410168"/>
            <a:ext cx="682621" cy="97517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68276" y="4392786"/>
            <a:ext cx="12806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최외곽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1px </a:t>
            </a:r>
            <a:r>
              <a:rPr lang="ko-KR" altLang="en-US" sz="900" dirty="0" smtClean="0"/>
              <a:t>라인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6641933" y="2370440"/>
            <a:ext cx="2845232" cy="2728331"/>
          </a:xfrm>
          <a:prstGeom prst="rect">
            <a:avLst/>
          </a:prstGeom>
          <a:solidFill>
            <a:schemeClr val="bg1"/>
          </a:solidFill>
          <a:ln>
            <a:solidFill>
              <a:srgbClr val="5C5A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848" y="2421892"/>
            <a:ext cx="2703251" cy="108200"/>
          </a:xfrm>
          <a:prstGeom prst="rect">
            <a:avLst/>
          </a:prstGeom>
        </p:spPr>
      </p:pic>
      <p:grpSp>
        <p:nvGrpSpPr>
          <p:cNvPr id="93" name="그룹 92"/>
          <p:cNvGrpSpPr/>
          <p:nvPr/>
        </p:nvGrpSpPr>
        <p:grpSpPr>
          <a:xfrm>
            <a:off x="7403419" y="1970875"/>
            <a:ext cx="1419506" cy="386684"/>
            <a:chOff x="2843668" y="1706751"/>
            <a:chExt cx="1083951" cy="295276"/>
          </a:xfrm>
        </p:grpSpPr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9452" y="1706752"/>
              <a:ext cx="295275" cy="295275"/>
            </a:xfrm>
            <a:prstGeom prst="rect">
              <a:avLst/>
            </a:prstGeom>
          </p:spPr>
        </p:pic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6560" y="1706751"/>
              <a:ext cx="295275" cy="295275"/>
            </a:xfrm>
            <a:prstGeom prst="rect">
              <a:avLst/>
            </a:prstGeom>
          </p:spPr>
        </p:pic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3668" y="1706752"/>
              <a:ext cx="295275" cy="295275"/>
            </a:xfrm>
            <a:prstGeom prst="rect">
              <a:avLst/>
            </a:prstGeom>
          </p:spPr>
        </p:pic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2344" y="1706751"/>
              <a:ext cx="295275" cy="295275"/>
            </a:xfrm>
            <a:prstGeom prst="rect">
              <a:avLst/>
            </a:prstGeom>
          </p:spPr>
        </p:pic>
      </p:grpSp>
      <p:cxnSp>
        <p:nvCxnSpPr>
          <p:cNvPr id="100" name="직선 화살표 연결선 99"/>
          <p:cNvCxnSpPr/>
          <p:nvPr/>
        </p:nvCxnSpPr>
        <p:spPr>
          <a:xfrm>
            <a:off x="6737920" y="5263308"/>
            <a:ext cx="2660022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6737920" y="5012653"/>
            <a:ext cx="0" cy="69295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9397943" y="5012653"/>
            <a:ext cx="0" cy="69295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6642063" y="5057173"/>
            <a:ext cx="0" cy="64843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9488556" y="5057173"/>
            <a:ext cx="0" cy="64843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530609" y="5307981"/>
            <a:ext cx="10746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가변</a:t>
            </a:r>
            <a:endParaRPr lang="ko-KR" altLang="en-US" sz="9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982908" y="5718235"/>
            <a:ext cx="1677149" cy="140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여백 </a:t>
            </a:r>
            <a:r>
              <a:rPr lang="en-US" altLang="ko-KR" sz="900" dirty="0" smtClean="0"/>
              <a:t>12px(</a:t>
            </a:r>
            <a:r>
              <a:rPr lang="ko-KR" altLang="en-US" sz="900" dirty="0" smtClean="0"/>
              <a:t>고정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08" name="TextBox 107"/>
          <p:cNvSpPr txBox="1"/>
          <p:nvPr/>
        </p:nvSpPr>
        <p:spPr>
          <a:xfrm>
            <a:off x="8649982" y="5718235"/>
            <a:ext cx="1677149" cy="140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여백 </a:t>
            </a:r>
            <a:r>
              <a:rPr lang="en-US" altLang="ko-KR" sz="900" dirty="0" smtClean="0"/>
              <a:t>12px(</a:t>
            </a:r>
            <a:r>
              <a:rPr lang="ko-KR" altLang="en-US" sz="900" dirty="0" smtClean="0"/>
              <a:t>고정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cxnSp>
        <p:nvCxnSpPr>
          <p:cNvPr id="110" name="직선 화살표 연결선 109"/>
          <p:cNvCxnSpPr/>
          <p:nvPr/>
        </p:nvCxnSpPr>
        <p:spPr>
          <a:xfrm rot="16200000">
            <a:off x="8379493" y="3736741"/>
            <a:ext cx="2549855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 rot="16200000">
            <a:off x="9750587" y="4663945"/>
            <a:ext cx="0" cy="69544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rot="16200000">
            <a:off x="9750587" y="2114090"/>
            <a:ext cx="0" cy="69544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rot="16200000">
            <a:off x="9772927" y="4778172"/>
            <a:ext cx="0" cy="6507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rot="16200000">
            <a:off x="9772927" y="2049569"/>
            <a:ext cx="0" cy="6507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 rot="16200000">
            <a:off x="9277967" y="3621325"/>
            <a:ext cx="10301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가변</a:t>
            </a:r>
            <a:endParaRPr lang="ko-KR" altLang="en-US" sz="900" dirty="0"/>
          </a:p>
        </p:txBody>
      </p:sp>
      <p:sp>
        <p:nvSpPr>
          <p:cNvPr id="117" name="TextBox 116"/>
          <p:cNvSpPr txBox="1"/>
          <p:nvPr/>
        </p:nvSpPr>
        <p:spPr>
          <a:xfrm rot="16200000">
            <a:off x="9405558" y="4861114"/>
            <a:ext cx="1607690" cy="140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12px(</a:t>
            </a:r>
            <a:r>
              <a:rPr lang="ko-KR" altLang="en-US" sz="900" dirty="0" smtClean="0"/>
              <a:t>고정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20" name="TextBox 119"/>
          <p:cNvSpPr txBox="1"/>
          <p:nvPr/>
        </p:nvSpPr>
        <p:spPr>
          <a:xfrm rot="16200000">
            <a:off x="9405559" y="2077557"/>
            <a:ext cx="1607690" cy="140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12px(</a:t>
            </a:r>
            <a:r>
              <a:rPr lang="ko-KR" altLang="en-US" sz="900" dirty="0" smtClean="0"/>
              <a:t>고정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21" name="직사각형 120"/>
          <p:cNvSpPr/>
          <p:nvPr/>
        </p:nvSpPr>
        <p:spPr>
          <a:xfrm>
            <a:off x="6650274" y="1783632"/>
            <a:ext cx="2836891" cy="5846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C5A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678" y="1787613"/>
            <a:ext cx="295275" cy="295275"/>
          </a:xfrm>
          <a:prstGeom prst="rect">
            <a:avLst/>
          </a:prstGeom>
        </p:spPr>
      </p:pic>
      <p:pic>
        <p:nvPicPr>
          <p:cNvPr id="123" name="그림 1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656" y="1775853"/>
            <a:ext cx="295275" cy="295275"/>
          </a:xfrm>
          <a:prstGeom prst="rect">
            <a:avLst/>
          </a:prstGeom>
        </p:spPr>
      </p:pic>
      <p:pic>
        <p:nvPicPr>
          <p:cNvPr id="124" name="그림 1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240" y="1797124"/>
            <a:ext cx="1143000" cy="295275"/>
          </a:xfrm>
          <a:prstGeom prst="rect">
            <a:avLst/>
          </a:prstGeom>
        </p:spPr>
      </p:pic>
      <p:grpSp>
        <p:nvGrpSpPr>
          <p:cNvPr id="125" name="그룹 124"/>
          <p:cNvGrpSpPr/>
          <p:nvPr/>
        </p:nvGrpSpPr>
        <p:grpSpPr>
          <a:xfrm>
            <a:off x="7544266" y="2063365"/>
            <a:ext cx="1083951" cy="295276"/>
            <a:chOff x="2843668" y="1706751"/>
            <a:chExt cx="1083951" cy="295276"/>
          </a:xfrm>
        </p:grpSpPr>
        <p:pic>
          <p:nvPicPr>
            <p:cNvPr id="126" name="그림 12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9452" y="1706752"/>
              <a:ext cx="295275" cy="295275"/>
            </a:xfrm>
            <a:prstGeom prst="rect">
              <a:avLst/>
            </a:prstGeom>
          </p:spPr>
        </p:pic>
        <p:pic>
          <p:nvPicPr>
            <p:cNvPr id="127" name="그림 12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6560" y="1706751"/>
              <a:ext cx="295275" cy="295275"/>
            </a:xfrm>
            <a:prstGeom prst="rect">
              <a:avLst/>
            </a:prstGeom>
          </p:spPr>
        </p:pic>
        <p:pic>
          <p:nvPicPr>
            <p:cNvPr id="128" name="그림 12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3668" y="1706752"/>
              <a:ext cx="295275" cy="295275"/>
            </a:xfrm>
            <a:prstGeom prst="rect">
              <a:avLst/>
            </a:prstGeom>
          </p:spPr>
        </p:pic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2344" y="1706751"/>
              <a:ext cx="295275" cy="295275"/>
            </a:xfrm>
            <a:prstGeom prst="rect">
              <a:avLst/>
            </a:prstGeom>
          </p:spPr>
        </p:pic>
      </p:grpSp>
      <p:pic>
        <p:nvPicPr>
          <p:cNvPr id="130" name="그림 1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68" y="2455981"/>
            <a:ext cx="1941331" cy="1941331"/>
          </a:xfrm>
          <a:prstGeom prst="rect">
            <a:avLst/>
          </a:prstGeom>
        </p:spPr>
      </p:pic>
      <p:pic>
        <p:nvPicPr>
          <p:cNvPr id="131" name="그림 13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028" y="2455981"/>
            <a:ext cx="2571315" cy="2571315"/>
          </a:xfrm>
          <a:prstGeom prst="rect">
            <a:avLst/>
          </a:prstGeom>
        </p:spPr>
      </p:pic>
      <p:cxnSp>
        <p:nvCxnSpPr>
          <p:cNvPr id="119" name="직선 화살표 연결선 118"/>
          <p:cNvCxnSpPr/>
          <p:nvPr/>
        </p:nvCxnSpPr>
        <p:spPr>
          <a:xfrm>
            <a:off x="8860933" y="4479288"/>
            <a:ext cx="1535383" cy="15353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오른쪽 화살표 131"/>
          <p:cNvSpPr/>
          <p:nvPr/>
        </p:nvSpPr>
        <p:spPr>
          <a:xfrm>
            <a:off x="5622865" y="2704109"/>
            <a:ext cx="880246" cy="141211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창 키움</a:t>
            </a:r>
            <a:endParaRPr lang="ko-KR" altLang="en-US" sz="1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656678" y="1286966"/>
            <a:ext cx="3906548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메모영역만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가로세로 비율 그대로 </a:t>
            </a:r>
            <a:r>
              <a:rPr lang="ko-KR" alt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리사이징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메뉴탭은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좌우로만 </a:t>
            </a:r>
            <a:r>
              <a:rPr lang="ko-KR" alt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리사이징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편집내용은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화면상으로만 </a:t>
            </a:r>
            <a:r>
              <a:rPr lang="ko-KR" alt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리사이징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되며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실제 출력사이즈는 출력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dot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 맞게 출력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4181390" y="4241648"/>
            <a:ext cx="420743" cy="42074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6636771" y="4769621"/>
            <a:ext cx="344920" cy="344920"/>
            <a:chOff x="6636771" y="4560071"/>
            <a:chExt cx="344920" cy="344920"/>
          </a:xfrm>
        </p:grpSpPr>
        <p:sp>
          <p:nvSpPr>
            <p:cNvPr id="136" name="직사각형 135"/>
            <p:cNvSpPr/>
            <p:nvPr/>
          </p:nvSpPr>
          <p:spPr>
            <a:xfrm>
              <a:off x="6636771" y="4560071"/>
              <a:ext cx="344920" cy="3449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7" name="그림 13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688309" y="4611076"/>
              <a:ext cx="249980" cy="247599"/>
            </a:xfrm>
            <a:prstGeom prst="rect">
              <a:avLst/>
            </a:prstGeom>
          </p:spPr>
        </p:pic>
      </p:grpSp>
      <p:sp>
        <p:nvSpPr>
          <p:cNvPr id="138" name="타원 137"/>
          <p:cNvSpPr/>
          <p:nvPr/>
        </p:nvSpPr>
        <p:spPr>
          <a:xfrm>
            <a:off x="6503111" y="4594161"/>
            <a:ext cx="621018" cy="62101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017105" y="5263308"/>
            <a:ext cx="1259870" cy="827209"/>
          </a:xfrm>
          <a:prstGeom prst="wedgeRoundRectCallout">
            <a:avLst>
              <a:gd name="adj1" fmla="val 77123"/>
              <a:gd name="adj2" fmla="val -836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/>
              <a:t>기본 메모사이즈보다 커졌을 경우 아이콘이 뜨게되며</a:t>
            </a:r>
            <a:br>
              <a:rPr lang="ko-KR" altLang="en-US" sz="800"/>
            </a:br>
            <a:r>
              <a:rPr lang="ko-KR" altLang="en-US" sz="800"/>
              <a:t>누르면</a:t>
            </a:r>
            <a:r>
              <a:rPr lang="en-US" altLang="ko-KR" sz="800"/>
              <a:t>, </a:t>
            </a:r>
            <a:r>
              <a:rPr lang="ko-KR" altLang="en-US" sz="800"/>
              <a:t>기본 사이즈로 창크기를 되돌림</a:t>
            </a:r>
          </a:p>
        </p:txBody>
      </p:sp>
      <p:sp>
        <p:nvSpPr>
          <p:cNvPr id="140" name="사각형 설명선 139"/>
          <p:cNvSpPr/>
          <p:nvPr/>
        </p:nvSpPr>
        <p:spPr>
          <a:xfrm>
            <a:off x="9901561" y="902"/>
            <a:ext cx="2290439" cy="870012"/>
          </a:xfrm>
          <a:prstGeom prst="wedgeRectCallout">
            <a:avLst>
              <a:gd name="adj1" fmla="val -87423"/>
              <a:gd name="adj2" fmla="val 5220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[Issue]</a:t>
            </a:r>
          </a:p>
          <a:p>
            <a:r>
              <a:rPr lang="ko-KR" altLang="en-US" sz="900" b="1" dirty="0" smtClean="0">
                <a:solidFill>
                  <a:schemeClr val="bg1"/>
                </a:solidFill>
              </a:rPr>
              <a:t>화면 </a:t>
            </a:r>
            <a:r>
              <a:rPr lang="ko-KR" altLang="en-US" sz="900" b="1" dirty="0" err="1" smtClean="0">
                <a:solidFill>
                  <a:schemeClr val="bg1"/>
                </a:solidFill>
              </a:rPr>
              <a:t>리사이징에</a:t>
            </a:r>
            <a:r>
              <a:rPr lang="ko-KR" altLang="en-US" sz="900" b="1" dirty="0" smtClean="0">
                <a:solidFill>
                  <a:schemeClr val="bg1"/>
                </a:solidFill>
              </a:rPr>
              <a:t> 따른 폰트 사이즈 처리  부분에 대해서 개발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test </a:t>
            </a:r>
            <a:r>
              <a:rPr lang="ko-KR" altLang="en-US" sz="900" b="1" dirty="0" smtClean="0">
                <a:solidFill>
                  <a:schemeClr val="bg1"/>
                </a:solidFill>
              </a:rPr>
              <a:t>진행중이므로</a:t>
            </a:r>
            <a:r>
              <a:rPr lang="en-US" altLang="ko-KR" sz="9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900" b="1" dirty="0" smtClean="0">
                <a:solidFill>
                  <a:schemeClr val="bg1"/>
                </a:solidFill>
              </a:rPr>
              <a:t>정책의 변경이 있을 수 있습니다</a:t>
            </a:r>
            <a:r>
              <a:rPr lang="en-US" altLang="ko-KR" sz="900" b="1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853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9F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3004145"/>
            <a:ext cx="1219200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chemeClr val="bg1"/>
                </a:solidFill>
              </a:rPr>
              <a:t>3. Service Scenario</a:t>
            </a:r>
          </a:p>
        </p:txBody>
      </p:sp>
    </p:spTree>
    <p:extLst>
      <p:ext uri="{BB962C8B-B14F-4D97-AF65-F5344CB8AC3E}">
        <p14:creationId xmlns:p14="http://schemas.microsoft.com/office/powerpoint/2010/main" val="227180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809626"/>
            <a:ext cx="1504951" cy="407597"/>
          </a:xfrm>
          <a:prstGeom prst="rect">
            <a:avLst/>
          </a:prstGeom>
          <a:solidFill>
            <a:srgbClr val="F09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285750" y="870914"/>
            <a:ext cx="1187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pitchFamily="34" charset="0"/>
                <a:ea typeface="굴림" pitchFamily="50" charset="-127"/>
              </a:rPr>
              <a:t>3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-10580" y="6090517"/>
            <a:ext cx="15176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>
                <a:solidFill>
                  <a:srgbClr val="C00000"/>
                </a:solidFill>
                <a:latin typeface="Calibri" pitchFamily="34" charset="0"/>
                <a:ea typeface="맑은 고딕" pitchFamily="50" charset="-127"/>
                <a:cs typeface="Arial" charset="0"/>
              </a:rPr>
              <a:t>MANGOSLAB CONFIDENTIAL </a:t>
            </a:r>
            <a:endParaRPr kumimoji="0" lang="en-US" altLang="ko-KR" sz="600" b="0" dirty="0" smtClean="0">
              <a:solidFill>
                <a:srgbClr val="C00000"/>
              </a:solidFill>
              <a:latin typeface="Calibri" pitchFamily="34" charset="0"/>
              <a:ea typeface="맑은 고딕" pitchFamily="50" charset="-127"/>
              <a:cs typeface="Arial" charset="0"/>
            </a:endParaRP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© </a:t>
            </a:r>
            <a:r>
              <a:rPr kumimoji="0" lang="en-US" altLang="ko-KR" sz="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2016 MANGOSLAB CO.LTD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1" y="6402123"/>
            <a:ext cx="768350" cy="944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9" y="368396"/>
            <a:ext cx="841828" cy="103844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-10580" y="1290001"/>
            <a:ext cx="15263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yriad Web" pitchFamily="34" charset="0"/>
                <a:ea typeface="굴림" pitchFamily="50" charset="-127"/>
              </a:rPr>
              <a:t>Service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Web" pitchFamily="34" charset="0"/>
                <a:ea typeface="굴림" pitchFamily="50" charset="-127"/>
              </a:rPr>
              <a:t>Scenario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95820" y="538790"/>
            <a:ext cx="1109131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Windows Application </a:t>
            </a:r>
            <a:endParaRPr kumimoji="1" lang="en-US" altLang="ko-KR" sz="700" dirty="0">
              <a:solidFill>
                <a:schemeClr val="bg1">
                  <a:lumMod val="65000"/>
                </a:schemeClr>
              </a:solidFill>
              <a:latin typeface="Helvetica-Light" panose="020B0400000000000000" pitchFamily="34" charset="0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UI Flipbook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553661" y="937383"/>
            <a:ext cx="58950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MEMO </a:t>
            </a: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SCREEN </a:t>
            </a: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Shot (GUI </a:t>
            </a:r>
            <a:r>
              <a:rPr kumimoji="1"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예시</a:t>
            </a: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262189" y="937383"/>
            <a:ext cx="188375" cy="188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latin typeface="Myriad Web" pitchFamily="34" charset="0"/>
              </a:rPr>
              <a:t>1</a:t>
            </a:r>
            <a:endParaRPr lang="ko-KR" altLang="en-US" sz="1000" b="1" dirty="0">
              <a:latin typeface="Myriad Web" pitchFamily="34" charset="0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661" y="1353417"/>
            <a:ext cx="8421511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8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809626"/>
            <a:ext cx="1504951" cy="407597"/>
          </a:xfrm>
          <a:prstGeom prst="rect">
            <a:avLst/>
          </a:prstGeom>
          <a:solidFill>
            <a:srgbClr val="F09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285750" y="870914"/>
            <a:ext cx="1187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pitchFamily="34" charset="0"/>
                <a:ea typeface="굴림" pitchFamily="50" charset="-127"/>
              </a:rPr>
              <a:t>3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-10580" y="6090517"/>
            <a:ext cx="15176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>
                <a:solidFill>
                  <a:srgbClr val="C00000"/>
                </a:solidFill>
                <a:latin typeface="Calibri" pitchFamily="34" charset="0"/>
                <a:ea typeface="맑은 고딕" pitchFamily="50" charset="-127"/>
                <a:cs typeface="Arial" charset="0"/>
              </a:rPr>
              <a:t>MANGOSLAB CONFIDENTIAL </a:t>
            </a:r>
            <a:endParaRPr kumimoji="0" lang="en-US" altLang="ko-KR" sz="600" b="0" dirty="0" smtClean="0">
              <a:solidFill>
                <a:srgbClr val="C00000"/>
              </a:solidFill>
              <a:latin typeface="Calibri" pitchFamily="34" charset="0"/>
              <a:ea typeface="맑은 고딕" pitchFamily="50" charset="-127"/>
              <a:cs typeface="Arial" charset="0"/>
            </a:endParaRP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© </a:t>
            </a:r>
            <a:r>
              <a:rPr kumimoji="0" lang="en-US" altLang="ko-KR" sz="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2016 MANGOSLAB CO.LTD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1" y="6402123"/>
            <a:ext cx="768350" cy="944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9" y="368396"/>
            <a:ext cx="841828" cy="103844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-10580" y="1290001"/>
            <a:ext cx="15263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yriad Web" pitchFamily="34" charset="0"/>
                <a:ea typeface="굴림" pitchFamily="50" charset="-127"/>
              </a:rPr>
              <a:t>Service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Web" pitchFamily="34" charset="0"/>
                <a:ea typeface="굴림" pitchFamily="50" charset="-127"/>
              </a:rPr>
              <a:t>Scenario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95820" y="538790"/>
            <a:ext cx="1109131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Windows Application </a:t>
            </a:r>
            <a:endParaRPr kumimoji="1" lang="en-US" altLang="ko-KR" sz="700" dirty="0">
              <a:solidFill>
                <a:schemeClr val="bg1">
                  <a:lumMod val="65000"/>
                </a:schemeClr>
              </a:solidFill>
              <a:latin typeface="Helvetica-Light" panose="020B0400000000000000" pitchFamily="34" charset="0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UI Flipbook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553661" y="937383"/>
            <a:ext cx="58950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MEMO – </a:t>
            </a: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 </a:t>
            </a:r>
            <a:r>
              <a:rPr kumimoji="1"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최초오픈</a:t>
            </a: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262189" y="937383"/>
            <a:ext cx="188375" cy="188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latin typeface="Myriad Web" pitchFamily="34" charset="0"/>
              </a:rPr>
              <a:t>1</a:t>
            </a:r>
            <a:endParaRPr lang="ko-KR" altLang="en-US" sz="1000" b="1" dirty="0">
              <a:latin typeface="Myriad Web" pitchFamily="34" charset="0"/>
            </a:endParaRPr>
          </a:p>
        </p:txBody>
      </p:sp>
      <p:graphicFrame>
        <p:nvGraphicFramePr>
          <p:cNvPr id="13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456954"/>
              </p:ext>
            </p:extLst>
          </p:nvPr>
        </p:nvGraphicFramePr>
        <p:xfrm>
          <a:off x="8392702" y="1290000"/>
          <a:ext cx="3221447" cy="22429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01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293"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SCREEN ID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P-000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8373927" y="1644294"/>
            <a:ext cx="163519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● Screen Description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8448674" y="1888857"/>
            <a:ext cx="3165476" cy="80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기본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메모장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사이즈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80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x 80mm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용지 기준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(312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px X 312px 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외곽선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1px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별도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가로세로 동일비율로 </a:t>
            </a:r>
            <a:r>
              <a:rPr kumimoji="1"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가변적임</a:t>
            </a:r>
            <a:endParaRPr kumimoji="1"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초기 오픈 시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UI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탭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Display,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포커스 </a:t>
            </a:r>
            <a:r>
              <a:rPr kumimoji="1"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아웃될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경우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Hidden</a:t>
            </a:r>
          </a:p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초기 오픈 시 기본적으로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Text </a:t>
            </a:r>
            <a:r>
              <a:rPr kumimoji="1"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첫줄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첫칸에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포커스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점멸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</p:txBody>
      </p:sp>
      <p:grpSp>
        <p:nvGrpSpPr>
          <p:cNvPr id="115" name="그룹 114"/>
          <p:cNvGrpSpPr/>
          <p:nvPr/>
        </p:nvGrpSpPr>
        <p:grpSpPr>
          <a:xfrm>
            <a:off x="5872726" y="2011863"/>
            <a:ext cx="2172651" cy="2083384"/>
            <a:chOff x="5872726" y="2011863"/>
            <a:chExt cx="2172651" cy="20833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직사각형 36"/>
            <p:cNvSpPr/>
            <p:nvPr/>
          </p:nvSpPr>
          <p:spPr>
            <a:xfrm>
              <a:off x="5872726" y="2011863"/>
              <a:ext cx="2172651" cy="20833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27641" y="2051153"/>
              <a:ext cx="2064233" cy="82623"/>
            </a:xfrm>
            <a:prstGeom prst="rect">
              <a:avLst/>
            </a:prstGeom>
          </p:spPr>
        </p:pic>
      </p:grpSp>
      <p:sp>
        <p:nvSpPr>
          <p:cNvPr id="6" name="오른쪽 화살표 5"/>
          <p:cNvSpPr/>
          <p:nvPr/>
        </p:nvSpPr>
        <p:spPr>
          <a:xfrm>
            <a:off x="5347897" y="2660486"/>
            <a:ext cx="434340" cy="52467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881141" y="1799486"/>
            <a:ext cx="216423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Focus out 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되었을 경우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UI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탭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hidden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2262189" y="1419239"/>
            <a:ext cx="2172651" cy="2676008"/>
            <a:chOff x="2262189" y="1419239"/>
            <a:chExt cx="2172651" cy="26760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직사각형 17"/>
            <p:cNvSpPr/>
            <p:nvPr/>
          </p:nvSpPr>
          <p:spPr>
            <a:xfrm>
              <a:off x="2262189" y="2011863"/>
              <a:ext cx="2172651" cy="20833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262189" y="1427018"/>
              <a:ext cx="2172651" cy="5846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17104" y="2051153"/>
              <a:ext cx="2064233" cy="82623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8593" y="1430999"/>
              <a:ext cx="295275" cy="295275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3374" y="1419239"/>
              <a:ext cx="295275" cy="29527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3642" y="1440510"/>
              <a:ext cx="1143000" cy="295275"/>
            </a:xfrm>
            <a:prstGeom prst="rect">
              <a:avLst/>
            </a:prstGeom>
          </p:spPr>
        </p:pic>
        <p:grpSp>
          <p:nvGrpSpPr>
            <p:cNvPr id="4" name="그룹 3"/>
            <p:cNvGrpSpPr/>
            <p:nvPr/>
          </p:nvGrpSpPr>
          <p:grpSpPr>
            <a:xfrm>
              <a:off x="2843668" y="1706751"/>
              <a:ext cx="1083951" cy="295276"/>
              <a:chOff x="2843668" y="1706751"/>
              <a:chExt cx="1083951" cy="295276"/>
            </a:xfrm>
          </p:grpSpPr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69452" y="1706752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6560" y="1706751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3668" y="1706752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2344" y="1706751"/>
                <a:ext cx="295275" cy="295275"/>
              </a:xfrm>
              <a:prstGeom prst="rect">
                <a:avLst/>
              </a:prstGeom>
            </p:spPr>
          </p:pic>
        </p:grpSp>
        <p:cxnSp>
          <p:nvCxnSpPr>
            <p:cNvPr id="8" name="직선 연결선 7"/>
            <p:cNvCxnSpPr/>
            <p:nvPr/>
          </p:nvCxnSpPr>
          <p:spPr>
            <a:xfrm>
              <a:off x="2343738" y="2092465"/>
              <a:ext cx="0" cy="2621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직선 화살표 연결선 92"/>
          <p:cNvCxnSpPr/>
          <p:nvPr/>
        </p:nvCxnSpPr>
        <p:spPr>
          <a:xfrm>
            <a:off x="2262288" y="4868588"/>
            <a:ext cx="2177617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2335486" y="4441603"/>
            <a:ext cx="2031223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2335486" y="4029487"/>
            <a:ext cx="0" cy="113932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4366709" y="4029487"/>
            <a:ext cx="0" cy="113932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2262288" y="4102685"/>
            <a:ext cx="0" cy="10661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4435902" y="4102685"/>
            <a:ext cx="0" cy="10661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940792" y="4182911"/>
            <a:ext cx="8206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288px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>
            <a:off x="2940792" y="4602473"/>
            <a:ext cx="8206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312px</a:t>
            </a:r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>
            <a:off x="1758950" y="5189575"/>
            <a:ext cx="12806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여백 </a:t>
            </a:r>
            <a:r>
              <a:rPr lang="en-US" altLang="ko-KR" sz="900" dirty="0" smtClean="0"/>
              <a:t>12px(</a:t>
            </a:r>
            <a:r>
              <a:rPr lang="ko-KR" altLang="en-US" sz="900" dirty="0" smtClean="0"/>
              <a:t>고정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00" name="TextBox 99"/>
          <p:cNvSpPr txBox="1"/>
          <p:nvPr/>
        </p:nvSpPr>
        <p:spPr>
          <a:xfrm>
            <a:off x="3795558" y="5189575"/>
            <a:ext cx="12806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여백 </a:t>
            </a:r>
            <a:r>
              <a:rPr lang="en-US" altLang="ko-KR" sz="900" dirty="0" smtClean="0"/>
              <a:t>12px(</a:t>
            </a:r>
            <a:r>
              <a:rPr lang="ko-KR" altLang="en-US" sz="900" dirty="0" smtClean="0"/>
              <a:t>고정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cxnSp>
        <p:nvCxnSpPr>
          <p:cNvPr id="81" name="직선 화살표 연결선 80"/>
          <p:cNvCxnSpPr/>
          <p:nvPr/>
        </p:nvCxnSpPr>
        <p:spPr>
          <a:xfrm rot="16200000">
            <a:off x="3910274" y="3055186"/>
            <a:ext cx="2087429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rot="16200000">
            <a:off x="3683508" y="3055186"/>
            <a:ext cx="1947098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 rot="16200000">
            <a:off x="3793068" y="2659035"/>
            <a:ext cx="1947098" cy="792302"/>
            <a:chOff x="1394188" y="4174127"/>
            <a:chExt cx="2899954" cy="1016998"/>
          </a:xfrm>
        </p:grpSpPr>
        <p:cxnSp>
          <p:nvCxnSpPr>
            <p:cNvPr id="91" name="직선 연결선 90"/>
            <p:cNvCxnSpPr/>
            <p:nvPr/>
          </p:nvCxnSpPr>
          <p:spPr>
            <a:xfrm>
              <a:off x="1394188" y="4174127"/>
              <a:ext cx="0" cy="101699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4294142" y="4174127"/>
              <a:ext cx="0" cy="101699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직선 연결선 88"/>
          <p:cNvCxnSpPr/>
          <p:nvPr/>
        </p:nvCxnSpPr>
        <p:spPr>
          <a:xfrm rot="16200000">
            <a:off x="4792068" y="3728201"/>
            <a:ext cx="0" cy="74139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rot="16200000">
            <a:off x="4792068" y="1644609"/>
            <a:ext cx="0" cy="74139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 rot="16200000">
            <a:off x="4173797" y="2974924"/>
            <a:ext cx="786623" cy="160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288px</a:t>
            </a:r>
            <a:endParaRPr lang="ko-KR" altLang="en-US" sz="900" dirty="0"/>
          </a:p>
        </p:txBody>
      </p:sp>
      <p:sp>
        <p:nvSpPr>
          <p:cNvPr id="86" name="TextBox 85"/>
          <p:cNvSpPr txBox="1"/>
          <p:nvPr/>
        </p:nvSpPr>
        <p:spPr>
          <a:xfrm rot="16200000">
            <a:off x="4465566" y="2974924"/>
            <a:ext cx="786623" cy="160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312px</a:t>
            </a:r>
            <a:endParaRPr lang="ko-KR" altLang="en-US" sz="900" dirty="0"/>
          </a:p>
        </p:txBody>
      </p:sp>
      <p:sp>
        <p:nvSpPr>
          <p:cNvPr id="87" name="TextBox 86"/>
          <p:cNvSpPr txBox="1"/>
          <p:nvPr/>
        </p:nvSpPr>
        <p:spPr>
          <a:xfrm rot="16200000">
            <a:off x="4675508" y="3887305"/>
            <a:ext cx="1227650" cy="160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12px(</a:t>
            </a:r>
            <a:r>
              <a:rPr lang="ko-KR" altLang="en-US" sz="900" dirty="0" smtClean="0"/>
              <a:t>고정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88" name="TextBox 87"/>
          <p:cNvSpPr txBox="1"/>
          <p:nvPr/>
        </p:nvSpPr>
        <p:spPr>
          <a:xfrm rot="16200000">
            <a:off x="4675508" y="1935046"/>
            <a:ext cx="1227650" cy="160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12px(</a:t>
            </a:r>
            <a:r>
              <a:rPr lang="ko-KR" altLang="en-US" sz="900" dirty="0" smtClean="0"/>
              <a:t>고정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cxnSp>
        <p:nvCxnSpPr>
          <p:cNvPr id="105" name="꺾인 연결선 104"/>
          <p:cNvCxnSpPr>
            <a:stCxn id="18" idx="1"/>
          </p:cNvCxnSpPr>
          <p:nvPr/>
        </p:nvCxnSpPr>
        <p:spPr>
          <a:xfrm rot="10800000" flipV="1">
            <a:off x="1579569" y="3053554"/>
            <a:ext cx="682621" cy="97517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968276" y="4036172"/>
            <a:ext cx="12806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최외곽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1px </a:t>
            </a:r>
            <a:r>
              <a:rPr lang="ko-KR" altLang="en-US" sz="900" dirty="0" smtClean="0"/>
              <a:t>라인</a:t>
            </a:r>
            <a:endParaRPr lang="ko-KR" altLang="en-US" sz="9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236687" y="4635747"/>
            <a:ext cx="339321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•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[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참고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] 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용지 사이즈 및 앱 </a:t>
            </a:r>
            <a:r>
              <a:rPr lang="ko-KR" alt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메모영역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사이즈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Policy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8448674" y="6152637"/>
            <a:ext cx="327133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dirty="0"/>
              <a:t>여백 상하좌우 12px씩 포함된 사이즈(</a:t>
            </a:r>
            <a:r>
              <a:rPr lang="ko-KR" altLang="en-US" sz="800" dirty="0" err="1"/>
              <a:t>최외곽</a:t>
            </a:r>
            <a:r>
              <a:rPr lang="ko-KR" altLang="en-US" sz="800" dirty="0"/>
              <a:t> 1px라인은 별도)</a:t>
            </a:r>
          </a:p>
        </p:txBody>
      </p:sp>
      <p:pic>
        <p:nvPicPr>
          <p:cNvPr id="114" name="그림 1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36687" y="4833974"/>
            <a:ext cx="4377462" cy="1258935"/>
          </a:xfrm>
          <a:prstGeom prst="rect">
            <a:avLst/>
          </a:prstGeom>
        </p:spPr>
      </p:pic>
      <p:cxnSp>
        <p:nvCxnSpPr>
          <p:cNvPr id="117" name="꺾인 연결선 116"/>
          <p:cNvCxnSpPr/>
          <p:nvPr/>
        </p:nvCxnSpPr>
        <p:spPr>
          <a:xfrm rot="5400000">
            <a:off x="5816777" y="4370287"/>
            <a:ext cx="765903" cy="230698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516123" y="4876025"/>
            <a:ext cx="1280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윈도우 기본 </a:t>
            </a:r>
            <a:r>
              <a:rPr lang="en-US" altLang="ko-KR" sz="900" dirty="0" smtClean="0"/>
              <a:t>shadow 15px</a:t>
            </a:r>
            <a:r>
              <a:rPr lang="ko-KR" altLang="en-US" sz="900" dirty="0" err="1" smtClean="0"/>
              <a:t>이하기준</a:t>
            </a:r>
            <a:endParaRPr lang="ko-KR" altLang="en-US" sz="900" dirty="0"/>
          </a:p>
        </p:txBody>
      </p:sp>
      <p:cxnSp>
        <p:nvCxnSpPr>
          <p:cNvPr id="121" name="직선 화살표 연결선 120"/>
          <p:cNvCxnSpPr/>
          <p:nvPr/>
        </p:nvCxnSpPr>
        <p:spPr>
          <a:xfrm>
            <a:off x="3956642" y="3622203"/>
            <a:ext cx="1172436" cy="11724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86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809626"/>
            <a:ext cx="1504951" cy="407597"/>
          </a:xfrm>
          <a:prstGeom prst="rect">
            <a:avLst/>
          </a:prstGeom>
          <a:solidFill>
            <a:srgbClr val="F09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285750" y="870914"/>
            <a:ext cx="1187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pitchFamily="34" charset="0"/>
                <a:ea typeface="굴림" pitchFamily="50" charset="-127"/>
              </a:rPr>
              <a:t>3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-10580" y="6090517"/>
            <a:ext cx="15176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>
                <a:solidFill>
                  <a:srgbClr val="C00000"/>
                </a:solidFill>
                <a:latin typeface="Calibri" pitchFamily="34" charset="0"/>
                <a:ea typeface="맑은 고딕" pitchFamily="50" charset="-127"/>
                <a:cs typeface="Arial" charset="0"/>
              </a:rPr>
              <a:t>MANGOSLAB CONFIDENTIAL </a:t>
            </a:r>
            <a:endParaRPr kumimoji="0" lang="en-US" altLang="ko-KR" sz="600" b="0" dirty="0" smtClean="0">
              <a:solidFill>
                <a:srgbClr val="C00000"/>
              </a:solidFill>
              <a:latin typeface="Calibri" pitchFamily="34" charset="0"/>
              <a:ea typeface="맑은 고딕" pitchFamily="50" charset="-127"/>
              <a:cs typeface="Arial" charset="0"/>
            </a:endParaRP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© </a:t>
            </a:r>
            <a:r>
              <a:rPr kumimoji="0" lang="en-US" altLang="ko-KR" sz="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2016 MANGOSLAB CO.LTD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1" y="6402123"/>
            <a:ext cx="768350" cy="944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9" y="368396"/>
            <a:ext cx="841828" cy="103844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-10580" y="1290001"/>
            <a:ext cx="15263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yriad Web" pitchFamily="34" charset="0"/>
                <a:ea typeface="굴림" pitchFamily="50" charset="-127"/>
              </a:rPr>
              <a:t>Service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Web" pitchFamily="34" charset="0"/>
                <a:ea typeface="굴림" pitchFamily="50" charset="-127"/>
              </a:rPr>
              <a:t>Scenario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95820" y="538790"/>
            <a:ext cx="1109131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Windows Application </a:t>
            </a:r>
            <a:endParaRPr kumimoji="1" lang="en-US" altLang="ko-KR" sz="700" dirty="0">
              <a:solidFill>
                <a:schemeClr val="bg1">
                  <a:lumMod val="65000"/>
                </a:schemeClr>
              </a:solidFill>
              <a:latin typeface="Helvetica-Light" panose="020B0400000000000000" pitchFamily="34" charset="0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UI Flipbook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553661" y="937383"/>
            <a:ext cx="58950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MEMO – </a:t>
            </a: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 </a:t>
            </a:r>
            <a:r>
              <a:rPr kumimoji="1"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새창열기</a:t>
            </a: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262189" y="937383"/>
            <a:ext cx="188375" cy="188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latin typeface="Myriad Web" pitchFamily="34" charset="0"/>
              </a:rPr>
              <a:t>1</a:t>
            </a:r>
            <a:endParaRPr lang="ko-KR" altLang="en-US" sz="1000" b="1" dirty="0">
              <a:latin typeface="Myriad Web" pitchFamily="34" charset="0"/>
            </a:endParaRPr>
          </a:p>
        </p:txBody>
      </p:sp>
      <p:graphicFrame>
        <p:nvGraphicFramePr>
          <p:cNvPr id="13" name="Group 155"/>
          <p:cNvGraphicFramePr>
            <a:graphicFrameLocks noGrp="1"/>
          </p:cNvGraphicFramePr>
          <p:nvPr>
            <p:extLst/>
          </p:nvPr>
        </p:nvGraphicFramePr>
        <p:xfrm>
          <a:off x="8392702" y="1290000"/>
          <a:ext cx="3221447" cy="22429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01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293"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SCREEN ID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P-000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8373927" y="1644294"/>
            <a:ext cx="163519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● Screen Description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8448674" y="1888857"/>
            <a:ext cx="3165476" cy="145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+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아이콘으로 </a:t>
            </a:r>
            <a:r>
              <a:rPr kumimoji="1"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새창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생성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생성시 </a:t>
            </a:r>
            <a:r>
              <a:rPr kumimoji="1"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이전창과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같은 </a:t>
            </a:r>
            <a:r>
              <a:rPr kumimoji="1"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설정치로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오픈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(size, color, paper type)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가로세로 동일비율로 </a:t>
            </a:r>
            <a:r>
              <a:rPr kumimoji="1"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가변적임</a:t>
            </a:r>
            <a:endParaRPr kumimoji="1"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이전 </a:t>
            </a:r>
            <a:r>
              <a:rPr kumimoji="1"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오픈된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메모장은 모두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UI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탭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Hidden, </a:t>
            </a:r>
            <a:r>
              <a:rPr kumimoji="1"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새창만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UI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탭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Display</a:t>
            </a:r>
          </a:p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새창의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Text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포커스</a:t>
            </a:r>
            <a:endParaRPr kumimoji="1" lang="en-US" altLang="ko-KR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새창이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뜨는 위치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원본창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우측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8px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띠고 동일선상에 생성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윈도우 맨 우측으로 가있을 시에는 제자리에서 생성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혹은 윈도우 기본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policy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따름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262189" y="1419239"/>
            <a:ext cx="2172651" cy="2676008"/>
            <a:chOff x="2262189" y="1419239"/>
            <a:chExt cx="2172651" cy="26760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직사각형 17"/>
            <p:cNvSpPr/>
            <p:nvPr/>
          </p:nvSpPr>
          <p:spPr>
            <a:xfrm>
              <a:off x="2262189" y="2011863"/>
              <a:ext cx="2172651" cy="20833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17104" y="2051153"/>
              <a:ext cx="2064233" cy="82623"/>
            </a:xfrm>
            <a:prstGeom prst="rect">
              <a:avLst/>
            </a:prstGeom>
          </p:spPr>
        </p:pic>
        <p:grpSp>
          <p:nvGrpSpPr>
            <p:cNvPr id="2" name="그룹 1"/>
            <p:cNvGrpSpPr/>
            <p:nvPr/>
          </p:nvGrpSpPr>
          <p:grpSpPr>
            <a:xfrm>
              <a:off x="2262189" y="1419239"/>
              <a:ext cx="2172651" cy="592465"/>
              <a:chOff x="2262189" y="1419239"/>
              <a:chExt cx="2172651" cy="592465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262189" y="1427018"/>
                <a:ext cx="2172651" cy="5846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5C5A58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8593" y="1430999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3374" y="1419239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3642" y="1440510"/>
                <a:ext cx="1143000" cy="295275"/>
              </a:xfrm>
              <a:prstGeom prst="rect">
                <a:avLst/>
              </a:prstGeom>
            </p:spPr>
          </p:pic>
          <p:grpSp>
            <p:nvGrpSpPr>
              <p:cNvPr id="4" name="그룹 3"/>
              <p:cNvGrpSpPr/>
              <p:nvPr/>
            </p:nvGrpSpPr>
            <p:grpSpPr>
              <a:xfrm>
                <a:off x="2843668" y="1706751"/>
                <a:ext cx="1083951" cy="295276"/>
                <a:chOff x="2843668" y="1706751"/>
                <a:chExt cx="1083951" cy="295276"/>
              </a:xfrm>
            </p:grpSpPr>
            <p:pic>
              <p:nvPicPr>
                <p:cNvPr id="26" name="그림 25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69452" y="1706752"/>
                  <a:ext cx="295275" cy="295275"/>
                </a:xfrm>
                <a:prstGeom prst="rect">
                  <a:avLst/>
                </a:prstGeom>
              </p:spPr>
            </p:pic>
            <p:pic>
              <p:nvPicPr>
                <p:cNvPr id="27" name="그림 26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06560" y="1706751"/>
                  <a:ext cx="295275" cy="295275"/>
                </a:xfrm>
                <a:prstGeom prst="rect">
                  <a:avLst/>
                </a:prstGeom>
              </p:spPr>
            </p:pic>
            <p:pic>
              <p:nvPicPr>
                <p:cNvPr id="28" name="그림 27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43668" y="1706752"/>
                  <a:ext cx="295275" cy="295275"/>
                </a:xfrm>
                <a:prstGeom prst="rect">
                  <a:avLst/>
                </a:prstGeom>
              </p:spPr>
            </p:pic>
            <p:pic>
              <p:nvPicPr>
                <p:cNvPr id="29" name="그림 28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32344" y="1706751"/>
                  <a:ext cx="295275" cy="295275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8" name="직선 연결선 7"/>
            <p:cNvCxnSpPr/>
            <p:nvPr/>
          </p:nvCxnSpPr>
          <p:spPr>
            <a:xfrm>
              <a:off x="2343738" y="2092465"/>
              <a:ext cx="0" cy="2621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타원 16"/>
          <p:cNvSpPr/>
          <p:nvPr/>
        </p:nvSpPr>
        <p:spPr>
          <a:xfrm>
            <a:off x="2172197" y="1335684"/>
            <a:ext cx="420743" cy="4207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1" t="10449" r="32237" b="43072"/>
          <a:stretch/>
        </p:blipFill>
        <p:spPr>
          <a:xfrm>
            <a:off x="3369452" y="2997767"/>
            <a:ext cx="4793473" cy="327239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  <a:prstDash val="sysDash"/>
          </a:ln>
        </p:spPr>
      </p:pic>
      <p:grpSp>
        <p:nvGrpSpPr>
          <p:cNvPr id="113" name="그룹 112"/>
          <p:cNvGrpSpPr/>
          <p:nvPr/>
        </p:nvGrpSpPr>
        <p:grpSpPr>
          <a:xfrm>
            <a:off x="3487533" y="3814068"/>
            <a:ext cx="2172651" cy="2083384"/>
            <a:chOff x="5872726" y="2011863"/>
            <a:chExt cx="2172651" cy="20833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4" name="직사각형 113"/>
            <p:cNvSpPr/>
            <p:nvPr/>
          </p:nvSpPr>
          <p:spPr>
            <a:xfrm>
              <a:off x="5872726" y="2011863"/>
              <a:ext cx="2172651" cy="20833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27641" y="2051153"/>
              <a:ext cx="2064233" cy="82623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5713687" y="3221444"/>
            <a:ext cx="2172651" cy="2676008"/>
            <a:chOff x="5713687" y="1798182"/>
            <a:chExt cx="2172651" cy="26760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4" name="직사각형 73"/>
            <p:cNvSpPr/>
            <p:nvPr/>
          </p:nvSpPr>
          <p:spPr>
            <a:xfrm>
              <a:off x="5713687" y="2390806"/>
              <a:ext cx="2172651" cy="20833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68602" y="2430096"/>
              <a:ext cx="2064233" cy="82623"/>
            </a:xfrm>
            <a:prstGeom prst="rect">
              <a:avLst/>
            </a:prstGeom>
          </p:spPr>
        </p:pic>
        <p:grpSp>
          <p:nvGrpSpPr>
            <p:cNvPr id="76" name="그룹 75"/>
            <p:cNvGrpSpPr/>
            <p:nvPr/>
          </p:nvGrpSpPr>
          <p:grpSpPr>
            <a:xfrm>
              <a:off x="5713687" y="1798182"/>
              <a:ext cx="2172651" cy="592465"/>
              <a:chOff x="2262189" y="1419239"/>
              <a:chExt cx="2172651" cy="592465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2262189" y="1427018"/>
                <a:ext cx="2172651" cy="5846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5C5A58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8" name="그림 7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8593" y="1430999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79" name="그림 7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3374" y="1419239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80" name="그림 79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3642" y="1440510"/>
                <a:ext cx="1143000" cy="295275"/>
              </a:xfrm>
              <a:prstGeom prst="rect">
                <a:avLst/>
              </a:prstGeom>
            </p:spPr>
          </p:pic>
          <p:grpSp>
            <p:nvGrpSpPr>
              <p:cNvPr id="106" name="그룹 105"/>
              <p:cNvGrpSpPr/>
              <p:nvPr/>
            </p:nvGrpSpPr>
            <p:grpSpPr>
              <a:xfrm>
                <a:off x="2843668" y="1706751"/>
                <a:ext cx="1083951" cy="295276"/>
                <a:chOff x="2843668" y="1706751"/>
                <a:chExt cx="1083951" cy="295276"/>
              </a:xfrm>
            </p:grpSpPr>
            <p:pic>
              <p:nvPicPr>
                <p:cNvPr id="108" name="그림 107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69452" y="1706752"/>
                  <a:ext cx="295275" cy="295275"/>
                </a:xfrm>
                <a:prstGeom prst="rect">
                  <a:avLst/>
                </a:prstGeom>
              </p:spPr>
            </p:pic>
            <p:pic>
              <p:nvPicPr>
                <p:cNvPr id="109" name="그림 108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06560" y="1706751"/>
                  <a:ext cx="295275" cy="295275"/>
                </a:xfrm>
                <a:prstGeom prst="rect">
                  <a:avLst/>
                </a:prstGeom>
              </p:spPr>
            </p:pic>
            <p:pic>
              <p:nvPicPr>
                <p:cNvPr id="110" name="그림 109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43668" y="1706752"/>
                  <a:ext cx="295275" cy="295275"/>
                </a:xfrm>
                <a:prstGeom prst="rect">
                  <a:avLst/>
                </a:prstGeom>
              </p:spPr>
            </p:pic>
            <p:pic>
              <p:nvPicPr>
                <p:cNvPr id="111" name="그림 110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32344" y="1706751"/>
                  <a:ext cx="295275" cy="295275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112" name="직선 연결선 111"/>
            <p:cNvCxnSpPr/>
            <p:nvPr/>
          </p:nvCxnSpPr>
          <p:spPr>
            <a:xfrm>
              <a:off x="5795236" y="2471408"/>
              <a:ext cx="0" cy="2621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7" name="직선 연결선 116"/>
          <p:cNvCxnSpPr/>
          <p:nvPr/>
        </p:nvCxnSpPr>
        <p:spPr>
          <a:xfrm>
            <a:off x="5650898" y="2687595"/>
            <a:ext cx="0" cy="113932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5720091" y="2687595"/>
            <a:ext cx="0" cy="113932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079747" y="2420805"/>
            <a:ext cx="12806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8px</a:t>
            </a:r>
            <a:endParaRPr lang="ko-KR" altLang="en-US" sz="900" dirty="0"/>
          </a:p>
        </p:txBody>
      </p:sp>
      <p:cxnSp>
        <p:nvCxnSpPr>
          <p:cNvPr id="120" name="꺾인 연결선 119"/>
          <p:cNvCxnSpPr>
            <a:stCxn id="17" idx="0"/>
            <a:endCxn id="80" idx="0"/>
          </p:cNvCxnSpPr>
          <p:nvPr/>
        </p:nvCxnSpPr>
        <p:spPr>
          <a:xfrm rot="16200000" flipH="1">
            <a:off x="3656088" y="62164"/>
            <a:ext cx="1907031" cy="4454071"/>
          </a:xfrm>
          <a:prstGeom prst="bentConnector3">
            <a:avLst>
              <a:gd name="adj1" fmla="val -449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559175" y="4743572"/>
            <a:ext cx="216423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기존창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Focus out (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탭 사라짐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795052" y="4743572"/>
            <a:ext cx="216423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새창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생성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기존창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우측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8px)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03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809626"/>
            <a:ext cx="1504951" cy="407597"/>
          </a:xfrm>
          <a:prstGeom prst="rect">
            <a:avLst/>
          </a:prstGeom>
          <a:solidFill>
            <a:srgbClr val="F09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285750" y="870914"/>
            <a:ext cx="1187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pitchFamily="34" charset="0"/>
                <a:ea typeface="굴림" pitchFamily="50" charset="-127"/>
              </a:rPr>
              <a:t>3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-10580" y="6090517"/>
            <a:ext cx="15176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>
                <a:solidFill>
                  <a:srgbClr val="C00000"/>
                </a:solidFill>
                <a:latin typeface="Calibri" pitchFamily="34" charset="0"/>
                <a:ea typeface="맑은 고딕" pitchFamily="50" charset="-127"/>
                <a:cs typeface="Arial" charset="0"/>
              </a:rPr>
              <a:t>MANGOSLAB CONFIDENTIAL </a:t>
            </a:r>
            <a:endParaRPr kumimoji="0" lang="en-US" altLang="ko-KR" sz="600" b="0" dirty="0" smtClean="0">
              <a:solidFill>
                <a:srgbClr val="C00000"/>
              </a:solidFill>
              <a:latin typeface="Calibri" pitchFamily="34" charset="0"/>
              <a:ea typeface="맑은 고딕" pitchFamily="50" charset="-127"/>
              <a:cs typeface="Arial" charset="0"/>
            </a:endParaRP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© </a:t>
            </a:r>
            <a:r>
              <a:rPr kumimoji="0" lang="en-US" altLang="ko-KR" sz="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2016 MANGOSLAB CO.LTD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1" y="6402123"/>
            <a:ext cx="768350" cy="944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9" y="368396"/>
            <a:ext cx="841828" cy="103844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-10580" y="1290001"/>
            <a:ext cx="15263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yriad Web" pitchFamily="34" charset="0"/>
                <a:ea typeface="굴림" pitchFamily="50" charset="-127"/>
              </a:rPr>
              <a:t>Service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Web" pitchFamily="34" charset="0"/>
                <a:ea typeface="굴림" pitchFamily="50" charset="-127"/>
              </a:rPr>
              <a:t>Scenario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95820" y="538790"/>
            <a:ext cx="1109131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Windows Application </a:t>
            </a:r>
            <a:endParaRPr kumimoji="1" lang="en-US" altLang="ko-KR" sz="700" dirty="0">
              <a:solidFill>
                <a:schemeClr val="bg1">
                  <a:lumMod val="65000"/>
                </a:schemeClr>
              </a:solidFill>
              <a:latin typeface="Helvetica-Light" panose="020B0400000000000000" pitchFamily="34" charset="0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UI Flipbook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553661" y="937383"/>
            <a:ext cx="58950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MEMO – </a:t>
            </a: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 </a:t>
            </a:r>
            <a:r>
              <a:rPr kumimoji="1"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메모장 종료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262189" y="937383"/>
            <a:ext cx="188375" cy="188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latin typeface="Myriad Web" pitchFamily="34" charset="0"/>
              </a:rPr>
              <a:t>1</a:t>
            </a:r>
            <a:endParaRPr lang="ko-KR" altLang="en-US" sz="1000" b="1" dirty="0">
              <a:latin typeface="Myriad Web" pitchFamily="34" charset="0"/>
            </a:endParaRPr>
          </a:p>
        </p:txBody>
      </p:sp>
      <p:graphicFrame>
        <p:nvGraphicFramePr>
          <p:cNvPr id="13" name="Group 155"/>
          <p:cNvGraphicFramePr>
            <a:graphicFrameLocks noGrp="1"/>
          </p:cNvGraphicFramePr>
          <p:nvPr>
            <p:extLst/>
          </p:nvPr>
        </p:nvGraphicFramePr>
        <p:xfrm>
          <a:off x="8392702" y="1290000"/>
          <a:ext cx="3221447" cy="22429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01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293"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SCREEN ID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P-000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8373927" y="1644294"/>
            <a:ext cx="163519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● Screen Description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8448674" y="1888857"/>
            <a:ext cx="3165476" cy="80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X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아이콘으로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현재 창 종료</a:t>
            </a:r>
            <a:endParaRPr kumimoji="1"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저장될 내용이 있을 경우 저장할지 </a:t>
            </a:r>
            <a:r>
              <a:rPr kumimoji="1"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여부확인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후 </a:t>
            </a:r>
            <a:r>
              <a:rPr kumimoji="1"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저장진행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or Close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(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저장할 경우 </a:t>
            </a:r>
            <a:r>
              <a:rPr kumimoji="1"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최초경로는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지정된 </a:t>
            </a:r>
            <a:r>
              <a:rPr kumimoji="1" lang="en-US" altLang="ko-KR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nemonic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폴더로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(</a:t>
            </a:r>
            <a:r>
              <a:rPr kumimoji="1"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저장여부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확인 및 </a:t>
            </a:r>
            <a:r>
              <a:rPr kumimoji="1"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저장창은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windows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기본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policy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따름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이미 저장되었거나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빈 메모의 경우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Close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262189" y="1419239"/>
            <a:ext cx="2172651" cy="2676008"/>
            <a:chOff x="2262189" y="1419239"/>
            <a:chExt cx="2172651" cy="26760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직사각형 17"/>
            <p:cNvSpPr/>
            <p:nvPr/>
          </p:nvSpPr>
          <p:spPr>
            <a:xfrm>
              <a:off x="2262189" y="2011863"/>
              <a:ext cx="2172651" cy="20833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17104" y="2051153"/>
              <a:ext cx="2064233" cy="82623"/>
            </a:xfrm>
            <a:prstGeom prst="rect">
              <a:avLst/>
            </a:prstGeom>
          </p:spPr>
        </p:pic>
        <p:grpSp>
          <p:nvGrpSpPr>
            <p:cNvPr id="2" name="그룹 1"/>
            <p:cNvGrpSpPr/>
            <p:nvPr/>
          </p:nvGrpSpPr>
          <p:grpSpPr>
            <a:xfrm>
              <a:off x="2262189" y="1419239"/>
              <a:ext cx="2172651" cy="592465"/>
              <a:chOff x="2262189" y="1419239"/>
              <a:chExt cx="2172651" cy="592465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262189" y="1427018"/>
                <a:ext cx="2172651" cy="5846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5C5A58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8593" y="1430999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3374" y="1419239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3642" y="1440510"/>
                <a:ext cx="1143000" cy="295275"/>
              </a:xfrm>
              <a:prstGeom prst="rect">
                <a:avLst/>
              </a:prstGeom>
            </p:spPr>
          </p:pic>
          <p:grpSp>
            <p:nvGrpSpPr>
              <p:cNvPr id="4" name="그룹 3"/>
              <p:cNvGrpSpPr/>
              <p:nvPr/>
            </p:nvGrpSpPr>
            <p:grpSpPr>
              <a:xfrm>
                <a:off x="2843668" y="1706751"/>
                <a:ext cx="1083951" cy="295276"/>
                <a:chOff x="2843668" y="1706751"/>
                <a:chExt cx="1083951" cy="295276"/>
              </a:xfrm>
            </p:grpSpPr>
            <p:pic>
              <p:nvPicPr>
                <p:cNvPr id="26" name="그림 25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69452" y="1706752"/>
                  <a:ext cx="295275" cy="295275"/>
                </a:xfrm>
                <a:prstGeom prst="rect">
                  <a:avLst/>
                </a:prstGeom>
              </p:spPr>
            </p:pic>
            <p:pic>
              <p:nvPicPr>
                <p:cNvPr id="27" name="그림 26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06560" y="1706751"/>
                  <a:ext cx="295275" cy="295275"/>
                </a:xfrm>
                <a:prstGeom prst="rect">
                  <a:avLst/>
                </a:prstGeom>
              </p:spPr>
            </p:pic>
            <p:pic>
              <p:nvPicPr>
                <p:cNvPr id="28" name="그림 27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43668" y="1706752"/>
                  <a:ext cx="295275" cy="295275"/>
                </a:xfrm>
                <a:prstGeom prst="rect">
                  <a:avLst/>
                </a:prstGeom>
              </p:spPr>
            </p:pic>
            <p:pic>
              <p:nvPicPr>
                <p:cNvPr id="29" name="그림 28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32344" y="1706751"/>
                  <a:ext cx="295275" cy="295275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8" name="직선 연결선 7"/>
            <p:cNvCxnSpPr/>
            <p:nvPr/>
          </p:nvCxnSpPr>
          <p:spPr>
            <a:xfrm>
              <a:off x="3651982" y="2101990"/>
              <a:ext cx="0" cy="2621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타원 16"/>
          <p:cNvSpPr/>
          <p:nvPr/>
        </p:nvSpPr>
        <p:spPr>
          <a:xfrm>
            <a:off x="4050037" y="1335684"/>
            <a:ext cx="420743" cy="4207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69289" y="3459584"/>
            <a:ext cx="3304638" cy="2723266"/>
          </a:xfrm>
          <a:prstGeom prst="rect">
            <a:avLst/>
          </a:prstGeom>
        </p:spPr>
      </p:pic>
      <p:cxnSp>
        <p:nvCxnSpPr>
          <p:cNvPr id="54" name="꺾인 연결선 53"/>
          <p:cNvCxnSpPr>
            <a:stCxn id="17" idx="6"/>
            <a:endCxn id="34" idx="0"/>
          </p:cNvCxnSpPr>
          <p:nvPr/>
        </p:nvCxnSpPr>
        <p:spPr>
          <a:xfrm>
            <a:off x="4470780" y="1546056"/>
            <a:ext cx="1624402" cy="665966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4789438" y="2212022"/>
            <a:ext cx="2611487" cy="985969"/>
            <a:chOff x="4789438" y="2212022"/>
            <a:chExt cx="2611487" cy="985969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789438" y="2212022"/>
              <a:ext cx="2611487" cy="985969"/>
            </a:xfrm>
            <a:prstGeom prst="rect">
              <a:avLst/>
            </a:prstGeom>
          </p:spPr>
        </p:pic>
        <p:sp>
          <p:nvSpPr>
            <p:cNvPr id="66" name="Rectangle 1"/>
            <p:cNvSpPr>
              <a:spLocks noChangeArrowheads="1"/>
            </p:cNvSpPr>
            <p:nvPr/>
          </p:nvSpPr>
          <p:spPr bwMode="auto">
            <a:xfrm>
              <a:off x="4863715" y="2223522"/>
              <a:ext cx="163519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Times New Roman" pitchFamily="18" charset="0"/>
                </a:rPr>
                <a:t>Nemonic</a:t>
              </a:r>
              <a:endPara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endParaRPr>
            </a:p>
          </p:txBody>
        </p:sp>
        <p:sp>
          <p:nvSpPr>
            <p:cNvPr id="67" name="Rectangle 1"/>
            <p:cNvSpPr>
              <a:spLocks noChangeArrowheads="1"/>
            </p:cNvSpPr>
            <p:nvPr/>
          </p:nvSpPr>
          <p:spPr bwMode="auto">
            <a:xfrm>
              <a:off x="5158990" y="2587660"/>
              <a:ext cx="163519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Times New Roman" pitchFamily="18" charset="0"/>
                </a:rPr>
                <a:t>메모를 저장할까요</a:t>
              </a:r>
              <a:r>
                <a:rPr kumimoji="1"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Times New Roman" pitchFamily="18" charset="0"/>
                </a:rPr>
                <a:t>?</a:t>
              </a:r>
              <a:endParaRPr kumimoji="1" lang="ko-KR" altLang="en-US" sz="8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endParaRPr>
            </a:p>
          </p:txBody>
        </p:sp>
      </p:grpSp>
      <p:cxnSp>
        <p:nvCxnSpPr>
          <p:cNvPr id="71" name="꺾인 연결선 70"/>
          <p:cNvCxnSpPr>
            <a:stCxn id="34" idx="2"/>
            <a:endCxn id="6" idx="0"/>
          </p:cNvCxnSpPr>
          <p:nvPr/>
        </p:nvCxnSpPr>
        <p:spPr>
          <a:xfrm rot="16200000" flipH="1">
            <a:off x="6277599" y="3015574"/>
            <a:ext cx="261593" cy="626426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"/>
          <p:cNvSpPr>
            <a:spLocks noChangeArrowheads="1"/>
          </p:cNvSpPr>
          <p:nvPr/>
        </p:nvSpPr>
        <p:spPr bwMode="auto">
          <a:xfrm>
            <a:off x="2373789" y="2157149"/>
            <a:ext cx="163519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메모 작성 중 종료</a:t>
            </a:r>
            <a:endParaRPr kumimoji="1" lang="ko-KR" altLang="en-US" sz="120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628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809626"/>
            <a:ext cx="1504951" cy="407597"/>
          </a:xfrm>
          <a:prstGeom prst="rect">
            <a:avLst/>
          </a:prstGeom>
          <a:solidFill>
            <a:srgbClr val="F09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285750" y="870914"/>
            <a:ext cx="1187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pitchFamily="34" charset="0"/>
                <a:ea typeface="굴림" pitchFamily="50" charset="-127"/>
              </a:rPr>
              <a:t>3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-10580" y="6090517"/>
            <a:ext cx="15176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>
                <a:solidFill>
                  <a:srgbClr val="C00000"/>
                </a:solidFill>
                <a:latin typeface="Calibri" pitchFamily="34" charset="0"/>
                <a:ea typeface="맑은 고딕" pitchFamily="50" charset="-127"/>
                <a:cs typeface="Arial" charset="0"/>
              </a:rPr>
              <a:t>MANGOSLAB CONFIDENTIAL </a:t>
            </a:r>
            <a:endParaRPr kumimoji="0" lang="en-US" altLang="ko-KR" sz="600" b="0" dirty="0" smtClean="0">
              <a:solidFill>
                <a:srgbClr val="C00000"/>
              </a:solidFill>
              <a:latin typeface="Calibri" pitchFamily="34" charset="0"/>
              <a:ea typeface="맑은 고딕" pitchFamily="50" charset="-127"/>
              <a:cs typeface="Arial" charset="0"/>
            </a:endParaRP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© </a:t>
            </a:r>
            <a:r>
              <a:rPr kumimoji="0" lang="en-US" altLang="ko-KR" sz="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2016 MANGOSLAB CO.LTD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1" y="6402123"/>
            <a:ext cx="768350" cy="944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9" y="368396"/>
            <a:ext cx="841828" cy="103844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-10580" y="1290001"/>
            <a:ext cx="15263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yriad Web" pitchFamily="34" charset="0"/>
                <a:ea typeface="굴림" pitchFamily="50" charset="-127"/>
              </a:rPr>
              <a:t>Service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Web" pitchFamily="34" charset="0"/>
                <a:ea typeface="굴림" pitchFamily="50" charset="-127"/>
              </a:rPr>
              <a:t>Scenario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95820" y="538790"/>
            <a:ext cx="1109131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Windows Application </a:t>
            </a:r>
            <a:endParaRPr kumimoji="1" lang="en-US" altLang="ko-KR" sz="700" dirty="0">
              <a:solidFill>
                <a:schemeClr val="bg1">
                  <a:lumMod val="65000"/>
                </a:schemeClr>
              </a:solidFill>
              <a:latin typeface="Helvetica-Light" panose="020B0400000000000000" pitchFamily="34" charset="0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UI Flipbook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553661" y="937383"/>
            <a:ext cx="58950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MEMO – </a:t>
            </a: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 </a:t>
            </a:r>
            <a:r>
              <a:rPr kumimoji="1"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세부기능</a:t>
            </a:r>
            <a:r>
              <a:rPr kumimoji="1"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UI</a:t>
            </a:r>
            <a:r>
              <a:rPr kumimoji="1"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탭 </a:t>
            </a: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262189" y="937383"/>
            <a:ext cx="188375" cy="188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latin typeface="Myriad Web" pitchFamily="34" charset="0"/>
              </a:rPr>
              <a:t>1</a:t>
            </a:r>
            <a:endParaRPr lang="ko-KR" altLang="en-US" sz="1000" b="1" dirty="0">
              <a:latin typeface="Myriad Web" pitchFamily="34" charset="0"/>
            </a:endParaRPr>
          </a:p>
        </p:txBody>
      </p:sp>
      <p:graphicFrame>
        <p:nvGraphicFramePr>
          <p:cNvPr id="13" name="Group 155"/>
          <p:cNvGraphicFramePr>
            <a:graphicFrameLocks noGrp="1"/>
          </p:cNvGraphicFramePr>
          <p:nvPr>
            <p:extLst/>
          </p:nvPr>
        </p:nvGraphicFramePr>
        <p:xfrm>
          <a:off x="8392702" y="1290000"/>
          <a:ext cx="3221447" cy="22429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01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293"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SCREEN ID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P-000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8373927" y="1644294"/>
            <a:ext cx="163519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● Screen Description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8448674" y="1888857"/>
            <a:ext cx="3165476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세부메뉴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아이콘을 통하여 세부기능탭을 불러들인다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b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기존 메인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UI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탭이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hidden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되고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kumimoji="1"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세부메뉴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UI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탭이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display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된다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1"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세부메뉴에서 메인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UI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탭으로의 복귀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마우스 포커스가 메뉴영역으로 이동하게 되면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kumimoji="1"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세부메뉴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UI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탭은 다시 </a:t>
            </a:r>
            <a:r>
              <a:rPr kumimoji="1"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메인메뉴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UI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탭으로 복귀한다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kumimoji="1" lang="en-US" altLang="ko-KR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262189" y="1419239"/>
            <a:ext cx="2172651" cy="2676008"/>
            <a:chOff x="2262189" y="1419239"/>
            <a:chExt cx="2172651" cy="26760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직사각형 17"/>
            <p:cNvSpPr/>
            <p:nvPr/>
          </p:nvSpPr>
          <p:spPr>
            <a:xfrm>
              <a:off x="2262189" y="2011863"/>
              <a:ext cx="2172651" cy="20833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17104" y="2051153"/>
              <a:ext cx="2064233" cy="82623"/>
            </a:xfrm>
            <a:prstGeom prst="rect">
              <a:avLst/>
            </a:prstGeom>
          </p:spPr>
        </p:pic>
        <p:grpSp>
          <p:nvGrpSpPr>
            <p:cNvPr id="2" name="그룹 1"/>
            <p:cNvGrpSpPr/>
            <p:nvPr/>
          </p:nvGrpSpPr>
          <p:grpSpPr>
            <a:xfrm>
              <a:off x="2262189" y="1419239"/>
              <a:ext cx="2172651" cy="592465"/>
              <a:chOff x="2262189" y="1419239"/>
              <a:chExt cx="2172651" cy="592465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262189" y="1427018"/>
                <a:ext cx="2172651" cy="5846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5C5A58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8593" y="1430999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3374" y="1419239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3642" y="1440510"/>
                <a:ext cx="1143000" cy="295275"/>
              </a:xfrm>
              <a:prstGeom prst="rect">
                <a:avLst/>
              </a:prstGeom>
            </p:spPr>
          </p:pic>
          <p:grpSp>
            <p:nvGrpSpPr>
              <p:cNvPr id="4" name="그룹 3"/>
              <p:cNvGrpSpPr/>
              <p:nvPr/>
            </p:nvGrpSpPr>
            <p:grpSpPr>
              <a:xfrm>
                <a:off x="2843668" y="1706751"/>
                <a:ext cx="1083951" cy="295276"/>
                <a:chOff x="2843668" y="1706751"/>
                <a:chExt cx="1083951" cy="295276"/>
              </a:xfrm>
            </p:grpSpPr>
            <p:pic>
              <p:nvPicPr>
                <p:cNvPr id="26" name="그림 25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69452" y="1706752"/>
                  <a:ext cx="295275" cy="295275"/>
                </a:xfrm>
                <a:prstGeom prst="rect">
                  <a:avLst/>
                </a:prstGeom>
              </p:spPr>
            </p:pic>
            <p:pic>
              <p:nvPicPr>
                <p:cNvPr id="27" name="그림 26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06560" y="1706751"/>
                  <a:ext cx="295275" cy="295275"/>
                </a:xfrm>
                <a:prstGeom prst="rect">
                  <a:avLst/>
                </a:prstGeom>
              </p:spPr>
            </p:pic>
            <p:pic>
              <p:nvPicPr>
                <p:cNvPr id="28" name="그림 27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43668" y="1706752"/>
                  <a:ext cx="295275" cy="295275"/>
                </a:xfrm>
                <a:prstGeom prst="rect">
                  <a:avLst/>
                </a:prstGeom>
              </p:spPr>
            </p:pic>
            <p:pic>
              <p:nvPicPr>
                <p:cNvPr id="29" name="그림 28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32344" y="1706751"/>
                  <a:ext cx="295275" cy="295275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8" name="직선 연결선 7"/>
            <p:cNvCxnSpPr/>
            <p:nvPr/>
          </p:nvCxnSpPr>
          <p:spPr>
            <a:xfrm>
              <a:off x="2356376" y="2101990"/>
              <a:ext cx="0" cy="2621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타원 16"/>
          <p:cNvSpPr/>
          <p:nvPr/>
        </p:nvSpPr>
        <p:spPr>
          <a:xfrm>
            <a:off x="2763440" y="1646070"/>
            <a:ext cx="420743" cy="4207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256699" y="2011863"/>
            <a:ext cx="2172651" cy="2083384"/>
          </a:xfrm>
          <a:prstGeom prst="rect">
            <a:avLst/>
          </a:prstGeom>
          <a:solidFill>
            <a:schemeClr val="bg1"/>
          </a:solidFill>
          <a:ln>
            <a:solidFill>
              <a:srgbClr val="5C5A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1614" y="2051153"/>
            <a:ext cx="2064233" cy="82623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5256699" y="1427018"/>
            <a:ext cx="2172651" cy="5846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C5A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103" y="1430999"/>
            <a:ext cx="295275" cy="295275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884" y="1419239"/>
            <a:ext cx="295275" cy="295275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152" y="1440510"/>
            <a:ext cx="1143000" cy="295275"/>
          </a:xfrm>
          <a:prstGeom prst="rect">
            <a:avLst/>
          </a:prstGeom>
        </p:spPr>
      </p:pic>
      <p:cxnSp>
        <p:nvCxnSpPr>
          <p:cNvPr id="41" name="직선 연결선 40"/>
          <p:cNvCxnSpPr/>
          <p:nvPr/>
        </p:nvCxnSpPr>
        <p:spPr>
          <a:xfrm>
            <a:off x="5319181" y="2101990"/>
            <a:ext cx="0" cy="262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오른쪽 화살표 52"/>
          <p:cNvSpPr/>
          <p:nvPr/>
        </p:nvSpPr>
        <p:spPr>
          <a:xfrm>
            <a:off x="4681527" y="2660486"/>
            <a:ext cx="434340" cy="52467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꺾인 연결선 68"/>
          <p:cNvCxnSpPr>
            <a:stCxn id="17" idx="6"/>
            <a:endCxn id="61" idx="1"/>
          </p:cNvCxnSpPr>
          <p:nvPr/>
        </p:nvCxnSpPr>
        <p:spPr>
          <a:xfrm>
            <a:off x="3184183" y="1856442"/>
            <a:ext cx="2237229" cy="6794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/>
          <p:cNvGrpSpPr/>
          <p:nvPr/>
        </p:nvGrpSpPr>
        <p:grpSpPr>
          <a:xfrm>
            <a:off x="5255686" y="4831913"/>
            <a:ext cx="2172651" cy="1617444"/>
            <a:chOff x="2262189" y="1419239"/>
            <a:chExt cx="2172651" cy="1617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8" name="직사각형 87"/>
            <p:cNvSpPr/>
            <p:nvPr/>
          </p:nvSpPr>
          <p:spPr>
            <a:xfrm>
              <a:off x="2262189" y="2011863"/>
              <a:ext cx="2172651" cy="10248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17104" y="2051153"/>
              <a:ext cx="2064233" cy="82623"/>
            </a:xfrm>
            <a:prstGeom prst="rect">
              <a:avLst/>
            </a:prstGeom>
          </p:spPr>
        </p:pic>
        <p:grpSp>
          <p:nvGrpSpPr>
            <p:cNvPr id="90" name="그룹 89"/>
            <p:cNvGrpSpPr/>
            <p:nvPr/>
          </p:nvGrpSpPr>
          <p:grpSpPr>
            <a:xfrm>
              <a:off x="2262189" y="1419239"/>
              <a:ext cx="2172651" cy="592465"/>
              <a:chOff x="2262189" y="1419239"/>
              <a:chExt cx="2172651" cy="592465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2262189" y="1427018"/>
                <a:ext cx="2172651" cy="5846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5C5A58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3" name="그림 9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8593" y="1430999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94" name="그림 9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3374" y="1419239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95" name="그림 9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3642" y="1440510"/>
                <a:ext cx="1143000" cy="295275"/>
              </a:xfrm>
              <a:prstGeom prst="rect">
                <a:avLst/>
              </a:prstGeom>
            </p:spPr>
          </p:pic>
          <p:grpSp>
            <p:nvGrpSpPr>
              <p:cNvPr id="96" name="그룹 95"/>
              <p:cNvGrpSpPr/>
              <p:nvPr/>
            </p:nvGrpSpPr>
            <p:grpSpPr>
              <a:xfrm>
                <a:off x="2843668" y="1706751"/>
                <a:ext cx="1083951" cy="295276"/>
                <a:chOff x="2843668" y="1706751"/>
                <a:chExt cx="1083951" cy="295276"/>
              </a:xfrm>
            </p:grpSpPr>
            <p:pic>
              <p:nvPicPr>
                <p:cNvPr id="97" name="그림 96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69452" y="1706752"/>
                  <a:ext cx="295275" cy="295275"/>
                </a:xfrm>
                <a:prstGeom prst="rect">
                  <a:avLst/>
                </a:prstGeom>
              </p:spPr>
            </p:pic>
            <p:pic>
              <p:nvPicPr>
                <p:cNvPr id="98" name="그림 97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06560" y="1706751"/>
                  <a:ext cx="295275" cy="295275"/>
                </a:xfrm>
                <a:prstGeom prst="rect">
                  <a:avLst/>
                </a:prstGeom>
              </p:spPr>
            </p:pic>
            <p:pic>
              <p:nvPicPr>
                <p:cNvPr id="99" name="그림 98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43668" y="1706752"/>
                  <a:ext cx="295275" cy="295275"/>
                </a:xfrm>
                <a:prstGeom prst="rect">
                  <a:avLst/>
                </a:prstGeom>
              </p:spPr>
            </p:pic>
            <p:pic>
              <p:nvPicPr>
                <p:cNvPr id="100" name="그림 99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32344" y="1706751"/>
                  <a:ext cx="295275" cy="295275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91" name="직선 연결선 90"/>
            <p:cNvCxnSpPr/>
            <p:nvPr/>
          </p:nvCxnSpPr>
          <p:spPr>
            <a:xfrm>
              <a:off x="2356376" y="2101990"/>
              <a:ext cx="0" cy="2621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/>
          <p:nvPr/>
        </p:nvSpPr>
        <p:spPr>
          <a:xfrm>
            <a:off x="5296521" y="4455369"/>
            <a:ext cx="216423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포커스가 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메모영역으로 벗어날 경우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UI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탭은 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이전 메뉴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로 복귀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2" name="오른쪽 화살표 101"/>
          <p:cNvSpPr/>
          <p:nvPr/>
        </p:nvSpPr>
        <p:spPr>
          <a:xfrm rot="5400000">
            <a:off x="5725422" y="3574855"/>
            <a:ext cx="1151153" cy="52467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319181" y="5505799"/>
            <a:ext cx="2055653" cy="862295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6083804" y="5871633"/>
            <a:ext cx="6230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포커스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5732050" y="5076047"/>
            <a:ext cx="1331318" cy="4207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꺾인 연결선 104"/>
          <p:cNvCxnSpPr>
            <a:stCxn id="30" idx="1"/>
            <a:endCxn id="104" idx="2"/>
          </p:cNvCxnSpPr>
          <p:nvPr/>
        </p:nvCxnSpPr>
        <p:spPr>
          <a:xfrm rot="10800000" flipH="1">
            <a:off x="5319180" y="5286419"/>
            <a:ext cx="412869" cy="650528"/>
          </a:xfrm>
          <a:prstGeom prst="bentConnector3">
            <a:avLst>
              <a:gd name="adj1" fmla="val -5536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/>
          <p:cNvSpPr/>
          <p:nvPr/>
        </p:nvSpPr>
        <p:spPr>
          <a:xfrm>
            <a:off x="5435138" y="1656045"/>
            <a:ext cx="1867598" cy="4207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꺾인 연결선 107"/>
          <p:cNvCxnSpPr>
            <a:stCxn id="107" idx="6"/>
            <a:endCxn id="30" idx="3"/>
          </p:cNvCxnSpPr>
          <p:nvPr/>
        </p:nvCxnSpPr>
        <p:spPr>
          <a:xfrm>
            <a:off x="7302736" y="1866417"/>
            <a:ext cx="72098" cy="4070530"/>
          </a:xfrm>
          <a:prstGeom prst="bentConnector3">
            <a:avLst>
              <a:gd name="adj1" fmla="val 41706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5406345" y="1705772"/>
            <a:ext cx="1881324" cy="303071"/>
            <a:chOff x="3405653" y="3342608"/>
            <a:chExt cx="1881324" cy="303071"/>
          </a:xfrm>
        </p:grpSpPr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5728" y="3349572"/>
              <a:ext cx="295275" cy="295275"/>
            </a:xfrm>
            <a:prstGeom prst="rect">
              <a:avLst/>
            </a:prstGeom>
          </p:spPr>
        </p:pic>
        <p:pic>
          <p:nvPicPr>
            <p:cNvPr id="114" name="그림 113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8162" y="3346865"/>
              <a:ext cx="295275" cy="295275"/>
            </a:xfrm>
            <a:prstGeom prst="rect">
              <a:avLst/>
            </a:prstGeom>
          </p:spPr>
        </p:pic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1702" y="3342608"/>
              <a:ext cx="295275" cy="295275"/>
            </a:xfrm>
            <a:prstGeom prst="rect">
              <a:avLst/>
            </a:prstGeom>
          </p:spPr>
        </p:pic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7577" y="3349573"/>
              <a:ext cx="295275" cy="295275"/>
            </a:xfrm>
            <a:prstGeom prst="rect">
              <a:avLst/>
            </a:prstGeom>
          </p:spPr>
        </p:pic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5653" y="3349573"/>
              <a:ext cx="295275" cy="295275"/>
            </a:xfrm>
            <a:prstGeom prst="rect">
              <a:avLst/>
            </a:prstGeom>
          </p:spPr>
        </p:pic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2021" y="3350404"/>
              <a:ext cx="295275" cy="295275"/>
            </a:xfrm>
            <a:prstGeom prst="rect">
              <a:avLst/>
            </a:prstGeom>
          </p:spPr>
        </p:pic>
        <p:pic>
          <p:nvPicPr>
            <p:cNvPr id="119" name="그림 118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6253" y="3348905"/>
              <a:ext cx="295275" cy="295275"/>
            </a:xfrm>
            <a:prstGeom prst="rect">
              <a:avLst/>
            </a:prstGeom>
          </p:spPr>
        </p:pic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9605" y="3355171"/>
              <a:ext cx="284925" cy="284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865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2268593" y="1419239"/>
            <a:ext cx="2172651" cy="2676008"/>
            <a:chOff x="2268593" y="1419239"/>
            <a:chExt cx="2172651" cy="2676008"/>
          </a:xfrm>
        </p:grpSpPr>
        <p:grpSp>
          <p:nvGrpSpPr>
            <p:cNvPr id="6" name="그룹 5"/>
            <p:cNvGrpSpPr/>
            <p:nvPr/>
          </p:nvGrpSpPr>
          <p:grpSpPr>
            <a:xfrm>
              <a:off x="2268593" y="1419239"/>
              <a:ext cx="2172651" cy="2676008"/>
              <a:chOff x="5256699" y="1419239"/>
              <a:chExt cx="2172651" cy="2676008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5256699" y="2011863"/>
                <a:ext cx="2172651" cy="20833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C5A58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11614" y="2051153"/>
                <a:ext cx="2064233" cy="82623"/>
              </a:xfrm>
              <a:prstGeom prst="rect">
                <a:avLst/>
              </a:prstGeom>
            </p:spPr>
          </p:pic>
          <p:sp>
            <p:nvSpPr>
              <p:cNvPr id="42" name="직사각형 41"/>
              <p:cNvSpPr/>
              <p:nvPr/>
            </p:nvSpPr>
            <p:spPr>
              <a:xfrm>
                <a:off x="5256699" y="1427018"/>
                <a:ext cx="2172651" cy="5846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5C5A58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3" name="그림 4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63103" y="1430999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44" name="그림 4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7884" y="1419239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45" name="그림 4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8152" y="1440510"/>
                <a:ext cx="1143000" cy="295275"/>
              </a:xfrm>
              <a:prstGeom prst="rect">
                <a:avLst/>
              </a:prstGeom>
            </p:spPr>
          </p:pic>
          <p:cxnSp>
            <p:nvCxnSpPr>
              <p:cNvPr id="41" name="직선 연결선 40"/>
              <p:cNvCxnSpPr/>
              <p:nvPr/>
            </p:nvCxnSpPr>
            <p:spPr>
              <a:xfrm>
                <a:off x="5319181" y="2101990"/>
                <a:ext cx="0" cy="2621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그룹 74"/>
            <p:cNvGrpSpPr/>
            <p:nvPr/>
          </p:nvGrpSpPr>
          <p:grpSpPr>
            <a:xfrm>
              <a:off x="2442944" y="1703303"/>
              <a:ext cx="1881324" cy="303071"/>
              <a:chOff x="3405653" y="3342608"/>
              <a:chExt cx="1881324" cy="303071"/>
            </a:xfrm>
          </p:grpSpPr>
          <p:pic>
            <p:nvPicPr>
              <p:cNvPr id="76" name="그림 7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5728" y="3349572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77" name="그림 76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8162" y="3346865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78" name="그림 77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1702" y="3342608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79" name="그림 78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7577" y="3349573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80" name="그림 79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05653" y="3349573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81" name="그림 80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72021" y="3350404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82" name="그림 8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6253" y="3348905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99605" y="3355171"/>
                <a:ext cx="284925" cy="284925"/>
              </a:xfrm>
              <a:prstGeom prst="rect">
                <a:avLst/>
              </a:prstGeom>
            </p:spPr>
          </p:pic>
        </p:grpSp>
      </p:grpSp>
      <p:sp>
        <p:nvSpPr>
          <p:cNvPr id="5" name="직사각형 4"/>
          <p:cNvSpPr/>
          <p:nvPr/>
        </p:nvSpPr>
        <p:spPr>
          <a:xfrm>
            <a:off x="0" y="809626"/>
            <a:ext cx="1504951" cy="407597"/>
          </a:xfrm>
          <a:prstGeom prst="rect">
            <a:avLst/>
          </a:prstGeom>
          <a:solidFill>
            <a:srgbClr val="F09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285750" y="870914"/>
            <a:ext cx="1187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pitchFamily="34" charset="0"/>
                <a:ea typeface="굴림" pitchFamily="50" charset="-127"/>
              </a:rPr>
              <a:t>3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-10580" y="6090517"/>
            <a:ext cx="15176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>
                <a:solidFill>
                  <a:srgbClr val="C00000"/>
                </a:solidFill>
                <a:latin typeface="Calibri" pitchFamily="34" charset="0"/>
                <a:ea typeface="맑은 고딕" pitchFamily="50" charset="-127"/>
                <a:cs typeface="Arial" charset="0"/>
              </a:rPr>
              <a:t>MANGOSLAB CONFIDENTIAL </a:t>
            </a:r>
            <a:endParaRPr kumimoji="0" lang="en-US" altLang="ko-KR" sz="600" b="0" dirty="0" smtClean="0">
              <a:solidFill>
                <a:srgbClr val="C00000"/>
              </a:solidFill>
              <a:latin typeface="Calibri" pitchFamily="34" charset="0"/>
              <a:ea typeface="맑은 고딕" pitchFamily="50" charset="-127"/>
              <a:cs typeface="Arial" charset="0"/>
            </a:endParaRP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© </a:t>
            </a:r>
            <a:r>
              <a:rPr kumimoji="0" lang="en-US" altLang="ko-KR" sz="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2016 MANGOSLAB CO.LTD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1" y="6402123"/>
            <a:ext cx="768350" cy="944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1989" y="368396"/>
            <a:ext cx="841828" cy="103844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-10580" y="1290001"/>
            <a:ext cx="15263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yriad Web" pitchFamily="34" charset="0"/>
                <a:ea typeface="굴림" pitchFamily="50" charset="-127"/>
              </a:rPr>
              <a:t>Service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Web" pitchFamily="34" charset="0"/>
                <a:ea typeface="굴림" pitchFamily="50" charset="-127"/>
              </a:rPr>
              <a:t>Scenario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95820" y="538790"/>
            <a:ext cx="1109131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Windows Application </a:t>
            </a:r>
            <a:endParaRPr kumimoji="1" lang="en-US" altLang="ko-KR" sz="700" dirty="0">
              <a:solidFill>
                <a:schemeClr val="bg1">
                  <a:lumMod val="65000"/>
                </a:schemeClr>
              </a:solidFill>
              <a:latin typeface="Helvetica-Light" panose="020B0400000000000000" pitchFamily="34" charset="0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UI Flipbook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553661" y="937383"/>
            <a:ext cx="58950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MEMO – </a:t>
            </a: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 </a:t>
            </a:r>
            <a:r>
              <a:rPr kumimoji="1"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세부기능</a:t>
            </a:r>
            <a:r>
              <a:rPr kumimoji="1"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UI</a:t>
            </a:r>
            <a:r>
              <a:rPr kumimoji="1"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탭 </a:t>
            </a: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메모저장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262189" y="937383"/>
            <a:ext cx="188375" cy="188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latin typeface="Myriad Web" pitchFamily="34" charset="0"/>
              </a:rPr>
              <a:t>1</a:t>
            </a:r>
            <a:endParaRPr lang="ko-KR" altLang="en-US" sz="1000" b="1" dirty="0">
              <a:latin typeface="Myriad Web" pitchFamily="34" charset="0"/>
            </a:endParaRPr>
          </a:p>
        </p:txBody>
      </p:sp>
      <p:graphicFrame>
        <p:nvGraphicFramePr>
          <p:cNvPr id="13" name="Group 155"/>
          <p:cNvGraphicFramePr>
            <a:graphicFrameLocks noGrp="1"/>
          </p:cNvGraphicFramePr>
          <p:nvPr>
            <p:extLst/>
          </p:nvPr>
        </p:nvGraphicFramePr>
        <p:xfrm>
          <a:off x="8392702" y="1290000"/>
          <a:ext cx="3221447" cy="22429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01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293"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SCREEN ID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P-000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8373927" y="1644294"/>
            <a:ext cx="163519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● Screen Description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8448674" y="1888857"/>
            <a:ext cx="3165476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해당 메모를 저장한다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b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기본 저장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process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는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window </a:t>
            </a:r>
            <a:r>
              <a:rPr kumimoji="1"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저장방식과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동일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단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최초 경로는 </a:t>
            </a:r>
            <a:r>
              <a:rPr kumimoji="1"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네모닉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지정 폴더로 </a:t>
            </a:r>
            <a:r>
              <a:rPr kumimoji="1"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가이드함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 저장된 파일은 덮어쓰기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endParaRPr kumimoji="1" lang="en-US" altLang="ko-KR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저장 </a:t>
            </a:r>
            <a:r>
              <a:rPr kumimoji="1"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확장자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형식은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Jason </a:t>
            </a:r>
            <a:r>
              <a:rPr kumimoji="1"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평태로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저장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확장자명은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최종적으로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*.nemo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등으로 결정될 예정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70904" y="2583155"/>
            <a:ext cx="3304638" cy="2723266"/>
          </a:xfrm>
          <a:prstGeom prst="rect">
            <a:avLst/>
          </a:prstGeom>
        </p:spPr>
      </p:pic>
      <p:cxnSp>
        <p:nvCxnSpPr>
          <p:cNvPr id="71" name="꺾인 연결선 70"/>
          <p:cNvCxnSpPr>
            <a:stCxn id="17" idx="4"/>
            <a:endCxn id="70" idx="0"/>
          </p:cNvCxnSpPr>
          <p:nvPr/>
        </p:nvCxnSpPr>
        <p:spPr>
          <a:xfrm rot="16200000" flipH="1">
            <a:off x="4135713" y="495645"/>
            <a:ext cx="516342" cy="3658678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354173" y="1646070"/>
            <a:ext cx="420743" cy="4207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6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/>
          <p:cNvGrpSpPr/>
          <p:nvPr/>
        </p:nvGrpSpPr>
        <p:grpSpPr>
          <a:xfrm>
            <a:off x="2259783" y="1426859"/>
            <a:ext cx="2172651" cy="2676008"/>
            <a:chOff x="2268593" y="1419239"/>
            <a:chExt cx="2172651" cy="2676008"/>
          </a:xfrm>
        </p:grpSpPr>
        <p:grpSp>
          <p:nvGrpSpPr>
            <p:cNvPr id="141" name="그룹 140"/>
            <p:cNvGrpSpPr/>
            <p:nvPr/>
          </p:nvGrpSpPr>
          <p:grpSpPr>
            <a:xfrm>
              <a:off x="2268593" y="1419239"/>
              <a:ext cx="2172651" cy="2676008"/>
              <a:chOff x="5256699" y="1419239"/>
              <a:chExt cx="2172651" cy="2676008"/>
            </a:xfrm>
          </p:grpSpPr>
          <p:sp>
            <p:nvSpPr>
              <p:cNvPr id="151" name="직사각형 150"/>
              <p:cNvSpPr/>
              <p:nvPr/>
            </p:nvSpPr>
            <p:spPr>
              <a:xfrm>
                <a:off x="5256699" y="2011863"/>
                <a:ext cx="2172651" cy="20833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C5A58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52" name="그림 15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1614" y="2051153"/>
                <a:ext cx="2064233" cy="82623"/>
              </a:xfrm>
              <a:prstGeom prst="rect">
                <a:avLst/>
              </a:prstGeom>
            </p:spPr>
          </p:pic>
          <p:sp>
            <p:nvSpPr>
              <p:cNvPr id="153" name="직사각형 152"/>
              <p:cNvSpPr/>
              <p:nvPr/>
            </p:nvSpPr>
            <p:spPr>
              <a:xfrm>
                <a:off x="5256699" y="1427018"/>
                <a:ext cx="2172651" cy="5846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5C5A58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54" name="그림 15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63103" y="1430999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55" name="그림 15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7884" y="1419239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56" name="그림 15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8152" y="1440510"/>
                <a:ext cx="1143000" cy="295275"/>
              </a:xfrm>
              <a:prstGeom prst="rect">
                <a:avLst/>
              </a:prstGeom>
            </p:spPr>
          </p:pic>
          <p:cxnSp>
            <p:nvCxnSpPr>
              <p:cNvPr id="157" name="직선 연결선 156"/>
              <p:cNvCxnSpPr/>
              <p:nvPr/>
            </p:nvCxnSpPr>
            <p:spPr>
              <a:xfrm>
                <a:off x="5319181" y="2101990"/>
                <a:ext cx="0" cy="2621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그룹 141"/>
            <p:cNvGrpSpPr/>
            <p:nvPr/>
          </p:nvGrpSpPr>
          <p:grpSpPr>
            <a:xfrm>
              <a:off x="2442944" y="1703303"/>
              <a:ext cx="1881324" cy="303071"/>
              <a:chOff x="3405653" y="3342608"/>
              <a:chExt cx="1881324" cy="303071"/>
            </a:xfrm>
          </p:grpSpPr>
          <p:pic>
            <p:nvPicPr>
              <p:cNvPr id="143" name="그림 142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5728" y="3349572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44" name="그림 143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8162" y="3346865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45" name="그림 144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1702" y="3342608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46" name="그림 145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7577" y="3349573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47" name="그림 146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05653" y="3349573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48" name="그림 147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72021" y="3350404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49" name="그림 148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6253" y="3348905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50" name="그림 149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99605" y="3355171"/>
                <a:ext cx="284925" cy="284925"/>
              </a:xfrm>
              <a:prstGeom prst="rect">
                <a:avLst/>
              </a:prstGeom>
            </p:spPr>
          </p:pic>
        </p:grpSp>
      </p:grpSp>
      <p:sp>
        <p:nvSpPr>
          <p:cNvPr id="5" name="직사각형 4"/>
          <p:cNvSpPr/>
          <p:nvPr/>
        </p:nvSpPr>
        <p:spPr>
          <a:xfrm>
            <a:off x="0" y="809626"/>
            <a:ext cx="1504951" cy="407597"/>
          </a:xfrm>
          <a:prstGeom prst="rect">
            <a:avLst/>
          </a:prstGeom>
          <a:solidFill>
            <a:srgbClr val="F09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285750" y="870914"/>
            <a:ext cx="1187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pitchFamily="34" charset="0"/>
                <a:ea typeface="굴림" pitchFamily="50" charset="-127"/>
              </a:rPr>
              <a:t>3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-10580" y="6090517"/>
            <a:ext cx="15176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>
                <a:solidFill>
                  <a:srgbClr val="C00000"/>
                </a:solidFill>
                <a:latin typeface="Calibri" pitchFamily="34" charset="0"/>
                <a:ea typeface="맑은 고딕" pitchFamily="50" charset="-127"/>
                <a:cs typeface="Arial" charset="0"/>
              </a:rPr>
              <a:t>MANGOSLAB CONFIDENTIAL </a:t>
            </a:r>
            <a:endParaRPr kumimoji="0" lang="en-US" altLang="ko-KR" sz="600" b="0" dirty="0" smtClean="0">
              <a:solidFill>
                <a:srgbClr val="C00000"/>
              </a:solidFill>
              <a:latin typeface="Calibri" pitchFamily="34" charset="0"/>
              <a:ea typeface="맑은 고딕" pitchFamily="50" charset="-127"/>
              <a:cs typeface="Arial" charset="0"/>
            </a:endParaRP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© </a:t>
            </a:r>
            <a:r>
              <a:rPr kumimoji="0" lang="en-US" altLang="ko-KR" sz="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2016 MANGOSLAB CO.LTD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1" y="6402123"/>
            <a:ext cx="768350" cy="944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1989" y="368396"/>
            <a:ext cx="841828" cy="103844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-10580" y="1290001"/>
            <a:ext cx="15263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yriad Web" pitchFamily="34" charset="0"/>
                <a:ea typeface="굴림" pitchFamily="50" charset="-127"/>
              </a:rPr>
              <a:t>Service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Web" pitchFamily="34" charset="0"/>
                <a:ea typeface="굴림" pitchFamily="50" charset="-127"/>
              </a:rPr>
              <a:t>Scenario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95820" y="538790"/>
            <a:ext cx="1109131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Windows Application </a:t>
            </a:r>
            <a:endParaRPr kumimoji="1" lang="en-US" altLang="ko-KR" sz="700" dirty="0">
              <a:solidFill>
                <a:schemeClr val="bg1">
                  <a:lumMod val="65000"/>
                </a:schemeClr>
              </a:solidFill>
              <a:latin typeface="Helvetica-Light" panose="020B0400000000000000" pitchFamily="34" charset="0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UI Flipbook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553661" y="937383"/>
            <a:ext cx="58950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MEMO – </a:t>
            </a: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 </a:t>
            </a:r>
            <a:r>
              <a:rPr kumimoji="1"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세부기능</a:t>
            </a:r>
            <a:r>
              <a:rPr kumimoji="1"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UI</a:t>
            </a:r>
            <a:r>
              <a:rPr kumimoji="1"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탭 </a:t>
            </a: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 불러오기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262189" y="937383"/>
            <a:ext cx="188375" cy="188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latin typeface="Myriad Web" pitchFamily="34" charset="0"/>
              </a:rPr>
              <a:t>1</a:t>
            </a:r>
            <a:endParaRPr lang="ko-KR" altLang="en-US" sz="1000" b="1" dirty="0">
              <a:latin typeface="Myriad Web" pitchFamily="34" charset="0"/>
            </a:endParaRPr>
          </a:p>
        </p:txBody>
      </p:sp>
      <p:graphicFrame>
        <p:nvGraphicFramePr>
          <p:cNvPr id="13" name="Group 155"/>
          <p:cNvGraphicFramePr>
            <a:graphicFrameLocks noGrp="1"/>
          </p:cNvGraphicFramePr>
          <p:nvPr>
            <p:extLst/>
          </p:nvPr>
        </p:nvGraphicFramePr>
        <p:xfrm>
          <a:off x="8392702" y="1290000"/>
          <a:ext cx="3221447" cy="22429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01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293"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SCREEN ID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P-000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8373927" y="1644294"/>
            <a:ext cx="163519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● Screen Description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8448674" y="1888857"/>
            <a:ext cx="3165476" cy="302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저장된 메모를 불러들인다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ko-KR" altLang="en-US" sz="700" b="1" dirty="0" err="1" smtClean="0">
                <a:solidFill>
                  <a:srgbClr val="C00000"/>
                </a:solidFill>
                <a:latin typeface="+mn-ea"/>
              </a:rPr>
              <a:t>불러들일때</a:t>
            </a:r>
            <a:r>
              <a:rPr kumimoji="1" lang="en-US" altLang="ko-KR" sz="700" b="1" dirty="0" smtClean="0">
                <a:solidFill>
                  <a:srgbClr val="C00000"/>
                </a:solidFill>
                <a:latin typeface="+mn-ea"/>
              </a:rPr>
              <a:t>, </a:t>
            </a:r>
            <a:r>
              <a:rPr kumimoji="1" lang="ko-KR" altLang="en-US" sz="700" b="1" dirty="0" err="1" smtClean="0">
                <a:solidFill>
                  <a:srgbClr val="C00000"/>
                </a:solidFill>
                <a:latin typeface="+mn-ea"/>
              </a:rPr>
              <a:t>새창으로</a:t>
            </a:r>
            <a:r>
              <a:rPr kumimoji="1" lang="ko-KR" altLang="en-US" sz="700" b="1" dirty="0" smtClean="0">
                <a:solidFill>
                  <a:srgbClr val="C00000"/>
                </a:solidFill>
                <a:latin typeface="+mn-ea"/>
              </a:rPr>
              <a:t> 불러들임</a:t>
            </a:r>
            <a:r>
              <a:rPr kumimoji="1" lang="en-US" altLang="ko-KR" sz="700" b="1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kumimoji="1" lang="ko-KR" altLang="en-US" sz="700" b="1" dirty="0" smtClean="0">
                <a:solidFill>
                  <a:srgbClr val="C00000"/>
                </a:solidFill>
                <a:latin typeface="+mn-ea"/>
              </a:rPr>
              <a:t>기존 </a:t>
            </a:r>
            <a:r>
              <a:rPr kumimoji="1" lang="ko-KR" altLang="en-US" sz="700" b="1" dirty="0" err="1" smtClean="0">
                <a:solidFill>
                  <a:srgbClr val="C00000"/>
                </a:solidFill>
                <a:latin typeface="+mn-ea"/>
              </a:rPr>
              <a:t>작성중이던</a:t>
            </a:r>
            <a:r>
              <a:rPr kumimoji="1" lang="ko-KR" altLang="en-US" sz="700" b="1" dirty="0" smtClean="0">
                <a:solidFill>
                  <a:srgbClr val="C00000"/>
                </a:solidFill>
                <a:latin typeface="+mn-ea"/>
              </a:rPr>
              <a:t> 메모는 그대로</a:t>
            </a:r>
            <a:r>
              <a:rPr kumimoji="1" lang="en-US" altLang="ko-KR" sz="700" b="1" dirty="0" smtClean="0">
                <a:solidFill>
                  <a:srgbClr val="C00000"/>
                </a:solidFill>
                <a:latin typeface="+mn-ea"/>
              </a:rPr>
              <a:t>)</a:t>
            </a:r>
          </a:p>
        </p:txBody>
      </p:sp>
      <p:sp>
        <p:nvSpPr>
          <p:cNvPr id="17" name="타원 16"/>
          <p:cNvSpPr/>
          <p:nvPr/>
        </p:nvSpPr>
        <p:spPr>
          <a:xfrm>
            <a:off x="2620528" y="1646070"/>
            <a:ext cx="420743" cy="4207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꺾인 연결선 70"/>
          <p:cNvCxnSpPr>
            <a:stCxn id="17" idx="4"/>
            <a:endCxn id="119" idx="0"/>
          </p:cNvCxnSpPr>
          <p:nvPr/>
        </p:nvCxnSpPr>
        <p:spPr>
          <a:xfrm rot="16200000" flipH="1">
            <a:off x="4139097" y="758616"/>
            <a:ext cx="901528" cy="351792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3188909" y="2968341"/>
            <a:ext cx="4955388" cy="2820991"/>
            <a:chOff x="4608308" y="2727331"/>
            <a:chExt cx="4955388" cy="2820991"/>
          </a:xfrm>
        </p:grpSpPr>
        <p:grpSp>
          <p:nvGrpSpPr>
            <p:cNvPr id="36" name="그룹 35"/>
            <p:cNvGrpSpPr/>
            <p:nvPr/>
          </p:nvGrpSpPr>
          <p:grpSpPr>
            <a:xfrm>
              <a:off x="6223223" y="3505606"/>
              <a:ext cx="3068919" cy="2042715"/>
              <a:chOff x="3877104" y="2068276"/>
              <a:chExt cx="3068919" cy="2042715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3877104" y="2068276"/>
                <a:ext cx="3068919" cy="2042715"/>
                <a:chOff x="3877104" y="2068276"/>
                <a:chExt cx="3068919" cy="2042715"/>
              </a:xfrm>
            </p:grpSpPr>
            <p:sp>
              <p:nvSpPr>
                <p:cNvPr id="67" name="직사각형 66"/>
                <p:cNvSpPr/>
                <p:nvPr/>
              </p:nvSpPr>
              <p:spPr>
                <a:xfrm>
                  <a:off x="4682104" y="2068276"/>
                  <a:ext cx="670962" cy="6709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직사각형 68"/>
                <p:cNvSpPr/>
                <p:nvPr/>
              </p:nvSpPr>
              <p:spPr>
                <a:xfrm>
                  <a:off x="5480920" y="2068276"/>
                  <a:ext cx="670962" cy="6709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B2B2B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6275061" y="2068276"/>
                  <a:ext cx="670962" cy="6709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3878990" y="2835389"/>
                  <a:ext cx="670962" cy="6709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4682104" y="2835389"/>
                  <a:ext cx="670962" cy="6709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5480920" y="2835389"/>
                  <a:ext cx="670962" cy="6709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6275061" y="2835389"/>
                  <a:ext cx="670962" cy="6709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3878990" y="3607981"/>
                  <a:ext cx="670962" cy="50301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4682104" y="3607981"/>
                  <a:ext cx="670962" cy="50301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5480920" y="3607981"/>
                  <a:ext cx="670962" cy="50301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직사각형 79"/>
                <p:cNvSpPr/>
                <p:nvPr/>
              </p:nvSpPr>
              <p:spPr>
                <a:xfrm>
                  <a:off x="6275061" y="3607981"/>
                  <a:ext cx="670962" cy="50301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3877104" y="2068276"/>
                  <a:ext cx="670962" cy="6709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0" name="타원 39"/>
              <p:cNvSpPr/>
              <p:nvPr/>
            </p:nvSpPr>
            <p:spPr>
              <a:xfrm>
                <a:off x="3914586" y="2094695"/>
                <a:ext cx="66675" cy="666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rgbClr val="5C5A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3914586" y="2873852"/>
                <a:ext cx="66675" cy="66675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5C5A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3914586" y="3648796"/>
                <a:ext cx="66675" cy="66675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5C5A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5529782" y="2094695"/>
                <a:ext cx="66675" cy="66675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5C5A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5529782" y="2873852"/>
                <a:ext cx="66675" cy="666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rgbClr val="5C5A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529782" y="3648796"/>
                <a:ext cx="66675" cy="666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rgbClr val="5C5A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6325568" y="2094695"/>
                <a:ext cx="66675" cy="666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rgbClr val="5C5A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6325568" y="2873852"/>
                <a:ext cx="66675" cy="66675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5C5A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6325568" y="3648796"/>
                <a:ext cx="66675" cy="66675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5C5A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4726288" y="2873852"/>
                <a:ext cx="66675" cy="66675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5C5A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4726288" y="3648796"/>
                <a:ext cx="66675" cy="66675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5C5A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7705671" y="3276033"/>
              <a:ext cx="634563" cy="119625"/>
              <a:chOff x="5348332" y="1838703"/>
              <a:chExt cx="634563" cy="119625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5348332" y="1838703"/>
                <a:ext cx="144381" cy="1196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5511990" y="1838703"/>
                <a:ext cx="144381" cy="1196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5674834" y="1838703"/>
                <a:ext cx="144381" cy="1196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5838514" y="1838703"/>
                <a:ext cx="144381" cy="1196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4608308" y="2727331"/>
              <a:ext cx="1363327" cy="2820990"/>
              <a:chOff x="2262189" y="1290001"/>
              <a:chExt cx="1363327" cy="2727250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2262189" y="1290001"/>
                <a:ext cx="1363327" cy="2727250"/>
              </a:xfrm>
              <a:prstGeom prst="rect">
                <a:avLst/>
              </a:prstGeom>
              <a:solidFill>
                <a:srgbClr val="5C5A58"/>
              </a:solidFill>
              <a:ln w="3175">
                <a:solidFill>
                  <a:srgbClr val="40404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2264236" y="1903728"/>
                <a:ext cx="45719" cy="2474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2309955" y="1903728"/>
                <a:ext cx="1311263" cy="24746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1" name="그림 90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1389" y="2229927"/>
                <a:ext cx="168788" cy="168788"/>
              </a:xfrm>
              <a:prstGeom prst="rect">
                <a:avLst/>
              </a:prstGeom>
            </p:spPr>
          </p:pic>
          <p:pic>
            <p:nvPicPr>
              <p:cNvPr id="92" name="그림 91"/>
              <p:cNvPicPr>
                <a:picLocks noChangeAspect="1"/>
              </p:cNvPicPr>
              <p:nvPr/>
            </p:nvPicPr>
            <p:blipFill>
              <a:blip r:embed="rId18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4452" y="2484690"/>
                <a:ext cx="202702" cy="202702"/>
              </a:xfrm>
              <a:prstGeom prst="rect">
                <a:avLst/>
              </a:prstGeom>
            </p:spPr>
          </p:pic>
          <p:sp>
            <p:nvSpPr>
              <p:cNvPr id="93" name="TextBox 92"/>
              <p:cNvSpPr txBox="1"/>
              <p:nvPr/>
            </p:nvSpPr>
            <p:spPr>
              <a:xfrm>
                <a:off x="2591401" y="1975001"/>
                <a:ext cx="546968" cy="1000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650" b="1" dirty="0" smtClean="0">
                    <a:solidFill>
                      <a:schemeClr val="bg1"/>
                    </a:solidFill>
                  </a:rPr>
                  <a:t>Open memo</a:t>
                </a:r>
                <a:endParaRPr lang="ko-KR" altLang="en-US" sz="65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591401" y="2252881"/>
                <a:ext cx="778218" cy="1000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650" dirty="0">
                    <a:solidFill>
                      <a:schemeClr val="bg1"/>
                    </a:solidFill>
                  </a:rPr>
                  <a:t>Import </a:t>
                </a:r>
                <a:r>
                  <a:rPr lang="en-US" altLang="ko-KR" sz="650" dirty="0" smtClean="0">
                    <a:solidFill>
                      <a:schemeClr val="bg1"/>
                    </a:solidFill>
                  </a:rPr>
                  <a:t>template</a:t>
                </a:r>
                <a:endParaRPr lang="ko-KR" altLang="en-US" sz="6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2591401" y="2536027"/>
                <a:ext cx="546968" cy="1000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650" dirty="0" smtClean="0">
                    <a:solidFill>
                      <a:schemeClr val="bg1"/>
                    </a:solidFill>
                  </a:rPr>
                  <a:t>Options</a:t>
                </a:r>
                <a:endParaRPr lang="ko-KR" altLang="en-US" sz="6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2378919" y="3305277"/>
                <a:ext cx="546968" cy="1000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650" dirty="0" smtClean="0">
                    <a:solidFill>
                      <a:schemeClr val="bg1"/>
                    </a:solidFill>
                  </a:rPr>
                  <a:t>Download</a:t>
                </a:r>
                <a:endParaRPr lang="ko-KR" altLang="en-US" sz="65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97" name="그림 96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6097" y="2784037"/>
                <a:ext cx="179152" cy="179152"/>
              </a:xfrm>
              <a:prstGeom prst="rect">
                <a:avLst/>
              </a:prstGeom>
            </p:spPr>
          </p:pic>
          <p:sp>
            <p:nvSpPr>
              <p:cNvPr id="98" name="TextBox 97"/>
              <p:cNvSpPr txBox="1"/>
              <p:nvPr/>
            </p:nvSpPr>
            <p:spPr>
              <a:xfrm>
                <a:off x="2600926" y="2818062"/>
                <a:ext cx="546968" cy="1000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650" dirty="0" smtClean="0">
                    <a:solidFill>
                      <a:schemeClr val="bg1"/>
                    </a:solidFill>
                  </a:rPr>
                  <a:t>Help</a:t>
                </a:r>
                <a:endParaRPr lang="ko-KR" altLang="en-US" sz="65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99" name="그림 98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80705" y="1952725"/>
                <a:ext cx="149472" cy="149472"/>
              </a:xfrm>
              <a:prstGeom prst="rect">
                <a:avLst/>
              </a:prstGeom>
            </p:spPr>
          </p:pic>
          <p:pic>
            <p:nvPicPr>
              <p:cNvPr id="100" name="그림 99"/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87848" y="1394297"/>
                <a:ext cx="235304" cy="233063"/>
              </a:xfrm>
              <a:prstGeom prst="rect">
                <a:avLst/>
              </a:prstGeom>
            </p:spPr>
          </p:pic>
          <p:pic>
            <p:nvPicPr>
              <p:cNvPr id="101" name="그림 100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680548" y="1429293"/>
                <a:ext cx="689071" cy="85001"/>
              </a:xfrm>
              <a:prstGeom prst="rect">
                <a:avLst/>
              </a:prstGeom>
            </p:spPr>
          </p:pic>
          <p:sp>
            <p:nvSpPr>
              <p:cNvPr id="102" name="TextBox 101"/>
              <p:cNvSpPr txBox="1"/>
              <p:nvPr/>
            </p:nvSpPr>
            <p:spPr>
              <a:xfrm>
                <a:off x="2378918" y="3454999"/>
                <a:ext cx="1246597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5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nemonic</a:t>
                </a:r>
                <a:r>
                  <a:rPr lang="en-US" altLang="ko-KR" sz="500" dirty="0" smtClean="0">
                    <a:solidFill>
                      <a:schemeClr val="bg1">
                        <a:lumMod val="85000"/>
                      </a:schemeClr>
                    </a:solidFill>
                  </a:rPr>
                  <a:t> Driver </a:t>
                </a:r>
                <a:r>
                  <a:rPr lang="en-US" altLang="ko-KR" sz="500" dirty="0">
                    <a:solidFill>
                      <a:schemeClr val="bg1">
                        <a:lumMod val="85000"/>
                      </a:schemeClr>
                    </a:solidFill>
                  </a:rPr>
                  <a:t>v.0.0 </a:t>
                </a:r>
                <a:r>
                  <a:rPr lang="en-US" altLang="ko-KR" sz="500" dirty="0" smtClean="0">
                    <a:solidFill>
                      <a:schemeClr val="bg1">
                        <a:lumMod val="85000"/>
                      </a:schemeClr>
                    </a:solidFill>
                  </a:rPr>
                  <a:t>(Latest</a:t>
                </a:r>
                <a:r>
                  <a:rPr lang="en-US" altLang="ko-KR" sz="500" dirty="0">
                    <a:solidFill>
                      <a:schemeClr val="bg1">
                        <a:lumMod val="85000"/>
                      </a:schemeClr>
                    </a:solidFill>
                  </a:rPr>
                  <a:t>)</a:t>
                </a:r>
                <a:endParaRPr lang="en-US" altLang="ko-KR" sz="500" dirty="0" smtClean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r>
                  <a:rPr lang="en-US" altLang="ko-KR" sz="500" dirty="0" smtClean="0">
                    <a:solidFill>
                      <a:schemeClr val="bg1">
                        <a:lumMod val="85000"/>
                      </a:schemeClr>
                    </a:solidFill>
                  </a:rPr>
                  <a:t>Memo App v.0.0 </a:t>
                </a:r>
                <a:r>
                  <a:rPr lang="en-US" altLang="ko-KR" sz="500" u="sng" dirty="0" smtClean="0">
                    <a:solidFill>
                      <a:srgbClr val="FFC000"/>
                    </a:solidFill>
                  </a:rPr>
                  <a:t>(Now Upgrade)</a:t>
                </a:r>
              </a:p>
              <a:p>
                <a:r>
                  <a:rPr lang="en-US" altLang="ko-KR" sz="500" dirty="0" smtClean="0">
                    <a:solidFill>
                      <a:schemeClr val="bg1">
                        <a:lumMod val="85000"/>
                      </a:schemeClr>
                    </a:solidFill>
                  </a:rPr>
                  <a:t>Memo </a:t>
                </a:r>
                <a:r>
                  <a:rPr lang="en-US" altLang="ko-KR" sz="500" dirty="0">
                    <a:solidFill>
                      <a:schemeClr val="bg1">
                        <a:lumMod val="85000"/>
                      </a:schemeClr>
                    </a:solidFill>
                  </a:rPr>
                  <a:t>Template v.0.0 </a:t>
                </a:r>
                <a:r>
                  <a:rPr lang="en-US" altLang="ko-KR" sz="500" dirty="0" smtClean="0">
                    <a:solidFill>
                      <a:schemeClr val="bg1">
                        <a:lumMod val="85000"/>
                      </a:schemeClr>
                    </a:solidFill>
                  </a:rPr>
                  <a:t>(Latest)</a:t>
                </a:r>
                <a:endParaRPr lang="en-US" altLang="ko-KR" sz="5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2378919" y="3790272"/>
                <a:ext cx="117390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500" dirty="0" smtClean="0">
                    <a:solidFill>
                      <a:schemeClr val="bg1">
                        <a:lumMod val="85000"/>
                      </a:schemeClr>
                    </a:solidFill>
                  </a:rPr>
                  <a:t>Mangoslab   </a:t>
                </a:r>
                <a:r>
                  <a:rPr lang="en-US" altLang="ko-KR" sz="500" u="sng" dirty="0" smtClean="0">
                    <a:solidFill>
                      <a:srgbClr val="FFC000"/>
                    </a:solidFill>
                  </a:rPr>
                  <a:t>www.mangoslab.com</a:t>
                </a:r>
                <a:endParaRPr lang="ko-KR" altLang="en-US" sz="500" u="sng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104" name="직선 연결선 103"/>
              <p:cNvCxnSpPr/>
              <p:nvPr/>
            </p:nvCxnSpPr>
            <p:spPr>
              <a:xfrm>
                <a:off x="2378322" y="3435947"/>
                <a:ext cx="1103065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>
                <a:off x="2378322" y="3714409"/>
                <a:ext cx="1103065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그룹 105"/>
            <p:cNvGrpSpPr/>
            <p:nvPr/>
          </p:nvGrpSpPr>
          <p:grpSpPr>
            <a:xfrm>
              <a:off x="9426735" y="3435793"/>
              <a:ext cx="136961" cy="2112529"/>
              <a:chOff x="7080616" y="1903213"/>
              <a:chExt cx="136961" cy="2112529"/>
            </a:xfrm>
          </p:grpSpPr>
          <p:sp>
            <p:nvSpPr>
              <p:cNvPr id="107" name="직사각형 106"/>
              <p:cNvSpPr/>
              <p:nvPr/>
            </p:nvSpPr>
            <p:spPr>
              <a:xfrm>
                <a:off x="7080616" y="1975002"/>
                <a:ext cx="136961" cy="204074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8" name="그룹 107"/>
              <p:cNvGrpSpPr/>
              <p:nvPr/>
            </p:nvGrpSpPr>
            <p:grpSpPr>
              <a:xfrm>
                <a:off x="7080616" y="1903213"/>
                <a:ext cx="136961" cy="129134"/>
                <a:chOff x="7080616" y="1973063"/>
                <a:chExt cx="136961" cy="129134"/>
              </a:xfrm>
            </p:grpSpPr>
            <p:sp>
              <p:nvSpPr>
                <p:cNvPr id="113" name="직사각형 112"/>
                <p:cNvSpPr/>
                <p:nvPr/>
              </p:nvSpPr>
              <p:spPr>
                <a:xfrm>
                  <a:off x="7080616" y="1973063"/>
                  <a:ext cx="136961" cy="1291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이등변 삼각형 113"/>
                <p:cNvSpPr/>
                <p:nvPr/>
              </p:nvSpPr>
              <p:spPr>
                <a:xfrm>
                  <a:off x="7108881" y="1999960"/>
                  <a:ext cx="80429" cy="69335"/>
                </a:xfrm>
                <a:prstGeom prst="triangl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9" name="직사각형 108"/>
              <p:cNvSpPr/>
              <p:nvPr/>
            </p:nvSpPr>
            <p:spPr>
              <a:xfrm>
                <a:off x="7080616" y="2032347"/>
                <a:ext cx="136961" cy="7158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0" name="그룹 109"/>
              <p:cNvGrpSpPr/>
              <p:nvPr/>
            </p:nvGrpSpPr>
            <p:grpSpPr>
              <a:xfrm>
                <a:off x="7080616" y="3886607"/>
                <a:ext cx="136961" cy="129134"/>
                <a:chOff x="7080616" y="3886607"/>
                <a:chExt cx="136961" cy="129134"/>
              </a:xfrm>
            </p:grpSpPr>
            <p:sp>
              <p:nvSpPr>
                <p:cNvPr id="111" name="직사각형 110"/>
                <p:cNvSpPr/>
                <p:nvPr/>
              </p:nvSpPr>
              <p:spPr>
                <a:xfrm>
                  <a:off x="7080616" y="3886607"/>
                  <a:ext cx="136961" cy="1291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이등변 삼각형 111"/>
                <p:cNvSpPr/>
                <p:nvPr/>
              </p:nvSpPr>
              <p:spPr>
                <a:xfrm rot="10800000">
                  <a:off x="7108881" y="3923029"/>
                  <a:ext cx="80429" cy="69335"/>
                </a:xfrm>
                <a:prstGeom prst="triangl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15" name="TextBox 114"/>
            <p:cNvSpPr txBox="1"/>
            <p:nvPr/>
          </p:nvSpPr>
          <p:spPr>
            <a:xfrm>
              <a:off x="5025891" y="2981308"/>
              <a:ext cx="1113359" cy="615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400" dirty="0" smtClean="0">
                  <a:solidFill>
                    <a:schemeClr val="bg1">
                      <a:lumMod val="85000"/>
                    </a:schemeClr>
                  </a:solidFill>
                </a:rPr>
                <a:t>Abc defg hi jklmn</a:t>
              </a:r>
              <a:endParaRPr lang="ko-KR" altLang="en-US" sz="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9359381" y="2795684"/>
              <a:ext cx="68310" cy="69267"/>
              <a:chOff x="10519362" y="3882500"/>
              <a:chExt cx="483082" cy="489849"/>
            </a:xfrm>
            <a:effectLst/>
          </p:grpSpPr>
          <p:cxnSp>
            <p:nvCxnSpPr>
              <p:cNvPr id="117" name="직선 연결선 116"/>
              <p:cNvCxnSpPr/>
              <p:nvPr/>
            </p:nvCxnSpPr>
            <p:spPr>
              <a:xfrm>
                <a:off x="10526304" y="3882500"/>
                <a:ext cx="476140" cy="476140"/>
              </a:xfrm>
              <a:prstGeom prst="line">
                <a:avLst/>
              </a:prstGeom>
              <a:ln w="6350">
                <a:solidFill>
                  <a:srgbClr val="5C5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>
              <a:xfrm rot="5400000">
                <a:off x="10519362" y="3896209"/>
                <a:ext cx="476140" cy="476140"/>
              </a:xfrm>
              <a:prstGeom prst="line">
                <a:avLst/>
              </a:prstGeom>
              <a:ln w="6350">
                <a:solidFill>
                  <a:srgbClr val="5C5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직사각형 118"/>
            <p:cNvSpPr/>
            <p:nvPr/>
          </p:nvSpPr>
          <p:spPr>
            <a:xfrm>
              <a:off x="5972745" y="2727331"/>
              <a:ext cx="3590951" cy="2820990"/>
            </a:xfrm>
            <a:prstGeom prst="rect">
              <a:avLst/>
            </a:prstGeom>
            <a:noFill/>
            <a:ln w="3175">
              <a:solidFill>
                <a:srgbClr val="8C8C8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234062" y="3049217"/>
              <a:ext cx="128566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Open memo </a:t>
              </a:r>
              <a:endPara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21" name="그룹 120"/>
            <p:cNvGrpSpPr/>
            <p:nvPr/>
          </p:nvGrpSpPr>
          <p:grpSpPr>
            <a:xfrm>
              <a:off x="8465945" y="3276033"/>
              <a:ext cx="927100" cy="119625"/>
              <a:chOff x="5734050" y="760880"/>
              <a:chExt cx="1968500" cy="254000"/>
            </a:xfrm>
          </p:grpSpPr>
          <p:graphicFrame>
            <p:nvGraphicFramePr>
              <p:cNvPr id="122" name="개체 1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73031937"/>
                  </p:ext>
                </p:extLst>
              </p:nvPr>
            </p:nvGraphicFramePr>
            <p:xfrm>
              <a:off x="7397750" y="760880"/>
              <a:ext cx="304800" cy="254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835" name="Image" r:id="rId22" imgW="304560" imgH="253800" progId="Photoshop.Image.13">
                      <p:embed/>
                    </p:oleObj>
                  </mc:Choice>
                  <mc:Fallback>
                    <p:oleObj name="Image" r:id="rId22" imgW="304560" imgH="253800" progId="Photoshop.Image.13">
                      <p:embed/>
                      <p:pic>
                        <p:nvPicPr>
                          <p:cNvPr id="6" name="개체 5"/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7397750" y="760880"/>
                            <a:ext cx="304800" cy="254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" name="직사각형 122"/>
              <p:cNvSpPr/>
              <p:nvPr/>
            </p:nvSpPr>
            <p:spPr>
              <a:xfrm>
                <a:off x="5734050" y="760880"/>
                <a:ext cx="1968500" cy="254000"/>
              </a:xfrm>
              <a:prstGeom prst="rect">
                <a:avLst/>
              </a:prstGeom>
              <a:noFill/>
              <a:ln w="3175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6231460" y="3285549"/>
              <a:ext cx="803114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00" b="1" dirty="0" smtClean="0"/>
                <a:t>All</a:t>
              </a:r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| Favorite</a:t>
              </a:r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| Group</a:t>
              </a:r>
            </a:p>
          </p:txBody>
        </p:sp>
        <p:grpSp>
          <p:nvGrpSpPr>
            <p:cNvPr id="125" name="그룹 124"/>
            <p:cNvGrpSpPr/>
            <p:nvPr/>
          </p:nvGrpSpPr>
          <p:grpSpPr>
            <a:xfrm>
              <a:off x="7019250" y="3276033"/>
              <a:ext cx="544459" cy="119625"/>
              <a:chOff x="5556249" y="1838703"/>
              <a:chExt cx="544459" cy="119625"/>
            </a:xfrm>
          </p:grpSpPr>
          <p:sp>
            <p:nvSpPr>
              <p:cNvPr id="126" name="직사각형 125"/>
              <p:cNvSpPr/>
              <p:nvPr/>
            </p:nvSpPr>
            <p:spPr>
              <a:xfrm>
                <a:off x="5556249" y="1838703"/>
                <a:ext cx="544459" cy="119625"/>
              </a:xfrm>
              <a:prstGeom prst="rect">
                <a:avLst/>
              </a:prstGeom>
              <a:noFill/>
              <a:ln w="3175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5642744" y="1848219"/>
                <a:ext cx="265587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600" dirty="0" smtClean="0"/>
                  <a:t>Latest</a:t>
                </a:r>
                <a:endPara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grpSp>
            <p:nvGrpSpPr>
              <p:cNvPr id="128" name="그룹 127"/>
              <p:cNvGrpSpPr/>
              <p:nvPr/>
            </p:nvGrpSpPr>
            <p:grpSpPr>
              <a:xfrm>
                <a:off x="5991443" y="1850600"/>
                <a:ext cx="100455" cy="94714"/>
                <a:chOff x="7080616" y="3886607"/>
                <a:chExt cx="136961" cy="129134"/>
              </a:xfrm>
            </p:grpSpPr>
            <p:sp>
              <p:nvSpPr>
                <p:cNvPr id="132" name="직사각형 131"/>
                <p:cNvSpPr/>
                <p:nvPr/>
              </p:nvSpPr>
              <p:spPr>
                <a:xfrm>
                  <a:off x="7080616" y="3886607"/>
                  <a:ext cx="136961" cy="1291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이등변 삼각형 132"/>
                <p:cNvSpPr/>
                <p:nvPr/>
              </p:nvSpPr>
              <p:spPr>
                <a:xfrm rot="10800000">
                  <a:off x="7108881" y="3923029"/>
                  <a:ext cx="80429" cy="69335"/>
                </a:xfrm>
                <a:prstGeom prst="triangl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39" name="TextBox 138"/>
          <p:cNvSpPr txBox="1"/>
          <p:nvPr/>
        </p:nvSpPr>
        <p:spPr>
          <a:xfrm>
            <a:off x="3305623" y="5894512"/>
            <a:ext cx="481040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9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팝업창의 </a:t>
            </a:r>
            <a:r>
              <a:rPr lang="en-US" altLang="ko-KR" sz="9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9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구성은 아래 </a:t>
            </a:r>
            <a:r>
              <a:rPr lang="ko-KR" altLang="en-US" sz="900" dirty="0" err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옵션창</a:t>
            </a:r>
            <a:r>
              <a:rPr lang="ko-KR" altLang="en-US" sz="9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파트에서 세부 기재</a:t>
            </a:r>
            <a:endParaRPr lang="en-US" altLang="ko-KR" sz="900" dirty="0" smtClean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dirty="0">
                <a:solidFill>
                  <a:srgbClr val="C00000"/>
                </a:solidFill>
                <a:latin typeface="맑은 고딕" panose="020B0503020000020004" pitchFamily="50" charset="-127"/>
              </a:rPr>
              <a:t>• </a:t>
            </a:r>
            <a:r>
              <a:rPr lang="ko-KR" altLang="en-US" sz="900" dirty="0" smtClean="0">
                <a:solidFill>
                  <a:srgbClr val="C00000"/>
                </a:solidFill>
                <a:latin typeface="맑은 고딕" panose="020B0503020000020004" pitchFamily="50" charset="-127"/>
              </a:rPr>
              <a:t>세부 </a:t>
            </a:r>
            <a:r>
              <a:rPr lang="en-US" altLang="ko-KR" sz="900" dirty="0" smtClean="0">
                <a:solidFill>
                  <a:srgbClr val="C00000"/>
                </a:solidFill>
                <a:latin typeface="맑은 고딕" panose="020B0503020000020004" pitchFamily="50" charset="-127"/>
              </a:rPr>
              <a:t>UI</a:t>
            </a:r>
            <a:r>
              <a:rPr lang="ko-KR" altLang="en-US" sz="900" dirty="0" smtClean="0">
                <a:solidFill>
                  <a:srgbClr val="C00000"/>
                </a:solidFill>
                <a:latin typeface="맑은 고딕" panose="020B0503020000020004" pitchFamily="50" charset="-127"/>
              </a:rPr>
              <a:t>구성은 </a:t>
            </a:r>
            <a:r>
              <a:rPr lang="ko-KR" altLang="en-US" sz="9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상황 및 윈도우 </a:t>
            </a:r>
            <a:r>
              <a:rPr lang="en-US" altLang="ko-KR" sz="9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policy</a:t>
            </a:r>
            <a:r>
              <a:rPr lang="ko-KR" altLang="en-US" sz="9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9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</a:t>
            </a:r>
            <a:r>
              <a:rPr lang="ko-KR" altLang="en-US" sz="9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변경될 수 있습니다</a:t>
            </a:r>
            <a:r>
              <a:rPr lang="en-US" altLang="ko-KR" sz="9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60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그룹 183"/>
          <p:cNvGrpSpPr/>
          <p:nvPr/>
        </p:nvGrpSpPr>
        <p:grpSpPr>
          <a:xfrm>
            <a:off x="5581617" y="1419239"/>
            <a:ext cx="2172651" cy="2676008"/>
            <a:chOff x="2268593" y="1419239"/>
            <a:chExt cx="2172651" cy="2676008"/>
          </a:xfrm>
        </p:grpSpPr>
        <p:grpSp>
          <p:nvGrpSpPr>
            <p:cNvPr id="185" name="그룹 184"/>
            <p:cNvGrpSpPr/>
            <p:nvPr/>
          </p:nvGrpSpPr>
          <p:grpSpPr>
            <a:xfrm>
              <a:off x="2268593" y="1419239"/>
              <a:ext cx="2172651" cy="2676008"/>
              <a:chOff x="5256699" y="1419239"/>
              <a:chExt cx="2172651" cy="2676008"/>
            </a:xfrm>
          </p:grpSpPr>
          <p:sp>
            <p:nvSpPr>
              <p:cNvPr id="195" name="직사각형 194"/>
              <p:cNvSpPr/>
              <p:nvPr/>
            </p:nvSpPr>
            <p:spPr>
              <a:xfrm>
                <a:off x="5256699" y="2011863"/>
                <a:ext cx="2172651" cy="20833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C5A58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6" name="그림 19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11614" y="2051153"/>
                <a:ext cx="2064233" cy="82623"/>
              </a:xfrm>
              <a:prstGeom prst="rect">
                <a:avLst/>
              </a:prstGeom>
            </p:spPr>
          </p:pic>
          <p:sp>
            <p:nvSpPr>
              <p:cNvPr id="197" name="직사각형 196"/>
              <p:cNvSpPr/>
              <p:nvPr/>
            </p:nvSpPr>
            <p:spPr>
              <a:xfrm>
                <a:off x="5256699" y="1427018"/>
                <a:ext cx="2172651" cy="5846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5C5A58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8" name="그림 19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63103" y="1430999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99" name="그림 19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7884" y="1419239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200" name="그림 19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8152" y="1440510"/>
                <a:ext cx="1143000" cy="295275"/>
              </a:xfrm>
              <a:prstGeom prst="rect">
                <a:avLst/>
              </a:prstGeom>
            </p:spPr>
          </p:pic>
          <p:cxnSp>
            <p:nvCxnSpPr>
              <p:cNvPr id="201" name="직선 연결선 200"/>
              <p:cNvCxnSpPr/>
              <p:nvPr/>
            </p:nvCxnSpPr>
            <p:spPr>
              <a:xfrm>
                <a:off x="5319181" y="2101990"/>
                <a:ext cx="0" cy="2621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6" name="그룹 185"/>
            <p:cNvGrpSpPr/>
            <p:nvPr/>
          </p:nvGrpSpPr>
          <p:grpSpPr>
            <a:xfrm>
              <a:off x="2442944" y="1703303"/>
              <a:ext cx="1881324" cy="303071"/>
              <a:chOff x="3405653" y="3342608"/>
              <a:chExt cx="1881324" cy="303071"/>
            </a:xfrm>
          </p:grpSpPr>
          <p:pic>
            <p:nvPicPr>
              <p:cNvPr id="187" name="그림 18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5728" y="3349572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88" name="그림 187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8162" y="3346865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89" name="그림 188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1702" y="3342608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90" name="그림 189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7577" y="3349573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91" name="그림 190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05653" y="3349573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92" name="그림 191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72021" y="3350404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93" name="그림 192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6253" y="3348905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94" name="그림 193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99605" y="3355171"/>
                <a:ext cx="284925" cy="284925"/>
              </a:xfrm>
              <a:prstGeom prst="rect">
                <a:avLst/>
              </a:prstGeom>
            </p:spPr>
          </p:pic>
        </p:grpSp>
      </p:grpSp>
      <p:grpSp>
        <p:nvGrpSpPr>
          <p:cNvPr id="166" name="그룹 165"/>
          <p:cNvGrpSpPr/>
          <p:nvPr/>
        </p:nvGrpSpPr>
        <p:grpSpPr>
          <a:xfrm>
            <a:off x="2268593" y="1419239"/>
            <a:ext cx="2172651" cy="2676008"/>
            <a:chOff x="2268593" y="1419239"/>
            <a:chExt cx="2172651" cy="2676008"/>
          </a:xfrm>
        </p:grpSpPr>
        <p:grpSp>
          <p:nvGrpSpPr>
            <p:cNvPr id="167" name="그룹 166"/>
            <p:cNvGrpSpPr/>
            <p:nvPr/>
          </p:nvGrpSpPr>
          <p:grpSpPr>
            <a:xfrm>
              <a:off x="2268593" y="1419239"/>
              <a:ext cx="2172651" cy="2676008"/>
              <a:chOff x="5256699" y="1419239"/>
              <a:chExt cx="2172651" cy="2676008"/>
            </a:xfrm>
          </p:grpSpPr>
          <p:sp>
            <p:nvSpPr>
              <p:cNvPr id="177" name="직사각형 176"/>
              <p:cNvSpPr/>
              <p:nvPr/>
            </p:nvSpPr>
            <p:spPr>
              <a:xfrm>
                <a:off x="5256699" y="2011863"/>
                <a:ext cx="2172651" cy="20833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C5A58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8" name="그림 17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11614" y="2051153"/>
                <a:ext cx="2064233" cy="82623"/>
              </a:xfrm>
              <a:prstGeom prst="rect">
                <a:avLst/>
              </a:prstGeom>
            </p:spPr>
          </p:pic>
          <p:sp>
            <p:nvSpPr>
              <p:cNvPr id="179" name="직사각형 178"/>
              <p:cNvSpPr/>
              <p:nvPr/>
            </p:nvSpPr>
            <p:spPr>
              <a:xfrm>
                <a:off x="5256699" y="1427018"/>
                <a:ext cx="2172651" cy="5846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5C5A58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80" name="그림 17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63103" y="1430999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81" name="그림 18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7884" y="1419239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82" name="그림 18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8152" y="1440510"/>
                <a:ext cx="1143000" cy="295275"/>
              </a:xfrm>
              <a:prstGeom prst="rect">
                <a:avLst/>
              </a:prstGeom>
            </p:spPr>
          </p:pic>
          <p:cxnSp>
            <p:nvCxnSpPr>
              <p:cNvPr id="183" name="직선 연결선 182"/>
              <p:cNvCxnSpPr/>
              <p:nvPr/>
            </p:nvCxnSpPr>
            <p:spPr>
              <a:xfrm>
                <a:off x="5319181" y="2101990"/>
                <a:ext cx="0" cy="2621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그룹 167"/>
            <p:cNvGrpSpPr/>
            <p:nvPr/>
          </p:nvGrpSpPr>
          <p:grpSpPr>
            <a:xfrm>
              <a:off x="2442944" y="1703303"/>
              <a:ext cx="1881324" cy="303071"/>
              <a:chOff x="3405653" y="3342608"/>
              <a:chExt cx="1881324" cy="303071"/>
            </a:xfrm>
          </p:grpSpPr>
          <p:pic>
            <p:nvPicPr>
              <p:cNvPr id="169" name="그림 16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5728" y="3349572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70" name="그림 169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8162" y="3346865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71" name="그림 170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1702" y="3342608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72" name="그림 171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7577" y="3349573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73" name="그림 172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05653" y="3349573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74" name="그림 173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72021" y="3350404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75" name="그림 174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6253" y="3348905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76" name="그림 175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99605" y="3355171"/>
                <a:ext cx="284925" cy="284925"/>
              </a:xfrm>
              <a:prstGeom prst="rect">
                <a:avLst/>
              </a:prstGeom>
            </p:spPr>
          </p:pic>
        </p:grpSp>
      </p:grpSp>
      <p:sp>
        <p:nvSpPr>
          <p:cNvPr id="156" name="타원 155"/>
          <p:cNvSpPr/>
          <p:nvPr/>
        </p:nvSpPr>
        <p:spPr>
          <a:xfrm>
            <a:off x="4618853" y="1433192"/>
            <a:ext cx="744514" cy="744514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809626"/>
            <a:ext cx="1504951" cy="407597"/>
          </a:xfrm>
          <a:prstGeom prst="rect">
            <a:avLst/>
          </a:prstGeom>
          <a:solidFill>
            <a:srgbClr val="F09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285750" y="870914"/>
            <a:ext cx="1187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pitchFamily="34" charset="0"/>
                <a:ea typeface="굴림" pitchFamily="50" charset="-127"/>
              </a:rPr>
              <a:t>3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-10580" y="6090517"/>
            <a:ext cx="15176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>
                <a:solidFill>
                  <a:srgbClr val="C00000"/>
                </a:solidFill>
                <a:latin typeface="Calibri" pitchFamily="34" charset="0"/>
                <a:ea typeface="맑은 고딕" pitchFamily="50" charset="-127"/>
                <a:cs typeface="Arial" charset="0"/>
              </a:rPr>
              <a:t>MANGOSLAB CONFIDENTIAL </a:t>
            </a:r>
            <a:endParaRPr kumimoji="0" lang="en-US" altLang="ko-KR" sz="600" b="0" dirty="0" smtClean="0">
              <a:solidFill>
                <a:srgbClr val="C00000"/>
              </a:solidFill>
              <a:latin typeface="Calibri" pitchFamily="34" charset="0"/>
              <a:ea typeface="맑은 고딕" pitchFamily="50" charset="-127"/>
              <a:cs typeface="Arial" charset="0"/>
            </a:endParaRP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© </a:t>
            </a:r>
            <a:r>
              <a:rPr kumimoji="0" lang="en-US" altLang="ko-KR" sz="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2016 MANGOSLAB CO.LTD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1" y="6402123"/>
            <a:ext cx="768350" cy="944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1989" y="368396"/>
            <a:ext cx="841828" cy="103844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-10580" y="1290001"/>
            <a:ext cx="15263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yriad Web" pitchFamily="34" charset="0"/>
                <a:ea typeface="굴림" pitchFamily="50" charset="-127"/>
              </a:rPr>
              <a:t>Service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Web" pitchFamily="34" charset="0"/>
                <a:ea typeface="굴림" pitchFamily="50" charset="-127"/>
              </a:rPr>
              <a:t>Scenario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95820" y="538790"/>
            <a:ext cx="1109131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Windows Application </a:t>
            </a:r>
            <a:endParaRPr kumimoji="1" lang="en-US" altLang="ko-KR" sz="700" dirty="0">
              <a:solidFill>
                <a:schemeClr val="bg1">
                  <a:lumMod val="65000"/>
                </a:schemeClr>
              </a:solidFill>
              <a:latin typeface="Helvetica-Light" panose="020B0400000000000000" pitchFamily="34" charset="0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UI Flipbook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553661" y="937383"/>
            <a:ext cx="58950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MEMO – </a:t>
            </a: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 </a:t>
            </a:r>
            <a:r>
              <a:rPr kumimoji="1"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세부기능</a:t>
            </a:r>
            <a:r>
              <a:rPr kumimoji="1"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UI</a:t>
            </a:r>
            <a:r>
              <a:rPr kumimoji="1"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탭 </a:t>
            </a: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이미지 삽입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262189" y="937383"/>
            <a:ext cx="188375" cy="188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latin typeface="Myriad Web" pitchFamily="34" charset="0"/>
              </a:rPr>
              <a:t>1</a:t>
            </a:r>
            <a:endParaRPr lang="ko-KR" altLang="en-US" sz="1000" b="1" dirty="0">
              <a:latin typeface="Myriad Web" pitchFamily="34" charset="0"/>
            </a:endParaRPr>
          </a:p>
        </p:txBody>
      </p:sp>
      <p:graphicFrame>
        <p:nvGraphicFramePr>
          <p:cNvPr id="13" name="Group 155"/>
          <p:cNvGraphicFramePr>
            <a:graphicFrameLocks noGrp="1"/>
          </p:cNvGraphicFramePr>
          <p:nvPr>
            <p:extLst/>
          </p:nvPr>
        </p:nvGraphicFramePr>
        <p:xfrm>
          <a:off x="8392702" y="1290000"/>
          <a:ext cx="3221447" cy="22429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01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293"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SCREEN ID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P-000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8373927" y="1644294"/>
            <a:ext cx="163519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● Screen Description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8448674" y="1888857"/>
            <a:ext cx="3165476" cy="235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이미지 불러들이기</a:t>
            </a:r>
            <a:endParaRPr kumimoji="1" lang="en-US" altLang="ko-KR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창으로 </a:t>
            </a:r>
            <a:r>
              <a:rPr kumimoji="1"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불러들기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드래그앤드롭 모두 통용</a:t>
            </a:r>
            <a:endParaRPr kumimoji="1" lang="en-US" altLang="ko-KR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이미지 레이어는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</a:t>
            </a:r>
            <a:endParaRPr kumimoji="1" lang="en-US" altLang="ko-KR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창 사이즈보다 클 경우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window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 맞춤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가로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세로 가장 긴 곳을 맞추고 나머지는 이미지 비율대로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창 사이즈 안에서 이미지 사이즈 조정 가능</a:t>
            </a:r>
            <a:endParaRPr kumimoji="1" lang="en-US" altLang="ko-KR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이미 이미지를 넣었을 경우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kumimoji="1"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다른이미지를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다시 부르면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기존 이미지 삭제</a:t>
            </a:r>
            <a:endParaRPr kumimoji="1" lang="en-US" altLang="ko-KR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1"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1" lang="en-US" altLang="ko-KR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900" b="1" dirty="0" smtClean="0">
                <a:solidFill>
                  <a:srgbClr val="C00000"/>
                </a:solidFill>
                <a:latin typeface="+mn-ea"/>
              </a:rPr>
              <a:t>화면상의 이미지와 </a:t>
            </a:r>
            <a:r>
              <a:rPr kumimoji="1" lang="ko-KR" altLang="en-US" sz="900" b="1" dirty="0" err="1" smtClean="0">
                <a:solidFill>
                  <a:srgbClr val="C00000"/>
                </a:solidFill>
                <a:latin typeface="+mn-ea"/>
              </a:rPr>
              <a:t>출력시</a:t>
            </a:r>
            <a:r>
              <a:rPr kumimoji="1" lang="ko-KR" altLang="en-US" sz="900" b="1" dirty="0" smtClean="0">
                <a:solidFill>
                  <a:srgbClr val="C00000"/>
                </a:solidFill>
                <a:latin typeface="+mn-ea"/>
              </a:rPr>
              <a:t> 출력</a:t>
            </a:r>
            <a:r>
              <a:rPr kumimoji="1" lang="en-US" altLang="ko-KR" sz="900" b="1" dirty="0" smtClean="0">
                <a:solidFill>
                  <a:srgbClr val="C00000"/>
                </a:solidFill>
                <a:latin typeface="+mn-ea"/>
              </a:rPr>
              <a:t>dot</a:t>
            </a:r>
            <a:r>
              <a:rPr kumimoji="1" lang="ko-KR" altLang="en-US" sz="900" b="1" dirty="0" smtClean="0">
                <a:solidFill>
                  <a:srgbClr val="C00000"/>
                </a:solidFill>
                <a:latin typeface="+mn-ea"/>
              </a:rPr>
              <a:t>와의 </a:t>
            </a:r>
            <a:r>
              <a:rPr kumimoji="1" lang="ko-KR" altLang="en-US" sz="900" b="1" dirty="0" err="1" smtClean="0">
                <a:solidFill>
                  <a:srgbClr val="C00000"/>
                </a:solidFill>
                <a:latin typeface="+mn-ea"/>
              </a:rPr>
              <a:t>관계정의</a:t>
            </a:r>
            <a:r>
              <a:rPr kumimoji="1" lang="ko-KR" altLang="en-US" sz="900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ko-KR" sz="900" b="1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kumimoji="1" lang="ko-KR" altLang="en-US" sz="900" b="1" dirty="0" smtClean="0">
                <a:solidFill>
                  <a:srgbClr val="C00000"/>
                </a:solidFill>
                <a:latin typeface="+mn-ea"/>
              </a:rPr>
              <a:t>개발 확인후 결정</a:t>
            </a:r>
            <a:r>
              <a:rPr kumimoji="1" lang="en-US" altLang="ko-KR" sz="900" b="1" dirty="0" smtClean="0">
                <a:solidFill>
                  <a:srgbClr val="C00000"/>
                </a:solidFill>
                <a:latin typeface="+mn-ea"/>
              </a:rPr>
              <a:t>)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화면상에 표시된 이미지와 실제 저장 및 출력되는 이미지는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가로세로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½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사이즈로 보이게 됨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출력시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실제로 화면에 </a:t>
            </a:r>
            <a:r>
              <a:rPr kumimoji="1"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보이는것보다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배의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dot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수로 출력</a:t>
            </a:r>
            <a:endParaRPr kumimoji="1" lang="en-US" altLang="ko-KR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861573" y="1646070"/>
            <a:ext cx="420743" cy="4207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/>
          <p:cNvGrpSpPr/>
          <p:nvPr/>
        </p:nvGrpSpPr>
        <p:grpSpPr>
          <a:xfrm>
            <a:off x="4822186" y="1557731"/>
            <a:ext cx="459953" cy="524970"/>
            <a:chOff x="2554710" y="4645157"/>
            <a:chExt cx="459953" cy="524970"/>
          </a:xfrm>
        </p:grpSpPr>
        <p:pic>
          <p:nvPicPr>
            <p:cNvPr id="153" name="그림 152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6746" y="4645157"/>
              <a:ext cx="330509" cy="363196"/>
            </a:xfrm>
            <a:prstGeom prst="rect">
              <a:avLst/>
            </a:prstGeom>
          </p:spPr>
        </p:pic>
        <p:sp>
          <p:nvSpPr>
            <p:cNvPr id="154" name="Rectangle 1"/>
            <p:cNvSpPr>
              <a:spLocks noChangeArrowheads="1"/>
            </p:cNvSpPr>
            <p:nvPr/>
          </p:nvSpPr>
          <p:spPr bwMode="auto">
            <a:xfrm>
              <a:off x="2554710" y="5047016"/>
              <a:ext cx="4599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Myriad Web" pitchFamily="34" charset="0"/>
                  <a:ea typeface="맑은 고딕" pitchFamily="50" charset="-127"/>
                  <a:cs typeface="Times New Roman" pitchFamily="18" charset="0"/>
                </a:rPr>
                <a:t>Img.jpg</a:t>
              </a:r>
              <a:endParaRPr kumimoji="1" lang="ko-KR" altLang="en-US" sz="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Myriad Web" pitchFamily="34" charset="0"/>
                <a:ea typeface="굴림" pitchFamily="50" charset="-127"/>
              </a:endParaRPr>
            </a:p>
          </p:txBody>
        </p:sp>
      </p:grpSp>
      <p:pic>
        <p:nvPicPr>
          <p:cNvPr id="155" name="그림 15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190" y="2458527"/>
            <a:ext cx="1201315" cy="1320124"/>
          </a:xfrm>
          <a:prstGeom prst="rect">
            <a:avLst/>
          </a:prstGeom>
        </p:spPr>
      </p:pic>
      <p:cxnSp>
        <p:nvCxnSpPr>
          <p:cNvPr id="157" name="꺾인 연결선 156"/>
          <p:cNvCxnSpPr>
            <a:stCxn id="156" idx="6"/>
            <a:endCxn id="155" idx="1"/>
          </p:cNvCxnSpPr>
          <p:nvPr/>
        </p:nvCxnSpPr>
        <p:spPr>
          <a:xfrm>
            <a:off x="5363367" y="1805449"/>
            <a:ext cx="728823" cy="1313140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1445483" y="2448504"/>
            <a:ext cx="3304638" cy="2723266"/>
            <a:chOff x="1445483" y="2448504"/>
            <a:chExt cx="3304638" cy="2723266"/>
          </a:xfrm>
        </p:grpSpPr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445483" y="2448504"/>
              <a:ext cx="3304638" cy="2723266"/>
            </a:xfrm>
            <a:prstGeom prst="rect">
              <a:avLst/>
            </a:prstGeom>
          </p:spPr>
        </p:pic>
        <p:grpSp>
          <p:nvGrpSpPr>
            <p:cNvPr id="26" name="그룹 25"/>
            <p:cNvGrpSpPr/>
            <p:nvPr/>
          </p:nvGrpSpPr>
          <p:grpSpPr>
            <a:xfrm>
              <a:off x="1606965" y="2469074"/>
              <a:ext cx="3011888" cy="2100558"/>
              <a:chOff x="1606965" y="2469074"/>
              <a:chExt cx="3011888" cy="2100558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2893634" y="4163706"/>
                <a:ext cx="1631338" cy="4059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>
                <a:off x="4019355" y="3605628"/>
                <a:ext cx="599498" cy="5580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>
                <a:off x="1606965" y="2469074"/>
                <a:ext cx="655224" cy="1026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51" name="꺾인 연결선 150"/>
          <p:cNvCxnSpPr>
            <a:stCxn id="159" idx="3"/>
          </p:cNvCxnSpPr>
          <p:nvPr/>
        </p:nvCxnSpPr>
        <p:spPr>
          <a:xfrm flipV="1">
            <a:off x="4470558" y="3236331"/>
            <a:ext cx="1621632" cy="61443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그룹 157"/>
          <p:cNvGrpSpPr/>
          <p:nvPr/>
        </p:nvGrpSpPr>
        <p:grpSpPr>
          <a:xfrm>
            <a:off x="4138013" y="3669163"/>
            <a:ext cx="459953" cy="524970"/>
            <a:chOff x="2554710" y="4645157"/>
            <a:chExt cx="459953" cy="524970"/>
          </a:xfrm>
        </p:grpSpPr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6746" y="4645157"/>
              <a:ext cx="330509" cy="363196"/>
            </a:xfrm>
            <a:prstGeom prst="rect">
              <a:avLst/>
            </a:prstGeom>
          </p:spPr>
        </p:pic>
        <p:sp>
          <p:nvSpPr>
            <p:cNvPr id="160" name="Rectangle 1"/>
            <p:cNvSpPr>
              <a:spLocks noChangeArrowheads="1"/>
            </p:cNvSpPr>
            <p:nvPr/>
          </p:nvSpPr>
          <p:spPr bwMode="auto">
            <a:xfrm>
              <a:off x="2554710" y="5047016"/>
              <a:ext cx="4599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Myriad Web" pitchFamily="34" charset="0"/>
                  <a:ea typeface="맑은 고딕" pitchFamily="50" charset="-127"/>
                  <a:cs typeface="Times New Roman" pitchFamily="18" charset="0"/>
                </a:rPr>
                <a:t>Img.jpg</a:t>
              </a:r>
              <a:endParaRPr kumimoji="1" lang="ko-KR" altLang="en-US" sz="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Myriad Web" pitchFamily="34" charset="0"/>
                <a:ea typeface="굴림" pitchFamily="50" charset="-127"/>
              </a:endParaRPr>
            </a:p>
          </p:txBody>
        </p:sp>
      </p:grpSp>
      <p:cxnSp>
        <p:nvCxnSpPr>
          <p:cNvPr id="71" name="꺾인 연결선 70"/>
          <p:cNvCxnSpPr>
            <a:stCxn id="17" idx="4"/>
            <a:endCxn id="159" idx="1"/>
          </p:cNvCxnSpPr>
          <p:nvPr/>
        </p:nvCxnSpPr>
        <p:spPr>
          <a:xfrm rot="16200000" flipH="1">
            <a:off x="2714023" y="2424735"/>
            <a:ext cx="1783948" cy="1068104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타원 162"/>
          <p:cNvSpPr/>
          <p:nvPr/>
        </p:nvSpPr>
        <p:spPr>
          <a:xfrm>
            <a:off x="3349164" y="2382568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1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64" name="타원 163"/>
          <p:cNvSpPr/>
          <p:nvPr/>
        </p:nvSpPr>
        <p:spPr>
          <a:xfrm>
            <a:off x="4775479" y="2177706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2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518545" y="2403670"/>
            <a:ext cx="71373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불러들이기</a:t>
            </a:r>
            <a:endParaRPr lang="ko-KR" altLang="en-US" sz="800" dirty="0">
              <a:solidFill>
                <a:srgbClr val="C00000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945681" y="2204947"/>
            <a:ext cx="71373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en-US" altLang="ko-KR" sz="8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8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드롭</a:t>
            </a:r>
            <a:endParaRPr lang="ko-KR" altLang="en-US" sz="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4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809626"/>
            <a:ext cx="1504951" cy="407597"/>
          </a:xfrm>
          <a:prstGeom prst="rect">
            <a:avLst/>
          </a:prstGeom>
          <a:solidFill>
            <a:srgbClr val="404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Rectangle 1"/>
          <p:cNvSpPr>
            <a:spLocks noChangeArrowheads="1"/>
          </p:cNvSpPr>
          <p:nvPr/>
        </p:nvSpPr>
        <p:spPr bwMode="auto">
          <a:xfrm>
            <a:off x="395820" y="538790"/>
            <a:ext cx="1109131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Windows Application </a:t>
            </a:r>
            <a:endParaRPr kumimoji="1" lang="en-US" altLang="ko-KR" sz="700" dirty="0">
              <a:solidFill>
                <a:schemeClr val="bg1">
                  <a:lumMod val="65000"/>
                </a:schemeClr>
              </a:solidFill>
              <a:latin typeface="Helvetica-Light" panose="020B0400000000000000" pitchFamily="34" charset="0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UI Flipbook</a:t>
            </a:r>
          </a:p>
        </p:txBody>
      </p: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285750" y="870914"/>
            <a:ext cx="1187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pitchFamily="34" charset="0"/>
                <a:ea typeface="굴림" pitchFamily="50" charset="-127"/>
              </a:rPr>
              <a:t>0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-10580" y="6090517"/>
            <a:ext cx="15176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>
                <a:solidFill>
                  <a:srgbClr val="C00000"/>
                </a:solidFill>
                <a:latin typeface="Calibri" pitchFamily="34" charset="0"/>
                <a:ea typeface="맑은 고딕" pitchFamily="50" charset="-127"/>
                <a:cs typeface="Arial" charset="0"/>
              </a:rPr>
              <a:t>MANGOSLAB CONFIDENTIAL </a:t>
            </a:r>
            <a:endParaRPr kumimoji="0" lang="en-US" altLang="ko-KR" sz="600" b="0" dirty="0" smtClean="0">
              <a:solidFill>
                <a:srgbClr val="C00000"/>
              </a:solidFill>
              <a:latin typeface="Calibri" pitchFamily="34" charset="0"/>
              <a:ea typeface="맑은 고딕" pitchFamily="50" charset="-127"/>
              <a:cs typeface="Arial" charset="0"/>
            </a:endParaRP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© </a:t>
            </a:r>
            <a:r>
              <a:rPr kumimoji="0" lang="en-US" altLang="ko-KR" sz="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2016 MANGOSLAB CO.LTD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1" y="6402123"/>
            <a:ext cx="768350" cy="944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9" y="368396"/>
            <a:ext cx="841828" cy="103844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-10580" y="1290001"/>
            <a:ext cx="15263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yriad Web" pitchFamily="34" charset="0"/>
                <a:ea typeface="굴림" pitchFamily="50" charset="-127"/>
              </a:rPr>
              <a:t>Document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Myriad Web" pitchFamily="34" charset="0"/>
              <a:ea typeface="굴림" pitchFamily="50" charset="-127"/>
            </a:endParaRP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Web" pitchFamily="34" charset="0"/>
                <a:ea typeface="굴림" pitchFamily="50" charset="-127"/>
              </a:rPr>
              <a:t>History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Myriad Web" pitchFamily="34" charset="0"/>
              <a:ea typeface="굴림" pitchFamily="50" charset="-127"/>
            </a:endParaRPr>
          </a:p>
        </p:txBody>
      </p:sp>
      <p:graphicFrame>
        <p:nvGraphicFramePr>
          <p:cNvPr id="25" name="Group 6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609094"/>
              </p:ext>
            </p:extLst>
          </p:nvPr>
        </p:nvGraphicFramePr>
        <p:xfrm>
          <a:off x="2262189" y="816758"/>
          <a:ext cx="9197976" cy="2460630"/>
        </p:xfrm>
        <a:graphic>
          <a:graphicData uri="http://schemas.openxmlformats.org/drawingml/2006/table">
            <a:tbl>
              <a:tblPr/>
              <a:tblGrid>
                <a:gridCol w="949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7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3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</a:p>
                  </a:txBody>
                  <a:tcPr marL="72004" marR="72004" marT="46812" marB="46812" horzOverflow="overflow">
                    <a:lnL>
                      <a:noFill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72004" marR="72004" marT="46812" marB="46812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Author</a:t>
                      </a:r>
                    </a:p>
                  </a:txBody>
                  <a:tcPr marL="72004" marR="72004" marT="46812" marB="46812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72004" marR="72004" marT="46812" marB="46812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Review</a:t>
                      </a:r>
                    </a:p>
                  </a:txBody>
                  <a:tcPr marL="72004" marR="72004" marT="46812" marB="46812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0.0.1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4" marR="72004" marT="46812" marB="46812" horzOverflow="overflow">
                    <a:lnL>
                      <a:noFill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2017.03.05</a:t>
                      </a:r>
                    </a:p>
                  </a:txBody>
                  <a:tcPr marL="72004" marR="72004" marT="46812" marB="46812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조성호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4" marR="72004" marT="46812" marB="46812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Initial Version</a:t>
                      </a:r>
                    </a:p>
                  </a:txBody>
                  <a:tcPr marL="72004" marR="72004" marT="46812" marB="46812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4" marR="72004" marT="46812" marB="46812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0.0.2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4" marR="72004" marT="46812" marB="46812" horzOverflow="overflow">
                    <a:lnL>
                      <a:noFill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2017.03.10</a:t>
                      </a:r>
                    </a:p>
                  </a:txBody>
                  <a:tcPr marL="72004" marR="72004" marT="46812" marB="46812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조성호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4" marR="72004" marT="46812" marB="46812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옵션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UI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4" marR="72004" marT="46812" marB="46812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4" marR="72004" marT="46812" marB="46812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875581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0.0.3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4" marR="72004" marT="46812" marB="46812" horzOverflow="overflow">
                    <a:lnL>
                      <a:noFill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2017.03.27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4" marR="72004" marT="46812" marB="46812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조성호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4" marR="72004" marT="46812" marB="46812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UI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탭 방식 변경 등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4" marR="72004" marT="46812" marB="46812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4" marR="72004" marT="46812" marB="46812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42061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0.0.4</a:t>
                      </a:r>
                    </a:p>
                  </a:txBody>
                  <a:tcPr marL="72004" marR="72004" marT="46812" marB="46812" horzOverflow="overflow">
                    <a:lnL>
                      <a:noFill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2017.04.06</a:t>
                      </a:r>
                    </a:p>
                  </a:txBody>
                  <a:tcPr marL="72004" marR="72004" marT="46812" marB="46812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조성호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4" marR="72004" marT="46812" marB="46812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4" marR="72004" marT="46812" marB="46812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4" marR="72004" marT="46812" marB="46812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228288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0.0.5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4" marR="72004" marT="46812" marB="46812" horzOverflow="overflow">
                    <a:lnL>
                      <a:noFill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2017.04.18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4" marR="72004" marT="46812" marB="46812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조성호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4" marR="72004" marT="46812" marB="46812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용지추가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및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용지사이즈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적용 등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4" marR="72004" marT="46812" marB="46812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4" marR="72004" marT="46812" marB="46812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839069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0.0.6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4" marR="72004" marT="46812" marB="46812" horzOverflow="overflow">
                    <a:lnL>
                      <a:noFill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2017.04.25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4" marR="72004" marT="46812" marB="46812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조성호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4" marR="72004" marT="46812" marB="46812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텍스트 및 이미지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출력방식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정의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4" marR="72004" marT="46812" marB="46812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4" marR="72004" marT="46812" marB="46812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598471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4" marR="72004" marT="46812" marB="46812" horzOverflow="overflow">
                    <a:lnL>
                      <a:noFill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4" marR="72004" marT="46812" marB="46812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4" marR="72004" marT="46812" marB="46812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4" marR="72004" marT="46812" marB="46812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4" marR="72004" marT="46812" marB="46812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617839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4" marR="72004" marT="46812" marB="46812" horzOverflow="overflow">
                    <a:lnL>
                      <a:noFill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4" marR="72004" marT="46812" marB="46812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4" marR="72004" marT="46812" marB="46812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4" marR="72004" marT="46812" marB="46812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4" marR="72004" marT="46812" marB="46812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96337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4" marR="72004" marT="46812" marB="46812" horzOverflow="overflow">
                    <a:lnL>
                      <a:noFill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4" marR="72004" marT="46812" marB="46812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4" marR="72004" marT="46812" marB="46812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4" marR="72004" marT="46812" marB="46812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4" marR="72004" marT="46812" marB="46812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0525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16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그룹 128"/>
          <p:cNvGrpSpPr/>
          <p:nvPr/>
        </p:nvGrpSpPr>
        <p:grpSpPr>
          <a:xfrm>
            <a:off x="2268593" y="1419239"/>
            <a:ext cx="2172651" cy="2676008"/>
            <a:chOff x="2268593" y="1419239"/>
            <a:chExt cx="2172651" cy="2676008"/>
          </a:xfrm>
        </p:grpSpPr>
        <p:grpSp>
          <p:nvGrpSpPr>
            <p:cNvPr id="130" name="그룹 129"/>
            <p:cNvGrpSpPr/>
            <p:nvPr/>
          </p:nvGrpSpPr>
          <p:grpSpPr>
            <a:xfrm>
              <a:off x="2268593" y="1419239"/>
              <a:ext cx="2172651" cy="2676008"/>
              <a:chOff x="5256699" y="1419239"/>
              <a:chExt cx="2172651" cy="2676008"/>
            </a:xfrm>
          </p:grpSpPr>
          <p:sp>
            <p:nvSpPr>
              <p:cNvPr id="143" name="직사각형 142"/>
              <p:cNvSpPr/>
              <p:nvPr/>
            </p:nvSpPr>
            <p:spPr>
              <a:xfrm>
                <a:off x="5256699" y="2011863"/>
                <a:ext cx="2172651" cy="20833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C5A58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44" name="그림 14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1614" y="2051153"/>
                <a:ext cx="2064233" cy="82623"/>
              </a:xfrm>
              <a:prstGeom prst="rect">
                <a:avLst/>
              </a:prstGeom>
            </p:spPr>
          </p:pic>
          <p:sp>
            <p:nvSpPr>
              <p:cNvPr id="145" name="직사각형 144"/>
              <p:cNvSpPr/>
              <p:nvPr/>
            </p:nvSpPr>
            <p:spPr>
              <a:xfrm>
                <a:off x="5256699" y="1427018"/>
                <a:ext cx="2172651" cy="5846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5C5A58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46" name="그림 14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63103" y="1430999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47" name="그림 14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7884" y="1419239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48" name="그림 147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8152" y="1440510"/>
                <a:ext cx="1143000" cy="295275"/>
              </a:xfrm>
              <a:prstGeom prst="rect">
                <a:avLst/>
              </a:prstGeom>
            </p:spPr>
          </p:pic>
        </p:grpSp>
        <p:grpSp>
          <p:nvGrpSpPr>
            <p:cNvPr id="131" name="그룹 130"/>
            <p:cNvGrpSpPr/>
            <p:nvPr/>
          </p:nvGrpSpPr>
          <p:grpSpPr>
            <a:xfrm>
              <a:off x="2442944" y="1703303"/>
              <a:ext cx="1881324" cy="303071"/>
              <a:chOff x="3405653" y="3342608"/>
              <a:chExt cx="1881324" cy="303071"/>
            </a:xfrm>
          </p:grpSpPr>
          <p:pic>
            <p:nvPicPr>
              <p:cNvPr id="134" name="그림 13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5728" y="3349572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35" name="그림 134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8162" y="3346865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36" name="그림 135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1702" y="3342608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37" name="그림 136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7577" y="3349573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38" name="그림 137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05653" y="3349573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40" name="그림 139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72021" y="3350404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41" name="그림 140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6253" y="3348905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42" name="그림 141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99605" y="3355171"/>
                <a:ext cx="284925" cy="284925"/>
              </a:xfrm>
              <a:prstGeom prst="rect">
                <a:avLst/>
              </a:prstGeom>
            </p:spPr>
          </p:pic>
        </p:grpSp>
      </p:grpSp>
      <p:sp>
        <p:nvSpPr>
          <p:cNvPr id="5" name="직사각형 4"/>
          <p:cNvSpPr/>
          <p:nvPr/>
        </p:nvSpPr>
        <p:spPr>
          <a:xfrm>
            <a:off x="0" y="809626"/>
            <a:ext cx="1504951" cy="407597"/>
          </a:xfrm>
          <a:prstGeom prst="rect">
            <a:avLst/>
          </a:prstGeom>
          <a:solidFill>
            <a:srgbClr val="F09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285750" y="870914"/>
            <a:ext cx="1187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pitchFamily="34" charset="0"/>
                <a:ea typeface="굴림" pitchFamily="50" charset="-127"/>
              </a:rPr>
              <a:t>3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-10580" y="6090517"/>
            <a:ext cx="15176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>
                <a:solidFill>
                  <a:srgbClr val="C00000"/>
                </a:solidFill>
                <a:latin typeface="Calibri" pitchFamily="34" charset="0"/>
                <a:ea typeface="맑은 고딕" pitchFamily="50" charset="-127"/>
                <a:cs typeface="Arial" charset="0"/>
              </a:rPr>
              <a:t>MANGOSLAB CONFIDENTIAL </a:t>
            </a:r>
            <a:endParaRPr kumimoji="0" lang="en-US" altLang="ko-KR" sz="600" b="0" dirty="0" smtClean="0">
              <a:solidFill>
                <a:srgbClr val="C00000"/>
              </a:solidFill>
              <a:latin typeface="Calibri" pitchFamily="34" charset="0"/>
              <a:ea typeface="맑은 고딕" pitchFamily="50" charset="-127"/>
              <a:cs typeface="Arial" charset="0"/>
            </a:endParaRP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© </a:t>
            </a:r>
            <a:r>
              <a:rPr kumimoji="0" lang="en-US" altLang="ko-KR" sz="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2016 MANGOSLAB CO.LTD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1" y="6402123"/>
            <a:ext cx="768350" cy="944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1989" y="368396"/>
            <a:ext cx="841828" cy="103844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-10580" y="1290001"/>
            <a:ext cx="15263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yriad Web" pitchFamily="34" charset="0"/>
                <a:ea typeface="굴림" pitchFamily="50" charset="-127"/>
              </a:rPr>
              <a:t>Service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Web" pitchFamily="34" charset="0"/>
                <a:ea typeface="굴림" pitchFamily="50" charset="-127"/>
              </a:rPr>
              <a:t>Scenario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95820" y="538790"/>
            <a:ext cx="1109131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Windows Application </a:t>
            </a:r>
            <a:endParaRPr kumimoji="1" lang="en-US" altLang="ko-KR" sz="700" dirty="0">
              <a:solidFill>
                <a:schemeClr val="bg1">
                  <a:lumMod val="65000"/>
                </a:schemeClr>
              </a:solidFill>
              <a:latin typeface="Helvetica-Light" panose="020B0400000000000000" pitchFamily="34" charset="0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UI Flipbook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553661" y="937383"/>
            <a:ext cx="58950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MEMO – </a:t>
            </a: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 </a:t>
            </a:r>
            <a:r>
              <a:rPr kumimoji="1"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세부기능</a:t>
            </a:r>
            <a:r>
              <a:rPr kumimoji="1"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UI</a:t>
            </a:r>
            <a:r>
              <a:rPr kumimoji="1"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탭 </a:t>
            </a: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이미지 편집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262189" y="937383"/>
            <a:ext cx="188375" cy="188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latin typeface="Myriad Web" pitchFamily="34" charset="0"/>
              </a:rPr>
              <a:t>1</a:t>
            </a:r>
            <a:endParaRPr lang="ko-KR" altLang="en-US" sz="1000" b="1" dirty="0">
              <a:latin typeface="Myriad Web" pitchFamily="34" charset="0"/>
            </a:endParaRPr>
          </a:p>
        </p:txBody>
      </p:sp>
      <p:graphicFrame>
        <p:nvGraphicFramePr>
          <p:cNvPr id="13" name="Group 155"/>
          <p:cNvGraphicFramePr>
            <a:graphicFrameLocks noGrp="1"/>
          </p:cNvGraphicFramePr>
          <p:nvPr>
            <p:extLst/>
          </p:nvPr>
        </p:nvGraphicFramePr>
        <p:xfrm>
          <a:off x="8392702" y="1290000"/>
          <a:ext cx="3221447" cy="22429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01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293"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SCREEN ID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P-000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8373927" y="1644294"/>
            <a:ext cx="163519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● Screen Description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8448674" y="1888857"/>
            <a:ext cx="3165476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이미지 포커스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이미지 레이어는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text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레이어 하단에 위치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최초 이미지 불러들일때에 사이즈 조정 후 포커스가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text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레이어로 이동한 이후에 이미지를 다시 편집하려면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해당 아이콘을 눌러야 이미지 활성화 됨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b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endParaRPr kumimoji="1" lang="en-US" altLang="ko-KR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이미지를 수정한 이후 포커스가 이미지 밖으로 나가면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text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레이어 </a:t>
            </a:r>
            <a:r>
              <a:rPr kumimoji="1"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우선상태로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되돌아감</a:t>
            </a:r>
            <a:endParaRPr kumimoji="1" lang="en-US" altLang="ko-KR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058563" y="1646070"/>
            <a:ext cx="420743" cy="4207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0" name="그림 14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828" y="2290455"/>
            <a:ext cx="1201315" cy="1320124"/>
          </a:xfrm>
          <a:prstGeom prst="rect">
            <a:avLst/>
          </a:prstGeom>
        </p:spPr>
      </p:pic>
      <p:sp>
        <p:nvSpPr>
          <p:cNvPr id="151" name="Rectangle 1"/>
          <p:cNvSpPr>
            <a:spLocks noChangeArrowheads="1"/>
          </p:cNvSpPr>
          <p:nvPr/>
        </p:nvSpPr>
        <p:spPr bwMode="auto">
          <a:xfrm>
            <a:off x="2373789" y="2157149"/>
            <a:ext cx="201395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이미지 위에 글씨레이어가 있어서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, 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이미지 선택이 자유롭지 않기에 해당 이미지가 선택되지 않는 경우가 발생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,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Times New Roman" pitchFamily="18" charset="0"/>
              </a:rPr>
              <a:t>이 경우 이미지</a:t>
            </a:r>
            <a:r>
              <a:rPr kumimoji="1" lang="en-US" altLang="ko-KR" sz="12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Times New Roman" pitchFamily="18" charset="0"/>
              </a:rPr>
              <a:t>modify</a:t>
            </a:r>
            <a:r>
              <a:rPr kumimoji="1" lang="ko-KR" altLang="en-US" sz="12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Times New Roman" pitchFamily="18" charset="0"/>
              </a:rPr>
              <a:t>아이콘을 누르면 </a:t>
            </a:r>
            <a:r>
              <a:rPr kumimoji="1" lang="en-US" altLang="ko-KR" sz="12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Times New Roman" pitchFamily="18" charset="0"/>
              </a:rPr>
              <a:t>?</a:t>
            </a:r>
            <a:endParaRPr kumimoji="1" lang="ko-KR" altLang="en-US" sz="120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5235112" y="1419239"/>
            <a:ext cx="2172651" cy="2676008"/>
            <a:chOff x="2268593" y="1419239"/>
            <a:chExt cx="2172651" cy="2676008"/>
          </a:xfrm>
        </p:grpSpPr>
        <p:grpSp>
          <p:nvGrpSpPr>
            <p:cNvPr id="153" name="그룹 152"/>
            <p:cNvGrpSpPr/>
            <p:nvPr/>
          </p:nvGrpSpPr>
          <p:grpSpPr>
            <a:xfrm>
              <a:off x="2268593" y="1419239"/>
              <a:ext cx="2172651" cy="2676008"/>
              <a:chOff x="5256699" y="1419239"/>
              <a:chExt cx="2172651" cy="2676008"/>
            </a:xfrm>
          </p:grpSpPr>
          <p:sp>
            <p:nvSpPr>
              <p:cNvPr id="163" name="직사각형 162"/>
              <p:cNvSpPr/>
              <p:nvPr/>
            </p:nvSpPr>
            <p:spPr>
              <a:xfrm>
                <a:off x="5256699" y="2011863"/>
                <a:ext cx="2172651" cy="20833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C5A58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64" name="그림 16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1614" y="2051153"/>
                <a:ext cx="2064233" cy="82623"/>
              </a:xfrm>
              <a:prstGeom prst="rect">
                <a:avLst/>
              </a:prstGeom>
            </p:spPr>
          </p:pic>
          <p:sp>
            <p:nvSpPr>
              <p:cNvPr id="165" name="직사각형 164"/>
              <p:cNvSpPr/>
              <p:nvPr/>
            </p:nvSpPr>
            <p:spPr>
              <a:xfrm>
                <a:off x="5256699" y="1427018"/>
                <a:ext cx="2172651" cy="5846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5C5A58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66" name="그림 16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63103" y="1430999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67" name="그림 16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7884" y="1419239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68" name="그림 167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8152" y="1440510"/>
                <a:ext cx="1143000" cy="295275"/>
              </a:xfrm>
              <a:prstGeom prst="rect">
                <a:avLst/>
              </a:prstGeom>
            </p:spPr>
          </p:pic>
        </p:grpSp>
        <p:grpSp>
          <p:nvGrpSpPr>
            <p:cNvPr id="154" name="그룹 153"/>
            <p:cNvGrpSpPr/>
            <p:nvPr/>
          </p:nvGrpSpPr>
          <p:grpSpPr>
            <a:xfrm>
              <a:off x="2442944" y="1703303"/>
              <a:ext cx="1881324" cy="303071"/>
              <a:chOff x="3405653" y="3342608"/>
              <a:chExt cx="1881324" cy="303071"/>
            </a:xfrm>
          </p:grpSpPr>
          <p:pic>
            <p:nvPicPr>
              <p:cNvPr id="155" name="그림 15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5728" y="3349572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56" name="그림 15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8162" y="3346865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57" name="그림 156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1702" y="3342608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58" name="그림 157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7577" y="3349573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59" name="그림 158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05653" y="3349573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60" name="그림 159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72021" y="3350404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61" name="그림 160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6253" y="3348905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62" name="그림 161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99605" y="3355171"/>
                <a:ext cx="284925" cy="284925"/>
              </a:xfrm>
              <a:prstGeom prst="rect">
                <a:avLst/>
              </a:prstGeom>
            </p:spPr>
          </p:pic>
        </p:grpSp>
      </p:grpSp>
      <p:sp>
        <p:nvSpPr>
          <p:cNvPr id="169" name="오른쪽 화살표 168"/>
          <p:cNvSpPr/>
          <p:nvPr/>
        </p:nvSpPr>
        <p:spPr>
          <a:xfrm>
            <a:off x="4681527" y="2660486"/>
            <a:ext cx="434340" cy="52467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Rectangle 1"/>
          <p:cNvSpPr>
            <a:spLocks noChangeArrowheads="1"/>
          </p:cNvSpPr>
          <p:nvPr/>
        </p:nvSpPr>
        <p:spPr bwMode="auto">
          <a:xfrm>
            <a:off x="5306572" y="2157149"/>
            <a:ext cx="201395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이미지 위에 글씨레이어가 있어서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, 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이미지 선택이 자유롭지 않기에 해당 이미지가 선택되지 않는 경우가 발생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,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Times New Roman" pitchFamily="18" charset="0"/>
              </a:rPr>
              <a:t>이 경우 이미지</a:t>
            </a:r>
            <a:r>
              <a:rPr kumimoji="1" lang="en-US" altLang="ko-KR" sz="12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Times New Roman" pitchFamily="18" charset="0"/>
              </a:rPr>
              <a:t>modify</a:t>
            </a:r>
            <a:r>
              <a:rPr kumimoji="1" lang="ko-KR" altLang="en-US" sz="12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Times New Roman" pitchFamily="18" charset="0"/>
              </a:rPr>
              <a:t>아이콘을 누르면 </a:t>
            </a:r>
            <a:r>
              <a:rPr kumimoji="1" lang="en-US" altLang="ko-KR" sz="12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Times New Roman" pitchFamily="18" charset="0"/>
              </a:rPr>
              <a:t>?</a:t>
            </a:r>
            <a:endParaRPr kumimoji="1" lang="ko-KR" altLang="en-US" sz="120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362112"/>
              </p:ext>
            </p:extLst>
          </p:nvPr>
        </p:nvGraphicFramePr>
        <p:xfrm>
          <a:off x="5703479" y="2355862"/>
          <a:ext cx="1268532" cy="1395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6" name="Image" r:id="rId18" imgW="1904760" imgH="2095200" progId="Photoshop.Image.13">
                  <p:embed/>
                </p:oleObj>
              </mc:Choice>
              <mc:Fallback>
                <p:oleObj name="Image" r:id="rId18" imgW="1904760" imgH="20952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703479" y="2355862"/>
                        <a:ext cx="1268532" cy="1395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2" name="꺾인 연결선 171"/>
          <p:cNvCxnSpPr>
            <a:stCxn id="17" idx="6"/>
          </p:cNvCxnSpPr>
          <p:nvPr/>
        </p:nvCxnSpPr>
        <p:spPr>
          <a:xfrm>
            <a:off x="3479306" y="1856442"/>
            <a:ext cx="2390232" cy="71808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사각형 설명선 172"/>
          <p:cNvSpPr/>
          <p:nvPr/>
        </p:nvSpPr>
        <p:spPr>
          <a:xfrm>
            <a:off x="9901561" y="902"/>
            <a:ext cx="2290439" cy="870012"/>
          </a:xfrm>
          <a:prstGeom prst="wedgeRectCallout">
            <a:avLst>
              <a:gd name="adj1" fmla="val -87423"/>
              <a:gd name="adj2" fmla="val 5220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[Issue]</a:t>
            </a:r>
          </a:p>
          <a:p>
            <a:r>
              <a:rPr lang="ko-KR" altLang="en-US" sz="900" b="1" dirty="0" smtClean="0">
                <a:solidFill>
                  <a:schemeClr val="bg1"/>
                </a:solidFill>
              </a:rPr>
              <a:t>아이콘 재 정의 중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10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그룹 187"/>
          <p:cNvGrpSpPr/>
          <p:nvPr/>
        </p:nvGrpSpPr>
        <p:grpSpPr>
          <a:xfrm>
            <a:off x="2261594" y="1419239"/>
            <a:ext cx="2172651" cy="2676008"/>
            <a:chOff x="2268593" y="1419239"/>
            <a:chExt cx="2172651" cy="2676008"/>
          </a:xfrm>
        </p:grpSpPr>
        <p:grpSp>
          <p:nvGrpSpPr>
            <p:cNvPr id="189" name="그룹 188"/>
            <p:cNvGrpSpPr/>
            <p:nvPr/>
          </p:nvGrpSpPr>
          <p:grpSpPr>
            <a:xfrm>
              <a:off x="2268593" y="1419239"/>
              <a:ext cx="2172651" cy="2676008"/>
              <a:chOff x="5256699" y="1419239"/>
              <a:chExt cx="2172651" cy="2676008"/>
            </a:xfrm>
          </p:grpSpPr>
          <p:sp>
            <p:nvSpPr>
              <p:cNvPr id="199" name="직사각형 198"/>
              <p:cNvSpPr/>
              <p:nvPr/>
            </p:nvSpPr>
            <p:spPr>
              <a:xfrm>
                <a:off x="5256699" y="2011863"/>
                <a:ext cx="2172651" cy="20833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C5A58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0" name="그림 19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1614" y="2051153"/>
                <a:ext cx="2064233" cy="82623"/>
              </a:xfrm>
              <a:prstGeom prst="rect">
                <a:avLst/>
              </a:prstGeom>
            </p:spPr>
          </p:pic>
          <p:sp>
            <p:nvSpPr>
              <p:cNvPr id="201" name="직사각형 200"/>
              <p:cNvSpPr/>
              <p:nvPr/>
            </p:nvSpPr>
            <p:spPr>
              <a:xfrm>
                <a:off x="5256699" y="1427018"/>
                <a:ext cx="2172651" cy="5846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5C5A58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2" name="그림 20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63103" y="1430999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203" name="그림 20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7884" y="1419239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204" name="그림 20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8152" y="1440510"/>
                <a:ext cx="1143000" cy="295275"/>
              </a:xfrm>
              <a:prstGeom prst="rect">
                <a:avLst/>
              </a:prstGeom>
            </p:spPr>
          </p:pic>
          <p:cxnSp>
            <p:nvCxnSpPr>
              <p:cNvPr id="205" name="직선 연결선 204"/>
              <p:cNvCxnSpPr/>
              <p:nvPr/>
            </p:nvCxnSpPr>
            <p:spPr>
              <a:xfrm>
                <a:off x="5319181" y="2101990"/>
                <a:ext cx="0" cy="2621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그룹 189"/>
            <p:cNvGrpSpPr/>
            <p:nvPr/>
          </p:nvGrpSpPr>
          <p:grpSpPr>
            <a:xfrm>
              <a:off x="2442944" y="1703303"/>
              <a:ext cx="1881324" cy="303071"/>
              <a:chOff x="3405653" y="3342608"/>
              <a:chExt cx="1881324" cy="303071"/>
            </a:xfrm>
          </p:grpSpPr>
          <p:pic>
            <p:nvPicPr>
              <p:cNvPr id="191" name="그림 19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5728" y="3349572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92" name="그림 191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8162" y="3346865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93" name="그림 192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1702" y="3342608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94" name="그림 193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7577" y="3349573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95" name="그림 194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05653" y="3349573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96" name="그림 195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72021" y="3350404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97" name="그림 196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6253" y="3348905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98" name="그림 197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99605" y="3355171"/>
                <a:ext cx="284925" cy="284925"/>
              </a:xfrm>
              <a:prstGeom prst="rect">
                <a:avLst/>
              </a:prstGeom>
            </p:spPr>
          </p:pic>
        </p:grpSp>
      </p:grpSp>
      <p:sp>
        <p:nvSpPr>
          <p:cNvPr id="5" name="직사각형 4"/>
          <p:cNvSpPr/>
          <p:nvPr/>
        </p:nvSpPr>
        <p:spPr>
          <a:xfrm>
            <a:off x="0" y="809626"/>
            <a:ext cx="1504951" cy="407597"/>
          </a:xfrm>
          <a:prstGeom prst="rect">
            <a:avLst/>
          </a:prstGeom>
          <a:solidFill>
            <a:srgbClr val="F09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285750" y="870914"/>
            <a:ext cx="1187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pitchFamily="34" charset="0"/>
                <a:ea typeface="굴림" pitchFamily="50" charset="-127"/>
              </a:rPr>
              <a:t>3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-10580" y="6090517"/>
            <a:ext cx="15176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>
                <a:solidFill>
                  <a:srgbClr val="C00000"/>
                </a:solidFill>
                <a:latin typeface="Calibri" pitchFamily="34" charset="0"/>
                <a:ea typeface="맑은 고딕" pitchFamily="50" charset="-127"/>
                <a:cs typeface="Arial" charset="0"/>
              </a:rPr>
              <a:t>MANGOSLAB CONFIDENTIAL </a:t>
            </a:r>
            <a:endParaRPr kumimoji="0" lang="en-US" altLang="ko-KR" sz="600" b="0" dirty="0" smtClean="0">
              <a:solidFill>
                <a:srgbClr val="C00000"/>
              </a:solidFill>
              <a:latin typeface="Calibri" pitchFamily="34" charset="0"/>
              <a:ea typeface="맑은 고딕" pitchFamily="50" charset="-127"/>
              <a:cs typeface="Arial" charset="0"/>
            </a:endParaRP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© </a:t>
            </a:r>
            <a:r>
              <a:rPr kumimoji="0" lang="en-US" altLang="ko-KR" sz="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2016 MANGOSLAB CO.LTD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1" y="6402123"/>
            <a:ext cx="768350" cy="944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1989" y="368396"/>
            <a:ext cx="841828" cy="103844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-10580" y="1290001"/>
            <a:ext cx="15263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yriad Web" pitchFamily="34" charset="0"/>
                <a:ea typeface="굴림" pitchFamily="50" charset="-127"/>
              </a:rPr>
              <a:t>Service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Web" pitchFamily="34" charset="0"/>
                <a:ea typeface="굴림" pitchFamily="50" charset="-127"/>
              </a:rPr>
              <a:t>Scenario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95820" y="538790"/>
            <a:ext cx="1109131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Windows Application </a:t>
            </a:r>
            <a:endParaRPr kumimoji="1" lang="en-US" altLang="ko-KR" sz="700" dirty="0">
              <a:solidFill>
                <a:schemeClr val="bg1">
                  <a:lumMod val="65000"/>
                </a:schemeClr>
              </a:solidFill>
              <a:latin typeface="Helvetica-Light" panose="020B0400000000000000" pitchFamily="34" charset="0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UI Flipbook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553661" y="937383"/>
            <a:ext cx="58950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MEMO – </a:t>
            </a: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 </a:t>
            </a:r>
            <a:r>
              <a:rPr kumimoji="1"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세부기능</a:t>
            </a:r>
            <a:r>
              <a:rPr kumimoji="1"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UI</a:t>
            </a:r>
            <a:r>
              <a:rPr kumimoji="1"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탭 </a:t>
            </a: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템플릿 불러오기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262189" y="937383"/>
            <a:ext cx="188375" cy="188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latin typeface="Myriad Web" pitchFamily="34" charset="0"/>
              </a:rPr>
              <a:t>1</a:t>
            </a:r>
            <a:endParaRPr lang="ko-KR" altLang="en-US" sz="1000" b="1" dirty="0">
              <a:latin typeface="Myriad Web" pitchFamily="34" charset="0"/>
            </a:endParaRPr>
          </a:p>
        </p:txBody>
      </p:sp>
      <p:graphicFrame>
        <p:nvGraphicFramePr>
          <p:cNvPr id="13" name="Group 155"/>
          <p:cNvGraphicFramePr>
            <a:graphicFrameLocks noGrp="1"/>
          </p:cNvGraphicFramePr>
          <p:nvPr>
            <p:extLst/>
          </p:nvPr>
        </p:nvGraphicFramePr>
        <p:xfrm>
          <a:off x="8392702" y="1290000"/>
          <a:ext cx="3221447" cy="22429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01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293"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SCREEN ID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P-000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8373927" y="1644294"/>
            <a:ext cx="163519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● Screen Description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8448674" y="1888857"/>
            <a:ext cx="3165476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탬플릿을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불러온다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이미지 레이어와는 별개의 </a:t>
            </a:r>
            <a:r>
              <a:rPr kumimoji="1"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최하단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레이어를 사용한다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스스로 만들고자 하는 템플릿에 대한 안내는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“help”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 기재한다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900" b="1" dirty="0" smtClean="0">
                <a:solidFill>
                  <a:srgbClr val="C00000"/>
                </a:solidFill>
                <a:latin typeface="+mn-ea"/>
              </a:rPr>
              <a:t>템플릿에 따른 </a:t>
            </a:r>
            <a:r>
              <a:rPr kumimoji="1" lang="ko-KR" altLang="en-US" sz="900" b="1" dirty="0" err="1" smtClean="0">
                <a:solidFill>
                  <a:srgbClr val="C00000"/>
                </a:solidFill>
                <a:latin typeface="+mn-ea"/>
              </a:rPr>
              <a:t>용지타입</a:t>
            </a:r>
            <a:r>
              <a:rPr kumimoji="1" lang="ko-KR" altLang="en-US" sz="900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ko-KR" altLang="en-US" sz="900" b="1" dirty="0" err="1" smtClean="0">
                <a:solidFill>
                  <a:srgbClr val="C00000"/>
                </a:solidFill>
                <a:latin typeface="+mn-ea"/>
              </a:rPr>
              <a:t>변경관련</a:t>
            </a:r>
            <a:r>
              <a:rPr kumimoji="1" lang="ko-KR" altLang="en-US" sz="900" b="1" dirty="0" smtClean="0">
                <a:solidFill>
                  <a:srgbClr val="C00000"/>
                </a:solidFill>
                <a:latin typeface="+mn-ea"/>
              </a:rPr>
              <a:t> 정의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a.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템플릿을 불러들이면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해당 템플릿 사이즈의 새 메모장이 열림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B.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템플릿으로 열었을 경우 </a:t>
            </a:r>
            <a:r>
              <a:rPr kumimoji="1"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용지타입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변경불가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(</a:t>
            </a:r>
            <a:r>
              <a:rPr kumimoji="1"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용지타입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icon –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inactive &amp;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dimmed)</a:t>
            </a:r>
            <a:b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(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템플릿을 변경하려고 다른 템플릿을 열면 </a:t>
            </a:r>
            <a:r>
              <a:rPr kumimoji="1"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새창으로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이때 </a:t>
            </a:r>
            <a:r>
              <a:rPr kumimoji="1"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용지타입도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변경된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17" name="타원 16"/>
          <p:cNvSpPr/>
          <p:nvPr/>
        </p:nvSpPr>
        <p:spPr>
          <a:xfrm>
            <a:off x="3305623" y="1646070"/>
            <a:ext cx="420743" cy="4207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꺾인 연결선 70"/>
          <p:cNvCxnSpPr>
            <a:stCxn id="17" idx="4"/>
            <a:endCxn id="181" idx="0"/>
          </p:cNvCxnSpPr>
          <p:nvPr/>
        </p:nvCxnSpPr>
        <p:spPr>
          <a:xfrm rot="16200000" flipH="1">
            <a:off x="4511005" y="1071802"/>
            <a:ext cx="842806" cy="2832827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3305623" y="5799722"/>
            <a:ext cx="481040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9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팝업창의 </a:t>
            </a:r>
            <a:r>
              <a:rPr lang="en-US" altLang="ko-KR" sz="9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9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구성은 아래 </a:t>
            </a:r>
            <a:r>
              <a:rPr lang="ko-KR" altLang="en-US" sz="900" dirty="0" err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옵션창</a:t>
            </a:r>
            <a:r>
              <a:rPr lang="ko-KR" altLang="en-US" sz="9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파트에서 세부 기재</a:t>
            </a:r>
            <a:endParaRPr lang="en-US" altLang="ko-KR" sz="900" dirty="0" smtClean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dirty="0">
                <a:solidFill>
                  <a:srgbClr val="C00000"/>
                </a:solidFill>
                <a:latin typeface="맑은 고딕" panose="020B0503020000020004" pitchFamily="50" charset="-127"/>
              </a:rPr>
              <a:t>• </a:t>
            </a:r>
            <a:r>
              <a:rPr lang="ko-KR" altLang="en-US" sz="900" dirty="0" smtClean="0">
                <a:solidFill>
                  <a:srgbClr val="C00000"/>
                </a:solidFill>
                <a:latin typeface="맑은 고딕" panose="020B0503020000020004" pitchFamily="50" charset="-127"/>
              </a:rPr>
              <a:t>세부 </a:t>
            </a:r>
            <a:r>
              <a:rPr lang="en-US" altLang="ko-KR" sz="900" dirty="0" smtClean="0">
                <a:solidFill>
                  <a:srgbClr val="C00000"/>
                </a:solidFill>
                <a:latin typeface="맑은 고딕" panose="020B0503020000020004" pitchFamily="50" charset="-127"/>
              </a:rPr>
              <a:t>UI</a:t>
            </a:r>
            <a:r>
              <a:rPr lang="ko-KR" altLang="en-US" sz="900" dirty="0" smtClean="0">
                <a:solidFill>
                  <a:srgbClr val="C00000"/>
                </a:solidFill>
                <a:latin typeface="맑은 고딕" panose="020B0503020000020004" pitchFamily="50" charset="-127"/>
              </a:rPr>
              <a:t>구성은 </a:t>
            </a:r>
            <a:r>
              <a:rPr lang="ko-KR" altLang="en-US" sz="9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상황 및 윈도우 </a:t>
            </a:r>
            <a:r>
              <a:rPr lang="en-US" altLang="ko-KR" sz="9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policy</a:t>
            </a:r>
            <a:r>
              <a:rPr lang="ko-KR" altLang="en-US" sz="9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9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</a:t>
            </a:r>
            <a:r>
              <a:rPr lang="ko-KR" altLang="en-US" sz="9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변경될 수 있습니다</a:t>
            </a:r>
            <a:r>
              <a:rPr lang="en-US" altLang="ko-KR" sz="9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188909" y="2909619"/>
            <a:ext cx="4955388" cy="2820991"/>
            <a:chOff x="2262189" y="1290001"/>
            <a:chExt cx="4955388" cy="2820991"/>
          </a:xfrm>
        </p:grpSpPr>
        <p:grpSp>
          <p:nvGrpSpPr>
            <p:cNvPr id="129" name="그룹 128"/>
            <p:cNvGrpSpPr/>
            <p:nvPr/>
          </p:nvGrpSpPr>
          <p:grpSpPr>
            <a:xfrm>
              <a:off x="3878990" y="2068276"/>
              <a:ext cx="3068793" cy="1672743"/>
              <a:chOff x="3878990" y="2068276"/>
              <a:chExt cx="3068793" cy="1672743"/>
            </a:xfrm>
          </p:grpSpPr>
          <p:sp>
            <p:nvSpPr>
              <p:cNvPr id="130" name="직사각형 129"/>
              <p:cNvSpPr/>
              <p:nvPr/>
            </p:nvSpPr>
            <p:spPr>
              <a:xfrm>
                <a:off x="3878990" y="2068276"/>
                <a:ext cx="670962" cy="670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878990" y="2753866"/>
                <a:ext cx="670962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My template</a:t>
                </a:r>
                <a:endParaRPr lang="ko-KR" altLang="en-US" sz="6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4682104" y="2068276"/>
                <a:ext cx="670962" cy="670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5480920" y="2068276"/>
                <a:ext cx="670962" cy="670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6275061" y="2068276"/>
                <a:ext cx="670962" cy="670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3878990" y="2956189"/>
                <a:ext cx="670962" cy="670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>
                <a:off x="4682104" y="2956189"/>
                <a:ext cx="670962" cy="670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5480920" y="2956189"/>
                <a:ext cx="670962" cy="670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6275061" y="2956189"/>
                <a:ext cx="670962" cy="670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4682104" y="2753866"/>
                <a:ext cx="670962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Folder Name</a:t>
                </a:r>
                <a:endPara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5485218" y="2753866"/>
                <a:ext cx="670962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Folder Name</a:t>
                </a:r>
                <a:endPara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6276821" y="2753866"/>
                <a:ext cx="670962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Folder Name</a:t>
                </a:r>
                <a:endPara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3878990" y="3648686"/>
                <a:ext cx="670962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Folder Name</a:t>
                </a:r>
                <a:endPara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4682104" y="3648686"/>
                <a:ext cx="670962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Folder Name</a:t>
                </a:r>
                <a:endPara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5485218" y="3648686"/>
                <a:ext cx="670962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Folder Name</a:t>
                </a:r>
                <a:endPara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6276821" y="3648686"/>
                <a:ext cx="670962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Folder Name</a:t>
                </a:r>
                <a:endPara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2262189" y="1290001"/>
              <a:ext cx="1363327" cy="2820990"/>
              <a:chOff x="2262189" y="1290001"/>
              <a:chExt cx="1363327" cy="2727250"/>
            </a:xfrm>
          </p:grpSpPr>
          <p:sp>
            <p:nvSpPr>
              <p:cNvPr id="150" name="직사각형 149"/>
              <p:cNvSpPr/>
              <p:nvPr/>
            </p:nvSpPr>
            <p:spPr>
              <a:xfrm>
                <a:off x="2262189" y="1290001"/>
                <a:ext cx="1363327" cy="2727250"/>
              </a:xfrm>
              <a:prstGeom prst="rect">
                <a:avLst/>
              </a:prstGeom>
              <a:solidFill>
                <a:srgbClr val="5C5A58"/>
              </a:solidFill>
              <a:ln w="3175">
                <a:solidFill>
                  <a:srgbClr val="40404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>
                <a:off x="2264236" y="2185001"/>
                <a:ext cx="45719" cy="2474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2309955" y="2185001"/>
                <a:ext cx="1311263" cy="24746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53" name="그림 152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1389" y="2229927"/>
                <a:ext cx="168788" cy="168788"/>
              </a:xfrm>
              <a:prstGeom prst="rect">
                <a:avLst/>
              </a:prstGeom>
            </p:spPr>
          </p:pic>
          <p:pic>
            <p:nvPicPr>
              <p:cNvPr id="154" name="그림 153"/>
              <p:cNvPicPr>
                <a:picLocks noChangeAspect="1"/>
              </p:cNvPicPr>
              <p:nvPr/>
            </p:nvPicPr>
            <p:blipFill>
              <a:blip r:embed="rId18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4452" y="2484690"/>
                <a:ext cx="202702" cy="202702"/>
              </a:xfrm>
              <a:prstGeom prst="rect">
                <a:avLst/>
              </a:prstGeom>
            </p:spPr>
          </p:pic>
          <p:sp>
            <p:nvSpPr>
              <p:cNvPr id="155" name="TextBox 154"/>
              <p:cNvSpPr txBox="1"/>
              <p:nvPr/>
            </p:nvSpPr>
            <p:spPr>
              <a:xfrm>
                <a:off x="2591401" y="1975001"/>
                <a:ext cx="546968" cy="1000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650" b="1" dirty="0" smtClean="0">
                    <a:solidFill>
                      <a:schemeClr val="bg1"/>
                    </a:solidFill>
                  </a:rPr>
                  <a:t>Open memo</a:t>
                </a:r>
                <a:endParaRPr lang="ko-KR" altLang="en-US" sz="65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2591401" y="2252881"/>
                <a:ext cx="778218" cy="1000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650" dirty="0" smtClean="0">
                    <a:solidFill>
                      <a:schemeClr val="bg1"/>
                    </a:solidFill>
                  </a:rPr>
                  <a:t>Import template</a:t>
                </a:r>
                <a:endParaRPr lang="ko-KR" altLang="en-US" sz="6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2591401" y="2536027"/>
                <a:ext cx="546968" cy="1000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650" dirty="0" smtClean="0">
                    <a:solidFill>
                      <a:schemeClr val="bg1"/>
                    </a:solidFill>
                  </a:rPr>
                  <a:t>Options</a:t>
                </a:r>
                <a:endParaRPr lang="ko-KR" altLang="en-US" sz="6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2378919" y="3305277"/>
                <a:ext cx="546968" cy="1000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650" dirty="0" smtClean="0">
                    <a:solidFill>
                      <a:schemeClr val="bg1"/>
                    </a:solidFill>
                  </a:rPr>
                  <a:t>Download</a:t>
                </a:r>
                <a:endParaRPr lang="ko-KR" altLang="en-US" sz="65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59" name="그림 158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6097" y="2784037"/>
                <a:ext cx="179152" cy="179152"/>
              </a:xfrm>
              <a:prstGeom prst="rect">
                <a:avLst/>
              </a:prstGeom>
            </p:spPr>
          </p:pic>
          <p:sp>
            <p:nvSpPr>
              <p:cNvPr id="160" name="TextBox 159"/>
              <p:cNvSpPr txBox="1"/>
              <p:nvPr/>
            </p:nvSpPr>
            <p:spPr>
              <a:xfrm>
                <a:off x="2600926" y="2818062"/>
                <a:ext cx="546968" cy="1000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650" dirty="0" smtClean="0">
                    <a:solidFill>
                      <a:schemeClr val="bg1"/>
                    </a:solidFill>
                  </a:rPr>
                  <a:t>Help</a:t>
                </a:r>
                <a:endParaRPr lang="ko-KR" altLang="en-US" sz="65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61" name="그림 160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80705" y="1952725"/>
                <a:ext cx="149472" cy="149472"/>
              </a:xfrm>
              <a:prstGeom prst="rect">
                <a:avLst/>
              </a:prstGeom>
            </p:spPr>
          </p:pic>
          <p:pic>
            <p:nvPicPr>
              <p:cNvPr id="162" name="그림 161"/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87848" y="1394297"/>
                <a:ext cx="235304" cy="233063"/>
              </a:xfrm>
              <a:prstGeom prst="rect">
                <a:avLst/>
              </a:prstGeom>
            </p:spPr>
          </p:pic>
          <p:pic>
            <p:nvPicPr>
              <p:cNvPr id="163" name="그림 162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680548" y="1429293"/>
                <a:ext cx="689071" cy="85001"/>
              </a:xfrm>
              <a:prstGeom prst="rect">
                <a:avLst/>
              </a:prstGeom>
            </p:spPr>
          </p:pic>
          <p:sp>
            <p:nvSpPr>
              <p:cNvPr id="164" name="TextBox 163"/>
              <p:cNvSpPr txBox="1"/>
              <p:nvPr/>
            </p:nvSpPr>
            <p:spPr>
              <a:xfrm>
                <a:off x="2378918" y="3454999"/>
                <a:ext cx="1246597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5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nemonic</a:t>
                </a:r>
                <a:r>
                  <a:rPr lang="en-US" altLang="ko-KR" sz="500" dirty="0" smtClean="0">
                    <a:solidFill>
                      <a:schemeClr val="bg1">
                        <a:lumMod val="85000"/>
                      </a:schemeClr>
                    </a:solidFill>
                  </a:rPr>
                  <a:t> Driver </a:t>
                </a:r>
                <a:r>
                  <a:rPr lang="en-US" altLang="ko-KR" sz="500" dirty="0">
                    <a:solidFill>
                      <a:schemeClr val="bg1">
                        <a:lumMod val="85000"/>
                      </a:schemeClr>
                    </a:solidFill>
                  </a:rPr>
                  <a:t>v.0.0 </a:t>
                </a:r>
                <a:r>
                  <a:rPr lang="en-US" altLang="ko-KR" sz="500" dirty="0" smtClean="0">
                    <a:solidFill>
                      <a:schemeClr val="bg1">
                        <a:lumMod val="85000"/>
                      </a:schemeClr>
                    </a:solidFill>
                  </a:rPr>
                  <a:t>(Latest</a:t>
                </a:r>
                <a:r>
                  <a:rPr lang="en-US" altLang="ko-KR" sz="500" dirty="0">
                    <a:solidFill>
                      <a:schemeClr val="bg1">
                        <a:lumMod val="85000"/>
                      </a:schemeClr>
                    </a:solidFill>
                  </a:rPr>
                  <a:t>)</a:t>
                </a:r>
                <a:endParaRPr lang="en-US" altLang="ko-KR" sz="500" dirty="0" smtClean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r>
                  <a:rPr lang="en-US" altLang="ko-KR" sz="500" dirty="0" smtClean="0">
                    <a:solidFill>
                      <a:schemeClr val="bg1">
                        <a:lumMod val="85000"/>
                      </a:schemeClr>
                    </a:solidFill>
                  </a:rPr>
                  <a:t>Memo App v.0.0 </a:t>
                </a:r>
                <a:r>
                  <a:rPr lang="en-US" altLang="ko-KR" sz="500" u="sng" dirty="0" smtClean="0">
                    <a:solidFill>
                      <a:srgbClr val="FFC000"/>
                    </a:solidFill>
                  </a:rPr>
                  <a:t>(Now Upgrade)</a:t>
                </a:r>
              </a:p>
              <a:p>
                <a:r>
                  <a:rPr lang="en-US" altLang="ko-KR" sz="500" dirty="0" smtClean="0">
                    <a:solidFill>
                      <a:schemeClr val="bg1">
                        <a:lumMod val="85000"/>
                      </a:schemeClr>
                    </a:solidFill>
                  </a:rPr>
                  <a:t>Memo </a:t>
                </a:r>
                <a:r>
                  <a:rPr lang="en-US" altLang="ko-KR" sz="500" dirty="0">
                    <a:solidFill>
                      <a:schemeClr val="bg1">
                        <a:lumMod val="85000"/>
                      </a:schemeClr>
                    </a:solidFill>
                  </a:rPr>
                  <a:t>Template v.0.0 </a:t>
                </a:r>
                <a:r>
                  <a:rPr lang="en-US" altLang="ko-KR" sz="500" dirty="0" smtClean="0">
                    <a:solidFill>
                      <a:schemeClr val="bg1">
                        <a:lumMod val="85000"/>
                      </a:schemeClr>
                    </a:solidFill>
                  </a:rPr>
                  <a:t>(Latest)</a:t>
                </a:r>
                <a:endParaRPr lang="en-US" altLang="ko-KR" sz="5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378919" y="3790272"/>
                <a:ext cx="117390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500" dirty="0" smtClean="0">
                    <a:solidFill>
                      <a:schemeClr val="bg1">
                        <a:lumMod val="85000"/>
                      </a:schemeClr>
                    </a:solidFill>
                  </a:rPr>
                  <a:t>Mangoslab   </a:t>
                </a:r>
                <a:r>
                  <a:rPr lang="en-US" altLang="ko-KR" sz="500" u="sng" dirty="0" smtClean="0">
                    <a:solidFill>
                      <a:srgbClr val="FFC000"/>
                    </a:solidFill>
                  </a:rPr>
                  <a:t>www.mangoslab.com</a:t>
                </a:r>
                <a:endParaRPr lang="ko-KR" altLang="en-US" sz="500" u="sng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166" name="직선 연결선 165"/>
              <p:cNvCxnSpPr/>
              <p:nvPr/>
            </p:nvCxnSpPr>
            <p:spPr>
              <a:xfrm>
                <a:off x="2378322" y="3435947"/>
                <a:ext cx="1103065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/>
              <p:cNvCxnSpPr/>
              <p:nvPr/>
            </p:nvCxnSpPr>
            <p:spPr>
              <a:xfrm>
                <a:off x="2378322" y="3714409"/>
                <a:ext cx="1103065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그룹 167"/>
            <p:cNvGrpSpPr/>
            <p:nvPr/>
          </p:nvGrpSpPr>
          <p:grpSpPr>
            <a:xfrm>
              <a:off x="7080616" y="1998463"/>
              <a:ext cx="136961" cy="2112529"/>
              <a:chOff x="7080616" y="1903213"/>
              <a:chExt cx="136961" cy="2112529"/>
            </a:xfrm>
          </p:grpSpPr>
          <p:sp>
            <p:nvSpPr>
              <p:cNvPr id="169" name="직사각형 168"/>
              <p:cNvSpPr/>
              <p:nvPr/>
            </p:nvSpPr>
            <p:spPr>
              <a:xfrm>
                <a:off x="7080616" y="1975002"/>
                <a:ext cx="136961" cy="204074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0" name="그룹 169"/>
              <p:cNvGrpSpPr/>
              <p:nvPr/>
            </p:nvGrpSpPr>
            <p:grpSpPr>
              <a:xfrm>
                <a:off x="7080616" y="1903213"/>
                <a:ext cx="136961" cy="129134"/>
                <a:chOff x="7080616" y="1973063"/>
                <a:chExt cx="136961" cy="129134"/>
              </a:xfrm>
            </p:grpSpPr>
            <p:sp>
              <p:nvSpPr>
                <p:cNvPr id="175" name="직사각형 174"/>
                <p:cNvSpPr/>
                <p:nvPr/>
              </p:nvSpPr>
              <p:spPr>
                <a:xfrm>
                  <a:off x="7080616" y="1973063"/>
                  <a:ext cx="136961" cy="1291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이등변 삼각형 175"/>
                <p:cNvSpPr/>
                <p:nvPr/>
              </p:nvSpPr>
              <p:spPr>
                <a:xfrm>
                  <a:off x="7108881" y="1999960"/>
                  <a:ext cx="80429" cy="69335"/>
                </a:xfrm>
                <a:prstGeom prst="triangl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1" name="직사각형 170"/>
              <p:cNvSpPr/>
              <p:nvPr/>
            </p:nvSpPr>
            <p:spPr>
              <a:xfrm>
                <a:off x="7080616" y="2032347"/>
                <a:ext cx="136961" cy="7158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2" name="그룹 171"/>
              <p:cNvGrpSpPr/>
              <p:nvPr/>
            </p:nvGrpSpPr>
            <p:grpSpPr>
              <a:xfrm>
                <a:off x="7080616" y="3886607"/>
                <a:ext cx="136961" cy="129134"/>
                <a:chOff x="7080616" y="3886607"/>
                <a:chExt cx="136961" cy="129134"/>
              </a:xfrm>
            </p:grpSpPr>
            <p:sp>
              <p:nvSpPr>
                <p:cNvPr id="173" name="직사각형 172"/>
                <p:cNvSpPr/>
                <p:nvPr/>
              </p:nvSpPr>
              <p:spPr>
                <a:xfrm>
                  <a:off x="7080616" y="3886607"/>
                  <a:ext cx="136961" cy="1291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이등변 삼각형 173"/>
                <p:cNvSpPr/>
                <p:nvPr/>
              </p:nvSpPr>
              <p:spPr>
                <a:xfrm rot="10800000">
                  <a:off x="7108881" y="3923029"/>
                  <a:ext cx="80429" cy="69335"/>
                </a:xfrm>
                <a:prstGeom prst="triangl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77" name="TextBox 176"/>
            <p:cNvSpPr txBox="1"/>
            <p:nvPr/>
          </p:nvSpPr>
          <p:spPr>
            <a:xfrm>
              <a:off x="2679772" y="1543978"/>
              <a:ext cx="1113359" cy="615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400" dirty="0" smtClean="0">
                  <a:solidFill>
                    <a:schemeClr val="bg1">
                      <a:lumMod val="85000"/>
                    </a:schemeClr>
                  </a:solidFill>
                </a:rPr>
                <a:t>Abc defg hi jklmn</a:t>
              </a:r>
              <a:endParaRPr lang="ko-KR" altLang="en-US" sz="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178" name="그룹 177"/>
            <p:cNvGrpSpPr/>
            <p:nvPr/>
          </p:nvGrpSpPr>
          <p:grpSpPr>
            <a:xfrm>
              <a:off x="7013262" y="1358354"/>
              <a:ext cx="68310" cy="69267"/>
              <a:chOff x="10519362" y="3882500"/>
              <a:chExt cx="483082" cy="489849"/>
            </a:xfrm>
            <a:effectLst/>
          </p:grpSpPr>
          <p:cxnSp>
            <p:nvCxnSpPr>
              <p:cNvPr id="179" name="직선 연결선 178"/>
              <p:cNvCxnSpPr/>
              <p:nvPr/>
            </p:nvCxnSpPr>
            <p:spPr>
              <a:xfrm>
                <a:off x="10526304" y="3882500"/>
                <a:ext cx="476140" cy="476140"/>
              </a:xfrm>
              <a:prstGeom prst="line">
                <a:avLst/>
              </a:prstGeom>
              <a:ln w="6350">
                <a:solidFill>
                  <a:srgbClr val="5C5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 rot="5400000">
                <a:off x="10519362" y="3896209"/>
                <a:ext cx="476140" cy="476140"/>
              </a:xfrm>
              <a:prstGeom prst="line">
                <a:avLst/>
              </a:prstGeom>
              <a:ln w="6350">
                <a:solidFill>
                  <a:srgbClr val="5C5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직사각형 180"/>
            <p:cNvSpPr/>
            <p:nvPr/>
          </p:nvSpPr>
          <p:spPr>
            <a:xfrm>
              <a:off x="3626626" y="1290001"/>
              <a:ext cx="3590951" cy="2820990"/>
            </a:xfrm>
            <a:prstGeom prst="rect">
              <a:avLst/>
            </a:prstGeom>
            <a:noFill/>
            <a:ln w="3175">
              <a:solidFill>
                <a:srgbClr val="8C8C8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3887943" y="1611887"/>
              <a:ext cx="128566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Import template </a:t>
              </a:r>
              <a:endPara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83" name="그룹 182"/>
            <p:cNvGrpSpPr/>
            <p:nvPr/>
          </p:nvGrpSpPr>
          <p:grpSpPr>
            <a:xfrm>
              <a:off x="6119826" y="1838703"/>
              <a:ext cx="927100" cy="119625"/>
              <a:chOff x="5734050" y="760880"/>
              <a:chExt cx="1968500" cy="254000"/>
            </a:xfrm>
          </p:grpSpPr>
          <p:graphicFrame>
            <p:nvGraphicFramePr>
              <p:cNvPr id="184" name="개체 183"/>
              <p:cNvGraphicFramePr>
                <a:graphicFrameLocks noChangeAspect="1"/>
              </p:cNvGraphicFramePr>
              <p:nvPr/>
            </p:nvGraphicFramePr>
            <p:xfrm>
              <a:off x="7397750" y="760880"/>
              <a:ext cx="304800" cy="254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835" name="Image" r:id="rId22" imgW="304560" imgH="253800" progId="Photoshop.Image.13">
                      <p:embed/>
                    </p:oleObj>
                  </mc:Choice>
                  <mc:Fallback>
                    <p:oleObj name="Image" r:id="rId22" imgW="304560" imgH="253800" progId="Photoshop.Image.13">
                      <p:embed/>
                      <p:pic>
                        <p:nvPicPr>
                          <p:cNvPr id="6" name="개체 5"/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7397750" y="760880"/>
                            <a:ext cx="304800" cy="254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5" name="직사각형 184"/>
              <p:cNvSpPr/>
              <p:nvPr/>
            </p:nvSpPr>
            <p:spPr>
              <a:xfrm>
                <a:off x="5734050" y="760880"/>
                <a:ext cx="1968500" cy="254000"/>
              </a:xfrm>
              <a:prstGeom prst="rect">
                <a:avLst/>
              </a:prstGeom>
              <a:noFill/>
              <a:ln w="3175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6" name="TextBox 185"/>
            <p:cNvSpPr txBox="1"/>
            <p:nvPr/>
          </p:nvSpPr>
          <p:spPr>
            <a:xfrm>
              <a:off x="3885341" y="1848219"/>
              <a:ext cx="803114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Favorite</a:t>
              </a:r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| </a:t>
              </a:r>
              <a:r>
                <a:rPr lang="en-US" altLang="ko-KR" sz="600" b="1" dirty="0" smtClean="0"/>
                <a:t>Group</a:t>
              </a: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| </a:t>
              </a:r>
              <a: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All</a:t>
              </a:r>
              <a:endPara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719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그룹 187"/>
          <p:cNvGrpSpPr/>
          <p:nvPr/>
        </p:nvGrpSpPr>
        <p:grpSpPr>
          <a:xfrm>
            <a:off x="2261594" y="1419239"/>
            <a:ext cx="2172651" cy="2676008"/>
            <a:chOff x="2268593" y="1419239"/>
            <a:chExt cx="2172651" cy="2676008"/>
          </a:xfrm>
        </p:grpSpPr>
        <p:grpSp>
          <p:nvGrpSpPr>
            <p:cNvPr id="189" name="그룹 188"/>
            <p:cNvGrpSpPr/>
            <p:nvPr/>
          </p:nvGrpSpPr>
          <p:grpSpPr>
            <a:xfrm>
              <a:off x="2268593" y="1419239"/>
              <a:ext cx="2172651" cy="2676008"/>
              <a:chOff x="5256699" y="1419239"/>
              <a:chExt cx="2172651" cy="2676008"/>
            </a:xfrm>
          </p:grpSpPr>
          <p:sp>
            <p:nvSpPr>
              <p:cNvPr id="199" name="직사각형 198"/>
              <p:cNvSpPr/>
              <p:nvPr/>
            </p:nvSpPr>
            <p:spPr>
              <a:xfrm>
                <a:off x="5256699" y="2011863"/>
                <a:ext cx="2172651" cy="20833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C5A58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0" name="그림 19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11614" y="2051153"/>
                <a:ext cx="2064233" cy="82623"/>
              </a:xfrm>
              <a:prstGeom prst="rect">
                <a:avLst/>
              </a:prstGeom>
            </p:spPr>
          </p:pic>
          <p:sp>
            <p:nvSpPr>
              <p:cNvPr id="201" name="직사각형 200"/>
              <p:cNvSpPr/>
              <p:nvPr/>
            </p:nvSpPr>
            <p:spPr>
              <a:xfrm>
                <a:off x="5256699" y="1427018"/>
                <a:ext cx="2172651" cy="5846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5C5A58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2" name="그림 20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63103" y="1430999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203" name="그림 20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7884" y="1419239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204" name="그림 20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8152" y="1440510"/>
                <a:ext cx="1143000" cy="295275"/>
              </a:xfrm>
              <a:prstGeom prst="rect">
                <a:avLst/>
              </a:prstGeom>
            </p:spPr>
          </p:pic>
          <p:cxnSp>
            <p:nvCxnSpPr>
              <p:cNvPr id="205" name="직선 연결선 204"/>
              <p:cNvCxnSpPr/>
              <p:nvPr/>
            </p:nvCxnSpPr>
            <p:spPr>
              <a:xfrm>
                <a:off x="5319181" y="2101990"/>
                <a:ext cx="0" cy="2621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그룹 189"/>
            <p:cNvGrpSpPr/>
            <p:nvPr/>
          </p:nvGrpSpPr>
          <p:grpSpPr>
            <a:xfrm>
              <a:off x="2442944" y="1703303"/>
              <a:ext cx="1881324" cy="303071"/>
              <a:chOff x="3405653" y="3342608"/>
              <a:chExt cx="1881324" cy="303071"/>
            </a:xfrm>
          </p:grpSpPr>
          <p:pic>
            <p:nvPicPr>
              <p:cNvPr id="191" name="그림 190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5728" y="3349572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92" name="그림 191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8162" y="3346865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93" name="그림 192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1702" y="3342608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94" name="그림 193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7577" y="3349573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95" name="그림 194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05653" y="3349573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96" name="그림 195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72021" y="3350404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97" name="그림 196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6253" y="3348905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98" name="그림 197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99605" y="3355171"/>
                <a:ext cx="284925" cy="284925"/>
              </a:xfrm>
              <a:prstGeom prst="rect">
                <a:avLst/>
              </a:prstGeom>
            </p:spPr>
          </p:pic>
        </p:grpSp>
      </p:grpSp>
      <p:sp>
        <p:nvSpPr>
          <p:cNvPr id="5" name="직사각형 4"/>
          <p:cNvSpPr/>
          <p:nvPr/>
        </p:nvSpPr>
        <p:spPr>
          <a:xfrm>
            <a:off x="0" y="809626"/>
            <a:ext cx="1504951" cy="407597"/>
          </a:xfrm>
          <a:prstGeom prst="rect">
            <a:avLst/>
          </a:prstGeom>
          <a:solidFill>
            <a:srgbClr val="F09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285750" y="870914"/>
            <a:ext cx="1187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pitchFamily="34" charset="0"/>
                <a:ea typeface="굴림" pitchFamily="50" charset="-127"/>
              </a:rPr>
              <a:t>3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-10580" y="6090517"/>
            <a:ext cx="15176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>
                <a:solidFill>
                  <a:srgbClr val="C00000"/>
                </a:solidFill>
                <a:latin typeface="Calibri" pitchFamily="34" charset="0"/>
                <a:ea typeface="맑은 고딕" pitchFamily="50" charset="-127"/>
                <a:cs typeface="Arial" charset="0"/>
              </a:rPr>
              <a:t>MANGOSLAB CONFIDENTIAL </a:t>
            </a:r>
            <a:endParaRPr kumimoji="0" lang="en-US" altLang="ko-KR" sz="600" b="0" dirty="0" smtClean="0">
              <a:solidFill>
                <a:srgbClr val="C00000"/>
              </a:solidFill>
              <a:latin typeface="Calibri" pitchFamily="34" charset="0"/>
              <a:ea typeface="맑은 고딕" pitchFamily="50" charset="-127"/>
              <a:cs typeface="Arial" charset="0"/>
            </a:endParaRP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© </a:t>
            </a:r>
            <a:r>
              <a:rPr kumimoji="0" lang="en-US" altLang="ko-KR" sz="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2016 MANGOSLAB CO.LTD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1" y="6402123"/>
            <a:ext cx="768350" cy="944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1989" y="368396"/>
            <a:ext cx="841828" cy="103844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-10580" y="1290001"/>
            <a:ext cx="15263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yriad Web" pitchFamily="34" charset="0"/>
                <a:ea typeface="굴림" pitchFamily="50" charset="-127"/>
              </a:rPr>
              <a:t>Service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Web" pitchFamily="34" charset="0"/>
                <a:ea typeface="굴림" pitchFamily="50" charset="-127"/>
              </a:rPr>
              <a:t>Scenario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95820" y="538790"/>
            <a:ext cx="1109131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Windows Application </a:t>
            </a:r>
            <a:endParaRPr kumimoji="1" lang="en-US" altLang="ko-KR" sz="700" dirty="0">
              <a:solidFill>
                <a:schemeClr val="bg1">
                  <a:lumMod val="65000"/>
                </a:schemeClr>
              </a:solidFill>
              <a:latin typeface="Helvetica-Light" panose="020B0400000000000000" pitchFamily="34" charset="0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UI Flipbook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553661" y="937383"/>
            <a:ext cx="58950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MEMO – </a:t>
            </a: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 </a:t>
            </a:r>
            <a:r>
              <a:rPr kumimoji="1"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세부기능</a:t>
            </a:r>
            <a:r>
              <a:rPr kumimoji="1"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UI</a:t>
            </a:r>
            <a:r>
              <a:rPr kumimoji="1"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탭 </a:t>
            </a: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용지타입</a:t>
            </a:r>
            <a:r>
              <a:rPr kumimoji="1"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설정 </a:t>
            </a: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(5</a:t>
            </a:r>
            <a:r>
              <a:rPr kumimoji="1"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종</a:t>
            </a: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262189" y="937383"/>
            <a:ext cx="188375" cy="188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latin typeface="Myriad Web" pitchFamily="34" charset="0"/>
              </a:rPr>
              <a:t>1</a:t>
            </a:r>
            <a:endParaRPr lang="ko-KR" altLang="en-US" sz="1000" b="1" dirty="0">
              <a:latin typeface="Myriad Web" pitchFamily="34" charset="0"/>
            </a:endParaRPr>
          </a:p>
        </p:txBody>
      </p:sp>
      <p:graphicFrame>
        <p:nvGraphicFramePr>
          <p:cNvPr id="13" name="Group 155"/>
          <p:cNvGraphicFramePr>
            <a:graphicFrameLocks noGrp="1"/>
          </p:cNvGraphicFramePr>
          <p:nvPr>
            <p:extLst/>
          </p:nvPr>
        </p:nvGraphicFramePr>
        <p:xfrm>
          <a:off x="8392702" y="1290000"/>
          <a:ext cx="3221447" cy="22429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01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293"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SCREEN ID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P-000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8373927" y="1644294"/>
            <a:ext cx="163519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● Screen Description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8448674" y="1888857"/>
            <a:ext cx="3165476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용지 타입을 변경한다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총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종의 용지 타입을 아이콘 </a:t>
            </a:r>
            <a:r>
              <a:rPr kumimoji="1"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토글로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변경</a:t>
            </a:r>
            <a:endParaRPr kumimoji="1" lang="en-US" altLang="ko-KR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1"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템플릿이 적용된 상태에서는 아이콘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disable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상태로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dimmed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됨</a:t>
            </a:r>
            <a:endParaRPr kumimoji="1" lang="en-US" altLang="ko-KR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1"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537391" y="1646070"/>
            <a:ext cx="420743" cy="4207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2267998" y="4635747"/>
            <a:ext cx="339321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•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[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참고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] 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용지 사이즈 및 앱 </a:t>
            </a:r>
            <a:r>
              <a:rPr lang="ko-KR" alt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메모영역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사이즈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Policy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3" name="그림 9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67998" y="4833974"/>
            <a:ext cx="4377462" cy="1258935"/>
          </a:xfrm>
          <a:prstGeom prst="rect">
            <a:avLst/>
          </a:prstGeom>
        </p:spPr>
      </p:pic>
      <p:grpSp>
        <p:nvGrpSpPr>
          <p:cNvPr id="94" name="그룹 93"/>
          <p:cNvGrpSpPr/>
          <p:nvPr/>
        </p:nvGrpSpPr>
        <p:grpSpPr>
          <a:xfrm>
            <a:off x="5176929" y="1419239"/>
            <a:ext cx="2788358" cy="2676008"/>
            <a:chOff x="2268593" y="1419239"/>
            <a:chExt cx="2788358" cy="2676008"/>
          </a:xfrm>
        </p:grpSpPr>
        <p:grpSp>
          <p:nvGrpSpPr>
            <p:cNvPr id="95" name="그룹 94"/>
            <p:cNvGrpSpPr/>
            <p:nvPr/>
          </p:nvGrpSpPr>
          <p:grpSpPr>
            <a:xfrm>
              <a:off x="2268593" y="1419239"/>
              <a:ext cx="2788358" cy="2676008"/>
              <a:chOff x="5256699" y="1419239"/>
              <a:chExt cx="2788358" cy="2676008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5256699" y="2011863"/>
                <a:ext cx="2788358" cy="20833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C5A58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6" name="그림 10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11614" y="2051153"/>
                <a:ext cx="2659771" cy="106460"/>
              </a:xfrm>
              <a:prstGeom prst="rect">
                <a:avLst/>
              </a:prstGeom>
            </p:spPr>
          </p:pic>
          <p:sp>
            <p:nvSpPr>
              <p:cNvPr id="107" name="직사각형 106"/>
              <p:cNvSpPr/>
              <p:nvPr/>
            </p:nvSpPr>
            <p:spPr>
              <a:xfrm>
                <a:off x="5256699" y="1427018"/>
                <a:ext cx="2788358" cy="5846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5C5A58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8" name="그림 10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63103" y="1430999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09" name="그림 10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31287" y="1419239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10" name="그림 10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7152" y="1440510"/>
                <a:ext cx="1143000" cy="295275"/>
              </a:xfrm>
              <a:prstGeom prst="rect">
                <a:avLst/>
              </a:prstGeom>
            </p:spPr>
          </p:pic>
          <p:cxnSp>
            <p:nvCxnSpPr>
              <p:cNvPr id="111" name="직선 연결선 110"/>
              <p:cNvCxnSpPr/>
              <p:nvPr/>
            </p:nvCxnSpPr>
            <p:spPr>
              <a:xfrm>
                <a:off x="5319181" y="2101990"/>
                <a:ext cx="0" cy="2621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그룹 95"/>
            <p:cNvGrpSpPr/>
            <p:nvPr/>
          </p:nvGrpSpPr>
          <p:grpSpPr>
            <a:xfrm>
              <a:off x="2745092" y="1703303"/>
              <a:ext cx="1881324" cy="303071"/>
              <a:chOff x="3707801" y="3342608"/>
              <a:chExt cx="1881324" cy="303071"/>
            </a:xfrm>
          </p:grpSpPr>
          <p:pic>
            <p:nvPicPr>
              <p:cNvPr id="97" name="그림 9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7876" y="3349572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98" name="그림 97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0310" y="3346865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99" name="그림 98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93850" y="3342608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00" name="그림 99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9725" y="3349573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01" name="그림 100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7801" y="3349573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02" name="그림 101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4169" y="3350404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03" name="그림 102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8401" y="3348905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04" name="그림 103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1753" y="3355171"/>
                <a:ext cx="284925" cy="284925"/>
              </a:xfrm>
              <a:prstGeom prst="rect">
                <a:avLst/>
              </a:prstGeom>
            </p:spPr>
          </p:pic>
        </p:grpSp>
      </p:grpSp>
      <p:sp>
        <p:nvSpPr>
          <p:cNvPr id="112" name="오른쪽 화살표 111"/>
          <p:cNvSpPr/>
          <p:nvPr/>
        </p:nvSpPr>
        <p:spPr>
          <a:xfrm>
            <a:off x="4588417" y="2660486"/>
            <a:ext cx="434340" cy="52467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꺾인 연결선 70"/>
          <p:cNvCxnSpPr>
            <a:stCxn id="17" idx="4"/>
          </p:cNvCxnSpPr>
          <p:nvPr/>
        </p:nvCxnSpPr>
        <p:spPr>
          <a:xfrm rot="16200000" flipH="1">
            <a:off x="4315289" y="1499286"/>
            <a:ext cx="275356" cy="141040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 설명선 7"/>
          <p:cNvSpPr/>
          <p:nvPr/>
        </p:nvSpPr>
        <p:spPr>
          <a:xfrm>
            <a:off x="9901561" y="902"/>
            <a:ext cx="2290439" cy="870012"/>
          </a:xfrm>
          <a:prstGeom prst="wedgeRectCallout">
            <a:avLst>
              <a:gd name="adj1" fmla="val -311987"/>
              <a:gd name="adj2" fmla="val 27882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[Issue]</a:t>
            </a:r>
          </a:p>
          <a:p>
            <a:r>
              <a:rPr lang="ko-KR" altLang="en-US" sz="900" b="1" dirty="0" err="1" smtClean="0">
                <a:solidFill>
                  <a:schemeClr val="bg1"/>
                </a:solidFill>
              </a:rPr>
              <a:t>용지종류</a:t>
            </a:r>
            <a:r>
              <a:rPr lang="ko-KR" altLang="en-US" sz="900" b="1" dirty="0" smtClean="0">
                <a:solidFill>
                  <a:schemeClr val="bg1"/>
                </a:solidFill>
              </a:rPr>
              <a:t> 추가로 </a:t>
            </a:r>
            <a:r>
              <a:rPr lang="ko-KR" altLang="en-US" sz="900" b="1" dirty="0" err="1" smtClean="0">
                <a:solidFill>
                  <a:schemeClr val="bg1"/>
                </a:solidFill>
              </a:rPr>
              <a:t>토글</a:t>
            </a:r>
            <a:r>
              <a:rPr lang="ko-KR" altLang="en-US" sz="900" b="1" dirty="0" smtClean="0">
                <a:solidFill>
                  <a:schemeClr val="bg1"/>
                </a:solidFill>
              </a:rPr>
              <a:t> 아이콘 </a:t>
            </a:r>
            <a:r>
              <a:rPr lang="ko-KR" altLang="en-US" sz="900" b="1" dirty="0" err="1" smtClean="0">
                <a:solidFill>
                  <a:schemeClr val="bg1"/>
                </a:solidFill>
              </a:rPr>
              <a:t>변경중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600124" y="2449642"/>
            <a:ext cx="295276" cy="763960"/>
            <a:chOff x="9901561" y="4662381"/>
            <a:chExt cx="295276" cy="763960"/>
          </a:xfrm>
        </p:grpSpPr>
        <p:sp>
          <p:nvSpPr>
            <p:cNvPr id="116" name="직사각형 115"/>
            <p:cNvSpPr/>
            <p:nvPr/>
          </p:nvSpPr>
          <p:spPr>
            <a:xfrm>
              <a:off x="9901561" y="4662381"/>
              <a:ext cx="295276" cy="763960"/>
            </a:xfrm>
            <a:prstGeom prst="rect">
              <a:avLst/>
            </a:prstGeom>
            <a:solidFill>
              <a:schemeClr val="bg1">
                <a:lumMod val="50000"/>
                <a:alpha val="90000"/>
              </a:schemeClr>
            </a:solidFill>
            <a:ln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1561" y="4904089"/>
              <a:ext cx="295275" cy="295275"/>
            </a:xfrm>
            <a:prstGeom prst="rect">
              <a:avLst/>
            </a:prstGeom>
          </p:spPr>
        </p:pic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1561" y="4702382"/>
              <a:ext cx="295275" cy="295275"/>
            </a:xfrm>
            <a:prstGeom prst="rect">
              <a:avLst/>
            </a:prstGeom>
          </p:spPr>
        </p:pic>
        <p:pic>
          <p:nvPicPr>
            <p:cNvPr id="126" name="그림 12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1562" y="5104432"/>
              <a:ext cx="295275" cy="295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584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그룹 187"/>
          <p:cNvGrpSpPr/>
          <p:nvPr/>
        </p:nvGrpSpPr>
        <p:grpSpPr>
          <a:xfrm>
            <a:off x="2261594" y="1419239"/>
            <a:ext cx="2172651" cy="2676008"/>
            <a:chOff x="2268593" y="1419239"/>
            <a:chExt cx="2172651" cy="2676008"/>
          </a:xfrm>
        </p:grpSpPr>
        <p:grpSp>
          <p:nvGrpSpPr>
            <p:cNvPr id="189" name="그룹 188"/>
            <p:cNvGrpSpPr/>
            <p:nvPr/>
          </p:nvGrpSpPr>
          <p:grpSpPr>
            <a:xfrm>
              <a:off x="2268593" y="1419239"/>
              <a:ext cx="2172651" cy="2676008"/>
              <a:chOff x="5256699" y="1419239"/>
              <a:chExt cx="2172651" cy="2676008"/>
            </a:xfrm>
          </p:grpSpPr>
          <p:sp>
            <p:nvSpPr>
              <p:cNvPr id="199" name="직사각형 198"/>
              <p:cNvSpPr/>
              <p:nvPr/>
            </p:nvSpPr>
            <p:spPr>
              <a:xfrm>
                <a:off x="5256699" y="2011863"/>
                <a:ext cx="2172651" cy="20833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C5A58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0" name="그림 19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11614" y="2051153"/>
                <a:ext cx="2064233" cy="82623"/>
              </a:xfrm>
              <a:prstGeom prst="rect">
                <a:avLst/>
              </a:prstGeom>
            </p:spPr>
          </p:pic>
          <p:sp>
            <p:nvSpPr>
              <p:cNvPr id="201" name="직사각형 200"/>
              <p:cNvSpPr/>
              <p:nvPr/>
            </p:nvSpPr>
            <p:spPr>
              <a:xfrm>
                <a:off x="5256699" y="1427018"/>
                <a:ext cx="2172651" cy="5846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5C5A58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2" name="그림 20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63103" y="1430999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203" name="그림 20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7884" y="1419239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204" name="그림 20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8152" y="1440510"/>
                <a:ext cx="1143000" cy="295275"/>
              </a:xfrm>
              <a:prstGeom prst="rect">
                <a:avLst/>
              </a:prstGeom>
            </p:spPr>
          </p:pic>
          <p:cxnSp>
            <p:nvCxnSpPr>
              <p:cNvPr id="205" name="직선 연결선 204"/>
              <p:cNvCxnSpPr/>
              <p:nvPr/>
            </p:nvCxnSpPr>
            <p:spPr>
              <a:xfrm>
                <a:off x="5319181" y="2101990"/>
                <a:ext cx="0" cy="2621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그룹 189"/>
            <p:cNvGrpSpPr/>
            <p:nvPr/>
          </p:nvGrpSpPr>
          <p:grpSpPr>
            <a:xfrm>
              <a:off x="2442944" y="1703303"/>
              <a:ext cx="1881324" cy="303071"/>
              <a:chOff x="3405653" y="3342608"/>
              <a:chExt cx="1881324" cy="303071"/>
            </a:xfrm>
          </p:grpSpPr>
          <p:pic>
            <p:nvPicPr>
              <p:cNvPr id="191" name="그림 190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5728" y="3349572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92" name="그림 191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8162" y="3346865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93" name="그림 192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1702" y="3342608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94" name="그림 193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7577" y="3349573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95" name="그림 194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05653" y="3349573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96" name="그림 195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72021" y="3350404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97" name="그림 196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6253" y="3348905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98" name="그림 197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99605" y="3355171"/>
                <a:ext cx="284925" cy="284925"/>
              </a:xfrm>
              <a:prstGeom prst="rect">
                <a:avLst/>
              </a:prstGeom>
            </p:spPr>
          </p:pic>
        </p:grpSp>
      </p:grpSp>
      <p:sp>
        <p:nvSpPr>
          <p:cNvPr id="5" name="직사각형 4"/>
          <p:cNvSpPr/>
          <p:nvPr/>
        </p:nvSpPr>
        <p:spPr>
          <a:xfrm>
            <a:off x="0" y="809626"/>
            <a:ext cx="1504951" cy="407597"/>
          </a:xfrm>
          <a:prstGeom prst="rect">
            <a:avLst/>
          </a:prstGeom>
          <a:solidFill>
            <a:srgbClr val="F09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285750" y="870914"/>
            <a:ext cx="1187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pitchFamily="34" charset="0"/>
                <a:ea typeface="굴림" pitchFamily="50" charset="-127"/>
              </a:rPr>
              <a:t>3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-10580" y="6090517"/>
            <a:ext cx="15176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>
                <a:solidFill>
                  <a:srgbClr val="C00000"/>
                </a:solidFill>
                <a:latin typeface="Calibri" pitchFamily="34" charset="0"/>
                <a:ea typeface="맑은 고딕" pitchFamily="50" charset="-127"/>
                <a:cs typeface="Arial" charset="0"/>
              </a:rPr>
              <a:t>MANGOSLAB CONFIDENTIAL </a:t>
            </a:r>
            <a:endParaRPr kumimoji="0" lang="en-US" altLang="ko-KR" sz="600" b="0" dirty="0" smtClean="0">
              <a:solidFill>
                <a:srgbClr val="C00000"/>
              </a:solidFill>
              <a:latin typeface="Calibri" pitchFamily="34" charset="0"/>
              <a:ea typeface="맑은 고딕" pitchFamily="50" charset="-127"/>
              <a:cs typeface="Arial" charset="0"/>
            </a:endParaRP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© </a:t>
            </a:r>
            <a:r>
              <a:rPr kumimoji="0" lang="en-US" altLang="ko-KR" sz="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2016 MANGOSLAB CO.LTD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1" y="6402123"/>
            <a:ext cx="768350" cy="944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1989" y="368396"/>
            <a:ext cx="841828" cy="103844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-10580" y="1290001"/>
            <a:ext cx="15263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yriad Web" pitchFamily="34" charset="0"/>
                <a:ea typeface="굴림" pitchFamily="50" charset="-127"/>
              </a:rPr>
              <a:t>Service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Web" pitchFamily="34" charset="0"/>
                <a:ea typeface="굴림" pitchFamily="50" charset="-127"/>
              </a:rPr>
              <a:t>Scenario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95820" y="538790"/>
            <a:ext cx="1109131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Windows Application </a:t>
            </a:r>
            <a:endParaRPr kumimoji="1" lang="en-US" altLang="ko-KR" sz="700" dirty="0">
              <a:solidFill>
                <a:schemeClr val="bg1">
                  <a:lumMod val="65000"/>
                </a:schemeClr>
              </a:solidFill>
              <a:latin typeface="Helvetica-Light" panose="020B0400000000000000" pitchFamily="34" charset="0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UI Flipbook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553661" y="937383"/>
            <a:ext cx="58950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MEMO – </a:t>
            </a: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 </a:t>
            </a:r>
            <a:r>
              <a:rPr kumimoji="1"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세부기능</a:t>
            </a:r>
            <a:r>
              <a:rPr kumimoji="1"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UI</a:t>
            </a:r>
            <a:r>
              <a:rPr kumimoji="1"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탭 </a:t>
            </a: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접착부</a:t>
            </a:r>
            <a:r>
              <a:rPr kumimoji="1"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설정 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262189" y="937383"/>
            <a:ext cx="188375" cy="188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latin typeface="Myriad Web" pitchFamily="34" charset="0"/>
              </a:rPr>
              <a:t>1</a:t>
            </a:r>
            <a:endParaRPr lang="ko-KR" altLang="en-US" sz="1000" b="1" dirty="0">
              <a:latin typeface="Myriad Web" pitchFamily="34" charset="0"/>
            </a:endParaRPr>
          </a:p>
        </p:txBody>
      </p:sp>
      <p:graphicFrame>
        <p:nvGraphicFramePr>
          <p:cNvPr id="13" name="Group 155"/>
          <p:cNvGraphicFramePr>
            <a:graphicFrameLocks noGrp="1"/>
          </p:cNvGraphicFramePr>
          <p:nvPr>
            <p:extLst/>
          </p:nvPr>
        </p:nvGraphicFramePr>
        <p:xfrm>
          <a:off x="8392702" y="1290000"/>
          <a:ext cx="3221447" cy="22429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01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293"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SCREEN ID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P-000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8373927" y="1644294"/>
            <a:ext cx="163519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● Screen Description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8448674" y="1888857"/>
            <a:ext cx="3165476" cy="80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접착면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위치를 변경한다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정사각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사이즈를 제외한 </a:t>
            </a:r>
            <a:r>
              <a:rPr kumimoji="1"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용지타입의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경우는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면만 가능</a:t>
            </a:r>
            <a:endParaRPr kumimoji="1" lang="en-US" altLang="ko-KR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정사각의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경우 </a:t>
            </a:r>
            <a:r>
              <a:rPr kumimoji="1"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접착면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변경은 </a:t>
            </a:r>
            <a:r>
              <a:rPr kumimoji="1"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반시계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방향으로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아이콘 </a:t>
            </a:r>
            <a:r>
              <a:rPr kumimoji="1"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토글하여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변경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696242" y="1646070"/>
            <a:ext cx="420743" cy="4207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234399" y="4318739"/>
            <a:ext cx="2648319" cy="1978751"/>
            <a:chOff x="7704479" y="4365973"/>
            <a:chExt cx="2788358" cy="2083384"/>
          </a:xfrm>
        </p:grpSpPr>
        <p:sp>
          <p:nvSpPr>
            <p:cNvPr id="105" name="직사각형 104"/>
            <p:cNvSpPr/>
            <p:nvPr/>
          </p:nvSpPr>
          <p:spPr>
            <a:xfrm>
              <a:off x="7704479" y="4365973"/>
              <a:ext cx="2788358" cy="20833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6" name="그림 10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59394" y="4405263"/>
              <a:ext cx="2659771" cy="106460"/>
            </a:xfrm>
            <a:prstGeom prst="rect">
              <a:avLst/>
            </a:prstGeom>
          </p:spPr>
        </p:pic>
      </p:grpSp>
      <p:sp>
        <p:nvSpPr>
          <p:cNvPr id="112" name="오른쪽 화살표 111"/>
          <p:cNvSpPr/>
          <p:nvPr/>
        </p:nvSpPr>
        <p:spPr>
          <a:xfrm>
            <a:off x="5064916" y="5040010"/>
            <a:ext cx="434340" cy="52467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꺾인 연결선 70"/>
          <p:cNvCxnSpPr>
            <a:stCxn id="17" idx="4"/>
          </p:cNvCxnSpPr>
          <p:nvPr/>
        </p:nvCxnSpPr>
        <p:spPr>
          <a:xfrm rot="16200000" flipH="1">
            <a:off x="4394714" y="1578712"/>
            <a:ext cx="275356" cy="1251557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5197577" y="1419239"/>
            <a:ext cx="2172651" cy="2691128"/>
            <a:chOff x="2268593" y="1419239"/>
            <a:chExt cx="2172651" cy="2691128"/>
          </a:xfrm>
        </p:grpSpPr>
        <p:grpSp>
          <p:nvGrpSpPr>
            <p:cNvPr id="57" name="그룹 56"/>
            <p:cNvGrpSpPr/>
            <p:nvPr/>
          </p:nvGrpSpPr>
          <p:grpSpPr>
            <a:xfrm>
              <a:off x="2268593" y="1419239"/>
              <a:ext cx="2172651" cy="2691128"/>
              <a:chOff x="5256699" y="1419239"/>
              <a:chExt cx="2172651" cy="2691128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5256699" y="2011863"/>
                <a:ext cx="2172651" cy="20833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C5A58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2" name="그림 7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6200000">
                <a:off x="4335685" y="3036939"/>
                <a:ext cx="2064233" cy="82623"/>
              </a:xfrm>
              <a:prstGeom prst="rect">
                <a:avLst/>
              </a:prstGeom>
            </p:spPr>
          </p:pic>
          <p:sp>
            <p:nvSpPr>
              <p:cNvPr id="73" name="직사각형 72"/>
              <p:cNvSpPr/>
              <p:nvPr/>
            </p:nvSpPr>
            <p:spPr>
              <a:xfrm>
                <a:off x="5256699" y="1427018"/>
                <a:ext cx="2172651" cy="5846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5C5A58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63103" y="1430999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7884" y="1419239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76" name="그림 7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8152" y="1440510"/>
                <a:ext cx="1143000" cy="295275"/>
              </a:xfrm>
              <a:prstGeom prst="rect">
                <a:avLst/>
              </a:prstGeom>
            </p:spPr>
          </p:pic>
          <p:cxnSp>
            <p:nvCxnSpPr>
              <p:cNvPr id="77" name="직선 연결선 76"/>
              <p:cNvCxnSpPr/>
              <p:nvPr/>
            </p:nvCxnSpPr>
            <p:spPr>
              <a:xfrm>
                <a:off x="5319181" y="2101990"/>
                <a:ext cx="0" cy="2621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그룹 57"/>
            <p:cNvGrpSpPr/>
            <p:nvPr/>
          </p:nvGrpSpPr>
          <p:grpSpPr>
            <a:xfrm>
              <a:off x="2442944" y="1703303"/>
              <a:ext cx="1881324" cy="303071"/>
              <a:chOff x="3405653" y="3342608"/>
              <a:chExt cx="1881324" cy="303071"/>
            </a:xfrm>
          </p:grpSpPr>
          <p:pic>
            <p:nvPicPr>
              <p:cNvPr id="59" name="그림 5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5728" y="3349572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61" name="그림 6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8162" y="3346865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1702" y="3342608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65" name="그림 64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7577" y="3349573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05653" y="3349573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72021" y="3350404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68" name="그림 67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6253" y="3348905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69" name="그림 68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99605" y="3355171"/>
                <a:ext cx="284925" cy="284925"/>
              </a:xfrm>
              <a:prstGeom prst="rect">
                <a:avLst/>
              </a:prstGeom>
            </p:spPr>
          </p:pic>
        </p:grpSp>
      </p:grpSp>
      <p:grpSp>
        <p:nvGrpSpPr>
          <p:cNvPr id="78" name="그룹 77"/>
          <p:cNvGrpSpPr/>
          <p:nvPr/>
        </p:nvGrpSpPr>
        <p:grpSpPr>
          <a:xfrm>
            <a:off x="5561773" y="4318739"/>
            <a:ext cx="2648319" cy="1978751"/>
            <a:chOff x="7704479" y="4365973"/>
            <a:chExt cx="2788358" cy="2083384"/>
          </a:xfrm>
        </p:grpSpPr>
        <p:sp>
          <p:nvSpPr>
            <p:cNvPr id="79" name="직사각형 78"/>
            <p:cNvSpPr/>
            <p:nvPr/>
          </p:nvSpPr>
          <p:spPr>
            <a:xfrm>
              <a:off x="7704479" y="4365973"/>
              <a:ext cx="2788358" cy="20833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59394" y="6275425"/>
              <a:ext cx="2659771" cy="106460"/>
            </a:xfrm>
            <a:prstGeom prst="rect">
              <a:avLst/>
            </a:prstGeom>
          </p:spPr>
        </p:pic>
      </p:grpSp>
      <p:sp>
        <p:nvSpPr>
          <p:cNvPr id="81" name="타원 80"/>
          <p:cNvSpPr/>
          <p:nvPr/>
        </p:nvSpPr>
        <p:spPr>
          <a:xfrm>
            <a:off x="6202744" y="2055213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1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6202743" y="3878892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3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7178613" y="2941306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4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5281391" y="2927402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2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6817634" y="4356056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1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6817634" y="6068209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2</a:t>
            </a:r>
            <a:endParaRPr lang="ko-KR" altLang="en-US" sz="800" b="1" dirty="0">
              <a:latin typeface="Myriad Web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09538" y="2454938"/>
            <a:ext cx="508895" cy="1062680"/>
            <a:chOff x="8430918" y="4077490"/>
            <a:chExt cx="508895" cy="1062680"/>
          </a:xfrm>
        </p:grpSpPr>
        <p:sp>
          <p:nvSpPr>
            <p:cNvPr id="87" name="직사각형 86"/>
            <p:cNvSpPr/>
            <p:nvPr/>
          </p:nvSpPr>
          <p:spPr>
            <a:xfrm>
              <a:off x="8430918" y="4077490"/>
              <a:ext cx="508895" cy="1062680"/>
            </a:xfrm>
            <a:prstGeom prst="rect">
              <a:avLst/>
            </a:prstGeom>
            <a:solidFill>
              <a:schemeClr val="bg1">
                <a:lumMod val="50000"/>
                <a:alpha val="90000"/>
              </a:schemeClr>
            </a:solidFill>
            <a:ln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6270" y="4146575"/>
              <a:ext cx="295275" cy="295275"/>
            </a:xfrm>
            <a:prstGeom prst="rect">
              <a:avLst/>
            </a:prstGeom>
          </p:spPr>
        </p:pic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6361" y="4342074"/>
              <a:ext cx="295275" cy="295275"/>
            </a:xfrm>
            <a:prstGeom prst="rect">
              <a:avLst/>
            </a:prstGeom>
          </p:spPr>
        </p:pic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6361" y="4549236"/>
              <a:ext cx="295275" cy="295275"/>
            </a:xfrm>
            <a:prstGeom prst="rect">
              <a:avLst/>
            </a:prstGeom>
          </p:spPr>
        </p:pic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6361" y="4744735"/>
              <a:ext cx="295275" cy="295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74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그림 3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617" y="2070920"/>
            <a:ext cx="3323664" cy="3491072"/>
          </a:xfrm>
          <a:prstGeom prst="rect">
            <a:avLst/>
          </a:prstGeom>
        </p:spPr>
      </p:pic>
      <p:grpSp>
        <p:nvGrpSpPr>
          <p:cNvPr id="188" name="그룹 187"/>
          <p:cNvGrpSpPr/>
          <p:nvPr/>
        </p:nvGrpSpPr>
        <p:grpSpPr>
          <a:xfrm>
            <a:off x="2261594" y="1419239"/>
            <a:ext cx="2172651" cy="2676008"/>
            <a:chOff x="2268593" y="1419239"/>
            <a:chExt cx="2172651" cy="2676008"/>
          </a:xfrm>
        </p:grpSpPr>
        <p:grpSp>
          <p:nvGrpSpPr>
            <p:cNvPr id="189" name="그룹 188"/>
            <p:cNvGrpSpPr/>
            <p:nvPr/>
          </p:nvGrpSpPr>
          <p:grpSpPr>
            <a:xfrm>
              <a:off x="2268593" y="1419239"/>
              <a:ext cx="2172651" cy="2676008"/>
              <a:chOff x="5256699" y="1419239"/>
              <a:chExt cx="2172651" cy="2676008"/>
            </a:xfrm>
          </p:grpSpPr>
          <p:sp>
            <p:nvSpPr>
              <p:cNvPr id="199" name="직사각형 198"/>
              <p:cNvSpPr/>
              <p:nvPr/>
            </p:nvSpPr>
            <p:spPr>
              <a:xfrm>
                <a:off x="5256699" y="2011863"/>
                <a:ext cx="2172651" cy="20833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C5A58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0" name="그림 19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1614" y="2051153"/>
                <a:ext cx="2064233" cy="82623"/>
              </a:xfrm>
              <a:prstGeom prst="rect">
                <a:avLst/>
              </a:prstGeom>
            </p:spPr>
          </p:pic>
          <p:sp>
            <p:nvSpPr>
              <p:cNvPr id="201" name="직사각형 200"/>
              <p:cNvSpPr/>
              <p:nvPr/>
            </p:nvSpPr>
            <p:spPr>
              <a:xfrm>
                <a:off x="5256699" y="1427018"/>
                <a:ext cx="2172651" cy="5846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5C5A58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2" name="그림 20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63103" y="1430999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203" name="그림 20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7884" y="1419239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204" name="그림 20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8152" y="1440510"/>
                <a:ext cx="1143000" cy="295275"/>
              </a:xfrm>
              <a:prstGeom prst="rect">
                <a:avLst/>
              </a:prstGeom>
            </p:spPr>
          </p:pic>
          <p:cxnSp>
            <p:nvCxnSpPr>
              <p:cNvPr id="205" name="직선 연결선 204"/>
              <p:cNvCxnSpPr/>
              <p:nvPr/>
            </p:nvCxnSpPr>
            <p:spPr>
              <a:xfrm>
                <a:off x="5319181" y="2101990"/>
                <a:ext cx="0" cy="2621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그룹 189"/>
            <p:cNvGrpSpPr/>
            <p:nvPr/>
          </p:nvGrpSpPr>
          <p:grpSpPr>
            <a:xfrm>
              <a:off x="2442944" y="1703303"/>
              <a:ext cx="1881324" cy="303071"/>
              <a:chOff x="3405653" y="3342608"/>
              <a:chExt cx="1881324" cy="303071"/>
            </a:xfrm>
          </p:grpSpPr>
          <p:pic>
            <p:nvPicPr>
              <p:cNvPr id="191" name="그림 19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5728" y="3349572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92" name="그림 191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8162" y="3346865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93" name="그림 192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1702" y="3342608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94" name="그림 193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7577" y="3349573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95" name="그림 194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05653" y="3349573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96" name="그림 195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72021" y="3350404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97" name="그림 196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6253" y="3348905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198" name="그림 197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99605" y="3355171"/>
                <a:ext cx="284925" cy="284925"/>
              </a:xfrm>
              <a:prstGeom prst="rect">
                <a:avLst/>
              </a:prstGeom>
            </p:spPr>
          </p:pic>
        </p:grpSp>
      </p:grpSp>
      <p:sp>
        <p:nvSpPr>
          <p:cNvPr id="5" name="직사각형 4"/>
          <p:cNvSpPr/>
          <p:nvPr/>
        </p:nvSpPr>
        <p:spPr>
          <a:xfrm>
            <a:off x="0" y="809626"/>
            <a:ext cx="1504951" cy="407597"/>
          </a:xfrm>
          <a:prstGeom prst="rect">
            <a:avLst/>
          </a:prstGeom>
          <a:solidFill>
            <a:srgbClr val="F09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285750" y="870914"/>
            <a:ext cx="1187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pitchFamily="34" charset="0"/>
                <a:ea typeface="굴림" pitchFamily="50" charset="-127"/>
              </a:rPr>
              <a:t>3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-10580" y="6090517"/>
            <a:ext cx="15176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>
                <a:solidFill>
                  <a:srgbClr val="C00000"/>
                </a:solidFill>
                <a:latin typeface="Calibri" pitchFamily="34" charset="0"/>
                <a:ea typeface="맑은 고딕" pitchFamily="50" charset="-127"/>
                <a:cs typeface="Arial" charset="0"/>
              </a:rPr>
              <a:t>MANGOSLAB CONFIDENTIAL </a:t>
            </a:r>
            <a:endParaRPr kumimoji="0" lang="en-US" altLang="ko-KR" sz="600" b="0" dirty="0" smtClean="0">
              <a:solidFill>
                <a:srgbClr val="C00000"/>
              </a:solidFill>
              <a:latin typeface="Calibri" pitchFamily="34" charset="0"/>
              <a:ea typeface="맑은 고딕" pitchFamily="50" charset="-127"/>
              <a:cs typeface="Arial" charset="0"/>
            </a:endParaRP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© </a:t>
            </a:r>
            <a:r>
              <a:rPr kumimoji="0" lang="en-US" altLang="ko-KR" sz="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2016 MANGOSLAB CO.LTD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1" y="6402123"/>
            <a:ext cx="768350" cy="944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1989" y="368396"/>
            <a:ext cx="841828" cy="103844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-10580" y="1290001"/>
            <a:ext cx="15263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yriad Web" pitchFamily="34" charset="0"/>
                <a:ea typeface="굴림" pitchFamily="50" charset="-127"/>
              </a:rPr>
              <a:t>Service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Web" pitchFamily="34" charset="0"/>
                <a:ea typeface="굴림" pitchFamily="50" charset="-127"/>
              </a:rPr>
              <a:t>Scenario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95820" y="538790"/>
            <a:ext cx="1109131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Windows Application </a:t>
            </a:r>
            <a:endParaRPr kumimoji="1" lang="en-US" altLang="ko-KR" sz="700" dirty="0">
              <a:solidFill>
                <a:schemeClr val="bg1">
                  <a:lumMod val="65000"/>
                </a:schemeClr>
              </a:solidFill>
              <a:latin typeface="Helvetica-Light" panose="020B0400000000000000" pitchFamily="34" charset="0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UI Flipbook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553661" y="937383"/>
            <a:ext cx="58950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MEMO – </a:t>
            </a: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 </a:t>
            </a:r>
            <a:r>
              <a:rPr kumimoji="1"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세부기능</a:t>
            </a:r>
            <a:r>
              <a:rPr kumimoji="1"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UI</a:t>
            </a:r>
            <a:r>
              <a:rPr kumimoji="1"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탭 </a:t>
            </a: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 불러오기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262189" y="937383"/>
            <a:ext cx="188375" cy="188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latin typeface="Myriad Web" pitchFamily="34" charset="0"/>
              </a:rPr>
              <a:t>1</a:t>
            </a:r>
            <a:endParaRPr lang="ko-KR" altLang="en-US" sz="1000" b="1" dirty="0">
              <a:latin typeface="Myriad Web" pitchFamily="34" charset="0"/>
            </a:endParaRPr>
          </a:p>
        </p:txBody>
      </p:sp>
      <p:graphicFrame>
        <p:nvGraphicFramePr>
          <p:cNvPr id="13" name="Group 155"/>
          <p:cNvGraphicFramePr>
            <a:graphicFrameLocks noGrp="1"/>
          </p:cNvGraphicFramePr>
          <p:nvPr>
            <p:extLst/>
          </p:nvPr>
        </p:nvGraphicFramePr>
        <p:xfrm>
          <a:off x="8392702" y="1290000"/>
          <a:ext cx="3221447" cy="22429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01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293"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SCREEN ID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P-000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8373927" y="1644294"/>
            <a:ext cx="163519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● Screen Description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8448674" y="1888857"/>
            <a:ext cx="3165476" cy="48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옵션 팝업을 띄운다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1"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7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(</a:t>
            </a:r>
            <a:r>
              <a:rPr kumimoji="1" lang="ko-KR" altLang="en-US" sz="7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상세 </a:t>
            </a:r>
            <a:r>
              <a:rPr kumimoji="1" lang="ko-KR" altLang="en-US" sz="700" b="1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옵션팝업</a:t>
            </a:r>
            <a:r>
              <a:rPr kumimoji="1" lang="ko-KR" altLang="en-US" sz="7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기능은 팝업페이지에서 </a:t>
            </a:r>
            <a:r>
              <a:rPr kumimoji="1" lang="ko-KR" altLang="en-US" sz="700" b="1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상세기술</a:t>
            </a:r>
            <a:r>
              <a:rPr kumimoji="1" lang="en-US" altLang="ko-KR" sz="7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17" name="타원 16"/>
          <p:cNvSpPr/>
          <p:nvPr/>
        </p:nvSpPr>
        <p:spPr>
          <a:xfrm>
            <a:off x="3943990" y="1646070"/>
            <a:ext cx="420743" cy="4207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꺾인 연결선 70"/>
          <p:cNvCxnSpPr>
            <a:stCxn id="17" idx="6"/>
            <a:endCxn id="335" idx="0"/>
          </p:cNvCxnSpPr>
          <p:nvPr/>
        </p:nvCxnSpPr>
        <p:spPr>
          <a:xfrm>
            <a:off x="4364733" y="1856442"/>
            <a:ext cx="1941716" cy="214478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4644617" y="5637970"/>
            <a:ext cx="481040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9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팝업창의 </a:t>
            </a:r>
            <a:r>
              <a:rPr lang="en-US" altLang="ko-KR" sz="9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9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구성은 아래 </a:t>
            </a:r>
            <a:r>
              <a:rPr lang="ko-KR" altLang="en-US" sz="900" dirty="0" err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옵션창</a:t>
            </a:r>
            <a:r>
              <a:rPr lang="ko-KR" altLang="en-US" sz="9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파트에서 세부 기재</a:t>
            </a:r>
            <a:endParaRPr lang="en-US" altLang="ko-KR" sz="900" dirty="0" smtClean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dirty="0">
                <a:solidFill>
                  <a:srgbClr val="C00000"/>
                </a:solidFill>
                <a:latin typeface="맑은 고딕" panose="020B0503020000020004" pitchFamily="50" charset="-127"/>
              </a:rPr>
              <a:t>• </a:t>
            </a:r>
            <a:r>
              <a:rPr lang="ko-KR" altLang="en-US" sz="900" dirty="0" smtClean="0">
                <a:solidFill>
                  <a:srgbClr val="C00000"/>
                </a:solidFill>
                <a:latin typeface="맑은 고딕" panose="020B0503020000020004" pitchFamily="50" charset="-127"/>
              </a:rPr>
              <a:t>세부 </a:t>
            </a:r>
            <a:r>
              <a:rPr lang="en-US" altLang="ko-KR" sz="900" dirty="0" smtClean="0">
                <a:solidFill>
                  <a:srgbClr val="C00000"/>
                </a:solidFill>
                <a:latin typeface="맑은 고딕" panose="020B0503020000020004" pitchFamily="50" charset="-127"/>
              </a:rPr>
              <a:t>UI</a:t>
            </a:r>
            <a:r>
              <a:rPr lang="ko-KR" altLang="en-US" sz="900" dirty="0" smtClean="0">
                <a:solidFill>
                  <a:srgbClr val="C00000"/>
                </a:solidFill>
                <a:latin typeface="맑은 고딕" panose="020B0503020000020004" pitchFamily="50" charset="-127"/>
              </a:rPr>
              <a:t>구성은 </a:t>
            </a:r>
            <a:r>
              <a:rPr lang="ko-KR" altLang="en-US" sz="9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상황 및 윈도우 </a:t>
            </a:r>
            <a:r>
              <a:rPr lang="en-US" altLang="ko-KR" sz="9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policy</a:t>
            </a:r>
            <a:r>
              <a:rPr lang="ko-KR" altLang="en-US" sz="9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9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</a:t>
            </a:r>
            <a:r>
              <a:rPr lang="ko-KR" altLang="en-US" sz="9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변경될 수 있습니다</a:t>
            </a:r>
            <a:r>
              <a:rPr lang="en-US" altLang="ko-KR" sz="9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53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809626"/>
            <a:ext cx="1504951" cy="407597"/>
          </a:xfrm>
          <a:prstGeom prst="rect">
            <a:avLst/>
          </a:prstGeom>
          <a:solidFill>
            <a:srgbClr val="F09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285750" y="870914"/>
            <a:ext cx="1187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pitchFamily="34" charset="0"/>
                <a:ea typeface="굴림" pitchFamily="50" charset="-127"/>
              </a:rPr>
              <a:t>3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-10580" y="6090517"/>
            <a:ext cx="15176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>
                <a:solidFill>
                  <a:srgbClr val="C00000"/>
                </a:solidFill>
                <a:latin typeface="Calibri" pitchFamily="34" charset="0"/>
                <a:ea typeface="맑은 고딕" pitchFamily="50" charset="-127"/>
                <a:cs typeface="Arial" charset="0"/>
              </a:rPr>
              <a:t>MANGOSLAB CONFIDENTIAL </a:t>
            </a:r>
            <a:endParaRPr kumimoji="0" lang="en-US" altLang="ko-KR" sz="600" b="0" dirty="0" smtClean="0">
              <a:solidFill>
                <a:srgbClr val="C00000"/>
              </a:solidFill>
              <a:latin typeface="Calibri" pitchFamily="34" charset="0"/>
              <a:ea typeface="맑은 고딕" pitchFamily="50" charset="-127"/>
              <a:cs typeface="Arial" charset="0"/>
            </a:endParaRP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© </a:t>
            </a:r>
            <a:r>
              <a:rPr kumimoji="0" lang="en-US" altLang="ko-KR" sz="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2016 MANGOSLAB CO.LTD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1" y="6402123"/>
            <a:ext cx="768350" cy="944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9" y="368396"/>
            <a:ext cx="841828" cy="103844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-10580" y="1290001"/>
            <a:ext cx="15263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yriad Web" pitchFamily="34" charset="0"/>
                <a:ea typeface="굴림" pitchFamily="50" charset="-127"/>
              </a:rPr>
              <a:t>Service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Web" pitchFamily="34" charset="0"/>
                <a:ea typeface="굴림" pitchFamily="50" charset="-127"/>
              </a:rPr>
              <a:t>Scenario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95820" y="538790"/>
            <a:ext cx="1109131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Windows Application </a:t>
            </a:r>
            <a:endParaRPr kumimoji="1" lang="en-US" altLang="ko-KR" sz="700" dirty="0">
              <a:solidFill>
                <a:schemeClr val="bg1">
                  <a:lumMod val="65000"/>
                </a:schemeClr>
              </a:solidFill>
              <a:latin typeface="Helvetica-Light" panose="020B0400000000000000" pitchFamily="34" charset="0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UI Flipbook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553661" y="937383"/>
            <a:ext cx="58950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MEMO – </a:t>
            </a: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5. </a:t>
            </a:r>
            <a:r>
              <a:rPr kumimoji="1"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메모장 </a:t>
            </a:r>
            <a:r>
              <a:rPr kumimoji="1"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색상변경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262189" y="937383"/>
            <a:ext cx="188375" cy="188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latin typeface="Myriad Web" pitchFamily="34" charset="0"/>
              </a:rPr>
              <a:t>1</a:t>
            </a:r>
            <a:endParaRPr lang="ko-KR" altLang="en-US" sz="1000" b="1" dirty="0">
              <a:latin typeface="Myriad Web" pitchFamily="34" charset="0"/>
            </a:endParaRPr>
          </a:p>
        </p:txBody>
      </p:sp>
      <p:graphicFrame>
        <p:nvGraphicFramePr>
          <p:cNvPr id="13" name="Group 155"/>
          <p:cNvGraphicFramePr>
            <a:graphicFrameLocks noGrp="1"/>
          </p:cNvGraphicFramePr>
          <p:nvPr>
            <p:extLst/>
          </p:nvPr>
        </p:nvGraphicFramePr>
        <p:xfrm>
          <a:off x="8392702" y="1290000"/>
          <a:ext cx="3221447" cy="22429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01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293"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SCREEN ID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P-000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8373927" y="1644294"/>
            <a:ext cx="163519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● Screen Description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8448674" y="1888857"/>
            <a:ext cx="3165476" cy="48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색상변경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팔렛트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UI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탭을 띄운다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간단히 지정된 색으로 선택하여 변경한다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포커스가 메모장으로 벗어나면 메인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UI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탭으로 다시 회귀</a:t>
            </a:r>
            <a:endParaRPr kumimoji="1" lang="en-US" altLang="ko-KR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262189" y="1419239"/>
            <a:ext cx="2172651" cy="2676008"/>
            <a:chOff x="2262189" y="1419239"/>
            <a:chExt cx="2172651" cy="26760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직사각형 17"/>
            <p:cNvSpPr/>
            <p:nvPr/>
          </p:nvSpPr>
          <p:spPr>
            <a:xfrm>
              <a:off x="2262189" y="2011863"/>
              <a:ext cx="2172651" cy="20833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17104" y="2051153"/>
              <a:ext cx="2064233" cy="82623"/>
            </a:xfrm>
            <a:prstGeom prst="rect">
              <a:avLst/>
            </a:prstGeom>
          </p:spPr>
        </p:pic>
        <p:grpSp>
          <p:nvGrpSpPr>
            <p:cNvPr id="2" name="그룹 1"/>
            <p:cNvGrpSpPr/>
            <p:nvPr/>
          </p:nvGrpSpPr>
          <p:grpSpPr>
            <a:xfrm>
              <a:off x="2262189" y="1419239"/>
              <a:ext cx="2172651" cy="592465"/>
              <a:chOff x="2262189" y="1419239"/>
              <a:chExt cx="2172651" cy="592465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262189" y="1427018"/>
                <a:ext cx="2172651" cy="5846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5C5A58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8593" y="1430999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3374" y="1419239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3642" y="1440510"/>
                <a:ext cx="1143000" cy="295275"/>
              </a:xfrm>
              <a:prstGeom prst="rect">
                <a:avLst/>
              </a:prstGeom>
            </p:spPr>
          </p:pic>
          <p:grpSp>
            <p:nvGrpSpPr>
              <p:cNvPr id="4" name="그룹 3"/>
              <p:cNvGrpSpPr/>
              <p:nvPr/>
            </p:nvGrpSpPr>
            <p:grpSpPr>
              <a:xfrm>
                <a:off x="2843668" y="1706751"/>
                <a:ext cx="1083951" cy="295276"/>
                <a:chOff x="2843668" y="1706751"/>
                <a:chExt cx="1083951" cy="295276"/>
              </a:xfrm>
            </p:grpSpPr>
            <p:pic>
              <p:nvPicPr>
                <p:cNvPr id="26" name="그림 25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69452" y="1706752"/>
                  <a:ext cx="295275" cy="295275"/>
                </a:xfrm>
                <a:prstGeom prst="rect">
                  <a:avLst/>
                </a:prstGeom>
              </p:spPr>
            </p:pic>
            <p:pic>
              <p:nvPicPr>
                <p:cNvPr id="27" name="그림 26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06560" y="1706751"/>
                  <a:ext cx="295275" cy="295275"/>
                </a:xfrm>
                <a:prstGeom prst="rect">
                  <a:avLst/>
                </a:prstGeom>
              </p:spPr>
            </p:pic>
            <p:pic>
              <p:nvPicPr>
                <p:cNvPr id="28" name="그림 27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43668" y="1706752"/>
                  <a:ext cx="295275" cy="295275"/>
                </a:xfrm>
                <a:prstGeom prst="rect">
                  <a:avLst/>
                </a:prstGeom>
              </p:spPr>
            </p:pic>
            <p:pic>
              <p:nvPicPr>
                <p:cNvPr id="29" name="그림 28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32344" y="1706751"/>
                  <a:ext cx="295275" cy="295275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8" name="직선 연결선 7"/>
            <p:cNvCxnSpPr/>
            <p:nvPr/>
          </p:nvCxnSpPr>
          <p:spPr>
            <a:xfrm>
              <a:off x="2368513" y="2101990"/>
              <a:ext cx="0" cy="2621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타원 16"/>
          <p:cNvSpPr/>
          <p:nvPr/>
        </p:nvSpPr>
        <p:spPr>
          <a:xfrm>
            <a:off x="3038397" y="1658534"/>
            <a:ext cx="420743" cy="4207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5129676" y="1419239"/>
            <a:ext cx="2172651" cy="2676008"/>
            <a:chOff x="2262189" y="1419239"/>
            <a:chExt cx="2172651" cy="26760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직사각형 37"/>
            <p:cNvSpPr/>
            <p:nvPr/>
          </p:nvSpPr>
          <p:spPr>
            <a:xfrm>
              <a:off x="2262189" y="2011863"/>
              <a:ext cx="2172651" cy="20833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17104" y="2051153"/>
              <a:ext cx="2064233" cy="82623"/>
            </a:xfrm>
            <a:prstGeom prst="rect">
              <a:avLst/>
            </a:prstGeom>
          </p:spPr>
        </p:pic>
        <p:grpSp>
          <p:nvGrpSpPr>
            <p:cNvPr id="40" name="그룹 39"/>
            <p:cNvGrpSpPr/>
            <p:nvPr/>
          </p:nvGrpSpPr>
          <p:grpSpPr>
            <a:xfrm>
              <a:off x="2262189" y="1419239"/>
              <a:ext cx="2172651" cy="592465"/>
              <a:chOff x="2262189" y="1419239"/>
              <a:chExt cx="2172651" cy="592465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2262189" y="1427018"/>
                <a:ext cx="2172651" cy="5846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5C5A58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3" name="그림 4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8593" y="1430999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44" name="그림 4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3374" y="1419239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45" name="그림 4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3642" y="1440510"/>
                <a:ext cx="1143000" cy="295275"/>
              </a:xfrm>
              <a:prstGeom prst="rect">
                <a:avLst/>
              </a:prstGeom>
            </p:spPr>
          </p:pic>
        </p:grpSp>
      </p:grpSp>
      <p:sp>
        <p:nvSpPr>
          <p:cNvPr id="51" name="오른쪽 화살표 50"/>
          <p:cNvSpPr/>
          <p:nvPr/>
        </p:nvSpPr>
        <p:spPr>
          <a:xfrm>
            <a:off x="4588417" y="2660486"/>
            <a:ext cx="434340" cy="52467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525215" y="1719371"/>
            <a:ext cx="1464578" cy="295275"/>
            <a:chOff x="3121582" y="2421700"/>
            <a:chExt cx="1464578" cy="295275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6398" y="2421700"/>
              <a:ext cx="295275" cy="295275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4042" y="2421700"/>
              <a:ext cx="295275" cy="295275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0885" y="2421700"/>
              <a:ext cx="295275" cy="2952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812" y="2421700"/>
              <a:ext cx="295275" cy="295275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1582" y="2421700"/>
              <a:ext cx="295275" cy="295275"/>
            </a:xfrm>
            <a:prstGeom prst="rect">
              <a:avLst/>
            </a:prstGeom>
          </p:spPr>
        </p:pic>
      </p:grpSp>
      <p:grpSp>
        <p:nvGrpSpPr>
          <p:cNvPr id="58" name="그룹 57"/>
          <p:cNvGrpSpPr/>
          <p:nvPr/>
        </p:nvGrpSpPr>
        <p:grpSpPr>
          <a:xfrm>
            <a:off x="5996465" y="2757243"/>
            <a:ext cx="2172651" cy="2676008"/>
            <a:chOff x="2262189" y="1419239"/>
            <a:chExt cx="2172651" cy="26760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직사각형 58"/>
            <p:cNvSpPr/>
            <p:nvPr/>
          </p:nvSpPr>
          <p:spPr>
            <a:xfrm>
              <a:off x="2262189" y="2011863"/>
              <a:ext cx="2172651" cy="2083384"/>
            </a:xfrm>
            <a:prstGeom prst="rect">
              <a:avLst/>
            </a:prstGeom>
            <a:solidFill>
              <a:srgbClr val="EFE8F8"/>
            </a:solidFill>
            <a:ln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17104" y="2051153"/>
              <a:ext cx="2064233" cy="82623"/>
            </a:xfrm>
            <a:prstGeom prst="rect">
              <a:avLst/>
            </a:prstGeom>
          </p:spPr>
        </p:pic>
        <p:grpSp>
          <p:nvGrpSpPr>
            <p:cNvPr id="64" name="그룹 63"/>
            <p:cNvGrpSpPr/>
            <p:nvPr/>
          </p:nvGrpSpPr>
          <p:grpSpPr>
            <a:xfrm>
              <a:off x="2262189" y="1419239"/>
              <a:ext cx="2172651" cy="592465"/>
              <a:chOff x="2262189" y="1419239"/>
              <a:chExt cx="2172651" cy="592465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2262189" y="1427018"/>
                <a:ext cx="2172651" cy="584686"/>
              </a:xfrm>
              <a:prstGeom prst="rect">
                <a:avLst/>
              </a:prstGeom>
              <a:solidFill>
                <a:srgbClr val="9D75D2"/>
              </a:solidFill>
              <a:ln>
                <a:solidFill>
                  <a:srgbClr val="5C5A58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9" name="그림 6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8593" y="1430999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70" name="그림 6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3374" y="1419239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72" name="그림 71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3642" y="1440510"/>
                <a:ext cx="1143000" cy="295275"/>
              </a:xfrm>
              <a:prstGeom prst="rect">
                <a:avLst/>
              </a:prstGeom>
            </p:spPr>
          </p:pic>
        </p:grpSp>
        <p:cxnSp>
          <p:nvCxnSpPr>
            <p:cNvPr id="65" name="직선 연결선 64"/>
            <p:cNvCxnSpPr/>
            <p:nvPr/>
          </p:nvCxnSpPr>
          <p:spPr>
            <a:xfrm>
              <a:off x="2368513" y="2101990"/>
              <a:ext cx="0" cy="2621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타원 78"/>
          <p:cNvSpPr/>
          <p:nvPr/>
        </p:nvSpPr>
        <p:spPr>
          <a:xfrm>
            <a:off x="6662048" y="1664836"/>
            <a:ext cx="420743" cy="4207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꺾인 연결선 79"/>
          <p:cNvCxnSpPr>
            <a:stCxn id="17" idx="4"/>
            <a:endCxn id="79" idx="0"/>
          </p:cNvCxnSpPr>
          <p:nvPr/>
        </p:nvCxnSpPr>
        <p:spPr>
          <a:xfrm rot="5400000" flipH="1" flipV="1">
            <a:off x="4853373" y="60231"/>
            <a:ext cx="414441" cy="3623651"/>
          </a:xfrm>
          <a:prstGeom prst="bentConnector5">
            <a:avLst>
              <a:gd name="adj1" fmla="val -55159"/>
              <a:gd name="adj2" fmla="val 46057"/>
              <a:gd name="adj3" fmla="val 18273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79" idx="4"/>
            <a:endCxn id="72" idx="0"/>
          </p:cNvCxnSpPr>
          <p:nvPr/>
        </p:nvCxnSpPr>
        <p:spPr>
          <a:xfrm rot="16200000" flipH="1">
            <a:off x="6649452" y="2308547"/>
            <a:ext cx="692935" cy="246998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6577442" y="3052518"/>
            <a:ext cx="1083951" cy="295276"/>
            <a:chOff x="2996068" y="1859151"/>
            <a:chExt cx="1083951" cy="295276"/>
          </a:xfrm>
        </p:grpSpPr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1852" y="1859152"/>
              <a:ext cx="295275" cy="295275"/>
            </a:xfrm>
            <a:prstGeom prst="rect">
              <a:avLst/>
            </a:prstGeom>
          </p:spPr>
        </p:pic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8960" y="1859151"/>
              <a:ext cx="295275" cy="295275"/>
            </a:xfrm>
            <a:prstGeom prst="rect">
              <a:avLst/>
            </a:prstGeom>
          </p:spPr>
        </p:pic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6068" y="1859152"/>
              <a:ext cx="295275" cy="295275"/>
            </a:xfrm>
            <a:prstGeom prst="rect">
              <a:avLst/>
            </a:prstGeom>
          </p:spPr>
        </p:pic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4744" y="1859151"/>
              <a:ext cx="295275" cy="295275"/>
            </a:xfrm>
            <a:prstGeom prst="rect">
              <a:avLst/>
            </a:prstGeom>
          </p:spPr>
        </p:pic>
      </p:grpSp>
      <p:sp>
        <p:nvSpPr>
          <p:cNvPr id="100" name="TextBox 99"/>
          <p:cNvSpPr txBox="1"/>
          <p:nvPr/>
        </p:nvSpPr>
        <p:spPr>
          <a:xfrm>
            <a:off x="6166706" y="4162999"/>
            <a:ext cx="216423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메모영역으로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Focus 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이동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메인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UI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탭으로 회귀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1" name="꺾인 연결선 100"/>
          <p:cNvCxnSpPr>
            <a:stCxn id="100" idx="0"/>
            <a:endCxn id="97" idx="2"/>
          </p:cNvCxnSpPr>
          <p:nvPr/>
        </p:nvCxnSpPr>
        <p:spPr>
          <a:xfrm rot="16200000" flipV="1">
            <a:off x="6710795" y="3624970"/>
            <a:ext cx="815206" cy="26085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그룹 104"/>
          <p:cNvGrpSpPr/>
          <p:nvPr/>
        </p:nvGrpSpPr>
        <p:grpSpPr>
          <a:xfrm>
            <a:off x="3106560" y="4365973"/>
            <a:ext cx="2172651" cy="2083384"/>
            <a:chOff x="2262189" y="2011863"/>
            <a:chExt cx="2172651" cy="20833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6" name="직사각형 105"/>
            <p:cNvSpPr/>
            <p:nvPr/>
          </p:nvSpPr>
          <p:spPr>
            <a:xfrm>
              <a:off x="2262189" y="2011863"/>
              <a:ext cx="2172651" cy="2083384"/>
            </a:xfrm>
            <a:prstGeom prst="rect">
              <a:avLst/>
            </a:prstGeom>
            <a:solidFill>
              <a:srgbClr val="EFE8F8"/>
            </a:solidFill>
            <a:ln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7" name="그림 10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17104" y="2051153"/>
              <a:ext cx="2064233" cy="82623"/>
            </a:xfrm>
            <a:prstGeom prst="rect">
              <a:avLst/>
            </a:prstGeom>
          </p:spPr>
        </p:pic>
      </p:grpSp>
      <p:sp>
        <p:nvSpPr>
          <p:cNvPr id="115" name="TextBox 114"/>
          <p:cNvSpPr txBox="1"/>
          <p:nvPr/>
        </p:nvSpPr>
        <p:spPr>
          <a:xfrm>
            <a:off x="3503955" y="5267781"/>
            <a:ext cx="216423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포커스 아예 밖으로 이동시</a:t>
            </a:r>
            <a:endParaRPr lang="en-US" altLang="ko-KR" sz="9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UI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탭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Hidden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6" name="오른쪽 화살표 115"/>
          <p:cNvSpPr/>
          <p:nvPr/>
        </p:nvSpPr>
        <p:spPr>
          <a:xfrm rot="10800000">
            <a:off x="5375916" y="4813645"/>
            <a:ext cx="434340" cy="52467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5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51" t="11695" r="38157" b="43072"/>
          <a:stretch/>
        </p:blipFill>
        <p:spPr>
          <a:xfrm>
            <a:off x="4895851" y="1304925"/>
            <a:ext cx="2857500" cy="318469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  <a:prstDash val="sysDash"/>
          </a:ln>
        </p:spPr>
      </p:pic>
      <p:sp>
        <p:nvSpPr>
          <p:cNvPr id="5" name="직사각형 4"/>
          <p:cNvSpPr/>
          <p:nvPr/>
        </p:nvSpPr>
        <p:spPr>
          <a:xfrm>
            <a:off x="0" y="809626"/>
            <a:ext cx="1504951" cy="407597"/>
          </a:xfrm>
          <a:prstGeom prst="rect">
            <a:avLst/>
          </a:prstGeom>
          <a:solidFill>
            <a:srgbClr val="F09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285750" y="870914"/>
            <a:ext cx="1187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pitchFamily="34" charset="0"/>
                <a:ea typeface="굴림" pitchFamily="50" charset="-127"/>
              </a:rPr>
              <a:t>3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-10580" y="6090517"/>
            <a:ext cx="15176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>
                <a:solidFill>
                  <a:srgbClr val="C00000"/>
                </a:solidFill>
                <a:latin typeface="Calibri" pitchFamily="34" charset="0"/>
                <a:ea typeface="맑은 고딕" pitchFamily="50" charset="-127"/>
                <a:cs typeface="Arial" charset="0"/>
              </a:rPr>
              <a:t>MANGOSLAB CONFIDENTIAL </a:t>
            </a:r>
            <a:endParaRPr kumimoji="0" lang="en-US" altLang="ko-KR" sz="600" b="0" dirty="0" smtClean="0">
              <a:solidFill>
                <a:srgbClr val="C00000"/>
              </a:solidFill>
              <a:latin typeface="Calibri" pitchFamily="34" charset="0"/>
              <a:ea typeface="맑은 고딕" pitchFamily="50" charset="-127"/>
              <a:cs typeface="Arial" charset="0"/>
            </a:endParaRP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© </a:t>
            </a:r>
            <a:r>
              <a:rPr kumimoji="0" lang="en-US" altLang="ko-KR" sz="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2016 MANGOSLAB CO.LTD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1" y="6402123"/>
            <a:ext cx="768350" cy="944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89" y="368396"/>
            <a:ext cx="841828" cy="103844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-10580" y="1290001"/>
            <a:ext cx="15263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yriad Web" pitchFamily="34" charset="0"/>
                <a:ea typeface="굴림" pitchFamily="50" charset="-127"/>
              </a:rPr>
              <a:t>Service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Web" pitchFamily="34" charset="0"/>
                <a:ea typeface="굴림" pitchFamily="50" charset="-127"/>
              </a:rPr>
              <a:t>Scenario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95820" y="538790"/>
            <a:ext cx="1109131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Windows Application </a:t>
            </a:r>
            <a:endParaRPr kumimoji="1" lang="en-US" altLang="ko-KR" sz="700" dirty="0">
              <a:solidFill>
                <a:schemeClr val="bg1">
                  <a:lumMod val="65000"/>
                </a:schemeClr>
              </a:solidFill>
              <a:latin typeface="Helvetica-Light" panose="020B0400000000000000" pitchFamily="34" charset="0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UI Flipbook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553661" y="937383"/>
            <a:ext cx="58950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MEMO – </a:t>
            </a: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6. Quick Print(</a:t>
            </a:r>
            <a:r>
              <a:rPr kumimoji="1"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캡처</a:t>
            </a: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262189" y="937383"/>
            <a:ext cx="188375" cy="188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latin typeface="Myriad Web" pitchFamily="34" charset="0"/>
              </a:rPr>
              <a:t>1</a:t>
            </a:r>
            <a:endParaRPr lang="ko-KR" altLang="en-US" sz="1000" b="1" dirty="0">
              <a:latin typeface="Myriad Web" pitchFamily="34" charset="0"/>
            </a:endParaRPr>
          </a:p>
        </p:txBody>
      </p:sp>
      <p:graphicFrame>
        <p:nvGraphicFramePr>
          <p:cNvPr id="13" name="Group 155"/>
          <p:cNvGraphicFramePr>
            <a:graphicFrameLocks noGrp="1"/>
          </p:cNvGraphicFramePr>
          <p:nvPr>
            <p:extLst/>
          </p:nvPr>
        </p:nvGraphicFramePr>
        <p:xfrm>
          <a:off x="8392702" y="1290000"/>
          <a:ext cx="3221447" cy="22429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01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293"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SCREEN ID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P-000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8373927" y="1644294"/>
            <a:ext cx="163519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● Screen Description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8448674" y="1888857"/>
            <a:ext cx="3165476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뮉프린트화면을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캡처하여 바로 출력할 수 있도록 한다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창사이즈를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조절하여 원하는 화면위치에서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(1)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버튼으로 캡처하거나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(2)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버튼으로 바로 출력한다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템플릿을 </a:t>
            </a:r>
            <a:r>
              <a:rPr kumimoji="1"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사용중에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캡처를 완료하면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템플릿은 빠지고 캡처가 적용된다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smtClean="0">
                <a:solidFill>
                  <a:srgbClr val="C00000"/>
                </a:solidFill>
                <a:latin typeface="+mn-ea"/>
              </a:rPr>
              <a:t>본 기능을 취소하려면</a:t>
            </a:r>
            <a:r>
              <a:rPr kumimoji="1" lang="en-US" altLang="ko-KR" sz="700" b="1" dirty="0" smtClean="0">
                <a:solidFill>
                  <a:srgbClr val="C00000"/>
                </a:solidFill>
                <a:latin typeface="+mn-ea"/>
              </a:rPr>
              <a:t/>
            </a:r>
            <a:br>
              <a:rPr kumimoji="1" lang="en-US" altLang="ko-KR" sz="700" b="1" dirty="0" smtClean="0">
                <a:solidFill>
                  <a:srgbClr val="C00000"/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rgbClr val="C00000"/>
                </a:solidFill>
                <a:latin typeface="+mn-ea"/>
              </a:rPr>
              <a:t>- esc</a:t>
            </a:r>
            <a:r>
              <a:rPr kumimoji="1" lang="ko-KR" altLang="en-US" sz="700" b="1" dirty="0" smtClean="0">
                <a:solidFill>
                  <a:srgbClr val="C00000"/>
                </a:solidFill>
                <a:latin typeface="+mn-ea"/>
              </a:rPr>
              <a:t>버튼 클릭</a:t>
            </a:r>
            <a:r>
              <a:rPr kumimoji="1" lang="en-US" altLang="ko-KR" sz="700" b="1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kumimoji="1" lang="ko-KR" altLang="en-US" sz="700" b="1" dirty="0" smtClean="0">
                <a:solidFill>
                  <a:srgbClr val="C00000"/>
                </a:solidFill>
                <a:latin typeface="+mn-ea"/>
              </a:rPr>
              <a:t>완료</a:t>
            </a:r>
            <a:r>
              <a:rPr kumimoji="1" lang="en-US" altLang="ko-KR" sz="700" b="1" dirty="0" smtClean="0">
                <a:solidFill>
                  <a:srgbClr val="C00000"/>
                </a:solidFill>
                <a:latin typeface="+mn-ea"/>
              </a:rPr>
              <a:t>)</a:t>
            </a:r>
            <a:br>
              <a:rPr kumimoji="1" lang="en-US" altLang="ko-KR" sz="700" b="1" dirty="0" smtClean="0">
                <a:solidFill>
                  <a:srgbClr val="C00000"/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rgbClr val="C00000"/>
                </a:solidFill>
                <a:latin typeface="+mn-ea"/>
              </a:rPr>
              <a:t>- </a:t>
            </a:r>
            <a:r>
              <a:rPr kumimoji="1" lang="ko-KR" altLang="en-US" sz="700" b="1" dirty="0" err="1" smtClean="0">
                <a:solidFill>
                  <a:srgbClr val="C00000"/>
                </a:solidFill>
                <a:latin typeface="+mn-ea"/>
              </a:rPr>
              <a:t>메인메뉴</a:t>
            </a:r>
            <a:r>
              <a:rPr kumimoji="1" lang="ko-KR" altLang="en-US" sz="700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ko-KR" sz="700" b="1" dirty="0" smtClean="0">
                <a:solidFill>
                  <a:srgbClr val="C00000"/>
                </a:solidFill>
                <a:latin typeface="+mn-ea"/>
              </a:rPr>
              <a:t>UI</a:t>
            </a:r>
            <a:r>
              <a:rPr kumimoji="1" lang="ko-KR" altLang="en-US" sz="700" b="1" dirty="0" smtClean="0">
                <a:solidFill>
                  <a:srgbClr val="C00000"/>
                </a:solidFill>
                <a:latin typeface="+mn-ea"/>
              </a:rPr>
              <a:t>탭 아이콘들 중 </a:t>
            </a:r>
            <a:r>
              <a:rPr kumimoji="1" lang="en-US" altLang="ko-KR" sz="700" b="1" dirty="0" smtClean="0">
                <a:solidFill>
                  <a:srgbClr val="C00000"/>
                </a:solidFill>
                <a:latin typeface="+mn-ea"/>
              </a:rPr>
              <a:t>(1),(2)</a:t>
            </a:r>
            <a:r>
              <a:rPr kumimoji="1" lang="ko-KR" altLang="en-US" sz="700" b="1" dirty="0" smtClean="0">
                <a:solidFill>
                  <a:srgbClr val="C00000"/>
                </a:solidFill>
                <a:latin typeface="+mn-ea"/>
              </a:rPr>
              <a:t>를 제외한 기능을 선택하면 자동으로 해제 </a:t>
            </a:r>
            <a:r>
              <a:rPr kumimoji="1" lang="en-US" altLang="ko-KR" sz="700" b="1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kumimoji="1" lang="ko-KR" altLang="en-US" sz="700" b="1" dirty="0" smtClean="0">
                <a:solidFill>
                  <a:srgbClr val="C00000"/>
                </a:solidFill>
                <a:latin typeface="+mn-ea"/>
              </a:rPr>
              <a:t>검토 중</a:t>
            </a:r>
            <a:r>
              <a:rPr kumimoji="1" lang="en-US" altLang="ko-KR" sz="700" b="1" dirty="0" smtClean="0">
                <a:solidFill>
                  <a:srgbClr val="C00000"/>
                </a:solidFill>
                <a:latin typeface="+mn-ea"/>
              </a:rPr>
              <a:t>)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262189" y="1419239"/>
            <a:ext cx="2172651" cy="2676008"/>
            <a:chOff x="2262189" y="1419239"/>
            <a:chExt cx="2172651" cy="26760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직사각형 17"/>
            <p:cNvSpPr/>
            <p:nvPr/>
          </p:nvSpPr>
          <p:spPr>
            <a:xfrm>
              <a:off x="2262189" y="2011863"/>
              <a:ext cx="2172651" cy="20833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17104" y="2051153"/>
              <a:ext cx="2064233" cy="82623"/>
            </a:xfrm>
            <a:prstGeom prst="rect">
              <a:avLst/>
            </a:prstGeom>
          </p:spPr>
        </p:pic>
        <p:grpSp>
          <p:nvGrpSpPr>
            <p:cNvPr id="2" name="그룹 1"/>
            <p:cNvGrpSpPr/>
            <p:nvPr/>
          </p:nvGrpSpPr>
          <p:grpSpPr>
            <a:xfrm>
              <a:off x="2262189" y="1419239"/>
              <a:ext cx="2172651" cy="592465"/>
              <a:chOff x="2262189" y="1419239"/>
              <a:chExt cx="2172651" cy="592465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262189" y="1427018"/>
                <a:ext cx="2172651" cy="5846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5C5A58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8593" y="1430999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3374" y="1419239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3642" y="1440510"/>
                <a:ext cx="1143000" cy="295275"/>
              </a:xfrm>
              <a:prstGeom prst="rect">
                <a:avLst/>
              </a:prstGeom>
            </p:spPr>
          </p:pic>
          <p:grpSp>
            <p:nvGrpSpPr>
              <p:cNvPr id="4" name="그룹 3"/>
              <p:cNvGrpSpPr/>
              <p:nvPr/>
            </p:nvGrpSpPr>
            <p:grpSpPr>
              <a:xfrm>
                <a:off x="2843668" y="1706751"/>
                <a:ext cx="1083951" cy="295276"/>
                <a:chOff x="2843668" y="1706751"/>
                <a:chExt cx="1083951" cy="295276"/>
              </a:xfrm>
            </p:grpSpPr>
            <p:pic>
              <p:nvPicPr>
                <p:cNvPr id="26" name="그림 25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69452" y="1706752"/>
                  <a:ext cx="295275" cy="295275"/>
                </a:xfrm>
                <a:prstGeom prst="rect">
                  <a:avLst/>
                </a:prstGeom>
              </p:spPr>
            </p:pic>
            <p:pic>
              <p:nvPicPr>
                <p:cNvPr id="27" name="그림 26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06560" y="1706751"/>
                  <a:ext cx="295275" cy="295275"/>
                </a:xfrm>
                <a:prstGeom prst="rect">
                  <a:avLst/>
                </a:prstGeom>
              </p:spPr>
            </p:pic>
            <p:pic>
              <p:nvPicPr>
                <p:cNvPr id="28" name="그림 27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43668" y="1706752"/>
                  <a:ext cx="295275" cy="295275"/>
                </a:xfrm>
                <a:prstGeom prst="rect">
                  <a:avLst/>
                </a:prstGeom>
              </p:spPr>
            </p:pic>
            <p:pic>
              <p:nvPicPr>
                <p:cNvPr id="29" name="그림 28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32344" y="1706751"/>
                  <a:ext cx="295275" cy="295275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8" name="직선 연결선 7"/>
            <p:cNvCxnSpPr/>
            <p:nvPr/>
          </p:nvCxnSpPr>
          <p:spPr>
            <a:xfrm>
              <a:off x="2368513" y="2101990"/>
              <a:ext cx="0" cy="2621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타원 16"/>
          <p:cNvSpPr/>
          <p:nvPr/>
        </p:nvSpPr>
        <p:spPr>
          <a:xfrm>
            <a:off x="3312267" y="1658534"/>
            <a:ext cx="420743" cy="4207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오른쪽 화살표 50"/>
          <p:cNvSpPr/>
          <p:nvPr/>
        </p:nvSpPr>
        <p:spPr>
          <a:xfrm>
            <a:off x="4588417" y="2660486"/>
            <a:ext cx="434340" cy="52467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꺾인 연결선 79"/>
          <p:cNvCxnSpPr>
            <a:stCxn id="17" idx="4"/>
            <a:endCxn id="77" idx="0"/>
          </p:cNvCxnSpPr>
          <p:nvPr/>
        </p:nvCxnSpPr>
        <p:spPr>
          <a:xfrm rot="5400000" flipH="1" flipV="1">
            <a:off x="4550882" y="398774"/>
            <a:ext cx="652259" cy="2708747"/>
          </a:xfrm>
          <a:prstGeom prst="bentConnector5">
            <a:avLst>
              <a:gd name="adj1" fmla="val -35047"/>
              <a:gd name="adj2" fmla="val 45787"/>
              <a:gd name="adj3" fmla="val 14380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/>
          <p:cNvGrpSpPr/>
          <p:nvPr/>
        </p:nvGrpSpPr>
        <p:grpSpPr>
          <a:xfrm>
            <a:off x="5145060" y="1419239"/>
            <a:ext cx="2172651" cy="2676008"/>
            <a:chOff x="2262189" y="1419239"/>
            <a:chExt cx="2172651" cy="26760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직사각형 72"/>
            <p:cNvSpPr/>
            <p:nvPr/>
          </p:nvSpPr>
          <p:spPr>
            <a:xfrm>
              <a:off x="2262189" y="2011863"/>
              <a:ext cx="2172651" cy="208338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2262189" y="1419239"/>
              <a:ext cx="2172651" cy="592465"/>
              <a:chOff x="2262189" y="1419239"/>
              <a:chExt cx="2172651" cy="592465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2262189" y="1427018"/>
                <a:ext cx="2172651" cy="5846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8" name="그림 77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8593" y="1430999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81" name="그림 8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3374" y="1419239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3642" y="1440510"/>
                <a:ext cx="1143000" cy="295275"/>
              </a:xfrm>
              <a:prstGeom prst="rect">
                <a:avLst/>
              </a:prstGeom>
            </p:spPr>
          </p:pic>
          <p:grpSp>
            <p:nvGrpSpPr>
              <p:cNvPr id="84" name="그룹 83"/>
              <p:cNvGrpSpPr/>
              <p:nvPr/>
            </p:nvGrpSpPr>
            <p:grpSpPr>
              <a:xfrm>
                <a:off x="2843668" y="1706751"/>
                <a:ext cx="1083951" cy="295276"/>
                <a:chOff x="2843668" y="1706751"/>
                <a:chExt cx="1083951" cy="295276"/>
              </a:xfrm>
            </p:grpSpPr>
            <p:pic>
              <p:nvPicPr>
                <p:cNvPr id="85" name="그림 84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69452" y="1706752"/>
                  <a:ext cx="295275" cy="295275"/>
                </a:xfrm>
                <a:prstGeom prst="rect">
                  <a:avLst/>
                </a:prstGeom>
              </p:spPr>
            </p:pic>
            <p:pic>
              <p:nvPicPr>
                <p:cNvPr id="86" name="그림 85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06560" y="1706751"/>
                  <a:ext cx="295275" cy="295275"/>
                </a:xfrm>
                <a:prstGeom prst="rect">
                  <a:avLst/>
                </a:prstGeom>
              </p:spPr>
            </p:pic>
            <p:pic>
              <p:nvPicPr>
                <p:cNvPr id="87" name="그림 86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43668" y="1706752"/>
                  <a:ext cx="295275" cy="295275"/>
                </a:xfrm>
                <a:prstGeom prst="rect">
                  <a:avLst/>
                </a:prstGeom>
              </p:spPr>
            </p:pic>
            <p:pic>
              <p:nvPicPr>
                <p:cNvPr id="88" name="그림 87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32344" y="1706751"/>
                  <a:ext cx="295275" cy="295275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423" y="2581275"/>
            <a:ext cx="723900" cy="7239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798" y="2581275"/>
            <a:ext cx="723900" cy="723900"/>
          </a:xfrm>
          <a:prstGeom prst="rect">
            <a:avLst/>
          </a:prstGeom>
        </p:spPr>
      </p:pic>
      <p:sp>
        <p:nvSpPr>
          <p:cNvPr id="90" name="타원 89"/>
          <p:cNvSpPr/>
          <p:nvPr/>
        </p:nvSpPr>
        <p:spPr>
          <a:xfrm>
            <a:off x="5603608" y="2576529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1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6395504" y="2568983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2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6709847" y="1670946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2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6393634" y="1661147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1</a:t>
            </a:r>
            <a:endParaRPr lang="ko-KR" altLang="en-US" sz="800" b="1" dirty="0">
              <a:latin typeface="Myriad We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47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809626"/>
            <a:ext cx="1504951" cy="407597"/>
          </a:xfrm>
          <a:prstGeom prst="rect">
            <a:avLst/>
          </a:prstGeom>
          <a:solidFill>
            <a:srgbClr val="F09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285750" y="870914"/>
            <a:ext cx="1187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pitchFamily="34" charset="0"/>
                <a:ea typeface="굴림" pitchFamily="50" charset="-127"/>
              </a:rPr>
              <a:t>3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-10580" y="6090517"/>
            <a:ext cx="15176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>
                <a:solidFill>
                  <a:srgbClr val="C00000"/>
                </a:solidFill>
                <a:latin typeface="Calibri" pitchFamily="34" charset="0"/>
                <a:ea typeface="맑은 고딕" pitchFamily="50" charset="-127"/>
                <a:cs typeface="Arial" charset="0"/>
              </a:rPr>
              <a:t>MANGOSLAB CONFIDENTIAL </a:t>
            </a:r>
            <a:endParaRPr kumimoji="0" lang="en-US" altLang="ko-KR" sz="600" b="0" dirty="0" smtClean="0">
              <a:solidFill>
                <a:srgbClr val="C00000"/>
              </a:solidFill>
              <a:latin typeface="Calibri" pitchFamily="34" charset="0"/>
              <a:ea typeface="맑은 고딕" pitchFamily="50" charset="-127"/>
              <a:cs typeface="Arial" charset="0"/>
            </a:endParaRP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© </a:t>
            </a:r>
            <a:r>
              <a:rPr kumimoji="0" lang="en-US" altLang="ko-KR" sz="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2016 MANGOSLAB CO.LTD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1" y="6402123"/>
            <a:ext cx="768350" cy="944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9" y="368396"/>
            <a:ext cx="841828" cy="103844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-10580" y="1290001"/>
            <a:ext cx="15263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yriad Web" pitchFamily="34" charset="0"/>
                <a:ea typeface="굴림" pitchFamily="50" charset="-127"/>
              </a:rPr>
              <a:t>Service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Web" pitchFamily="34" charset="0"/>
                <a:ea typeface="굴림" pitchFamily="50" charset="-127"/>
              </a:rPr>
              <a:t>Scenario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95820" y="538790"/>
            <a:ext cx="1109131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Windows Application </a:t>
            </a:r>
            <a:endParaRPr kumimoji="1" lang="en-US" altLang="ko-KR" sz="700" dirty="0">
              <a:solidFill>
                <a:schemeClr val="bg1">
                  <a:lumMod val="65000"/>
                </a:schemeClr>
              </a:solidFill>
              <a:latin typeface="Helvetica-Light" panose="020B0400000000000000" pitchFamily="34" charset="0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UI Flipbook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553661" y="937383"/>
            <a:ext cx="58950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MEMO – </a:t>
            </a: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7. Print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262189" y="937383"/>
            <a:ext cx="188375" cy="188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latin typeface="Myriad Web" pitchFamily="34" charset="0"/>
              </a:rPr>
              <a:t>1</a:t>
            </a:r>
            <a:endParaRPr lang="ko-KR" altLang="en-US" sz="1000" b="1" dirty="0">
              <a:latin typeface="Myriad Web" pitchFamily="34" charset="0"/>
            </a:endParaRPr>
          </a:p>
        </p:txBody>
      </p:sp>
      <p:graphicFrame>
        <p:nvGraphicFramePr>
          <p:cNvPr id="13" name="Group 155"/>
          <p:cNvGraphicFramePr>
            <a:graphicFrameLocks noGrp="1"/>
          </p:cNvGraphicFramePr>
          <p:nvPr>
            <p:extLst/>
          </p:nvPr>
        </p:nvGraphicFramePr>
        <p:xfrm>
          <a:off x="8392702" y="1290000"/>
          <a:ext cx="3221447" cy="22429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01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293"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SCREEN ID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P-000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8373927" y="1644294"/>
            <a:ext cx="163519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● Screen Description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8448674" y="1888857"/>
            <a:ext cx="3165476" cy="85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smtClean="0">
                <a:latin typeface="+mn-ea"/>
              </a:rPr>
              <a:t>메모를 </a:t>
            </a:r>
            <a:r>
              <a:rPr kumimoji="1" lang="ko-KR" altLang="en-US" sz="700" b="1" dirty="0" err="1" smtClean="0">
                <a:latin typeface="+mn-ea"/>
              </a:rPr>
              <a:t>프린팅한다</a:t>
            </a:r>
            <a:r>
              <a:rPr kumimoji="1" lang="en-US" altLang="ko-KR" sz="700" b="1" dirty="0" smtClean="0">
                <a:latin typeface="+mn-ea"/>
              </a:rPr>
              <a:t>.</a:t>
            </a:r>
          </a:p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smtClean="0">
                <a:latin typeface="+mn-ea"/>
              </a:rPr>
              <a:t>네모닉프린터를 자동인식하여 별도의 설정없이 바로 출력하는 것을 기본으로 한다</a:t>
            </a:r>
            <a:r>
              <a:rPr kumimoji="1" lang="en-US" altLang="ko-KR" sz="700" b="1" dirty="0" smtClean="0">
                <a:latin typeface="+mn-ea"/>
              </a:rPr>
              <a:t>.(</a:t>
            </a:r>
            <a:r>
              <a:rPr kumimoji="1" lang="ko-KR" altLang="en-US" sz="700" b="1" dirty="0" smtClean="0">
                <a:latin typeface="+mn-ea"/>
              </a:rPr>
              <a:t>개발 진행중</a:t>
            </a:r>
            <a:r>
              <a:rPr kumimoji="1" lang="en-US" altLang="ko-KR" sz="700" b="1" dirty="0" smtClean="0">
                <a:latin typeface="+mn-ea"/>
              </a:rPr>
              <a:t>)</a:t>
            </a:r>
          </a:p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1" lang="en-US" altLang="ko-KR" sz="700" b="1" dirty="0">
              <a:latin typeface="+mn-ea"/>
            </a:endParaRPr>
          </a:p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900" b="1" dirty="0" err="1" smtClean="0">
                <a:solidFill>
                  <a:srgbClr val="C00000"/>
                </a:solidFill>
                <a:latin typeface="+mn-ea"/>
              </a:rPr>
              <a:t>출력시</a:t>
            </a:r>
            <a:r>
              <a:rPr kumimoji="1" lang="en-US" altLang="ko-KR" sz="900" b="1" dirty="0" smtClean="0">
                <a:solidFill>
                  <a:srgbClr val="C00000"/>
                </a:solidFill>
                <a:latin typeface="+mn-ea"/>
              </a:rPr>
              <a:t>, </a:t>
            </a:r>
            <a:r>
              <a:rPr kumimoji="1" lang="ko-KR" altLang="en-US" sz="900" b="1" dirty="0" smtClean="0">
                <a:solidFill>
                  <a:srgbClr val="C00000"/>
                </a:solidFill>
                <a:latin typeface="+mn-ea"/>
              </a:rPr>
              <a:t>이미지 및 </a:t>
            </a:r>
            <a:r>
              <a:rPr kumimoji="1" lang="en-US" altLang="ko-KR" sz="900" b="1" dirty="0" smtClean="0">
                <a:solidFill>
                  <a:srgbClr val="C00000"/>
                </a:solidFill>
                <a:latin typeface="+mn-ea"/>
              </a:rPr>
              <a:t>Text</a:t>
            </a:r>
            <a:r>
              <a:rPr kumimoji="1" lang="ko-KR" altLang="en-US" sz="900" b="1" dirty="0" smtClean="0">
                <a:solidFill>
                  <a:srgbClr val="C00000"/>
                </a:solidFill>
                <a:latin typeface="+mn-ea"/>
              </a:rPr>
              <a:t>의 출력 퀄리티 정합 필요</a:t>
            </a:r>
            <a:endParaRPr kumimoji="1" lang="en-US" altLang="ko-KR" sz="900" b="1" dirty="0" smtClean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262189" y="1419239"/>
            <a:ext cx="2172651" cy="2676008"/>
            <a:chOff x="2262189" y="1419239"/>
            <a:chExt cx="2172651" cy="26760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직사각형 17"/>
            <p:cNvSpPr/>
            <p:nvPr/>
          </p:nvSpPr>
          <p:spPr>
            <a:xfrm>
              <a:off x="2262189" y="2011863"/>
              <a:ext cx="2172651" cy="20833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17104" y="2051153"/>
              <a:ext cx="2064233" cy="82623"/>
            </a:xfrm>
            <a:prstGeom prst="rect">
              <a:avLst/>
            </a:prstGeom>
          </p:spPr>
        </p:pic>
        <p:grpSp>
          <p:nvGrpSpPr>
            <p:cNvPr id="2" name="그룹 1"/>
            <p:cNvGrpSpPr/>
            <p:nvPr/>
          </p:nvGrpSpPr>
          <p:grpSpPr>
            <a:xfrm>
              <a:off x="2262189" y="1419239"/>
              <a:ext cx="2172651" cy="592465"/>
              <a:chOff x="2262189" y="1419239"/>
              <a:chExt cx="2172651" cy="592465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262189" y="1427018"/>
                <a:ext cx="2172651" cy="5846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5C5A58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8593" y="1430999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3374" y="1419239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3642" y="1440510"/>
                <a:ext cx="1143000" cy="295275"/>
              </a:xfrm>
              <a:prstGeom prst="rect">
                <a:avLst/>
              </a:prstGeom>
            </p:spPr>
          </p:pic>
          <p:grpSp>
            <p:nvGrpSpPr>
              <p:cNvPr id="4" name="그룹 3"/>
              <p:cNvGrpSpPr/>
              <p:nvPr/>
            </p:nvGrpSpPr>
            <p:grpSpPr>
              <a:xfrm>
                <a:off x="2843668" y="1706751"/>
                <a:ext cx="1083951" cy="295276"/>
                <a:chOff x="2843668" y="1706751"/>
                <a:chExt cx="1083951" cy="295276"/>
              </a:xfrm>
            </p:grpSpPr>
            <p:pic>
              <p:nvPicPr>
                <p:cNvPr id="26" name="그림 25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69452" y="1706752"/>
                  <a:ext cx="295275" cy="295275"/>
                </a:xfrm>
                <a:prstGeom prst="rect">
                  <a:avLst/>
                </a:prstGeom>
              </p:spPr>
            </p:pic>
            <p:pic>
              <p:nvPicPr>
                <p:cNvPr id="27" name="그림 26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06560" y="1706751"/>
                  <a:ext cx="295275" cy="295275"/>
                </a:xfrm>
                <a:prstGeom prst="rect">
                  <a:avLst/>
                </a:prstGeom>
              </p:spPr>
            </p:pic>
            <p:pic>
              <p:nvPicPr>
                <p:cNvPr id="28" name="그림 27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43668" y="1706752"/>
                  <a:ext cx="295275" cy="295275"/>
                </a:xfrm>
                <a:prstGeom prst="rect">
                  <a:avLst/>
                </a:prstGeom>
              </p:spPr>
            </p:pic>
            <p:pic>
              <p:nvPicPr>
                <p:cNvPr id="29" name="그림 28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32344" y="1706751"/>
                  <a:ext cx="295275" cy="295275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8" name="직선 연결선 7"/>
            <p:cNvCxnSpPr/>
            <p:nvPr/>
          </p:nvCxnSpPr>
          <p:spPr>
            <a:xfrm>
              <a:off x="2368513" y="2101990"/>
              <a:ext cx="0" cy="2621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타원 16"/>
          <p:cNvSpPr/>
          <p:nvPr/>
        </p:nvSpPr>
        <p:spPr>
          <a:xfrm>
            <a:off x="3559030" y="1658534"/>
            <a:ext cx="420743" cy="4207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 설명선 49"/>
          <p:cNvSpPr/>
          <p:nvPr/>
        </p:nvSpPr>
        <p:spPr>
          <a:xfrm>
            <a:off x="9901561" y="902"/>
            <a:ext cx="2290439" cy="870012"/>
          </a:xfrm>
          <a:prstGeom prst="wedgeRectCallout">
            <a:avLst>
              <a:gd name="adj1" fmla="val -87423"/>
              <a:gd name="adj2" fmla="val 5220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[Issue]</a:t>
            </a:r>
          </a:p>
          <a:p>
            <a:r>
              <a:rPr lang="ko-KR" altLang="en-US" sz="900" b="1" dirty="0" smtClean="0">
                <a:solidFill>
                  <a:schemeClr val="bg1"/>
                </a:solidFill>
              </a:rPr>
              <a:t>현재 프린팅 개발 진행중</a:t>
            </a:r>
            <a:endParaRPr lang="en-US" altLang="ko-KR" sz="900" b="1" dirty="0" smtClean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 err="1" smtClean="0">
                <a:solidFill>
                  <a:schemeClr val="bg1"/>
                </a:solidFill>
              </a:rPr>
              <a:t>개발상황에</a:t>
            </a:r>
            <a:r>
              <a:rPr lang="ko-KR" altLang="en-US" sz="900" b="1" dirty="0" smtClean="0">
                <a:solidFill>
                  <a:schemeClr val="bg1"/>
                </a:solidFill>
              </a:rPr>
              <a:t> 따라 설정 등 일부 시나리오 변경 가능성 있음</a:t>
            </a:r>
            <a:r>
              <a:rPr lang="en-US" altLang="ko-KR" sz="900" b="1" dirty="0" smtClean="0">
                <a:solidFill>
                  <a:schemeClr val="bg1"/>
                </a:solidFill>
              </a:rPr>
              <a:t>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05063" y="2879013"/>
            <a:ext cx="664336" cy="863636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921" y="2107741"/>
            <a:ext cx="1851062" cy="1851062"/>
          </a:xfrm>
          <a:prstGeom prst="rect">
            <a:avLst/>
          </a:prstGeom>
        </p:spPr>
      </p:pic>
      <p:grpSp>
        <p:nvGrpSpPr>
          <p:cNvPr id="54" name="그룹 53"/>
          <p:cNvGrpSpPr/>
          <p:nvPr/>
        </p:nvGrpSpPr>
        <p:grpSpPr>
          <a:xfrm>
            <a:off x="5443502" y="1900105"/>
            <a:ext cx="788228" cy="755840"/>
            <a:chOff x="10673003" y="4412654"/>
            <a:chExt cx="493024" cy="472767"/>
          </a:xfrm>
        </p:grpSpPr>
        <p:sp>
          <p:nvSpPr>
            <p:cNvPr id="55" name="직사각형 54"/>
            <p:cNvSpPr/>
            <p:nvPr/>
          </p:nvSpPr>
          <p:spPr>
            <a:xfrm>
              <a:off x="10673003" y="4412654"/>
              <a:ext cx="493024" cy="472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4856" y="4456274"/>
              <a:ext cx="425527" cy="425527"/>
            </a:xfrm>
            <a:prstGeom prst="rect">
              <a:avLst/>
            </a:prstGeom>
          </p:spPr>
        </p:pic>
      </p:grpSp>
      <p:cxnSp>
        <p:nvCxnSpPr>
          <p:cNvPr id="57" name="꺾인 연결선 56"/>
          <p:cNvCxnSpPr>
            <a:stCxn id="17" idx="6"/>
            <a:endCxn id="52" idx="1"/>
          </p:cNvCxnSpPr>
          <p:nvPr/>
        </p:nvCxnSpPr>
        <p:spPr>
          <a:xfrm>
            <a:off x="3979773" y="1868906"/>
            <a:ext cx="1525290" cy="144192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52" idx="0"/>
            <a:endCxn id="55" idx="1"/>
          </p:cNvCxnSpPr>
          <p:nvPr/>
        </p:nvCxnSpPr>
        <p:spPr>
          <a:xfrm rot="16200000" flipV="1">
            <a:off x="5339873" y="2381654"/>
            <a:ext cx="600988" cy="393729"/>
          </a:xfrm>
          <a:prstGeom prst="bentConnector4">
            <a:avLst>
              <a:gd name="adj1" fmla="val 18558"/>
              <a:gd name="adj2" fmla="val 15806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9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9" t="13239" r="13239" b="13239"/>
          <a:stretch/>
        </p:blipFill>
        <p:spPr>
          <a:xfrm>
            <a:off x="2553661" y="1353416"/>
            <a:ext cx="8421512" cy="473710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809626"/>
            <a:ext cx="1504951" cy="407597"/>
          </a:xfrm>
          <a:prstGeom prst="rect">
            <a:avLst/>
          </a:prstGeom>
          <a:solidFill>
            <a:srgbClr val="F09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285750" y="870914"/>
            <a:ext cx="1187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pitchFamily="34" charset="0"/>
                <a:ea typeface="굴림" pitchFamily="50" charset="-127"/>
              </a:rPr>
              <a:t>3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-10580" y="6090517"/>
            <a:ext cx="15176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>
                <a:solidFill>
                  <a:srgbClr val="C00000"/>
                </a:solidFill>
                <a:latin typeface="Calibri" pitchFamily="34" charset="0"/>
                <a:ea typeface="맑은 고딕" pitchFamily="50" charset="-127"/>
                <a:cs typeface="Arial" charset="0"/>
              </a:rPr>
              <a:t>MANGOSLAB CONFIDENTIAL </a:t>
            </a:r>
            <a:endParaRPr kumimoji="0" lang="en-US" altLang="ko-KR" sz="600" b="0" dirty="0" smtClean="0">
              <a:solidFill>
                <a:srgbClr val="C00000"/>
              </a:solidFill>
              <a:latin typeface="Calibri" pitchFamily="34" charset="0"/>
              <a:ea typeface="맑은 고딕" pitchFamily="50" charset="-127"/>
              <a:cs typeface="Arial" charset="0"/>
            </a:endParaRP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© </a:t>
            </a:r>
            <a:r>
              <a:rPr kumimoji="0" lang="en-US" altLang="ko-KR" sz="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2016 MANGOSLAB CO.LTD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1" y="6402123"/>
            <a:ext cx="768350" cy="944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89" y="368396"/>
            <a:ext cx="841828" cy="103844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-10580" y="1290001"/>
            <a:ext cx="15263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yriad Web" pitchFamily="34" charset="0"/>
                <a:ea typeface="굴림" pitchFamily="50" charset="-127"/>
              </a:rPr>
              <a:t>Service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Web" pitchFamily="34" charset="0"/>
                <a:ea typeface="굴림" pitchFamily="50" charset="-127"/>
              </a:rPr>
              <a:t>Scenario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95820" y="538790"/>
            <a:ext cx="1109131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Windows Application </a:t>
            </a:r>
            <a:endParaRPr kumimoji="1" lang="en-US" altLang="ko-KR" sz="700" dirty="0">
              <a:solidFill>
                <a:schemeClr val="bg1">
                  <a:lumMod val="65000"/>
                </a:schemeClr>
              </a:solidFill>
              <a:latin typeface="Helvetica-Light" panose="020B0400000000000000" pitchFamily="34" charset="0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UI Flipbook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553661" y="937383"/>
            <a:ext cx="58950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POP-UP WINDOW </a:t>
            </a: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SCREEN </a:t>
            </a: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Shot (GUI </a:t>
            </a:r>
            <a:r>
              <a:rPr kumimoji="1"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예시</a:t>
            </a: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262189" y="937383"/>
            <a:ext cx="188375" cy="188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latin typeface="Myriad Web" pitchFamily="34" charset="0"/>
              </a:rPr>
              <a:t>1</a:t>
            </a:r>
            <a:endParaRPr lang="ko-KR" altLang="en-US" sz="1000" b="1" dirty="0">
              <a:latin typeface="Myriad We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22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262189" y="1290001"/>
            <a:ext cx="1363327" cy="2820990"/>
            <a:chOff x="2262189" y="1290001"/>
            <a:chExt cx="1363327" cy="2727250"/>
          </a:xfrm>
        </p:grpSpPr>
        <p:sp>
          <p:nvSpPr>
            <p:cNvPr id="32" name="직사각형 31"/>
            <p:cNvSpPr/>
            <p:nvPr/>
          </p:nvSpPr>
          <p:spPr>
            <a:xfrm>
              <a:off x="2262189" y="1290001"/>
              <a:ext cx="1363327" cy="2727250"/>
            </a:xfrm>
            <a:prstGeom prst="rect">
              <a:avLst/>
            </a:prstGeom>
            <a:solidFill>
              <a:srgbClr val="5C5A58"/>
            </a:solidFill>
            <a:ln w="3175">
              <a:solidFill>
                <a:srgbClr val="40404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264236" y="1903728"/>
              <a:ext cx="45719" cy="2474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309955" y="1903728"/>
              <a:ext cx="1311263" cy="24746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1389" y="2229927"/>
              <a:ext cx="168788" cy="168788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4452" y="2484690"/>
              <a:ext cx="202702" cy="202702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2591401" y="1975001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b="1" dirty="0" smtClean="0">
                  <a:solidFill>
                    <a:schemeClr val="bg1"/>
                  </a:solidFill>
                </a:rPr>
                <a:t>Open memo</a:t>
              </a:r>
              <a:endParaRPr lang="ko-KR" altLang="en-US" sz="65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91401" y="2252881"/>
              <a:ext cx="77821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>
                  <a:solidFill>
                    <a:schemeClr val="bg1"/>
                  </a:solidFill>
                </a:rPr>
                <a:t>Import </a:t>
              </a:r>
              <a:r>
                <a:rPr lang="en-US" altLang="ko-KR" sz="650" dirty="0" smtClean="0">
                  <a:solidFill>
                    <a:schemeClr val="bg1"/>
                  </a:solidFill>
                </a:rPr>
                <a:t>template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91401" y="2536027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 smtClean="0">
                  <a:solidFill>
                    <a:schemeClr val="bg1"/>
                  </a:solidFill>
                </a:rPr>
                <a:t>Options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78919" y="3305277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 smtClean="0">
                  <a:solidFill>
                    <a:schemeClr val="bg1"/>
                  </a:solidFill>
                </a:rPr>
                <a:t>Download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6097" y="2784037"/>
              <a:ext cx="179152" cy="179152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2600926" y="2818062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 smtClean="0">
                  <a:solidFill>
                    <a:schemeClr val="bg1"/>
                  </a:solidFill>
                </a:rPr>
                <a:t>Help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0705" y="1952725"/>
              <a:ext cx="149472" cy="149472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87848" y="1394297"/>
              <a:ext cx="235304" cy="233063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80548" y="1429293"/>
              <a:ext cx="689071" cy="85001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2378918" y="3454999"/>
              <a:ext cx="124659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500" dirty="0" err="1" smtClean="0">
                  <a:solidFill>
                    <a:schemeClr val="bg1">
                      <a:lumMod val="85000"/>
                    </a:schemeClr>
                  </a:solidFill>
                </a:rPr>
                <a:t>nemonic</a:t>
              </a:r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 Driver </a:t>
              </a:r>
              <a:r>
                <a:rPr lang="en-US" altLang="ko-KR" sz="500" dirty="0">
                  <a:solidFill>
                    <a:schemeClr val="bg1">
                      <a:lumMod val="85000"/>
                    </a:schemeClr>
                  </a:solidFill>
                </a:rPr>
                <a:t>v.0.0 </a:t>
              </a:r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(Latest</a:t>
              </a:r>
              <a:r>
                <a:rPr lang="en-US" altLang="ko-KR" sz="5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en-US" altLang="ko-KR" sz="500" dirty="0" smtClean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Memo App v.0.0 </a:t>
              </a:r>
              <a:r>
                <a:rPr lang="en-US" altLang="ko-KR" sz="500" u="sng" dirty="0" smtClean="0">
                  <a:solidFill>
                    <a:srgbClr val="FFC000"/>
                  </a:solidFill>
                </a:rPr>
                <a:t>(Now Upgrade)</a:t>
              </a:r>
            </a:p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Memo </a:t>
              </a:r>
              <a:r>
                <a:rPr lang="en-US" altLang="ko-KR" sz="500" dirty="0">
                  <a:solidFill>
                    <a:schemeClr val="bg1">
                      <a:lumMod val="85000"/>
                    </a:schemeClr>
                  </a:solidFill>
                </a:rPr>
                <a:t>Template v.0.0 </a:t>
              </a:r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(Latest)</a:t>
              </a:r>
              <a:endParaRPr lang="en-US" altLang="ko-KR" sz="5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378919" y="3790272"/>
              <a:ext cx="1173906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Mangoslab   </a:t>
              </a:r>
              <a:r>
                <a:rPr lang="en-US" altLang="ko-KR" sz="500" u="sng" dirty="0" smtClean="0">
                  <a:solidFill>
                    <a:srgbClr val="FFC000"/>
                  </a:solidFill>
                </a:rPr>
                <a:t>www.mangoslab.com</a:t>
              </a:r>
              <a:endParaRPr lang="ko-KR" altLang="en-US" sz="500" u="sng" dirty="0">
                <a:solidFill>
                  <a:srgbClr val="FFC000"/>
                </a:solidFill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2378322" y="3435947"/>
              <a:ext cx="110306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2378322" y="3714409"/>
              <a:ext cx="110306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7080616" y="1998463"/>
            <a:ext cx="136961" cy="2112529"/>
            <a:chOff x="7080616" y="1903213"/>
            <a:chExt cx="136961" cy="2112529"/>
          </a:xfrm>
        </p:grpSpPr>
        <p:sp>
          <p:nvSpPr>
            <p:cNvPr id="57" name="직사각형 56"/>
            <p:cNvSpPr/>
            <p:nvPr/>
          </p:nvSpPr>
          <p:spPr>
            <a:xfrm>
              <a:off x="7080616" y="1975002"/>
              <a:ext cx="136961" cy="204074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7080616" y="1903213"/>
              <a:ext cx="136961" cy="129134"/>
              <a:chOff x="7080616" y="1973063"/>
              <a:chExt cx="136961" cy="129134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7080616" y="1973063"/>
                <a:ext cx="136961" cy="1291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이등변 삼각형 69"/>
              <p:cNvSpPr/>
              <p:nvPr/>
            </p:nvSpPr>
            <p:spPr>
              <a:xfrm>
                <a:off x="7108881" y="1999960"/>
                <a:ext cx="80429" cy="6933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1" name="직사각형 70"/>
            <p:cNvSpPr/>
            <p:nvPr/>
          </p:nvSpPr>
          <p:spPr>
            <a:xfrm>
              <a:off x="7080616" y="2032347"/>
              <a:ext cx="136961" cy="7158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7080616" y="3886607"/>
              <a:ext cx="136961" cy="129134"/>
              <a:chOff x="7080616" y="3886607"/>
              <a:chExt cx="136961" cy="129134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7080616" y="3886607"/>
                <a:ext cx="136961" cy="1291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이등변 삼각형 72"/>
              <p:cNvSpPr/>
              <p:nvPr/>
            </p:nvSpPr>
            <p:spPr>
              <a:xfrm rot="10800000">
                <a:off x="7108881" y="3923029"/>
                <a:ext cx="80429" cy="6933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직사각형 4"/>
          <p:cNvSpPr/>
          <p:nvPr/>
        </p:nvSpPr>
        <p:spPr>
          <a:xfrm>
            <a:off x="0" y="809626"/>
            <a:ext cx="1504951" cy="407597"/>
          </a:xfrm>
          <a:prstGeom prst="rect">
            <a:avLst/>
          </a:prstGeom>
          <a:solidFill>
            <a:srgbClr val="F09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285750" y="870914"/>
            <a:ext cx="1187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pitchFamily="34" charset="0"/>
                <a:ea typeface="굴림" pitchFamily="50" charset="-127"/>
              </a:rPr>
              <a:t>3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-10580" y="6090517"/>
            <a:ext cx="15176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>
                <a:solidFill>
                  <a:srgbClr val="C00000"/>
                </a:solidFill>
                <a:latin typeface="Calibri" pitchFamily="34" charset="0"/>
                <a:ea typeface="맑은 고딕" pitchFamily="50" charset="-127"/>
                <a:cs typeface="Arial" charset="0"/>
              </a:rPr>
              <a:t>MANGOSLAB CONFIDENTIAL </a:t>
            </a:r>
            <a:endParaRPr kumimoji="0" lang="en-US" altLang="ko-KR" sz="600" b="0" dirty="0" smtClean="0">
              <a:solidFill>
                <a:srgbClr val="C00000"/>
              </a:solidFill>
              <a:latin typeface="Calibri" pitchFamily="34" charset="0"/>
              <a:ea typeface="맑은 고딕" pitchFamily="50" charset="-127"/>
              <a:cs typeface="Arial" charset="0"/>
            </a:endParaRP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© </a:t>
            </a:r>
            <a:r>
              <a:rPr kumimoji="0" lang="en-US" altLang="ko-KR" sz="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2016 MANGOSLAB CO.LTD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1" y="6402123"/>
            <a:ext cx="768350" cy="944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989" y="368396"/>
            <a:ext cx="841828" cy="103844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-10580" y="1290001"/>
            <a:ext cx="15263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yriad Web" pitchFamily="34" charset="0"/>
                <a:ea typeface="굴림" pitchFamily="50" charset="-127"/>
              </a:rPr>
              <a:t>Service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Web" pitchFamily="34" charset="0"/>
                <a:ea typeface="굴림" pitchFamily="50" charset="-127"/>
              </a:rPr>
              <a:t>Scenario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95820" y="538790"/>
            <a:ext cx="1109131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Windows Application </a:t>
            </a:r>
            <a:endParaRPr kumimoji="1" lang="en-US" altLang="ko-KR" sz="700" dirty="0">
              <a:solidFill>
                <a:schemeClr val="bg1">
                  <a:lumMod val="65000"/>
                </a:schemeClr>
              </a:solidFill>
              <a:latin typeface="Helvetica-Light" panose="020B0400000000000000" pitchFamily="34" charset="0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UI Flipbook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553661" y="937383"/>
            <a:ext cx="58950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POP-UP WINDOW : 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기본구조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262189" y="937383"/>
            <a:ext cx="188375" cy="188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latin typeface="Myriad Web" pitchFamily="34" charset="0"/>
              </a:rPr>
              <a:t>1</a:t>
            </a:r>
            <a:endParaRPr lang="ko-KR" altLang="en-US" sz="1000" b="1" dirty="0">
              <a:latin typeface="Myriad Web" pitchFamily="34" charset="0"/>
            </a:endParaRPr>
          </a:p>
        </p:txBody>
      </p:sp>
      <p:graphicFrame>
        <p:nvGraphicFramePr>
          <p:cNvPr id="15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003395"/>
              </p:ext>
            </p:extLst>
          </p:nvPr>
        </p:nvGraphicFramePr>
        <p:xfrm>
          <a:off x="8392702" y="1290000"/>
          <a:ext cx="3221447" cy="22429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01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293"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SCREEN ID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P-000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957883" y="1344268"/>
            <a:ext cx="128566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상위뎁스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79772" y="1543978"/>
            <a:ext cx="1113359" cy="61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400" dirty="0" smtClean="0">
                <a:solidFill>
                  <a:schemeClr val="bg1">
                    <a:lumMod val="85000"/>
                  </a:schemeClr>
                </a:solidFill>
              </a:rPr>
              <a:t>Abc defg hi jklmn</a:t>
            </a:r>
            <a:endParaRPr lang="ko-KR" altLang="en-US" sz="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Rectangle 1"/>
          <p:cNvSpPr>
            <a:spLocks noChangeArrowheads="1"/>
          </p:cNvSpPr>
          <p:nvPr/>
        </p:nvSpPr>
        <p:spPr bwMode="auto">
          <a:xfrm>
            <a:off x="8373927" y="1644294"/>
            <a:ext cx="163519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● Screen Description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7013262" y="1358354"/>
            <a:ext cx="68310" cy="69267"/>
            <a:chOff x="10519362" y="3882500"/>
            <a:chExt cx="483082" cy="489849"/>
          </a:xfrm>
          <a:effectLst/>
        </p:grpSpPr>
        <p:cxnSp>
          <p:nvCxnSpPr>
            <p:cNvPr id="51" name="직선 연결선 50"/>
            <p:cNvCxnSpPr/>
            <p:nvPr/>
          </p:nvCxnSpPr>
          <p:spPr>
            <a:xfrm>
              <a:off x="10526304" y="3882500"/>
              <a:ext cx="476140" cy="476140"/>
            </a:xfrm>
            <a:prstGeom prst="line">
              <a:avLst/>
            </a:prstGeom>
            <a:ln w="6350"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rot="5400000">
              <a:off x="10519362" y="3896209"/>
              <a:ext cx="476140" cy="476140"/>
            </a:xfrm>
            <a:prstGeom prst="line">
              <a:avLst/>
            </a:prstGeom>
            <a:ln w="6350"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/>
          <p:cNvGrpSpPr/>
          <p:nvPr/>
        </p:nvGrpSpPr>
        <p:grpSpPr>
          <a:xfrm>
            <a:off x="3630278" y="1293254"/>
            <a:ext cx="257665" cy="206334"/>
            <a:chOff x="3630279" y="1293254"/>
            <a:chExt cx="398146" cy="206334"/>
          </a:xfrm>
        </p:grpSpPr>
        <p:sp>
          <p:nvSpPr>
            <p:cNvPr id="8" name="직사각형 7"/>
            <p:cNvSpPr/>
            <p:nvPr/>
          </p:nvSpPr>
          <p:spPr>
            <a:xfrm>
              <a:off x="3630279" y="1293254"/>
              <a:ext cx="398146" cy="20633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38355" y="1321287"/>
              <a:ext cx="26540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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3626626" y="1290001"/>
            <a:ext cx="3590951" cy="2820990"/>
          </a:xfrm>
          <a:prstGeom prst="rect">
            <a:avLst/>
          </a:prstGeom>
          <a:noFill/>
          <a:ln w="3175">
            <a:solidFill>
              <a:srgbClr val="8C8C8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3887943" y="1611887"/>
            <a:ext cx="128566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 memo 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Rectangle 1"/>
          <p:cNvSpPr>
            <a:spLocks noChangeArrowheads="1"/>
          </p:cNvSpPr>
          <p:nvPr/>
        </p:nvSpPr>
        <p:spPr bwMode="auto">
          <a:xfrm>
            <a:off x="8448674" y="1888857"/>
            <a:ext cx="3165476" cy="2908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기본 윈도우 사이즈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(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최소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924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x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540(pixel)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가변적임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 Windows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기본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policy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 따름</a:t>
            </a:r>
            <a:endParaRPr kumimoji="1"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윈도우 기본 기능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상위 이동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현재 최상위 뎁스일 경우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hidden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되고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현재페이지가 하위페이지일 경우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dispay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됨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Scroll Bar 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가변형 윈도우 이므로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스크롤바 및 페이징 제공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Close icon 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윈도우창의 최대화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최소화는 제공하지 않는다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페이지 관련 기능 영역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(Page Functional menu area)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각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페이지마다의 정렬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삭제 등의 필요한 기능 제공</a:t>
            </a:r>
            <a:endParaRPr kumimoji="1"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메뉴 연결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메모장에서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선택한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기능에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해당되는 </a:t>
            </a:r>
            <a:r>
              <a:rPr kumimoji="1"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탭선택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및 페이지 오픈되어 </a:t>
            </a:r>
            <a:r>
              <a:rPr kumimoji="1" lang="en-US" altLang="ko-KR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PopUp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Window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열림</a:t>
            </a:r>
            <a:endParaRPr kumimoji="1"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Help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클릭 시 브라우저 호출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네모닉 안내 홈페이지로 이동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Download (Driver, App, Template)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 링크로 바로 업데이트 가능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endParaRPr kumimoji="1"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왼쪽 대괄호 1"/>
          <p:cNvSpPr/>
          <p:nvPr/>
        </p:nvSpPr>
        <p:spPr>
          <a:xfrm rot="16200000">
            <a:off x="2895218" y="3599514"/>
            <a:ext cx="97240" cy="1354761"/>
          </a:xfrm>
          <a:prstGeom prst="leftBracke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왼쪽 대괄호 64"/>
          <p:cNvSpPr/>
          <p:nvPr/>
        </p:nvSpPr>
        <p:spPr>
          <a:xfrm rot="16200000">
            <a:off x="5375309" y="2483246"/>
            <a:ext cx="97240" cy="3587300"/>
          </a:xfrm>
          <a:prstGeom prst="leftBracke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2309955" y="4369861"/>
            <a:ext cx="128566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rgbClr val="C00000"/>
                </a:solidFill>
              </a:rPr>
              <a:t>메뉴영역</a:t>
            </a:r>
            <a:endParaRPr lang="ko-KR" altLang="en-US" sz="700" dirty="0">
              <a:solidFill>
                <a:srgbClr val="C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779268" y="4369861"/>
            <a:ext cx="128566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rgbClr val="C00000"/>
                </a:solidFill>
              </a:rPr>
              <a:t>상세내역 영역</a:t>
            </a:r>
            <a:endParaRPr lang="ko-KR" altLang="en-US" sz="700" dirty="0">
              <a:solidFill>
                <a:srgbClr val="C00000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878646" y="1998978"/>
            <a:ext cx="3173703" cy="208863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858334" y="2825426"/>
            <a:ext cx="128566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 Area</a:t>
            </a:r>
            <a:endParaRPr lang="ko-KR" alt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878646" y="1826622"/>
            <a:ext cx="3173703" cy="14378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3878646" y="1848519"/>
            <a:ext cx="3173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Page Functional menu area</a:t>
            </a:r>
            <a:endParaRPr lang="ko-KR" alt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2201651" y="1222163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1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3576875" y="1222163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2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5885669" y="1739483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3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2186996" y="2765255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5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2186996" y="3277000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6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2989092" y="1858414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4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95" name="왼쪽 대괄호 94"/>
          <p:cNvSpPr/>
          <p:nvPr/>
        </p:nvSpPr>
        <p:spPr>
          <a:xfrm rot="16200000">
            <a:off x="4691264" y="2086811"/>
            <a:ext cx="97240" cy="4955390"/>
          </a:xfrm>
          <a:prstGeom prst="leftBracke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왼쪽 대괄호 95"/>
          <p:cNvSpPr/>
          <p:nvPr/>
        </p:nvSpPr>
        <p:spPr>
          <a:xfrm rot="10800000">
            <a:off x="7313224" y="1289999"/>
            <a:ext cx="97240" cy="2820991"/>
          </a:xfrm>
          <a:prstGeom prst="leftBracke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4093649" y="4665771"/>
            <a:ext cx="128566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C00000"/>
                </a:solidFill>
              </a:rPr>
              <a:t>Min 924 pixel</a:t>
            </a:r>
            <a:endParaRPr lang="ko-KR" altLang="en-US" sz="700" dirty="0">
              <a:solidFill>
                <a:srgbClr val="C0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 rot="5400000">
            <a:off x="6860028" y="2654944"/>
            <a:ext cx="128566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C00000"/>
                </a:solidFill>
              </a:rPr>
              <a:t>Min 540 pixel</a:t>
            </a:r>
            <a:endParaRPr lang="ko-KR" altLang="en-US" sz="7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1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62419" y="2099270"/>
            <a:ext cx="2004141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yriad Pro" panose="020B0503030403020204" pitchFamily="34" charset="0"/>
                <a:ea typeface="굴림" pitchFamily="50" charset="-127"/>
              </a:rPr>
              <a:t>Contents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762419" y="2602191"/>
            <a:ext cx="2146229" cy="12772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>
              <a:spcBef>
                <a:spcPct val="50000"/>
              </a:spcBef>
              <a:buFontTx/>
              <a:buAutoNum type="arabicPeriod"/>
              <a:defRPr/>
            </a:pPr>
            <a:r>
              <a:rPr lang="en-US" altLang="ko-KR" sz="1400" b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SERVICE OVERVIEW</a:t>
            </a:r>
          </a:p>
          <a:p>
            <a:pPr marL="342900" indent="-342900" algn="l">
              <a:spcBef>
                <a:spcPct val="50000"/>
              </a:spcBef>
              <a:buFontTx/>
              <a:buAutoNum type="arabicPeriod"/>
              <a:defRPr/>
            </a:pPr>
            <a:r>
              <a:rPr lang="en-US" altLang="ko-KR" sz="1400" b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SERVICE POLICY</a:t>
            </a:r>
          </a:p>
          <a:p>
            <a:pPr marL="342900" indent="-342900" algn="l">
              <a:spcBef>
                <a:spcPct val="50000"/>
              </a:spcBef>
              <a:buFontTx/>
              <a:buAutoNum type="arabicPeriod"/>
              <a:defRPr/>
            </a:pPr>
            <a:r>
              <a:rPr lang="en-US" altLang="ko-KR" sz="1400" b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SERVICE SCENARIO</a:t>
            </a:r>
          </a:p>
          <a:p>
            <a:pPr marL="342900" indent="-342900" algn="l">
              <a:spcBef>
                <a:spcPct val="50000"/>
              </a:spcBef>
              <a:buFontTx/>
              <a:buAutoNum type="arabicPeriod"/>
              <a:defRPr/>
            </a:pPr>
            <a:r>
              <a:rPr lang="en-US" altLang="ko-KR" sz="1400" b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8006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3877104" y="2068276"/>
            <a:ext cx="3068919" cy="2042715"/>
            <a:chOff x="3877104" y="2068276"/>
            <a:chExt cx="3068919" cy="2042715"/>
          </a:xfrm>
        </p:grpSpPr>
        <p:grpSp>
          <p:nvGrpSpPr>
            <p:cNvPr id="17" name="그룹 16"/>
            <p:cNvGrpSpPr/>
            <p:nvPr/>
          </p:nvGrpSpPr>
          <p:grpSpPr>
            <a:xfrm>
              <a:off x="3877104" y="2068276"/>
              <a:ext cx="3068919" cy="2042715"/>
              <a:chOff x="3877104" y="2068276"/>
              <a:chExt cx="3068919" cy="2042715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4682104" y="2068276"/>
                <a:ext cx="670962" cy="670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5480920" y="2068276"/>
                <a:ext cx="670962" cy="670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B2B2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6275061" y="2068276"/>
                <a:ext cx="670962" cy="670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3878990" y="2835389"/>
                <a:ext cx="670962" cy="670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4682104" y="2835389"/>
                <a:ext cx="670962" cy="670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5480920" y="2835389"/>
                <a:ext cx="670962" cy="670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6275061" y="2835389"/>
                <a:ext cx="670962" cy="670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3878990" y="3607981"/>
                <a:ext cx="670962" cy="5030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>
                <a:off x="4682104" y="3607981"/>
                <a:ext cx="670962" cy="5030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5480920" y="3607981"/>
                <a:ext cx="670962" cy="5030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6275061" y="3607981"/>
                <a:ext cx="670962" cy="5030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3877104" y="2068276"/>
                <a:ext cx="670962" cy="670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타원 19"/>
            <p:cNvSpPr/>
            <p:nvPr/>
          </p:nvSpPr>
          <p:spPr>
            <a:xfrm>
              <a:off x="3914586" y="2094695"/>
              <a:ext cx="66675" cy="666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/>
            <p:cNvSpPr/>
            <p:nvPr/>
          </p:nvSpPr>
          <p:spPr>
            <a:xfrm>
              <a:off x="3914586" y="2873852"/>
              <a:ext cx="66675" cy="6667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/>
            <p:cNvSpPr/>
            <p:nvPr/>
          </p:nvSpPr>
          <p:spPr>
            <a:xfrm>
              <a:off x="3914586" y="3648796"/>
              <a:ext cx="66675" cy="6667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/>
            <p:cNvSpPr/>
            <p:nvPr/>
          </p:nvSpPr>
          <p:spPr>
            <a:xfrm>
              <a:off x="5529782" y="2094695"/>
              <a:ext cx="66675" cy="6667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/>
            <p:cNvSpPr/>
            <p:nvPr/>
          </p:nvSpPr>
          <p:spPr>
            <a:xfrm>
              <a:off x="5529782" y="2873852"/>
              <a:ext cx="66675" cy="666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/>
            <p:cNvSpPr/>
            <p:nvPr/>
          </p:nvSpPr>
          <p:spPr>
            <a:xfrm>
              <a:off x="5529782" y="3648796"/>
              <a:ext cx="66675" cy="666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/>
            <p:cNvSpPr/>
            <p:nvPr/>
          </p:nvSpPr>
          <p:spPr>
            <a:xfrm>
              <a:off x="6325568" y="2094695"/>
              <a:ext cx="66675" cy="666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/>
            <p:cNvSpPr/>
            <p:nvPr/>
          </p:nvSpPr>
          <p:spPr>
            <a:xfrm>
              <a:off x="6325568" y="2873852"/>
              <a:ext cx="66675" cy="6667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/>
            <p:cNvSpPr/>
            <p:nvPr/>
          </p:nvSpPr>
          <p:spPr>
            <a:xfrm>
              <a:off x="6325568" y="3648796"/>
              <a:ext cx="66675" cy="6667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/>
            <p:cNvSpPr/>
            <p:nvPr/>
          </p:nvSpPr>
          <p:spPr>
            <a:xfrm>
              <a:off x="4726288" y="2873852"/>
              <a:ext cx="66675" cy="6667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/>
            <p:cNvSpPr/>
            <p:nvPr/>
          </p:nvSpPr>
          <p:spPr>
            <a:xfrm>
              <a:off x="4726288" y="3648796"/>
              <a:ext cx="66675" cy="6667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359552" y="1838703"/>
            <a:ext cx="634563" cy="119625"/>
            <a:chOff x="5348332" y="1838703"/>
            <a:chExt cx="634563" cy="119625"/>
          </a:xfrm>
        </p:grpSpPr>
        <p:sp>
          <p:nvSpPr>
            <p:cNvPr id="147" name="직사각형 146"/>
            <p:cNvSpPr/>
            <p:nvPr/>
          </p:nvSpPr>
          <p:spPr>
            <a:xfrm>
              <a:off x="5348332" y="1838703"/>
              <a:ext cx="144381" cy="1196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5511990" y="1838703"/>
              <a:ext cx="144381" cy="1196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5674834" y="1838703"/>
              <a:ext cx="144381" cy="1196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5838514" y="1838703"/>
              <a:ext cx="144381" cy="1196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262189" y="1290001"/>
            <a:ext cx="1363327" cy="2820990"/>
            <a:chOff x="2262189" y="1290001"/>
            <a:chExt cx="1363327" cy="2727250"/>
          </a:xfrm>
        </p:grpSpPr>
        <p:sp>
          <p:nvSpPr>
            <p:cNvPr id="32" name="직사각형 31"/>
            <p:cNvSpPr/>
            <p:nvPr/>
          </p:nvSpPr>
          <p:spPr>
            <a:xfrm>
              <a:off x="2262189" y="1290001"/>
              <a:ext cx="1363327" cy="2727250"/>
            </a:xfrm>
            <a:prstGeom prst="rect">
              <a:avLst/>
            </a:prstGeom>
            <a:solidFill>
              <a:srgbClr val="5C5A58"/>
            </a:solidFill>
            <a:ln w="3175">
              <a:solidFill>
                <a:srgbClr val="40404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264236" y="1903728"/>
              <a:ext cx="45719" cy="2474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309955" y="1903728"/>
              <a:ext cx="1311263" cy="24746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1389" y="2229927"/>
              <a:ext cx="168788" cy="168788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4452" y="2484690"/>
              <a:ext cx="202702" cy="202702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2591401" y="1975001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b="1" dirty="0" smtClean="0">
                  <a:solidFill>
                    <a:schemeClr val="bg1"/>
                  </a:solidFill>
                </a:rPr>
                <a:t>Open memo</a:t>
              </a:r>
              <a:endParaRPr lang="ko-KR" altLang="en-US" sz="65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91401" y="2252881"/>
              <a:ext cx="77821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>
                  <a:solidFill>
                    <a:schemeClr val="bg1"/>
                  </a:solidFill>
                </a:rPr>
                <a:t>Import </a:t>
              </a:r>
              <a:r>
                <a:rPr lang="en-US" altLang="ko-KR" sz="650" dirty="0" smtClean="0">
                  <a:solidFill>
                    <a:schemeClr val="bg1"/>
                  </a:solidFill>
                </a:rPr>
                <a:t>template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91401" y="2536027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 smtClean="0">
                  <a:solidFill>
                    <a:schemeClr val="bg1"/>
                  </a:solidFill>
                </a:rPr>
                <a:t>Options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78919" y="3305277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 smtClean="0">
                  <a:solidFill>
                    <a:schemeClr val="bg1"/>
                  </a:solidFill>
                </a:rPr>
                <a:t>Download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6097" y="2784037"/>
              <a:ext cx="179152" cy="179152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2600926" y="2818062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 smtClean="0">
                  <a:solidFill>
                    <a:schemeClr val="bg1"/>
                  </a:solidFill>
                </a:rPr>
                <a:t>Help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0705" y="1952725"/>
              <a:ext cx="149472" cy="149472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87848" y="1394297"/>
              <a:ext cx="235304" cy="233063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80548" y="1429293"/>
              <a:ext cx="689071" cy="85001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2378918" y="3454999"/>
              <a:ext cx="124659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500" dirty="0" err="1" smtClean="0">
                  <a:solidFill>
                    <a:schemeClr val="bg1">
                      <a:lumMod val="85000"/>
                    </a:schemeClr>
                  </a:solidFill>
                </a:rPr>
                <a:t>nemonic</a:t>
              </a:r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 Driver </a:t>
              </a:r>
              <a:r>
                <a:rPr lang="en-US" altLang="ko-KR" sz="500" dirty="0">
                  <a:solidFill>
                    <a:schemeClr val="bg1">
                      <a:lumMod val="85000"/>
                    </a:schemeClr>
                  </a:solidFill>
                </a:rPr>
                <a:t>v.0.0 </a:t>
              </a:r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(Latest</a:t>
              </a:r>
              <a:r>
                <a:rPr lang="en-US" altLang="ko-KR" sz="5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en-US" altLang="ko-KR" sz="500" dirty="0" smtClean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Memo App v.0.0 </a:t>
              </a:r>
              <a:r>
                <a:rPr lang="en-US" altLang="ko-KR" sz="500" u="sng" dirty="0" smtClean="0">
                  <a:solidFill>
                    <a:srgbClr val="FFC000"/>
                  </a:solidFill>
                </a:rPr>
                <a:t>(Now Upgrade)</a:t>
              </a:r>
            </a:p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Memo </a:t>
              </a:r>
              <a:r>
                <a:rPr lang="en-US" altLang="ko-KR" sz="500" dirty="0">
                  <a:solidFill>
                    <a:schemeClr val="bg1">
                      <a:lumMod val="85000"/>
                    </a:schemeClr>
                  </a:solidFill>
                </a:rPr>
                <a:t>Template v.0.0 </a:t>
              </a:r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(Latest)</a:t>
              </a:r>
              <a:endParaRPr lang="en-US" altLang="ko-KR" sz="5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378919" y="3790272"/>
              <a:ext cx="1173906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Mangoslab   </a:t>
              </a:r>
              <a:r>
                <a:rPr lang="en-US" altLang="ko-KR" sz="500" u="sng" dirty="0" smtClean="0">
                  <a:solidFill>
                    <a:srgbClr val="FFC000"/>
                  </a:solidFill>
                </a:rPr>
                <a:t>www.mangoslab.com</a:t>
              </a:r>
              <a:endParaRPr lang="ko-KR" altLang="en-US" sz="500" u="sng" dirty="0">
                <a:solidFill>
                  <a:srgbClr val="FFC000"/>
                </a:solidFill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2378322" y="3435947"/>
              <a:ext cx="110306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2378322" y="3714409"/>
              <a:ext cx="110306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7080616" y="1998463"/>
            <a:ext cx="136961" cy="2112529"/>
            <a:chOff x="7080616" y="1903213"/>
            <a:chExt cx="136961" cy="2112529"/>
          </a:xfrm>
        </p:grpSpPr>
        <p:sp>
          <p:nvSpPr>
            <p:cNvPr id="57" name="직사각형 56"/>
            <p:cNvSpPr/>
            <p:nvPr/>
          </p:nvSpPr>
          <p:spPr>
            <a:xfrm>
              <a:off x="7080616" y="1975002"/>
              <a:ext cx="136961" cy="204074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7080616" y="1903213"/>
              <a:ext cx="136961" cy="129134"/>
              <a:chOff x="7080616" y="1973063"/>
              <a:chExt cx="136961" cy="129134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7080616" y="1973063"/>
                <a:ext cx="136961" cy="1291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이등변 삼각형 69"/>
              <p:cNvSpPr/>
              <p:nvPr/>
            </p:nvSpPr>
            <p:spPr>
              <a:xfrm>
                <a:off x="7108881" y="1999960"/>
                <a:ext cx="80429" cy="6933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1" name="직사각형 70"/>
            <p:cNvSpPr/>
            <p:nvPr/>
          </p:nvSpPr>
          <p:spPr>
            <a:xfrm>
              <a:off x="7080616" y="2032347"/>
              <a:ext cx="136961" cy="7158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7080616" y="3886607"/>
              <a:ext cx="136961" cy="129134"/>
              <a:chOff x="7080616" y="3886607"/>
              <a:chExt cx="136961" cy="129134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7080616" y="3886607"/>
                <a:ext cx="136961" cy="1291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이등변 삼각형 72"/>
              <p:cNvSpPr/>
              <p:nvPr/>
            </p:nvSpPr>
            <p:spPr>
              <a:xfrm rot="10800000">
                <a:off x="7108881" y="3923029"/>
                <a:ext cx="80429" cy="6933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직사각형 4"/>
          <p:cNvSpPr/>
          <p:nvPr/>
        </p:nvSpPr>
        <p:spPr>
          <a:xfrm>
            <a:off x="0" y="809626"/>
            <a:ext cx="1504951" cy="407597"/>
          </a:xfrm>
          <a:prstGeom prst="rect">
            <a:avLst/>
          </a:prstGeom>
          <a:solidFill>
            <a:srgbClr val="F09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285750" y="870914"/>
            <a:ext cx="1187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pitchFamily="34" charset="0"/>
                <a:ea typeface="굴림" pitchFamily="50" charset="-127"/>
              </a:rPr>
              <a:t>3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-10580" y="6090517"/>
            <a:ext cx="15176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>
                <a:solidFill>
                  <a:srgbClr val="C00000"/>
                </a:solidFill>
                <a:latin typeface="Calibri" pitchFamily="34" charset="0"/>
                <a:ea typeface="맑은 고딕" pitchFamily="50" charset="-127"/>
                <a:cs typeface="Arial" charset="0"/>
              </a:rPr>
              <a:t>MANGOSLAB CONFIDENTIAL </a:t>
            </a:r>
            <a:endParaRPr kumimoji="0" lang="en-US" altLang="ko-KR" sz="600" b="0" dirty="0" smtClean="0">
              <a:solidFill>
                <a:srgbClr val="C00000"/>
              </a:solidFill>
              <a:latin typeface="Calibri" pitchFamily="34" charset="0"/>
              <a:ea typeface="맑은 고딕" pitchFamily="50" charset="-127"/>
              <a:cs typeface="Arial" charset="0"/>
            </a:endParaRP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© </a:t>
            </a:r>
            <a:r>
              <a:rPr kumimoji="0" lang="en-US" altLang="ko-KR" sz="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2016 MANGOSLAB CO.LTD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1" y="6402123"/>
            <a:ext cx="768350" cy="944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989" y="368396"/>
            <a:ext cx="841828" cy="103844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-10580" y="1290001"/>
            <a:ext cx="15263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yriad Web" pitchFamily="34" charset="0"/>
                <a:ea typeface="굴림" pitchFamily="50" charset="-127"/>
              </a:rPr>
              <a:t>Service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Web" pitchFamily="34" charset="0"/>
                <a:ea typeface="굴림" pitchFamily="50" charset="-127"/>
              </a:rPr>
              <a:t>Scenario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95820" y="538790"/>
            <a:ext cx="1109131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Windows Application </a:t>
            </a:r>
            <a:endParaRPr kumimoji="1" lang="en-US" altLang="ko-KR" sz="700" dirty="0">
              <a:solidFill>
                <a:schemeClr val="bg1">
                  <a:lumMod val="65000"/>
                </a:schemeClr>
              </a:solidFill>
              <a:latin typeface="Helvetica-Light" panose="020B0400000000000000" pitchFamily="34" charset="0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UI Flipbook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553661" y="937383"/>
            <a:ext cx="58950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POP-UP WINDOW : 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 MEMO – 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List (All)</a:t>
            </a:r>
            <a:endParaRPr kumimoji="1"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262189" y="937383"/>
            <a:ext cx="188375" cy="188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latin typeface="Myriad Web" pitchFamily="34" charset="0"/>
              </a:rPr>
              <a:t>1</a:t>
            </a:r>
            <a:endParaRPr lang="ko-KR" altLang="en-US" sz="1000" b="1" dirty="0">
              <a:latin typeface="Myriad Web" pitchFamily="34" charset="0"/>
            </a:endParaRPr>
          </a:p>
        </p:txBody>
      </p:sp>
      <p:graphicFrame>
        <p:nvGraphicFramePr>
          <p:cNvPr id="15" name="Group 155"/>
          <p:cNvGraphicFramePr>
            <a:graphicFrameLocks noGrp="1"/>
          </p:cNvGraphicFramePr>
          <p:nvPr/>
        </p:nvGraphicFramePr>
        <p:xfrm>
          <a:off x="8392702" y="1290000"/>
          <a:ext cx="3221447" cy="22429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01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293"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SCREEN ID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P-000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679772" y="1543978"/>
            <a:ext cx="1113359" cy="61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400" dirty="0" smtClean="0">
                <a:solidFill>
                  <a:schemeClr val="bg1">
                    <a:lumMod val="85000"/>
                  </a:schemeClr>
                </a:solidFill>
              </a:rPr>
              <a:t>Abc defg hi jklmn</a:t>
            </a:r>
            <a:endParaRPr lang="ko-KR" altLang="en-US" sz="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Rectangle 1"/>
          <p:cNvSpPr>
            <a:spLocks noChangeArrowheads="1"/>
          </p:cNvSpPr>
          <p:nvPr/>
        </p:nvSpPr>
        <p:spPr bwMode="auto">
          <a:xfrm>
            <a:off x="8373927" y="1644294"/>
            <a:ext cx="163519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● Screen Description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7013262" y="1358354"/>
            <a:ext cx="68310" cy="69267"/>
            <a:chOff x="10519362" y="3882500"/>
            <a:chExt cx="483082" cy="489849"/>
          </a:xfrm>
          <a:effectLst/>
        </p:grpSpPr>
        <p:cxnSp>
          <p:nvCxnSpPr>
            <p:cNvPr id="51" name="직선 연결선 50"/>
            <p:cNvCxnSpPr/>
            <p:nvPr/>
          </p:nvCxnSpPr>
          <p:spPr>
            <a:xfrm>
              <a:off x="10526304" y="3882500"/>
              <a:ext cx="476140" cy="476140"/>
            </a:xfrm>
            <a:prstGeom prst="line">
              <a:avLst/>
            </a:prstGeom>
            <a:ln w="6350"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rot="5400000">
              <a:off x="10519362" y="3896209"/>
              <a:ext cx="476140" cy="476140"/>
            </a:xfrm>
            <a:prstGeom prst="line">
              <a:avLst/>
            </a:prstGeom>
            <a:ln w="6350"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/>
          <p:cNvSpPr/>
          <p:nvPr/>
        </p:nvSpPr>
        <p:spPr>
          <a:xfrm>
            <a:off x="3626626" y="1290001"/>
            <a:ext cx="3590951" cy="2820990"/>
          </a:xfrm>
          <a:prstGeom prst="rect">
            <a:avLst/>
          </a:prstGeom>
          <a:noFill/>
          <a:ln w="3175">
            <a:solidFill>
              <a:srgbClr val="8C8C8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3887943" y="1611887"/>
            <a:ext cx="128566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 memo 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Rectangle 1"/>
          <p:cNvSpPr>
            <a:spLocks noChangeArrowheads="1"/>
          </p:cNvSpPr>
          <p:nvPr/>
        </p:nvSpPr>
        <p:spPr bwMode="auto">
          <a:xfrm>
            <a:off x="8448674" y="1888857"/>
            <a:ext cx="3165476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 memo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초기 진입 시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List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모드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All (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디폴트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모든 메모를 뿌려준다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Favorite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Favorite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체크된 메모만 뿌려준다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kumimoji="1"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없을경우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ko-KR" sz="700" dirty="0" smtClean="0">
                <a:solidFill>
                  <a:srgbClr val="C00000"/>
                </a:solidFill>
                <a:latin typeface="+mn-ea"/>
              </a:rPr>
              <a:t>alert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Folder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메모별로 그룹핑 된 폴더를 보여준다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endParaRPr kumimoji="1"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리스트의 정렬 방식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Latest(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디폴트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최근 저장된 순으로 배열한다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Pager type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용지 타입별로 배열한다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중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Favorite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Favorite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메모를 먼저 배열한다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Group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그룹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폴더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순으로 메모를 배열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endParaRPr kumimoji="1"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Function menu icons (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오른쪽 마우스 메뉴의 동일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Cut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잘라내기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해당 메모가 오픈되어 있는 경우 </a:t>
            </a:r>
            <a:r>
              <a:rPr kumimoji="1" lang="en-US" altLang="ko-KR" sz="700" dirty="0" smtClean="0">
                <a:solidFill>
                  <a:srgbClr val="C00000"/>
                </a:solidFill>
                <a:latin typeface="+mn-ea"/>
              </a:rPr>
              <a:t>alert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Paste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붙여넣기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Copy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복사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Delete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삭제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해당 메모가 오픈되어 있는 경우 </a:t>
            </a:r>
            <a:r>
              <a:rPr kumimoji="1" lang="en-US" altLang="ko-KR" sz="700" dirty="0" smtClean="0">
                <a:solidFill>
                  <a:srgbClr val="C00000"/>
                </a:solidFill>
                <a:latin typeface="+mn-ea"/>
              </a:rPr>
              <a:t>alert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en-US" altLang="ko-KR" sz="700" dirty="0" smtClean="0">
                <a:solidFill>
                  <a:srgbClr val="C00000"/>
                </a:solidFill>
                <a:latin typeface="+mn-ea"/>
              </a:rPr>
              <a:t>* </a:t>
            </a:r>
            <a:r>
              <a:rPr kumimoji="1" lang="ko-KR" altLang="en-US" sz="700" dirty="0" err="1" smtClean="0">
                <a:solidFill>
                  <a:srgbClr val="C00000"/>
                </a:solidFill>
                <a:latin typeface="+mn-ea"/>
              </a:rPr>
              <a:t>템플릿화</a:t>
            </a:r>
            <a:r>
              <a:rPr kumimoji="1" lang="ko-KR" altLang="en-US" sz="700" dirty="0" smtClean="0">
                <a:solidFill>
                  <a:srgbClr val="C00000"/>
                </a:solidFill>
                <a:latin typeface="+mn-ea"/>
              </a:rPr>
              <a:t> 시키는 기능은 제외 </a:t>
            </a:r>
            <a:r>
              <a:rPr kumimoji="1" lang="en-US" altLang="ko-KR" sz="700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kumimoji="1" lang="ko-KR" altLang="en-US" sz="700" dirty="0" smtClean="0">
                <a:solidFill>
                  <a:srgbClr val="C00000"/>
                </a:solidFill>
                <a:latin typeface="+mn-ea"/>
              </a:rPr>
              <a:t>사용성 및 의미 </a:t>
            </a:r>
            <a:r>
              <a:rPr kumimoji="1" lang="ko-KR" altLang="en-US" sz="700" dirty="0" err="1" smtClean="0">
                <a:solidFill>
                  <a:srgbClr val="C00000"/>
                </a:solidFill>
                <a:latin typeface="+mn-ea"/>
              </a:rPr>
              <a:t>재고필요</a:t>
            </a:r>
            <a:r>
              <a:rPr kumimoji="1" lang="en-US" altLang="ko-KR" sz="700" dirty="0" smtClean="0">
                <a:solidFill>
                  <a:srgbClr val="C00000"/>
                </a:solidFill>
                <a:latin typeface="+mn-ea"/>
              </a:rPr>
              <a:t>)</a:t>
            </a:r>
          </a:p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 검색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단어검색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날짜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시간단위 검색은 </a:t>
            </a:r>
            <a:r>
              <a:rPr kumimoji="1"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추후고려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endParaRPr kumimoji="1"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Favorite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체커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모든 메모 좌상단에 체크콘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토글로 선택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해제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kumimoji="1"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1"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119826" y="1838703"/>
            <a:ext cx="927100" cy="119625"/>
            <a:chOff x="5734050" y="760880"/>
            <a:chExt cx="1968500" cy="254000"/>
          </a:xfrm>
        </p:grpSpPr>
        <p:graphicFrame>
          <p:nvGraphicFramePr>
            <p:cNvPr id="6" name="개체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5064269"/>
                </p:ext>
              </p:extLst>
            </p:nvPr>
          </p:nvGraphicFramePr>
          <p:xfrm>
            <a:off x="7397750" y="760880"/>
            <a:ext cx="3048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03" name="Image" r:id="rId10" imgW="304560" imgH="253800" progId="Photoshop.Image.13">
                    <p:embed/>
                  </p:oleObj>
                </mc:Choice>
                <mc:Fallback>
                  <p:oleObj name="Image" r:id="rId10" imgW="304560" imgH="25380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397750" y="760880"/>
                          <a:ext cx="3048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직사각형 107"/>
            <p:cNvSpPr/>
            <p:nvPr/>
          </p:nvSpPr>
          <p:spPr>
            <a:xfrm>
              <a:off x="5734050" y="760880"/>
              <a:ext cx="1968500" cy="254000"/>
            </a:xfrm>
            <a:prstGeom prst="rect">
              <a:avLst/>
            </a:prstGeom>
            <a:noFill/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3885341" y="1848219"/>
            <a:ext cx="803114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600" b="1" dirty="0" smtClean="0"/>
              <a:t>All</a:t>
            </a:r>
            <a:r>
              <a:rPr lang="ko-KR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Favorite</a:t>
            </a:r>
            <a:r>
              <a:rPr lang="ko-KR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Group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4673131" y="1838703"/>
            <a:ext cx="544459" cy="740151"/>
            <a:chOff x="5556249" y="1838703"/>
            <a:chExt cx="544459" cy="740151"/>
          </a:xfrm>
        </p:grpSpPr>
        <p:sp>
          <p:nvSpPr>
            <p:cNvPr id="119" name="직사각형 118"/>
            <p:cNvSpPr/>
            <p:nvPr/>
          </p:nvSpPr>
          <p:spPr>
            <a:xfrm>
              <a:off x="5556249" y="1838703"/>
              <a:ext cx="544459" cy="119625"/>
            </a:xfrm>
            <a:prstGeom prst="rect">
              <a:avLst/>
            </a:prstGeom>
            <a:noFill/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642744" y="1848219"/>
              <a:ext cx="265587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00" dirty="0" smtClean="0"/>
                <a:t>Latest</a:t>
              </a:r>
              <a:endPara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33" name="그룹 132"/>
            <p:cNvGrpSpPr/>
            <p:nvPr/>
          </p:nvGrpSpPr>
          <p:grpSpPr>
            <a:xfrm>
              <a:off x="5991443" y="1850600"/>
              <a:ext cx="100455" cy="94714"/>
              <a:chOff x="7080616" y="3886607"/>
              <a:chExt cx="136961" cy="129134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7080616" y="3886607"/>
                <a:ext cx="136961" cy="1291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이등변 삼각형 134"/>
              <p:cNvSpPr/>
              <p:nvPr/>
            </p:nvSpPr>
            <p:spPr>
              <a:xfrm rot="10800000">
                <a:off x="7108881" y="3923029"/>
                <a:ext cx="80429" cy="6933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8" name="직사각형 137"/>
            <p:cNvSpPr/>
            <p:nvPr/>
          </p:nvSpPr>
          <p:spPr>
            <a:xfrm>
              <a:off x="5556249" y="1962983"/>
              <a:ext cx="544459" cy="6158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565059" y="1982936"/>
              <a:ext cx="526840" cy="1255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642744" y="1982761"/>
              <a:ext cx="44915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600" dirty="0" smtClean="0"/>
                <a:t>Latest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Paper type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Favorite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Group</a:t>
              </a:r>
            </a:p>
          </p:txBody>
        </p:sp>
      </p:grpSp>
      <p:sp>
        <p:nvSpPr>
          <p:cNvPr id="172" name="타원 171"/>
          <p:cNvSpPr/>
          <p:nvPr/>
        </p:nvSpPr>
        <p:spPr>
          <a:xfrm>
            <a:off x="3708721" y="1764064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1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73" name="타원 172"/>
          <p:cNvSpPr/>
          <p:nvPr/>
        </p:nvSpPr>
        <p:spPr>
          <a:xfrm>
            <a:off x="5012862" y="1730823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2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74" name="타원 173"/>
          <p:cNvSpPr/>
          <p:nvPr/>
        </p:nvSpPr>
        <p:spPr>
          <a:xfrm>
            <a:off x="5599121" y="1723543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3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6535903" y="1742552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4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76" name="타원 175"/>
          <p:cNvSpPr/>
          <p:nvPr/>
        </p:nvSpPr>
        <p:spPr>
          <a:xfrm>
            <a:off x="5416834" y="2743113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5</a:t>
            </a:r>
            <a:endParaRPr lang="ko-KR" altLang="en-US" sz="800" b="1" dirty="0">
              <a:latin typeface="Myriad Web" pitchFamily="34" charset="0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268767"/>
              </p:ext>
            </p:extLst>
          </p:nvPr>
        </p:nvGraphicFramePr>
        <p:xfrm>
          <a:off x="4157936" y="4669209"/>
          <a:ext cx="3073400" cy="136207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7748366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74470031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7657456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412174694"/>
                    </a:ext>
                  </a:extLst>
                </a:gridCol>
              </a:tblGrid>
              <a:tr h="123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Main menu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smtClean="0">
                          <a:effectLst/>
                        </a:rPr>
                        <a:t>List </a:t>
                      </a:r>
                      <a:r>
                        <a:rPr lang="en-US" sz="700" u="none" strike="noStrike" dirty="0">
                          <a:effectLst/>
                        </a:rPr>
                        <a:t>mode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Align mode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Function menu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115939"/>
                  </a:ext>
                </a:extLst>
              </a:tr>
              <a:tr h="123825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Open memo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All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Latest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Copy</a:t>
                      </a:r>
                      <a:br>
                        <a:rPr lang="en-US" sz="700" u="none" strike="noStrike" dirty="0">
                          <a:effectLst/>
                        </a:rPr>
                      </a:br>
                      <a:r>
                        <a:rPr lang="en-US" sz="700" u="none" strike="noStrike" dirty="0">
                          <a:effectLst/>
                        </a:rPr>
                        <a:t>Cut</a:t>
                      </a:r>
                      <a:br>
                        <a:rPr lang="en-US" sz="700" u="none" strike="noStrike" dirty="0">
                          <a:effectLst/>
                        </a:rPr>
                      </a:br>
                      <a:r>
                        <a:rPr lang="en-US" sz="700" u="none" strike="noStrike" dirty="0">
                          <a:effectLst/>
                        </a:rPr>
                        <a:t>Paste</a:t>
                      </a:r>
                      <a:br>
                        <a:rPr lang="en-US" sz="700" u="none" strike="noStrike" dirty="0">
                          <a:effectLst/>
                        </a:rPr>
                      </a:br>
                      <a:r>
                        <a:rPr lang="en-US" sz="700" u="none" strike="noStrike" dirty="0">
                          <a:effectLst/>
                        </a:rPr>
                        <a:t>Delete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278940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Paper type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363718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Favorite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093533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Group(Folder)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43472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Favorite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Latest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426153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Paper 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07449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Group(Folder)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254414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Group(Folder)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Latest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New Group(Folder)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603994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Paper 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Rename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36304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Favorite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Delete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359080"/>
                  </a:ext>
                </a:extLst>
              </a:tr>
            </a:tbl>
          </a:graphicData>
        </a:graphic>
      </p:graphicFrame>
      <p:sp>
        <p:nvSpPr>
          <p:cNvPr id="178" name="Rectangle 1"/>
          <p:cNvSpPr>
            <a:spLocks noChangeArrowheads="1"/>
          </p:cNvSpPr>
          <p:nvPr/>
        </p:nvSpPr>
        <p:spPr bwMode="auto">
          <a:xfrm>
            <a:off x="4166607" y="4502975"/>
            <a:ext cx="163519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● Memo list Tab</a:t>
            </a:r>
            <a:endParaRPr kumimoji="1" lang="ko-KR" altLang="en-US" sz="80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179" name="타원 178"/>
          <p:cNvSpPr/>
          <p:nvPr/>
        </p:nvSpPr>
        <p:spPr>
          <a:xfrm>
            <a:off x="5389365" y="4557918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1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80" name="타원 179"/>
          <p:cNvSpPr/>
          <p:nvPr/>
        </p:nvSpPr>
        <p:spPr>
          <a:xfrm>
            <a:off x="6077243" y="4564985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2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7024557" y="4565399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3</a:t>
            </a:r>
            <a:endParaRPr lang="ko-KR" altLang="en-US" sz="800" b="1" dirty="0">
              <a:latin typeface="Myriad Web" pitchFamily="34" charset="0"/>
            </a:endParaRPr>
          </a:p>
        </p:txBody>
      </p:sp>
      <p:cxnSp>
        <p:nvCxnSpPr>
          <p:cNvPr id="24" name="꺾인 연결선 23"/>
          <p:cNvCxnSpPr>
            <a:stCxn id="172" idx="4"/>
            <a:endCxn id="22" idx="1"/>
          </p:cNvCxnSpPr>
          <p:nvPr/>
        </p:nvCxnSpPr>
        <p:spPr>
          <a:xfrm rot="16200000" flipH="1">
            <a:off x="2252196" y="3444505"/>
            <a:ext cx="3436905" cy="374576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 설명선 102"/>
          <p:cNvSpPr/>
          <p:nvPr/>
        </p:nvSpPr>
        <p:spPr>
          <a:xfrm>
            <a:off x="9901561" y="902"/>
            <a:ext cx="2290439" cy="870012"/>
          </a:xfrm>
          <a:prstGeom prst="wedgeRectCallout">
            <a:avLst>
              <a:gd name="adj1" fmla="val -157287"/>
              <a:gd name="adj2" fmla="val 11898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[Issue]</a:t>
            </a:r>
          </a:p>
          <a:p>
            <a:r>
              <a:rPr lang="ko-KR" altLang="en-US" sz="900" b="1" dirty="0" smtClean="0">
                <a:solidFill>
                  <a:schemeClr val="bg1"/>
                </a:solidFill>
              </a:rPr>
              <a:t>본 리스트 </a:t>
            </a:r>
            <a:r>
              <a:rPr lang="ko-KR" altLang="en-US" sz="900" b="1" dirty="0" err="1" smtClean="0">
                <a:solidFill>
                  <a:schemeClr val="bg1"/>
                </a:solidFill>
              </a:rPr>
              <a:t>옵션중</a:t>
            </a:r>
            <a:endParaRPr lang="en-US" altLang="ko-KR" sz="900" b="1" dirty="0" smtClean="0">
              <a:solidFill>
                <a:schemeClr val="bg1"/>
              </a:solidFill>
            </a:endParaRPr>
          </a:p>
          <a:p>
            <a:r>
              <a:rPr lang="ko-KR" altLang="en-US" sz="900" b="1" dirty="0" err="1" smtClean="0">
                <a:solidFill>
                  <a:schemeClr val="bg1"/>
                </a:solidFill>
              </a:rPr>
              <a:t>정렬기능</a:t>
            </a:r>
            <a:r>
              <a:rPr lang="ko-KR" altLang="en-US" sz="900" b="1" dirty="0" smtClean="0">
                <a:solidFill>
                  <a:schemeClr val="bg1"/>
                </a:solidFill>
              </a:rPr>
              <a:t> 등의 상황은 윈도우 기본</a:t>
            </a:r>
            <a:r>
              <a:rPr lang="en-US" altLang="ko-KR" sz="900" b="1" dirty="0" smtClean="0">
                <a:solidFill>
                  <a:schemeClr val="bg1"/>
                </a:solidFill>
              </a:rPr>
              <a:t>policy</a:t>
            </a:r>
            <a:r>
              <a:rPr lang="ko-KR" altLang="en-US" sz="900" b="1" dirty="0" smtClean="0">
                <a:solidFill>
                  <a:schemeClr val="bg1"/>
                </a:solidFill>
              </a:rPr>
              <a:t>를 우선으로 개발되고 있으며</a:t>
            </a:r>
            <a:r>
              <a:rPr lang="en-US" altLang="ko-KR" sz="9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900" b="1" dirty="0" smtClean="0">
                <a:solidFill>
                  <a:schemeClr val="bg1"/>
                </a:solidFill>
              </a:rPr>
              <a:t>본 문서와 상이할 수 있습니다</a:t>
            </a:r>
            <a:r>
              <a:rPr lang="en-US" altLang="ko-KR" sz="900" b="1" dirty="0" smtClean="0">
                <a:solidFill>
                  <a:schemeClr val="bg1"/>
                </a:solidFill>
              </a:rPr>
              <a:t>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78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5359552" y="1838703"/>
            <a:ext cx="634563" cy="119625"/>
            <a:chOff x="5348332" y="1838703"/>
            <a:chExt cx="634563" cy="119625"/>
          </a:xfrm>
        </p:grpSpPr>
        <p:sp>
          <p:nvSpPr>
            <p:cNvPr id="147" name="직사각형 146"/>
            <p:cNvSpPr/>
            <p:nvPr/>
          </p:nvSpPr>
          <p:spPr>
            <a:xfrm>
              <a:off x="5348332" y="1838703"/>
              <a:ext cx="144381" cy="1196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5511990" y="1838703"/>
              <a:ext cx="144381" cy="1196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5674834" y="1838703"/>
              <a:ext cx="144381" cy="1196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5838514" y="1838703"/>
              <a:ext cx="144381" cy="1196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877104" y="2068276"/>
            <a:ext cx="3068919" cy="1438075"/>
            <a:chOff x="3877104" y="2068276"/>
            <a:chExt cx="3068919" cy="1438075"/>
          </a:xfrm>
        </p:grpSpPr>
        <p:sp>
          <p:nvSpPr>
            <p:cNvPr id="94" name="직사각형 93"/>
            <p:cNvSpPr/>
            <p:nvPr/>
          </p:nvSpPr>
          <p:spPr>
            <a:xfrm>
              <a:off x="4682104" y="2068276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5480920" y="2068276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6275061" y="2068276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878990" y="2835389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682104" y="2835389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5480920" y="2835389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3877104" y="2068276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262189" y="1290001"/>
            <a:ext cx="1363327" cy="2820990"/>
            <a:chOff x="2262189" y="1290001"/>
            <a:chExt cx="1363327" cy="2727250"/>
          </a:xfrm>
        </p:grpSpPr>
        <p:sp>
          <p:nvSpPr>
            <p:cNvPr id="32" name="직사각형 31"/>
            <p:cNvSpPr/>
            <p:nvPr/>
          </p:nvSpPr>
          <p:spPr>
            <a:xfrm>
              <a:off x="2262189" y="1290001"/>
              <a:ext cx="1363327" cy="2727250"/>
            </a:xfrm>
            <a:prstGeom prst="rect">
              <a:avLst/>
            </a:prstGeom>
            <a:solidFill>
              <a:srgbClr val="5C5A58"/>
            </a:solidFill>
            <a:ln w="3175">
              <a:solidFill>
                <a:srgbClr val="40404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264236" y="1903728"/>
              <a:ext cx="45719" cy="2474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309955" y="1903728"/>
              <a:ext cx="1311263" cy="24746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1389" y="2229927"/>
              <a:ext cx="168788" cy="168788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4452" y="2484690"/>
              <a:ext cx="202702" cy="202702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2591401" y="1975001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b="1" dirty="0" smtClean="0">
                  <a:solidFill>
                    <a:schemeClr val="bg1"/>
                  </a:solidFill>
                </a:rPr>
                <a:t>Open memo</a:t>
              </a:r>
              <a:endParaRPr lang="ko-KR" altLang="en-US" sz="65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91401" y="2252881"/>
              <a:ext cx="77821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>
                  <a:solidFill>
                    <a:schemeClr val="bg1"/>
                  </a:solidFill>
                </a:rPr>
                <a:t>Import </a:t>
              </a:r>
              <a:r>
                <a:rPr lang="en-US" altLang="ko-KR" sz="650" dirty="0" smtClean="0">
                  <a:solidFill>
                    <a:schemeClr val="bg1"/>
                  </a:solidFill>
                </a:rPr>
                <a:t>template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91401" y="2536027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 smtClean="0">
                  <a:solidFill>
                    <a:schemeClr val="bg1"/>
                  </a:solidFill>
                </a:rPr>
                <a:t>Options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78919" y="3305277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 smtClean="0">
                  <a:solidFill>
                    <a:schemeClr val="bg1"/>
                  </a:solidFill>
                </a:rPr>
                <a:t>Download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6097" y="2784037"/>
              <a:ext cx="179152" cy="179152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2600926" y="2818062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 smtClean="0">
                  <a:solidFill>
                    <a:schemeClr val="bg1"/>
                  </a:solidFill>
                </a:rPr>
                <a:t>Help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0705" y="1952725"/>
              <a:ext cx="149472" cy="149472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87848" y="1394297"/>
              <a:ext cx="235304" cy="233063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80548" y="1429293"/>
              <a:ext cx="689071" cy="85001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2378918" y="3454999"/>
              <a:ext cx="124659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500" dirty="0" err="1" smtClean="0">
                  <a:solidFill>
                    <a:schemeClr val="bg1">
                      <a:lumMod val="85000"/>
                    </a:schemeClr>
                  </a:solidFill>
                </a:rPr>
                <a:t>nemonic</a:t>
              </a:r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 Driver </a:t>
              </a:r>
              <a:r>
                <a:rPr lang="en-US" altLang="ko-KR" sz="500" dirty="0">
                  <a:solidFill>
                    <a:schemeClr val="bg1">
                      <a:lumMod val="85000"/>
                    </a:schemeClr>
                  </a:solidFill>
                </a:rPr>
                <a:t>v.0.0 </a:t>
              </a:r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(Latest</a:t>
              </a:r>
              <a:r>
                <a:rPr lang="en-US" altLang="ko-KR" sz="5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en-US" altLang="ko-KR" sz="500" dirty="0" smtClean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Memo App v.0.0 </a:t>
              </a:r>
              <a:r>
                <a:rPr lang="en-US" altLang="ko-KR" sz="500" u="sng" dirty="0" smtClean="0">
                  <a:solidFill>
                    <a:srgbClr val="FFC000"/>
                  </a:solidFill>
                </a:rPr>
                <a:t>(Now Upgrade)</a:t>
              </a:r>
            </a:p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Memo </a:t>
              </a:r>
              <a:r>
                <a:rPr lang="en-US" altLang="ko-KR" sz="500" dirty="0">
                  <a:solidFill>
                    <a:schemeClr val="bg1">
                      <a:lumMod val="85000"/>
                    </a:schemeClr>
                  </a:solidFill>
                </a:rPr>
                <a:t>Template v.0.0 </a:t>
              </a:r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(Latest)</a:t>
              </a:r>
              <a:endParaRPr lang="en-US" altLang="ko-KR" sz="5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378919" y="3790272"/>
              <a:ext cx="1173906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Mangoslab   </a:t>
              </a:r>
              <a:r>
                <a:rPr lang="en-US" altLang="ko-KR" sz="500" u="sng" dirty="0" smtClean="0">
                  <a:solidFill>
                    <a:srgbClr val="FFC000"/>
                  </a:solidFill>
                </a:rPr>
                <a:t>www.mangoslab.com</a:t>
              </a:r>
              <a:endParaRPr lang="ko-KR" altLang="en-US" sz="500" u="sng" dirty="0">
                <a:solidFill>
                  <a:srgbClr val="FFC000"/>
                </a:solidFill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2378322" y="3435947"/>
              <a:ext cx="110306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2378322" y="3714409"/>
              <a:ext cx="110306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7080616" y="1998463"/>
            <a:ext cx="136961" cy="2112529"/>
            <a:chOff x="7080616" y="1903213"/>
            <a:chExt cx="136961" cy="2112529"/>
          </a:xfrm>
        </p:grpSpPr>
        <p:sp>
          <p:nvSpPr>
            <p:cNvPr id="57" name="직사각형 56"/>
            <p:cNvSpPr/>
            <p:nvPr/>
          </p:nvSpPr>
          <p:spPr>
            <a:xfrm>
              <a:off x="7080616" y="1975002"/>
              <a:ext cx="136961" cy="204074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7080616" y="1903213"/>
              <a:ext cx="136961" cy="129134"/>
              <a:chOff x="7080616" y="1973063"/>
              <a:chExt cx="136961" cy="129134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7080616" y="1973063"/>
                <a:ext cx="136961" cy="1291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이등변 삼각형 69"/>
              <p:cNvSpPr/>
              <p:nvPr/>
            </p:nvSpPr>
            <p:spPr>
              <a:xfrm>
                <a:off x="7108881" y="1999960"/>
                <a:ext cx="80429" cy="6933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1" name="직사각형 70"/>
            <p:cNvSpPr/>
            <p:nvPr/>
          </p:nvSpPr>
          <p:spPr>
            <a:xfrm>
              <a:off x="7080616" y="2032347"/>
              <a:ext cx="136961" cy="7158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7080616" y="3886607"/>
              <a:ext cx="136961" cy="129134"/>
              <a:chOff x="7080616" y="3886607"/>
              <a:chExt cx="136961" cy="129134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7080616" y="3886607"/>
                <a:ext cx="136961" cy="1291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이등변 삼각형 72"/>
              <p:cNvSpPr/>
              <p:nvPr/>
            </p:nvSpPr>
            <p:spPr>
              <a:xfrm rot="10800000">
                <a:off x="7108881" y="3923029"/>
                <a:ext cx="80429" cy="6933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직사각형 4"/>
          <p:cNvSpPr/>
          <p:nvPr/>
        </p:nvSpPr>
        <p:spPr>
          <a:xfrm>
            <a:off x="0" y="809626"/>
            <a:ext cx="1504951" cy="407597"/>
          </a:xfrm>
          <a:prstGeom prst="rect">
            <a:avLst/>
          </a:prstGeom>
          <a:solidFill>
            <a:srgbClr val="F09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285750" y="870914"/>
            <a:ext cx="1187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pitchFamily="34" charset="0"/>
                <a:ea typeface="굴림" pitchFamily="50" charset="-127"/>
              </a:rPr>
              <a:t>3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-10580" y="6090517"/>
            <a:ext cx="15176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>
                <a:solidFill>
                  <a:srgbClr val="C00000"/>
                </a:solidFill>
                <a:latin typeface="Calibri" pitchFamily="34" charset="0"/>
                <a:ea typeface="맑은 고딕" pitchFamily="50" charset="-127"/>
                <a:cs typeface="Arial" charset="0"/>
              </a:rPr>
              <a:t>MANGOSLAB CONFIDENTIAL </a:t>
            </a:r>
            <a:endParaRPr kumimoji="0" lang="en-US" altLang="ko-KR" sz="600" b="0" dirty="0" smtClean="0">
              <a:solidFill>
                <a:srgbClr val="C00000"/>
              </a:solidFill>
              <a:latin typeface="Calibri" pitchFamily="34" charset="0"/>
              <a:ea typeface="맑은 고딕" pitchFamily="50" charset="-127"/>
              <a:cs typeface="Arial" charset="0"/>
            </a:endParaRP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© </a:t>
            </a:r>
            <a:r>
              <a:rPr kumimoji="0" lang="en-US" altLang="ko-KR" sz="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2016 MANGOSLAB CO.LTD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1" y="6402123"/>
            <a:ext cx="768350" cy="944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989" y="368396"/>
            <a:ext cx="841828" cy="103844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-10580" y="1290001"/>
            <a:ext cx="15263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yriad Web" pitchFamily="34" charset="0"/>
                <a:ea typeface="굴림" pitchFamily="50" charset="-127"/>
              </a:rPr>
              <a:t>Service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Web" pitchFamily="34" charset="0"/>
                <a:ea typeface="굴림" pitchFamily="50" charset="-127"/>
              </a:rPr>
              <a:t>Scenario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95820" y="538790"/>
            <a:ext cx="1109131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Windows Application </a:t>
            </a:r>
            <a:endParaRPr kumimoji="1" lang="en-US" altLang="ko-KR" sz="700" dirty="0">
              <a:solidFill>
                <a:schemeClr val="bg1">
                  <a:lumMod val="65000"/>
                </a:schemeClr>
              </a:solidFill>
              <a:latin typeface="Helvetica-Light" panose="020B0400000000000000" pitchFamily="34" charset="0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UI Flipbook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553661" y="937383"/>
            <a:ext cx="58950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POP-UP WINDOW : 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 MEMO – 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List (Favorite)</a:t>
            </a:r>
            <a:endParaRPr kumimoji="1"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262189" y="937383"/>
            <a:ext cx="188375" cy="188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latin typeface="Myriad Web" pitchFamily="34" charset="0"/>
              </a:rPr>
              <a:t>1</a:t>
            </a:r>
            <a:endParaRPr lang="ko-KR" altLang="en-US" sz="1000" b="1" dirty="0">
              <a:latin typeface="Myriad Web" pitchFamily="34" charset="0"/>
            </a:endParaRPr>
          </a:p>
        </p:txBody>
      </p:sp>
      <p:graphicFrame>
        <p:nvGraphicFramePr>
          <p:cNvPr id="15" name="Group 155"/>
          <p:cNvGraphicFramePr>
            <a:graphicFrameLocks noGrp="1"/>
          </p:cNvGraphicFramePr>
          <p:nvPr/>
        </p:nvGraphicFramePr>
        <p:xfrm>
          <a:off x="8392702" y="1290000"/>
          <a:ext cx="3221447" cy="22429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01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293"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SCREEN ID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P-000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679772" y="1543978"/>
            <a:ext cx="1113359" cy="61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400" dirty="0" smtClean="0">
                <a:solidFill>
                  <a:schemeClr val="bg1">
                    <a:lumMod val="85000"/>
                  </a:schemeClr>
                </a:solidFill>
              </a:rPr>
              <a:t>Abc defg hi jklmn</a:t>
            </a:r>
            <a:endParaRPr lang="ko-KR" altLang="en-US" sz="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Rectangle 1"/>
          <p:cNvSpPr>
            <a:spLocks noChangeArrowheads="1"/>
          </p:cNvSpPr>
          <p:nvPr/>
        </p:nvSpPr>
        <p:spPr bwMode="auto">
          <a:xfrm>
            <a:off x="8373927" y="1644294"/>
            <a:ext cx="163519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● Screen Description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7013262" y="1358354"/>
            <a:ext cx="68310" cy="69267"/>
            <a:chOff x="10519362" y="3882500"/>
            <a:chExt cx="483082" cy="489849"/>
          </a:xfrm>
          <a:effectLst/>
        </p:grpSpPr>
        <p:cxnSp>
          <p:nvCxnSpPr>
            <p:cNvPr id="51" name="직선 연결선 50"/>
            <p:cNvCxnSpPr/>
            <p:nvPr/>
          </p:nvCxnSpPr>
          <p:spPr>
            <a:xfrm>
              <a:off x="10526304" y="3882500"/>
              <a:ext cx="476140" cy="476140"/>
            </a:xfrm>
            <a:prstGeom prst="line">
              <a:avLst/>
            </a:prstGeom>
            <a:ln w="6350"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rot="5400000">
              <a:off x="10519362" y="3896209"/>
              <a:ext cx="476140" cy="476140"/>
            </a:xfrm>
            <a:prstGeom prst="line">
              <a:avLst/>
            </a:prstGeom>
            <a:ln w="6350"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/>
          <p:cNvSpPr/>
          <p:nvPr/>
        </p:nvSpPr>
        <p:spPr>
          <a:xfrm>
            <a:off x="3626626" y="1290001"/>
            <a:ext cx="3590951" cy="2820990"/>
          </a:xfrm>
          <a:prstGeom prst="rect">
            <a:avLst/>
          </a:prstGeom>
          <a:noFill/>
          <a:ln w="3175">
            <a:solidFill>
              <a:srgbClr val="8C8C8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3887943" y="1611887"/>
            <a:ext cx="128566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 memo 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Rectangle 1"/>
          <p:cNvSpPr>
            <a:spLocks noChangeArrowheads="1"/>
          </p:cNvSpPr>
          <p:nvPr/>
        </p:nvSpPr>
        <p:spPr bwMode="auto">
          <a:xfrm>
            <a:off x="8448674" y="1888857"/>
            <a:ext cx="3165476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 memo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초기 진입 시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List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모드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All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모든 메모를 뿌려준다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Favorite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Favorite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체크된 메모만 뿌려준다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없을경우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ko-KR" sz="700" dirty="0">
                <a:solidFill>
                  <a:srgbClr val="C00000"/>
                </a:solidFill>
                <a:latin typeface="+mn-ea"/>
              </a:rPr>
              <a:t>alert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Folder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메모별로 그룹핑 된 폴더를 보여준다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endParaRPr kumimoji="1"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리스트의 정렬 방식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Latest(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디폴트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최근 저장된 순으로 배열한다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Pager type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용지 타입별로 배열한다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중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Group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그룹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폴더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순으로 메모를 배열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endParaRPr kumimoji="1"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Function menu icons (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오른쪽 마우스 메뉴의 동일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Copy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복사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Cut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잘라내기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해당 메모가 오픈되어 있는 경우 </a:t>
            </a:r>
            <a:r>
              <a:rPr kumimoji="1" lang="en-US" altLang="ko-KR" sz="700" dirty="0" smtClean="0">
                <a:solidFill>
                  <a:srgbClr val="C00000"/>
                </a:solidFill>
                <a:latin typeface="+mn-ea"/>
              </a:rPr>
              <a:t>alert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Paste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붙여넣기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Delete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삭제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해당 메모가 오픈되어 있는 경우 </a:t>
            </a:r>
            <a:r>
              <a:rPr kumimoji="1" lang="en-US" altLang="ko-KR" sz="700" dirty="0" smtClean="0">
                <a:solidFill>
                  <a:srgbClr val="C00000"/>
                </a:solidFill>
                <a:latin typeface="+mn-ea"/>
              </a:rPr>
              <a:t>alert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endParaRPr kumimoji="1"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Favorite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체커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모든 메모 좌상단에 체크콘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토글로 선택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해제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rgbClr val="C00000"/>
                </a:solidFill>
                <a:latin typeface="+mn-ea"/>
              </a:rPr>
              <a:t>- Favorite </a:t>
            </a:r>
            <a:r>
              <a:rPr kumimoji="1" lang="ko-KR" altLang="en-US" sz="700" dirty="0" smtClean="0">
                <a:solidFill>
                  <a:srgbClr val="C00000"/>
                </a:solidFill>
                <a:latin typeface="+mn-ea"/>
              </a:rPr>
              <a:t>리스트 상태에서는 체크해제 시 바로 리스트에서 제외 됨</a:t>
            </a:r>
          </a:p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1"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119826" y="1838703"/>
            <a:ext cx="927100" cy="119625"/>
            <a:chOff x="5734050" y="760880"/>
            <a:chExt cx="1968500" cy="254000"/>
          </a:xfrm>
        </p:grpSpPr>
        <p:graphicFrame>
          <p:nvGraphicFramePr>
            <p:cNvPr id="6" name="개체 5"/>
            <p:cNvGraphicFramePr>
              <a:graphicFrameLocks noChangeAspect="1"/>
            </p:cNvGraphicFramePr>
            <p:nvPr/>
          </p:nvGraphicFramePr>
          <p:xfrm>
            <a:off x="7397750" y="760880"/>
            <a:ext cx="3048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35" name="Image" r:id="rId10" imgW="304560" imgH="253800" progId="Photoshop.Image.13">
                    <p:embed/>
                  </p:oleObj>
                </mc:Choice>
                <mc:Fallback>
                  <p:oleObj name="Image" r:id="rId10" imgW="304560" imgH="253800" progId="Photoshop.Image.13">
                    <p:embed/>
                    <p:pic>
                      <p:nvPicPr>
                        <p:cNvPr id="6" name="개체 5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397750" y="760880"/>
                          <a:ext cx="3048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직사각형 107"/>
            <p:cNvSpPr/>
            <p:nvPr/>
          </p:nvSpPr>
          <p:spPr>
            <a:xfrm>
              <a:off x="5734050" y="760880"/>
              <a:ext cx="1968500" cy="254000"/>
            </a:xfrm>
            <a:prstGeom prst="rect">
              <a:avLst/>
            </a:prstGeom>
            <a:noFill/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3885341" y="1848219"/>
            <a:ext cx="803114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All</a:t>
            </a:r>
            <a:r>
              <a:rPr lang="ko-KR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altLang="ko-KR" sz="600" b="1" dirty="0" smtClean="0"/>
              <a:t>Favorite</a:t>
            </a:r>
            <a:r>
              <a:rPr lang="ko-KR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Group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4673131" y="1838703"/>
            <a:ext cx="544459" cy="639629"/>
            <a:chOff x="5556249" y="1838703"/>
            <a:chExt cx="544459" cy="639629"/>
          </a:xfrm>
        </p:grpSpPr>
        <p:sp>
          <p:nvSpPr>
            <p:cNvPr id="119" name="직사각형 118"/>
            <p:cNvSpPr/>
            <p:nvPr/>
          </p:nvSpPr>
          <p:spPr>
            <a:xfrm>
              <a:off x="5556249" y="1838703"/>
              <a:ext cx="544459" cy="119625"/>
            </a:xfrm>
            <a:prstGeom prst="rect">
              <a:avLst/>
            </a:prstGeom>
            <a:noFill/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642744" y="1848219"/>
              <a:ext cx="265587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00" dirty="0" smtClean="0"/>
                <a:t>Latest</a:t>
              </a:r>
              <a:endPara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33" name="그룹 132"/>
            <p:cNvGrpSpPr/>
            <p:nvPr/>
          </p:nvGrpSpPr>
          <p:grpSpPr>
            <a:xfrm>
              <a:off x="5991443" y="1850600"/>
              <a:ext cx="100455" cy="94714"/>
              <a:chOff x="7080616" y="3886607"/>
              <a:chExt cx="136961" cy="129134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7080616" y="3886607"/>
                <a:ext cx="136961" cy="1291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이등변 삼각형 134"/>
              <p:cNvSpPr/>
              <p:nvPr/>
            </p:nvSpPr>
            <p:spPr>
              <a:xfrm rot="10800000">
                <a:off x="7108881" y="3923029"/>
                <a:ext cx="80429" cy="6933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8" name="직사각형 137"/>
            <p:cNvSpPr/>
            <p:nvPr/>
          </p:nvSpPr>
          <p:spPr>
            <a:xfrm>
              <a:off x="5556249" y="1962983"/>
              <a:ext cx="544459" cy="51534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565059" y="1982936"/>
              <a:ext cx="526840" cy="1255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642744" y="1982761"/>
              <a:ext cx="449154" cy="4154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600" dirty="0" smtClean="0"/>
                <a:t>Latest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Paper type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Group</a:t>
              </a:r>
            </a:p>
          </p:txBody>
        </p:sp>
      </p:grpSp>
      <p:sp>
        <p:nvSpPr>
          <p:cNvPr id="20" name="타원 19"/>
          <p:cNvSpPr/>
          <p:nvPr/>
        </p:nvSpPr>
        <p:spPr>
          <a:xfrm>
            <a:off x="3914586" y="2094695"/>
            <a:ext cx="66675" cy="666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solidFill>
              <a:srgbClr val="5C5A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/>
          <p:cNvSpPr/>
          <p:nvPr/>
        </p:nvSpPr>
        <p:spPr>
          <a:xfrm>
            <a:off x="3914586" y="2873852"/>
            <a:ext cx="66675" cy="666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solidFill>
              <a:srgbClr val="5C5A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/>
          <p:cNvSpPr/>
          <p:nvPr/>
        </p:nvSpPr>
        <p:spPr>
          <a:xfrm>
            <a:off x="5529782" y="2094695"/>
            <a:ext cx="66675" cy="666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solidFill>
              <a:srgbClr val="5C5A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5529782" y="2873852"/>
            <a:ext cx="66675" cy="666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solidFill>
              <a:srgbClr val="5C5A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/>
          <p:cNvSpPr/>
          <p:nvPr/>
        </p:nvSpPr>
        <p:spPr>
          <a:xfrm>
            <a:off x="6325568" y="2094695"/>
            <a:ext cx="66675" cy="666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solidFill>
              <a:srgbClr val="5C5A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/>
          <p:cNvSpPr/>
          <p:nvPr/>
        </p:nvSpPr>
        <p:spPr>
          <a:xfrm>
            <a:off x="4726288" y="2873852"/>
            <a:ext cx="66675" cy="666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solidFill>
              <a:srgbClr val="5C5A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/>
          <p:cNvSpPr/>
          <p:nvPr/>
        </p:nvSpPr>
        <p:spPr>
          <a:xfrm>
            <a:off x="3708721" y="1764064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1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73" name="타원 172"/>
          <p:cNvSpPr/>
          <p:nvPr/>
        </p:nvSpPr>
        <p:spPr>
          <a:xfrm>
            <a:off x="5012862" y="1730823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2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74" name="타원 173"/>
          <p:cNvSpPr/>
          <p:nvPr/>
        </p:nvSpPr>
        <p:spPr>
          <a:xfrm>
            <a:off x="5599121" y="1723543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3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76" name="타원 175"/>
          <p:cNvSpPr/>
          <p:nvPr/>
        </p:nvSpPr>
        <p:spPr>
          <a:xfrm>
            <a:off x="5416834" y="2743113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4</a:t>
            </a:r>
            <a:endParaRPr lang="ko-KR" altLang="en-US" sz="800" b="1" dirty="0">
              <a:latin typeface="Myriad Web" pitchFamily="34" charset="0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239791"/>
              </p:ext>
            </p:extLst>
          </p:nvPr>
        </p:nvGraphicFramePr>
        <p:xfrm>
          <a:off x="4157936" y="4669209"/>
          <a:ext cx="3073400" cy="136207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7748366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74470031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7657456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412174694"/>
                    </a:ext>
                  </a:extLst>
                </a:gridCol>
              </a:tblGrid>
              <a:tr h="123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Main menu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smtClean="0">
                          <a:effectLst/>
                        </a:rPr>
                        <a:t>List </a:t>
                      </a:r>
                      <a:r>
                        <a:rPr lang="en-US" sz="700" u="none" strike="noStrike" dirty="0">
                          <a:effectLst/>
                        </a:rPr>
                        <a:t>mode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Align mode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Function menu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115939"/>
                  </a:ext>
                </a:extLst>
              </a:tr>
              <a:tr h="123825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Open memo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All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Latest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7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Copy</a:t>
                      </a:r>
                      <a:br>
                        <a:rPr lang="en-US" sz="700" u="none" strike="noStrike" dirty="0">
                          <a:effectLst/>
                        </a:rPr>
                      </a:br>
                      <a:r>
                        <a:rPr lang="en-US" sz="700" u="none" strike="noStrike" dirty="0">
                          <a:effectLst/>
                        </a:rPr>
                        <a:t>Cut</a:t>
                      </a:r>
                      <a:br>
                        <a:rPr lang="en-US" sz="700" u="none" strike="noStrike" dirty="0">
                          <a:effectLst/>
                        </a:rPr>
                      </a:br>
                      <a:r>
                        <a:rPr lang="en-US" sz="700" u="none" strike="noStrike" dirty="0">
                          <a:effectLst/>
                        </a:rPr>
                        <a:t>Paste</a:t>
                      </a:r>
                      <a:br>
                        <a:rPr lang="en-US" sz="700" u="none" strike="noStrike" dirty="0">
                          <a:effectLst/>
                        </a:rPr>
                      </a:br>
                      <a:r>
                        <a:rPr lang="en-US" sz="700" u="none" strike="noStrike" dirty="0">
                          <a:effectLst/>
                        </a:rPr>
                        <a:t>Delete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278940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Paper type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363718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Favorite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093533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Group(Folder)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43472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Favorite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Latest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426153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Paper type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07449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Group(Folder)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254414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Group(Folder)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Latest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New Group(Folder)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603994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Paper 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Rename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36304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Favorite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Delete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359080"/>
                  </a:ext>
                </a:extLst>
              </a:tr>
            </a:tbl>
          </a:graphicData>
        </a:graphic>
      </p:graphicFrame>
      <p:sp>
        <p:nvSpPr>
          <p:cNvPr id="178" name="Rectangle 1"/>
          <p:cNvSpPr>
            <a:spLocks noChangeArrowheads="1"/>
          </p:cNvSpPr>
          <p:nvPr/>
        </p:nvSpPr>
        <p:spPr bwMode="auto">
          <a:xfrm>
            <a:off x="4166607" y="4502975"/>
            <a:ext cx="163519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● Memo list Tab</a:t>
            </a:r>
            <a:endParaRPr kumimoji="1" lang="ko-KR" altLang="en-US" sz="80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cxnSp>
        <p:nvCxnSpPr>
          <p:cNvPr id="102" name="꺾인 연결선 101"/>
          <p:cNvCxnSpPr/>
          <p:nvPr/>
        </p:nvCxnSpPr>
        <p:spPr>
          <a:xfrm rot="16200000" flipH="1">
            <a:off x="2252196" y="3444505"/>
            <a:ext cx="3436905" cy="374576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24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그룹 106"/>
          <p:cNvGrpSpPr/>
          <p:nvPr/>
        </p:nvGrpSpPr>
        <p:grpSpPr>
          <a:xfrm>
            <a:off x="3878990" y="2068276"/>
            <a:ext cx="3068793" cy="1672743"/>
            <a:chOff x="3878990" y="2068276"/>
            <a:chExt cx="3068793" cy="1672743"/>
          </a:xfrm>
        </p:grpSpPr>
        <p:sp>
          <p:nvSpPr>
            <p:cNvPr id="110" name="직사각형 109"/>
            <p:cNvSpPr/>
            <p:nvPr/>
          </p:nvSpPr>
          <p:spPr>
            <a:xfrm>
              <a:off x="3878990" y="2068276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878990" y="2753866"/>
              <a:ext cx="67096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Folder Name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682104" y="2068276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5480920" y="2068276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275061" y="2068276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3878990" y="2956189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4682104" y="2956189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5480920" y="2956189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275061" y="2956189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682104" y="2753866"/>
              <a:ext cx="67096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Folder Name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485218" y="2753866"/>
              <a:ext cx="67096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Folder Name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276821" y="2753866"/>
              <a:ext cx="67096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Folder Name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878990" y="3648686"/>
              <a:ext cx="67096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Folder Name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682104" y="3648686"/>
              <a:ext cx="67096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Folder Name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485218" y="3648686"/>
              <a:ext cx="67096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Folder Name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276821" y="3648686"/>
              <a:ext cx="67096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Folder Name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459602" y="1838703"/>
            <a:ext cx="470905" cy="119625"/>
            <a:chOff x="5511990" y="1838703"/>
            <a:chExt cx="470905" cy="119625"/>
          </a:xfrm>
        </p:grpSpPr>
        <p:sp>
          <p:nvSpPr>
            <p:cNvPr id="154" name="직사각형 153"/>
            <p:cNvSpPr/>
            <p:nvPr/>
          </p:nvSpPr>
          <p:spPr>
            <a:xfrm>
              <a:off x="5511990" y="1838703"/>
              <a:ext cx="144381" cy="1196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5674834" y="1838703"/>
              <a:ext cx="144381" cy="1196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5838514" y="1838703"/>
              <a:ext cx="144381" cy="1196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262189" y="1290001"/>
            <a:ext cx="1363327" cy="2820990"/>
            <a:chOff x="2262189" y="1290001"/>
            <a:chExt cx="1363327" cy="2727250"/>
          </a:xfrm>
        </p:grpSpPr>
        <p:sp>
          <p:nvSpPr>
            <p:cNvPr id="32" name="직사각형 31"/>
            <p:cNvSpPr/>
            <p:nvPr/>
          </p:nvSpPr>
          <p:spPr>
            <a:xfrm>
              <a:off x="2262189" y="1290001"/>
              <a:ext cx="1363327" cy="2727250"/>
            </a:xfrm>
            <a:prstGeom prst="rect">
              <a:avLst/>
            </a:prstGeom>
            <a:solidFill>
              <a:srgbClr val="5C5A58"/>
            </a:solidFill>
            <a:ln w="3175">
              <a:solidFill>
                <a:srgbClr val="40404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264236" y="1903728"/>
              <a:ext cx="45719" cy="2474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309955" y="1903728"/>
              <a:ext cx="1311263" cy="24746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1389" y="2229927"/>
              <a:ext cx="168788" cy="168788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4452" y="2484690"/>
              <a:ext cx="202702" cy="202702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2591401" y="1975001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b="1" dirty="0" smtClean="0">
                  <a:solidFill>
                    <a:schemeClr val="bg1"/>
                  </a:solidFill>
                </a:rPr>
                <a:t>Open memo</a:t>
              </a:r>
              <a:endParaRPr lang="ko-KR" altLang="en-US" sz="65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91401" y="2252881"/>
              <a:ext cx="77821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>
                  <a:solidFill>
                    <a:schemeClr val="bg1"/>
                  </a:solidFill>
                </a:rPr>
                <a:t>Import </a:t>
              </a:r>
              <a:r>
                <a:rPr lang="en-US" altLang="ko-KR" sz="650" dirty="0" smtClean="0">
                  <a:solidFill>
                    <a:schemeClr val="bg1"/>
                  </a:solidFill>
                </a:rPr>
                <a:t>template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91401" y="2536027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 smtClean="0">
                  <a:solidFill>
                    <a:schemeClr val="bg1"/>
                  </a:solidFill>
                </a:rPr>
                <a:t>Options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78919" y="3305277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 smtClean="0">
                  <a:solidFill>
                    <a:schemeClr val="bg1"/>
                  </a:solidFill>
                </a:rPr>
                <a:t>Download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6097" y="2784037"/>
              <a:ext cx="179152" cy="179152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2600926" y="2818062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 smtClean="0">
                  <a:solidFill>
                    <a:schemeClr val="bg1"/>
                  </a:solidFill>
                </a:rPr>
                <a:t>Help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0705" y="1952725"/>
              <a:ext cx="149472" cy="149472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87848" y="1394297"/>
              <a:ext cx="235304" cy="233063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80548" y="1429293"/>
              <a:ext cx="689071" cy="85001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2378918" y="3454999"/>
              <a:ext cx="124659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500" dirty="0" err="1" smtClean="0">
                  <a:solidFill>
                    <a:schemeClr val="bg1">
                      <a:lumMod val="85000"/>
                    </a:schemeClr>
                  </a:solidFill>
                </a:rPr>
                <a:t>nemonic</a:t>
              </a:r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 Driver </a:t>
              </a:r>
              <a:r>
                <a:rPr lang="en-US" altLang="ko-KR" sz="500" dirty="0">
                  <a:solidFill>
                    <a:schemeClr val="bg1">
                      <a:lumMod val="85000"/>
                    </a:schemeClr>
                  </a:solidFill>
                </a:rPr>
                <a:t>v.0.0 </a:t>
              </a:r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(Latest</a:t>
              </a:r>
              <a:r>
                <a:rPr lang="en-US" altLang="ko-KR" sz="5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en-US" altLang="ko-KR" sz="500" dirty="0" smtClean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Memo App v.0.0 </a:t>
              </a:r>
              <a:r>
                <a:rPr lang="en-US" altLang="ko-KR" sz="500" u="sng" dirty="0" smtClean="0">
                  <a:solidFill>
                    <a:srgbClr val="FFC000"/>
                  </a:solidFill>
                </a:rPr>
                <a:t>(Now Upgrade)</a:t>
              </a:r>
            </a:p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Memo </a:t>
              </a:r>
              <a:r>
                <a:rPr lang="en-US" altLang="ko-KR" sz="500" dirty="0">
                  <a:solidFill>
                    <a:schemeClr val="bg1">
                      <a:lumMod val="85000"/>
                    </a:schemeClr>
                  </a:solidFill>
                </a:rPr>
                <a:t>Template v.0.0 </a:t>
              </a:r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(Latest)</a:t>
              </a:r>
              <a:endParaRPr lang="en-US" altLang="ko-KR" sz="5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378919" y="3790272"/>
              <a:ext cx="1173906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Mangoslab   </a:t>
              </a:r>
              <a:r>
                <a:rPr lang="en-US" altLang="ko-KR" sz="500" u="sng" dirty="0" smtClean="0">
                  <a:solidFill>
                    <a:srgbClr val="FFC000"/>
                  </a:solidFill>
                </a:rPr>
                <a:t>www.mangoslab.com</a:t>
              </a:r>
              <a:endParaRPr lang="ko-KR" altLang="en-US" sz="500" u="sng" dirty="0">
                <a:solidFill>
                  <a:srgbClr val="FFC000"/>
                </a:solidFill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2378322" y="3435947"/>
              <a:ext cx="110306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2378322" y="3714409"/>
              <a:ext cx="110306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7080616" y="1998463"/>
            <a:ext cx="136961" cy="2112529"/>
            <a:chOff x="7080616" y="1903213"/>
            <a:chExt cx="136961" cy="2112529"/>
          </a:xfrm>
        </p:grpSpPr>
        <p:sp>
          <p:nvSpPr>
            <p:cNvPr id="57" name="직사각형 56"/>
            <p:cNvSpPr/>
            <p:nvPr/>
          </p:nvSpPr>
          <p:spPr>
            <a:xfrm>
              <a:off x="7080616" y="1975002"/>
              <a:ext cx="136961" cy="204074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7080616" y="1903213"/>
              <a:ext cx="136961" cy="129134"/>
              <a:chOff x="7080616" y="1973063"/>
              <a:chExt cx="136961" cy="129134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7080616" y="1973063"/>
                <a:ext cx="136961" cy="1291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이등변 삼각형 69"/>
              <p:cNvSpPr/>
              <p:nvPr/>
            </p:nvSpPr>
            <p:spPr>
              <a:xfrm>
                <a:off x="7108881" y="1999960"/>
                <a:ext cx="80429" cy="6933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1" name="직사각형 70"/>
            <p:cNvSpPr/>
            <p:nvPr/>
          </p:nvSpPr>
          <p:spPr>
            <a:xfrm>
              <a:off x="7080616" y="2032347"/>
              <a:ext cx="136961" cy="7158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7080616" y="3886607"/>
              <a:ext cx="136961" cy="129134"/>
              <a:chOff x="7080616" y="3886607"/>
              <a:chExt cx="136961" cy="129134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7080616" y="3886607"/>
                <a:ext cx="136961" cy="1291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이등변 삼각형 72"/>
              <p:cNvSpPr/>
              <p:nvPr/>
            </p:nvSpPr>
            <p:spPr>
              <a:xfrm rot="10800000">
                <a:off x="7108881" y="3923029"/>
                <a:ext cx="80429" cy="6933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직사각형 4"/>
          <p:cNvSpPr/>
          <p:nvPr/>
        </p:nvSpPr>
        <p:spPr>
          <a:xfrm>
            <a:off x="0" y="809626"/>
            <a:ext cx="1504951" cy="407597"/>
          </a:xfrm>
          <a:prstGeom prst="rect">
            <a:avLst/>
          </a:prstGeom>
          <a:solidFill>
            <a:srgbClr val="F09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285750" y="870914"/>
            <a:ext cx="1187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pitchFamily="34" charset="0"/>
                <a:ea typeface="굴림" pitchFamily="50" charset="-127"/>
              </a:rPr>
              <a:t>3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-10580" y="6090517"/>
            <a:ext cx="15176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>
                <a:solidFill>
                  <a:srgbClr val="C00000"/>
                </a:solidFill>
                <a:latin typeface="Calibri" pitchFamily="34" charset="0"/>
                <a:ea typeface="맑은 고딕" pitchFamily="50" charset="-127"/>
                <a:cs typeface="Arial" charset="0"/>
              </a:rPr>
              <a:t>MANGOSLAB CONFIDENTIAL </a:t>
            </a:r>
            <a:endParaRPr kumimoji="0" lang="en-US" altLang="ko-KR" sz="600" b="0" dirty="0" smtClean="0">
              <a:solidFill>
                <a:srgbClr val="C00000"/>
              </a:solidFill>
              <a:latin typeface="Calibri" pitchFamily="34" charset="0"/>
              <a:ea typeface="맑은 고딕" pitchFamily="50" charset="-127"/>
              <a:cs typeface="Arial" charset="0"/>
            </a:endParaRP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© </a:t>
            </a:r>
            <a:r>
              <a:rPr kumimoji="0" lang="en-US" altLang="ko-KR" sz="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2016 MANGOSLAB CO.LTD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1" y="6402123"/>
            <a:ext cx="768350" cy="944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989" y="368396"/>
            <a:ext cx="841828" cy="103844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-10580" y="1290001"/>
            <a:ext cx="15263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yriad Web" pitchFamily="34" charset="0"/>
                <a:ea typeface="굴림" pitchFamily="50" charset="-127"/>
              </a:rPr>
              <a:t>Service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Web" pitchFamily="34" charset="0"/>
                <a:ea typeface="굴림" pitchFamily="50" charset="-127"/>
              </a:rPr>
              <a:t>Scenario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95820" y="538790"/>
            <a:ext cx="1109131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Windows Application </a:t>
            </a:r>
            <a:endParaRPr kumimoji="1" lang="en-US" altLang="ko-KR" sz="700" dirty="0">
              <a:solidFill>
                <a:schemeClr val="bg1">
                  <a:lumMod val="65000"/>
                </a:schemeClr>
              </a:solidFill>
              <a:latin typeface="Helvetica-Light" panose="020B0400000000000000" pitchFamily="34" charset="0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UI Flipbook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553661" y="937383"/>
            <a:ext cx="58950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POP-UP WINDOW : 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 MEMO – 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List (Group 1)</a:t>
            </a:r>
            <a:endParaRPr kumimoji="1"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262189" y="937383"/>
            <a:ext cx="188375" cy="188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latin typeface="Myriad Web" pitchFamily="34" charset="0"/>
              </a:rPr>
              <a:t>1</a:t>
            </a:r>
            <a:endParaRPr lang="ko-KR" altLang="en-US" sz="1000" b="1" dirty="0">
              <a:latin typeface="Myriad Web" pitchFamily="34" charset="0"/>
            </a:endParaRPr>
          </a:p>
        </p:txBody>
      </p:sp>
      <p:graphicFrame>
        <p:nvGraphicFramePr>
          <p:cNvPr id="15" name="Group 155"/>
          <p:cNvGraphicFramePr>
            <a:graphicFrameLocks noGrp="1"/>
          </p:cNvGraphicFramePr>
          <p:nvPr/>
        </p:nvGraphicFramePr>
        <p:xfrm>
          <a:off x="8392702" y="1290000"/>
          <a:ext cx="3221447" cy="22429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01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293"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SCREEN ID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P-000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679772" y="1543978"/>
            <a:ext cx="1113359" cy="61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400" dirty="0" smtClean="0">
                <a:solidFill>
                  <a:schemeClr val="bg1">
                    <a:lumMod val="85000"/>
                  </a:schemeClr>
                </a:solidFill>
              </a:rPr>
              <a:t>Abc defg hi jklmn</a:t>
            </a:r>
            <a:endParaRPr lang="ko-KR" altLang="en-US" sz="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Rectangle 1"/>
          <p:cNvSpPr>
            <a:spLocks noChangeArrowheads="1"/>
          </p:cNvSpPr>
          <p:nvPr/>
        </p:nvSpPr>
        <p:spPr bwMode="auto">
          <a:xfrm>
            <a:off x="8373927" y="1644294"/>
            <a:ext cx="163519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● Screen Description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7013262" y="1358354"/>
            <a:ext cx="68310" cy="69267"/>
            <a:chOff x="10519362" y="3882500"/>
            <a:chExt cx="483082" cy="489849"/>
          </a:xfrm>
          <a:effectLst/>
        </p:grpSpPr>
        <p:cxnSp>
          <p:nvCxnSpPr>
            <p:cNvPr id="51" name="직선 연결선 50"/>
            <p:cNvCxnSpPr/>
            <p:nvPr/>
          </p:nvCxnSpPr>
          <p:spPr>
            <a:xfrm>
              <a:off x="10526304" y="3882500"/>
              <a:ext cx="476140" cy="476140"/>
            </a:xfrm>
            <a:prstGeom prst="line">
              <a:avLst/>
            </a:prstGeom>
            <a:ln w="6350"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rot="5400000">
              <a:off x="10519362" y="3896209"/>
              <a:ext cx="476140" cy="476140"/>
            </a:xfrm>
            <a:prstGeom prst="line">
              <a:avLst/>
            </a:prstGeom>
            <a:ln w="6350"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/>
          <p:cNvSpPr/>
          <p:nvPr/>
        </p:nvSpPr>
        <p:spPr>
          <a:xfrm>
            <a:off x="3626626" y="1290001"/>
            <a:ext cx="3590951" cy="2820990"/>
          </a:xfrm>
          <a:prstGeom prst="rect">
            <a:avLst/>
          </a:prstGeom>
          <a:noFill/>
          <a:ln w="3175">
            <a:solidFill>
              <a:srgbClr val="8C8C8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3887943" y="1611887"/>
            <a:ext cx="128566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 memo 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Rectangle 1"/>
          <p:cNvSpPr>
            <a:spLocks noChangeArrowheads="1"/>
          </p:cNvSpPr>
          <p:nvPr/>
        </p:nvSpPr>
        <p:spPr bwMode="auto">
          <a:xfrm>
            <a:off x="8448674" y="1888857"/>
            <a:ext cx="3165476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 memo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초기 진입 시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List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모드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All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모든 메모를 뿌려준다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Favorite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Favorite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체크된 메모만 뿌려준다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없을경우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ko-KR" sz="700" dirty="0">
                <a:solidFill>
                  <a:srgbClr val="C00000"/>
                </a:solidFill>
                <a:latin typeface="+mn-ea"/>
              </a:rPr>
              <a:t>alert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Group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메모별로 그룹핑 된 폴더를 보여준다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endParaRPr kumimoji="1"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리스트의 정렬 방식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Latest(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디폴트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최근 저장된 순으로 배열한다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Name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폴더명 순</a:t>
            </a:r>
            <a:endParaRPr kumimoji="1"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1"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Function Menu icons (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오른쪽 마우스 메뉴의 동일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New Group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새로운 그룹 생성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Rename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그룹 이름 변경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kumimoji="1" lang="en-US" altLang="ko-KR" sz="700" dirty="0">
                <a:solidFill>
                  <a:srgbClr val="C00000"/>
                </a:solidFill>
                <a:latin typeface="+mn-ea"/>
              </a:rPr>
              <a:t>alert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오픈메모가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있을경우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폴더삭제불가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Delete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그룹 삭제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kumimoji="1" lang="en-US" altLang="ko-KR" sz="700" dirty="0" smtClean="0">
                <a:solidFill>
                  <a:srgbClr val="C00000"/>
                </a:solidFill>
                <a:latin typeface="+mn-ea"/>
              </a:rPr>
              <a:t>alert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오픈메모가 </a:t>
            </a:r>
            <a:r>
              <a:rPr kumimoji="1"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있을경우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폴더삭제불가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6119826" y="1838703"/>
            <a:ext cx="927100" cy="119625"/>
            <a:chOff x="5734050" y="760880"/>
            <a:chExt cx="1968500" cy="254000"/>
          </a:xfrm>
        </p:grpSpPr>
        <p:graphicFrame>
          <p:nvGraphicFramePr>
            <p:cNvPr id="6" name="개체 5"/>
            <p:cNvGraphicFramePr>
              <a:graphicFrameLocks noChangeAspect="1"/>
            </p:cNvGraphicFramePr>
            <p:nvPr/>
          </p:nvGraphicFramePr>
          <p:xfrm>
            <a:off x="7397750" y="760880"/>
            <a:ext cx="3048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" name="Image" r:id="rId10" imgW="304560" imgH="253800" progId="Photoshop.Image.13">
                    <p:embed/>
                  </p:oleObj>
                </mc:Choice>
                <mc:Fallback>
                  <p:oleObj name="Image" r:id="rId10" imgW="304560" imgH="253800" progId="Photoshop.Image.13">
                    <p:embed/>
                    <p:pic>
                      <p:nvPicPr>
                        <p:cNvPr id="6" name="개체 5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397750" y="760880"/>
                          <a:ext cx="3048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직사각형 107"/>
            <p:cNvSpPr/>
            <p:nvPr/>
          </p:nvSpPr>
          <p:spPr>
            <a:xfrm>
              <a:off x="5734050" y="760880"/>
              <a:ext cx="1968500" cy="254000"/>
            </a:xfrm>
            <a:prstGeom prst="rect">
              <a:avLst/>
            </a:prstGeom>
            <a:noFill/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3885341" y="1848219"/>
            <a:ext cx="803114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All</a:t>
            </a:r>
            <a:r>
              <a:rPr lang="ko-KR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Favorite</a:t>
            </a:r>
            <a:r>
              <a:rPr lang="ko-KR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altLang="ko-KR" sz="600" b="1" dirty="0" smtClean="0"/>
              <a:t>Group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4673131" y="1838703"/>
            <a:ext cx="544459" cy="485289"/>
            <a:chOff x="5556249" y="1838703"/>
            <a:chExt cx="544459" cy="485289"/>
          </a:xfrm>
        </p:grpSpPr>
        <p:sp>
          <p:nvSpPr>
            <p:cNvPr id="119" name="직사각형 118"/>
            <p:cNvSpPr/>
            <p:nvPr/>
          </p:nvSpPr>
          <p:spPr>
            <a:xfrm>
              <a:off x="5556249" y="1838703"/>
              <a:ext cx="544459" cy="119625"/>
            </a:xfrm>
            <a:prstGeom prst="rect">
              <a:avLst/>
            </a:prstGeom>
            <a:noFill/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642744" y="1848219"/>
              <a:ext cx="265587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00" dirty="0" smtClean="0"/>
                <a:t>Latest</a:t>
              </a:r>
              <a:endPara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33" name="그룹 132"/>
            <p:cNvGrpSpPr/>
            <p:nvPr/>
          </p:nvGrpSpPr>
          <p:grpSpPr>
            <a:xfrm>
              <a:off x="5991443" y="1850600"/>
              <a:ext cx="100455" cy="94714"/>
              <a:chOff x="7080616" y="3886607"/>
              <a:chExt cx="136961" cy="129134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7080616" y="3886607"/>
                <a:ext cx="136961" cy="1291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이등변 삼각형 134"/>
              <p:cNvSpPr/>
              <p:nvPr/>
            </p:nvSpPr>
            <p:spPr>
              <a:xfrm rot="10800000">
                <a:off x="7108881" y="3923029"/>
                <a:ext cx="80429" cy="6933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8" name="직사각형 137"/>
            <p:cNvSpPr/>
            <p:nvPr/>
          </p:nvSpPr>
          <p:spPr>
            <a:xfrm>
              <a:off x="5556249" y="1962984"/>
              <a:ext cx="544459" cy="36100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565059" y="1982936"/>
              <a:ext cx="526840" cy="1255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642744" y="1982761"/>
              <a:ext cx="44915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600" dirty="0" smtClean="0"/>
                <a:t>Latest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Name</a:t>
              </a:r>
            </a:p>
          </p:txBody>
        </p:sp>
      </p:grpSp>
      <p:sp>
        <p:nvSpPr>
          <p:cNvPr id="172" name="타원 171"/>
          <p:cNvSpPr/>
          <p:nvPr/>
        </p:nvSpPr>
        <p:spPr>
          <a:xfrm>
            <a:off x="3708721" y="1764064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1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73" name="타원 172"/>
          <p:cNvSpPr/>
          <p:nvPr/>
        </p:nvSpPr>
        <p:spPr>
          <a:xfrm>
            <a:off x="5012862" y="1730823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2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74" name="타원 173"/>
          <p:cNvSpPr/>
          <p:nvPr/>
        </p:nvSpPr>
        <p:spPr>
          <a:xfrm>
            <a:off x="5599121" y="1723543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3</a:t>
            </a:r>
            <a:endParaRPr lang="ko-KR" altLang="en-US" sz="800" b="1" dirty="0">
              <a:latin typeface="Myriad Web" pitchFamily="34" charset="0"/>
            </a:endParaRPr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325928"/>
              </p:ext>
            </p:extLst>
          </p:nvPr>
        </p:nvGraphicFramePr>
        <p:xfrm>
          <a:off x="4157936" y="4669209"/>
          <a:ext cx="3073400" cy="136207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7748366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74470031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7657456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412174694"/>
                    </a:ext>
                  </a:extLst>
                </a:gridCol>
              </a:tblGrid>
              <a:tr h="123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Main menu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smtClean="0">
                          <a:effectLst/>
                        </a:rPr>
                        <a:t>List </a:t>
                      </a:r>
                      <a:r>
                        <a:rPr lang="en-US" sz="700" u="none" strike="noStrike" dirty="0">
                          <a:effectLst/>
                        </a:rPr>
                        <a:t>mode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Align mode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Function menu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115939"/>
                  </a:ext>
                </a:extLst>
              </a:tr>
              <a:tr h="123825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Open memo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All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Latest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7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Copy</a:t>
                      </a:r>
                      <a:br>
                        <a:rPr lang="en-US" sz="700" u="none" strike="noStrike" dirty="0">
                          <a:effectLst/>
                        </a:rPr>
                      </a:br>
                      <a:r>
                        <a:rPr lang="en-US" sz="700" u="none" strike="noStrike" dirty="0">
                          <a:effectLst/>
                        </a:rPr>
                        <a:t>Cut</a:t>
                      </a:r>
                      <a:br>
                        <a:rPr lang="en-US" sz="700" u="none" strike="noStrike" dirty="0">
                          <a:effectLst/>
                        </a:rPr>
                      </a:br>
                      <a:r>
                        <a:rPr lang="en-US" sz="700" u="none" strike="noStrike" dirty="0">
                          <a:effectLst/>
                        </a:rPr>
                        <a:t>Paste</a:t>
                      </a:r>
                      <a:br>
                        <a:rPr lang="en-US" sz="700" u="none" strike="noStrike" dirty="0">
                          <a:effectLst/>
                        </a:rPr>
                      </a:br>
                      <a:r>
                        <a:rPr lang="en-US" sz="700" u="none" strike="noStrike" dirty="0">
                          <a:effectLst/>
                        </a:rPr>
                        <a:t>Delete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278940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Paper type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363718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Favorite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093533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Group(Folder)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43472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Favorite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Latest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426153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Paper 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07449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Group(Folder)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254414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Group(Folder)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Latest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New Group(Folder)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603994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smtClean="0">
                          <a:effectLst/>
                        </a:rPr>
                        <a:t>Name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Rename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36304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Delete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359080"/>
                  </a:ext>
                </a:extLst>
              </a:tr>
            </a:tbl>
          </a:graphicData>
        </a:graphic>
      </p:graphicFrame>
      <p:sp>
        <p:nvSpPr>
          <p:cNvPr id="102" name="Rectangle 1"/>
          <p:cNvSpPr>
            <a:spLocks noChangeArrowheads="1"/>
          </p:cNvSpPr>
          <p:nvPr/>
        </p:nvSpPr>
        <p:spPr bwMode="auto">
          <a:xfrm>
            <a:off x="4166607" y="4502975"/>
            <a:ext cx="163519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● Memo list Tab</a:t>
            </a:r>
            <a:endParaRPr kumimoji="1" lang="ko-KR" altLang="en-US" sz="80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5389365" y="4557918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1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6077243" y="4564985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2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7024557" y="4565399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3</a:t>
            </a:r>
            <a:endParaRPr lang="ko-KR" altLang="en-US" sz="800" b="1" dirty="0">
              <a:latin typeface="Myriad Web" pitchFamily="34" charset="0"/>
            </a:endParaRPr>
          </a:p>
        </p:txBody>
      </p:sp>
      <p:cxnSp>
        <p:nvCxnSpPr>
          <p:cNvPr id="106" name="꺾인 연결선 105"/>
          <p:cNvCxnSpPr>
            <a:endCxn id="101" idx="1"/>
          </p:cNvCxnSpPr>
          <p:nvPr/>
        </p:nvCxnSpPr>
        <p:spPr>
          <a:xfrm rot="16200000" flipH="1">
            <a:off x="2252195" y="3444505"/>
            <a:ext cx="3436906" cy="374576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3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그룹 90"/>
          <p:cNvGrpSpPr/>
          <p:nvPr/>
        </p:nvGrpSpPr>
        <p:grpSpPr>
          <a:xfrm>
            <a:off x="3877104" y="2068276"/>
            <a:ext cx="3068919" cy="2042715"/>
            <a:chOff x="3877104" y="2068276"/>
            <a:chExt cx="3068919" cy="2042715"/>
          </a:xfrm>
        </p:grpSpPr>
        <p:grpSp>
          <p:nvGrpSpPr>
            <p:cNvPr id="92" name="그룹 91"/>
            <p:cNvGrpSpPr/>
            <p:nvPr/>
          </p:nvGrpSpPr>
          <p:grpSpPr>
            <a:xfrm>
              <a:off x="3877104" y="2068276"/>
              <a:ext cx="3068919" cy="2042715"/>
              <a:chOff x="3877104" y="2068276"/>
              <a:chExt cx="3068919" cy="2042715"/>
            </a:xfrm>
          </p:grpSpPr>
          <p:sp>
            <p:nvSpPr>
              <p:cNvPr id="131" name="직사각형 130"/>
              <p:cNvSpPr/>
              <p:nvPr/>
            </p:nvSpPr>
            <p:spPr>
              <a:xfrm>
                <a:off x="4682104" y="2068276"/>
                <a:ext cx="670962" cy="670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5480920" y="2068276"/>
                <a:ext cx="670962" cy="670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6275061" y="2068276"/>
                <a:ext cx="670962" cy="670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3878990" y="2835389"/>
                <a:ext cx="670962" cy="670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4682104" y="2835389"/>
                <a:ext cx="670962" cy="670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>
                <a:off x="5480920" y="2835389"/>
                <a:ext cx="670962" cy="670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B2B2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6275061" y="2835389"/>
                <a:ext cx="670962" cy="670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3878990" y="3607981"/>
                <a:ext cx="670962" cy="5030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>
                <a:off x="4682104" y="3607981"/>
                <a:ext cx="670962" cy="5030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>
                <a:off x="5480920" y="3607981"/>
                <a:ext cx="670962" cy="5030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6275061" y="3607981"/>
                <a:ext cx="670962" cy="5030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3877104" y="2068276"/>
                <a:ext cx="670962" cy="670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3" name="타원 92"/>
            <p:cNvSpPr/>
            <p:nvPr/>
          </p:nvSpPr>
          <p:spPr>
            <a:xfrm>
              <a:off x="3914586" y="2094695"/>
              <a:ext cx="66675" cy="666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/>
            <p:cNvSpPr/>
            <p:nvPr/>
          </p:nvSpPr>
          <p:spPr>
            <a:xfrm>
              <a:off x="3914586" y="2873852"/>
              <a:ext cx="66675" cy="6667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3914586" y="3648796"/>
              <a:ext cx="66675" cy="6667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5529782" y="2094695"/>
              <a:ext cx="66675" cy="6667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/>
            <p:cNvSpPr/>
            <p:nvPr/>
          </p:nvSpPr>
          <p:spPr>
            <a:xfrm>
              <a:off x="5529782" y="2873852"/>
              <a:ext cx="66675" cy="666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/>
            <p:cNvSpPr/>
            <p:nvPr/>
          </p:nvSpPr>
          <p:spPr>
            <a:xfrm>
              <a:off x="5529782" y="3648796"/>
              <a:ext cx="66675" cy="666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>
              <a:off x="6325568" y="2094695"/>
              <a:ext cx="66675" cy="666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/>
            <p:cNvSpPr/>
            <p:nvPr/>
          </p:nvSpPr>
          <p:spPr>
            <a:xfrm>
              <a:off x="6325568" y="2873852"/>
              <a:ext cx="66675" cy="6667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6325568" y="3648796"/>
              <a:ext cx="66675" cy="6667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4726288" y="2873852"/>
              <a:ext cx="66675" cy="6667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4726288" y="3648796"/>
              <a:ext cx="66675" cy="6667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459602" y="1838703"/>
            <a:ext cx="470905" cy="119625"/>
            <a:chOff x="5511990" y="1838703"/>
            <a:chExt cx="470905" cy="119625"/>
          </a:xfrm>
        </p:grpSpPr>
        <p:sp>
          <p:nvSpPr>
            <p:cNvPr id="154" name="직사각형 153"/>
            <p:cNvSpPr/>
            <p:nvPr/>
          </p:nvSpPr>
          <p:spPr>
            <a:xfrm>
              <a:off x="5511990" y="1838703"/>
              <a:ext cx="144381" cy="1196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5674834" y="1838703"/>
              <a:ext cx="144381" cy="1196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5838514" y="1838703"/>
              <a:ext cx="144381" cy="1196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262189" y="1290001"/>
            <a:ext cx="1363327" cy="2820990"/>
            <a:chOff x="2262189" y="1290001"/>
            <a:chExt cx="1363327" cy="2727250"/>
          </a:xfrm>
        </p:grpSpPr>
        <p:sp>
          <p:nvSpPr>
            <p:cNvPr id="32" name="직사각형 31"/>
            <p:cNvSpPr/>
            <p:nvPr/>
          </p:nvSpPr>
          <p:spPr>
            <a:xfrm>
              <a:off x="2262189" y="1290001"/>
              <a:ext cx="1363327" cy="2727250"/>
            </a:xfrm>
            <a:prstGeom prst="rect">
              <a:avLst/>
            </a:prstGeom>
            <a:solidFill>
              <a:srgbClr val="5C5A58"/>
            </a:solidFill>
            <a:ln w="3175">
              <a:solidFill>
                <a:srgbClr val="40404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264236" y="1903728"/>
              <a:ext cx="45719" cy="2474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309955" y="1903728"/>
              <a:ext cx="1311263" cy="24746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1389" y="2229927"/>
              <a:ext cx="168788" cy="168788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4452" y="2484690"/>
              <a:ext cx="202702" cy="202702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2591401" y="1975001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b="1" dirty="0" smtClean="0">
                  <a:solidFill>
                    <a:schemeClr val="bg1"/>
                  </a:solidFill>
                </a:rPr>
                <a:t>Open memo</a:t>
              </a:r>
              <a:endParaRPr lang="ko-KR" altLang="en-US" sz="65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91401" y="2252881"/>
              <a:ext cx="77821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>
                  <a:solidFill>
                    <a:schemeClr val="bg1"/>
                  </a:solidFill>
                </a:rPr>
                <a:t>Import </a:t>
              </a:r>
              <a:r>
                <a:rPr lang="en-US" altLang="ko-KR" sz="650" dirty="0" smtClean="0">
                  <a:solidFill>
                    <a:schemeClr val="bg1"/>
                  </a:solidFill>
                </a:rPr>
                <a:t>template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91401" y="2536027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 smtClean="0">
                  <a:solidFill>
                    <a:schemeClr val="bg1"/>
                  </a:solidFill>
                </a:rPr>
                <a:t>Options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78919" y="3305277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 smtClean="0">
                  <a:solidFill>
                    <a:schemeClr val="bg1"/>
                  </a:solidFill>
                </a:rPr>
                <a:t>Download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6097" y="2784037"/>
              <a:ext cx="179152" cy="179152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2600926" y="2818062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 smtClean="0">
                  <a:solidFill>
                    <a:schemeClr val="bg1"/>
                  </a:solidFill>
                </a:rPr>
                <a:t>Help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0705" y="1952725"/>
              <a:ext cx="149472" cy="149472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87848" y="1394297"/>
              <a:ext cx="235304" cy="233063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80548" y="1429293"/>
              <a:ext cx="689071" cy="85001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2378918" y="3454999"/>
              <a:ext cx="124659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500" dirty="0" err="1" smtClean="0">
                  <a:solidFill>
                    <a:schemeClr val="bg1">
                      <a:lumMod val="85000"/>
                    </a:schemeClr>
                  </a:solidFill>
                </a:rPr>
                <a:t>nemonic</a:t>
              </a:r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 Driver </a:t>
              </a:r>
              <a:r>
                <a:rPr lang="en-US" altLang="ko-KR" sz="500" dirty="0">
                  <a:solidFill>
                    <a:schemeClr val="bg1">
                      <a:lumMod val="85000"/>
                    </a:schemeClr>
                  </a:solidFill>
                </a:rPr>
                <a:t>v.0.0 </a:t>
              </a:r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(Latest</a:t>
              </a:r>
              <a:r>
                <a:rPr lang="en-US" altLang="ko-KR" sz="5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en-US" altLang="ko-KR" sz="500" dirty="0" smtClean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Memo App v.0.0 </a:t>
              </a:r>
              <a:r>
                <a:rPr lang="en-US" altLang="ko-KR" sz="500" u="sng" dirty="0" smtClean="0">
                  <a:solidFill>
                    <a:srgbClr val="FFC000"/>
                  </a:solidFill>
                </a:rPr>
                <a:t>(Now Upgrade)</a:t>
              </a:r>
            </a:p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Memo </a:t>
              </a:r>
              <a:r>
                <a:rPr lang="en-US" altLang="ko-KR" sz="500" dirty="0">
                  <a:solidFill>
                    <a:schemeClr val="bg1">
                      <a:lumMod val="85000"/>
                    </a:schemeClr>
                  </a:solidFill>
                </a:rPr>
                <a:t>Template v.0.0 </a:t>
              </a:r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(Latest)</a:t>
              </a:r>
              <a:endParaRPr lang="en-US" altLang="ko-KR" sz="5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378919" y="3790272"/>
              <a:ext cx="1173906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Mangoslab   </a:t>
              </a:r>
              <a:r>
                <a:rPr lang="en-US" altLang="ko-KR" sz="500" u="sng" dirty="0" smtClean="0">
                  <a:solidFill>
                    <a:srgbClr val="FFC000"/>
                  </a:solidFill>
                </a:rPr>
                <a:t>www.mangoslab.com</a:t>
              </a:r>
              <a:endParaRPr lang="ko-KR" altLang="en-US" sz="500" u="sng" dirty="0">
                <a:solidFill>
                  <a:srgbClr val="FFC000"/>
                </a:solidFill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2378322" y="3435947"/>
              <a:ext cx="110306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2378322" y="3714409"/>
              <a:ext cx="110306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7080616" y="1998463"/>
            <a:ext cx="136961" cy="2112529"/>
            <a:chOff x="7080616" y="1903213"/>
            <a:chExt cx="136961" cy="2112529"/>
          </a:xfrm>
        </p:grpSpPr>
        <p:sp>
          <p:nvSpPr>
            <p:cNvPr id="57" name="직사각형 56"/>
            <p:cNvSpPr/>
            <p:nvPr/>
          </p:nvSpPr>
          <p:spPr>
            <a:xfrm>
              <a:off x="7080616" y="1975002"/>
              <a:ext cx="136961" cy="204074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7080616" y="1903213"/>
              <a:ext cx="136961" cy="129134"/>
              <a:chOff x="7080616" y="1973063"/>
              <a:chExt cx="136961" cy="129134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7080616" y="1973063"/>
                <a:ext cx="136961" cy="1291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이등변 삼각형 69"/>
              <p:cNvSpPr/>
              <p:nvPr/>
            </p:nvSpPr>
            <p:spPr>
              <a:xfrm>
                <a:off x="7108881" y="1999960"/>
                <a:ext cx="80429" cy="6933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1" name="직사각형 70"/>
            <p:cNvSpPr/>
            <p:nvPr/>
          </p:nvSpPr>
          <p:spPr>
            <a:xfrm>
              <a:off x="7080616" y="2032347"/>
              <a:ext cx="136961" cy="7158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7080616" y="3886607"/>
              <a:ext cx="136961" cy="129134"/>
              <a:chOff x="7080616" y="3886607"/>
              <a:chExt cx="136961" cy="129134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7080616" y="3886607"/>
                <a:ext cx="136961" cy="1291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이등변 삼각형 72"/>
              <p:cNvSpPr/>
              <p:nvPr/>
            </p:nvSpPr>
            <p:spPr>
              <a:xfrm rot="10800000">
                <a:off x="7108881" y="3923029"/>
                <a:ext cx="80429" cy="6933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직사각형 4"/>
          <p:cNvSpPr/>
          <p:nvPr/>
        </p:nvSpPr>
        <p:spPr>
          <a:xfrm>
            <a:off x="0" y="809626"/>
            <a:ext cx="1504951" cy="407597"/>
          </a:xfrm>
          <a:prstGeom prst="rect">
            <a:avLst/>
          </a:prstGeom>
          <a:solidFill>
            <a:srgbClr val="F09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285750" y="870914"/>
            <a:ext cx="1187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pitchFamily="34" charset="0"/>
                <a:ea typeface="굴림" pitchFamily="50" charset="-127"/>
              </a:rPr>
              <a:t>3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-10580" y="6090517"/>
            <a:ext cx="15176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>
                <a:solidFill>
                  <a:srgbClr val="C00000"/>
                </a:solidFill>
                <a:latin typeface="Calibri" pitchFamily="34" charset="0"/>
                <a:ea typeface="맑은 고딕" pitchFamily="50" charset="-127"/>
                <a:cs typeface="Arial" charset="0"/>
              </a:rPr>
              <a:t>MANGOSLAB CONFIDENTIAL </a:t>
            </a:r>
            <a:endParaRPr kumimoji="0" lang="en-US" altLang="ko-KR" sz="600" b="0" dirty="0" smtClean="0">
              <a:solidFill>
                <a:srgbClr val="C00000"/>
              </a:solidFill>
              <a:latin typeface="Calibri" pitchFamily="34" charset="0"/>
              <a:ea typeface="맑은 고딕" pitchFamily="50" charset="-127"/>
              <a:cs typeface="Arial" charset="0"/>
            </a:endParaRP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© </a:t>
            </a:r>
            <a:r>
              <a:rPr kumimoji="0" lang="en-US" altLang="ko-KR" sz="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2016 MANGOSLAB CO.LTD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1" y="6402123"/>
            <a:ext cx="768350" cy="944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989" y="368396"/>
            <a:ext cx="841828" cy="103844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-10580" y="1290001"/>
            <a:ext cx="15263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yriad Web" pitchFamily="34" charset="0"/>
                <a:ea typeface="굴림" pitchFamily="50" charset="-127"/>
              </a:rPr>
              <a:t>Service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Web" pitchFamily="34" charset="0"/>
                <a:ea typeface="굴림" pitchFamily="50" charset="-127"/>
              </a:rPr>
              <a:t>Scenario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95820" y="538790"/>
            <a:ext cx="1109131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Windows Application </a:t>
            </a:r>
            <a:endParaRPr kumimoji="1" lang="en-US" altLang="ko-KR" sz="700" dirty="0">
              <a:solidFill>
                <a:schemeClr val="bg1">
                  <a:lumMod val="65000"/>
                </a:schemeClr>
              </a:solidFill>
              <a:latin typeface="Helvetica-Light" panose="020B0400000000000000" pitchFamily="34" charset="0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UI Flipbook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553661" y="937383"/>
            <a:ext cx="58950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POP-UP WINDOW : 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 MEMO – 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List (Group 2)</a:t>
            </a:r>
            <a:endParaRPr kumimoji="1"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262189" y="937383"/>
            <a:ext cx="188375" cy="188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latin typeface="Myriad Web" pitchFamily="34" charset="0"/>
              </a:rPr>
              <a:t>1</a:t>
            </a:r>
            <a:endParaRPr lang="ko-KR" altLang="en-US" sz="1000" b="1" dirty="0">
              <a:latin typeface="Myriad Web" pitchFamily="34" charset="0"/>
            </a:endParaRPr>
          </a:p>
        </p:txBody>
      </p:sp>
      <p:graphicFrame>
        <p:nvGraphicFramePr>
          <p:cNvPr id="15" name="Group 155"/>
          <p:cNvGraphicFramePr>
            <a:graphicFrameLocks noGrp="1"/>
          </p:cNvGraphicFramePr>
          <p:nvPr/>
        </p:nvGraphicFramePr>
        <p:xfrm>
          <a:off x="8392702" y="1290000"/>
          <a:ext cx="3221447" cy="22429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01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293"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SCREEN ID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P-000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679772" y="1543978"/>
            <a:ext cx="1113359" cy="61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400" dirty="0" smtClean="0">
                <a:solidFill>
                  <a:schemeClr val="bg1">
                    <a:lumMod val="85000"/>
                  </a:schemeClr>
                </a:solidFill>
              </a:rPr>
              <a:t>Abc defg hi jklmn</a:t>
            </a:r>
            <a:endParaRPr lang="ko-KR" altLang="en-US" sz="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Rectangle 1"/>
          <p:cNvSpPr>
            <a:spLocks noChangeArrowheads="1"/>
          </p:cNvSpPr>
          <p:nvPr/>
        </p:nvSpPr>
        <p:spPr bwMode="auto">
          <a:xfrm>
            <a:off x="8373927" y="1644294"/>
            <a:ext cx="163519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● Screen Description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7013262" y="1358354"/>
            <a:ext cx="68310" cy="69267"/>
            <a:chOff x="10519362" y="3882500"/>
            <a:chExt cx="483082" cy="489849"/>
          </a:xfrm>
          <a:effectLst/>
        </p:grpSpPr>
        <p:cxnSp>
          <p:nvCxnSpPr>
            <p:cNvPr id="51" name="직선 연결선 50"/>
            <p:cNvCxnSpPr/>
            <p:nvPr/>
          </p:nvCxnSpPr>
          <p:spPr>
            <a:xfrm>
              <a:off x="10526304" y="3882500"/>
              <a:ext cx="476140" cy="476140"/>
            </a:xfrm>
            <a:prstGeom prst="line">
              <a:avLst/>
            </a:prstGeom>
            <a:ln w="6350"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rot="5400000">
              <a:off x="10519362" y="3896209"/>
              <a:ext cx="476140" cy="476140"/>
            </a:xfrm>
            <a:prstGeom prst="line">
              <a:avLst/>
            </a:prstGeom>
            <a:ln w="6350"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/>
          <p:cNvSpPr/>
          <p:nvPr/>
        </p:nvSpPr>
        <p:spPr>
          <a:xfrm>
            <a:off x="3626626" y="1290001"/>
            <a:ext cx="3590951" cy="2820990"/>
          </a:xfrm>
          <a:prstGeom prst="rect">
            <a:avLst/>
          </a:prstGeom>
          <a:noFill/>
          <a:ln w="3175">
            <a:solidFill>
              <a:srgbClr val="8C8C8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3887943" y="1611887"/>
            <a:ext cx="128566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Folder name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Rectangle 1"/>
          <p:cNvSpPr>
            <a:spLocks noChangeArrowheads="1"/>
          </p:cNvSpPr>
          <p:nvPr/>
        </p:nvSpPr>
        <p:spPr bwMode="auto">
          <a:xfrm>
            <a:off x="8448674" y="1888857"/>
            <a:ext cx="3165476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 memo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초기 진입 시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List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모드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All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모든 메모를 뿌려준다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Favorite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Favorite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체크된 메모만 뿌려준다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없을 경우 </a:t>
            </a:r>
            <a:r>
              <a:rPr kumimoji="1" lang="en-US" altLang="ko-KR" sz="700" dirty="0">
                <a:solidFill>
                  <a:srgbClr val="C00000"/>
                </a:solidFill>
                <a:latin typeface="+mn-ea"/>
              </a:rPr>
              <a:t>alert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Group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메모별로 그룹핑 된 폴더를 보여준다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endParaRPr kumimoji="1"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그룹이지만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All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리스트와 같으므로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Latest(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디폴트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최근 저장된 순으로 배열한다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Pager type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용지 타입별로 배열한다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중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Favorite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Favorite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메모를 먼저 배열한다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Group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그룹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폴더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순으로 메모를 배열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endParaRPr kumimoji="1"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Function Menu icons (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오른쪽 마우스 메뉴의 동일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Cut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잘라내기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해당 메모가 오픈되어 있는 경우 </a:t>
            </a:r>
            <a:r>
              <a:rPr kumimoji="1" lang="en-US" altLang="ko-KR" sz="700" dirty="0">
                <a:solidFill>
                  <a:srgbClr val="C00000"/>
                </a:solidFill>
                <a:latin typeface="+mn-ea"/>
              </a:rPr>
              <a:t>alert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Paste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붙여넣기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Copy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복사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Delete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삭제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해당 메모가 오픈되어 있는 경우 </a:t>
            </a:r>
            <a:r>
              <a:rPr kumimoji="1" lang="en-US" altLang="ko-KR" sz="700" dirty="0">
                <a:solidFill>
                  <a:srgbClr val="C00000"/>
                </a:solidFill>
                <a:latin typeface="+mn-ea"/>
              </a:rPr>
              <a:t>alert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상위 패스 이동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폴더 하위 리스트이므로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상위 폴더들로 돌아갈 수 있음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(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키보드의 </a:t>
            </a:r>
            <a:r>
              <a:rPr kumimoji="1" lang="en-US" altLang="ko-KR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BackSpace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key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와 </a:t>
            </a:r>
            <a:r>
              <a:rPr kumimoji="1"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동일기능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rgbClr val="C00000"/>
                </a:solidFill>
                <a:latin typeface="+mn-ea"/>
              </a:rPr>
              <a:t>- </a:t>
            </a:r>
            <a:r>
              <a:rPr kumimoji="1" lang="ko-KR" altLang="en-US" sz="700" dirty="0" smtClean="0">
                <a:solidFill>
                  <a:srgbClr val="C00000"/>
                </a:solidFill>
                <a:latin typeface="+mn-ea"/>
              </a:rPr>
              <a:t>템플릿은 </a:t>
            </a:r>
            <a:r>
              <a:rPr kumimoji="1" lang="en-US" altLang="ko-KR" sz="700" dirty="0" smtClean="0">
                <a:solidFill>
                  <a:srgbClr val="C00000"/>
                </a:solidFill>
                <a:latin typeface="+mn-ea"/>
              </a:rPr>
              <a:t>[</a:t>
            </a:r>
            <a:r>
              <a:rPr kumimoji="1" lang="ko-KR" altLang="en-US" sz="700" dirty="0" smtClean="0">
                <a:solidFill>
                  <a:srgbClr val="C00000"/>
                </a:solidFill>
                <a:latin typeface="+mn-ea"/>
              </a:rPr>
              <a:t>폴더</a:t>
            </a:r>
            <a:r>
              <a:rPr kumimoji="1" lang="en-US" altLang="ko-KR" sz="700" dirty="0" smtClean="0">
                <a:solidFill>
                  <a:srgbClr val="C00000"/>
                </a:solidFill>
                <a:latin typeface="+mn-ea"/>
              </a:rPr>
              <a:t>],[</a:t>
            </a:r>
            <a:r>
              <a:rPr kumimoji="1" lang="ko-KR" altLang="en-US" sz="700" dirty="0" smtClean="0">
                <a:solidFill>
                  <a:srgbClr val="C00000"/>
                </a:solidFill>
                <a:latin typeface="+mn-ea"/>
              </a:rPr>
              <a:t>리스트</a:t>
            </a:r>
            <a:r>
              <a:rPr kumimoji="1" lang="en-US" altLang="ko-KR" sz="700" dirty="0" smtClean="0">
                <a:solidFill>
                  <a:srgbClr val="C00000"/>
                </a:solidFill>
                <a:latin typeface="+mn-ea"/>
              </a:rPr>
              <a:t>] </a:t>
            </a:r>
            <a:r>
              <a:rPr kumimoji="1" lang="ko-KR" altLang="en-US" sz="700" dirty="0" smtClean="0">
                <a:solidFill>
                  <a:srgbClr val="C00000"/>
                </a:solidFill>
                <a:latin typeface="+mn-ea"/>
              </a:rPr>
              <a:t>딱 </a:t>
            </a:r>
            <a:r>
              <a:rPr kumimoji="1" lang="en-US" altLang="ko-KR" sz="700" dirty="0" smtClean="0">
                <a:solidFill>
                  <a:srgbClr val="C00000"/>
                </a:solidFill>
                <a:latin typeface="+mn-ea"/>
              </a:rPr>
              <a:t>2</a:t>
            </a:r>
            <a:r>
              <a:rPr kumimoji="1" lang="ko-KR" altLang="en-US" sz="700" dirty="0" err="1" smtClean="0">
                <a:solidFill>
                  <a:srgbClr val="C00000"/>
                </a:solidFill>
                <a:latin typeface="+mn-ea"/>
              </a:rPr>
              <a:t>뎁스만으로</a:t>
            </a:r>
            <a:r>
              <a:rPr kumimoji="1" lang="ko-KR" altLang="en-US" sz="700" dirty="0" smtClean="0">
                <a:solidFill>
                  <a:srgbClr val="C00000"/>
                </a:solidFill>
                <a:latin typeface="+mn-ea"/>
              </a:rPr>
              <a:t> 제약</a:t>
            </a:r>
            <a:r>
              <a:rPr kumimoji="1" lang="en-US" altLang="ko-KR" sz="700" dirty="0" smtClean="0">
                <a:solidFill>
                  <a:srgbClr val="C00000"/>
                </a:solidFill>
                <a:latin typeface="+mn-ea"/>
              </a:rPr>
              <a:t>? (</a:t>
            </a:r>
            <a:r>
              <a:rPr kumimoji="1" lang="ko-KR" altLang="en-US" sz="700" dirty="0" smtClean="0">
                <a:solidFill>
                  <a:srgbClr val="C00000"/>
                </a:solidFill>
                <a:latin typeface="+mn-ea"/>
              </a:rPr>
              <a:t>개발 시 재규정 필요</a:t>
            </a:r>
            <a:r>
              <a:rPr kumimoji="1" lang="en-US" altLang="ko-KR" sz="700" dirty="0" smtClean="0">
                <a:solidFill>
                  <a:srgbClr val="C00000"/>
                </a:solidFill>
                <a:latin typeface="+mn-ea"/>
              </a:rPr>
              <a:t>)</a:t>
            </a: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kumimoji="1" lang="en-US" altLang="ko-KR" sz="700" dirty="0">
              <a:solidFill>
                <a:srgbClr val="C00000"/>
              </a:solidFill>
              <a:latin typeface="+mn-ea"/>
            </a:endParaRP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1" lang="ko-KR" altLang="en-US" sz="700" dirty="0" smtClean="0">
                <a:latin typeface="+mn-ea"/>
              </a:rPr>
              <a:t>메인타이틀</a:t>
            </a:r>
            <a:r>
              <a:rPr kumimoji="1" lang="en-US" altLang="ko-KR" sz="700" dirty="0" smtClean="0">
                <a:latin typeface="+mn-ea"/>
              </a:rPr>
              <a:t/>
            </a:r>
            <a:br>
              <a:rPr kumimoji="1" lang="en-US" altLang="ko-KR" sz="700" dirty="0" smtClean="0">
                <a:latin typeface="+mn-ea"/>
              </a:rPr>
            </a:br>
            <a:r>
              <a:rPr kumimoji="1" lang="en-US" altLang="ko-KR" sz="700" dirty="0" smtClean="0">
                <a:latin typeface="+mn-ea"/>
              </a:rPr>
              <a:t>- </a:t>
            </a:r>
            <a:r>
              <a:rPr kumimoji="1" lang="ko-KR" altLang="en-US" sz="700" dirty="0" smtClean="0">
                <a:latin typeface="+mn-ea"/>
              </a:rPr>
              <a:t>폴더명으로 변경</a:t>
            </a:r>
            <a:endParaRPr kumimoji="1" lang="en-US" altLang="ko-KR" sz="700" dirty="0" smtClean="0"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119826" y="1838703"/>
            <a:ext cx="927100" cy="119625"/>
            <a:chOff x="5734050" y="760880"/>
            <a:chExt cx="1968500" cy="254000"/>
          </a:xfrm>
        </p:grpSpPr>
        <p:graphicFrame>
          <p:nvGraphicFramePr>
            <p:cNvPr id="6" name="개체 5"/>
            <p:cNvGraphicFramePr>
              <a:graphicFrameLocks noChangeAspect="1"/>
            </p:cNvGraphicFramePr>
            <p:nvPr/>
          </p:nvGraphicFramePr>
          <p:xfrm>
            <a:off x="7397750" y="760880"/>
            <a:ext cx="3048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53" name="Image" r:id="rId10" imgW="304560" imgH="253800" progId="Photoshop.Image.13">
                    <p:embed/>
                  </p:oleObj>
                </mc:Choice>
                <mc:Fallback>
                  <p:oleObj name="Image" r:id="rId10" imgW="304560" imgH="253800" progId="Photoshop.Image.13">
                    <p:embed/>
                    <p:pic>
                      <p:nvPicPr>
                        <p:cNvPr id="6" name="개체 5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397750" y="760880"/>
                          <a:ext cx="3048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직사각형 107"/>
            <p:cNvSpPr/>
            <p:nvPr/>
          </p:nvSpPr>
          <p:spPr>
            <a:xfrm>
              <a:off x="5734050" y="760880"/>
              <a:ext cx="1968500" cy="254000"/>
            </a:xfrm>
            <a:prstGeom prst="rect">
              <a:avLst/>
            </a:prstGeom>
            <a:noFill/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3885341" y="1848219"/>
            <a:ext cx="803114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All</a:t>
            </a:r>
            <a:r>
              <a:rPr lang="ko-KR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Favorite</a:t>
            </a:r>
            <a:r>
              <a:rPr lang="ko-KR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altLang="ko-KR" sz="600" b="1" dirty="0" smtClean="0"/>
              <a:t>Group</a:t>
            </a:r>
          </a:p>
        </p:txBody>
      </p:sp>
      <p:sp>
        <p:nvSpPr>
          <p:cNvPr id="172" name="타원 171"/>
          <p:cNvSpPr/>
          <p:nvPr/>
        </p:nvSpPr>
        <p:spPr>
          <a:xfrm>
            <a:off x="3708721" y="1764064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1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74" name="타원 173"/>
          <p:cNvSpPr/>
          <p:nvPr/>
        </p:nvSpPr>
        <p:spPr>
          <a:xfrm>
            <a:off x="5599121" y="1723543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3</a:t>
            </a:r>
            <a:endParaRPr lang="ko-KR" altLang="en-US" sz="800" b="1" dirty="0">
              <a:latin typeface="Myriad Web" pitchFamily="34" charset="0"/>
            </a:endParaRPr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976649"/>
              </p:ext>
            </p:extLst>
          </p:nvPr>
        </p:nvGraphicFramePr>
        <p:xfrm>
          <a:off x="4157936" y="4669209"/>
          <a:ext cx="3073400" cy="136207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7748366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74470031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7657456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412174694"/>
                    </a:ext>
                  </a:extLst>
                </a:gridCol>
              </a:tblGrid>
              <a:tr h="123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Main menu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smtClean="0">
                          <a:effectLst/>
                        </a:rPr>
                        <a:t>List </a:t>
                      </a:r>
                      <a:r>
                        <a:rPr lang="en-US" sz="700" u="none" strike="noStrike" dirty="0">
                          <a:effectLst/>
                        </a:rPr>
                        <a:t>mode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Align mode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Function menu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115939"/>
                  </a:ext>
                </a:extLst>
              </a:tr>
              <a:tr h="123825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Open memo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All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Latest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Copy</a:t>
                      </a:r>
                      <a:br>
                        <a:rPr lang="en-US" sz="700" u="none" strike="noStrike" dirty="0">
                          <a:effectLst/>
                        </a:rPr>
                      </a:br>
                      <a:r>
                        <a:rPr lang="en-US" sz="700" u="none" strike="noStrike" dirty="0">
                          <a:effectLst/>
                        </a:rPr>
                        <a:t>Cut</a:t>
                      </a:r>
                      <a:br>
                        <a:rPr lang="en-US" sz="700" u="none" strike="noStrike" dirty="0">
                          <a:effectLst/>
                        </a:rPr>
                      </a:br>
                      <a:r>
                        <a:rPr lang="en-US" sz="700" u="none" strike="noStrike" dirty="0">
                          <a:effectLst/>
                        </a:rPr>
                        <a:t>Paste</a:t>
                      </a:r>
                      <a:br>
                        <a:rPr lang="en-US" sz="700" u="none" strike="noStrike" dirty="0">
                          <a:effectLst/>
                        </a:rPr>
                      </a:br>
                      <a:r>
                        <a:rPr lang="en-US" sz="700" u="none" strike="noStrike" dirty="0">
                          <a:effectLst/>
                        </a:rPr>
                        <a:t>Delete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278940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Paper type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363718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Favorite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093533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Group(Folder)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43472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Favorite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Latest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426153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Paper 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07449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Group(Folder)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254414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Group(Folder)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Latest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New Group(Folder)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603994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smtClean="0">
                          <a:effectLst/>
                        </a:rPr>
                        <a:t>Name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Rename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36304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Delete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359080"/>
                  </a:ext>
                </a:extLst>
              </a:tr>
            </a:tbl>
          </a:graphicData>
        </a:graphic>
      </p:graphicFrame>
      <p:sp>
        <p:nvSpPr>
          <p:cNvPr id="102" name="Rectangle 1"/>
          <p:cNvSpPr>
            <a:spLocks noChangeArrowheads="1"/>
          </p:cNvSpPr>
          <p:nvPr/>
        </p:nvSpPr>
        <p:spPr bwMode="auto">
          <a:xfrm>
            <a:off x="4166607" y="4502975"/>
            <a:ext cx="163519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● Memo list Tab</a:t>
            </a:r>
            <a:endParaRPr kumimoji="1" lang="ko-KR" altLang="en-US" sz="80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5389365" y="4557918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1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6077243" y="4564985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2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7024557" y="4565399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3</a:t>
            </a:r>
            <a:endParaRPr lang="ko-KR" altLang="en-US" sz="800" b="1" dirty="0">
              <a:latin typeface="Myriad Web" pitchFamily="34" charset="0"/>
            </a:endParaRPr>
          </a:p>
        </p:txBody>
      </p:sp>
      <p:cxnSp>
        <p:nvCxnSpPr>
          <p:cNvPr id="106" name="꺾인 연결선 105"/>
          <p:cNvCxnSpPr>
            <a:endCxn id="101" idx="1"/>
          </p:cNvCxnSpPr>
          <p:nvPr/>
        </p:nvCxnSpPr>
        <p:spPr>
          <a:xfrm rot="16200000" flipH="1">
            <a:off x="2252195" y="3444505"/>
            <a:ext cx="3436906" cy="374576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957883" y="1344268"/>
            <a:ext cx="128566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Group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3630278" y="1293254"/>
            <a:ext cx="257665" cy="206334"/>
            <a:chOff x="3630279" y="1293254"/>
            <a:chExt cx="398146" cy="206334"/>
          </a:xfrm>
        </p:grpSpPr>
        <p:sp>
          <p:nvSpPr>
            <p:cNvPr id="151" name="직사각형 150"/>
            <p:cNvSpPr/>
            <p:nvPr/>
          </p:nvSpPr>
          <p:spPr>
            <a:xfrm>
              <a:off x="3630279" y="1293254"/>
              <a:ext cx="398146" cy="20633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738355" y="1321287"/>
              <a:ext cx="26540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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타원 152"/>
          <p:cNvSpPr/>
          <p:nvPr/>
        </p:nvSpPr>
        <p:spPr>
          <a:xfrm>
            <a:off x="3816757" y="1190233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4</a:t>
            </a:r>
            <a:endParaRPr lang="ko-KR" altLang="en-US" sz="800" b="1" dirty="0">
              <a:latin typeface="Myriad Web" pitchFamily="34" charset="0"/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4673131" y="1838703"/>
            <a:ext cx="544459" cy="740151"/>
            <a:chOff x="5556249" y="1838703"/>
            <a:chExt cx="544459" cy="740151"/>
          </a:xfrm>
        </p:grpSpPr>
        <p:sp>
          <p:nvSpPr>
            <p:cNvPr id="158" name="직사각형 157"/>
            <p:cNvSpPr/>
            <p:nvPr/>
          </p:nvSpPr>
          <p:spPr>
            <a:xfrm>
              <a:off x="5556249" y="1838703"/>
              <a:ext cx="544459" cy="119625"/>
            </a:xfrm>
            <a:prstGeom prst="rect">
              <a:avLst/>
            </a:prstGeom>
            <a:noFill/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5642744" y="1848219"/>
              <a:ext cx="265587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00" dirty="0" smtClean="0"/>
                <a:t>Latest</a:t>
              </a:r>
              <a:endPara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60" name="그룹 159"/>
            <p:cNvGrpSpPr/>
            <p:nvPr/>
          </p:nvGrpSpPr>
          <p:grpSpPr>
            <a:xfrm>
              <a:off x="5991443" y="1850600"/>
              <a:ext cx="100455" cy="94714"/>
              <a:chOff x="7080616" y="3886607"/>
              <a:chExt cx="136961" cy="129134"/>
            </a:xfrm>
          </p:grpSpPr>
          <p:sp>
            <p:nvSpPr>
              <p:cNvPr id="164" name="직사각형 163"/>
              <p:cNvSpPr/>
              <p:nvPr/>
            </p:nvSpPr>
            <p:spPr>
              <a:xfrm>
                <a:off x="7080616" y="3886607"/>
                <a:ext cx="136961" cy="1291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이등변 삼각형 164"/>
              <p:cNvSpPr/>
              <p:nvPr/>
            </p:nvSpPr>
            <p:spPr>
              <a:xfrm rot="10800000">
                <a:off x="7108881" y="3923029"/>
                <a:ext cx="80429" cy="6933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1" name="직사각형 160"/>
            <p:cNvSpPr/>
            <p:nvPr/>
          </p:nvSpPr>
          <p:spPr>
            <a:xfrm>
              <a:off x="5556249" y="1962983"/>
              <a:ext cx="544459" cy="6158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5565059" y="1982936"/>
              <a:ext cx="526840" cy="1255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642744" y="1982761"/>
              <a:ext cx="44915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600" dirty="0" smtClean="0"/>
                <a:t>Latest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Paper type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Favorite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Group</a:t>
              </a:r>
            </a:p>
          </p:txBody>
        </p:sp>
      </p:grpSp>
      <p:sp>
        <p:nvSpPr>
          <p:cNvPr id="173" name="타원 172"/>
          <p:cNvSpPr/>
          <p:nvPr/>
        </p:nvSpPr>
        <p:spPr>
          <a:xfrm>
            <a:off x="5012862" y="1730823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2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3856609" y="1498690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5</a:t>
            </a:r>
            <a:endParaRPr lang="ko-KR" altLang="en-US" sz="800" b="1" dirty="0">
              <a:latin typeface="Myriad We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22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96"/>
          <p:cNvGrpSpPr/>
          <p:nvPr/>
        </p:nvGrpSpPr>
        <p:grpSpPr>
          <a:xfrm>
            <a:off x="3877104" y="2068276"/>
            <a:ext cx="3068919" cy="1438075"/>
            <a:chOff x="3877104" y="2068276"/>
            <a:chExt cx="3068919" cy="1438075"/>
          </a:xfrm>
        </p:grpSpPr>
        <p:sp>
          <p:nvSpPr>
            <p:cNvPr id="98" name="직사각형 97"/>
            <p:cNvSpPr/>
            <p:nvPr/>
          </p:nvSpPr>
          <p:spPr>
            <a:xfrm>
              <a:off x="4682104" y="2068276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5480920" y="2068276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275061" y="2068276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878990" y="2835389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682104" y="2835389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480920" y="2835389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3877104" y="2068276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622996"/>
              </p:ext>
            </p:extLst>
          </p:nvPr>
        </p:nvGraphicFramePr>
        <p:xfrm>
          <a:off x="4150705" y="4669207"/>
          <a:ext cx="3073401" cy="111147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262043211"/>
                    </a:ext>
                  </a:extLst>
                </a:gridCol>
                <a:gridCol w="675217">
                  <a:extLst>
                    <a:ext uri="{9D8B030D-6E8A-4147-A177-3AD203B41FA5}">
                      <a16:colId xmlns:a16="http://schemas.microsoft.com/office/drawing/2014/main" val="795444386"/>
                    </a:ext>
                  </a:extLst>
                </a:gridCol>
                <a:gridCol w="884767">
                  <a:extLst>
                    <a:ext uri="{9D8B030D-6E8A-4147-A177-3AD203B41FA5}">
                      <a16:colId xmlns:a16="http://schemas.microsoft.com/office/drawing/2014/main" val="804147187"/>
                    </a:ext>
                  </a:extLst>
                </a:gridCol>
                <a:gridCol w="884767">
                  <a:extLst>
                    <a:ext uri="{9D8B030D-6E8A-4147-A177-3AD203B41FA5}">
                      <a16:colId xmlns:a16="http://schemas.microsoft.com/office/drawing/2014/main" val="1378286902"/>
                    </a:ext>
                  </a:extLst>
                </a:gridCol>
              </a:tblGrid>
              <a:tr h="123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Main menu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</a:rPr>
                        <a:t>Lisit</a:t>
                      </a:r>
                      <a:r>
                        <a:rPr lang="en-US" sz="700" u="none" strike="noStrike" dirty="0">
                          <a:effectLst/>
                        </a:rPr>
                        <a:t> mode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Align mode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Function menu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590003"/>
                  </a:ext>
                </a:extLst>
              </a:tr>
              <a:tr h="120874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Open template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Favorite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Latest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smtClean="0">
                          <a:effectLst/>
                        </a:rPr>
                        <a:t>Save </a:t>
                      </a:r>
                      <a:r>
                        <a:rPr lang="en-US" sz="700" u="none" strike="noStrike" dirty="0">
                          <a:effectLst/>
                        </a:rPr>
                        <a:t>to printer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353108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Paper type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592212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Group(Folder)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843808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Group(Folder)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448723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All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Latest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smtClean="0">
                          <a:effectLst/>
                        </a:rPr>
                        <a:t>Save </a:t>
                      </a:r>
                      <a:r>
                        <a:rPr lang="en-US" sz="700" u="none" strike="noStrike" dirty="0">
                          <a:effectLst/>
                        </a:rPr>
                        <a:t>to printer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268474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Paper type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723278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Favorite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734669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Group(Folder)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332678"/>
                  </a:ext>
                </a:extLst>
              </a:tr>
            </a:tbl>
          </a:graphicData>
        </a:graphic>
      </p:graphicFrame>
      <p:sp>
        <p:nvSpPr>
          <p:cNvPr id="155" name="직사각형 154"/>
          <p:cNvSpPr/>
          <p:nvPr/>
        </p:nvSpPr>
        <p:spPr>
          <a:xfrm>
            <a:off x="5496473" y="1838703"/>
            <a:ext cx="396328" cy="11962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262189" y="1290001"/>
            <a:ext cx="1363327" cy="2820990"/>
            <a:chOff x="2262189" y="1290001"/>
            <a:chExt cx="1363327" cy="2727250"/>
          </a:xfrm>
        </p:grpSpPr>
        <p:sp>
          <p:nvSpPr>
            <p:cNvPr id="32" name="직사각형 31"/>
            <p:cNvSpPr/>
            <p:nvPr/>
          </p:nvSpPr>
          <p:spPr>
            <a:xfrm>
              <a:off x="2262189" y="1290001"/>
              <a:ext cx="1363327" cy="2727250"/>
            </a:xfrm>
            <a:prstGeom prst="rect">
              <a:avLst/>
            </a:prstGeom>
            <a:solidFill>
              <a:srgbClr val="5C5A58"/>
            </a:solidFill>
            <a:ln w="3175">
              <a:solidFill>
                <a:srgbClr val="40404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264236" y="2185001"/>
              <a:ext cx="45719" cy="2474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309955" y="2185001"/>
              <a:ext cx="1311263" cy="24746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1389" y="2229927"/>
              <a:ext cx="168788" cy="168788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4452" y="2484690"/>
              <a:ext cx="202702" cy="202702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2591401" y="1975001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b="1" dirty="0" smtClean="0">
                  <a:solidFill>
                    <a:schemeClr val="bg1"/>
                  </a:solidFill>
                </a:rPr>
                <a:t>Open memo</a:t>
              </a:r>
              <a:endParaRPr lang="ko-KR" altLang="en-US" sz="65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91401" y="2252881"/>
              <a:ext cx="77821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>
                  <a:solidFill>
                    <a:schemeClr val="bg1"/>
                  </a:solidFill>
                </a:rPr>
                <a:t>Import </a:t>
              </a:r>
              <a:r>
                <a:rPr lang="en-US" altLang="ko-KR" sz="650" dirty="0" smtClean="0">
                  <a:solidFill>
                    <a:schemeClr val="bg1"/>
                  </a:solidFill>
                </a:rPr>
                <a:t>template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91401" y="2536027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 smtClean="0">
                  <a:solidFill>
                    <a:schemeClr val="bg1"/>
                  </a:solidFill>
                </a:rPr>
                <a:t>Options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78919" y="3305277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 smtClean="0">
                  <a:solidFill>
                    <a:schemeClr val="bg1"/>
                  </a:solidFill>
                </a:rPr>
                <a:t>Download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6097" y="2784037"/>
              <a:ext cx="179152" cy="179152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2600926" y="2818062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 smtClean="0">
                  <a:solidFill>
                    <a:schemeClr val="bg1"/>
                  </a:solidFill>
                </a:rPr>
                <a:t>Help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0705" y="1952725"/>
              <a:ext cx="149472" cy="149472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87848" y="1394297"/>
              <a:ext cx="235304" cy="233063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80548" y="1429293"/>
              <a:ext cx="689071" cy="85001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2378918" y="3454999"/>
              <a:ext cx="124659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500" dirty="0" err="1" smtClean="0">
                  <a:solidFill>
                    <a:schemeClr val="bg1">
                      <a:lumMod val="85000"/>
                    </a:schemeClr>
                  </a:solidFill>
                </a:rPr>
                <a:t>nemonic</a:t>
              </a:r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 Driver </a:t>
              </a:r>
              <a:r>
                <a:rPr lang="en-US" altLang="ko-KR" sz="500" dirty="0">
                  <a:solidFill>
                    <a:schemeClr val="bg1">
                      <a:lumMod val="85000"/>
                    </a:schemeClr>
                  </a:solidFill>
                </a:rPr>
                <a:t>v.0.0 </a:t>
              </a:r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(Latest</a:t>
              </a:r>
              <a:r>
                <a:rPr lang="en-US" altLang="ko-KR" sz="5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en-US" altLang="ko-KR" sz="500" dirty="0" smtClean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Memo App v.0.0 </a:t>
              </a:r>
              <a:r>
                <a:rPr lang="en-US" altLang="ko-KR" sz="500" u="sng" dirty="0" smtClean="0">
                  <a:solidFill>
                    <a:srgbClr val="FFC000"/>
                  </a:solidFill>
                </a:rPr>
                <a:t>(Now Upgrade)</a:t>
              </a:r>
            </a:p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Memo </a:t>
              </a:r>
              <a:r>
                <a:rPr lang="en-US" altLang="ko-KR" sz="500" dirty="0">
                  <a:solidFill>
                    <a:schemeClr val="bg1">
                      <a:lumMod val="85000"/>
                    </a:schemeClr>
                  </a:solidFill>
                </a:rPr>
                <a:t>Template v.0.0 </a:t>
              </a:r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(Latest)</a:t>
              </a:r>
              <a:endParaRPr lang="en-US" altLang="ko-KR" sz="5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378919" y="3790272"/>
              <a:ext cx="1173906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Mangoslab   </a:t>
              </a:r>
              <a:r>
                <a:rPr lang="en-US" altLang="ko-KR" sz="500" u="sng" dirty="0" smtClean="0">
                  <a:solidFill>
                    <a:srgbClr val="FFC000"/>
                  </a:solidFill>
                </a:rPr>
                <a:t>www.mangoslab.com</a:t>
              </a:r>
              <a:endParaRPr lang="ko-KR" altLang="en-US" sz="500" u="sng" dirty="0">
                <a:solidFill>
                  <a:srgbClr val="FFC000"/>
                </a:solidFill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2378322" y="3435947"/>
              <a:ext cx="110306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2378322" y="3714409"/>
              <a:ext cx="110306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7080616" y="1998463"/>
            <a:ext cx="136961" cy="2112529"/>
            <a:chOff x="7080616" y="1903213"/>
            <a:chExt cx="136961" cy="2112529"/>
          </a:xfrm>
        </p:grpSpPr>
        <p:sp>
          <p:nvSpPr>
            <p:cNvPr id="57" name="직사각형 56"/>
            <p:cNvSpPr/>
            <p:nvPr/>
          </p:nvSpPr>
          <p:spPr>
            <a:xfrm>
              <a:off x="7080616" y="1975002"/>
              <a:ext cx="136961" cy="204074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7080616" y="1903213"/>
              <a:ext cx="136961" cy="129134"/>
              <a:chOff x="7080616" y="1973063"/>
              <a:chExt cx="136961" cy="129134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7080616" y="1973063"/>
                <a:ext cx="136961" cy="1291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이등변 삼각형 69"/>
              <p:cNvSpPr/>
              <p:nvPr/>
            </p:nvSpPr>
            <p:spPr>
              <a:xfrm>
                <a:off x="7108881" y="1999960"/>
                <a:ext cx="80429" cy="6933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1" name="직사각형 70"/>
            <p:cNvSpPr/>
            <p:nvPr/>
          </p:nvSpPr>
          <p:spPr>
            <a:xfrm>
              <a:off x="7080616" y="2032347"/>
              <a:ext cx="136961" cy="7158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7080616" y="3886607"/>
              <a:ext cx="136961" cy="129134"/>
              <a:chOff x="7080616" y="3886607"/>
              <a:chExt cx="136961" cy="129134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7080616" y="3886607"/>
                <a:ext cx="136961" cy="1291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이등변 삼각형 72"/>
              <p:cNvSpPr/>
              <p:nvPr/>
            </p:nvSpPr>
            <p:spPr>
              <a:xfrm rot="10800000">
                <a:off x="7108881" y="3923029"/>
                <a:ext cx="80429" cy="6933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직사각형 4"/>
          <p:cNvSpPr/>
          <p:nvPr/>
        </p:nvSpPr>
        <p:spPr>
          <a:xfrm>
            <a:off x="0" y="809626"/>
            <a:ext cx="1504951" cy="407597"/>
          </a:xfrm>
          <a:prstGeom prst="rect">
            <a:avLst/>
          </a:prstGeom>
          <a:solidFill>
            <a:srgbClr val="F09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285750" y="870914"/>
            <a:ext cx="1187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pitchFamily="34" charset="0"/>
                <a:ea typeface="굴림" pitchFamily="50" charset="-127"/>
              </a:rPr>
              <a:t>3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-10580" y="6090517"/>
            <a:ext cx="15176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>
                <a:solidFill>
                  <a:srgbClr val="C00000"/>
                </a:solidFill>
                <a:latin typeface="Calibri" pitchFamily="34" charset="0"/>
                <a:ea typeface="맑은 고딕" pitchFamily="50" charset="-127"/>
                <a:cs typeface="Arial" charset="0"/>
              </a:rPr>
              <a:t>MANGOSLAB CONFIDENTIAL </a:t>
            </a:r>
            <a:endParaRPr kumimoji="0" lang="en-US" altLang="ko-KR" sz="600" b="0" dirty="0" smtClean="0">
              <a:solidFill>
                <a:srgbClr val="C00000"/>
              </a:solidFill>
              <a:latin typeface="Calibri" pitchFamily="34" charset="0"/>
              <a:ea typeface="맑은 고딕" pitchFamily="50" charset="-127"/>
              <a:cs typeface="Arial" charset="0"/>
            </a:endParaRP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© </a:t>
            </a:r>
            <a:r>
              <a:rPr kumimoji="0" lang="en-US" altLang="ko-KR" sz="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2016 MANGOSLAB CO.LTD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1" y="6402123"/>
            <a:ext cx="768350" cy="944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989" y="368396"/>
            <a:ext cx="841828" cy="103844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-10580" y="1290001"/>
            <a:ext cx="15263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yriad Web" pitchFamily="34" charset="0"/>
                <a:ea typeface="굴림" pitchFamily="50" charset="-127"/>
              </a:rPr>
              <a:t>Service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Web" pitchFamily="34" charset="0"/>
                <a:ea typeface="굴림" pitchFamily="50" charset="-127"/>
              </a:rPr>
              <a:t>Scenario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95820" y="538790"/>
            <a:ext cx="1109131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Windows Application </a:t>
            </a:r>
            <a:endParaRPr kumimoji="1" lang="en-US" altLang="ko-KR" sz="700" dirty="0">
              <a:solidFill>
                <a:schemeClr val="bg1">
                  <a:lumMod val="65000"/>
                </a:schemeClr>
              </a:solidFill>
              <a:latin typeface="Helvetica-Light" panose="020B0400000000000000" pitchFamily="34" charset="0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UI Flipbook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553661" y="937383"/>
            <a:ext cx="58950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POP-UP WINDOW : 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IMPORT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TEMPLATE 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List (Favorite)</a:t>
            </a:r>
            <a:endParaRPr kumimoji="1"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262189" y="937383"/>
            <a:ext cx="188375" cy="188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latin typeface="Myriad Web" pitchFamily="34" charset="0"/>
              </a:rPr>
              <a:t>1</a:t>
            </a:r>
            <a:endParaRPr lang="ko-KR" altLang="en-US" sz="1000" b="1" dirty="0">
              <a:latin typeface="Myriad Web" pitchFamily="34" charset="0"/>
            </a:endParaRPr>
          </a:p>
        </p:txBody>
      </p:sp>
      <p:graphicFrame>
        <p:nvGraphicFramePr>
          <p:cNvPr id="15" name="Group 155"/>
          <p:cNvGraphicFramePr>
            <a:graphicFrameLocks noGrp="1"/>
          </p:cNvGraphicFramePr>
          <p:nvPr/>
        </p:nvGraphicFramePr>
        <p:xfrm>
          <a:off x="8392702" y="1290000"/>
          <a:ext cx="3221447" cy="22429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01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293"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SCREEN ID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P-000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679772" y="1543978"/>
            <a:ext cx="1113359" cy="61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400" dirty="0" smtClean="0">
                <a:solidFill>
                  <a:schemeClr val="bg1">
                    <a:lumMod val="85000"/>
                  </a:schemeClr>
                </a:solidFill>
              </a:rPr>
              <a:t>Abc defg hi jklmn</a:t>
            </a:r>
            <a:endParaRPr lang="ko-KR" altLang="en-US" sz="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Rectangle 1"/>
          <p:cNvSpPr>
            <a:spLocks noChangeArrowheads="1"/>
          </p:cNvSpPr>
          <p:nvPr/>
        </p:nvSpPr>
        <p:spPr bwMode="auto">
          <a:xfrm>
            <a:off x="8373927" y="1644294"/>
            <a:ext cx="163519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● Screen Description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7013262" y="1358354"/>
            <a:ext cx="68310" cy="69267"/>
            <a:chOff x="10519362" y="3882500"/>
            <a:chExt cx="483082" cy="489849"/>
          </a:xfrm>
          <a:effectLst/>
        </p:grpSpPr>
        <p:cxnSp>
          <p:nvCxnSpPr>
            <p:cNvPr id="51" name="직선 연결선 50"/>
            <p:cNvCxnSpPr/>
            <p:nvPr/>
          </p:nvCxnSpPr>
          <p:spPr>
            <a:xfrm>
              <a:off x="10526304" y="3882500"/>
              <a:ext cx="476140" cy="476140"/>
            </a:xfrm>
            <a:prstGeom prst="line">
              <a:avLst/>
            </a:prstGeom>
            <a:ln w="6350"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rot="5400000">
              <a:off x="10519362" y="3896209"/>
              <a:ext cx="476140" cy="476140"/>
            </a:xfrm>
            <a:prstGeom prst="line">
              <a:avLst/>
            </a:prstGeom>
            <a:ln w="6350"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/>
          <p:cNvSpPr/>
          <p:nvPr/>
        </p:nvSpPr>
        <p:spPr>
          <a:xfrm>
            <a:off x="3626626" y="1290001"/>
            <a:ext cx="3590951" cy="2820990"/>
          </a:xfrm>
          <a:prstGeom prst="rect">
            <a:avLst/>
          </a:prstGeom>
          <a:noFill/>
          <a:ln w="3175">
            <a:solidFill>
              <a:srgbClr val="8C8C8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3887943" y="1611887"/>
            <a:ext cx="128566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 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 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Rectangle 1"/>
          <p:cNvSpPr>
            <a:spLocks noChangeArrowheads="1"/>
          </p:cNvSpPr>
          <p:nvPr/>
        </p:nvSpPr>
        <p:spPr bwMode="auto">
          <a:xfrm>
            <a:off x="8448674" y="1888857"/>
            <a:ext cx="3165476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 template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초기 진입 시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List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en-US" altLang="ko-KR" sz="700" b="1" dirty="0" smtClean="0">
                <a:solidFill>
                  <a:srgbClr val="C00000"/>
                </a:solidFill>
                <a:latin typeface="+mn-ea"/>
              </a:rPr>
              <a:t>Favorite</a:t>
            </a:r>
            <a:r>
              <a:rPr kumimoji="1" lang="en-US" altLang="ko-KR" sz="700" b="1" dirty="0">
                <a:solidFill>
                  <a:srgbClr val="C00000"/>
                </a:solidFill>
                <a:latin typeface="+mn-ea"/>
              </a:rPr>
              <a:t> (</a:t>
            </a:r>
            <a:r>
              <a:rPr kumimoji="1" lang="ko-KR" altLang="en-US" sz="700" b="1" dirty="0">
                <a:solidFill>
                  <a:srgbClr val="C00000"/>
                </a:solidFill>
                <a:latin typeface="+mn-ea"/>
              </a:rPr>
              <a:t>디폴트</a:t>
            </a:r>
            <a:r>
              <a:rPr kumimoji="1" lang="en-US" altLang="ko-KR" sz="700" b="1" dirty="0">
                <a:solidFill>
                  <a:srgbClr val="C00000"/>
                </a:solidFill>
                <a:latin typeface="+mn-ea"/>
              </a:rPr>
              <a:t>)</a:t>
            </a:r>
            <a:r>
              <a:rPr kumimoji="1" lang="en-US" altLang="ko-KR" sz="700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Favorite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체크된 템플릿만 뿌려준다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없을 경우 </a:t>
            </a:r>
            <a:r>
              <a:rPr kumimoji="1" lang="en-US" altLang="ko-KR" sz="700" dirty="0">
                <a:solidFill>
                  <a:srgbClr val="C00000"/>
                </a:solidFill>
                <a:latin typeface="+mn-ea"/>
              </a:rPr>
              <a:t>alert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Group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메모별로 그룹핑 된 폴더를 보여준다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b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All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모든 템플릿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뿌려준다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endParaRPr kumimoji="1"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리스트의 정렬 방식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Latest(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디폴트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최근 저장된 순으로 배열한다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Paper type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템플릿 용지타입별로 배열된다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Group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소속된 그룹 순으로 배열된다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1"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Function icons (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오른쪽 마우스 메뉴의 동일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Save to printer 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프린터의 대표 템플릿으로 지정한다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(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네모닉 프린터의 코너 버튼을 누르면 해당 템플릿이 출력된다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.) 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6119826" y="1838703"/>
            <a:ext cx="927100" cy="119625"/>
            <a:chOff x="5734050" y="760880"/>
            <a:chExt cx="1968500" cy="254000"/>
          </a:xfrm>
        </p:grpSpPr>
        <p:graphicFrame>
          <p:nvGraphicFramePr>
            <p:cNvPr id="6" name="개체 5"/>
            <p:cNvGraphicFramePr>
              <a:graphicFrameLocks noChangeAspect="1"/>
            </p:cNvGraphicFramePr>
            <p:nvPr/>
          </p:nvGraphicFramePr>
          <p:xfrm>
            <a:off x="7397750" y="760880"/>
            <a:ext cx="3048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71" name="Image" r:id="rId10" imgW="304560" imgH="253800" progId="Photoshop.Image.13">
                    <p:embed/>
                  </p:oleObj>
                </mc:Choice>
                <mc:Fallback>
                  <p:oleObj name="Image" r:id="rId10" imgW="304560" imgH="253800" progId="Photoshop.Image.13">
                    <p:embed/>
                    <p:pic>
                      <p:nvPicPr>
                        <p:cNvPr id="6" name="개체 5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397750" y="760880"/>
                          <a:ext cx="3048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직사각형 107"/>
            <p:cNvSpPr/>
            <p:nvPr/>
          </p:nvSpPr>
          <p:spPr>
            <a:xfrm>
              <a:off x="5734050" y="760880"/>
              <a:ext cx="1968500" cy="254000"/>
            </a:xfrm>
            <a:prstGeom prst="rect">
              <a:avLst/>
            </a:prstGeom>
            <a:noFill/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3885341" y="1848219"/>
            <a:ext cx="803114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600" b="1" dirty="0" smtClean="0"/>
              <a:t>Favorite</a:t>
            </a:r>
            <a:r>
              <a:rPr lang="ko-KR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Group</a:t>
            </a:r>
            <a:r>
              <a:rPr lang="en-US" altLang="ko-KR" sz="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</a:t>
            </a:r>
            <a:r>
              <a:rPr lang="en-US" altLang="ko-KR" sz="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</a:t>
            </a:r>
            <a:endParaRPr lang="en-US" altLang="ko-KR" sz="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673131" y="1838703"/>
            <a:ext cx="544459" cy="598121"/>
            <a:chOff x="5556249" y="1838703"/>
            <a:chExt cx="544459" cy="598121"/>
          </a:xfrm>
        </p:grpSpPr>
        <p:sp>
          <p:nvSpPr>
            <p:cNvPr id="119" name="직사각형 118"/>
            <p:cNvSpPr/>
            <p:nvPr/>
          </p:nvSpPr>
          <p:spPr>
            <a:xfrm>
              <a:off x="5556249" y="1838703"/>
              <a:ext cx="544459" cy="119625"/>
            </a:xfrm>
            <a:prstGeom prst="rect">
              <a:avLst/>
            </a:prstGeom>
            <a:noFill/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642744" y="1848219"/>
              <a:ext cx="265587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00" dirty="0" smtClean="0"/>
                <a:t>Latest</a:t>
              </a:r>
              <a:endPara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33" name="그룹 132"/>
            <p:cNvGrpSpPr/>
            <p:nvPr/>
          </p:nvGrpSpPr>
          <p:grpSpPr>
            <a:xfrm>
              <a:off x="5991443" y="1850600"/>
              <a:ext cx="100455" cy="94714"/>
              <a:chOff x="7080616" y="3886607"/>
              <a:chExt cx="136961" cy="129134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7080616" y="3886607"/>
                <a:ext cx="136961" cy="1291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이등변 삼각형 134"/>
              <p:cNvSpPr/>
              <p:nvPr/>
            </p:nvSpPr>
            <p:spPr>
              <a:xfrm rot="10800000">
                <a:off x="7108881" y="3923029"/>
                <a:ext cx="80429" cy="6933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8" name="직사각형 137"/>
            <p:cNvSpPr/>
            <p:nvPr/>
          </p:nvSpPr>
          <p:spPr>
            <a:xfrm>
              <a:off x="5556249" y="1962984"/>
              <a:ext cx="544459" cy="4738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565059" y="1982936"/>
              <a:ext cx="526840" cy="1255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642744" y="1982761"/>
              <a:ext cx="449154" cy="4154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600" dirty="0" smtClean="0"/>
                <a:t>Latest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Paper type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Group</a:t>
              </a:r>
            </a:p>
          </p:txBody>
        </p:sp>
      </p:grpSp>
      <p:sp>
        <p:nvSpPr>
          <p:cNvPr id="172" name="타원 171"/>
          <p:cNvSpPr/>
          <p:nvPr/>
        </p:nvSpPr>
        <p:spPr>
          <a:xfrm>
            <a:off x="3708721" y="1764064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1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73" name="타원 172"/>
          <p:cNvSpPr/>
          <p:nvPr/>
        </p:nvSpPr>
        <p:spPr>
          <a:xfrm>
            <a:off x="5012862" y="1730823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2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74" name="타원 173"/>
          <p:cNvSpPr/>
          <p:nvPr/>
        </p:nvSpPr>
        <p:spPr>
          <a:xfrm>
            <a:off x="5599121" y="1723543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3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02" name="Rectangle 1"/>
          <p:cNvSpPr>
            <a:spLocks noChangeArrowheads="1"/>
          </p:cNvSpPr>
          <p:nvPr/>
        </p:nvSpPr>
        <p:spPr bwMode="auto">
          <a:xfrm>
            <a:off x="4166607" y="4502975"/>
            <a:ext cx="163519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● Memo list Tab</a:t>
            </a:r>
            <a:endParaRPr kumimoji="1" lang="ko-KR" altLang="en-US" sz="80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5389365" y="4557918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1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6077243" y="4564985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2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7024557" y="4565399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3</a:t>
            </a:r>
            <a:endParaRPr lang="ko-KR" altLang="en-US" sz="800" b="1" dirty="0">
              <a:latin typeface="Myriad Web" pitchFamily="34" charset="0"/>
            </a:endParaRPr>
          </a:p>
        </p:txBody>
      </p:sp>
      <p:cxnSp>
        <p:nvCxnSpPr>
          <p:cNvPr id="106" name="꺾인 연결선 105"/>
          <p:cNvCxnSpPr>
            <a:endCxn id="101" idx="1"/>
          </p:cNvCxnSpPr>
          <p:nvPr/>
        </p:nvCxnSpPr>
        <p:spPr>
          <a:xfrm rot="16200000" flipH="1">
            <a:off x="2252195" y="3444505"/>
            <a:ext cx="3436906" cy="374576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타원 131"/>
          <p:cNvSpPr/>
          <p:nvPr/>
        </p:nvSpPr>
        <p:spPr>
          <a:xfrm>
            <a:off x="3914586" y="2094695"/>
            <a:ext cx="66675" cy="666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solidFill>
              <a:srgbClr val="5C5A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/>
          <p:cNvSpPr/>
          <p:nvPr/>
        </p:nvSpPr>
        <p:spPr>
          <a:xfrm>
            <a:off x="3914586" y="2873852"/>
            <a:ext cx="66675" cy="666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solidFill>
              <a:srgbClr val="5C5A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>
            <a:off x="5529782" y="2094695"/>
            <a:ext cx="66675" cy="666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solidFill>
              <a:srgbClr val="5C5A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/>
          <p:cNvSpPr/>
          <p:nvPr/>
        </p:nvSpPr>
        <p:spPr>
          <a:xfrm>
            <a:off x="5529782" y="2873852"/>
            <a:ext cx="66675" cy="666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solidFill>
              <a:srgbClr val="5C5A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6325568" y="2094695"/>
            <a:ext cx="66675" cy="666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solidFill>
              <a:srgbClr val="5C5A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/>
          <p:cNvSpPr/>
          <p:nvPr/>
        </p:nvSpPr>
        <p:spPr>
          <a:xfrm>
            <a:off x="4726288" y="2873852"/>
            <a:ext cx="66675" cy="666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solidFill>
              <a:srgbClr val="5C5A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49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339777"/>
              </p:ext>
            </p:extLst>
          </p:nvPr>
        </p:nvGraphicFramePr>
        <p:xfrm>
          <a:off x="4150705" y="4669207"/>
          <a:ext cx="3073401" cy="111147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262043211"/>
                    </a:ext>
                  </a:extLst>
                </a:gridCol>
                <a:gridCol w="675217">
                  <a:extLst>
                    <a:ext uri="{9D8B030D-6E8A-4147-A177-3AD203B41FA5}">
                      <a16:colId xmlns:a16="http://schemas.microsoft.com/office/drawing/2014/main" val="795444386"/>
                    </a:ext>
                  </a:extLst>
                </a:gridCol>
                <a:gridCol w="884767">
                  <a:extLst>
                    <a:ext uri="{9D8B030D-6E8A-4147-A177-3AD203B41FA5}">
                      <a16:colId xmlns:a16="http://schemas.microsoft.com/office/drawing/2014/main" val="804147187"/>
                    </a:ext>
                  </a:extLst>
                </a:gridCol>
                <a:gridCol w="884767">
                  <a:extLst>
                    <a:ext uri="{9D8B030D-6E8A-4147-A177-3AD203B41FA5}">
                      <a16:colId xmlns:a16="http://schemas.microsoft.com/office/drawing/2014/main" val="1378286902"/>
                    </a:ext>
                  </a:extLst>
                </a:gridCol>
              </a:tblGrid>
              <a:tr h="123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Main menu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</a:rPr>
                        <a:t>Lisit</a:t>
                      </a:r>
                      <a:r>
                        <a:rPr lang="en-US" sz="700" u="none" strike="noStrike" dirty="0">
                          <a:effectLst/>
                        </a:rPr>
                        <a:t> mode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Align mode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Function menu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590003"/>
                  </a:ext>
                </a:extLst>
              </a:tr>
              <a:tr h="120874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Open template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Favorite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Latest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Favorite</a:t>
                      </a:r>
                      <a:br>
                        <a:rPr lang="en-US" sz="700" u="none" strike="noStrike" dirty="0">
                          <a:effectLst/>
                        </a:rPr>
                      </a:br>
                      <a:r>
                        <a:rPr lang="en-US" sz="700" u="none" strike="noStrike" dirty="0">
                          <a:effectLst/>
                        </a:rPr>
                        <a:t>Save to printer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353108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Paper type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592212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Group(Folder)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843808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Group(Folder)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448723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All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Latest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Favorite</a:t>
                      </a:r>
                      <a:br>
                        <a:rPr lang="en-US" sz="700" u="none" strike="noStrike" dirty="0">
                          <a:effectLst/>
                        </a:rPr>
                      </a:br>
                      <a:r>
                        <a:rPr lang="en-US" sz="700" u="none" strike="noStrike" dirty="0">
                          <a:effectLst/>
                        </a:rPr>
                        <a:t>Save to printer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268474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Paper 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723278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Favorite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734669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Group(Folder)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332678"/>
                  </a:ext>
                </a:extLst>
              </a:tr>
            </a:tbl>
          </a:graphicData>
        </a:graphic>
      </p:graphicFrame>
      <p:grpSp>
        <p:nvGrpSpPr>
          <p:cNvPr id="107" name="그룹 106"/>
          <p:cNvGrpSpPr/>
          <p:nvPr/>
        </p:nvGrpSpPr>
        <p:grpSpPr>
          <a:xfrm>
            <a:off x="3878990" y="2068276"/>
            <a:ext cx="3068793" cy="1672743"/>
            <a:chOff x="3878990" y="2068276"/>
            <a:chExt cx="3068793" cy="1672743"/>
          </a:xfrm>
        </p:grpSpPr>
        <p:sp>
          <p:nvSpPr>
            <p:cNvPr id="110" name="직사각형 109"/>
            <p:cNvSpPr/>
            <p:nvPr/>
          </p:nvSpPr>
          <p:spPr>
            <a:xfrm>
              <a:off x="3878990" y="2068276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878990" y="2753866"/>
              <a:ext cx="67096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My template</a:t>
              </a:r>
              <a:endPara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682104" y="2068276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5480920" y="2068276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275061" y="2068276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3878990" y="2956189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4682104" y="2956189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5480920" y="2956189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275061" y="2956189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682104" y="2753866"/>
              <a:ext cx="67096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Folder Name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485218" y="2753866"/>
              <a:ext cx="67096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Folder Name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276821" y="2753866"/>
              <a:ext cx="67096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Folder Name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878990" y="3648686"/>
              <a:ext cx="67096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Folder Name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682104" y="3648686"/>
              <a:ext cx="67096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Folder Name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485218" y="3648686"/>
              <a:ext cx="67096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Folder Name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276821" y="3648686"/>
              <a:ext cx="67096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Folder Name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262189" y="1290001"/>
            <a:ext cx="1363327" cy="2820990"/>
            <a:chOff x="2262189" y="1290001"/>
            <a:chExt cx="1363327" cy="2727250"/>
          </a:xfrm>
        </p:grpSpPr>
        <p:sp>
          <p:nvSpPr>
            <p:cNvPr id="32" name="직사각형 31"/>
            <p:cNvSpPr/>
            <p:nvPr/>
          </p:nvSpPr>
          <p:spPr>
            <a:xfrm>
              <a:off x="2262189" y="1290001"/>
              <a:ext cx="1363327" cy="2727250"/>
            </a:xfrm>
            <a:prstGeom prst="rect">
              <a:avLst/>
            </a:prstGeom>
            <a:solidFill>
              <a:srgbClr val="5C5A58"/>
            </a:solidFill>
            <a:ln w="3175">
              <a:solidFill>
                <a:srgbClr val="40404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264236" y="2185001"/>
              <a:ext cx="45719" cy="2474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309955" y="2185001"/>
              <a:ext cx="1311263" cy="24746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1389" y="2229927"/>
              <a:ext cx="168788" cy="168788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4452" y="2484690"/>
              <a:ext cx="202702" cy="202702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2591401" y="1975001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b="1" dirty="0" smtClean="0">
                  <a:solidFill>
                    <a:schemeClr val="bg1"/>
                  </a:solidFill>
                </a:rPr>
                <a:t>Open memo</a:t>
              </a:r>
              <a:endParaRPr lang="ko-KR" altLang="en-US" sz="65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91401" y="2252881"/>
              <a:ext cx="77821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 smtClean="0">
                  <a:solidFill>
                    <a:schemeClr val="bg1"/>
                  </a:solidFill>
                </a:rPr>
                <a:t>Import template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91401" y="2536027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 smtClean="0">
                  <a:solidFill>
                    <a:schemeClr val="bg1"/>
                  </a:solidFill>
                </a:rPr>
                <a:t>Options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78919" y="3305277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 smtClean="0">
                  <a:solidFill>
                    <a:schemeClr val="bg1"/>
                  </a:solidFill>
                </a:rPr>
                <a:t>Download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6097" y="2784037"/>
              <a:ext cx="179152" cy="179152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2600926" y="2818062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 smtClean="0">
                  <a:solidFill>
                    <a:schemeClr val="bg1"/>
                  </a:solidFill>
                </a:rPr>
                <a:t>Help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0705" y="1952725"/>
              <a:ext cx="149472" cy="149472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87848" y="1394297"/>
              <a:ext cx="235304" cy="233063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80548" y="1429293"/>
              <a:ext cx="689071" cy="85001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2378918" y="3454999"/>
              <a:ext cx="124659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500" dirty="0" err="1" smtClean="0">
                  <a:solidFill>
                    <a:schemeClr val="bg1">
                      <a:lumMod val="85000"/>
                    </a:schemeClr>
                  </a:solidFill>
                </a:rPr>
                <a:t>nemonic</a:t>
              </a:r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 Driver </a:t>
              </a:r>
              <a:r>
                <a:rPr lang="en-US" altLang="ko-KR" sz="500" dirty="0">
                  <a:solidFill>
                    <a:schemeClr val="bg1">
                      <a:lumMod val="85000"/>
                    </a:schemeClr>
                  </a:solidFill>
                </a:rPr>
                <a:t>v.0.0 </a:t>
              </a:r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(Latest</a:t>
              </a:r>
              <a:r>
                <a:rPr lang="en-US" altLang="ko-KR" sz="5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en-US" altLang="ko-KR" sz="500" dirty="0" smtClean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Memo App v.0.0 </a:t>
              </a:r>
              <a:r>
                <a:rPr lang="en-US" altLang="ko-KR" sz="500" u="sng" dirty="0" smtClean="0">
                  <a:solidFill>
                    <a:srgbClr val="FFC000"/>
                  </a:solidFill>
                </a:rPr>
                <a:t>(Now Upgrade)</a:t>
              </a:r>
            </a:p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Memo </a:t>
              </a:r>
              <a:r>
                <a:rPr lang="en-US" altLang="ko-KR" sz="500" dirty="0">
                  <a:solidFill>
                    <a:schemeClr val="bg1">
                      <a:lumMod val="85000"/>
                    </a:schemeClr>
                  </a:solidFill>
                </a:rPr>
                <a:t>Template v.0.0 </a:t>
              </a:r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(Latest)</a:t>
              </a:r>
              <a:endParaRPr lang="en-US" altLang="ko-KR" sz="5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378919" y="3790272"/>
              <a:ext cx="1173906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Mangoslab   </a:t>
              </a:r>
              <a:r>
                <a:rPr lang="en-US" altLang="ko-KR" sz="500" u="sng" dirty="0" smtClean="0">
                  <a:solidFill>
                    <a:srgbClr val="FFC000"/>
                  </a:solidFill>
                </a:rPr>
                <a:t>www.mangoslab.com</a:t>
              </a:r>
              <a:endParaRPr lang="ko-KR" altLang="en-US" sz="500" u="sng" dirty="0">
                <a:solidFill>
                  <a:srgbClr val="FFC000"/>
                </a:solidFill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2378322" y="3435947"/>
              <a:ext cx="110306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2378322" y="3714409"/>
              <a:ext cx="110306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7080616" y="1998463"/>
            <a:ext cx="136961" cy="2112529"/>
            <a:chOff x="7080616" y="1903213"/>
            <a:chExt cx="136961" cy="2112529"/>
          </a:xfrm>
        </p:grpSpPr>
        <p:sp>
          <p:nvSpPr>
            <p:cNvPr id="57" name="직사각형 56"/>
            <p:cNvSpPr/>
            <p:nvPr/>
          </p:nvSpPr>
          <p:spPr>
            <a:xfrm>
              <a:off x="7080616" y="1975002"/>
              <a:ext cx="136961" cy="204074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7080616" y="1903213"/>
              <a:ext cx="136961" cy="129134"/>
              <a:chOff x="7080616" y="1973063"/>
              <a:chExt cx="136961" cy="129134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7080616" y="1973063"/>
                <a:ext cx="136961" cy="1291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이등변 삼각형 69"/>
              <p:cNvSpPr/>
              <p:nvPr/>
            </p:nvSpPr>
            <p:spPr>
              <a:xfrm>
                <a:off x="7108881" y="1999960"/>
                <a:ext cx="80429" cy="6933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1" name="직사각형 70"/>
            <p:cNvSpPr/>
            <p:nvPr/>
          </p:nvSpPr>
          <p:spPr>
            <a:xfrm>
              <a:off x="7080616" y="2032347"/>
              <a:ext cx="136961" cy="7158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7080616" y="3886607"/>
              <a:ext cx="136961" cy="129134"/>
              <a:chOff x="7080616" y="3886607"/>
              <a:chExt cx="136961" cy="129134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7080616" y="3886607"/>
                <a:ext cx="136961" cy="1291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이등변 삼각형 72"/>
              <p:cNvSpPr/>
              <p:nvPr/>
            </p:nvSpPr>
            <p:spPr>
              <a:xfrm rot="10800000">
                <a:off x="7108881" y="3923029"/>
                <a:ext cx="80429" cy="6933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직사각형 4"/>
          <p:cNvSpPr/>
          <p:nvPr/>
        </p:nvSpPr>
        <p:spPr>
          <a:xfrm>
            <a:off x="0" y="809626"/>
            <a:ext cx="1504951" cy="407597"/>
          </a:xfrm>
          <a:prstGeom prst="rect">
            <a:avLst/>
          </a:prstGeom>
          <a:solidFill>
            <a:srgbClr val="F09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285750" y="870914"/>
            <a:ext cx="1187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pitchFamily="34" charset="0"/>
                <a:ea typeface="굴림" pitchFamily="50" charset="-127"/>
              </a:rPr>
              <a:t>3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-10580" y="6090517"/>
            <a:ext cx="15176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>
                <a:solidFill>
                  <a:srgbClr val="C00000"/>
                </a:solidFill>
                <a:latin typeface="Calibri" pitchFamily="34" charset="0"/>
                <a:ea typeface="맑은 고딕" pitchFamily="50" charset="-127"/>
                <a:cs typeface="Arial" charset="0"/>
              </a:rPr>
              <a:t>MANGOSLAB CONFIDENTIAL </a:t>
            </a:r>
            <a:endParaRPr kumimoji="0" lang="en-US" altLang="ko-KR" sz="600" b="0" dirty="0" smtClean="0">
              <a:solidFill>
                <a:srgbClr val="C00000"/>
              </a:solidFill>
              <a:latin typeface="Calibri" pitchFamily="34" charset="0"/>
              <a:ea typeface="맑은 고딕" pitchFamily="50" charset="-127"/>
              <a:cs typeface="Arial" charset="0"/>
            </a:endParaRP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© </a:t>
            </a:r>
            <a:r>
              <a:rPr kumimoji="0" lang="en-US" altLang="ko-KR" sz="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2016 MANGOSLAB CO.LTD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1" y="6402123"/>
            <a:ext cx="768350" cy="944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989" y="368396"/>
            <a:ext cx="841828" cy="103844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-10580" y="1290001"/>
            <a:ext cx="15263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yriad Web" pitchFamily="34" charset="0"/>
                <a:ea typeface="굴림" pitchFamily="50" charset="-127"/>
              </a:rPr>
              <a:t>Service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Web" pitchFamily="34" charset="0"/>
                <a:ea typeface="굴림" pitchFamily="50" charset="-127"/>
              </a:rPr>
              <a:t>Scenario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95820" y="538790"/>
            <a:ext cx="1109131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Windows Application </a:t>
            </a:r>
            <a:endParaRPr kumimoji="1" lang="en-US" altLang="ko-KR" sz="700" dirty="0">
              <a:solidFill>
                <a:schemeClr val="bg1">
                  <a:lumMod val="65000"/>
                </a:schemeClr>
              </a:solidFill>
              <a:latin typeface="Helvetica-Light" panose="020B0400000000000000" pitchFamily="34" charset="0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UI Flipbook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553661" y="937383"/>
            <a:ext cx="58950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POP-UP WINDOW : 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IMPORT TEMPLATE 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List (Group)</a:t>
            </a:r>
            <a:endParaRPr kumimoji="1"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262189" y="937383"/>
            <a:ext cx="188375" cy="188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latin typeface="Myriad Web" pitchFamily="34" charset="0"/>
              </a:rPr>
              <a:t>1</a:t>
            </a:r>
            <a:endParaRPr lang="ko-KR" altLang="en-US" sz="1000" b="1" dirty="0">
              <a:latin typeface="Myriad Web" pitchFamily="34" charset="0"/>
            </a:endParaRPr>
          </a:p>
        </p:txBody>
      </p:sp>
      <p:graphicFrame>
        <p:nvGraphicFramePr>
          <p:cNvPr id="15" name="Group 155"/>
          <p:cNvGraphicFramePr>
            <a:graphicFrameLocks noGrp="1"/>
          </p:cNvGraphicFramePr>
          <p:nvPr/>
        </p:nvGraphicFramePr>
        <p:xfrm>
          <a:off x="8392702" y="1290000"/>
          <a:ext cx="3221447" cy="22429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01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293"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SCREEN ID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P-000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679772" y="1543978"/>
            <a:ext cx="1113359" cy="61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400" dirty="0" smtClean="0">
                <a:solidFill>
                  <a:schemeClr val="bg1">
                    <a:lumMod val="85000"/>
                  </a:schemeClr>
                </a:solidFill>
              </a:rPr>
              <a:t>Abc defg hi jklmn</a:t>
            </a:r>
            <a:endParaRPr lang="ko-KR" altLang="en-US" sz="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Rectangle 1"/>
          <p:cNvSpPr>
            <a:spLocks noChangeArrowheads="1"/>
          </p:cNvSpPr>
          <p:nvPr/>
        </p:nvSpPr>
        <p:spPr bwMode="auto">
          <a:xfrm>
            <a:off x="8373927" y="1644294"/>
            <a:ext cx="163519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● Screen Description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7013262" y="1358354"/>
            <a:ext cx="68310" cy="69267"/>
            <a:chOff x="10519362" y="3882500"/>
            <a:chExt cx="483082" cy="489849"/>
          </a:xfrm>
          <a:effectLst/>
        </p:grpSpPr>
        <p:cxnSp>
          <p:nvCxnSpPr>
            <p:cNvPr id="51" name="직선 연결선 50"/>
            <p:cNvCxnSpPr/>
            <p:nvPr/>
          </p:nvCxnSpPr>
          <p:spPr>
            <a:xfrm>
              <a:off x="10526304" y="3882500"/>
              <a:ext cx="476140" cy="476140"/>
            </a:xfrm>
            <a:prstGeom prst="line">
              <a:avLst/>
            </a:prstGeom>
            <a:ln w="6350"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rot="5400000">
              <a:off x="10519362" y="3896209"/>
              <a:ext cx="476140" cy="476140"/>
            </a:xfrm>
            <a:prstGeom prst="line">
              <a:avLst/>
            </a:prstGeom>
            <a:ln w="6350"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/>
          <p:cNvSpPr/>
          <p:nvPr/>
        </p:nvSpPr>
        <p:spPr>
          <a:xfrm>
            <a:off x="3626626" y="1290001"/>
            <a:ext cx="3590951" cy="2820990"/>
          </a:xfrm>
          <a:prstGeom prst="rect">
            <a:avLst/>
          </a:prstGeom>
          <a:noFill/>
          <a:ln w="3175">
            <a:solidFill>
              <a:srgbClr val="8C8C8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3887943" y="1611887"/>
            <a:ext cx="128566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Import template 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Rectangle 1"/>
          <p:cNvSpPr>
            <a:spLocks noChangeArrowheads="1"/>
          </p:cNvSpPr>
          <p:nvPr/>
        </p:nvSpPr>
        <p:spPr bwMode="auto">
          <a:xfrm>
            <a:off x="8448674" y="1888857"/>
            <a:ext cx="3165476" cy="75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 template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초기 진입 시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List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en-US" altLang="ko-KR" sz="700" b="1" dirty="0" smtClean="0">
                <a:latin typeface="+mn-ea"/>
              </a:rPr>
              <a:t>Favorite</a:t>
            </a:r>
            <a:r>
              <a:rPr kumimoji="1" lang="en-US" altLang="ko-KR" sz="700" b="1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Favorite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체크된 템플릿만 뿌려준다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없을 경우 </a:t>
            </a:r>
            <a:r>
              <a:rPr kumimoji="1" lang="en-US" altLang="ko-KR" sz="700" dirty="0">
                <a:solidFill>
                  <a:srgbClr val="C00000"/>
                </a:solidFill>
                <a:latin typeface="+mn-ea"/>
              </a:rPr>
              <a:t>alert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Group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메모별로 그룹핑 된 폴더를 보여준다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b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All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모든 템플릿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뿌려준다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rgbClr val="C00000"/>
                </a:solidFill>
                <a:latin typeface="+mn-ea"/>
              </a:rPr>
              <a:t>* </a:t>
            </a:r>
            <a:r>
              <a:rPr kumimoji="1" lang="ko-KR" altLang="en-US" sz="700" dirty="0" smtClean="0">
                <a:solidFill>
                  <a:srgbClr val="C00000"/>
                </a:solidFill>
                <a:latin typeface="+mn-ea"/>
              </a:rPr>
              <a:t>템플릿의 </a:t>
            </a:r>
            <a:r>
              <a:rPr kumimoji="1" lang="en-US" altLang="ko-KR" sz="700" dirty="0" smtClean="0">
                <a:solidFill>
                  <a:srgbClr val="C00000"/>
                </a:solidFill>
                <a:latin typeface="+mn-ea"/>
              </a:rPr>
              <a:t>Group(</a:t>
            </a:r>
            <a:r>
              <a:rPr kumimoji="1" lang="ko-KR" altLang="en-US" sz="700" dirty="0" smtClean="0">
                <a:solidFill>
                  <a:srgbClr val="C00000"/>
                </a:solidFill>
                <a:latin typeface="+mn-ea"/>
              </a:rPr>
              <a:t>폴더</a:t>
            </a:r>
            <a:r>
              <a:rPr kumimoji="1" lang="en-US" altLang="ko-KR" sz="700" dirty="0" smtClean="0">
                <a:solidFill>
                  <a:srgbClr val="C00000"/>
                </a:solidFill>
                <a:latin typeface="+mn-ea"/>
              </a:rPr>
              <a:t>)</a:t>
            </a:r>
            <a:r>
              <a:rPr kumimoji="1" lang="ko-KR" altLang="en-US" sz="700" dirty="0" smtClean="0">
                <a:solidFill>
                  <a:srgbClr val="C00000"/>
                </a:solidFill>
                <a:latin typeface="+mn-ea"/>
              </a:rPr>
              <a:t>의 경우 삭제</a:t>
            </a:r>
            <a:r>
              <a:rPr kumimoji="1" lang="en-US" altLang="ko-KR" sz="700" dirty="0" smtClean="0">
                <a:solidFill>
                  <a:srgbClr val="C00000"/>
                </a:solidFill>
                <a:latin typeface="+mn-ea"/>
              </a:rPr>
              <a:t>/</a:t>
            </a:r>
            <a:r>
              <a:rPr kumimoji="1" lang="ko-KR" altLang="en-US" sz="700" dirty="0" smtClean="0">
                <a:solidFill>
                  <a:srgbClr val="C00000"/>
                </a:solidFill>
                <a:latin typeface="+mn-ea"/>
              </a:rPr>
              <a:t>이동 등의 기능을 제공하지 않음</a:t>
            </a:r>
            <a:r>
              <a:rPr kumimoji="1" lang="en-US" altLang="ko-KR" sz="700" dirty="0" smtClean="0">
                <a:solidFill>
                  <a:srgbClr val="C00000"/>
                </a:solidFill>
                <a:latin typeface="+mn-ea"/>
              </a:rPr>
              <a:t>.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endParaRPr kumimoji="1"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119826" y="1838703"/>
            <a:ext cx="927100" cy="119625"/>
            <a:chOff x="5734050" y="760880"/>
            <a:chExt cx="1968500" cy="254000"/>
          </a:xfrm>
        </p:grpSpPr>
        <p:graphicFrame>
          <p:nvGraphicFramePr>
            <p:cNvPr id="6" name="개체 5"/>
            <p:cNvGraphicFramePr>
              <a:graphicFrameLocks noChangeAspect="1"/>
            </p:cNvGraphicFramePr>
            <p:nvPr/>
          </p:nvGraphicFramePr>
          <p:xfrm>
            <a:off x="7397750" y="760880"/>
            <a:ext cx="3048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93" name="Image" r:id="rId10" imgW="304560" imgH="253800" progId="Photoshop.Image.13">
                    <p:embed/>
                  </p:oleObj>
                </mc:Choice>
                <mc:Fallback>
                  <p:oleObj name="Image" r:id="rId10" imgW="304560" imgH="253800" progId="Photoshop.Image.13">
                    <p:embed/>
                    <p:pic>
                      <p:nvPicPr>
                        <p:cNvPr id="6" name="개체 5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397750" y="760880"/>
                          <a:ext cx="3048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직사각형 107"/>
            <p:cNvSpPr/>
            <p:nvPr/>
          </p:nvSpPr>
          <p:spPr>
            <a:xfrm>
              <a:off x="5734050" y="760880"/>
              <a:ext cx="1968500" cy="254000"/>
            </a:xfrm>
            <a:prstGeom prst="rect">
              <a:avLst/>
            </a:prstGeom>
            <a:noFill/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3885341" y="1848219"/>
            <a:ext cx="803114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Favorite</a:t>
            </a:r>
            <a:r>
              <a:rPr lang="ko-KR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altLang="ko-KR" sz="600" b="1" dirty="0" smtClean="0"/>
              <a:t>Group</a:t>
            </a:r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|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</a:t>
            </a:r>
            <a:endParaRPr lang="en-US" altLang="ko-KR" sz="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3708721" y="1764064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1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02" name="Rectangle 1"/>
          <p:cNvSpPr>
            <a:spLocks noChangeArrowheads="1"/>
          </p:cNvSpPr>
          <p:nvPr/>
        </p:nvSpPr>
        <p:spPr bwMode="auto">
          <a:xfrm>
            <a:off x="4166607" y="4502975"/>
            <a:ext cx="163519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● Memo list Tab</a:t>
            </a:r>
            <a:endParaRPr kumimoji="1" lang="ko-KR" altLang="en-US" sz="80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cxnSp>
        <p:nvCxnSpPr>
          <p:cNvPr id="106" name="꺾인 연결선 105"/>
          <p:cNvCxnSpPr>
            <a:endCxn id="101" idx="1"/>
          </p:cNvCxnSpPr>
          <p:nvPr/>
        </p:nvCxnSpPr>
        <p:spPr>
          <a:xfrm rot="16200000" flipH="1">
            <a:off x="2252195" y="3444505"/>
            <a:ext cx="3436906" cy="374576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85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그룹 88"/>
          <p:cNvGrpSpPr/>
          <p:nvPr/>
        </p:nvGrpSpPr>
        <p:grpSpPr>
          <a:xfrm>
            <a:off x="3877104" y="2068276"/>
            <a:ext cx="3068919" cy="2042715"/>
            <a:chOff x="3877104" y="2068276"/>
            <a:chExt cx="3068919" cy="2042715"/>
          </a:xfrm>
        </p:grpSpPr>
        <p:grpSp>
          <p:nvGrpSpPr>
            <p:cNvPr id="90" name="그룹 89"/>
            <p:cNvGrpSpPr/>
            <p:nvPr/>
          </p:nvGrpSpPr>
          <p:grpSpPr>
            <a:xfrm>
              <a:off x="3877104" y="2068276"/>
              <a:ext cx="3068919" cy="2042715"/>
              <a:chOff x="3877104" y="2068276"/>
              <a:chExt cx="3068919" cy="2042715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4682104" y="2068276"/>
                <a:ext cx="670962" cy="670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5480920" y="2068276"/>
                <a:ext cx="670962" cy="670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6275061" y="2068276"/>
                <a:ext cx="670962" cy="670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>
                <a:off x="3878990" y="2835389"/>
                <a:ext cx="670962" cy="670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>
                <a:off x="4682104" y="2835389"/>
                <a:ext cx="670962" cy="670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5480920" y="2835389"/>
                <a:ext cx="670962" cy="670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B2B2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6275061" y="2835389"/>
                <a:ext cx="670962" cy="670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3878990" y="3607981"/>
                <a:ext cx="670962" cy="5030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4682104" y="3607981"/>
                <a:ext cx="670962" cy="5030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5480920" y="3607981"/>
                <a:ext cx="670962" cy="5030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6275061" y="3607981"/>
                <a:ext cx="670962" cy="5030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3877104" y="2068276"/>
                <a:ext cx="670962" cy="670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1" name="타원 90"/>
            <p:cNvSpPr/>
            <p:nvPr/>
          </p:nvSpPr>
          <p:spPr>
            <a:xfrm>
              <a:off x="3914586" y="2094695"/>
              <a:ext cx="66675" cy="666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/>
            <p:cNvSpPr/>
            <p:nvPr/>
          </p:nvSpPr>
          <p:spPr>
            <a:xfrm>
              <a:off x="3914586" y="2873852"/>
              <a:ext cx="66675" cy="6667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/>
            <p:cNvSpPr/>
            <p:nvPr/>
          </p:nvSpPr>
          <p:spPr>
            <a:xfrm>
              <a:off x="3914586" y="3648796"/>
              <a:ext cx="66675" cy="6667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/>
            <p:cNvSpPr/>
            <p:nvPr/>
          </p:nvSpPr>
          <p:spPr>
            <a:xfrm>
              <a:off x="5529782" y="2094695"/>
              <a:ext cx="66675" cy="6667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5529782" y="2873852"/>
              <a:ext cx="66675" cy="666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5529782" y="3648796"/>
              <a:ext cx="66675" cy="666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6325568" y="2094695"/>
              <a:ext cx="66675" cy="666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6325568" y="2873852"/>
              <a:ext cx="66675" cy="6667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6325568" y="3648796"/>
              <a:ext cx="66675" cy="6667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4726288" y="2873852"/>
              <a:ext cx="66675" cy="6667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4726288" y="3648796"/>
              <a:ext cx="66675" cy="6667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직사각형 86"/>
          <p:cNvSpPr/>
          <p:nvPr/>
        </p:nvSpPr>
        <p:spPr>
          <a:xfrm>
            <a:off x="5496473" y="1838703"/>
            <a:ext cx="396328" cy="11962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313620"/>
              </p:ext>
            </p:extLst>
          </p:nvPr>
        </p:nvGraphicFramePr>
        <p:xfrm>
          <a:off x="4150705" y="4669207"/>
          <a:ext cx="3073401" cy="111147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262043211"/>
                    </a:ext>
                  </a:extLst>
                </a:gridCol>
                <a:gridCol w="675217">
                  <a:extLst>
                    <a:ext uri="{9D8B030D-6E8A-4147-A177-3AD203B41FA5}">
                      <a16:colId xmlns:a16="http://schemas.microsoft.com/office/drawing/2014/main" val="795444386"/>
                    </a:ext>
                  </a:extLst>
                </a:gridCol>
                <a:gridCol w="884767">
                  <a:extLst>
                    <a:ext uri="{9D8B030D-6E8A-4147-A177-3AD203B41FA5}">
                      <a16:colId xmlns:a16="http://schemas.microsoft.com/office/drawing/2014/main" val="804147187"/>
                    </a:ext>
                  </a:extLst>
                </a:gridCol>
                <a:gridCol w="884767">
                  <a:extLst>
                    <a:ext uri="{9D8B030D-6E8A-4147-A177-3AD203B41FA5}">
                      <a16:colId xmlns:a16="http://schemas.microsoft.com/office/drawing/2014/main" val="1378286902"/>
                    </a:ext>
                  </a:extLst>
                </a:gridCol>
              </a:tblGrid>
              <a:tr h="123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Main menu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</a:rPr>
                        <a:t>Lisit</a:t>
                      </a:r>
                      <a:r>
                        <a:rPr lang="en-US" sz="700" u="none" strike="noStrike" dirty="0">
                          <a:effectLst/>
                        </a:rPr>
                        <a:t> mode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Align mode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Function menu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590003"/>
                  </a:ext>
                </a:extLst>
              </a:tr>
              <a:tr h="120874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Open template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Favorite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Latest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Favorite</a:t>
                      </a:r>
                      <a:br>
                        <a:rPr lang="en-US" sz="700" u="none" strike="noStrike" dirty="0">
                          <a:effectLst/>
                        </a:rPr>
                      </a:br>
                      <a:r>
                        <a:rPr lang="en-US" sz="700" u="none" strike="noStrike" dirty="0">
                          <a:effectLst/>
                        </a:rPr>
                        <a:t>Save to printer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353108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Paper type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592212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Group(Folder)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843808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Group(Folder)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448723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All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Latest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Favorite</a:t>
                      </a:r>
                      <a:br>
                        <a:rPr lang="en-US" sz="700" u="none" strike="noStrike" dirty="0">
                          <a:effectLst/>
                        </a:rPr>
                      </a:br>
                      <a:r>
                        <a:rPr lang="en-US" sz="700" u="none" strike="noStrike" dirty="0">
                          <a:effectLst/>
                        </a:rPr>
                        <a:t>Save to printer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268474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Paper type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723278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Favorite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734669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Group(Folder)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332678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2262189" y="1290001"/>
            <a:ext cx="1363327" cy="2820990"/>
            <a:chOff x="2262189" y="1290001"/>
            <a:chExt cx="1363327" cy="2727250"/>
          </a:xfrm>
        </p:grpSpPr>
        <p:sp>
          <p:nvSpPr>
            <p:cNvPr id="32" name="직사각형 31"/>
            <p:cNvSpPr/>
            <p:nvPr/>
          </p:nvSpPr>
          <p:spPr>
            <a:xfrm>
              <a:off x="2262189" y="1290001"/>
              <a:ext cx="1363327" cy="2727250"/>
            </a:xfrm>
            <a:prstGeom prst="rect">
              <a:avLst/>
            </a:prstGeom>
            <a:solidFill>
              <a:srgbClr val="5C5A58"/>
            </a:solidFill>
            <a:ln w="3175">
              <a:solidFill>
                <a:srgbClr val="40404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264236" y="2185001"/>
              <a:ext cx="45719" cy="2474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309955" y="2185001"/>
              <a:ext cx="1311263" cy="24746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1389" y="2229927"/>
              <a:ext cx="168788" cy="168788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4452" y="2484690"/>
              <a:ext cx="202702" cy="202702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2591401" y="1975001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b="1" dirty="0" smtClean="0">
                  <a:solidFill>
                    <a:schemeClr val="bg1"/>
                  </a:solidFill>
                </a:rPr>
                <a:t>Open memo</a:t>
              </a:r>
              <a:endParaRPr lang="ko-KR" altLang="en-US" sz="65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91401" y="2252881"/>
              <a:ext cx="77821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>
                  <a:solidFill>
                    <a:schemeClr val="bg1"/>
                  </a:solidFill>
                </a:rPr>
                <a:t>Import </a:t>
              </a:r>
              <a:r>
                <a:rPr lang="en-US" altLang="ko-KR" sz="650" dirty="0" smtClean="0">
                  <a:solidFill>
                    <a:schemeClr val="bg1"/>
                  </a:solidFill>
                </a:rPr>
                <a:t>template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91401" y="2536027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 smtClean="0">
                  <a:solidFill>
                    <a:schemeClr val="bg1"/>
                  </a:solidFill>
                </a:rPr>
                <a:t>Options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78919" y="3305277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 smtClean="0">
                  <a:solidFill>
                    <a:schemeClr val="bg1"/>
                  </a:solidFill>
                </a:rPr>
                <a:t>Download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6097" y="2784037"/>
              <a:ext cx="179152" cy="179152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2600926" y="2818062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 smtClean="0">
                  <a:solidFill>
                    <a:schemeClr val="bg1"/>
                  </a:solidFill>
                </a:rPr>
                <a:t>Help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0705" y="1952725"/>
              <a:ext cx="149472" cy="149472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87848" y="1394297"/>
              <a:ext cx="235304" cy="233063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80548" y="1429293"/>
              <a:ext cx="689071" cy="85001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2378918" y="3454999"/>
              <a:ext cx="124659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500" dirty="0" err="1" smtClean="0">
                  <a:solidFill>
                    <a:schemeClr val="bg1">
                      <a:lumMod val="85000"/>
                    </a:schemeClr>
                  </a:solidFill>
                </a:rPr>
                <a:t>nemonic</a:t>
              </a:r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 Driver </a:t>
              </a:r>
              <a:r>
                <a:rPr lang="en-US" altLang="ko-KR" sz="500" dirty="0">
                  <a:solidFill>
                    <a:schemeClr val="bg1">
                      <a:lumMod val="85000"/>
                    </a:schemeClr>
                  </a:solidFill>
                </a:rPr>
                <a:t>v.0.0 </a:t>
              </a:r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(Latest</a:t>
              </a:r>
              <a:r>
                <a:rPr lang="en-US" altLang="ko-KR" sz="5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en-US" altLang="ko-KR" sz="500" dirty="0" smtClean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Memo App v.0.0 </a:t>
              </a:r>
              <a:r>
                <a:rPr lang="en-US" altLang="ko-KR" sz="500" u="sng" dirty="0" smtClean="0">
                  <a:solidFill>
                    <a:srgbClr val="FFC000"/>
                  </a:solidFill>
                </a:rPr>
                <a:t>(Now Upgrade)</a:t>
              </a:r>
            </a:p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Memo </a:t>
              </a:r>
              <a:r>
                <a:rPr lang="en-US" altLang="ko-KR" sz="500" dirty="0">
                  <a:solidFill>
                    <a:schemeClr val="bg1">
                      <a:lumMod val="85000"/>
                    </a:schemeClr>
                  </a:solidFill>
                </a:rPr>
                <a:t>Template v.0.0 </a:t>
              </a:r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(Latest)</a:t>
              </a:r>
              <a:endParaRPr lang="en-US" altLang="ko-KR" sz="5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378919" y="3790272"/>
              <a:ext cx="1173906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Mangoslab   </a:t>
              </a:r>
              <a:r>
                <a:rPr lang="en-US" altLang="ko-KR" sz="500" u="sng" dirty="0" smtClean="0">
                  <a:solidFill>
                    <a:srgbClr val="FFC000"/>
                  </a:solidFill>
                </a:rPr>
                <a:t>www.mangoslab.com</a:t>
              </a:r>
              <a:endParaRPr lang="ko-KR" altLang="en-US" sz="500" u="sng" dirty="0">
                <a:solidFill>
                  <a:srgbClr val="FFC000"/>
                </a:solidFill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2378322" y="3435947"/>
              <a:ext cx="110306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2378322" y="3714409"/>
              <a:ext cx="110306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7080616" y="1998463"/>
            <a:ext cx="136961" cy="2112529"/>
            <a:chOff x="7080616" y="1903213"/>
            <a:chExt cx="136961" cy="2112529"/>
          </a:xfrm>
        </p:grpSpPr>
        <p:sp>
          <p:nvSpPr>
            <p:cNvPr id="57" name="직사각형 56"/>
            <p:cNvSpPr/>
            <p:nvPr/>
          </p:nvSpPr>
          <p:spPr>
            <a:xfrm>
              <a:off x="7080616" y="1975002"/>
              <a:ext cx="136961" cy="204074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7080616" y="1903213"/>
              <a:ext cx="136961" cy="129134"/>
              <a:chOff x="7080616" y="1973063"/>
              <a:chExt cx="136961" cy="129134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7080616" y="1973063"/>
                <a:ext cx="136961" cy="1291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이등변 삼각형 69"/>
              <p:cNvSpPr/>
              <p:nvPr/>
            </p:nvSpPr>
            <p:spPr>
              <a:xfrm>
                <a:off x="7108881" y="1999960"/>
                <a:ext cx="80429" cy="6933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1" name="직사각형 70"/>
            <p:cNvSpPr/>
            <p:nvPr/>
          </p:nvSpPr>
          <p:spPr>
            <a:xfrm>
              <a:off x="7080616" y="2032347"/>
              <a:ext cx="136961" cy="7158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7080616" y="3886607"/>
              <a:ext cx="136961" cy="129134"/>
              <a:chOff x="7080616" y="3886607"/>
              <a:chExt cx="136961" cy="129134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7080616" y="3886607"/>
                <a:ext cx="136961" cy="1291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이등변 삼각형 72"/>
              <p:cNvSpPr/>
              <p:nvPr/>
            </p:nvSpPr>
            <p:spPr>
              <a:xfrm rot="10800000">
                <a:off x="7108881" y="3923029"/>
                <a:ext cx="80429" cy="6933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직사각형 4"/>
          <p:cNvSpPr/>
          <p:nvPr/>
        </p:nvSpPr>
        <p:spPr>
          <a:xfrm>
            <a:off x="0" y="809626"/>
            <a:ext cx="1504951" cy="407597"/>
          </a:xfrm>
          <a:prstGeom prst="rect">
            <a:avLst/>
          </a:prstGeom>
          <a:solidFill>
            <a:srgbClr val="F09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285750" y="870914"/>
            <a:ext cx="1187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pitchFamily="34" charset="0"/>
                <a:ea typeface="굴림" pitchFamily="50" charset="-127"/>
              </a:rPr>
              <a:t>3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-10580" y="6090517"/>
            <a:ext cx="15176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>
                <a:solidFill>
                  <a:srgbClr val="C00000"/>
                </a:solidFill>
                <a:latin typeface="Calibri" pitchFamily="34" charset="0"/>
                <a:ea typeface="맑은 고딕" pitchFamily="50" charset="-127"/>
                <a:cs typeface="Arial" charset="0"/>
              </a:rPr>
              <a:t>MANGOSLAB CONFIDENTIAL </a:t>
            </a:r>
            <a:endParaRPr kumimoji="0" lang="en-US" altLang="ko-KR" sz="600" b="0" dirty="0" smtClean="0">
              <a:solidFill>
                <a:srgbClr val="C00000"/>
              </a:solidFill>
              <a:latin typeface="Calibri" pitchFamily="34" charset="0"/>
              <a:ea typeface="맑은 고딕" pitchFamily="50" charset="-127"/>
              <a:cs typeface="Arial" charset="0"/>
            </a:endParaRP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© </a:t>
            </a:r>
            <a:r>
              <a:rPr kumimoji="0" lang="en-US" altLang="ko-KR" sz="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2016 MANGOSLAB CO.LTD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1" y="6402123"/>
            <a:ext cx="768350" cy="944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989" y="368396"/>
            <a:ext cx="841828" cy="103844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-10580" y="1290001"/>
            <a:ext cx="15263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yriad Web" pitchFamily="34" charset="0"/>
                <a:ea typeface="굴림" pitchFamily="50" charset="-127"/>
              </a:rPr>
              <a:t>Service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Web" pitchFamily="34" charset="0"/>
                <a:ea typeface="굴림" pitchFamily="50" charset="-127"/>
              </a:rPr>
              <a:t>Scenario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95820" y="538790"/>
            <a:ext cx="1109131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Windows Application </a:t>
            </a:r>
            <a:endParaRPr kumimoji="1" lang="en-US" altLang="ko-KR" sz="700" dirty="0">
              <a:solidFill>
                <a:schemeClr val="bg1">
                  <a:lumMod val="65000"/>
                </a:schemeClr>
              </a:solidFill>
              <a:latin typeface="Helvetica-Light" panose="020B0400000000000000" pitchFamily="34" charset="0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UI Flipbook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553661" y="937383"/>
            <a:ext cx="58950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POP-UP WINDOW : 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IMPORT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TEMPLATE 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List (All)</a:t>
            </a:r>
            <a:endParaRPr kumimoji="1"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262189" y="937383"/>
            <a:ext cx="188375" cy="188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latin typeface="Myriad Web" pitchFamily="34" charset="0"/>
              </a:rPr>
              <a:t>1</a:t>
            </a:r>
            <a:endParaRPr lang="ko-KR" altLang="en-US" sz="1000" b="1" dirty="0">
              <a:latin typeface="Myriad Web" pitchFamily="34" charset="0"/>
            </a:endParaRPr>
          </a:p>
        </p:txBody>
      </p:sp>
      <p:graphicFrame>
        <p:nvGraphicFramePr>
          <p:cNvPr id="15" name="Group 155"/>
          <p:cNvGraphicFramePr>
            <a:graphicFrameLocks noGrp="1"/>
          </p:cNvGraphicFramePr>
          <p:nvPr/>
        </p:nvGraphicFramePr>
        <p:xfrm>
          <a:off x="8392702" y="1290000"/>
          <a:ext cx="3221447" cy="22429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01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293"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SCREEN ID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P-000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679772" y="1543978"/>
            <a:ext cx="1113359" cy="61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400" dirty="0" smtClean="0">
                <a:solidFill>
                  <a:schemeClr val="bg1">
                    <a:lumMod val="85000"/>
                  </a:schemeClr>
                </a:solidFill>
              </a:rPr>
              <a:t>Abc defg hi jklmn</a:t>
            </a:r>
            <a:endParaRPr lang="ko-KR" altLang="en-US" sz="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Rectangle 1"/>
          <p:cNvSpPr>
            <a:spLocks noChangeArrowheads="1"/>
          </p:cNvSpPr>
          <p:nvPr/>
        </p:nvSpPr>
        <p:spPr bwMode="auto">
          <a:xfrm>
            <a:off x="8373927" y="1644294"/>
            <a:ext cx="163519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● Screen Description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7013262" y="1358354"/>
            <a:ext cx="68310" cy="69267"/>
            <a:chOff x="10519362" y="3882500"/>
            <a:chExt cx="483082" cy="489849"/>
          </a:xfrm>
          <a:effectLst/>
        </p:grpSpPr>
        <p:cxnSp>
          <p:nvCxnSpPr>
            <p:cNvPr id="51" name="직선 연결선 50"/>
            <p:cNvCxnSpPr/>
            <p:nvPr/>
          </p:nvCxnSpPr>
          <p:spPr>
            <a:xfrm>
              <a:off x="10526304" y="3882500"/>
              <a:ext cx="476140" cy="476140"/>
            </a:xfrm>
            <a:prstGeom prst="line">
              <a:avLst/>
            </a:prstGeom>
            <a:ln w="6350"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rot="5400000">
              <a:off x="10519362" y="3896209"/>
              <a:ext cx="476140" cy="476140"/>
            </a:xfrm>
            <a:prstGeom prst="line">
              <a:avLst/>
            </a:prstGeom>
            <a:ln w="6350"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/>
          <p:cNvSpPr/>
          <p:nvPr/>
        </p:nvSpPr>
        <p:spPr>
          <a:xfrm>
            <a:off x="3626626" y="1290001"/>
            <a:ext cx="3590951" cy="2820990"/>
          </a:xfrm>
          <a:prstGeom prst="rect">
            <a:avLst/>
          </a:prstGeom>
          <a:noFill/>
          <a:ln w="3175">
            <a:solidFill>
              <a:srgbClr val="8C8C8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3887943" y="1611887"/>
            <a:ext cx="128566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 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 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119826" y="1838703"/>
            <a:ext cx="927100" cy="119625"/>
            <a:chOff x="5734050" y="760880"/>
            <a:chExt cx="1968500" cy="254000"/>
          </a:xfrm>
        </p:grpSpPr>
        <p:graphicFrame>
          <p:nvGraphicFramePr>
            <p:cNvPr id="6" name="개체 5"/>
            <p:cNvGraphicFramePr>
              <a:graphicFrameLocks noChangeAspect="1"/>
            </p:cNvGraphicFramePr>
            <p:nvPr/>
          </p:nvGraphicFramePr>
          <p:xfrm>
            <a:off x="7397750" y="760880"/>
            <a:ext cx="3048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97" name="Image" r:id="rId10" imgW="304560" imgH="253800" progId="Photoshop.Image.13">
                    <p:embed/>
                  </p:oleObj>
                </mc:Choice>
                <mc:Fallback>
                  <p:oleObj name="Image" r:id="rId10" imgW="304560" imgH="253800" progId="Photoshop.Image.13">
                    <p:embed/>
                    <p:pic>
                      <p:nvPicPr>
                        <p:cNvPr id="6" name="개체 5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397750" y="760880"/>
                          <a:ext cx="3048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직사각형 107"/>
            <p:cNvSpPr/>
            <p:nvPr/>
          </p:nvSpPr>
          <p:spPr>
            <a:xfrm>
              <a:off x="5734050" y="760880"/>
              <a:ext cx="1968500" cy="254000"/>
            </a:xfrm>
            <a:prstGeom prst="rect">
              <a:avLst/>
            </a:prstGeom>
            <a:noFill/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3885341" y="1848219"/>
            <a:ext cx="803114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Favorite</a:t>
            </a:r>
            <a:r>
              <a:rPr lang="ko-KR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Group | </a:t>
            </a:r>
            <a:r>
              <a:rPr lang="en-US" altLang="ko-KR" sz="600" b="1" dirty="0"/>
              <a:t>All</a:t>
            </a:r>
            <a:endParaRPr lang="en-US" altLang="ko-KR" sz="600" b="1" dirty="0" smtClean="0"/>
          </a:p>
        </p:txBody>
      </p:sp>
      <p:grpSp>
        <p:nvGrpSpPr>
          <p:cNvPr id="18" name="그룹 17"/>
          <p:cNvGrpSpPr/>
          <p:nvPr/>
        </p:nvGrpSpPr>
        <p:grpSpPr>
          <a:xfrm>
            <a:off x="4673131" y="1838703"/>
            <a:ext cx="544459" cy="722489"/>
            <a:chOff x="5556249" y="1838703"/>
            <a:chExt cx="544459" cy="722489"/>
          </a:xfrm>
        </p:grpSpPr>
        <p:sp>
          <p:nvSpPr>
            <p:cNvPr id="119" name="직사각형 118"/>
            <p:cNvSpPr/>
            <p:nvPr/>
          </p:nvSpPr>
          <p:spPr>
            <a:xfrm>
              <a:off x="5556249" y="1838703"/>
              <a:ext cx="544459" cy="119625"/>
            </a:xfrm>
            <a:prstGeom prst="rect">
              <a:avLst/>
            </a:prstGeom>
            <a:noFill/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642744" y="1848219"/>
              <a:ext cx="265587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00" dirty="0" smtClean="0"/>
                <a:t>Latest</a:t>
              </a:r>
              <a:endPara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33" name="그룹 132"/>
            <p:cNvGrpSpPr/>
            <p:nvPr/>
          </p:nvGrpSpPr>
          <p:grpSpPr>
            <a:xfrm>
              <a:off x="5991443" y="1850600"/>
              <a:ext cx="100455" cy="94714"/>
              <a:chOff x="7080616" y="3886607"/>
              <a:chExt cx="136961" cy="129134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7080616" y="3886607"/>
                <a:ext cx="136961" cy="1291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이등변 삼각형 134"/>
              <p:cNvSpPr/>
              <p:nvPr/>
            </p:nvSpPr>
            <p:spPr>
              <a:xfrm rot="10800000">
                <a:off x="7108881" y="3923029"/>
                <a:ext cx="80429" cy="6933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8" name="직사각형 137"/>
            <p:cNvSpPr/>
            <p:nvPr/>
          </p:nvSpPr>
          <p:spPr>
            <a:xfrm>
              <a:off x="5556249" y="1962984"/>
              <a:ext cx="544459" cy="59820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565059" y="1982936"/>
              <a:ext cx="526840" cy="1255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642744" y="1982761"/>
              <a:ext cx="44915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600" dirty="0" smtClean="0"/>
                <a:t>Latest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Paper type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Favorite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Group</a:t>
              </a:r>
            </a:p>
          </p:txBody>
        </p:sp>
      </p:grpSp>
      <p:sp>
        <p:nvSpPr>
          <p:cNvPr id="172" name="타원 171"/>
          <p:cNvSpPr/>
          <p:nvPr/>
        </p:nvSpPr>
        <p:spPr>
          <a:xfrm>
            <a:off x="3708721" y="1764064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1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73" name="타원 172"/>
          <p:cNvSpPr/>
          <p:nvPr/>
        </p:nvSpPr>
        <p:spPr>
          <a:xfrm>
            <a:off x="5012862" y="1730823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2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74" name="타원 173"/>
          <p:cNvSpPr/>
          <p:nvPr/>
        </p:nvSpPr>
        <p:spPr>
          <a:xfrm>
            <a:off x="5599121" y="1723543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3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02" name="Rectangle 1"/>
          <p:cNvSpPr>
            <a:spLocks noChangeArrowheads="1"/>
          </p:cNvSpPr>
          <p:nvPr/>
        </p:nvSpPr>
        <p:spPr bwMode="auto">
          <a:xfrm>
            <a:off x="4166607" y="4502975"/>
            <a:ext cx="163519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● Memo list Tab</a:t>
            </a:r>
            <a:endParaRPr kumimoji="1" lang="ko-KR" altLang="en-US" sz="80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5389365" y="4557918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1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6077243" y="4564985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2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7024557" y="4565399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3</a:t>
            </a:r>
            <a:endParaRPr lang="ko-KR" altLang="en-US" sz="800" b="1" dirty="0">
              <a:latin typeface="Myriad Web" pitchFamily="34" charset="0"/>
            </a:endParaRPr>
          </a:p>
        </p:txBody>
      </p:sp>
      <p:cxnSp>
        <p:nvCxnSpPr>
          <p:cNvPr id="106" name="꺾인 연결선 105"/>
          <p:cNvCxnSpPr>
            <a:endCxn id="101" idx="1"/>
          </p:cNvCxnSpPr>
          <p:nvPr/>
        </p:nvCxnSpPr>
        <p:spPr>
          <a:xfrm rot="16200000" flipH="1">
            <a:off x="2252195" y="3444505"/>
            <a:ext cx="3436906" cy="374576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1"/>
          <p:cNvSpPr>
            <a:spLocks noChangeArrowheads="1"/>
          </p:cNvSpPr>
          <p:nvPr/>
        </p:nvSpPr>
        <p:spPr bwMode="auto">
          <a:xfrm>
            <a:off x="8448674" y="1888857"/>
            <a:ext cx="3165476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 template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초기 진입 시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List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en-US" altLang="ko-KR" sz="700" b="1" dirty="0" smtClean="0">
                <a:latin typeface="+mn-ea"/>
              </a:rPr>
              <a:t>Favorite</a:t>
            </a:r>
            <a:r>
              <a:rPr kumimoji="1" lang="en-US" altLang="ko-KR" sz="700" b="1" dirty="0">
                <a:latin typeface="+mn-ea"/>
              </a:rPr>
              <a:t>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Favorite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체크된 템플릿만 뿌려준다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없을 경우 </a:t>
            </a:r>
            <a:r>
              <a:rPr kumimoji="1" lang="en-US" altLang="ko-KR" sz="700" dirty="0">
                <a:solidFill>
                  <a:srgbClr val="C00000"/>
                </a:solidFill>
                <a:latin typeface="+mn-ea"/>
              </a:rPr>
              <a:t>alert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Group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메모별로 그룹핑 된 폴더를 보여준다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b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All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모든 템플릿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뿌려준다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endParaRPr kumimoji="1"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리스트의 정렬 방식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Latest(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디폴트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최근 저장된 순으로 배열한다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Paper type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템플릿 용지타입별로 배열된다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Favorite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Favorite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체크된 메모 순으로 배열된다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Group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소속된 그룹 순으로 배열된다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1"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Function icons (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오른쪽 마우스 메뉴의 동일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Save to printer 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프린터의 대표 템플릿으로 지정한다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(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네모닉 프린터의 코너 버튼을 누르면 해당 템플릿이 출력된다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.) </a:t>
            </a:r>
          </a:p>
        </p:txBody>
      </p:sp>
    </p:spTree>
    <p:extLst>
      <p:ext uri="{BB962C8B-B14F-4D97-AF65-F5344CB8AC3E}">
        <p14:creationId xmlns:p14="http://schemas.microsoft.com/office/powerpoint/2010/main" val="561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809626"/>
            <a:ext cx="1504951" cy="407597"/>
          </a:xfrm>
          <a:prstGeom prst="rect">
            <a:avLst/>
          </a:prstGeom>
          <a:solidFill>
            <a:srgbClr val="F09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285750" y="870914"/>
            <a:ext cx="1187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pitchFamily="34" charset="0"/>
                <a:ea typeface="굴림" pitchFamily="50" charset="-127"/>
              </a:rPr>
              <a:t>3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-10580" y="6090517"/>
            <a:ext cx="15176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>
                <a:solidFill>
                  <a:srgbClr val="C00000"/>
                </a:solidFill>
                <a:latin typeface="Calibri" pitchFamily="34" charset="0"/>
                <a:ea typeface="맑은 고딕" pitchFamily="50" charset="-127"/>
                <a:cs typeface="Arial" charset="0"/>
              </a:rPr>
              <a:t>MANGOSLAB CONFIDENTIAL </a:t>
            </a:r>
            <a:endParaRPr kumimoji="0" lang="en-US" altLang="ko-KR" sz="600" b="0" dirty="0" smtClean="0">
              <a:solidFill>
                <a:srgbClr val="C00000"/>
              </a:solidFill>
              <a:latin typeface="Calibri" pitchFamily="34" charset="0"/>
              <a:ea typeface="맑은 고딕" pitchFamily="50" charset="-127"/>
              <a:cs typeface="Arial" charset="0"/>
            </a:endParaRP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© </a:t>
            </a:r>
            <a:r>
              <a:rPr kumimoji="0" lang="en-US" altLang="ko-KR" sz="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2016 MANGOSLAB CO.LTD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1" y="6402123"/>
            <a:ext cx="768350" cy="944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9" y="368396"/>
            <a:ext cx="841828" cy="103844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-10580" y="1290001"/>
            <a:ext cx="15263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yriad Web" pitchFamily="34" charset="0"/>
                <a:ea typeface="굴림" pitchFamily="50" charset="-127"/>
              </a:rPr>
              <a:t>Service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Web" pitchFamily="34" charset="0"/>
                <a:ea typeface="굴림" pitchFamily="50" charset="-127"/>
              </a:rPr>
              <a:t>Scenario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95820" y="538790"/>
            <a:ext cx="1109131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Windows Application </a:t>
            </a:r>
            <a:endParaRPr kumimoji="1" lang="en-US" altLang="ko-KR" sz="700" dirty="0">
              <a:solidFill>
                <a:schemeClr val="bg1">
                  <a:lumMod val="65000"/>
                </a:schemeClr>
              </a:solidFill>
              <a:latin typeface="Helvetica-Light" panose="020B0400000000000000" pitchFamily="34" charset="0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UI Flipbook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553661" y="937383"/>
            <a:ext cx="58950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POP-UP WINDOW : 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OPTIONS</a:t>
            </a:r>
            <a:endParaRPr kumimoji="1"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262189" y="937383"/>
            <a:ext cx="188375" cy="188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latin typeface="Myriad Web" pitchFamily="34" charset="0"/>
              </a:rPr>
              <a:t>1</a:t>
            </a:r>
            <a:endParaRPr lang="ko-KR" altLang="en-US" sz="1000" b="1" dirty="0">
              <a:latin typeface="Myriad Web" pitchFamily="34" charset="0"/>
            </a:endParaRPr>
          </a:p>
        </p:txBody>
      </p:sp>
      <p:graphicFrame>
        <p:nvGraphicFramePr>
          <p:cNvPr id="15" name="Group 155"/>
          <p:cNvGraphicFramePr>
            <a:graphicFrameLocks noGrp="1"/>
          </p:cNvGraphicFramePr>
          <p:nvPr/>
        </p:nvGraphicFramePr>
        <p:xfrm>
          <a:off x="8392702" y="1290000"/>
          <a:ext cx="3221447" cy="22429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01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293"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SCREEN ID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P-000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Rectangle 1"/>
          <p:cNvSpPr>
            <a:spLocks noChangeArrowheads="1"/>
          </p:cNvSpPr>
          <p:nvPr/>
        </p:nvSpPr>
        <p:spPr bwMode="auto">
          <a:xfrm>
            <a:off x="8373927" y="1644294"/>
            <a:ext cx="163519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● Screen Description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88" name="Rectangle 1"/>
          <p:cNvSpPr>
            <a:spLocks noChangeArrowheads="1"/>
          </p:cNvSpPr>
          <p:nvPr/>
        </p:nvSpPr>
        <p:spPr bwMode="auto">
          <a:xfrm>
            <a:off x="8448674" y="1888857"/>
            <a:ext cx="3165476" cy="226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Bluetooth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연결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en-US" altLang="ko-KR" sz="700" dirty="0" smtClean="0">
                <a:latin typeface="+mn-ea"/>
              </a:rPr>
              <a:t>USB</a:t>
            </a:r>
            <a:r>
              <a:rPr kumimoji="1" lang="ko-KR" altLang="en-US" sz="700" dirty="0" smtClean="0">
                <a:latin typeface="+mn-ea"/>
              </a:rPr>
              <a:t>와 블루투스</a:t>
            </a:r>
            <a:r>
              <a:rPr kumimoji="1" lang="en-US" altLang="ko-KR" sz="700" dirty="0" smtClean="0">
                <a:latin typeface="+mn-ea"/>
              </a:rPr>
              <a:t>(</a:t>
            </a:r>
            <a:r>
              <a:rPr kumimoji="1" lang="ko-KR" altLang="en-US" sz="700" dirty="0" smtClean="0">
                <a:latin typeface="+mn-ea"/>
              </a:rPr>
              <a:t>노트북의 경우</a:t>
            </a:r>
            <a:r>
              <a:rPr kumimoji="1" lang="en-US" altLang="ko-KR" sz="700" dirty="0" smtClean="0">
                <a:latin typeface="+mn-ea"/>
              </a:rPr>
              <a:t>)</a:t>
            </a:r>
            <a:r>
              <a:rPr kumimoji="1" lang="ko-KR" altLang="en-US" sz="700" dirty="0" smtClean="0">
                <a:latin typeface="+mn-ea"/>
              </a:rPr>
              <a:t>로 연결되는 네모닉 프린터를 설정한다</a:t>
            </a:r>
            <a:r>
              <a:rPr kumimoji="1" lang="en-US" altLang="ko-KR" sz="700" dirty="0" smtClean="0">
                <a:latin typeface="+mn-ea"/>
              </a:rPr>
              <a:t>.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endParaRPr kumimoji="1"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Printer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지정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기본 프린터 지정으로 향후 메모장으로 출력할 프린터를 지정한다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검색된 프린터의 용지색상별로 표현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검색된 프린터의 연결 방식 표현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(USB or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Bluetooth)</a:t>
            </a:r>
          </a:p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1"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프린터 드라이버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드라이버의 버전정보 및 최신버전 설치를 설정한다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endParaRPr kumimoji="1"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네모닉 메모장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메모장 프로그램의 버전 및 업그레이드 설정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템플릿의 업데이트 설정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endParaRPr kumimoji="1" lang="en-US" altLang="ko-KR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튜토리얼 보기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웹브라우저로 홈페이지 해당정보접속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개인정보 취급방침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웹브라우저로 홈페이지 해당정보접속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이용약관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웹브라우저로 홈페이지 해당정보접속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오픈소스 라이선스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웹브라우저로 홈페이지 해당정보접속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endParaRPr kumimoji="1" lang="en-US" altLang="ko-KR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262189" y="1290000"/>
            <a:ext cx="4955388" cy="5206591"/>
            <a:chOff x="2262189" y="1290000"/>
            <a:chExt cx="4955388" cy="5206591"/>
          </a:xfrm>
        </p:grpSpPr>
        <p:grpSp>
          <p:nvGrpSpPr>
            <p:cNvPr id="19" name="그룹 18"/>
            <p:cNvGrpSpPr/>
            <p:nvPr/>
          </p:nvGrpSpPr>
          <p:grpSpPr>
            <a:xfrm>
              <a:off x="7080616" y="1998463"/>
              <a:ext cx="136961" cy="4498128"/>
              <a:chOff x="7080616" y="1998463"/>
              <a:chExt cx="136961" cy="4498128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7080616" y="2070251"/>
                <a:ext cx="136961" cy="4426339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5" name="그룹 74"/>
              <p:cNvGrpSpPr/>
              <p:nvPr/>
            </p:nvGrpSpPr>
            <p:grpSpPr>
              <a:xfrm>
                <a:off x="7080616" y="1998463"/>
                <a:ext cx="136961" cy="129134"/>
                <a:chOff x="7080616" y="1973063"/>
                <a:chExt cx="136961" cy="129134"/>
              </a:xfrm>
            </p:grpSpPr>
            <p:sp>
              <p:nvSpPr>
                <p:cNvPr id="69" name="직사각형 68"/>
                <p:cNvSpPr/>
                <p:nvPr/>
              </p:nvSpPr>
              <p:spPr>
                <a:xfrm>
                  <a:off x="7080616" y="1973063"/>
                  <a:ext cx="136961" cy="1291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이등변 삼각형 69"/>
                <p:cNvSpPr/>
                <p:nvPr/>
              </p:nvSpPr>
              <p:spPr>
                <a:xfrm>
                  <a:off x="7108881" y="1999960"/>
                  <a:ext cx="80429" cy="69335"/>
                </a:xfrm>
                <a:prstGeom prst="triangl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1" name="직사각형 70"/>
              <p:cNvSpPr/>
              <p:nvPr/>
            </p:nvSpPr>
            <p:spPr>
              <a:xfrm>
                <a:off x="7080616" y="2127597"/>
                <a:ext cx="136961" cy="18729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4" name="그룹 73"/>
              <p:cNvGrpSpPr/>
              <p:nvPr/>
            </p:nvGrpSpPr>
            <p:grpSpPr>
              <a:xfrm>
                <a:off x="7080616" y="6367457"/>
                <a:ext cx="136961" cy="129134"/>
                <a:chOff x="7080616" y="3886607"/>
                <a:chExt cx="136961" cy="129134"/>
              </a:xfrm>
            </p:grpSpPr>
            <p:sp>
              <p:nvSpPr>
                <p:cNvPr id="72" name="직사각형 71"/>
                <p:cNvSpPr/>
                <p:nvPr/>
              </p:nvSpPr>
              <p:spPr>
                <a:xfrm>
                  <a:off x="7080616" y="3886607"/>
                  <a:ext cx="136961" cy="1291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이등변 삼각형 72"/>
                <p:cNvSpPr/>
                <p:nvPr/>
              </p:nvSpPr>
              <p:spPr>
                <a:xfrm rot="10800000">
                  <a:off x="7108881" y="3923029"/>
                  <a:ext cx="80429" cy="69335"/>
                </a:xfrm>
                <a:prstGeom prst="triangl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10" name="직사각형 109"/>
            <p:cNvSpPr/>
            <p:nvPr/>
          </p:nvSpPr>
          <p:spPr>
            <a:xfrm>
              <a:off x="3878646" y="2675496"/>
              <a:ext cx="3173703" cy="5254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2262189" y="1290000"/>
              <a:ext cx="1363327" cy="5206589"/>
              <a:chOff x="2262189" y="1290000"/>
              <a:chExt cx="1363327" cy="5206589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262189" y="1290000"/>
                <a:ext cx="1363327" cy="5206589"/>
              </a:xfrm>
              <a:prstGeom prst="rect">
                <a:avLst/>
              </a:prstGeom>
              <a:solidFill>
                <a:srgbClr val="5C5A58"/>
              </a:solidFill>
              <a:ln w="3175">
                <a:solidFill>
                  <a:srgbClr val="40404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2264236" y="2500196"/>
                <a:ext cx="45719" cy="2559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2309955" y="2500196"/>
                <a:ext cx="1311263" cy="25597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1389" y="2262234"/>
                <a:ext cx="168788" cy="174590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5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4452" y="2525753"/>
                <a:ext cx="202702" cy="209669"/>
              </a:xfrm>
              <a:prstGeom prst="rect">
                <a:avLst/>
              </a:prstGeom>
            </p:spPr>
          </p:pic>
          <p:sp>
            <p:nvSpPr>
              <p:cNvPr id="39" name="TextBox 38"/>
              <p:cNvSpPr txBox="1"/>
              <p:nvPr/>
            </p:nvSpPr>
            <p:spPr>
              <a:xfrm>
                <a:off x="2591401" y="1998546"/>
                <a:ext cx="546968" cy="1034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650" b="1" dirty="0" smtClean="0">
                    <a:solidFill>
                      <a:schemeClr val="bg1"/>
                    </a:solidFill>
                  </a:rPr>
                  <a:t>Open memo</a:t>
                </a:r>
                <a:endParaRPr lang="ko-KR" altLang="en-US" sz="65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591401" y="2285977"/>
                <a:ext cx="778218" cy="1034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650" dirty="0">
                    <a:solidFill>
                      <a:schemeClr val="bg1"/>
                    </a:solidFill>
                  </a:rPr>
                  <a:t>Import </a:t>
                </a:r>
                <a:r>
                  <a:rPr lang="en-US" altLang="ko-KR" sz="650" dirty="0" smtClean="0">
                    <a:solidFill>
                      <a:schemeClr val="bg1"/>
                    </a:solidFill>
                  </a:rPr>
                  <a:t>template</a:t>
                </a:r>
                <a:endParaRPr lang="ko-KR" altLang="en-US" sz="6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591401" y="2578855"/>
                <a:ext cx="546968" cy="1034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650" dirty="0" smtClean="0">
                    <a:solidFill>
                      <a:schemeClr val="bg1"/>
                    </a:solidFill>
                  </a:rPr>
                  <a:t>Options</a:t>
                </a:r>
                <a:endParaRPr lang="ko-KR" altLang="en-US" sz="6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378919" y="5786203"/>
                <a:ext cx="546968" cy="1034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650" dirty="0" smtClean="0">
                    <a:solidFill>
                      <a:schemeClr val="bg1"/>
                    </a:solidFill>
                  </a:rPr>
                  <a:t>Download</a:t>
                </a:r>
                <a:endParaRPr lang="ko-KR" altLang="en-US" sz="65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3" name="그림 4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6097" y="2835389"/>
                <a:ext cx="179152" cy="185310"/>
              </a:xfrm>
              <a:prstGeom prst="rect">
                <a:avLst/>
              </a:prstGeom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2600926" y="2870584"/>
                <a:ext cx="546968" cy="1034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650" dirty="0" smtClean="0">
                    <a:solidFill>
                      <a:schemeClr val="bg1"/>
                    </a:solidFill>
                  </a:rPr>
                  <a:t>Help</a:t>
                </a:r>
                <a:endParaRPr lang="ko-KR" altLang="en-US" sz="65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8" name="그림 5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80705" y="1975504"/>
                <a:ext cx="149472" cy="154610"/>
              </a:xfrm>
              <a:prstGeom prst="rect">
                <a:avLst/>
              </a:prstGeom>
            </p:spPr>
          </p:pic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87848" y="1397882"/>
                <a:ext cx="235304" cy="241074"/>
              </a:xfrm>
              <a:prstGeom prst="rect">
                <a:avLst/>
              </a:prstGeom>
            </p:spPr>
          </p:pic>
          <p:pic>
            <p:nvPicPr>
              <p:cNvPr id="55" name="그림 5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80548" y="1434081"/>
                <a:ext cx="689071" cy="87923"/>
              </a:xfrm>
              <a:prstGeom prst="rect">
                <a:avLst/>
              </a:prstGeom>
            </p:spPr>
          </p:pic>
          <p:sp>
            <p:nvSpPr>
              <p:cNvPr id="67" name="TextBox 66"/>
              <p:cNvSpPr txBox="1"/>
              <p:nvPr/>
            </p:nvSpPr>
            <p:spPr>
              <a:xfrm>
                <a:off x="2378918" y="5941071"/>
                <a:ext cx="1246597" cy="2387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5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nemonic</a:t>
                </a:r>
                <a:r>
                  <a:rPr lang="en-US" altLang="ko-KR" sz="500" dirty="0" smtClean="0">
                    <a:solidFill>
                      <a:schemeClr val="bg1">
                        <a:lumMod val="85000"/>
                      </a:schemeClr>
                    </a:solidFill>
                  </a:rPr>
                  <a:t> Driver </a:t>
                </a:r>
                <a:r>
                  <a:rPr lang="en-US" altLang="ko-KR" sz="500" dirty="0">
                    <a:solidFill>
                      <a:schemeClr val="bg1">
                        <a:lumMod val="85000"/>
                      </a:schemeClr>
                    </a:solidFill>
                  </a:rPr>
                  <a:t>v.0.0 </a:t>
                </a:r>
                <a:r>
                  <a:rPr lang="en-US" altLang="ko-KR" sz="500" dirty="0" smtClean="0">
                    <a:solidFill>
                      <a:schemeClr val="bg1">
                        <a:lumMod val="85000"/>
                      </a:schemeClr>
                    </a:solidFill>
                  </a:rPr>
                  <a:t>(Latest</a:t>
                </a:r>
                <a:r>
                  <a:rPr lang="en-US" altLang="ko-KR" sz="500" dirty="0">
                    <a:solidFill>
                      <a:schemeClr val="bg1">
                        <a:lumMod val="85000"/>
                      </a:schemeClr>
                    </a:solidFill>
                  </a:rPr>
                  <a:t>)</a:t>
                </a:r>
                <a:endParaRPr lang="en-US" altLang="ko-KR" sz="500" dirty="0" smtClean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r>
                  <a:rPr lang="en-US" altLang="ko-KR" sz="500" dirty="0" smtClean="0">
                    <a:solidFill>
                      <a:schemeClr val="bg1">
                        <a:lumMod val="85000"/>
                      </a:schemeClr>
                    </a:solidFill>
                  </a:rPr>
                  <a:t>Memo App v.0.0 </a:t>
                </a:r>
                <a:r>
                  <a:rPr lang="en-US" altLang="ko-KR" sz="500" u="sng" dirty="0" smtClean="0">
                    <a:solidFill>
                      <a:srgbClr val="FFC000"/>
                    </a:solidFill>
                  </a:rPr>
                  <a:t>(Now Upgrade)</a:t>
                </a:r>
              </a:p>
              <a:p>
                <a:r>
                  <a:rPr lang="en-US" altLang="ko-KR" sz="500" dirty="0" smtClean="0">
                    <a:solidFill>
                      <a:schemeClr val="bg1">
                        <a:lumMod val="85000"/>
                      </a:schemeClr>
                    </a:solidFill>
                  </a:rPr>
                  <a:t>Memo </a:t>
                </a:r>
                <a:r>
                  <a:rPr lang="en-US" altLang="ko-KR" sz="500" dirty="0">
                    <a:solidFill>
                      <a:schemeClr val="bg1">
                        <a:lumMod val="85000"/>
                      </a:schemeClr>
                    </a:solidFill>
                  </a:rPr>
                  <a:t>Template v.0.0 </a:t>
                </a:r>
                <a:r>
                  <a:rPr lang="en-US" altLang="ko-KR" sz="500" dirty="0" smtClean="0">
                    <a:solidFill>
                      <a:schemeClr val="bg1">
                        <a:lumMod val="85000"/>
                      </a:schemeClr>
                    </a:solidFill>
                  </a:rPr>
                  <a:t>(Latest)</a:t>
                </a:r>
                <a:endParaRPr lang="en-US" altLang="ko-KR" sz="5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378919" y="6287868"/>
                <a:ext cx="1173906" cy="795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500" dirty="0" smtClean="0">
                    <a:solidFill>
                      <a:schemeClr val="bg1">
                        <a:lumMod val="85000"/>
                      </a:schemeClr>
                    </a:solidFill>
                  </a:rPr>
                  <a:t>Mangoslab   </a:t>
                </a:r>
                <a:r>
                  <a:rPr lang="en-US" altLang="ko-KR" sz="500" u="sng" dirty="0" smtClean="0">
                    <a:solidFill>
                      <a:srgbClr val="FFC000"/>
                    </a:solidFill>
                  </a:rPr>
                  <a:t>www.mangoslab.com</a:t>
                </a:r>
                <a:endParaRPr lang="ko-KR" altLang="en-US" sz="500" u="sng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80" name="직선 연결선 79"/>
              <p:cNvCxnSpPr/>
              <p:nvPr/>
            </p:nvCxnSpPr>
            <p:spPr>
              <a:xfrm>
                <a:off x="2378322" y="5921365"/>
                <a:ext cx="1103065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>
                <a:off x="2378322" y="6209398"/>
                <a:ext cx="1103065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2679772" y="1543978"/>
              <a:ext cx="1113359" cy="615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400" dirty="0" smtClean="0">
                  <a:solidFill>
                    <a:schemeClr val="bg1">
                      <a:lumMod val="85000"/>
                    </a:schemeClr>
                  </a:solidFill>
                </a:rPr>
                <a:t>Abc defg hi jklmn</a:t>
              </a:r>
              <a:endParaRPr lang="ko-KR" altLang="en-US" sz="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7013262" y="1358354"/>
              <a:ext cx="68310" cy="69267"/>
              <a:chOff x="10519362" y="3882500"/>
              <a:chExt cx="483082" cy="489849"/>
            </a:xfrm>
            <a:effectLst/>
          </p:grpSpPr>
          <p:cxnSp>
            <p:nvCxnSpPr>
              <p:cNvPr id="51" name="직선 연결선 50"/>
              <p:cNvCxnSpPr/>
              <p:nvPr/>
            </p:nvCxnSpPr>
            <p:spPr>
              <a:xfrm>
                <a:off x="10526304" y="3882500"/>
                <a:ext cx="476140" cy="476140"/>
              </a:xfrm>
              <a:prstGeom prst="line">
                <a:avLst/>
              </a:prstGeom>
              <a:ln w="6350">
                <a:solidFill>
                  <a:srgbClr val="5C5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 rot="5400000">
                <a:off x="10519362" y="3896209"/>
                <a:ext cx="476140" cy="476140"/>
              </a:xfrm>
              <a:prstGeom prst="line">
                <a:avLst/>
              </a:prstGeom>
              <a:ln w="6350">
                <a:solidFill>
                  <a:srgbClr val="5C5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직사각형 32"/>
            <p:cNvSpPr/>
            <p:nvPr/>
          </p:nvSpPr>
          <p:spPr>
            <a:xfrm>
              <a:off x="3626626" y="1290000"/>
              <a:ext cx="3590951" cy="5206591"/>
            </a:xfrm>
            <a:prstGeom prst="rect">
              <a:avLst/>
            </a:prstGeom>
            <a:noFill/>
            <a:ln w="3175">
              <a:solidFill>
                <a:srgbClr val="8C8C8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87943" y="1611887"/>
              <a:ext cx="128566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Options</a:t>
              </a:r>
              <a:endPara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2" name="타원 171"/>
            <p:cNvSpPr/>
            <p:nvPr/>
          </p:nvSpPr>
          <p:spPr>
            <a:xfrm>
              <a:off x="3727273" y="2236674"/>
              <a:ext cx="149277" cy="1492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 smtClean="0">
                  <a:latin typeface="Myriad Web" pitchFamily="34" charset="0"/>
                </a:rPr>
                <a:t>1</a:t>
              </a:r>
              <a:endParaRPr lang="ko-KR" altLang="en-US" sz="800" b="1" dirty="0">
                <a:latin typeface="Myriad Web" pitchFamily="34" charset="0"/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3885341" y="2422626"/>
              <a:ext cx="277084" cy="131086"/>
              <a:chOff x="3885341" y="2186927"/>
              <a:chExt cx="318359" cy="150613"/>
            </a:xfrm>
          </p:grpSpPr>
          <p:sp>
            <p:nvSpPr>
              <p:cNvPr id="2" name="모서리가 둥근 직사각형 1"/>
              <p:cNvSpPr/>
              <p:nvPr/>
            </p:nvSpPr>
            <p:spPr>
              <a:xfrm>
                <a:off x="3885341" y="2186927"/>
                <a:ext cx="318359" cy="15061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4074616" y="2209959"/>
                <a:ext cx="95250" cy="95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3885340" y="2285977"/>
              <a:ext cx="3127921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블루투스 네모닉 프린터를 인식 </a:t>
              </a:r>
              <a:endPara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3884370" y="2685766"/>
              <a:ext cx="278055" cy="278055"/>
              <a:chOff x="3884370" y="2193911"/>
              <a:chExt cx="278055" cy="27805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884370" y="2193911"/>
                <a:ext cx="278055" cy="2780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0" name="그림 89"/>
              <p:cNvPicPr>
                <a:picLocks noChangeAspect="1"/>
              </p:cNvPicPr>
              <p:nvPr/>
            </p:nvPicPr>
            <p:blipFill>
              <a:blip r:embed="rId9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lum bright="-40000" contrast="-40000"/>
              </a:blip>
              <a:stretch>
                <a:fillRect/>
              </a:stretch>
            </p:blipFill>
            <p:spPr>
              <a:xfrm>
                <a:off x="3957319" y="2239845"/>
                <a:ext cx="138431" cy="179960"/>
              </a:xfrm>
              <a:prstGeom prst="rect">
                <a:avLst/>
              </a:prstGeom>
              <a:ln w="3175">
                <a:noFill/>
              </a:ln>
            </p:spPr>
          </p:pic>
        </p:grpSp>
        <p:sp>
          <p:nvSpPr>
            <p:cNvPr id="100" name="TextBox 99"/>
            <p:cNvSpPr txBox="1"/>
            <p:nvPr/>
          </p:nvSpPr>
          <p:spPr>
            <a:xfrm>
              <a:off x="4232567" y="2775513"/>
              <a:ext cx="747142" cy="950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A00000000000000 </a:t>
              </a: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884370" y="3229739"/>
              <a:ext cx="278055" cy="2780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3884370" y="3526124"/>
              <a:ext cx="278055" cy="2780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0115" y="2670030"/>
              <a:ext cx="261820" cy="261820"/>
            </a:xfrm>
            <a:prstGeom prst="rect">
              <a:avLst/>
            </a:prstGeom>
          </p:spPr>
        </p:pic>
        <p:pic>
          <p:nvPicPr>
            <p:cNvPr id="107" name="그림 10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57728" y="3273074"/>
              <a:ext cx="138022" cy="179428"/>
            </a:xfrm>
            <a:prstGeom prst="rect">
              <a:avLst/>
            </a:prstGeom>
          </p:spPr>
        </p:pic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57728" y="3575437"/>
              <a:ext cx="138022" cy="179428"/>
            </a:xfrm>
            <a:prstGeom prst="rect">
              <a:avLst/>
            </a:prstGeom>
          </p:spPr>
        </p:pic>
        <p:sp>
          <p:nvSpPr>
            <p:cNvPr id="109" name="TextBox 108"/>
            <p:cNvSpPr txBox="1"/>
            <p:nvPr/>
          </p:nvSpPr>
          <p:spPr>
            <a:xfrm>
              <a:off x="4232567" y="2445762"/>
              <a:ext cx="803114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켬</a:t>
              </a:r>
              <a:endPara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885341" y="2057996"/>
              <a:ext cx="263885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네모닉 프린터 설정</a:t>
              </a:r>
              <a:endPara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53440" y="3020699"/>
              <a:ext cx="863332" cy="127314"/>
            </a:xfrm>
            <a:prstGeom prst="rect">
              <a:avLst/>
            </a:prstGeom>
            <a:solidFill>
              <a:srgbClr val="5C5A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/>
                <a:t>기본 프린터 지정</a:t>
              </a:r>
              <a:endParaRPr lang="ko-KR" altLang="en-US" sz="500" dirty="0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334125" y="3020699"/>
              <a:ext cx="625550" cy="127314"/>
            </a:xfrm>
            <a:prstGeom prst="rect">
              <a:avLst/>
            </a:prstGeom>
            <a:solidFill>
              <a:srgbClr val="5C5A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/>
                <a:t>PIN Code </a:t>
              </a:r>
              <a:r>
                <a:rPr lang="ko-KR" altLang="en-US" sz="500" dirty="0" smtClean="0"/>
                <a:t>변경</a:t>
              </a:r>
              <a:endParaRPr lang="ko-KR" altLang="en-US" sz="5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232567" y="3332418"/>
              <a:ext cx="747142" cy="950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A00000000000000 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232567" y="3617059"/>
              <a:ext cx="747142" cy="950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A00000000000000 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212533" y="2775513"/>
              <a:ext cx="747142" cy="950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USB </a:t>
              </a:r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연결됨</a:t>
              </a:r>
              <a:endPara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212533" y="3332418"/>
              <a:ext cx="747142" cy="950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블루투스 연결됨</a:t>
              </a:r>
              <a:endPara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212533" y="3612903"/>
              <a:ext cx="747142" cy="950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블루투스 연결됨</a:t>
              </a:r>
              <a:endPara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885340" y="4304126"/>
              <a:ext cx="1429641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현재버전 </a:t>
              </a:r>
              <a: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</a:t>
              </a: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v.0.00 (2017.05.26)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78646" y="4074670"/>
              <a:ext cx="301075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네모닉 프린터 드라이버</a:t>
              </a:r>
              <a:endPara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5638800" y="4302651"/>
              <a:ext cx="677972" cy="127314"/>
            </a:xfrm>
            <a:prstGeom prst="rect">
              <a:avLst/>
            </a:prstGeom>
            <a:solidFill>
              <a:srgbClr val="5C5A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/>
                <a:t>최신버전 설치</a:t>
              </a:r>
              <a:endParaRPr lang="ko-KR" altLang="en-US" sz="500" dirty="0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334125" y="4302651"/>
              <a:ext cx="625550" cy="127314"/>
            </a:xfrm>
            <a:prstGeom prst="rect">
              <a:avLst/>
            </a:prstGeom>
            <a:solidFill>
              <a:srgbClr val="5C5A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/>
                <a:t>버전정보 보기</a:t>
              </a:r>
              <a:endParaRPr lang="ko-KR" altLang="en-US" sz="5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885341" y="4849779"/>
              <a:ext cx="1505810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버전 </a:t>
              </a:r>
              <a: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</a:t>
              </a: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v.0.00 (2017.05.26)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885340" y="4621798"/>
              <a:ext cx="301075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네모닉 메모장</a:t>
              </a:r>
              <a:endPara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5638800" y="4848304"/>
              <a:ext cx="677972" cy="127314"/>
            </a:xfrm>
            <a:prstGeom prst="rect">
              <a:avLst/>
            </a:prstGeom>
            <a:solidFill>
              <a:srgbClr val="5C5A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/>
                <a:t>최신버전 설치</a:t>
              </a:r>
              <a:endParaRPr lang="ko-KR" altLang="en-US" sz="500" dirty="0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6334125" y="4848304"/>
              <a:ext cx="625550" cy="127314"/>
            </a:xfrm>
            <a:prstGeom prst="rect">
              <a:avLst/>
            </a:prstGeom>
            <a:solidFill>
              <a:srgbClr val="5C5A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/>
                <a:t>세부정보 보기</a:t>
              </a:r>
              <a:endParaRPr lang="ko-KR" altLang="en-US" sz="5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885341" y="5043013"/>
              <a:ext cx="1505810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템플릿 버전 </a:t>
              </a:r>
              <a: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</a:t>
              </a: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v.0.00 (2017.05.26)</a:t>
              </a: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5638800" y="5041538"/>
              <a:ext cx="677972" cy="127314"/>
            </a:xfrm>
            <a:prstGeom prst="rect">
              <a:avLst/>
            </a:prstGeom>
            <a:solidFill>
              <a:srgbClr val="5C5A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/>
                <a:t>최신버전 설치</a:t>
              </a:r>
              <a:endParaRPr lang="ko-KR" altLang="en-US" sz="500" dirty="0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6334125" y="5041538"/>
              <a:ext cx="625550" cy="127314"/>
            </a:xfrm>
            <a:prstGeom prst="rect">
              <a:avLst/>
            </a:prstGeom>
            <a:solidFill>
              <a:srgbClr val="5C5A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/>
                <a:t>세부정보 보기</a:t>
              </a:r>
              <a:endParaRPr lang="ko-KR" altLang="en-US" sz="5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885341" y="5428938"/>
              <a:ext cx="1753460" cy="8935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튜토리얼 보기</a:t>
              </a:r>
              <a:endParaRPr lang="en-US" altLang="ko-KR" sz="1000" u="sng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00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개인정보 취급 방침 보기</a:t>
              </a:r>
              <a:endParaRPr lang="en-US" altLang="ko-KR" sz="1000" u="sng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00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이용약관 보기</a:t>
              </a:r>
              <a:endParaRPr lang="en-US" altLang="ko-KR" sz="1000" u="sng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00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오픈소스 라이선스 보기</a:t>
              </a:r>
              <a:endParaRPr lang="en-US" altLang="ko-KR" sz="1000" u="sng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43" name="그룹 142"/>
            <p:cNvGrpSpPr/>
            <p:nvPr/>
          </p:nvGrpSpPr>
          <p:grpSpPr>
            <a:xfrm>
              <a:off x="5361630" y="4099472"/>
              <a:ext cx="277084" cy="131086"/>
              <a:chOff x="3885341" y="2186927"/>
              <a:chExt cx="318359" cy="150613"/>
            </a:xfrm>
          </p:grpSpPr>
          <p:sp>
            <p:nvSpPr>
              <p:cNvPr id="144" name="모서리가 둥근 직사각형 143"/>
              <p:cNvSpPr/>
              <p:nvPr/>
            </p:nvSpPr>
            <p:spPr>
              <a:xfrm>
                <a:off x="3885341" y="2186927"/>
                <a:ext cx="318359" cy="15061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/>
              <p:cNvSpPr/>
              <p:nvPr/>
            </p:nvSpPr>
            <p:spPr>
              <a:xfrm>
                <a:off x="4074616" y="2209959"/>
                <a:ext cx="95250" cy="95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6" name="TextBox 145"/>
            <p:cNvSpPr txBox="1"/>
            <p:nvPr/>
          </p:nvSpPr>
          <p:spPr>
            <a:xfrm>
              <a:off x="5692241" y="4118256"/>
              <a:ext cx="803114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자동 업데이트</a:t>
              </a:r>
              <a:endPara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47" name="그룹 146"/>
            <p:cNvGrpSpPr/>
            <p:nvPr/>
          </p:nvGrpSpPr>
          <p:grpSpPr>
            <a:xfrm>
              <a:off x="4813534" y="4647556"/>
              <a:ext cx="277084" cy="131086"/>
              <a:chOff x="3885341" y="2186927"/>
              <a:chExt cx="318359" cy="150613"/>
            </a:xfrm>
          </p:grpSpPr>
          <p:sp>
            <p:nvSpPr>
              <p:cNvPr id="148" name="모서리가 둥근 직사각형 147"/>
              <p:cNvSpPr/>
              <p:nvPr/>
            </p:nvSpPr>
            <p:spPr>
              <a:xfrm>
                <a:off x="3885341" y="2186927"/>
                <a:ext cx="318359" cy="15061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/>
              <p:cNvSpPr/>
              <p:nvPr/>
            </p:nvSpPr>
            <p:spPr>
              <a:xfrm>
                <a:off x="4074616" y="2209959"/>
                <a:ext cx="95250" cy="95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0" name="TextBox 149"/>
            <p:cNvSpPr txBox="1"/>
            <p:nvPr/>
          </p:nvSpPr>
          <p:spPr>
            <a:xfrm>
              <a:off x="5160760" y="4665929"/>
              <a:ext cx="803114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자동 업데이트</a:t>
              </a:r>
              <a:endPara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3" name="타원 172"/>
            <p:cNvSpPr/>
            <p:nvPr/>
          </p:nvSpPr>
          <p:spPr>
            <a:xfrm>
              <a:off x="3778251" y="2620273"/>
              <a:ext cx="149277" cy="1492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 smtClean="0">
                  <a:latin typeface="Myriad Web" pitchFamily="34" charset="0"/>
                </a:rPr>
                <a:t>2</a:t>
              </a:r>
              <a:endParaRPr lang="ko-KR" altLang="en-US" sz="800" b="1" dirty="0">
                <a:latin typeface="Myriad Web" pitchFamily="34" charset="0"/>
              </a:endParaRPr>
            </a:p>
          </p:txBody>
        </p:sp>
        <p:sp>
          <p:nvSpPr>
            <p:cNvPr id="174" name="타원 173"/>
            <p:cNvSpPr/>
            <p:nvPr/>
          </p:nvSpPr>
          <p:spPr>
            <a:xfrm>
              <a:off x="3775056" y="4005643"/>
              <a:ext cx="149277" cy="1492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 smtClean="0">
                  <a:latin typeface="Myriad Web" pitchFamily="34" charset="0"/>
                </a:rPr>
                <a:t>3</a:t>
              </a:r>
              <a:endParaRPr lang="ko-KR" altLang="en-US" sz="800" b="1" dirty="0">
                <a:latin typeface="Myriad Web" pitchFamily="34" charset="0"/>
              </a:endParaRPr>
            </a:p>
          </p:txBody>
        </p:sp>
        <p:sp>
          <p:nvSpPr>
            <p:cNvPr id="155" name="타원 154"/>
            <p:cNvSpPr/>
            <p:nvPr/>
          </p:nvSpPr>
          <p:spPr>
            <a:xfrm>
              <a:off x="3775056" y="4546608"/>
              <a:ext cx="149277" cy="1492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 smtClean="0">
                  <a:latin typeface="Myriad Web" pitchFamily="34" charset="0"/>
                </a:rPr>
                <a:t>4</a:t>
              </a:r>
              <a:endParaRPr lang="ko-KR" altLang="en-US" sz="800" b="1" dirty="0">
                <a:latin typeface="Myriad Web" pitchFamily="34" charset="0"/>
              </a:endParaRPr>
            </a:p>
          </p:txBody>
        </p:sp>
        <p:sp>
          <p:nvSpPr>
            <p:cNvPr id="156" name="타원 155"/>
            <p:cNvSpPr/>
            <p:nvPr/>
          </p:nvSpPr>
          <p:spPr>
            <a:xfrm>
              <a:off x="3775056" y="5407060"/>
              <a:ext cx="149277" cy="1492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 smtClean="0">
                  <a:latin typeface="Myriad Web" pitchFamily="34" charset="0"/>
                </a:rPr>
                <a:t>5</a:t>
              </a:r>
              <a:endParaRPr lang="ko-KR" altLang="en-US" sz="800" b="1" dirty="0">
                <a:latin typeface="Myriad Web" pitchFamily="34" charset="0"/>
              </a:endParaRPr>
            </a:p>
          </p:txBody>
        </p:sp>
        <p:cxnSp>
          <p:nvCxnSpPr>
            <p:cNvPr id="22" name="꺾인 연결선 21"/>
            <p:cNvCxnSpPr>
              <a:stCxn id="18" idx="1"/>
              <a:endCxn id="13" idx="2"/>
            </p:cNvCxnSpPr>
            <p:nvPr/>
          </p:nvCxnSpPr>
          <p:spPr>
            <a:xfrm rot="10800000">
              <a:off x="4051026" y="2931850"/>
              <a:ext cx="1402415" cy="152506"/>
            </a:xfrm>
            <a:prstGeom prst="bentConnector2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사각형 설명선 98"/>
          <p:cNvSpPr/>
          <p:nvPr/>
        </p:nvSpPr>
        <p:spPr>
          <a:xfrm>
            <a:off x="9901561" y="902"/>
            <a:ext cx="2290439" cy="870012"/>
          </a:xfrm>
          <a:prstGeom prst="wedgeRectCallout">
            <a:avLst>
              <a:gd name="adj1" fmla="val -87423"/>
              <a:gd name="adj2" fmla="val 5220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[Issue]</a:t>
            </a:r>
          </a:p>
          <a:p>
            <a:r>
              <a:rPr lang="ko-KR" altLang="en-US" sz="900" b="1" dirty="0" smtClean="0">
                <a:solidFill>
                  <a:schemeClr val="bg1"/>
                </a:solidFill>
              </a:rPr>
              <a:t>본 옵션 상황은 </a:t>
            </a:r>
            <a:r>
              <a:rPr lang="ko-KR" altLang="en-US" sz="900" b="1" dirty="0" err="1" smtClean="0">
                <a:solidFill>
                  <a:schemeClr val="bg1"/>
                </a:solidFill>
              </a:rPr>
              <a:t>개발진행과</a:t>
            </a:r>
            <a:r>
              <a:rPr lang="ko-KR" altLang="en-US" sz="900" b="1" dirty="0" smtClean="0">
                <a:solidFill>
                  <a:schemeClr val="bg1"/>
                </a:solidFill>
              </a:rPr>
              <a:t> 더불어</a:t>
            </a:r>
            <a:endParaRPr lang="en-US" altLang="ko-KR" sz="900" b="1" dirty="0" smtClean="0">
              <a:solidFill>
                <a:schemeClr val="bg1"/>
              </a:solidFill>
            </a:endParaRPr>
          </a:p>
          <a:p>
            <a:r>
              <a:rPr lang="ko-KR" altLang="en-US" sz="900" b="1" dirty="0" smtClean="0">
                <a:solidFill>
                  <a:schemeClr val="bg1"/>
                </a:solidFill>
              </a:rPr>
              <a:t>변경되어질 수 있습니다</a:t>
            </a:r>
            <a:r>
              <a:rPr lang="en-US" altLang="ko-KR" sz="9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900" b="1" dirty="0" smtClean="0">
                <a:solidFill>
                  <a:schemeClr val="bg1"/>
                </a:solidFill>
              </a:rPr>
              <a:t>- ex. </a:t>
            </a:r>
            <a:r>
              <a:rPr lang="ko-KR" altLang="en-US" sz="900" b="1" dirty="0" smtClean="0">
                <a:solidFill>
                  <a:schemeClr val="bg1"/>
                </a:solidFill>
              </a:rPr>
              <a:t>프린터 설정 등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23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A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3004145"/>
            <a:ext cx="1219200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chemeClr val="bg1"/>
                </a:solidFill>
              </a:rPr>
              <a:t>4. Appendix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84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3004145"/>
            <a:ext cx="1219200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chemeClr val="bg1"/>
                </a:solidFill>
              </a:rPr>
              <a:t>Thanks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58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3004145"/>
            <a:ext cx="1219200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chemeClr val="bg1"/>
                </a:solidFill>
              </a:rPr>
              <a:t>2. Service Policy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82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809626"/>
            <a:ext cx="1504951" cy="407597"/>
          </a:xfrm>
          <a:prstGeom prst="rect">
            <a:avLst/>
          </a:prstGeom>
          <a:solidFill>
            <a:srgbClr val="D56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285750" y="870914"/>
            <a:ext cx="1187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pitchFamily="34" charset="0"/>
                <a:ea typeface="굴림" pitchFamily="50" charset="-127"/>
              </a:rPr>
              <a:t>2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-10580" y="6090517"/>
            <a:ext cx="15176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>
                <a:solidFill>
                  <a:srgbClr val="C00000"/>
                </a:solidFill>
                <a:latin typeface="Calibri" pitchFamily="34" charset="0"/>
                <a:ea typeface="맑은 고딕" pitchFamily="50" charset="-127"/>
                <a:cs typeface="Arial" charset="0"/>
              </a:rPr>
              <a:t>MANGOSLAB CONFIDENTIAL </a:t>
            </a:r>
            <a:endParaRPr kumimoji="0" lang="en-US" altLang="ko-KR" sz="600" b="0" dirty="0" smtClean="0">
              <a:solidFill>
                <a:srgbClr val="C00000"/>
              </a:solidFill>
              <a:latin typeface="Calibri" pitchFamily="34" charset="0"/>
              <a:ea typeface="맑은 고딕" pitchFamily="50" charset="-127"/>
              <a:cs typeface="Arial" charset="0"/>
            </a:endParaRP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© </a:t>
            </a:r>
            <a:r>
              <a:rPr kumimoji="0" lang="en-US" altLang="ko-KR" sz="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2016 MANGOSLAB CO.LTD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1" y="6402123"/>
            <a:ext cx="768350" cy="944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9" y="368396"/>
            <a:ext cx="841828" cy="103844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-10580" y="1290001"/>
            <a:ext cx="15263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yriad Web" pitchFamily="34" charset="0"/>
                <a:ea typeface="굴림" pitchFamily="50" charset="-127"/>
              </a:rPr>
              <a:t>Service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Web" pitchFamily="34" charset="0"/>
                <a:ea typeface="굴림" pitchFamily="50" charset="-127"/>
              </a:rPr>
              <a:t>Policy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95820" y="538790"/>
            <a:ext cx="1109131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Windows Application </a:t>
            </a:r>
            <a:endParaRPr kumimoji="1" lang="en-US" altLang="ko-KR" sz="700" dirty="0">
              <a:solidFill>
                <a:schemeClr val="bg1">
                  <a:lumMod val="65000"/>
                </a:schemeClr>
              </a:solidFill>
              <a:latin typeface="Helvetica-Light" panose="020B0400000000000000" pitchFamily="34" charset="0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UI Flipbook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553661" y="937383"/>
            <a:ext cx="58950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용지 타입</a:t>
            </a: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kumimoji="1"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앱사이즈</a:t>
            </a: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kumimoji="1"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정의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262189" y="937383"/>
            <a:ext cx="188375" cy="188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latin typeface="Myriad Web" pitchFamily="34" charset="0"/>
              </a:rPr>
              <a:t>1</a:t>
            </a:r>
            <a:endParaRPr lang="ko-KR" altLang="en-US" sz="1000" b="1" dirty="0">
              <a:latin typeface="Myriad Web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62189" y="1435347"/>
            <a:ext cx="339321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• 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용지 사이즈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189" y="1633574"/>
            <a:ext cx="6474740" cy="186210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62189" y="4268077"/>
            <a:ext cx="339321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• 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용지 타입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및 </a:t>
            </a:r>
            <a:r>
              <a:rPr lang="ko-KR" alt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접착면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정의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66661" y="4533973"/>
            <a:ext cx="7159279" cy="1745542"/>
            <a:chOff x="2266661" y="4263142"/>
            <a:chExt cx="8502342" cy="2073001"/>
          </a:xfrm>
        </p:grpSpPr>
        <p:grpSp>
          <p:nvGrpSpPr>
            <p:cNvPr id="17" name="그룹 16"/>
            <p:cNvGrpSpPr/>
            <p:nvPr/>
          </p:nvGrpSpPr>
          <p:grpSpPr>
            <a:xfrm>
              <a:off x="4032524" y="4263142"/>
              <a:ext cx="2073001" cy="1548889"/>
              <a:chOff x="7704479" y="4365973"/>
              <a:chExt cx="2788358" cy="2083384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7704479" y="4365973"/>
                <a:ext cx="2788358" cy="20833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C5A58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59394" y="4405263"/>
                <a:ext cx="2659771" cy="106460"/>
              </a:xfrm>
              <a:prstGeom prst="rect">
                <a:avLst/>
              </a:prstGeom>
            </p:spPr>
          </p:pic>
          <p:pic>
            <p:nvPicPr>
              <p:cNvPr id="49" name="그림 4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59393" y="6265157"/>
                <a:ext cx="2659771" cy="106461"/>
              </a:xfrm>
              <a:prstGeom prst="rect">
                <a:avLst/>
              </a:prstGeom>
            </p:spPr>
          </p:pic>
        </p:grpSp>
        <p:grpSp>
          <p:nvGrpSpPr>
            <p:cNvPr id="2" name="그룹 1"/>
            <p:cNvGrpSpPr/>
            <p:nvPr/>
          </p:nvGrpSpPr>
          <p:grpSpPr>
            <a:xfrm>
              <a:off x="2266661" y="4263142"/>
              <a:ext cx="1600489" cy="1545868"/>
              <a:chOff x="9483396" y="1711745"/>
              <a:chExt cx="2172651" cy="2098504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9483396" y="1711745"/>
                <a:ext cx="2172651" cy="20833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C5A58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>
                <a:off x="8562382" y="2736821"/>
                <a:ext cx="2064233" cy="82623"/>
              </a:xfrm>
              <a:prstGeom prst="rect">
                <a:avLst/>
              </a:prstGeom>
            </p:spPr>
          </p:pic>
          <p:pic>
            <p:nvPicPr>
              <p:cNvPr id="46" name="그림 4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>
                <a:off x="10538103" y="2736821"/>
                <a:ext cx="2064233" cy="82622"/>
              </a:xfrm>
              <a:prstGeom prst="rect">
                <a:avLst/>
              </a:prstGeom>
            </p:spPr>
          </p:pic>
          <p:pic>
            <p:nvPicPr>
              <p:cNvPr id="47" name="그림 4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96294" y="1759045"/>
                <a:ext cx="2064232" cy="82622"/>
              </a:xfrm>
              <a:prstGeom prst="rect">
                <a:avLst/>
              </a:prstGeom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96294" y="3682172"/>
                <a:ext cx="2064232" cy="82622"/>
              </a:xfrm>
              <a:prstGeom prst="rect">
                <a:avLst/>
              </a:prstGeom>
            </p:spPr>
          </p:pic>
        </p:grpSp>
        <p:sp>
          <p:nvSpPr>
            <p:cNvPr id="42" name="직사각형 41"/>
            <p:cNvSpPr/>
            <p:nvPr/>
          </p:nvSpPr>
          <p:spPr>
            <a:xfrm>
              <a:off x="6238588" y="4263142"/>
              <a:ext cx="1190914" cy="15347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 rotWithShape="1">
            <a:blip r:embed="rId5"/>
            <a:srcRect t="1" r="35516" b="1076"/>
            <a:stretch/>
          </p:blipFill>
          <p:spPr>
            <a:xfrm>
              <a:off x="6270900" y="4301161"/>
              <a:ext cx="1133200" cy="69581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 rotWithShape="1">
            <a:blip r:embed="rId5"/>
            <a:srcRect t="1" r="35516" b="1076"/>
            <a:stretch/>
          </p:blipFill>
          <p:spPr>
            <a:xfrm>
              <a:off x="6270900" y="5679871"/>
              <a:ext cx="1133200" cy="69581"/>
            </a:xfrm>
            <a:prstGeom prst="rect">
              <a:avLst/>
            </a:prstGeom>
          </p:spPr>
        </p:pic>
        <p:sp>
          <p:nvSpPr>
            <p:cNvPr id="52" name="직사각형 51"/>
            <p:cNvSpPr/>
            <p:nvPr/>
          </p:nvSpPr>
          <p:spPr>
            <a:xfrm rot="5400000">
              <a:off x="7327778" y="4525198"/>
              <a:ext cx="2073001" cy="15488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 rot="5400000">
              <a:off x="9406181" y="4091234"/>
              <a:ext cx="1190914" cy="15347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2627" y="4297986"/>
              <a:ext cx="1520622" cy="60864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2627" y="6241086"/>
              <a:ext cx="1520622" cy="60864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48381" y="4297986"/>
              <a:ext cx="1520622" cy="60864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48381" y="5381396"/>
              <a:ext cx="1520622" cy="60864"/>
            </a:xfrm>
            <a:prstGeom prst="rect">
              <a:avLst/>
            </a:prstGeom>
          </p:spPr>
        </p:pic>
      </p:grpSp>
      <p:sp>
        <p:nvSpPr>
          <p:cNvPr id="61" name="타원 60"/>
          <p:cNvSpPr/>
          <p:nvPr/>
        </p:nvSpPr>
        <p:spPr>
          <a:xfrm>
            <a:off x="2164775" y="1916873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1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2164775" y="2552114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3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2164775" y="2904542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4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2164775" y="2243740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2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164775" y="3233804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5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2904745" y="5046162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1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6037923" y="5052430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3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7362403" y="5046162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4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4602090" y="5052508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2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8705152" y="5048656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5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521932" y="3509466"/>
            <a:ext cx="327133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dirty="0"/>
              <a:t>여백 상하좌우 12px씩 포함된 사이즈(</a:t>
            </a:r>
            <a:r>
              <a:rPr lang="ko-KR" altLang="en-US" sz="800" dirty="0" err="1"/>
              <a:t>최외곽</a:t>
            </a:r>
            <a:r>
              <a:rPr lang="ko-KR" altLang="en-US" sz="800" dirty="0"/>
              <a:t> 1px라인은 별도)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9109944" y="1645242"/>
            <a:ext cx="1613793" cy="16137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77" name="직사각형 76"/>
          <p:cNvSpPr/>
          <p:nvPr/>
        </p:nvSpPr>
        <p:spPr>
          <a:xfrm>
            <a:off x="9164189" y="1699487"/>
            <a:ext cx="1505302" cy="1505302"/>
          </a:xfrm>
          <a:prstGeom prst="rect">
            <a:avLst/>
          </a:prstGeom>
          <a:solidFill>
            <a:srgbClr val="C00000">
              <a:alpha val="34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grpSp>
        <p:nvGrpSpPr>
          <p:cNvPr id="78" name="그룹 77"/>
          <p:cNvGrpSpPr/>
          <p:nvPr/>
        </p:nvGrpSpPr>
        <p:grpSpPr>
          <a:xfrm>
            <a:off x="8736927" y="3204790"/>
            <a:ext cx="2458390" cy="869418"/>
            <a:chOff x="6805206" y="4077329"/>
            <a:chExt cx="3799405" cy="1808968"/>
          </a:xfrm>
        </p:grpSpPr>
        <p:cxnSp>
          <p:nvCxnSpPr>
            <p:cNvPr id="93" name="직선 화살표 연결선 92"/>
            <p:cNvCxnSpPr/>
            <p:nvPr/>
          </p:nvCxnSpPr>
          <p:spPr>
            <a:xfrm>
              <a:off x="7381697" y="5038376"/>
              <a:ext cx="2494092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/>
            <p:nvPr/>
          </p:nvCxnSpPr>
          <p:spPr>
            <a:xfrm>
              <a:off x="7465532" y="4549338"/>
              <a:ext cx="2326422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그룹 94"/>
            <p:cNvGrpSpPr/>
            <p:nvPr/>
          </p:nvGrpSpPr>
          <p:grpSpPr>
            <a:xfrm>
              <a:off x="7465532" y="4077329"/>
              <a:ext cx="2326422" cy="1304901"/>
              <a:chOff x="1394188" y="4174127"/>
              <a:chExt cx="2899954" cy="1016998"/>
            </a:xfrm>
          </p:grpSpPr>
          <p:cxnSp>
            <p:nvCxnSpPr>
              <p:cNvPr id="103" name="직선 연결선 102"/>
              <p:cNvCxnSpPr/>
              <p:nvPr/>
            </p:nvCxnSpPr>
            <p:spPr>
              <a:xfrm>
                <a:off x="1394188" y="4174127"/>
                <a:ext cx="0" cy="101699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>
                <a:off x="4294142" y="4174127"/>
                <a:ext cx="0" cy="101699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그룹 95"/>
            <p:cNvGrpSpPr/>
            <p:nvPr/>
          </p:nvGrpSpPr>
          <p:grpSpPr>
            <a:xfrm>
              <a:off x="7381697" y="4161165"/>
              <a:ext cx="2489507" cy="1221065"/>
              <a:chOff x="1289685" y="4278630"/>
              <a:chExt cx="3103245" cy="1483995"/>
            </a:xfrm>
          </p:grpSpPr>
          <p:cxnSp>
            <p:nvCxnSpPr>
              <p:cNvPr id="101" name="직선 연결선 100"/>
              <p:cNvCxnSpPr/>
              <p:nvPr/>
            </p:nvCxnSpPr>
            <p:spPr>
              <a:xfrm>
                <a:off x="1289685" y="4278630"/>
                <a:ext cx="0" cy="148399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>
                <a:off x="4392930" y="4278630"/>
                <a:ext cx="0" cy="148399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TextBox 96"/>
            <p:cNvSpPr txBox="1"/>
            <p:nvPr/>
          </p:nvSpPr>
          <p:spPr>
            <a:xfrm>
              <a:off x="8158809" y="4253051"/>
              <a:ext cx="939870" cy="35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/>
                <a:t>288px</a:t>
              </a:r>
              <a:endParaRPr lang="ko-KR" altLang="en-US" sz="9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158809" y="4733586"/>
              <a:ext cx="939870" cy="35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/>
                <a:t>312px</a:t>
              </a:r>
              <a:endParaRPr lang="ko-KR" altLang="en-US" sz="9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805206" y="5406013"/>
              <a:ext cx="1552407" cy="480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여백 </a:t>
              </a:r>
              <a:r>
                <a:rPr lang="en-US" altLang="ko-KR" sz="900" dirty="0" smtClean="0"/>
                <a:t>12px(</a:t>
              </a:r>
              <a:r>
                <a:rPr lang="ko-KR" altLang="en-US" sz="900" dirty="0" smtClean="0"/>
                <a:t>고정</a:t>
              </a:r>
              <a:r>
                <a:rPr lang="en-US" altLang="ko-KR" sz="900" dirty="0" smtClean="0"/>
                <a:t>)</a:t>
              </a:r>
              <a:endParaRPr lang="ko-KR" altLang="en-US" sz="9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9137797" y="5406013"/>
              <a:ext cx="1466814" cy="480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여백</a:t>
              </a:r>
              <a:r>
                <a:rPr lang="en-US" altLang="ko-KR" sz="900" dirty="0" smtClean="0"/>
                <a:t>12px(</a:t>
              </a:r>
              <a:r>
                <a:rPr lang="ko-KR" altLang="en-US" sz="900" dirty="0" smtClean="0"/>
                <a:t>고정</a:t>
              </a:r>
              <a:r>
                <a:rPr lang="en-US" altLang="ko-KR" sz="900" dirty="0" smtClean="0"/>
                <a:t>)</a:t>
              </a:r>
              <a:endParaRPr lang="ko-KR" altLang="en-US" sz="900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8614058" y="1122778"/>
            <a:ext cx="253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앱 </a:t>
            </a:r>
            <a:r>
              <a:rPr lang="ko-KR" altLang="en-US" sz="1000" b="1" dirty="0" err="1" smtClean="0"/>
              <a:t>메모영역</a:t>
            </a:r>
            <a:r>
              <a:rPr lang="ko-KR" altLang="en-US" sz="1000" b="1" dirty="0" smtClean="0"/>
              <a:t> 사이즈 정의 예시 </a:t>
            </a:r>
            <a:r>
              <a:rPr lang="en-US" altLang="ko-KR" sz="1000" b="1" dirty="0" smtClean="0"/>
              <a:t>– 80x80</a:t>
            </a:r>
            <a:endParaRPr lang="en-US" altLang="ko-KR" sz="1000" b="1" dirty="0"/>
          </a:p>
          <a:p>
            <a:pPr algn="ctr"/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실 </a:t>
            </a:r>
            <a:r>
              <a:rPr lang="ko-KR" altLang="en-US" sz="1000" b="1" dirty="0" err="1" smtClean="0"/>
              <a:t>출력영역</a:t>
            </a:r>
            <a:r>
              <a:rPr lang="en-US" altLang="ko-KR" sz="1000" b="1" dirty="0" smtClean="0"/>
              <a:t>/2+</a:t>
            </a:r>
            <a:r>
              <a:rPr lang="ko-KR" altLang="en-US" sz="1000" b="1" dirty="0" smtClean="0"/>
              <a:t>여백</a:t>
            </a:r>
            <a:r>
              <a:rPr lang="en-US" altLang="ko-KR" sz="1000" b="1" dirty="0" smtClean="0"/>
              <a:t>)</a:t>
            </a:r>
            <a:endParaRPr lang="ko-KR" altLang="en-US" sz="1000" b="1" dirty="0"/>
          </a:p>
        </p:txBody>
      </p:sp>
      <p:grpSp>
        <p:nvGrpSpPr>
          <p:cNvPr id="80" name="그룹 79"/>
          <p:cNvGrpSpPr/>
          <p:nvPr/>
        </p:nvGrpSpPr>
        <p:grpSpPr>
          <a:xfrm rot="16200000">
            <a:off x="9860043" y="1980798"/>
            <a:ext cx="2458390" cy="833924"/>
            <a:chOff x="6805208" y="4077329"/>
            <a:chExt cx="3799403" cy="1691725"/>
          </a:xfrm>
        </p:grpSpPr>
        <p:cxnSp>
          <p:nvCxnSpPr>
            <p:cNvPr id="81" name="직선 화살표 연결선 80"/>
            <p:cNvCxnSpPr/>
            <p:nvPr/>
          </p:nvCxnSpPr>
          <p:spPr>
            <a:xfrm>
              <a:off x="7381697" y="5038376"/>
              <a:ext cx="2494092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>
              <a:off x="7465532" y="4549338"/>
              <a:ext cx="2326422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/>
            <p:cNvGrpSpPr/>
            <p:nvPr/>
          </p:nvGrpSpPr>
          <p:grpSpPr>
            <a:xfrm>
              <a:off x="7465532" y="4077329"/>
              <a:ext cx="2326422" cy="1304901"/>
              <a:chOff x="1394188" y="4174127"/>
              <a:chExt cx="2899954" cy="1016998"/>
            </a:xfrm>
          </p:grpSpPr>
          <p:cxnSp>
            <p:nvCxnSpPr>
              <p:cNvPr id="91" name="직선 연결선 90"/>
              <p:cNvCxnSpPr/>
              <p:nvPr/>
            </p:nvCxnSpPr>
            <p:spPr>
              <a:xfrm>
                <a:off x="1394188" y="4174127"/>
                <a:ext cx="0" cy="101699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>
                <a:off x="4294142" y="4174127"/>
                <a:ext cx="0" cy="101699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/>
            <p:cNvGrpSpPr/>
            <p:nvPr/>
          </p:nvGrpSpPr>
          <p:grpSpPr>
            <a:xfrm>
              <a:off x="7381697" y="4161165"/>
              <a:ext cx="2489507" cy="1221065"/>
              <a:chOff x="1289685" y="4278630"/>
              <a:chExt cx="3103245" cy="1483995"/>
            </a:xfrm>
          </p:grpSpPr>
          <p:cxnSp>
            <p:nvCxnSpPr>
              <p:cNvPr id="89" name="직선 연결선 88"/>
              <p:cNvCxnSpPr/>
              <p:nvPr/>
            </p:nvCxnSpPr>
            <p:spPr>
              <a:xfrm>
                <a:off x="1289685" y="4278630"/>
                <a:ext cx="0" cy="148399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>
                <a:off x="4392930" y="4278630"/>
                <a:ext cx="0" cy="148399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/>
            <p:cNvSpPr txBox="1"/>
            <p:nvPr/>
          </p:nvSpPr>
          <p:spPr>
            <a:xfrm>
              <a:off x="8158807" y="4222821"/>
              <a:ext cx="939870" cy="35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/>
                <a:t>288px</a:t>
              </a:r>
              <a:endParaRPr lang="ko-KR" altLang="en-US" sz="9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158807" y="4703357"/>
              <a:ext cx="939870" cy="35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/>
                <a:t>312px</a:t>
              </a:r>
              <a:endParaRPr lang="ko-KR" altLang="en-US" sz="9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805208" y="5412307"/>
              <a:ext cx="1466815" cy="35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/>
                <a:t>12px(</a:t>
              </a:r>
              <a:r>
                <a:rPr lang="ko-KR" altLang="en-US" sz="900" dirty="0" smtClean="0"/>
                <a:t>고정</a:t>
              </a:r>
              <a:r>
                <a:rPr lang="en-US" altLang="ko-KR" sz="900" dirty="0" smtClean="0"/>
                <a:t>)</a:t>
              </a:r>
              <a:endParaRPr lang="ko-KR" altLang="en-US" sz="9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9137797" y="5412304"/>
              <a:ext cx="1466814" cy="35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/>
                <a:t>12px(</a:t>
              </a:r>
              <a:r>
                <a:rPr lang="ko-KR" altLang="en-US" sz="900" dirty="0" smtClean="0"/>
                <a:t>고정</a:t>
              </a:r>
              <a:r>
                <a:rPr lang="en-US" altLang="ko-KR" sz="900" dirty="0" smtClean="0"/>
                <a:t>)</a:t>
              </a:r>
              <a:endParaRPr lang="ko-KR" altLang="en-US" sz="900" dirty="0"/>
            </a:p>
          </p:txBody>
        </p:sp>
      </p:grpSp>
      <p:sp>
        <p:nvSpPr>
          <p:cNvPr id="105" name="타원 104"/>
          <p:cNvSpPr/>
          <p:nvPr/>
        </p:nvSpPr>
        <p:spPr>
          <a:xfrm>
            <a:off x="9866245" y="2338662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1</a:t>
            </a:r>
            <a:endParaRPr lang="ko-KR" altLang="en-US" sz="800" b="1" dirty="0">
              <a:latin typeface="Myriad Web" pitchFamily="34" charset="0"/>
            </a:endParaRPr>
          </a:p>
        </p:txBody>
      </p:sp>
      <p:cxnSp>
        <p:nvCxnSpPr>
          <p:cNvPr id="106" name="꺾인 연결선 105"/>
          <p:cNvCxnSpPr>
            <a:endCxn id="107" idx="1"/>
          </p:cNvCxnSpPr>
          <p:nvPr/>
        </p:nvCxnSpPr>
        <p:spPr>
          <a:xfrm rot="16200000" flipH="1">
            <a:off x="9722892" y="3499594"/>
            <a:ext cx="1316345" cy="305978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0534053" y="4195340"/>
            <a:ext cx="1562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C00000"/>
                </a:solidFill>
              </a:rPr>
              <a:t>실 </a:t>
            </a:r>
            <a:r>
              <a:rPr lang="ko-KR" altLang="en-US" sz="900" dirty="0" err="1" smtClean="0">
                <a:solidFill>
                  <a:srgbClr val="C00000"/>
                </a:solidFill>
              </a:rPr>
              <a:t>편집영역</a:t>
            </a:r>
            <a:r>
              <a:rPr lang="en-US" altLang="ko-KR" sz="900" dirty="0" smtClean="0">
                <a:solidFill>
                  <a:srgbClr val="C00000"/>
                </a:solidFill>
              </a:rPr>
              <a:t>(</a:t>
            </a:r>
            <a:r>
              <a:rPr lang="ko-KR" altLang="en-US" sz="900" dirty="0" err="1" smtClean="0">
                <a:solidFill>
                  <a:srgbClr val="C00000"/>
                </a:solidFill>
              </a:rPr>
              <a:t>출력영역</a:t>
            </a:r>
            <a:r>
              <a:rPr lang="en-US" altLang="ko-KR" sz="900" dirty="0" smtClean="0">
                <a:solidFill>
                  <a:srgbClr val="C00000"/>
                </a:solidFill>
              </a:rPr>
              <a:t>)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10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809626"/>
            <a:ext cx="1504951" cy="407597"/>
          </a:xfrm>
          <a:prstGeom prst="rect">
            <a:avLst/>
          </a:prstGeom>
          <a:solidFill>
            <a:srgbClr val="D56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285750" y="870914"/>
            <a:ext cx="1187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pitchFamily="34" charset="0"/>
                <a:ea typeface="굴림" pitchFamily="50" charset="-127"/>
              </a:rPr>
              <a:t>2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-10580" y="6090517"/>
            <a:ext cx="15176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>
                <a:solidFill>
                  <a:srgbClr val="C00000"/>
                </a:solidFill>
                <a:latin typeface="Calibri" pitchFamily="34" charset="0"/>
                <a:ea typeface="맑은 고딕" pitchFamily="50" charset="-127"/>
                <a:cs typeface="Arial" charset="0"/>
              </a:rPr>
              <a:t>MANGOSLAB CONFIDENTIAL </a:t>
            </a:r>
            <a:endParaRPr kumimoji="0" lang="en-US" altLang="ko-KR" sz="600" b="0" dirty="0" smtClean="0">
              <a:solidFill>
                <a:srgbClr val="C00000"/>
              </a:solidFill>
              <a:latin typeface="Calibri" pitchFamily="34" charset="0"/>
              <a:ea typeface="맑은 고딕" pitchFamily="50" charset="-127"/>
              <a:cs typeface="Arial" charset="0"/>
            </a:endParaRP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© </a:t>
            </a:r>
            <a:r>
              <a:rPr kumimoji="0" lang="en-US" altLang="ko-KR" sz="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2016 MANGOSLAB CO.LTD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1" y="6402123"/>
            <a:ext cx="768350" cy="944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9" y="368396"/>
            <a:ext cx="841828" cy="103844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-10580" y="1290001"/>
            <a:ext cx="15263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yriad Web" pitchFamily="34" charset="0"/>
                <a:ea typeface="굴림" pitchFamily="50" charset="-127"/>
              </a:rPr>
              <a:t>Service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Web" pitchFamily="34" charset="0"/>
                <a:ea typeface="굴림" pitchFamily="50" charset="-127"/>
              </a:rPr>
              <a:t>Policy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95820" y="538790"/>
            <a:ext cx="1109131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Windows Application </a:t>
            </a:r>
            <a:endParaRPr kumimoji="1" lang="en-US" altLang="ko-KR" sz="700" dirty="0">
              <a:solidFill>
                <a:schemeClr val="bg1">
                  <a:lumMod val="65000"/>
                </a:schemeClr>
              </a:solidFill>
              <a:latin typeface="Helvetica-Light" panose="020B0400000000000000" pitchFamily="34" charset="0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UI Flipbook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553661" y="937383"/>
            <a:ext cx="58950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앱 메모장 </a:t>
            </a:r>
            <a:r>
              <a:rPr kumimoji="1"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편집영역과</a:t>
            </a:r>
            <a:r>
              <a:rPr kumimoji="1"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프린트 용지 영역의 정의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262189" y="937383"/>
            <a:ext cx="188375" cy="188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latin typeface="Myriad Web" pitchFamily="34" charset="0"/>
              </a:rPr>
              <a:t>1</a:t>
            </a:r>
            <a:endParaRPr lang="ko-KR" altLang="en-US" sz="1000" b="1" dirty="0">
              <a:latin typeface="Myriad Web" pitchFamily="34" charset="0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2262189" y="1929782"/>
            <a:ext cx="2172651" cy="2676008"/>
            <a:chOff x="2262189" y="1419239"/>
            <a:chExt cx="2172651" cy="26760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6" name="직사각형 85"/>
            <p:cNvSpPr/>
            <p:nvPr/>
          </p:nvSpPr>
          <p:spPr>
            <a:xfrm>
              <a:off x="2262189" y="2011863"/>
              <a:ext cx="2172651" cy="20833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262189" y="1427018"/>
              <a:ext cx="2172651" cy="5846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17104" y="2051153"/>
              <a:ext cx="2064233" cy="82623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8593" y="1430999"/>
              <a:ext cx="295275" cy="295275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3374" y="1419239"/>
              <a:ext cx="295275" cy="295275"/>
            </a:xfrm>
            <a:prstGeom prst="rect">
              <a:avLst/>
            </a:prstGeom>
          </p:spPr>
        </p:pic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3642" y="1440510"/>
              <a:ext cx="1143000" cy="295275"/>
            </a:xfrm>
            <a:prstGeom prst="rect">
              <a:avLst/>
            </a:prstGeom>
          </p:spPr>
        </p:pic>
        <p:grpSp>
          <p:nvGrpSpPr>
            <p:cNvPr id="92" name="그룹 91"/>
            <p:cNvGrpSpPr/>
            <p:nvPr/>
          </p:nvGrpSpPr>
          <p:grpSpPr>
            <a:xfrm>
              <a:off x="2843668" y="1706751"/>
              <a:ext cx="1083951" cy="295276"/>
              <a:chOff x="2843668" y="1706751"/>
              <a:chExt cx="1083951" cy="295276"/>
            </a:xfrm>
          </p:grpSpPr>
          <p:pic>
            <p:nvPicPr>
              <p:cNvPr id="94" name="그림 93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69452" y="1706752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95" name="그림 94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6560" y="1706751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96" name="그림 95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3668" y="1706752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97" name="그림 96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2344" y="1706751"/>
                <a:ext cx="295275" cy="295275"/>
              </a:xfrm>
              <a:prstGeom prst="rect">
                <a:avLst/>
              </a:prstGeom>
            </p:spPr>
          </p:pic>
        </p:grpSp>
      </p:grpSp>
      <p:cxnSp>
        <p:nvCxnSpPr>
          <p:cNvPr id="28" name="직선 화살표 연결선 27"/>
          <p:cNvCxnSpPr/>
          <p:nvPr/>
        </p:nvCxnSpPr>
        <p:spPr>
          <a:xfrm>
            <a:off x="2335486" y="4771171"/>
            <a:ext cx="2031223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335486" y="4540031"/>
            <a:ext cx="0" cy="3805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366709" y="4540031"/>
            <a:ext cx="0" cy="3805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40792" y="4771280"/>
            <a:ext cx="8206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288px</a:t>
            </a:r>
            <a:endParaRPr lang="ko-KR" altLang="en-US" sz="900" dirty="0"/>
          </a:p>
        </p:txBody>
      </p:sp>
      <p:cxnSp>
        <p:nvCxnSpPr>
          <p:cNvPr id="32" name="직선 화살표 연결선 31"/>
          <p:cNvCxnSpPr/>
          <p:nvPr/>
        </p:nvCxnSpPr>
        <p:spPr>
          <a:xfrm rot="16200000">
            <a:off x="3635883" y="3565729"/>
            <a:ext cx="1947098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rot="16200000">
            <a:off x="4560823" y="4348921"/>
            <a:ext cx="0" cy="38071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rot="16200000">
            <a:off x="4560823" y="2401823"/>
            <a:ext cx="0" cy="38071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4277606" y="3485467"/>
            <a:ext cx="786623" cy="160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288px</a:t>
            </a:r>
            <a:endParaRPr lang="ko-KR" altLang="en-US" sz="900" dirty="0"/>
          </a:p>
        </p:txBody>
      </p:sp>
      <p:sp>
        <p:nvSpPr>
          <p:cNvPr id="38" name="직사각형 37"/>
          <p:cNvSpPr/>
          <p:nvPr/>
        </p:nvSpPr>
        <p:spPr>
          <a:xfrm>
            <a:off x="2330708" y="2589243"/>
            <a:ext cx="2036001" cy="1952348"/>
          </a:xfrm>
          <a:prstGeom prst="rect">
            <a:avLst/>
          </a:prstGeom>
          <a:solidFill>
            <a:srgbClr val="C00000">
              <a:alpha val="21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93100" y="1419719"/>
            <a:ext cx="351328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윈도우상에서의 </a:t>
            </a:r>
            <a:r>
              <a:rPr lang="ko-KR" alt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가시영역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표시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/>
            </a:r>
            <a:b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</a:b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실제 프린트 될 사이즈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(pixel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기준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의 가로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세로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½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로 화면표시 </a:t>
            </a:r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705601" y="1696140"/>
            <a:ext cx="4302534" cy="4125757"/>
          </a:xfrm>
          <a:prstGeom prst="rect">
            <a:avLst/>
          </a:prstGeom>
          <a:solidFill>
            <a:schemeClr val="bg1"/>
          </a:solidFill>
          <a:ln>
            <a:solidFill>
              <a:srgbClr val="5C5A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832958" y="1808404"/>
            <a:ext cx="4072116" cy="3904805"/>
          </a:xfrm>
          <a:prstGeom prst="rect">
            <a:avLst/>
          </a:prstGeom>
          <a:solidFill>
            <a:srgbClr val="C00000">
              <a:alpha val="21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763797" y="1419719"/>
            <a:ext cx="253607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실제 프린트용지의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dot 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833072" y="5650873"/>
            <a:ext cx="4062477" cy="492859"/>
            <a:chOff x="6242522" y="5650873"/>
            <a:chExt cx="4062477" cy="492859"/>
          </a:xfrm>
        </p:grpSpPr>
        <p:cxnSp>
          <p:nvCxnSpPr>
            <p:cNvPr id="46" name="직선 화살표 연결선 45"/>
            <p:cNvCxnSpPr/>
            <p:nvPr/>
          </p:nvCxnSpPr>
          <p:spPr>
            <a:xfrm>
              <a:off x="6242522" y="5882013"/>
              <a:ext cx="4062477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6242522" y="5650873"/>
              <a:ext cx="0" cy="38058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10304999" y="5650873"/>
              <a:ext cx="0" cy="38058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7696197" y="5882122"/>
              <a:ext cx="15049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72mm (288x2 </a:t>
              </a:r>
              <a:r>
                <a:rPr lang="en-US" altLang="ko-KR" sz="1100" b="1" dirty="0" err="1" smtClean="0"/>
                <a:t>px</a:t>
              </a:r>
              <a:r>
                <a:rPr lang="en-US" altLang="ko-KR" sz="1100" b="1" dirty="0" smtClean="0"/>
                <a:t>)</a:t>
              </a:r>
              <a:endParaRPr lang="ko-KR" altLang="en-US" sz="1100" b="1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64467" y="1808405"/>
            <a:ext cx="628784" cy="3904804"/>
            <a:chOff x="10273917" y="1808405"/>
            <a:chExt cx="628784" cy="3904804"/>
          </a:xfrm>
        </p:grpSpPr>
        <p:cxnSp>
          <p:nvCxnSpPr>
            <p:cNvPr id="53" name="직선 화살표 연결선 52"/>
            <p:cNvCxnSpPr/>
            <p:nvPr/>
          </p:nvCxnSpPr>
          <p:spPr>
            <a:xfrm flipV="1">
              <a:off x="10505058" y="1808405"/>
              <a:ext cx="0" cy="3904803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rot="16200000">
              <a:off x="10464212" y="5522915"/>
              <a:ext cx="0" cy="38058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rot="16200000">
              <a:off x="10464211" y="1618111"/>
              <a:ext cx="0" cy="38058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 rot="16200000">
              <a:off x="10021606" y="3449286"/>
              <a:ext cx="13313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/>
                <a:t>72mm </a:t>
              </a:r>
              <a:r>
                <a:rPr lang="en-US" altLang="ko-KR" sz="1100" b="1" dirty="0" smtClean="0"/>
                <a:t>(</a:t>
              </a:r>
              <a:r>
                <a:rPr lang="en-US" altLang="ko-KR" sz="1100" b="1" dirty="0"/>
                <a:t>288x2 </a:t>
              </a:r>
              <a:r>
                <a:rPr lang="en-US" altLang="ko-KR" sz="1100" b="1" dirty="0" err="1" smtClean="0"/>
                <a:t>px</a:t>
              </a:r>
              <a:r>
                <a:rPr lang="en-US" altLang="ko-KR" sz="1100" b="1" dirty="0"/>
                <a:t>)</a:t>
              </a:r>
              <a:endParaRPr lang="ko-KR" altLang="en-US" sz="1100" b="1" dirty="0"/>
            </a:p>
            <a:p>
              <a:pPr algn="ctr"/>
              <a:endParaRPr lang="ko-KR" altLang="en-US" sz="1100" b="1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177225" y="5174599"/>
            <a:ext cx="3361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rgbClr val="C00000"/>
                </a:solidFill>
              </a:rPr>
              <a:t>앱은 실제 용지에 출력될 </a:t>
            </a:r>
            <a:r>
              <a:rPr lang="en-US" altLang="ko-KR" sz="800" dirty="0" smtClean="0">
                <a:solidFill>
                  <a:srgbClr val="C00000"/>
                </a:solidFill>
              </a:rPr>
              <a:t>image</a:t>
            </a:r>
            <a:r>
              <a:rPr lang="ko-KR" altLang="en-US" sz="800" dirty="0" smtClean="0">
                <a:solidFill>
                  <a:srgbClr val="C00000"/>
                </a:solidFill>
              </a:rPr>
              <a:t>의 사이즈를 가로세로 모두 </a:t>
            </a:r>
            <a:r>
              <a:rPr lang="en-US" altLang="ko-KR" sz="800" dirty="0" smtClean="0">
                <a:solidFill>
                  <a:srgbClr val="C00000"/>
                </a:solidFill>
              </a:rPr>
              <a:t>½</a:t>
            </a:r>
            <a:r>
              <a:rPr lang="ko-KR" altLang="en-US" sz="800" dirty="0" smtClean="0">
                <a:solidFill>
                  <a:srgbClr val="C00000"/>
                </a:solidFill>
              </a:rPr>
              <a:t>로 줄여서 </a:t>
            </a:r>
            <a:r>
              <a:rPr lang="ko-KR" altLang="en-US" sz="800" dirty="0" err="1" smtClean="0">
                <a:solidFill>
                  <a:srgbClr val="C00000"/>
                </a:solidFill>
              </a:rPr>
              <a:t>앱상에</a:t>
            </a:r>
            <a:r>
              <a:rPr lang="ko-KR" altLang="en-US" sz="800" dirty="0" smtClean="0">
                <a:solidFill>
                  <a:srgbClr val="C00000"/>
                </a:solidFill>
              </a:rPr>
              <a:t> </a:t>
            </a:r>
            <a:r>
              <a:rPr lang="ko-KR" altLang="en-US" sz="800" dirty="0" err="1" smtClean="0">
                <a:solidFill>
                  <a:srgbClr val="C00000"/>
                </a:solidFill>
              </a:rPr>
              <a:t>보여고</a:t>
            </a:r>
            <a:r>
              <a:rPr lang="en-US" altLang="ko-KR" sz="800" dirty="0" smtClean="0">
                <a:solidFill>
                  <a:srgbClr val="C00000"/>
                </a:solidFill>
              </a:rPr>
              <a:t>, </a:t>
            </a:r>
            <a:r>
              <a:rPr lang="ko-KR" altLang="en-US" sz="800" dirty="0" smtClean="0">
                <a:solidFill>
                  <a:srgbClr val="C00000"/>
                </a:solidFill>
              </a:rPr>
              <a:t>프린트 요청 시에는 </a:t>
            </a:r>
            <a:r>
              <a:rPr lang="ko-KR" altLang="en-US" sz="800" dirty="0" err="1" smtClean="0">
                <a:solidFill>
                  <a:srgbClr val="C00000"/>
                </a:solidFill>
              </a:rPr>
              <a:t>원사이즈를</a:t>
            </a:r>
            <a:r>
              <a:rPr lang="ko-KR" altLang="en-US" sz="800" dirty="0" smtClean="0">
                <a:solidFill>
                  <a:srgbClr val="C00000"/>
                </a:solidFill>
              </a:rPr>
              <a:t> 보내 출력하여 화질 저하 방지</a:t>
            </a:r>
            <a:endParaRPr lang="en-US" altLang="ko-KR" sz="800" dirty="0" smtClean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rgbClr val="C00000"/>
                </a:solidFill>
              </a:rPr>
              <a:t>기본 </a:t>
            </a:r>
            <a:r>
              <a:rPr lang="en-US" altLang="ko-KR" sz="800" dirty="0" smtClean="0">
                <a:solidFill>
                  <a:srgbClr val="C00000"/>
                </a:solidFill>
              </a:rPr>
              <a:t>Text</a:t>
            </a:r>
            <a:r>
              <a:rPr lang="ko-KR" altLang="en-US" sz="800" dirty="0" smtClean="0">
                <a:solidFill>
                  <a:srgbClr val="C00000"/>
                </a:solidFill>
              </a:rPr>
              <a:t>는 윈도우상에서는 </a:t>
            </a:r>
            <a:r>
              <a:rPr lang="en-US" altLang="ko-KR" sz="800" dirty="0" smtClean="0">
                <a:solidFill>
                  <a:srgbClr val="C00000"/>
                </a:solidFill>
              </a:rPr>
              <a:t>11px</a:t>
            </a:r>
            <a:r>
              <a:rPr lang="ko-KR" altLang="en-US" sz="800" dirty="0" smtClean="0">
                <a:solidFill>
                  <a:srgbClr val="C00000"/>
                </a:solidFill>
              </a:rPr>
              <a:t>기준이나</a:t>
            </a:r>
            <a:r>
              <a:rPr lang="en-US" altLang="ko-KR" sz="800" dirty="0" smtClean="0">
                <a:solidFill>
                  <a:srgbClr val="C00000"/>
                </a:solidFill>
              </a:rPr>
              <a:t>, </a:t>
            </a:r>
            <a:r>
              <a:rPr lang="ko-KR" altLang="en-US" sz="800" dirty="0" smtClean="0">
                <a:solidFill>
                  <a:srgbClr val="C00000"/>
                </a:solidFill>
              </a:rPr>
              <a:t>실제 </a:t>
            </a:r>
            <a:r>
              <a:rPr lang="ko-KR" altLang="en-US" sz="800" dirty="0" err="1" smtClean="0">
                <a:solidFill>
                  <a:srgbClr val="C00000"/>
                </a:solidFill>
              </a:rPr>
              <a:t>출력시에는</a:t>
            </a:r>
            <a:r>
              <a:rPr lang="ko-KR" altLang="en-US" sz="800" dirty="0" smtClean="0">
                <a:solidFill>
                  <a:srgbClr val="C00000"/>
                </a:solidFill>
              </a:rPr>
              <a:t> </a:t>
            </a:r>
            <a:r>
              <a:rPr lang="en-US" altLang="ko-KR" sz="800" dirty="0" smtClean="0">
                <a:solidFill>
                  <a:srgbClr val="C00000"/>
                </a:solidFill>
              </a:rPr>
              <a:t>22px </a:t>
            </a:r>
            <a:r>
              <a:rPr lang="ko-KR" altLang="en-US" sz="800" dirty="0" smtClean="0">
                <a:solidFill>
                  <a:srgbClr val="C00000"/>
                </a:solidFill>
              </a:rPr>
              <a:t>로 출력되게 됨</a:t>
            </a:r>
            <a:endParaRPr lang="en-US" altLang="ko-KR" sz="800" dirty="0" smtClean="0">
              <a:solidFill>
                <a:srgbClr val="C00000"/>
              </a:solidFill>
            </a:endParaRPr>
          </a:p>
          <a:p>
            <a:endParaRPr lang="en-US" altLang="ko-KR" sz="800" dirty="0" smtClean="0">
              <a:solidFill>
                <a:srgbClr val="C00000"/>
              </a:solidFill>
            </a:endParaRPr>
          </a:p>
          <a:p>
            <a:r>
              <a:rPr lang="en-US" altLang="ko-KR" sz="800" dirty="0" smtClean="0">
                <a:solidFill>
                  <a:srgbClr val="C00000"/>
                </a:solidFill>
              </a:rPr>
              <a:t>(</a:t>
            </a:r>
            <a:r>
              <a:rPr lang="ko-KR" altLang="en-US" sz="800" dirty="0" smtClean="0">
                <a:solidFill>
                  <a:srgbClr val="C00000"/>
                </a:solidFill>
              </a:rPr>
              <a:t>이는</a:t>
            </a:r>
            <a:r>
              <a:rPr lang="en-US" altLang="ko-KR" sz="800" dirty="0" smtClean="0">
                <a:solidFill>
                  <a:srgbClr val="C00000"/>
                </a:solidFill>
              </a:rPr>
              <a:t>, </a:t>
            </a:r>
            <a:r>
              <a:rPr lang="ko-KR" altLang="en-US" sz="800" dirty="0" smtClean="0">
                <a:solidFill>
                  <a:srgbClr val="C00000"/>
                </a:solidFill>
              </a:rPr>
              <a:t>실제 용지와 </a:t>
            </a:r>
            <a:r>
              <a:rPr lang="en-US" altLang="ko-KR" sz="800" dirty="0" smtClean="0">
                <a:solidFill>
                  <a:srgbClr val="C00000"/>
                </a:solidFill>
              </a:rPr>
              <a:t>dot</a:t>
            </a:r>
            <a:r>
              <a:rPr lang="ko-KR" altLang="en-US" sz="800" dirty="0" smtClean="0">
                <a:solidFill>
                  <a:srgbClr val="C00000"/>
                </a:solidFill>
              </a:rPr>
              <a:t>수를 앱에 </a:t>
            </a:r>
            <a:r>
              <a:rPr lang="en-US" altLang="ko-KR" sz="800" dirty="0" smtClean="0">
                <a:solidFill>
                  <a:srgbClr val="C00000"/>
                </a:solidFill>
              </a:rPr>
              <a:t>1:1 </a:t>
            </a:r>
            <a:r>
              <a:rPr lang="ko-KR" altLang="en-US" sz="800" dirty="0" smtClean="0">
                <a:solidFill>
                  <a:srgbClr val="C00000"/>
                </a:solidFill>
              </a:rPr>
              <a:t>매칭 시 </a:t>
            </a:r>
            <a:r>
              <a:rPr lang="ko-KR" altLang="en-US" sz="800" dirty="0" err="1" smtClean="0">
                <a:solidFill>
                  <a:srgbClr val="C00000"/>
                </a:solidFill>
              </a:rPr>
              <a:t>앱크기가</a:t>
            </a:r>
            <a:r>
              <a:rPr lang="ko-KR" altLang="en-US" sz="800" dirty="0" smtClean="0">
                <a:solidFill>
                  <a:srgbClr val="C00000"/>
                </a:solidFill>
              </a:rPr>
              <a:t> 상당히 커지게 되기 때문에 </a:t>
            </a:r>
            <a:r>
              <a:rPr lang="en-US" altLang="ko-KR" sz="800" dirty="0" smtClean="0">
                <a:solidFill>
                  <a:srgbClr val="C00000"/>
                </a:solidFill>
              </a:rPr>
              <a:t>½</a:t>
            </a:r>
            <a:r>
              <a:rPr lang="ko-KR" altLang="en-US" sz="800" dirty="0" smtClean="0">
                <a:solidFill>
                  <a:srgbClr val="C00000"/>
                </a:solidFill>
              </a:rPr>
              <a:t>로 줄여서 계산하기로 함</a:t>
            </a:r>
            <a:r>
              <a:rPr lang="en-US" altLang="ko-KR" sz="800" dirty="0" smtClean="0">
                <a:solidFill>
                  <a:srgbClr val="C00000"/>
                </a:solidFill>
              </a:rPr>
              <a:t>)</a:t>
            </a:r>
            <a:endParaRPr lang="ko-KR" altLang="en-US" sz="800" dirty="0">
              <a:solidFill>
                <a:srgbClr val="C00000"/>
              </a:solidFill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67096" y="3271366"/>
            <a:ext cx="664336" cy="863636"/>
          </a:xfrm>
          <a:prstGeom prst="rect">
            <a:avLst/>
          </a:prstGeom>
        </p:spPr>
      </p:pic>
      <p:sp>
        <p:nvSpPr>
          <p:cNvPr id="65" name="오른쪽 화살표 64"/>
          <p:cNvSpPr/>
          <p:nvPr/>
        </p:nvSpPr>
        <p:spPr>
          <a:xfrm>
            <a:off x="5100231" y="3496681"/>
            <a:ext cx="227784" cy="52467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오른쪽 화살표 65"/>
          <p:cNvSpPr/>
          <p:nvPr/>
        </p:nvSpPr>
        <p:spPr>
          <a:xfrm>
            <a:off x="6235093" y="3496681"/>
            <a:ext cx="227784" cy="52467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138943" y="3313400"/>
            <a:ext cx="398551" cy="39855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/>
              <a:t>1</a:t>
            </a:r>
          </a:p>
          <a:p>
            <a:pPr algn="ctr"/>
            <a:r>
              <a:rPr lang="en-US" altLang="ko-KR" sz="500" dirty="0" smtClean="0"/>
              <a:t>dot</a:t>
            </a:r>
            <a:endParaRPr lang="ko-KR" altLang="en-US" sz="500" dirty="0"/>
          </a:p>
        </p:txBody>
      </p:sp>
      <p:sp>
        <p:nvSpPr>
          <p:cNvPr id="68" name="직사각형 67"/>
          <p:cNvSpPr/>
          <p:nvPr/>
        </p:nvSpPr>
        <p:spPr>
          <a:xfrm>
            <a:off x="8534362" y="3313400"/>
            <a:ext cx="398551" cy="39855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/>
              <a:t>1</a:t>
            </a:r>
          </a:p>
          <a:p>
            <a:pPr algn="ctr"/>
            <a:r>
              <a:rPr lang="en-US" altLang="ko-KR" sz="500" dirty="0" smtClean="0"/>
              <a:t>dot</a:t>
            </a:r>
            <a:endParaRPr lang="ko-KR" altLang="en-US" sz="500" dirty="0"/>
          </a:p>
        </p:txBody>
      </p:sp>
      <p:sp>
        <p:nvSpPr>
          <p:cNvPr id="69" name="직사각형 68"/>
          <p:cNvSpPr/>
          <p:nvPr/>
        </p:nvSpPr>
        <p:spPr>
          <a:xfrm>
            <a:off x="8936031" y="3313400"/>
            <a:ext cx="398551" cy="3985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/>
              <a:t>1</a:t>
            </a:r>
          </a:p>
          <a:p>
            <a:pPr algn="ctr"/>
            <a:r>
              <a:rPr lang="en-US" altLang="ko-KR" sz="500" dirty="0" smtClean="0"/>
              <a:t>dot</a:t>
            </a:r>
            <a:endParaRPr lang="ko-KR" altLang="en-US" sz="500" dirty="0"/>
          </a:p>
        </p:txBody>
      </p:sp>
      <p:sp>
        <p:nvSpPr>
          <p:cNvPr id="70" name="직사각형 69"/>
          <p:cNvSpPr/>
          <p:nvPr/>
        </p:nvSpPr>
        <p:spPr>
          <a:xfrm>
            <a:off x="8534362" y="3711951"/>
            <a:ext cx="398551" cy="3985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/>
              <a:t>1</a:t>
            </a:r>
          </a:p>
          <a:p>
            <a:pPr algn="ctr"/>
            <a:r>
              <a:rPr lang="en-US" altLang="ko-KR" sz="500" dirty="0" smtClean="0"/>
              <a:t>dot</a:t>
            </a:r>
            <a:endParaRPr lang="ko-KR" altLang="en-US" sz="500" dirty="0"/>
          </a:p>
        </p:txBody>
      </p:sp>
      <p:sp>
        <p:nvSpPr>
          <p:cNvPr id="71" name="직사각형 70"/>
          <p:cNvSpPr/>
          <p:nvPr/>
        </p:nvSpPr>
        <p:spPr>
          <a:xfrm>
            <a:off x="8936031" y="3711951"/>
            <a:ext cx="398551" cy="39855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/>
              <a:t>1</a:t>
            </a:r>
          </a:p>
          <a:p>
            <a:pPr algn="ctr"/>
            <a:r>
              <a:rPr lang="en-US" altLang="ko-KR" sz="500" dirty="0" smtClean="0"/>
              <a:t>dot</a:t>
            </a:r>
            <a:endParaRPr lang="ko-KR" altLang="en-US" sz="500" dirty="0"/>
          </a:p>
        </p:txBody>
      </p:sp>
      <p:sp>
        <p:nvSpPr>
          <p:cNvPr id="16" name="TextBox 15"/>
          <p:cNvSpPr txBox="1"/>
          <p:nvPr/>
        </p:nvSpPr>
        <p:spPr>
          <a:xfrm>
            <a:off x="2268593" y="2636690"/>
            <a:ext cx="568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가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810715" y="1873399"/>
            <a:ext cx="5683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가</a:t>
            </a:r>
          </a:p>
        </p:txBody>
      </p:sp>
    </p:spTree>
    <p:extLst>
      <p:ext uri="{BB962C8B-B14F-4D97-AF65-F5344CB8AC3E}">
        <p14:creationId xmlns:p14="http://schemas.microsoft.com/office/powerpoint/2010/main" val="121045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그룹 137"/>
          <p:cNvGrpSpPr/>
          <p:nvPr/>
        </p:nvGrpSpPr>
        <p:grpSpPr>
          <a:xfrm>
            <a:off x="3390208" y="5178673"/>
            <a:ext cx="2172651" cy="592465"/>
            <a:chOff x="2262189" y="1419239"/>
            <a:chExt cx="2172651" cy="592465"/>
          </a:xfrm>
        </p:grpSpPr>
        <p:sp>
          <p:nvSpPr>
            <p:cNvPr id="139" name="직사각형 138"/>
            <p:cNvSpPr/>
            <p:nvPr/>
          </p:nvSpPr>
          <p:spPr>
            <a:xfrm>
              <a:off x="2262189" y="1427018"/>
              <a:ext cx="2172651" cy="5846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0" name="그림 13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8593" y="1430999"/>
              <a:ext cx="295275" cy="295275"/>
            </a:xfrm>
            <a:prstGeom prst="rect">
              <a:avLst/>
            </a:prstGeom>
          </p:spPr>
        </p:pic>
        <p:pic>
          <p:nvPicPr>
            <p:cNvPr id="141" name="그림 1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3374" y="1419239"/>
              <a:ext cx="295275" cy="295275"/>
            </a:xfrm>
            <a:prstGeom prst="rect">
              <a:avLst/>
            </a:prstGeom>
          </p:spPr>
        </p:pic>
        <p:pic>
          <p:nvPicPr>
            <p:cNvPr id="142" name="그림 14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3642" y="1440510"/>
              <a:ext cx="1143000" cy="295275"/>
            </a:xfrm>
            <a:prstGeom prst="rect">
              <a:avLst/>
            </a:prstGeom>
          </p:spPr>
        </p:pic>
      </p:grpSp>
      <p:sp>
        <p:nvSpPr>
          <p:cNvPr id="78" name="직사각형 77"/>
          <p:cNvSpPr/>
          <p:nvPr/>
        </p:nvSpPr>
        <p:spPr>
          <a:xfrm>
            <a:off x="3381672" y="1836977"/>
            <a:ext cx="2172651" cy="584686"/>
          </a:xfrm>
          <a:prstGeom prst="rect">
            <a:avLst/>
          </a:prstGeom>
          <a:noFill/>
          <a:ln>
            <a:solidFill>
              <a:srgbClr val="5C5A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809626"/>
            <a:ext cx="1504951" cy="407597"/>
          </a:xfrm>
          <a:prstGeom prst="rect">
            <a:avLst/>
          </a:prstGeom>
          <a:solidFill>
            <a:srgbClr val="D56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285750" y="870914"/>
            <a:ext cx="1187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pitchFamily="34" charset="0"/>
                <a:ea typeface="굴림" pitchFamily="50" charset="-127"/>
              </a:rPr>
              <a:t>2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-10580" y="6090517"/>
            <a:ext cx="15176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>
                <a:solidFill>
                  <a:srgbClr val="C00000"/>
                </a:solidFill>
                <a:latin typeface="Calibri" pitchFamily="34" charset="0"/>
                <a:ea typeface="맑은 고딕" pitchFamily="50" charset="-127"/>
                <a:cs typeface="Arial" charset="0"/>
              </a:rPr>
              <a:t>MANGOSLAB CONFIDENTIAL </a:t>
            </a:r>
            <a:endParaRPr kumimoji="0" lang="en-US" altLang="ko-KR" sz="600" b="0" dirty="0" smtClean="0">
              <a:solidFill>
                <a:srgbClr val="C00000"/>
              </a:solidFill>
              <a:latin typeface="Calibri" pitchFamily="34" charset="0"/>
              <a:ea typeface="맑은 고딕" pitchFamily="50" charset="-127"/>
              <a:cs typeface="Arial" charset="0"/>
            </a:endParaRP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© </a:t>
            </a:r>
            <a:r>
              <a:rPr kumimoji="0" lang="en-US" altLang="ko-KR" sz="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2016 MANGOSLAB CO.LTD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1" y="6402123"/>
            <a:ext cx="768350" cy="944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989" y="368396"/>
            <a:ext cx="841828" cy="103844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-10580" y="1290001"/>
            <a:ext cx="15263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yriad Web" pitchFamily="34" charset="0"/>
                <a:ea typeface="굴림" pitchFamily="50" charset="-127"/>
              </a:rPr>
              <a:t>Service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Web" pitchFamily="34" charset="0"/>
                <a:ea typeface="굴림" pitchFamily="50" charset="-127"/>
              </a:rPr>
              <a:t>Policy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95820" y="538790"/>
            <a:ext cx="1109131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Windows Application </a:t>
            </a:r>
            <a:endParaRPr kumimoji="1" lang="en-US" altLang="ko-KR" sz="700" dirty="0">
              <a:solidFill>
                <a:schemeClr val="bg1">
                  <a:lumMod val="65000"/>
                </a:schemeClr>
              </a:solidFill>
              <a:latin typeface="Helvetica-Light" panose="020B0400000000000000" pitchFamily="34" charset="0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UI Flipbook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553661" y="937383"/>
            <a:ext cx="58950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Menu UI</a:t>
            </a:r>
            <a:r>
              <a:rPr kumimoji="1"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탭 정의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262189" y="937383"/>
            <a:ext cx="188375" cy="188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latin typeface="Myriad Web" pitchFamily="34" charset="0"/>
              </a:rPr>
              <a:t>1</a:t>
            </a:r>
            <a:endParaRPr lang="ko-KR" altLang="en-US" sz="1000" b="1" dirty="0">
              <a:latin typeface="Myriad Web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381672" y="1840062"/>
            <a:ext cx="2170543" cy="5846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076" y="1847218"/>
            <a:ext cx="295275" cy="295275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857" y="1835458"/>
            <a:ext cx="295275" cy="295275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310" y="1856729"/>
            <a:ext cx="1143000" cy="295275"/>
          </a:xfrm>
          <a:prstGeom prst="rect">
            <a:avLst/>
          </a:prstGeom>
        </p:spPr>
      </p:pic>
      <p:grpSp>
        <p:nvGrpSpPr>
          <p:cNvPr id="49" name="그룹 48"/>
          <p:cNvGrpSpPr/>
          <p:nvPr/>
        </p:nvGrpSpPr>
        <p:grpSpPr>
          <a:xfrm>
            <a:off x="3901236" y="2122970"/>
            <a:ext cx="1166501" cy="295276"/>
            <a:chOff x="2805568" y="1706751"/>
            <a:chExt cx="1166501" cy="295276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502" y="1706752"/>
              <a:ext cx="295275" cy="295275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0210" y="1706751"/>
              <a:ext cx="295275" cy="295275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5568" y="1706752"/>
              <a:ext cx="295275" cy="295275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6794" y="1706751"/>
              <a:ext cx="295275" cy="295275"/>
            </a:xfrm>
            <a:prstGeom prst="rect">
              <a:avLst/>
            </a:prstGeom>
          </p:spPr>
        </p:pic>
      </p:grpSp>
      <p:cxnSp>
        <p:nvCxnSpPr>
          <p:cNvPr id="4" name="직선 연결선 3"/>
          <p:cNvCxnSpPr/>
          <p:nvPr/>
        </p:nvCxnSpPr>
        <p:spPr>
          <a:xfrm>
            <a:off x="5600043" y="2427923"/>
            <a:ext cx="21717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5600043" y="2142493"/>
            <a:ext cx="21717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5600043" y="1845925"/>
            <a:ext cx="4343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5669860" y="1840337"/>
            <a:ext cx="0" cy="31166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V="1">
            <a:off x="5669860" y="2130733"/>
            <a:ext cx="0" cy="31166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 rot="16200000">
            <a:off x="5619124" y="1914970"/>
            <a:ext cx="4445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/>
              <a:t>31px</a:t>
            </a:r>
            <a:endParaRPr lang="ko-KR" altLang="en-US" sz="700" dirty="0"/>
          </a:p>
        </p:txBody>
      </p:sp>
      <p:sp>
        <p:nvSpPr>
          <p:cNvPr id="66" name="TextBox 65"/>
          <p:cNvSpPr txBox="1"/>
          <p:nvPr/>
        </p:nvSpPr>
        <p:spPr>
          <a:xfrm rot="16200000">
            <a:off x="5619124" y="2185819"/>
            <a:ext cx="4445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/>
              <a:t>31px</a:t>
            </a:r>
            <a:endParaRPr lang="ko-KR" altLang="en-US" sz="700" dirty="0"/>
          </a:p>
        </p:txBody>
      </p:sp>
      <p:sp>
        <p:nvSpPr>
          <p:cNvPr id="67" name="TextBox 66"/>
          <p:cNvSpPr txBox="1"/>
          <p:nvPr/>
        </p:nvSpPr>
        <p:spPr>
          <a:xfrm>
            <a:off x="5937994" y="1743209"/>
            <a:ext cx="7679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/>
              <a:t>1px(outline)</a:t>
            </a:r>
            <a:endParaRPr lang="ko-KR" altLang="en-US" sz="700" dirty="0"/>
          </a:p>
        </p:txBody>
      </p:sp>
      <p:cxnSp>
        <p:nvCxnSpPr>
          <p:cNvPr id="69" name="직선 연결선 68"/>
          <p:cNvCxnSpPr/>
          <p:nvPr/>
        </p:nvCxnSpPr>
        <p:spPr>
          <a:xfrm rot="5400000">
            <a:off x="5151403" y="1704405"/>
            <a:ext cx="21717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rot="5400000">
            <a:off x="5339387" y="1595821"/>
            <a:ext cx="4343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rot="5400000" flipV="1">
            <a:off x="5406311" y="1578382"/>
            <a:ext cx="0" cy="31166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188073" y="1507019"/>
            <a:ext cx="4445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/>
              <a:t>31px</a:t>
            </a:r>
            <a:endParaRPr lang="ko-KR" altLang="en-US" sz="700" dirty="0"/>
          </a:p>
        </p:txBody>
      </p:sp>
      <p:sp>
        <p:nvSpPr>
          <p:cNvPr id="75" name="TextBox 74"/>
          <p:cNvSpPr txBox="1"/>
          <p:nvPr/>
        </p:nvSpPr>
        <p:spPr>
          <a:xfrm>
            <a:off x="5202511" y="1189343"/>
            <a:ext cx="8318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/>
              <a:t>1px(outline)</a:t>
            </a:r>
            <a:endParaRPr lang="ko-KR" altLang="en-US" sz="700" dirty="0"/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3793142" y="2561270"/>
            <a:ext cx="21717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rot="5400000">
            <a:off x="4078572" y="2561270"/>
            <a:ext cx="21717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rot="5400000" flipV="1">
            <a:off x="4333481" y="2366668"/>
            <a:ext cx="0" cy="31166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rot="5400000" flipV="1">
            <a:off x="4043085" y="2366668"/>
            <a:ext cx="0" cy="31166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143182" y="2594009"/>
            <a:ext cx="3886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/>
              <a:t>31px</a:t>
            </a:r>
            <a:endParaRPr lang="ko-KR" altLang="en-US" sz="700" dirty="0"/>
          </a:p>
        </p:txBody>
      </p:sp>
      <p:sp>
        <p:nvSpPr>
          <p:cNvPr id="85" name="TextBox 84"/>
          <p:cNvSpPr txBox="1"/>
          <p:nvPr/>
        </p:nvSpPr>
        <p:spPr>
          <a:xfrm>
            <a:off x="3821533" y="2594009"/>
            <a:ext cx="4445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/>
              <a:t>31px</a:t>
            </a:r>
            <a:endParaRPr lang="ko-KR" altLang="en-US" sz="700" dirty="0"/>
          </a:p>
        </p:txBody>
      </p:sp>
      <p:cxnSp>
        <p:nvCxnSpPr>
          <p:cNvPr id="89" name="직선 연결선 88"/>
          <p:cNvCxnSpPr/>
          <p:nvPr/>
        </p:nvCxnSpPr>
        <p:spPr>
          <a:xfrm rot="5400000">
            <a:off x="4373419" y="2561270"/>
            <a:ext cx="21717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rot="5400000">
            <a:off x="4661991" y="2561270"/>
            <a:ext cx="21717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rot="5400000" flipV="1">
            <a:off x="4916900" y="2366668"/>
            <a:ext cx="0" cy="31166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rot="5400000" flipV="1">
            <a:off x="4626504" y="2366668"/>
            <a:ext cx="0" cy="31166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726601" y="2594009"/>
            <a:ext cx="3886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/>
              <a:t>31px</a:t>
            </a:r>
            <a:endParaRPr lang="ko-KR" altLang="en-US" sz="700" dirty="0"/>
          </a:p>
        </p:txBody>
      </p:sp>
      <p:cxnSp>
        <p:nvCxnSpPr>
          <p:cNvPr id="94" name="직선 연결선 93"/>
          <p:cNvCxnSpPr/>
          <p:nvPr/>
        </p:nvCxnSpPr>
        <p:spPr>
          <a:xfrm rot="5400000">
            <a:off x="4956838" y="2561270"/>
            <a:ext cx="21717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472439" y="2594009"/>
            <a:ext cx="3886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/>
              <a:t>31px</a:t>
            </a:r>
            <a:endParaRPr lang="ko-KR" altLang="en-US" sz="700" dirty="0"/>
          </a:p>
        </p:txBody>
      </p:sp>
      <p:sp>
        <p:nvSpPr>
          <p:cNvPr id="96" name="TextBox 95"/>
          <p:cNvSpPr txBox="1"/>
          <p:nvPr/>
        </p:nvSpPr>
        <p:spPr>
          <a:xfrm>
            <a:off x="2293101" y="1572276"/>
            <a:ext cx="216423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메인메뉴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UI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탭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7" name="꺾인 연결선 96"/>
          <p:cNvCxnSpPr>
            <a:endCxn id="98" idx="1"/>
          </p:cNvCxnSpPr>
          <p:nvPr/>
        </p:nvCxnSpPr>
        <p:spPr>
          <a:xfrm rot="16200000" flipH="1">
            <a:off x="5139989" y="2375005"/>
            <a:ext cx="867792" cy="377520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762645" y="2889939"/>
            <a:ext cx="7643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C00000"/>
                </a:solidFill>
              </a:rPr>
              <a:t>좌</a:t>
            </a:r>
            <a:r>
              <a:rPr lang="en-US" altLang="ko-KR" sz="800" dirty="0" smtClean="0">
                <a:solidFill>
                  <a:srgbClr val="C00000"/>
                </a:solidFill>
              </a:rPr>
              <a:t>,</a:t>
            </a:r>
            <a:r>
              <a:rPr lang="ko-KR" altLang="en-US" sz="800" dirty="0" smtClean="0">
                <a:solidFill>
                  <a:srgbClr val="C00000"/>
                </a:solidFill>
              </a:rPr>
              <a:t>상단 고정</a:t>
            </a:r>
            <a:endParaRPr lang="ko-KR" altLang="en-US" sz="800" dirty="0">
              <a:solidFill>
                <a:srgbClr val="C00000"/>
              </a:solidFill>
            </a:endParaRPr>
          </a:p>
        </p:txBody>
      </p:sp>
      <p:cxnSp>
        <p:nvCxnSpPr>
          <p:cNvPr id="101" name="꺾인 연결선 100"/>
          <p:cNvCxnSpPr>
            <a:stCxn id="46" idx="2"/>
            <a:endCxn id="102" idx="3"/>
          </p:cNvCxnSpPr>
          <p:nvPr/>
        </p:nvCxnSpPr>
        <p:spPr>
          <a:xfrm rot="5400000">
            <a:off x="3034311" y="2496258"/>
            <a:ext cx="855168" cy="147638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635205" y="2889939"/>
            <a:ext cx="752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rgbClr val="C00000"/>
                </a:solidFill>
              </a:rPr>
              <a:t>우</a:t>
            </a:r>
            <a:r>
              <a:rPr lang="en-US" altLang="ko-KR" sz="800" dirty="0" smtClean="0">
                <a:solidFill>
                  <a:srgbClr val="C00000"/>
                </a:solidFill>
              </a:rPr>
              <a:t>,</a:t>
            </a:r>
            <a:r>
              <a:rPr lang="ko-KR" altLang="en-US" sz="800" dirty="0" smtClean="0">
                <a:solidFill>
                  <a:srgbClr val="C00000"/>
                </a:solidFill>
              </a:rPr>
              <a:t>상단 고정</a:t>
            </a:r>
            <a:endParaRPr lang="ko-KR" altLang="en-US" sz="800" dirty="0">
              <a:solidFill>
                <a:srgbClr val="C0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079933" y="2997661"/>
            <a:ext cx="752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C00000"/>
                </a:solidFill>
              </a:rPr>
              <a:t>중앙 정렬</a:t>
            </a:r>
            <a:r>
              <a:rPr lang="en-US" altLang="ko-KR" sz="800" dirty="0" smtClean="0">
                <a:solidFill>
                  <a:srgbClr val="C00000"/>
                </a:solidFill>
              </a:rPr>
              <a:t>(logo, icons)</a:t>
            </a:r>
            <a:endParaRPr lang="ko-KR" altLang="en-US" sz="800" dirty="0">
              <a:solidFill>
                <a:srgbClr val="C00000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3388076" y="3876295"/>
            <a:ext cx="2172651" cy="5846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C5A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7" name="그림 1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480" y="3880276"/>
            <a:ext cx="295275" cy="295275"/>
          </a:xfrm>
          <a:prstGeom prst="rect">
            <a:avLst/>
          </a:prstGeom>
        </p:spPr>
      </p:pic>
      <p:pic>
        <p:nvPicPr>
          <p:cNvPr id="118" name="그림 1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261" y="3868516"/>
            <a:ext cx="295275" cy="295275"/>
          </a:xfrm>
          <a:prstGeom prst="rect">
            <a:avLst/>
          </a:prstGeom>
        </p:spPr>
      </p:pic>
      <p:pic>
        <p:nvPicPr>
          <p:cNvPr id="119" name="그림 1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429" y="3889787"/>
            <a:ext cx="1143000" cy="295275"/>
          </a:xfrm>
          <a:prstGeom prst="rect">
            <a:avLst/>
          </a:prstGeom>
        </p:spPr>
      </p:pic>
      <p:grpSp>
        <p:nvGrpSpPr>
          <p:cNvPr id="121" name="그룹 120"/>
          <p:cNvGrpSpPr/>
          <p:nvPr/>
        </p:nvGrpSpPr>
        <p:grpSpPr>
          <a:xfrm>
            <a:off x="3568202" y="4155049"/>
            <a:ext cx="1881324" cy="303071"/>
            <a:chOff x="3405653" y="3342608"/>
            <a:chExt cx="1881324" cy="303071"/>
          </a:xfrm>
        </p:grpSpPr>
        <p:pic>
          <p:nvPicPr>
            <p:cNvPr id="122" name="그림 12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5728" y="3349572"/>
              <a:ext cx="295275" cy="295275"/>
            </a:xfrm>
            <a:prstGeom prst="rect">
              <a:avLst/>
            </a:prstGeom>
          </p:spPr>
        </p:pic>
        <p:pic>
          <p:nvPicPr>
            <p:cNvPr id="123" name="그림 12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8162" y="3346865"/>
              <a:ext cx="295275" cy="295275"/>
            </a:xfrm>
            <a:prstGeom prst="rect">
              <a:avLst/>
            </a:prstGeom>
          </p:spPr>
        </p:pic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1702" y="3342608"/>
              <a:ext cx="295275" cy="295275"/>
            </a:xfrm>
            <a:prstGeom prst="rect">
              <a:avLst/>
            </a:prstGeom>
          </p:spPr>
        </p:pic>
        <p:pic>
          <p:nvPicPr>
            <p:cNvPr id="125" name="그림 124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7577" y="3349573"/>
              <a:ext cx="295275" cy="295275"/>
            </a:xfrm>
            <a:prstGeom prst="rect">
              <a:avLst/>
            </a:prstGeom>
          </p:spPr>
        </p:pic>
        <p:pic>
          <p:nvPicPr>
            <p:cNvPr id="126" name="그림 125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5653" y="3349573"/>
              <a:ext cx="295275" cy="295275"/>
            </a:xfrm>
            <a:prstGeom prst="rect">
              <a:avLst/>
            </a:prstGeom>
          </p:spPr>
        </p:pic>
        <p:pic>
          <p:nvPicPr>
            <p:cNvPr id="127" name="그림 126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2021" y="3350404"/>
              <a:ext cx="295275" cy="295275"/>
            </a:xfrm>
            <a:prstGeom prst="rect">
              <a:avLst/>
            </a:prstGeom>
          </p:spPr>
        </p:pic>
        <p:pic>
          <p:nvPicPr>
            <p:cNvPr id="128" name="그림 127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6253" y="3348905"/>
              <a:ext cx="295275" cy="295275"/>
            </a:xfrm>
            <a:prstGeom prst="rect">
              <a:avLst/>
            </a:prstGeom>
          </p:spPr>
        </p:pic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9605" y="3355171"/>
              <a:ext cx="284925" cy="284925"/>
            </a:xfrm>
            <a:prstGeom prst="rect">
              <a:avLst/>
            </a:prstGeom>
          </p:spPr>
        </p:pic>
      </p:grpSp>
      <p:sp>
        <p:nvSpPr>
          <p:cNvPr id="131" name="왼쪽 중괄호 130"/>
          <p:cNvSpPr/>
          <p:nvPr/>
        </p:nvSpPr>
        <p:spPr>
          <a:xfrm rot="16200000">
            <a:off x="4390198" y="2345707"/>
            <a:ext cx="186267" cy="1164188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2293101" y="3697066"/>
            <a:ext cx="216423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세부메뉴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UI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탭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293101" y="4932755"/>
            <a:ext cx="216423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컬러선택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UI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탭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43" name="그룹 142"/>
          <p:cNvGrpSpPr/>
          <p:nvPr/>
        </p:nvGrpSpPr>
        <p:grpSpPr>
          <a:xfrm>
            <a:off x="3780872" y="5471783"/>
            <a:ext cx="1464578" cy="295275"/>
            <a:chOff x="3121582" y="2421700"/>
            <a:chExt cx="1464578" cy="295275"/>
          </a:xfrm>
        </p:grpSpPr>
        <p:pic>
          <p:nvPicPr>
            <p:cNvPr id="144" name="그림 143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6398" y="2421700"/>
              <a:ext cx="295275" cy="295275"/>
            </a:xfrm>
            <a:prstGeom prst="rect">
              <a:avLst/>
            </a:prstGeom>
          </p:spPr>
        </p:pic>
        <p:pic>
          <p:nvPicPr>
            <p:cNvPr id="145" name="그림 144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4042" y="2421700"/>
              <a:ext cx="295275" cy="295275"/>
            </a:xfrm>
            <a:prstGeom prst="rect">
              <a:avLst/>
            </a:prstGeom>
          </p:spPr>
        </p:pic>
        <p:pic>
          <p:nvPicPr>
            <p:cNvPr id="146" name="그림 145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0885" y="2421700"/>
              <a:ext cx="295275" cy="295275"/>
            </a:xfrm>
            <a:prstGeom prst="rect">
              <a:avLst/>
            </a:prstGeom>
          </p:spPr>
        </p:pic>
        <p:pic>
          <p:nvPicPr>
            <p:cNvPr id="147" name="그림 146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812" y="2421700"/>
              <a:ext cx="295275" cy="295275"/>
            </a:xfrm>
            <a:prstGeom prst="rect">
              <a:avLst/>
            </a:prstGeom>
          </p:spPr>
        </p:pic>
        <p:pic>
          <p:nvPicPr>
            <p:cNvPr id="148" name="그림 147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1582" y="2421700"/>
              <a:ext cx="295275" cy="295275"/>
            </a:xfrm>
            <a:prstGeom prst="rect">
              <a:avLst/>
            </a:prstGeom>
          </p:spPr>
        </p:pic>
      </p:grpSp>
      <p:sp>
        <p:nvSpPr>
          <p:cNvPr id="149" name="직사각형 148"/>
          <p:cNvSpPr/>
          <p:nvPr/>
        </p:nvSpPr>
        <p:spPr>
          <a:xfrm>
            <a:off x="5876000" y="3876295"/>
            <a:ext cx="2725075" cy="5846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C5A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0" name="그림 1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961" y="3880276"/>
            <a:ext cx="295275" cy="295275"/>
          </a:xfrm>
          <a:prstGeom prst="rect">
            <a:avLst/>
          </a:prstGeom>
        </p:spPr>
      </p:pic>
      <p:pic>
        <p:nvPicPr>
          <p:cNvPr id="151" name="그림 1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3868516"/>
            <a:ext cx="295275" cy="295275"/>
          </a:xfrm>
          <a:prstGeom prst="rect">
            <a:avLst/>
          </a:prstGeom>
        </p:spPr>
      </p:pic>
      <p:pic>
        <p:nvPicPr>
          <p:cNvPr id="152" name="그림 15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643" y="3889787"/>
            <a:ext cx="1143000" cy="295275"/>
          </a:xfrm>
          <a:prstGeom prst="rect">
            <a:avLst/>
          </a:prstGeom>
        </p:spPr>
      </p:pic>
      <p:grpSp>
        <p:nvGrpSpPr>
          <p:cNvPr id="153" name="그룹 152"/>
          <p:cNvGrpSpPr/>
          <p:nvPr/>
        </p:nvGrpSpPr>
        <p:grpSpPr>
          <a:xfrm>
            <a:off x="6352416" y="4155049"/>
            <a:ext cx="1881324" cy="303071"/>
            <a:chOff x="3405653" y="3342608"/>
            <a:chExt cx="1881324" cy="303071"/>
          </a:xfrm>
        </p:grpSpPr>
        <p:pic>
          <p:nvPicPr>
            <p:cNvPr id="154" name="그림 15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5728" y="3349572"/>
              <a:ext cx="295275" cy="295275"/>
            </a:xfrm>
            <a:prstGeom prst="rect">
              <a:avLst/>
            </a:prstGeom>
          </p:spPr>
        </p:pic>
        <p:pic>
          <p:nvPicPr>
            <p:cNvPr id="155" name="그림 15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8162" y="3346865"/>
              <a:ext cx="295275" cy="295275"/>
            </a:xfrm>
            <a:prstGeom prst="rect">
              <a:avLst/>
            </a:prstGeom>
          </p:spPr>
        </p:pic>
        <p:pic>
          <p:nvPicPr>
            <p:cNvPr id="156" name="그림 155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1702" y="3342608"/>
              <a:ext cx="295275" cy="295275"/>
            </a:xfrm>
            <a:prstGeom prst="rect">
              <a:avLst/>
            </a:prstGeom>
          </p:spPr>
        </p:pic>
        <p:pic>
          <p:nvPicPr>
            <p:cNvPr id="157" name="그림 156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7577" y="3349573"/>
              <a:ext cx="295275" cy="295275"/>
            </a:xfrm>
            <a:prstGeom prst="rect">
              <a:avLst/>
            </a:prstGeom>
          </p:spPr>
        </p:pic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5653" y="3349573"/>
              <a:ext cx="295275" cy="295275"/>
            </a:xfrm>
            <a:prstGeom prst="rect">
              <a:avLst/>
            </a:prstGeom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2021" y="3350404"/>
              <a:ext cx="295275" cy="295275"/>
            </a:xfrm>
            <a:prstGeom prst="rect">
              <a:avLst/>
            </a:prstGeom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6253" y="3348905"/>
              <a:ext cx="295275" cy="295275"/>
            </a:xfrm>
            <a:prstGeom prst="rect">
              <a:avLst/>
            </a:prstGeom>
          </p:spPr>
        </p:pic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9605" y="3355171"/>
              <a:ext cx="284925" cy="284925"/>
            </a:xfrm>
            <a:prstGeom prst="rect">
              <a:avLst/>
            </a:prstGeom>
          </p:spPr>
        </p:pic>
      </p:grpSp>
      <p:sp>
        <p:nvSpPr>
          <p:cNvPr id="162" name="오른쪽 화살표 161"/>
          <p:cNvSpPr/>
          <p:nvPr/>
        </p:nvSpPr>
        <p:spPr>
          <a:xfrm>
            <a:off x="5608316" y="3913214"/>
            <a:ext cx="227784" cy="52467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6896581" y="4696569"/>
            <a:ext cx="752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C00000"/>
                </a:solidFill>
              </a:rPr>
              <a:t>중앙 정렬</a:t>
            </a:r>
            <a:r>
              <a:rPr lang="en-US" altLang="ko-KR" sz="800" dirty="0" smtClean="0">
                <a:solidFill>
                  <a:srgbClr val="C00000"/>
                </a:solidFill>
              </a:rPr>
              <a:t>(logo, icons)</a:t>
            </a:r>
            <a:endParaRPr lang="ko-KR" altLang="en-US" sz="800" dirty="0">
              <a:solidFill>
                <a:srgbClr val="C00000"/>
              </a:solidFill>
            </a:endParaRPr>
          </a:p>
        </p:txBody>
      </p:sp>
      <p:sp>
        <p:nvSpPr>
          <p:cNvPr id="165" name="왼쪽 중괄호 164"/>
          <p:cNvSpPr/>
          <p:nvPr/>
        </p:nvSpPr>
        <p:spPr>
          <a:xfrm rot="16200000">
            <a:off x="7194202" y="3760641"/>
            <a:ext cx="186267" cy="1732136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Rectangle 1"/>
          <p:cNvSpPr>
            <a:spLocks noChangeArrowheads="1"/>
          </p:cNvSpPr>
          <p:nvPr/>
        </p:nvSpPr>
        <p:spPr bwMode="auto">
          <a:xfrm>
            <a:off x="8373927" y="1644294"/>
            <a:ext cx="163519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● 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Policy 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Description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167" name="Rectangle 1"/>
          <p:cNvSpPr>
            <a:spLocks noChangeArrowheads="1"/>
          </p:cNvSpPr>
          <p:nvPr/>
        </p:nvSpPr>
        <p:spPr bwMode="auto">
          <a:xfrm>
            <a:off x="8448674" y="1888857"/>
            <a:ext cx="3165476" cy="1777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포커스 </a:t>
            </a:r>
            <a:r>
              <a:rPr kumimoji="1"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아웃된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메모장의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UI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탭은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hidden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상태로 보이지 않음</a:t>
            </a:r>
            <a:endParaRPr kumimoji="1" lang="en-US" altLang="ko-KR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마우스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over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되어 포커스를 획득한 메모장의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UI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탭만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display</a:t>
            </a:r>
          </a:p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세부메뉴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컬러선택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UI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탭이 열렸을 경우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UI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탭에서 포커스 </a:t>
            </a:r>
            <a:r>
              <a:rPr kumimoji="1"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아웃되면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자동으로 현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UI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아이콘들이 </a:t>
            </a:r>
            <a:r>
              <a:rPr kumimoji="1" lang="en-US" altLang="ko-KR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hidde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되고 </a:t>
            </a:r>
            <a:r>
              <a:rPr kumimoji="1"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메인메뉴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UI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</a:t>
            </a:r>
            <a:r>
              <a:rPr kumimoji="1" lang="en-US" altLang="ko-KR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displa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됨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b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윈도우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sticky memo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Policy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따름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옵션팝업을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띄울경우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현 메모장의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UI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탭은 그대로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display.</a:t>
            </a:r>
          </a:p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1"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모든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아이콘 및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logo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는 </a:t>
            </a:r>
            <a:r>
              <a:rPr kumimoji="1" lang="en-US" altLang="ko-KR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png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포맷임</a:t>
            </a:r>
            <a:endParaRPr kumimoji="1" lang="en-US" altLang="ko-KR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메모장 </a:t>
            </a:r>
            <a:r>
              <a:rPr kumimoji="1"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리사이즈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될 경우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b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+,X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아이콘을 제외한 아이콘은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Group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으로 </a:t>
            </a:r>
            <a:r>
              <a:rPr kumimoji="1"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중앙정렬</a:t>
            </a:r>
            <a:endParaRPr kumimoji="1" lang="en-US" altLang="ko-KR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모든 아이콘의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ko-KR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png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영역은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31px X 31px</a:t>
            </a:r>
            <a:endParaRPr kumimoji="1"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79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직사각형 209"/>
          <p:cNvSpPr/>
          <p:nvPr/>
        </p:nvSpPr>
        <p:spPr>
          <a:xfrm>
            <a:off x="5000854" y="1939948"/>
            <a:ext cx="2172651" cy="5846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C5A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1" name="그림 2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258" y="1943929"/>
            <a:ext cx="295275" cy="2952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0" y="809626"/>
            <a:ext cx="1504951" cy="407597"/>
          </a:xfrm>
          <a:prstGeom prst="rect">
            <a:avLst/>
          </a:prstGeom>
          <a:solidFill>
            <a:srgbClr val="D56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285750" y="870914"/>
            <a:ext cx="1187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pitchFamily="34" charset="0"/>
                <a:ea typeface="굴림" pitchFamily="50" charset="-127"/>
              </a:rPr>
              <a:t>2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-10580" y="6090517"/>
            <a:ext cx="15176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>
                <a:solidFill>
                  <a:srgbClr val="C00000"/>
                </a:solidFill>
                <a:latin typeface="Calibri" pitchFamily="34" charset="0"/>
                <a:ea typeface="맑은 고딕" pitchFamily="50" charset="-127"/>
                <a:cs typeface="Arial" charset="0"/>
              </a:rPr>
              <a:t>MANGOSLAB CONFIDENTIAL </a:t>
            </a:r>
            <a:endParaRPr kumimoji="0" lang="en-US" altLang="ko-KR" sz="600" b="0" dirty="0" smtClean="0">
              <a:solidFill>
                <a:srgbClr val="C00000"/>
              </a:solidFill>
              <a:latin typeface="Calibri" pitchFamily="34" charset="0"/>
              <a:ea typeface="맑은 고딕" pitchFamily="50" charset="-127"/>
              <a:cs typeface="Arial" charset="0"/>
            </a:endParaRP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© </a:t>
            </a:r>
            <a:r>
              <a:rPr kumimoji="0" lang="en-US" altLang="ko-KR" sz="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2016 MANGOSLAB CO.LTD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1" y="6402123"/>
            <a:ext cx="768350" cy="944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89" y="368396"/>
            <a:ext cx="841828" cy="103844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-10580" y="1290001"/>
            <a:ext cx="15263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yriad Web" pitchFamily="34" charset="0"/>
                <a:ea typeface="굴림" pitchFamily="50" charset="-127"/>
              </a:rPr>
              <a:t>Service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Web" pitchFamily="34" charset="0"/>
                <a:ea typeface="굴림" pitchFamily="50" charset="-127"/>
              </a:rPr>
              <a:t>Policy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95820" y="538790"/>
            <a:ext cx="1109131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Windows Application </a:t>
            </a:r>
            <a:endParaRPr kumimoji="1" lang="en-US" altLang="ko-KR" sz="700" dirty="0">
              <a:solidFill>
                <a:schemeClr val="bg1">
                  <a:lumMod val="65000"/>
                </a:schemeClr>
              </a:solidFill>
              <a:latin typeface="Helvetica-Light" panose="020B0400000000000000" pitchFamily="34" charset="0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UI Flipbook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553661" y="937383"/>
            <a:ext cx="58950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Icon </a:t>
            </a:r>
            <a:r>
              <a:rPr kumimoji="1"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정의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262189" y="937383"/>
            <a:ext cx="188375" cy="188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latin typeface="Myriad Web" pitchFamily="34" charset="0"/>
              </a:rPr>
              <a:t>1</a:t>
            </a:r>
            <a:endParaRPr lang="ko-KR" altLang="en-US" sz="1000" b="1" dirty="0">
              <a:latin typeface="Myriad Web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8448674" y="3613047"/>
            <a:ext cx="2184400" cy="2064234"/>
            <a:chOff x="3217334" y="1686499"/>
            <a:chExt cx="2184400" cy="2064234"/>
          </a:xfrm>
        </p:grpSpPr>
        <p:sp>
          <p:nvSpPr>
            <p:cNvPr id="15" name="직사각형 14"/>
            <p:cNvSpPr/>
            <p:nvPr/>
          </p:nvSpPr>
          <p:spPr>
            <a:xfrm>
              <a:off x="3217334" y="1686499"/>
              <a:ext cx="2184400" cy="2064234"/>
            </a:xfrm>
            <a:prstGeom prst="rect">
              <a:avLst/>
            </a:prstGeom>
            <a:solidFill>
              <a:srgbClr val="9D75D2">
                <a:alpha val="90000"/>
              </a:srgbClr>
            </a:solidFill>
            <a:ln>
              <a:solidFill>
                <a:srgbClr val="5C5A58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2559" y="1769425"/>
              <a:ext cx="295275" cy="295275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9420" y="2200862"/>
              <a:ext cx="295275" cy="295275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3536" y="1758792"/>
              <a:ext cx="295275" cy="295275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6528" y="2200861"/>
              <a:ext cx="295275" cy="295275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3636" y="2200862"/>
              <a:ext cx="295275" cy="295275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312" y="2200861"/>
              <a:ext cx="295275" cy="295275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2469" y="2501811"/>
              <a:ext cx="295275" cy="295275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0113" y="2501811"/>
              <a:ext cx="295275" cy="295275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6956" y="2501811"/>
              <a:ext cx="295275" cy="29527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8883" y="2501811"/>
              <a:ext cx="295275" cy="295275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7653" y="2501811"/>
              <a:ext cx="295275" cy="295275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7576" y="3149230"/>
              <a:ext cx="295275" cy="295275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7576" y="2947523"/>
              <a:ext cx="295275" cy="295275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1930" y="2752244"/>
              <a:ext cx="295275" cy="295275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2021" y="2947743"/>
              <a:ext cx="295275" cy="295275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2021" y="3154905"/>
              <a:ext cx="295275" cy="295275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7920" y="1769424"/>
              <a:ext cx="1143000" cy="295275"/>
            </a:xfrm>
            <a:prstGeom prst="rect">
              <a:avLst/>
            </a:prstGeom>
          </p:spPr>
        </p:pic>
        <p:grpSp>
          <p:nvGrpSpPr>
            <p:cNvPr id="33" name="그룹 32"/>
            <p:cNvGrpSpPr/>
            <p:nvPr/>
          </p:nvGrpSpPr>
          <p:grpSpPr>
            <a:xfrm>
              <a:off x="3405653" y="3342608"/>
              <a:ext cx="1881324" cy="303071"/>
              <a:chOff x="3405653" y="3342608"/>
              <a:chExt cx="1881324" cy="303071"/>
            </a:xfrm>
          </p:grpSpPr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5728" y="3349572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8162" y="3346865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1702" y="3342608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7577" y="3349573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05653" y="3349573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72021" y="3350404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6253" y="3348905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99605" y="3355171"/>
                <a:ext cx="284925" cy="284925"/>
              </a:xfrm>
              <a:prstGeom prst="rect">
                <a:avLst/>
              </a:prstGeom>
            </p:spPr>
          </p:pic>
        </p:grpSp>
      </p:grpSp>
      <p:sp>
        <p:nvSpPr>
          <p:cNvPr id="111" name="직사각형 110"/>
          <p:cNvSpPr/>
          <p:nvPr/>
        </p:nvSpPr>
        <p:spPr>
          <a:xfrm>
            <a:off x="2293101" y="1939948"/>
            <a:ext cx="2172651" cy="5846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C5A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3" name="그림 1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505" y="1943929"/>
            <a:ext cx="295275" cy="295275"/>
          </a:xfrm>
          <a:prstGeom prst="rect">
            <a:avLst/>
          </a:prstGeom>
        </p:spPr>
      </p:pic>
      <p:pic>
        <p:nvPicPr>
          <p:cNvPr id="115" name="그림 1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86" y="1932169"/>
            <a:ext cx="295275" cy="295275"/>
          </a:xfrm>
          <a:prstGeom prst="rect">
            <a:avLst/>
          </a:prstGeom>
        </p:spPr>
      </p:pic>
      <p:pic>
        <p:nvPicPr>
          <p:cNvPr id="120" name="그림 11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54" y="1953440"/>
            <a:ext cx="1143000" cy="295275"/>
          </a:xfrm>
          <a:prstGeom prst="rect">
            <a:avLst/>
          </a:prstGeom>
        </p:spPr>
      </p:pic>
      <p:grpSp>
        <p:nvGrpSpPr>
          <p:cNvPr id="130" name="그룹 129"/>
          <p:cNvGrpSpPr/>
          <p:nvPr/>
        </p:nvGrpSpPr>
        <p:grpSpPr>
          <a:xfrm>
            <a:off x="2874580" y="2219681"/>
            <a:ext cx="1083951" cy="295276"/>
            <a:chOff x="2843668" y="1706751"/>
            <a:chExt cx="1083951" cy="295276"/>
          </a:xfrm>
        </p:grpSpPr>
        <p:pic>
          <p:nvPicPr>
            <p:cNvPr id="136" name="그림 13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9452" y="1706752"/>
              <a:ext cx="295275" cy="295275"/>
            </a:xfrm>
            <a:prstGeom prst="rect">
              <a:avLst/>
            </a:prstGeom>
          </p:spPr>
        </p:pic>
        <p:pic>
          <p:nvPicPr>
            <p:cNvPr id="137" name="그림 13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6560" y="1706751"/>
              <a:ext cx="295275" cy="295275"/>
            </a:xfrm>
            <a:prstGeom prst="rect">
              <a:avLst/>
            </a:prstGeom>
          </p:spPr>
        </p:pic>
        <p:pic>
          <p:nvPicPr>
            <p:cNvPr id="149" name="그림 14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3668" y="1706752"/>
              <a:ext cx="295275" cy="295275"/>
            </a:xfrm>
            <a:prstGeom prst="rect">
              <a:avLst/>
            </a:prstGeom>
          </p:spPr>
        </p:pic>
        <p:pic>
          <p:nvPicPr>
            <p:cNvPr id="150" name="그림 14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2344" y="1706751"/>
              <a:ext cx="295275" cy="295275"/>
            </a:xfrm>
            <a:prstGeom prst="rect">
              <a:avLst/>
            </a:prstGeom>
          </p:spPr>
        </p:pic>
      </p:grpSp>
      <p:sp>
        <p:nvSpPr>
          <p:cNvPr id="151" name="TextBox 150"/>
          <p:cNvSpPr txBox="1"/>
          <p:nvPr/>
        </p:nvSpPr>
        <p:spPr>
          <a:xfrm>
            <a:off x="2293101" y="1572276"/>
            <a:ext cx="216423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단일기능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아이콘 마우스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over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2293101" y="4303235"/>
            <a:ext cx="216423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토글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아이콘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연속 클릭하여 </a:t>
            </a:r>
            <a:r>
              <a:rPr lang="ko-KR" alt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상태변경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12" name="그림 2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039" y="1932169"/>
            <a:ext cx="295275" cy="295275"/>
          </a:xfrm>
          <a:prstGeom prst="rect">
            <a:avLst/>
          </a:prstGeom>
        </p:spPr>
      </p:pic>
      <p:pic>
        <p:nvPicPr>
          <p:cNvPr id="213" name="그림 21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307" y="1953440"/>
            <a:ext cx="1143000" cy="295275"/>
          </a:xfrm>
          <a:prstGeom prst="rect">
            <a:avLst/>
          </a:prstGeom>
        </p:spPr>
      </p:pic>
      <p:grpSp>
        <p:nvGrpSpPr>
          <p:cNvPr id="214" name="그룹 213"/>
          <p:cNvGrpSpPr/>
          <p:nvPr/>
        </p:nvGrpSpPr>
        <p:grpSpPr>
          <a:xfrm>
            <a:off x="5582333" y="2219681"/>
            <a:ext cx="1083951" cy="295276"/>
            <a:chOff x="2843668" y="1706751"/>
            <a:chExt cx="1083951" cy="295276"/>
          </a:xfrm>
        </p:grpSpPr>
        <p:pic>
          <p:nvPicPr>
            <p:cNvPr id="215" name="그림 2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9452" y="1706752"/>
              <a:ext cx="295275" cy="295275"/>
            </a:xfrm>
            <a:prstGeom prst="rect">
              <a:avLst/>
            </a:prstGeom>
          </p:spPr>
        </p:pic>
        <p:pic>
          <p:nvPicPr>
            <p:cNvPr id="216" name="그림 2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6560" y="1706751"/>
              <a:ext cx="295275" cy="295275"/>
            </a:xfrm>
            <a:prstGeom prst="rect">
              <a:avLst/>
            </a:prstGeom>
          </p:spPr>
        </p:pic>
        <p:pic>
          <p:nvPicPr>
            <p:cNvPr id="217" name="그림 21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3668" y="1706752"/>
              <a:ext cx="295275" cy="295275"/>
            </a:xfrm>
            <a:prstGeom prst="rect">
              <a:avLst/>
            </a:prstGeom>
          </p:spPr>
        </p:pic>
        <p:pic>
          <p:nvPicPr>
            <p:cNvPr id="218" name="그림 21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2344" y="1706751"/>
              <a:ext cx="295275" cy="295275"/>
            </a:xfrm>
            <a:prstGeom prst="rect">
              <a:avLst/>
            </a:prstGeom>
          </p:spPr>
        </p:pic>
      </p:grpSp>
      <p:sp>
        <p:nvSpPr>
          <p:cNvPr id="219" name="TextBox 218"/>
          <p:cNvSpPr txBox="1"/>
          <p:nvPr/>
        </p:nvSpPr>
        <p:spPr>
          <a:xfrm>
            <a:off x="5442358" y="1724503"/>
            <a:ext cx="17880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C00000"/>
                </a:solidFill>
              </a:rPr>
              <a:t>Mouse over</a:t>
            </a:r>
            <a:endParaRPr lang="ko-KR" altLang="en-US" sz="800" dirty="0">
              <a:solidFill>
                <a:srgbClr val="C00000"/>
              </a:solidFill>
            </a:endParaRPr>
          </a:p>
        </p:txBody>
      </p:sp>
      <p:sp>
        <p:nvSpPr>
          <p:cNvPr id="220" name="오른쪽 화살표 219"/>
          <p:cNvSpPr/>
          <p:nvPr/>
        </p:nvSpPr>
        <p:spPr>
          <a:xfrm>
            <a:off x="4635247" y="1986378"/>
            <a:ext cx="227784" cy="52467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1" name="꺾인 연결선 220"/>
          <p:cNvCxnSpPr>
            <a:stCxn id="219" idx="1"/>
            <a:endCxn id="211" idx="0"/>
          </p:cNvCxnSpPr>
          <p:nvPr/>
        </p:nvCxnSpPr>
        <p:spPr>
          <a:xfrm rot="10800000" flipV="1">
            <a:off x="5154896" y="1832225"/>
            <a:ext cx="287462" cy="111704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직사각형 221"/>
          <p:cNvSpPr/>
          <p:nvPr/>
        </p:nvSpPr>
        <p:spPr>
          <a:xfrm>
            <a:off x="2293101" y="3177140"/>
            <a:ext cx="2172651" cy="5846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C5A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3" name="그림 2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505" y="3181121"/>
            <a:ext cx="295275" cy="295275"/>
          </a:xfrm>
          <a:prstGeom prst="rect">
            <a:avLst/>
          </a:prstGeom>
        </p:spPr>
      </p:pic>
      <p:pic>
        <p:nvPicPr>
          <p:cNvPr id="224" name="그림 2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86" y="3169361"/>
            <a:ext cx="295275" cy="295275"/>
          </a:xfrm>
          <a:prstGeom prst="rect">
            <a:avLst/>
          </a:prstGeom>
        </p:spPr>
      </p:pic>
      <p:pic>
        <p:nvPicPr>
          <p:cNvPr id="225" name="그림 224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454" y="3190632"/>
            <a:ext cx="1143000" cy="295275"/>
          </a:xfrm>
          <a:prstGeom prst="rect">
            <a:avLst/>
          </a:prstGeom>
        </p:spPr>
      </p:pic>
      <p:grpSp>
        <p:nvGrpSpPr>
          <p:cNvPr id="226" name="그룹 225"/>
          <p:cNvGrpSpPr/>
          <p:nvPr/>
        </p:nvGrpSpPr>
        <p:grpSpPr>
          <a:xfrm>
            <a:off x="2473227" y="3455894"/>
            <a:ext cx="1881324" cy="303071"/>
            <a:chOff x="3405653" y="3342608"/>
            <a:chExt cx="1881324" cy="303071"/>
          </a:xfrm>
        </p:grpSpPr>
        <p:pic>
          <p:nvPicPr>
            <p:cNvPr id="227" name="그림 226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5728" y="3349572"/>
              <a:ext cx="295275" cy="295275"/>
            </a:xfrm>
            <a:prstGeom prst="rect">
              <a:avLst/>
            </a:prstGeom>
          </p:spPr>
        </p:pic>
        <p:pic>
          <p:nvPicPr>
            <p:cNvPr id="228" name="그림 227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8162" y="3346865"/>
              <a:ext cx="295275" cy="295275"/>
            </a:xfrm>
            <a:prstGeom prst="rect">
              <a:avLst/>
            </a:prstGeom>
          </p:spPr>
        </p:pic>
        <p:pic>
          <p:nvPicPr>
            <p:cNvPr id="229" name="그림 228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1702" y="3342608"/>
              <a:ext cx="295275" cy="295275"/>
            </a:xfrm>
            <a:prstGeom prst="rect">
              <a:avLst/>
            </a:prstGeom>
          </p:spPr>
        </p:pic>
        <p:pic>
          <p:nvPicPr>
            <p:cNvPr id="231" name="그림 230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5653" y="3349573"/>
              <a:ext cx="295275" cy="295275"/>
            </a:xfrm>
            <a:prstGeom prst="rect">
              <a:avLst/>
            </a:prstGeom>
          </p:spPr>
        </p:pic>
        <p:pic>
          <p:nvPicPr>
            <p:cNvPr id="232" name="그림 231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2021" y="3350404"/>
              <a:ext cx="295275" cy="295275"/>
            </a:xfrm>
            <a:prstGeom prst="rect">
              <a:avLst/>
            </a:prstGeom>
          </p:spPr>
        </p:pic>
        <p:pic>
          <p:nvPicPr>
            <p:cNvPr id="233" name="그림 232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6253" y="3348905"/>
              <a:ext cx="295275" cy="295275"/>
            </a:xfrm>
            <a:prstGeom prst="rect">
              <a:avLst/>
            </a:prstGeom>
          </p:spPr>
        </p:pic>
        <p:pic>
          <p:nvPicPr>
            <p:cNvPr id="234" name="그림 233"/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9605" y="3355171"/>
              <a:ext cx="284925" cy="284925"/>
            </a:xfrm>
            <a:prstGeom prst="rect">
              <a:avLst/>
            </a:prstGeom>
          </p:spPr>
        </p:pic>
      </p:grpSp>
      <p:sp>
        <p:nvSpPr>
          <p:cNvPr id="235" name="TextBox 234"/>
          <p:cNvSpPr txBox="1"/>
          <p:nvPr/>
        </p:nvSpPr>
        <p:spPr>
          <a:xfrm>
            <a:off x="2293101" y="2951031"/>
            <a:ext cx="358450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비활성 기능의 경우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(ex.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템플릿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 </a:t>
            </a:r>
            <a:r>
              <a:rPr lang="ko-KR" alt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용지타입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설정 불가 등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36" name="그림 235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430" y="3460656"/>
            <a:ext cx="302239" cy="302239"/>
          </a:xfrm>
          <a:prstGeom prst="rect">
            <a:avLst/>
          </a:prstGeom>
        </p:spPr>
      </p:pic>
      <p:sp>
        <p:nvSpPr>
          <p:cNvPr id="237" name="타원 236"/>
          <p:cNvSpPr/>
          <p:nvPr/>
        </p:nvSpPr>
        <p:spPr>
          <a:xfrm>
            <a:off x="3543396" y="3414365"/>
            <a:ext cx="420743" cy="4207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직사각형 238"/>
          <p:cNvSpPr/>
          <p:nvPr/>
        </p:nvSpPr>
        <p:spPr>
          <a:xfrm>
            <a:off x="2293101" y="4562474"/>
            <a:ext cx="2184400" cy="1097121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solidFill>
              <a:srgbClr val="5C5A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1" name="그림 25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343" y="5058093"/>
            <a:ext cx="295275" cy="295275"/>
          </a:xfrm>
          <a:prstGeom prst="rect">
            <a:avLst/>
          </a:prstGeom>
        </p:spPr>
      </p:pic>
      <p:pic>
        <p:nvPicPr>
          <p:cNvPr id="252" name="그림 25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343" y="4856386"/>
            <a:ext cx="295275" cy="295275"/>
          </a:xfrm>
          <a:prstGeom prst="rect">
            <a:avLst/>
          </a:prstGeom>
        </p:spPr>
      </p:pic>
      <p:pic>
        <p:nvPicPr>
          <p:cNvPr id="253" name="그림 25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97" y="4661107"/>
            <a:ext cx="295275" cy="295275"/>
          </a:xfrm>
          <a:prstGeom prst="rect">
            <a:avLst/>
          </a:prstGeom>
        </p:spPr>
      </p:pic>
      <p:pic>
        <p:nvPicPr>
          <p:cNvPr id="254" name="그림 25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788" y="4856606"/>
            <a:ext cx="295275" cy="295275"/>
          </a:xfrm>
          <a:prstGeom prst="rect">
            <a:avLst/>
          </a:prstGeom>
        </p:spPr>
      </p:pic>
      <p:pic>
        <p:nvPicPr>
          <p:cNvPr id="255" name="그림 25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788" y="5063768"/>
            <a:ext cx="295275" cy="295275"/>
          </a:xfrm>
          <a:prstGeom prst="rect">
            <a:avLst/>
          </a:prstGeom>
        </p:spPr>
      </p:pic>
      <p:grpSp>
        <p:nvGrpSpPr>
          <p:cNvPr id="257" name="그룹 256"/>
          <p:cNvGrpSpPr/>
          <p:nvPr/>
        </p:nvGrpSpPr>
        <p:grpSpPr>
          <a:xfrm>
            <a:off x="2481420" y="5251471"/>
            <a:ext cx="1881324" cy="303071"/>
            <a:chOff x="3405653" y="3342608"/>
            <a:chExt cx="1881324" cy="303071"/>
          </a:xfrm>
        </p:grpSpPr>
        <p:pic>
          <p:nvPicPr>
            <p:cNvPr id="258" name="그림 257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5728" y="3349572"/>
              <a:ext cx="295275" cy="295275"/>
            </a:xfrm>
            <a:prstGeom prst="rect">
              <a:avLst/>
            </a:prstGeom>
          </p:spPr>
        </p:pic>
        <p:pic>
          <p:nvPicPr>
            <p:cNvPr id="259" name="그림 258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8162" y="3346865"/>
              <a:ext cx="295275" cy="295275"/>
            </a:xfrm>
            <a:prstGeom prst="rect">
              <a:avLst/>
            </a:prstGeom>
          </p:spPr>
        </p:pic>
        <p:pic>
          <p:nvPicPr>
            <p:cNvPr id="260" name="그림 259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1702" y="3342608"/>
              <a:ext cx="295275" cy="295275"/>
            </a:xfrm>
            <a:prstGeom prst="rect">
              <a:avLst/>
            </a:prstGeom>
          </p:spPr>
        </p:pic>
        <p:pic>
          <p:nvPicPr>
            <p:cNvPr id="261" name="그림 260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7577" y="3349573"/>
              <a:ext cx="295275" cy="295275"/>
            </a:xfrm>
            <a:prstGeom prst="rect">
              <a:avLst/>
            </a:prstGeom>
          </p:spPr>
        </p:pic>
        <p:pic>
          <p:nvPicPr>
            <p:cNvPr id="262" name="그림 261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5653" y="3349573"/>
              <a:ext cx="295275" cy="295275"/>
            </a:xfrm>
            <a:prstGeom prst="rect">
              <a:avLst/>
            </a:prstGeom>
          </p:spPr>
        </p:pic>
        <p:pic>
          <p:nvPicPr>
            <p:cNvPr id="263" name="그림 262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2021" y="3350404"/>
              <a:ext cx="295275" cy="295275"/>
            </a:xfrm>
            <a:prstGeom prst="rect">
              <a:avLst/>
            </a:prstGeom>
          </p:spPr>
        </p:pic>
        <p:pic>
          <p:nvPicPr>
            <p:cNvPr id="264" name="그림 263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6253" y="3348905"/>
              <a:ext cx="295275" cy="295275"/>
            </a:xfrm>
            <a:prstGeom prst="rect">
              <a:avLst/>
            </a:prstGeom>
          </p:spPr>
        </p:pic>
        <p:pic>
          <p:nvPicPr>
            <p:cNvPr id="265" name="그림 264"/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9605" y="3355171"/>
              <a:ext cx="284925" cy="284925"/>
            </a:xfrm>
            <a:prstGeom prst="rect">
              <a:avLst/>
            </a:prstGeom>
          </p:spPr>
        </p:pic>
      </p:grpSp>
      <p:sp>
        <p:nvSpPr>
          <p:cNvPr id="266" name="타원 265"/>
          <p:cNvSpPr/>
          <p:nvPr/>
        </p:nvSpPr>
        <p:spPr>
          <a:xfrm>
            <a:off x="3589054" y="4607238"/>
            <a:ext cx="565231" cy="103654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TextBox 266"/>
          <p:cNvSpPr txBox="1"/>
          <p:nvPr/>
        </p:nvSpPr>
        <p:spPr>
          <a:xfrm>
            <a:off x="4688297" y="4562474"/>
            <a:ext cx="25421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용지타입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변경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(3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종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5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종으로 추가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접착면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설정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용지타입에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따라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토글단계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변경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altLang="ko-KR" sz="800" dirty="0" smtClean="0">
                <a:solidFill>
                  <a:srgbClr val="C00000"/>
                </a:solidFill>
                <a:sym typeface="Wingdings" panose="05000000000000000000" pitchFamily="2" charset="2"/>
              </a:rPr>
              <a:t>* </a:t>
            </a:r>
            <a:r>
              <a:rPr lang="ko-KR" altLang="en-US" sz="800" dirty="0" smtClean="0">
                <a:solidFill>
                  <a:srgbClr val="C00000"/>
                </a:solidFill>
                <a:sym typeface="Wingdings" panose="05000000000000000000" pitchFamily="2" charset="2"/>
              </a:rPr>
              <a:t>두 아이콘의 경우 단순화를 위하여</a:t>
            </a:r>
            <a:r>
              <a:rPr lang="en-US" altLang="ko-KR" sz="800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800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회전마크를</a:t>
            </a:r>
            <a:r>
              <a:rPr lang="ko-KR" altLang="en-US" sz="800" dirty="0" smtClean="0">
                <a:solidFill>
                  <a:srgbClr val="C00000"/>
                </a:solidFill>
                <a:sym typeface="Wingdings" panose="05000000000000000000" pitchFamily="2" charset="2"/>
              </a:rPr>
              <a:t> 삽입한 </a:t>
            </a:r>
            <a:r>
              <a:rPr lang="en-US" altLang="ko-KR" sz="800" dirty="0" smtClean="0">
                <a:solidFill>
                  <a:srgbClr val="C00000"/>
                </a:solidFill>
                <a:sym typeface="Wingdings" panose="05000000000000000000" pitchFamily="2" charset="2"/>
              </a:rPr>
              <a:t>1</a:t>
            </a:r>
            <a:r>
              <a:rPr lang="ko-KR" altLang="en-US" sz="800" dirty="0" smtClean="0">
                <a:solidFill>
                  <a:srgbClr val="C00000"/>
                </a:solidFill>
                <a:sym typeface="Wingdings" panose="05000000000000000000" pitchFamily="2" charset="2"/>
              </a:rPr>
              <a:t>개의 아이콘으로 사용되어질 수 있습니다</a:t>
            </a:r>
            <a:r>
              <a:rPr lang="en-US" altLang="ko-KR" sz="800" dirty="0" smtClean="0">
                <a:solidFill>
                  <a:srgbClr val="C00000"/>
                </a:solidFill>
                <a:sym typeface="Wingdings" panose="05000000000000000000" pitchFamily="2" charset="2"/>
              </a:rPr>
              <a:t>. (</a:t>
            </a:r>
            <a:r>
              <a:rPr lang="ko-KR" altLang="en-US" sz="800" dirty="0" smtClean="0">
                <a:solidFill>
                  <a:srgbClr val="C00000"/>
                </a:solidFill>
                <a:sym typeface="Wingdings" panose="05000000000000000000" pitchFamily="2" charset="2"/>
              </a:rPr>
              <a:t>최종개발상황에 맞추어 적용여부 판단 예정</a:t>
            </a:r>
            <a:r>
              <a:rPr lang="en-US" altLang="ko-KR" sz="800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endParaRPr lang="ko-KR" altLang="en-US" sz="800" dirty="0">
              <a:solidFill>
                <a:srgbClr val="C00000"/>
              </a:solidFill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8448674" y="3420142"/>
            <a:ext cx="216423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icon set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2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809626"/>
            <a:ext cx="1504951" cy="407597"/>
          </a:xfrm>
          <a:prstGeom prst="rect">
            <a:avLst/>
          </a:prstGeom>
          <a:solidFill>
            <a:srgbClr val="D56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285750" y="870914"/>
            <a:ext cx="1187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pitchFamily="34" charset="0"/>
                <a:ea typeface="굴림" pitchFamily="50" charset="-127"/>
              </a:rPr>
              <a:t>2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-10580" y="6090517"/>
            <a:ext cx="15176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>
                <a:solidFill>
                  <a:srgbClr val="C00000"/>
                </a:solidFill>
                <a:latin typeface="Calibri" pitchFamily="34" charset="0"/>
                <a:ea typeface="맑은 고딕" pitchFamily="50" charset="-127"/>
                <a:cs typeface="Arial" charset="0"/>
              </a:rPr>
              <a:t>MANGOSLAB CONFIDENTIAL </a:t>
            </a:r>
            <a:endParaRPr kumimoji="0" lang="en-US" altLang="ko-KR" sz="600" b="0" dirty="0" smtClean="0">
              <a:solidFill>
                <a:srgbClr val="C00000"/>
              </a:solidFill>
              <a:latin typeface="Calibri" pitchFamily="34" charset="0"/>
              <a:ea typeface="맑은 고딕" pitchFamily="50" charset="-127"/>
              <a:cs typeface="Arial" charset="0"/>
            </a:endParaRP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© </a:t>
            </a:r>
            <a:r>
              <a:rPr kumimoji="0" lang="en-US" altLang="ko-KR" sz="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2016 MANGOSLAB CO.LTD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1" y="6402123"/>
            <a:ext cx="768350" cy="944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9" y="368396"/>
            <a:ext cx="841828" cy="103844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-10580" y="1290001"/>
            <a:ext cx="15263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yriad Web" pitchFamily="34" charset="0"/>
                <a:ea typeface="굴림" pitchFamily="50" charset="-127"/>
              </a:rPr>
              <a:t>Service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Web" pitchFamily="34" charset="0"/>
                <a:ea typeface="굴림" pitchFamily="50" charset="-127"/>
              </a:rPr>
              <a:t>Policy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95820" y="538790"/>
            <a:ext cx="1109131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Windows Application </a:t>
            </a:r>
            <a:endParaRPr kumimoji="1" lang="en-US" altLang="ko-KR" sz="700" dirty="0">
              <a:solidFill>
                <a:schemeClr val="bg1">
                  <a:lumMod val="65000"/>
                </a:schemeClr>
              </a:solidFill>
              <a:latin typeface="Helvetica-Light" panose="020B0400000000000000" pitchFamily="34" charset="0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UI Flipbook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553661" y="937383"/>
            <a:ext cx="58950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레이어 정의 및 텍스트 레이어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262189" y="937383"/>
            <a:ext cx="188375" cy="188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latin typeface="Myriad Web" pitchFamily="34" charset="0"/>
              </a:rPr>
              <a:t>1</a:t>
            </a:r>
            <a:endParaRPr lang="ko-KR" altLang="en-US" sz="1000" b="1" dirty="0">
              <a:latin typeface="Myriad Web" pitchFamily="34" charset="0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2262189" y="3483547"/>
            <a:ext cx="2172651" cy="2676008"/>
            <a:chOff x="2262189" y="1419239"/>
            <a:chExt cx="2172651" cy="26760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6" name="직사각형 85"/>
            <p:cNvSpPr/>
            <p:nvPr/>
          </p:nvSpPr>
          <p:spPr>
            <a:xfrm>
              <a:off x="2262189" y="2011863"/>
              <a:ext cx="2172651" cy="20833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262189" y="1427018"/>
              <a:ext cx="2172651" cy="5846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17104" y="2051153"/>
              <a:ext cx="2064233" cy="82623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8593" y="1430999"/>
              <a:ext cx="295275" cy="295275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3374" y="1419239"/>
              <a:ext cx="295275" cy="295275"/>
            </a:xfrm>
            <a:prstGeom prst="rect">
              <a:avLst/>
            </a:prstGeom>
          </p:spPr>
        </p:pic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3642" y="1440510"/>
              <a:ext cx="1143000" cy="295275"/>
            </a:xfrm>
            <a:prstGeom prst="rect">
              <a:avLst/>
            </a:prstGeom>
          </p:spPr>
        </p:pic>
        <p:grpSp>
          <p:nvGrpSpPr>
            <p:cNvPr id="92" name="그룹 91"/>
            <p:cNvGrpSpPr/>
            <p:nvPr/>
          </p:nvGrpSpPr>
          <p:grpSpPr>
            <a:xfrm>
              <a:off x="2843668" y="1706751"/>
              <a:ext cx="1083951" cy="295276"/>
              <a:chOff x="2843668" y="1706751"/>
              <a:chExt cx="1083951" cy="295276"/>
            </a:xfrm>
          </p:grpSpPr>
          <p:pic>
            <p:nvPicPr>
              <p:cNvPr id="94" name="그림 93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69452" y="1706752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95" name="그림 94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6560" y="1706751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96" name="그림 95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3668" y="1706752"/>
                <a:ext cx="295275" cy="295275"/>
              </a:xfrm>
              <a:prstGeom prst="rect">
                <a:avLst/>
              </a:prstGeom>
            </p:spPr>
          </p:pic>
          <p:pic>
            <p:nvPicPr>
              <p:cNvPr id="97" name="그림 96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2344" y="1706751"/>
                <a:ext cx="295275" cy="295275"/>
              </a:xfrm>
              <a:prstGeom prst="rect">
                <a:avLst/>
              </a:prstGeom>
            </p:spPr>
          </p:pic>
        </p:grpSp>
      </p:grpSp>
      <p:sp>
        <p:nvSpPr>
          <p:cNvPr id="122" name="TextBox 121"/>
          <p:cNvSpPr txBox="1"/>
          <p:nvPr/>
        </p:nvSpPr>
        <p:spPr>
          <a:xfrm>
            <a:off x="4611846" y="3504818"/>
            <a:ext cx="1790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/>
              <a:t>비노출</a:t>
            </a:r>
            <a:r>
              <a:rPr lang="ko-KR" altLang="en-US" sz="800" b="1" dirty="0" smtClean="0"/>
              <a:t> 텍스트 </a:t>
            </a:r>
            <a:r>
              <a:rPr lang="ko-KR" altLang="en-US" sz="800" b="1" dirty="0" err="1" smtClean="0"/>
              <a:t>옵션기능</a:t>
            </a:r>
            <a:endParaRPr lang="en-US" altLang="ko-KR" sz="800" b="1" dirty="0" smtClean="0"/>
          </a:p>
          <a:p>
            <a:pPr marL="171450" indent="-171450">
              <a:buFontTx/>
              <a:buChar char="-"/>
            </a:pPr>
            <a:r>
              <a:rPr lang="ko-KR" altLang="en-US" sz="800" b="1" dirty="0" smtClean="0"/>
              <a:t>단축키</a:t>
            </a:r>
            <a:r>
              <a:rPr lang="en-US" altLang="ko-KR" sz="800" b="1" dirty="0" smtClean="0"/>
              <a:t> </a:t>
            </a:r>
            <a:r>
              <a:rPr lang="ko-KR" altLang="en-US" sz="800" b="1" dirty="0" smtClean="0"/>
              <a:t>지원</a:t>
            </a:r>
            <a:r>
              <a:rPr lang="en-US" altLang="ko-KR" sz="800" b="1" dirty="0" smtClean="0"/>
              <a:t>, </a:t>
            </a:r>
            <a:r>
              <a:rPr lang="ko-KR" altLang="en-US" sz="800" b="1" dirty="0" err="1" smtClean="0"/>
              <a:t>별도메뉴</a:t>
            </a:r>
            <a:r>
              <a:rPr lang="ko-KR" altLang="en-US" sz="800" b="1" dirty="0" smtClean="0"/>
              <a:t> </a:t>
            </a:r>
            <a:r>
              <a:rPr lang="ko-KR" altLang="en-US" sz="800" b="1" dirty="0" smtClean="0"/>
              <a:t>없음</a:t>
            </a:r>
            <a:endParaRPr lang="en-US" altLang="ko-KR" sz="800" b="1" dirty="0"/>
          </a:p>
          <a:p>
            <a:pPr marL="171450" indent="-171450">
              <a:buFontTx/>
              <a:buChar char="-"/>
            </a:pPr>
            <a:r>
              <a:rPr lang="en-US" altLang="ko-KR" sz="800" b="1" dirty="0" smtClean="0"/>
              <a:t>Help</a:t>
            </a:r>
            <a:r>
              <a:rPr lang="ko-KR" altLang="en-US" sz="800" b="1" dirty="0" smtClean="0"/>
              <a:t>에서 </a:t>
            </a:r>
            <a:r>
              <a:rPr lang="ko-KR" altLang="en-US" sz="800" b="1" dirty="0" err="1" smtClean="0"/>
              <a:t>안내지원</a:t>
            </a:r>
            <a:endParaRPr lang="en-US" altLang="ko-KR" sz="800" b="1" dirty="0" smtClean="0"/>
          </a:p>
          <a:p>
            <a:endParaRPr lang="en-US" altLang="ko-KR" sz="800" b="1" dirty="0" smtClean="0"/>
          </a:p>
          <a:p>
            <a:r>
              <a:rPr lang="en-US" altLang="ko-KR" sz="800" dirty="0"/>
              <a:t>Ctrl+N  - </a:t>
            </a:r>
            <a:r>
              <a:rPr lang="ko-KR" altLang="en-US" sz="800" dirty="0"/>
              <a:t>새창열기</a:t>
            </a:r>
          </a:p>
          <a:p>
            <a:r>
              <a:rPr lang="en-US" altLang="ko-KR" sz="800" dirty="0"/>
              <a:t>Ctrl+D  - </a:t>
            </a:r>
            <a:r>
              <a:rPr lang="ko-KR" altLang="en-US" sz="800" dirty="0"/>
              <a:t>닫기</a:t>
            </a:r>
            <a:r>
              <a:rPr lang="en-US" altLang="ko-KR" sz="800" dirty="0"/>
              <a:t>(</a:t>
            </a:r>
            <a:r>
              <a:rPr lang="ko-KR" altLang="en-US" sz="800" dirty="0"/>
              <a:t>삭제여부 확인창</a:t>
            </a:r>
            <a:r>
              <a:rPr lang="en-US" altLang="ko-KR" sz="800" dirty="0" smtClean="0"/>
              <a:t>)</a:t>
            </a:r>
          </a:p>
          <a:p>
            <a:endParaRPr lang="en-US" altLang="ko-KR" sz="800" dirty="0"/>
          </a:p>
          <a:p>
            <a:r>
              <a:rPr lang="en-US" altLang="ko-KR" sz="800" dirty="0"/>
              <a:t>Ctrl+B  - </a:t>
            </a:r>
            <a:r>
              <a:rPr lang="ko-KR" altLang="en-US" sz="800" dirty="0"/>
              <a:t>굵은글씨</a:t>
            </a:r>
            <a:r>
              <a:rPr lang="en-US" altLang="ko-KR" sz="800" dirty="0"/>
              <a:t>(bold)</a:t>
            </a:r>
          </a:p>
          <a:p>
            <a:r>
              <a:rPr lang="en-US" altLang="ko-KR" sz="800" dirty="0"/>
              <a:t>Ctrl+I  - </a:t>
            </a:r>
            <a:r>
              <a:rPr lang="ko-KR" altLang="en-US" sz="800" dirty="0"/>
              <a:t>기울임</a:t>
            </a:r>
            <a:r>
              <a:rPr lang="en-US" altLang="ko-KR" sz="800" dirty="0"/>
              <a:t>(italic)</a:t>
            </a:r>
          </a:p>
          <a:p>
            <a:r>
              <a:rPr lang="en-US" altLang="ko-KR" sz="800" dirty="0"/>
              <a:t>Ctrl+U  - </a:t>
            </a:r>
            <a:r>
              <a:rPr lang="ko-KR" altLang="en-US" sz="800" dirty="0"/>
              <a:t>밑줄</a:t>
            </a:r>
          </a:p>
          <a:p>
            <a:r>
              <a:rPr lang="en-US" altLang="ko-KR" sz="800" dirty="0"/>
              <a:t>Ctrl+T  - </a:t>
            </a:r>
            <a:r>
              <a:rPr lang="ko-KR" altLang="en-US" sz="800" dirty="0" smtClean="0"/>
              <a:t>취소선</a:t>
            </a:r>
            <a:endParaRPr lang="ko-KR" altLang="en-US" sz="800" dirty="0"/>
          </a:p>
          <a:p>
            <a:r>
              <a:rPr lang="en-US" altLang="ko-KR" sz="800" dirty="0"/>
              <a:t>Ctrl+R  - </a:t>
            </a:r>
            <a:r>
              <a:rPr lang="ko-KR" altLang="en-US" sz="800" dirty="0"/>
              <a:t>오른쪽 정렬 </a:t>
            </a:r>
            <a:endParaRPr lang="en-US" altLang="ko-KR" sz="800" dirty="0"/>
          </a:p>
          <a:p>
            <a:r>
              <a:rPr lang="en-US" altLang="ko-KR" sz="800" dirty="0"/>
              <a:t>Ctrl+E  - </a:t>
            </a:r>
            <a:r>
              <a:rPr lang="ko-KR" altLang="en-US" sz="800" dirty="0"/>
              <a:t>가운데 정렬 </a:t>
            </a:r>
            <a:endParaRPr lang="en-US" altLang="ko-KR" sz="800" dirty="0"/>
          </a:p>
          <a:p>
            <a:r>
              <a:rPr lang="en-US" altLang="ko-KR" sz="800" dirty="0"/>
              <a:t>Ctrl+L  - </a:t>
            </a:r>
            <a:r>
              <a:rPr lang="ko-KR" altLang="en-US" sz="800" dirty="0"/>
              <a:t>왼쪽정렬 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Ctrl+Shift+&gt;  - </a:t>
            </a:r>
            <a:r>
              <a:rPr lang="ko-KR" altLang="en-US" sz="800" dirty="0"/>
              <a:t>글자 크게 </a:t>
            </a:r>
            <a:endParaRPr lang="en-US" altLang="ko-KR" sz="800" dirty="0"/>
          </a:p>
          <a:p>
            <a:r>
              <a:rPr lang="en-US" altLang="ko-KR" sz="800" dirty="0"/>
              <a:t>Ctrl+Shift+&lt;  - </a:t>
            </a:r>
            <a:r>
              <a:rPr lang="ko-KR" altLang="en-US" sz="800" dirty="0"/>
              <a:t>글자 작게 </a:t>
            </a:r>
            <a:endParaRPr lang="en-US" altLang="ko-KR" sz="800" dirty="0" smtClean="0"/>
          </a:p>
          <a:p>
            <a:r>
              <a:rPr lang="en-US" altLang="ko-KR" sz="800" dirty="0" smtClean="0">
                <a:solidFill>
                  <a:srgbClr val="C00000"/>
                </a:solidFill>
              </a:rPr>
              <a:t>(</a:t>
            </a:r>
            <a:r>
              <a:rPr lang="ko-KR" altLang="en-US" sz="800" dirty="0" smtClean="0">
                <a:solidFill>
                  <a:srgbClr val="C00000"/>
                </a:solidFill>
              </a:rPr>
              <a:t>작은글씨</a:t>
            </a:r>
            <a:r>
              <a:rPr lang="en-US" altLang="ko-KR" sz="800" dirty="0" smtClean="0">
                <a:solidFill>
                  <a:srgbClr val="C00000"/>
                </a:solidFill>
              </a:rPr>
              <a:t>, </a:t>
            </a:r>
            <a:r>
              <a:rPr lang="ko-KR" altLang="en-US" sz="800" dirty="0" smtClean="0">
                <a:solidFill>
                  <a:srgbClr val="C00000"/>
                </a:solidFill>
              </a:rPr>
              <a:t>중간글씨</a:t>
            </a:r>
            <a:r>
              <a:rPr lang="en-US" altLang="ko-KR" sz="800" dirty="0" smtClean="0">
                <a:solidFill>
                  <a:srgbClr val="C00000"/>
                </a:solidFill>
              </a:rPr>
              <a:t>, </a:t>
            </a:r>
            <a:r>
              <a:rPr lang="ko-KR" altLang="en-US" sz="800" dirty="0" smtClean="0">
                <a:solidFill>
                  <a:srgbClr val="C00000"/>
                </a:solidFill>
              </a:rPr>
              <a:t>큰글씨</a:t>
            </a:r>
            <a:r>
              <a:rPr lang="en-US" altLang="ko-KR" sz="800" dirty="0" smtClean="0">
                <a:solidFill>
                  <a:srgbClr val="C00000"/>
                </a:solidFill>
              </a:rPr>
              <a:t>??)</a:t>
            </a:r>
            <a:endParaRPr lang="ko-KR" altLang="en-US" sz="800" dirty="0">
              <a:solidFill>
                <a:srgbClr val="C0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273810" y="4196777"/>
            <a:ext cx="21610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Ctrl+B  </a:t>
            </a:r>
            <a:r>
              <a:rPr lang="en-US" altLang="ko-KR" sz="1100" b="1" dirty="0"/>
              <a:t>- </a:t>
            </a:r>
            <a:r>
              <a:rPr lang="ko-KR" altLang="en-US" sz="1100" b="1" dirty="0"/>
              <a:t>굵은글씨</a:t>
            </a:r>
            <a:r>
              <a:rPr lang="en-US" altLang="ko-KR" sz="1100" b="1" dirty="0"/>
              <a:t>(bold)</a:t>
            </a:r>
          </a:p>
          <a:p>
            <a:r>
              <a:rPr lang="en-US" altLang="ko-KR" sz="1100" i="1" dirty="0"/>
              <a:t>Ctrl+I  - </a:t>
            </a:r>
            <a:r>
              <a:rPr lang="ko-KR" altLang="en-US" sz="1100" i="1" dirty="0"/>
              <a:t>기울임</a:t>
            </a:r>
            <a:r>
              <a:rPr lang="en-US" altLang="ko-KR" sz="1100" i="1" dirty="0"/>
              <a:t>(italic)</a:t>
            </a:r>
          </a:p>
          <a:p>
            <a:r>
              <a:rPr lang="en-US" altLang="ko-KR" sz="1100" u="sng" dirty="0"/>
              <a:t>Ctrl+U  - </a:t>
            </a:r>
            <a:r>
              <a:rPr lang="ko-KR" altLang="en-US" sz="1100" u="sng" dirty="0"/>
              <a:t>밑줄</a:t>
            </a:r>
          </a:p>
          <a:p>
            <a:r>
              <a:rPr lang="en-US" altLang="ko-KR" sz="1100" strike="sngStrike" dirty="0"/>
              <a:t>Ctrl+T  - </a:t>
            </a:r>
            <a:r>
              <a:rPr lang="ko-KR" altLang="en-US" sz="1100" strike="sngStrike" dirty="0" smtClean="0"/>
              <a:t>취소선</a:t>
            </a:r>
            <a:endParaRPr lang="ko-KR" altLang="en-US" sz="1100" strike="sngStrike" dirty="0"/>
          </a:p>
          <a:p>
            <a:pPr algn="r"/>
            <a:r>
              <a:rPr lang="en-US" altLang="ko-KR" sz="1100" dirty="0"/>
              <a:t>Ctrl+R  - </a:t>
            </a:r>
            <a:r>
              <a:rPr lang="ko-KR" altLang="en-US" sz="1100" dirty="0"/>
              <a:t>오른쪽 정렬 </a:t>
            </a:r>
            <a:endParaRPr lang="en-US" altLang="ko-KR" sz="1100" dirty="0"/>
          </a:p>
          <a:p>
            <a:pPr algn="ctr"/>
            <a:r>
              <a:rPr lang="en-US" altLang="ko-KR" sz="1100" dirty="0"/>
              <a:t>Ctrl+E  - </a:t>
            </a:r>
            <a:r>
              <a:rPr lang="ko-KR" altLang="en-US" sz="1100" dirty="0"/>
              <a:t>가운데 정렬 </a:t>
            </a:r>
            <a:endParaRPr lang="en-US" altLang="ko-KR" sz="1100" dirty="0"/>
          </a:p>
          <a:p>
            <a:r>
              <a:rPr lang="en-US" altLang="ko-KR" sz="1100" dirty="0"/>
              <a:t>Ctrl+L  - </a:t>
            </a:r>
            <a:r>
              <a:rPr lang="ko-KR" altLang="en-US" sz="1100" dirty="0" smtClean="0"/>
              <a:t>왼쪽정렬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ko-KR" altLang="en-US" sz="1100" dirty="0" smtClean="0">
                <a:solidFill>
                  <a:srgbClr val="C00000"/>
                </a:solidFill>
              </a:rPr>
              <a:t>최하폰트사이즈 </a:t>
            </a:r>
            <a:r>
              <a:rPr lang="en-US" altLang="ko-KR" sz="1100" dirty="0" smtClean="0">
                <a:solidFill>
                  <a:srgbClr val="C00000"/>
                </a:solidFill>
              </a:rPr>
              <a:t>11px</a:t>
            </a:r>
          </a:p>
          <a:p>
            <a:r>
              <a:rPr lang="en-US" altLang="ko-KR" sz="1100" dirty="0" smtClean="0">
                <a:solidFill>
                  <a:srgbClr val="C00000"/>
                </a:solidFill>
              </a:rPr>
              <a:t>(</a:t>
            </a:r>
            <a:r>
              <a:rPr lang="ko-KR" altLang="en-US" sz="1100" dirty="0" smtClean="0">
                <a:solidFill>
                  <a:srgbClr val="C00000"/>
                </a:solidFill>
              </a:rPr>
              <a:t>단축키로 키울 수 있음</a:t>
            </a:r>
            <a:r>
              <a:rPr lang="en-US" altLang="ko-KR" sz="1100" dirty="0" smtClean="0">
                <a:solidFill>
                  <a:srgbClr val="C00000"/>
                </a:solidFill>
              </a:rPr>
              <a:t>)</a:t>
            </a:r>
            <a:endParaRPr lang="en-US" altLang="ko-KR" sz="1100" dirty="0" smtClean="0">
              <a:solidFill>
                <a:srgbClr val="C00000"/>
              </a:solidFill>
            </a:endParaRPr>
          </a:p>
        </p:txBody>
      </p:sp>
      <p:sp>
        <p:nvSpPr>
          <p:cNvPr id="124" name="Rectangle 1"/>
          <p:cNvSpPr>
            <a:spLocks noChangeArrowheads="1"/>
          </p:cNvSpPr>
          <p:nvPr/>
        </p:nvSpPr>
        <p:spPr bwMode="auto">
          <a:xfrm>
            <a:off x="8373927" y="1644294"/>
            <a:ext cx="163519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● 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Policy 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Description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125" name="Rectangle 1"/>
          <p:cNvSpPr>
            <a:spLocks noChangeArrowheads="1"/>
          </p:cNvSpPr>
          <p:nvPr/>
        </p:nvSpPr>
        <p:spPr bwMode="auto">
          <a:xfrm>
            <a:off x="8448674" y="1888857"/>
            <a:ext cx="3165476" cy="46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smtClean="0">
                <a:solidFill>
                  <a:srgbClr val="C00000"/>
                </a:solidFill>
                <a:latin typeface="+mn-ea"/>
              </a:rPr>
              <a:t>기본</a:t>
            </a:r>
            <a:r>
              <a:rPr kumimoji="1" lang="en-US" altLang="ko-KR" sz="700" b="1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kumimoji="1" lang="ko-KR" altLang="en-US" sz="700" b="1" dirty="0" smtClean="0">
                <a:solidFill>
                  <a:srgbClr val="C00000"/>
                </a:solidFill>
                <a:latin typeface="+mn-ea"/>
              </a:rPr>
              <a:t>최소</a:t>
            </a:r>
            <a:r>
              <a:rPr kumimoji="1" lang="en-US" altLang="ko-KR" sz="700" b="1" dirty="0" smtClean="0">
                <a:solidFill>
                  <a:srgbClr val="C00000"/>
                </a:solidFill>
                <a:latin typeface="+mn-ea"/>
              </a:rPr>
              <a:t>)</a:t>
            </a:r>
            <a:r>
              <a:rPr kumimoji="1" lang="ko-KR" altLang="en-US" sz="700" b="1" dirty="0" smtClean="0">
                <a:solidFill>
                  <a:srgbClr val="C00000"/>
                </a:solidFill>
                <a:latin typeface="+mn-ea"/>
              </a:rPr>
              <a:t> 폰트사이즈는 </a:t>
            </a:r>
            <a:r>
              <a:rPr kumimoji="1" lang="en-US" altLang="ko-KR" sz="700" b="1" dirty="0" smtClean="0">
                <a:solidFill>
                  <a:srgbClr val="C00000"/>
                </a:solidFill>
                <a:latin typeface="+mn-ea"/>
              </a:rPr>
              <a:t>11px</a:t>
            </a:r>
            <a:r>
              <a:rPr kumimoji="1" lang="ko-KR" altLang="en-US" sz="700" b="1" dirty="0" smtClean="0">
                <a:solidFill>
                  <a:srgbClr val="C00000"/>
                </a:solidFill>
                <a:latin typeface="+mn-ea"/>
              </a:rPr>
              <a:t>로 </a:t>
            </a:r>
            <a:r>
              <a:rPr kumimoji="1" lang="en-US" altLang="ko-KR" sz="700" b="1" dirty="0" smtClean="0">
                <a:solidFill>
                  <a:srgbClr val="C00000"/>
                </a:solidFill>
                <a:latin typeface="+mn-ea"/>
              </a:rPr>
              <a:t>(window sticky memo </a:t>
            </a:r>
            <a:r>
              <a:rPr kumimoji="1" lang="ko-KR" altLang="en-US" sz="700" b="1" dirty="0" smtClean="0">
                <a:solidFill>
                  <a:srgbClr val="C00000"/>
                </a:solidFill>
                <a:latin typeface="+mn-ea"/>
              </a:rPr>
              <a:t>와 같은 </a:t>
            </a:r>
            <a:r>
              <a:rPr kumimoji="1" lang="en-US" altLang="ko-KR" sz="700" b="1" dirty="0" smtClean="0">
                <a:solidFill>
                  <a:srgbClr val="C00000"/>
                </a:solidFill>
                <a:latin typeface="+mn-ea"/>
              </a:rPr>
              <a:t>size)</a:t>
            </a:r>
            <a:br>
              <a:rPr kumimoji="1" lang="en-US" altLang="ko-KR" sz="700" b="1" dirty="0" smtClean="0">
                <a:solidFill>
                  <a:srgbClr val="C00000"/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rgbClr val="C00000"/>
                </a:solidFill>
                <a:latin typeface="+mn-ea"/>
              </a:rPr>
              <a:t>- </a:t>
            </a:r>
            <a:r>
              <a:rPr kumimoji="1" lang="ko-KR" altLang="en-US" sz="700" b="1" dirty="0">
                <a:solidFill>
                  <a:srgbClr val="C00000"/>
                </a:solidFill>
                <a:latin typeface="+mn-ea"/>
              </a:rPr>
              <a:t>폰</a:t>
            </a:r>
            <a:r>
              <a:rPr kumimoji="1" lang="ko-KR" altLang="en-US" sz="700" b="1" dirty="0" smtClean="0">
                <a:solidFill>
                  <a:srgbClr val="C00000"/>
                </a:solidFill>
                <a:latin typeface="+mn-ea"/>
              </a:rPr>
              <a:t>트 크기는 단축키로 조정 가능</a:t>
            </a:r>
            <a:endParaRPr kumimoji="1" lang="en-US" altLang="ko-KR" sz="700" b="1" dirty="0" smtClean="0">
              <a:solidFill>
                <a:srgbClr val="C00000"/>
              </a:solidFill>
              <a:latin typeface="+mn-ea"/>
            </a:endParaRPr>
          </a:p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1"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6" name="사각형 설명선 125"/>
          <p:cNvSpPr/>
          <p:nvPr/>
        </p:nvSpPr>
        <p:spPr>
          <a:xfrm>
            <a:off x="9901561" y="902"/>
            <a:ext cx="2290439" cy="870012"/>
          </a:xfrm>
          <a:prstGeom prst="wedgeRectCallout">
            <a:avLst>
              <a:gd name="adj1" fmla="val -87423"/>
              <a:gd name="adj2" fmla="val 5220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[Issue]</a:t>
            </a:r>
          </a:p>
          <a:p>
            <a:r>
              <a:rPr lang="en-US" altLang="ko-KR" sz="900" b="1" dirty="0">
                <a:solidFill>
                  <a:schemeClr val="bg1"/>
                </a:solidFill>
              </a:rPr>
              <a:t>Text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overflow</a:t>
            </a:r>
            <a:r>
              <a:rPr lang="ko-KR" altLang="en-US" sz="900" b="1" dirty="0" smtClean="0">
                <a:solidFill>
                  <a:schemeClr val="bg1"/>
                </a:solidFill>
              </a:rPr>
              <a:t>의 경우는</a:t>
            </a:r>
            <a:r>
              <a:rPr lang="en-US" altLang="ko-KR" sz="900" b="1" dirty="0" smtClean="0">
                <a:solidFill>
                  <a:schemeClr val="bg1"/>
                </a:solidFill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sz="900" b="1" dirty="0" smtClean="0">
                <a:solidFill>
                  <a:schemeClr val="bg1"/>
                </a:solidFill>
              </a:rPr>
              <a:t>스마트폰앱처럼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hidden</a:t>
            </a:r>
            <a:r>
              <a:rPr lang="ko-KR" altLang="en-US" sz="900" b="1" dirty="0" smtClean="0">
                <a:solidFill>
                  <a:schemeClr val="bg1"/>
                </a:solidFill>
              </a:rPr>
              <a:t>하고 출력하지 않도록</a:t>
            </a:r>
            <a:r>
              <a:rPr lang="en-US" altLang="ko-KR" sz="900" b="1" dirty="0" smtClean="0">
                <a:solidFill>
                  <a:schemeClr val="bg1"/>
                </a:solidFill>
              </a:rPr>
              <a:t>?</a:t>
            </a:r>
            <a:r>
              <a:rPr lang="ko-KR" altLang="en-US" sz="900" b="1" dirty="0" smtClean="0">
                <a:solidFill>
                  <a:schemeClr val="bg1"/>
                </a:solidFill>
              </a:rPr>
              <a:t> </a:t>
            </a:r>
            <a:endParaRPr lang="en-US" altLang="ko-KR" sz="900" b="1" dirty="0" smtClean="0">
              <a:solidFill>
                <a:schemeClr val="bg1"/>
              </a:solidFill>
            </a:endParaRPr>
          </a:p>
        </p:txBody>
      </p:sp>
      <p:grpSp>
        <p:nvGrpSpPr>
          <p:cNvPr id="127" name="그룹 126"/>
          <p:cNvGrpSpPr/>
          <p:nvPr/>
        </p:nvGrpSpPr>
        <p:grpSpPr>
          <a:xfrm>
            <a:off x="2602154" y="1454325"/>
            <a:ext cx="1984275" cy="1644808"/>
            <a:chOff x="2273458" y="2022062"/>
            <a:chExt cx="1406328" cy="813008"/>
          </a:xfrm>
          <a:solidFill>
            <a:schemeClr val="bg1"/>
          </a:solidFill>
        </p:grpSpPr>
        <p:sp>
          <p:nvSpPr>
            <p:cNvPr id="128" name="다이아몬드 127"/>
            <p:cNvSpPr/>
            <p:nvPr/>
          </p:nvSpPr>
          <p:spPr>
            <a:xfrm>
              <a:off x="2273458" y="2581186"/>
              <a:ext cx="1406328" cy="253884"/>
            </a:xfrm>
            <a:prstGeom prst="diamond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템플릿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이미지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layer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29" name="다이아몬드 128"/>
            <p:cNvSpPr/>
            <p:nvPr/>
          </p:nvSpPr>
          <p:spPr>
            <a:xfrm>
              <a:off x="2273458" y="2395342"/>
              <a:ext cx="1406328" cy="253884"/>
            </a:xfrm>
            <a:prstGeom prst="diamond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삽입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이미지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layer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30" name="다이아몬드 129"/>
            <p:cNvSpPr/>
            <p:nvPr/>
          </p:nvSpPr>
          <p:spPr>
            <a:xfrm>
              <a:off x="2273458" y="2208702"/>
              <a:ext cx="1406328" cy="253884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</a:rPr>
                <a:t>접착면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 표시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반투명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) layer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31" name="다이아몬드 130"/>
            <p:cNvSpPr/>
            <p:nvPr/>
          </p:nvSpPr>
          <p:spPr>
            <a:xfrm>
              <a:off x="2273458" y="2022062"/>
              <a:ext cx="1406328" cy="253884"/>
            </a:xfrm>
            <a:prstGeom prst="diamond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Text layer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꺾인 연결선 132"/>
          <p:cNvCxnSpPr>
            <a:stCxn id="131" idx="1"/>
            <a:endCxn id="123" idx="1"/>
          </p:cNvCxnSpPr>
          <p:nvPr/>
        </p:nvCxnSpPr>
        <p:spPr>
          <a:xfrm rot="10800000" flipV="1">
            <a:off x="2273810" y="1711143"/>
            <a:ext cx="328344" cy="3378186"/>
          </a:xfrm>
          <a:prstGeom prst="bentConnector3">
            <a:avLst>
              <a:gd name="adj1" fmla="val 16962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그림 133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2" t="7220" r="59068" b="57994"/>
          <a:stretch/>
        </p:blipFill>
        <p:spPr>
          <a:xfrm>
            <a:off x="5377967" y="1505444"/>
            <a:ext cx="1381125" cy="1647826"/>
          </a:xfrm>
          <a:prstGeom prst="rect">
            <a:avLst/>
          </a:prstGeom>
        </p:spPr>
      </p:pic>
      <p:cxnSp>
        <p:nvCxnSpPr>
          <p:cNvPr id="135" name="꺾인 연결선 134"/>
          <p:cNvCxnSpPr>
            <a:stCxn id="130" idx="3"/>
          </p:cNvCxnSpPr>
          <p:nvPr/>
        </p:nvCxnSpPr>
        <p:spPr>
          <a:xfrm flipV="1">
            <a:off x="4586429" y="1888857"/>
            <a:ext cx="988441" cy="19988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86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22211</TotalTime>
  <Words>3014</Words>
  <Application>Microsoft Office PowerPoint</Application>
  <PresentationFormat>와이드스크린</PresentationFormat>
  <Paragraphs>1125</Paragraphs>
  <Slides>39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39</vt:i4>
      </vt:variant>
    </vt:vector>
  </HeadingPairs>
  <TitlesOfParts>
    <vt:vector size="52" baseType="lpstr">
      <vt:lpstr>Myriad Web</vt:lpstr>
      <vt:lpstr>굴림</vt:lpstr>
      <vt:lpstr>돋움</vt:lpstr>
      <vt:lpstr>맑은 고딕</vt:lpstr>
      <vt:lpstr>Arial</vt:lpstr>
      <vt:lpstr>Calibri</vt:lpstr>
      <vt:lpstr>Helvetica-Light</vt:lpstr>
      <vt:lpstr>Myriad Pro</vt:lpstr>
      <vt:lpstr>Times New Roman</vt:lpstr>
      <vt:lpstr>Wingdings</vt:lpstr>
      <vt:lpstr>Office 테마</vt:lpstr>
      <vt:lpstr>Image</vt:lpstr>
      <vt:lpstr>Adobe Photoshop 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Seongho Cho</cp:lastModifiedBy>
  <cp:revision>1852</cp:revision>
  <cp:lastPrinted>2017-02-12T02:47:56Z</cp:lastPrinted>
  <dcterms:created xsi:type="dcterms:W3CDTF">2017-02-10T05:26:06Z</dcterms:created>
  <dcterms:modified xsi:type="dcterms:W3CDTF">2017-04-27T10:26:59Z</dcterms:modified>
</cp:coreProperties>
</file>