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5247" r:id="rId3"/>
    <p:sldId id="2476" r:id="rId4"/>
    <p:sldId id="2552" r:id="rId5"/>
    <p:sldId id="5245" r:id="rId6"/>
    <p:sldId id="5248" r:id="rId7"/>
    <p:sldId id="2553" r:id="rId8"/>
    <p:sldId id="2554" r:id="rId9"/>
    <p:sldId id="5244" r:id="rId10"/>
    <p:sldId id="2555" r:id="rId11"/>
    <p:sldId id="2556" r:id="rId12"/>
    <p:sldId id="2557" r:id="rId13"/>
    <p:sldId id="5243" r:id="rId14"/>
    <p:sldId id="524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B9A5BB"/>
    <a:srgbClr val="7FE199"/>
    <a:srgbClr val="D66EF2"/>
    <a:srgbClr val="70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 autoAdjust="0"/>
    <p:restoredTop sz="77472" autoAdjust="0"/>
  </p:normalViewPr>
  <p:slideViewPr>
    <p:cSldViewPr snapToGrid="0" snapToObjects="1">
      <p:cViewPr varScale="1">
        <p:scale>
          <a:sx n="66" d="100"/>
          <a:sy n="66" d="100"/>
        </p:scale>
        <p:origin x="14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20B0F-11C2-E94B-999B-B50C2E800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5C2A18-9C29-E146-94D2-C8DE5A966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3119-C065-9341-AE91-9403C0FF8707}" type="datetimeFigureOut">
              <a:rPr kumimoji="1" lang="zh-CN" altLang="en-US" smtClean="0"/>
              <a:t>2019-7-23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828A02-C556-0D40-84AC-E4AC9351E4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65E5C0-11D0-C04B-8F86-C0F7F806D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0FB39-BCED-DF4D-A1C5-E5D93E0075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2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A6EC8-0E07-4109-843F-74BA00436084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11AFC-8F99-4165-8667-2BB64F857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7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4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57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5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5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11AFC-8F99-4165-8667-2BB64F857EE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AA38C7-4050-4963-9314-0215AEC5486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8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331CE-D6CD-1B4B-AF39-FD6DF094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36F664-19BB-8F4F-8AB7-ADFCE1178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FCEA1-322A-FB45-9CDF-AACFA4A4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3E882-32DA-DD43-B072-451C097F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AB7BE-29EC-CD47-AD9C-35FFDD2C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34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FD77B-EA53-CF46-B004-167C448B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FD7E8-D1BE-E645-9310-5A7EE1E0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44CF6-B184-7E40-A807-71A35ACA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99A1A-F059-384C-8C65-80F76BF2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FA973-B1DE-EF4D-B6CB-C9BBB5B6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2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4707E-1CF4-4B46-BE75-B1638FA59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74A5A-D3A7-ED40-A10B-0939F983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44D12-61EF-924F-881E-F50E2CF2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6055-2C85-BA45-9FE2-D5E6DB2A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CC6D6-0FCC-8C4F-8718-E94C5BB6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4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28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7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5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94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13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99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2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DF8D-2D0E-3240-A962-297A661A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DAB61-3ABC-7348-9F56-9A5611A6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4B193-69D1-DA40-8B2D-6EFAF9F4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5B6C5-C763-9840-B904-C64FEA54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3CB8B-4C48-0246-A15A-D13AE08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70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096528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31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25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690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43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2389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135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63" y="1622"/>
          <a:ext cx="2158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" y="1622"/>
                        <a:ext cx="2158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33" y="152528"/>
            <a:ext cx="11725484" cy="2983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6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03A6-C5B2-A14A-8F11-7171490F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8CB5A-2EA9-604B-993D-A97FA1D8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C0186-5091-C44E-AFFA-EAD692D5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49DCA-8D4A-D049-A39A-363E8FA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CC446-E099-324E-8108-A3366AD3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9C780-2788-4F45-8AFB-75BC7084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AB1F6-AFCA-6641-99B6-63F692258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E15ED-9AB6-7248-81D2-6F4A258E5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43D4D-9DCB-F548-87AD-E0AAA116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F344E-0751-EA40-AD2A-1F6736E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E1BCE-95C4-4448-97E0-EC2F530A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F290D-7DFA-CC4B-B04A-AC5E244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D2D97-2EAD-5B4E-9361-D54A8FCD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414E7-8804-3844-A8A2-D12125CEF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12962-5B70-834F-A806-20A83AEC4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AC2C1-75B4-2448-A408-819A76259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4A50EE-A330-C343-8042-525F949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136641-5AAC-194C-B57A-60C86694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D9064-F36B-8D40-B598-82356F71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8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7375-8DB1-1A47-B31A-AC3974E0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317254-4833-E647-ACAE-1B47BE87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AFA780-91AF-CE46-8AAA-D2234A81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76308-0EA5-0D46-B2E7-7EA9D206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0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F83C33-EDDA-FB46-A97C-6900A19B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4B6BA-5B54-F042-8339-A482D491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A2397-8B64-D247-8801-26979AD3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84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02D9-2A38-8E47-A8A4-2238BCC3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52884-5189-AB4C-B142-EB576DE02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AFC9F-F687-7C43-89A6-1F000806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92E4F-2BD1-C346-A5F8-156259E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F1819-43BD-1E49-B8F7-2EB17EA8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97DFB-FB3C-B44A-8F80-33844226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26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BE0A1-9C0D-2B40-AFD1-92600A3D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046642-BAE4-1746-84F9-664BEC90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A092F-06E1-AD49-9DB6-BD2C95FF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80380-BF05-7649-B979-F82DEDC6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46513-CDCC-3446-AFF9-CF8D5DDD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10A8B-F235-E74C-A5EE-CE3FFB98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17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298C6F-9D59-DE4F-94D2-D89FB827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609BC-EE4C-1A44-AF22-DEFD0EB1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C6412-0ECD-C144-9D66-BDE884F14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BD70-6317-4443-8CED-A4FFD34BF2F4}" type="datetimeFigureOut">
              <a:rPr kumimoji="1" lang="zh-CN" altLang="en-US" smtClean="0"/>
              <a:pPr/>
              <a:t>2019-7-23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B6FF-02E7-EF48-A320-4D96346C9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42F33-3EEE-2C44-B856-CA253EAAF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A349-5FAC-4644-8713-6BA9A41DBA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0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3ACF0-1EB1-42ED-AB16-7466DFC94CF2}" type="datetimeFigureOut">
              <a:rPr lang="zh-CN" altLang="en-US" smtClean="0"/>
              <a:pPr/>
              <a:t>2019-7-23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D9BD-D6DC-4782-AF39-8C28261CEB6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D5B51E-8030-2143-B5FE-1CB7BC0C82D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51"/>
            <a:ext cx="12152086" cy="68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598305" y="737425"/>
            <a:ext cx="419932" cy="437802"/>
            <a:chOff x="8181567" y="391614"/>
            <a:chExt cx="420096" cy="437973"/>
          </a:xfrm>
          <a:solidFill>
            <a:schemeClr val="accent1"/>
          </a:solidFill>
        </p:grpSpPr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8181567" y="391614"/>
              <a:ext cx="420096" cy="437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4"/>
            <p:cNvSpPr>
              <a:spLocks noEditPoints="1"/>
            </p:cNvSpPr>
            <p:nvPr/>
          </p:nvSpPr>
          <p:spPr bwMode="auto">
            <a:xfrm>
              <a:off x="8254350" y="468227"/>
              <a:ext cx="321776" cy="268147"/>
            </a:xfrm>
            <a:custGeom>
              <a:avLst/>
              <a:gdLst>
                <a:gd name="T0" fmla="*/ 337 w 437"/>
                <a:gd name="T1" fmla="*/ 334 h 349"/>
                <a:gd name="T2" fmla="*/ 0 w 437"/>
                <a:gd name="T3" fmla="*/ 334 h 349"/>
                <a:gd name="T4" fmla="*/ 175 w 437"/>
                <a:gd name="T5" fmla="*/ 129 h 349"/>
                <a:gd name="T6" fmla="*/ 168 w 437"/>
                <a:gd name="T7" fmla="*/ 123 h 349"/>
                <a:gd name="T8" fmla="*/ 319 w 437"/>
                <a:gd name="T9" fmla="*/ 144 h 349"/>
                <a:gd name="T10" fmla="*/ 18 w 437"/>
                <a:gd name="T11" fmla="*/ 118 h 349"/>
                <a:gd name="T12" fmla="*/ 120 w 437"/>
                <a:gd name="T13" fmla="*/ 253 h 349"/>
                <a:gd name="T14" fmla="*/ 57 w 437"/>
                <a:gd name="T15" fmla="*/ 213 h 349"/>
                <a:gd name="T16" fmla="*/ 57 w 437"/>
                <a:gd name="T17" fmla="*/ 226 h 349"/>
                <a:gd name="T18" fmla="*/ 182 w 437"/>
                <a:gd name="T19" fmla="*/ 186 h 349"/>
                <a:gd name="T20" fmla="*/ 57 w 437"/>
                <a:gd name="T21" fmla="*/ 186 h 349"/>
                <a:gd name="T22" fmla="*/ 182 w 437"/>
                <a:gd name="T23" fmla="*/ 174 h 349"/>
                <a:gd name="T24" fmla="*/ 323 w 437"/>
                <a:gd name="T25" fmla="*/ 146 h 349"/>
                <a:gd name="T26" fmla="*/ 323 w 437"/>
                <a:gd name="T27" fmla="*/ 146 h 349"/>
                <a:gd name="T28" fmla="*/ 324 w 437"/>
                <a:gd name="T29" fmla="*/ 22 h 349"/>
                <a:gd name="T30" fmla="*/ 198 w 437"/>
                <a:gd name="T31" fmla="*/ 79 h 349"/>
                <a:gd name="T32" fmla="*/ 342 w 437"/>
                <a:gd name="T33" fmla="*/ 87 h 349"/>
                <a:gd name="T34" fmla="*/ 219 w 437"/>
                <a:gd name="T35" fmla="*/ 60 h 349"/>
                <a:gd name="T36" fmla="*/ 346 w 437"/>
                <a:gd name="T37" fmla="*/ 152 h 349"/>
                <a:gd name="T38" fmla="*/ 396 w 437"/>
                <a:gd name="T39" fmla="*/ 91 h 349"/>
                <a:gd name="T40" fmla="*/ 409 w 437"/>
                <a:gd name="T41" fmla="*/ 105 h 349"/>
                <a:gd name="T42" fmla="*/ 402 w 437"/>
                <a:gd name="T43" fmla="*/ 89 h 349"/>
                <a:gd name="T44" fmla="*/ 399 w 437"/>
                <a:gd name="T45" fmla="*/ 171 h 349"/>
                <a:gd name="T46" fmla="*/ 398 w 437"/>
                <a:gd name="T47" fmla="*/ 187 h 349"/>
                <a:gd name="T48" fmla="*/ 412 w 437"/>
                <a:gd name="T49" fmla="*/ 187 h 349"/>
                <a:gd name="T50" fmla="*/ 411 w 437"/>
                <a:gd name="T51" fmla="*/ 171 h 349"/>
                <a:gd name="T52" fmla="*/ 409 w 437"/>
                <a:gd name="T53" fmla="*/ 134 h 349"/>
                <a:gd name="T54" fmla="*/ 201 w 437"/>
                <a:gd name="T55" fmla="*/ 188 h 349"/>
                <a:gd name="T56" fmla="*/ 220 w 437"/>
                <a:gd name="T57" fmla="*/ 262 h 349"/>
                <a:gd name="T58" fmla="*/ 228 w 437"/>
                <a:gd name="T59" fmla="*/ 256 h 349"/>
                <a:gd name="T60" fmla="*/ 231 w 437"/>
                <a:gd name="T61" fmla="*/ 247 h 349"/>
                <a:gd name="T62" fmla="*/ 240 w 437"/>
                <a:gd name="T63" fmla="*/ 253 h 349"/>
                <a:gd name="T64" fmla="*/ 246 w 437"/>
                <a:gd name="T65" fmla="*/ 267 h 349"/>
                <a:gd name="T66" fmla="*/ 254 w 437"/>
                <a:gd name="T67" fmla="*/ 273 h 349"/>
                <a:gd name="T68" fmla="*/ 267 w 437"/>
                <a:gd name="T69" fmla="*/ 271 h 349"/>
                <a:gd name="T70" fmla="*/ 265 w 437"/>
                <a:gd name="T71" fmla="*/ 264 h 349"/>
                <a:gd name="T72" fmla="*/ 258 w 437"/>
                <a:gd name="T73" fmla="*/ 250 h 349"/>
                <a:gd name="T74" fmla="*/ 249 w 437"/>
                <a:gd name="T75" fmla="*/ 244 h 349"/>
                <a:gd name="T76" fmla="*/ 271 w 437"/>
                <a:gd name="T77" fmla="*/ 232 h 349"/>
                <a:gd name="T78" fmla="*/ 262 w 437"/>
                <a:gd name="T79" fmla="*/ 229 h 349"/>
                <a:gd name="T80" fmla="*/ 256 w 437"/>
                <a:gd name="T81" fmla="*/ 221 h 349"/>
                <a:gd name="T82" fmla="*/ 247 w 437"/>
                <a:gd name="T83" fmla="*/ 219 h 349"/>
                <a:gd name="T84" fmla="*/ 241 w 437"/>
                <a:gd name="T85" fmla="*/ 211 h 349"/>
                <a:gd name="T86" fmla="*/ 232 w 437"/>
                <a:gd name="T87" fmla="*/ 208 h 349"/>
                <a:gd name="T88" fmla="*/ 226 w 437"/>
                <a:gd name="T89" fmla="*/ 201 h 349"/>
                <a:gd name="T90" fmla="*/ 216 w 437"/>
                <a:gd name="T91" fmla="*/ 198 h 349"/>
                <a:gd name="T92" fmla="*/ 210 w 437"/>
                <a:gd name="T93" fmla="*/ 190 h 349"/>
                <a:gd name="T94" fmla="*/ 40 w 437"/>
                <a:gd name="T95" fmla="*/ 141 h 349"/>
                <a:gd name="T96" fmla="*/ 40 w 437"/>
                <a:gd name="T97" fmla="*/ 29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49">
                  <a:moveTo>
                    <a:pt x="0" y="322"/>
                  </a:moveTo>
                  <a:lnTo>
                    <a:pt x="337" y="322"/>
                  </a:lnTo>
                  <a:lnTo>
                    <a:pt x="337" y="334"/>
                  </a:lnTo>
                  <a:cubicBezTo>
                    <a:pt x="337" y="342"/>
                    <a:pt x="331" y="349"/>
                    <a:pt x="323" y="349"/>
                  </a:cubicBezTo>
                  <a:lnTo>
                    <a:pt x="14" y="349"/>
                  </a:lnTo>
                  <a:cubicBezTo>
                    <a:pt x="6" y="349"/>
                    <a:pt x="0" y="342"/>
                    <a:pt x="0" y="334"/>
                  </a:cubicBezTo>
                  <a:lnTo>
                    <a:pt x="0" y="322"/>
                  </a:lnTo>
                  <a:close/>
                  <a:moveTo>
                    <a:pt x="168" y="123"/>
                  </a:moveTo>
                  <a:cubicBezTo>
                    <a:pt x="172" y="123"/>
                    <a:pt x="175" y="126"/>
                    <a:pt x="175" y="129"/>
                  </a:cubicBezTo>
                  <a:cubicBezTo>
                    <a:pt x="175" y="133"/>
                    <a:pt x="172" y="135"/>
                    <a:pt x="168" y="135"/>
                  </a:cubicBezTo>
                  <a:cubicBezTo>
                    <a:pt x="165" y="135"/>
                    <a:pt x="162" y="133"/>
                    <a:pt x="162" y="129"/>
                  </a:cubicBezTo>
                  <a:cubicBezTo>
                    <a:pt x="162" y="126"/>
                    <a:pt x="165" y="123"/>
                    <a:pt x="168" y="123"/>
                  </a:cubicBezTo>
                  <a:close/>
                  <a:moveTo>
                    <a:pt x="18" y="118"/>
                  </a:moveTo>
                  <a:lnTo>
                    <a:pt x="208" y="118"/>
                  </a:lnTo>
                  <a:cubicBezTo>
                    <a:pt x="246" y="120"/>
                    <a:pt x="283" y="128"/>
                    <a:pt x="319" y="144"/>
                  </a:cubicBezTo>
                  <a:lnTo>
                    <a:pt x="319" y="315"/>
                  </a:lnTo>
                  <a:lnTo>
                    <a:pt x="18" y="315"/>
                  </a:lnTo>
                  <a:lnTo>
                    <a:pt x="18" y="118"/>
                  </a:lnTo>
                  <a:close/>
                  <a:moveTo>
                    <a:pt x="57" y="239"/>
                  </a:moveTo>
                  <a:lnTo>
                    <a:pt x="120" y="239"/>
                  </a:lnTo>
                  <a:lnTo>
                    <a:pt x="120" y="253"/>
                  </a:lnTo>
                  <a:lnTo>
                    <a:pt x="57" y="253"/>
                  </a:lnTo>
                  <a:lnTo>
                    <a:pt x="57" y="239"/>
                  </a:lnTo>
                  <a:close/>
                  <a:moveTo>
                    <a:pt x="57" y="213"/>
                  </a:moveTo>
                  <a:lnTo>
                    <a:pt x="182" y="213"/>
                  </a:lnTo>
                  <a:lnTo>
                    <a:pt x="182" y="226"/>
                  </a:lnTo>
                  <a:lnTo>
                    <a:pt x="57" y="226"/>
                  </a:lnTo>
                  <a:lnTo>
                    <a:pt x="57" y="213"/>
                  </a:lnTo>
                  <a:close/>
                  <a:moveTo>
                    <a:pt x="57" y="186"/>
                  </a:moveTo>
                  <a:lnTo>
                    <a:pt x="182" y="186"/>
                  </a:lnTo>
                  <a:lnTo>
                    <a:pt x="182" y="200"/>
                  </a:lnTo>
                  <a:lnTo>
                    <a:pt x="57" y="200"/>
                  </a:lnTo>
                  <a:lnTo>
                    <a:pt x="57" y="186"/>
                  </a:lnTo>
                  <a:close/>
                  <a:moveTo>
                    <a:pt x="57" y="160"/>
                  </a:moveTo>
                  <a:lnTo>
                    <a:pt x="182" y="160"/>
                  </a:lnTo>
                  <a:lnTo>
                    <a:pt x="182" y="174"/>
                  </a:lnTo>
                  <a:lnTo>
                    <a:pt x="57" y="174"/>
                  </a:lnTo>
                  <a:lnTo>
                    <a:pt x="57" y="160"/>
                  </a:lnTo>
                  <a:close/>
                  <a:moveTo>
                    <a:pt x="323" y="146"/>
                  </a:moveTo>
                  <a:cubicBezTo>
                    <a:pt x="328" y="148"/>
                    <a:pt x="339" y="154"/>
                    <a:pt x="342" y="156"/>
                  </a:cubicBezTo>
                  <a:cubicBezTo>
                    <a:pt x="350" y="161"/>
                    <a:pt x="330" y="164"/>
                    <a:pt x="323" y="165"/>
                  </a:cubicBezTo>
                  <a:lnTo>
                    <a:pt x="323" y="146"/>
                  </a:lnTo>
                  <a:close/>
                  <a:moveTo>
                    <a:pt x="396" y="91"/>
                  </a:moveTo>
                  <a:cubicBezTo>
                    <a:pt x="377" y="71"/>
                    <a:pt x="359" y="50"/>
                    <a:pt x="341" y="30"/>
                  </a:cubicBezTo>
                  <a:cubicBezTo>
                    <a:pt x="335" y="23"/>
                    <a:pt x="332" y="23"/>
                    <a:pt x="324" y="22"/>
                  </a:cubicBezTo>
                  <a:lnTo>
                    <a:pt x="133" y="1"/>
                  </a:lnTo>
                  <a:cubicBezTo>
                    <a:pt x="129" y="0"/>
                    <a:pt x="128" y="3"/>
                    <a:pt x="130" y="6"/>
                  </a:cubicBezTo>
                  <a:lnTo>
                    <a:pt x="198" y="79"/>
                  </a:lnTo>
                  <a:cubicBezTo>
                    <a:pt x="209" y="57"/>
                    <a:pt x="217" y="46"/>
                    <a:pt x="251" y="50"/>
                  </a:cubicBezTo>
                  <a:cubicBezTo>
                    <a:pt x="275" y="53"/>
                    <a:pt x="292" y="58"/>
                    <a:pt x="314" y="66"/>
                  </a:cubicBezTo>
                  <a:cubicBezTo>
                    <a:pt x="328" y="72"/>
                    <a:pt x="335" y="76"/>
                    <a:pt x="342" y="87"/>
                  </a:cubicBezTo>
                  <a:cubicBezTo>
                    <a:pt x="336" y="80"/>
                    <a:pt x="327" y="75"/>
                    <a:pt x="317" y="71"/>
                  </a:cubicBezTo>
                  <a:cubicBezTo>
                    <a:pt x="297" y="63"/>
                    <a:pt x="275" y="58"/>
                    <a:pt x="253" y="55"/>
                  </a:cubicBezTo>
                  <a:cubicBezTo>
                    <a:pt x="240" y="54"/>
                    <a:pt x="227" y="54"/>
                    <a:pt x="219" y="60"/>
                  </a:cubicBezTo>
                  <a:cubicBezTo>
                    <a:pt x="211" y="66"/>
                    <a:pt x="199" y="93"/>
                    <a:pt x="194" y="103"/>
                  </a:cubicBezTo>
                  <a:cubicBezTo>
                    <a:pt x="191" y="110"/>
                    <a:pt x="195" y="112"/>
                    <a:pt x="200" y="112"/>
                  </a:cubicBezTo>
                  <a:cubicBezTo>
                    <a:pt x="251" y="115"/>
                    <a:pt x="301" y="128"/>
                    <a:pt x="346" y="152"/>
                  </a:cubicBezTo>
                  <a:lnTo>
                    <a:pt x="347" y="126"/>
                  </a:lnTo>
                  <a:cubicBezTo>
                    <a:pt x="363" y="128"/>
                    <a:pt x="379" y="130"/>
                    <a:pt x="396" y="133"/>
                  </a:cubicBezTo>
                  <a:lnTo>
                    <a:pt x="396" y="91"/>
                  </a:lnTo>
                  <a:close/>
                  <a:moveTo>
                    <a:pt x="433" y="138"/>
                  </a:moveTo>
                  <a:cubicBezTo>
                    <a:pt x="435" y="138"/>
                    <a:pt x="437" y="135"/>
                    <a:pt x="435" y="133"/>
                  </a:cubicBezTo>
                  <a:cubicBezTo>
                    <a:pt x="426" y="124"/>
                    <a:pt x="417" y="114"/>
                    <a:pt x="409" y="105"/>
                  </a:cubicBezTo>
                  <a:lnTo>
                    <a:pt x="409" y="93"/>
                  </a:lnTo>
                  <a:cubicBezTo>
                    <a:pt x="409" y="91"/>
                    <a:pt x="407" y="90"/>
                    <a:pt x="405" y="90"/>
                  </a:cubicBezTo>
                  <a:lnTo>
                    <a:pt x="402" y="89"/>
                  </a:lnTo>
                  <a:lnTo>
                    <a:pt x="402" y="163"/>
                  </a:lnTo>
                  <a:cubicBezTo>
                    <a:pt x="400" y="163"/>
                    <a:pt x="400" y="164"/>
                    <a:pt x="400" y="165"/>
                  </a:cubicBezTo>
                  <a:lnTo>
                    <a:pt x="399" y="171"/>
                  </a:lnTo>
                  <a:cubicBezTo>
                    <a:pt x="399" y="173"/>
                    <a:pt x="400" y="174"/>
                    <a:pt x="400" y="176"/>
                  </a:cubicBezTo>
                  <a:lnTo>
                    <a:pt x="400" y="182"/>
                  </a:lnTo>
                  <a:cubicBezTo>
                    <a:pt x="400" y="184"/>
                    <a:pt x="399" y="185"/>
                    <a:pt x="398" y="187"/>
                  </a:cubicBezTo>
                  <a:lnTo>
                    <a:pt x="393" y="231"/>
                  </a:lnTo>
                  <a:cubicBezTo>
                    <a:pt x="396" y="236"/>
                    <a:pt x="414" y="236"/>
                    <a:pt x="417" y="231"/>
                  </a:cubicBezTo>
                  <a:lnTo>
                    <a:pt x="412" y="187"/>
                  </a:lnTo>
                  <a:cubicBezTo>
                    <a:pt x="412" y="185"/>
                    <a:pt x="411" y="184"/>
                    <a:pt x="411" y="182"/>
                  </a:cubicBezTo>
                  <a:lnTo>
                    <a:pt x="410" y="176"/>
                  </a:lnTo>
                  <a:cubicBezTo>
                    <a:pt x="410" y="174"/>
                    <a:pt x="412" y="174"/>
                    <a:pt x="411" y="171"/>
                  </a:cubicBezTo>
                  <a:lnTo>
                    <a:pt x="411" y="165"/>
                  </a:lnTo>
                  <a:cubicBezTo>
                    <a:pt x="411" y="164"/>
                    <a:pt x="410" y="163"/>
                    <a:pt x="409" y="163"/>
                  </a:cubicBezTo>
                  <a:lnTo>
                    <a:pt x="409" y="134"/>
                  </a:lnTo>
                  <a:cubicBezTo>
                    <a:pt x="417" y="135"/>
                    <a:pt x="425" y="137"/>
                    <a:pt x="433" y="138"/>
                  </a:cubicBezTo>
                  <a:close/>
                  <a:moveTo>
                    <a:pt x="206" y="187"/>
                  </a:moveTo>
                  <a:lnTo>
                    <a:pt x="201" y="188"/>
                  </a:lnTo>
                  <a:lnTo>
                    <a:pt x="217" y="267"/>
                  </a:lnTo>
                  <a:lnTo>
                    <a:pt x="221" y="266"/>
                  </a:lnTo>
                  <a:lnTo>
                    <a:pt x="220" y="262"/>
                  </a:lnTo>
                  <a:lnTo>
                    <a:pt x="224" y="261"/>
                  </a:lnTo>
                  <a:lnTo>
                    <a:pt x="224" y="257"/>
                  </a:lnTo>
                  <a:lnTo>
                    <a:pt x="228" y="256"/>
                  </a:lnTo>
                  <a:lnTo>
                    <a:pt x="227" y="252"/>
                  </a:lnTo>
                  <a:lnTo>
                    <a:pt x="231" y="251"/>
                  </a:lnTo>
                  <a:lnTo>
                    <a:pt x="231" y="247"/>
                  </a:lnTo>
                  <a:lnTo>
                    <a:pt x="235" y="246"/>
                  </a:lnTo>
                  <a:lnTo>
                    <a:pt x="236" y="253"/>
                  </a:lnTo>
                  <a:lnTo>
                    <a:pt x="240" y="253"/>
                  </a:lnTo>
                  <a:lnTo>
                    <a:pt x="241" y="260"/>
                  </a:lnTo>
                  <a:lnTo>
                    <a:pt x="245" y="260"/>
                  </a:lnTo>
                  <a:lnTo>
                    <a:pt x="246" y="267"/>
                  </a:lnTo>
                  <a:lnTo>
                    <a:pt x="250" y="266"/>
                  </a:lnTo>
                  <a:lnTo>
                    <a:pt x="251" y="274"/>
                  </a:lnTo>
                  <a:lnTo>
                    <a:pt x="254" y="273"/>
                  </a:lnTo>
                  <a:lnTo>
                    <a:pt x="255" y="277"/>
                  </a:lnTo>
                  <a:lnTo>
                    <a:pt x="267" y="275"/>
                  </a:lnTo>
                  <a:lnTo>
                    <a:pt x="267" y="271"/>
                  </a:lnTo>
                  <a:lnTo>
                    <a:pt x="270" y="271"/>
                  </a:lnTo>
                  <a:lnTo>
                    <a:pt x="268" y="263"/>
                  </a:lnTo>
                  <a:lnTo>
                    <a:pt x="265" y="264"/>
                  </a:lnTo>
                  <a:lnTo>
                    <a:pt x="263" y="257"/>
                  </a:lnTo>
                  <a:lnTo>
                    <a:pt x="259" y="257"/>
                  </a:lnTo>
                  <a:lnTo>
                    <a:pt x="258" y="250"/>
                  </a:lnTo>
                  <a:lnTo>
                    <a:pt x="254" y="251"/>
                  </a:lnTo>
                  <a:lnTo>
                    <a:pt x="253" y="243"/>
                  </a:lnTo>
                  <a:lnTo>
                    <a:pt x="249" y="244"/>
                  </a:lnTo>
                  <a:lnTo>
                    <a:pt x="248" y="240"/>
                  </a:lnTo>
                  <a:lnTo>
                    <a:pt x="272" y="235"/>
                  </a:lnTo>
                  <a:lnTo>
                    <a:pt x="271" y="232"/>
                  </a:lnTo>
                  <a:lnTo>
                    <a:pt x="267" y="233"/>
                  </a:lnTo>
                  <a:lnTo>
                    <a:pt x="267" y="228"/>
                  </a:lnTo>
                  <a:lnTo>
                    <a:pt x="262" y="229"/>
                  </a:lnTo>
                  <a:lnTo>
                    <a:pt x="262" y="225"/>
                  </a:lnTo>
                  <a:lnTo>
                    <a:pt x="257" y="226"/>
                  </a:lnTo>
                  <a:lnTo>
                    <a:pt x="256" y="221"/>
                  </a:lnTo>
                  <a:lnTo>
                    <a:pt x="252" y="222"/>
                  </a:lnTo>
                  <a:lnTo>
                    <a:pt x="251" y="218"/>
                  </a:lnTo>
                  <a:lnTo>
                    <a:pt x="247" y="219"/>
                  </a:lnTo>
                  <a:lnTo>
                    <a:pt x="246" y="215"/>
                  </a:lnTo>
                  <a:lnTo>
                    <a:pt x="242" y="215"/>
                  </a:lnTo>
                  <a:lnTo>
                    <a:pt x="241" y="211"/>
                  </a:lnTo>
                  <a:lnTo>
                    <a:pt x="237" y="212"/>
                  </a:lnTo>
                  <a:lnTo>
                    <a:pt x="236" y="208"/>
                  </a:lnTo>
                  <a:lnTo>
                    <a:pt x="232" y="208"/>
                  </a:lnTo>
                  <a:lnTo>
                    <a:pt x="231" y="204"/>
                  </a:lnTo>
                  <a:lnTo>
                    <a:pt x="227" y="205"/>
                  </a:lnTo>
                  <a:lnTo>
                    <a:pt x="226" y="201"/>
                  </a:lnTo>
                  <a:lnTo>
                    <a:pt x="221" y="202"/>
                  </a:lnTo>
                  <a:lnTo>
                    <a:pt x="221" y="197"/>
                  </a:lnTo>
                  <a:lnTo>
                    <a:pt x="216" y="198"/>
                  </a:lnTo>
                  <a:lnTo>
                    <a:pt x="215" y="194"/>
                  </a:lnTo>
                  <a:lnTo>
                    <a:pt x="211" y="195"/>
                  </a:lnTo>
                  <a:lnTo>
                    <a:pt x="210" y="190"/>
                  </a:lnTo>
                  <a:lnTo>
                    <a:pt x="207" y="191"/>
                  </a:lnTo>
                  <a:lnTo>
                    <a:pt x="206" y="187"/>
                  </a:lnTo>
                  <a:close/>
                  <a:moveTo>
                    <a:pt x="40" y="141"/>
                  </a:moveTo>
                  <a:lnTo>
                    <a:pt x="297" y="141"/>
                  </a:lnTo>
                  <a:lnTo>
                    <a:pt x="297" y="292"/>
                  </a:lnTo>
                  <a:lnTo>
                    <a:pt x="40" y="292"/>
                  </a:lnTo>
                  <a:lnTo>
                    <a:pt x="40" y="14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902188" y="737425"/>
            <a:ext cx="421207" cy="437802"/>
            <a:chOff x="10486350" y="391614"/>
            <a:chExt cx="421373" cy="437973"/>
          </a:xfrm>
          <a:solidFill>
            <a:schemeClr val="accent1"/>
          </a:solidFill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0486350" y="391614"/>
              <a:ext cx="421373" cy="437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5"/>
            <p:cNvSpPr>
              <a:spLocks noEditPoints="1"/>
            </p:cNvSpPr>
            <p:nvPr/>
          </p:nvSpPr>
          <p:spPr bwMode="auto">
            <a:xfrm>
              <a:off x="10532318" y="455458"/>
              <a:ext cx="334545" cy="293685"/>
            </a:xfrm>
            <a:custGeom>
              <a:avLst/>
              <a:gdLst>
                <a:gd name="T0" fmla="*/ 318 w 454"/>
                <a:gd name="T1" fmla="*/ 238 h 383"/>
                <a:gd name="T2" fmla="*/ 251 w 454"/>
                <a:gd name="T3" fmla="*/ 238 h 383"/>
                <a:gd name="T4" fmla="*/ 251 w 454"/>
                <a:gd name="T5" fmla="*/ 305 h 383"/>
                <a:gd name="T6" fmla="*/ 202 w 454"/>
                <a:gd name="T7" fmla="*/ 305 h 383"/>
                <a:gd name="T8" fmla="*/ 202 w 454"/>
                <a:gd name="T9" fmla="*/ 238 h 383"/>
                <a:gd name="T10" fmla="*/ 135 w 454"/>
                <a:gd name="T11" fmla="*/ 238 h 383"/>
                <a:gd name="T12" fmla="*/ 135 w 454"/>
                <a:gd name="T13" fmla="*/ 189 h 383"/>
                <a:gd name="T14" fmla="*/ 202 w 454"/>
                <a:gd name="T15" fmla="*/ 189 h 383"/>
                <a:gd name="T16" fmla="*/ 202 w 454"/>
                <a:gd name="T17" fmla="*/ 122 h 383"/>
                <a:gd name="T18" fmla="*/ 251 w 454"/>
                <a:gd name="T19" fmla="*/ 122 h 383"/>
                <a:gd name="T20" fmla="*/ 251 w 454"/>
                <a:gd name="T21" fmla="*/ 189 h 383"/>
                <a:gd name="T22" fmla="*/ 318 w 454"/>
                <a:gd name="T23" fmla="*/ 189 h 383"/>
                <a:gd name="T24" fmla="*/ 318 w 454"/>
                <a:gd name="T25" fmla="*/ 238 h 383"/>
                <a:gd name="T26" fmla="*/ 417 w 454"/>
                <a:gd name="T27" fmla="*/ 123 h 383"/>
                <a:gd name="T28" fmla="*/ 227 w 454"/>
                <a:gd name="T29" fmla="*/ 91 h 383"/>
                <a:gd name="T30" fmla="*/ 37 w 454"/>
                <a:gd name="T31" fmla="*/ 123 h 383"/>
                <a:gd name="T32" fmla="*/ 227 w 454"/>
                <a:gd name="T33" fmla="*/ 383 h 383"/>
                <a:gd name="T34" fmla="*/ 417 w 454"/>
                <a:gd name="T35" fmla="*/ 1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4" h="383">
                  <a:moveTo>
                    <a:pt x="318" y="238"/>
                  </a:moveTo>
                  <a:lnTo>
                    <a:pt x="251" y="238"/>
                  </a:lnTo>
                  <a:lnTo>
                    <a:pt x="251" y="305"/>
                  </a:lnTo>
                  <a:lnTo>
                    <a:pt x="202" y="305"/>
                  </a:lnTo>
                  <a:lnTo>
                    <a:pt x="202" y="238"/>
                  </a:lnTo>
                  <a:lnTo>
                    <a:pt x="135" y="238"/>
                  </a:lnTo>
                  <a:lnTo>
                    <a:pt x="135" y="189"/>
                  </a:lnTo>
                  <a:lnTo>
                    <a:pt x="202" y="189"/>
                  </a:lnTo>
                  <a:lnTo>
                    <a:pt x="202" y="122"/>
                  </a:lnTo>
                  <a:lnTo>
                    <a:pt x="251" y="122"/>
                  </a:lnTo>
                  <a:lnTo>
                    <a:pt x="251" y="189"/>
                  </a:lnTo>
                  <a:lnTo>
                    <a:pt x="318" y="189"/>
                  </a:lnTo>
                  <a:lnTo>
                    <a:pt x="318" y="238"/>
                  </a:lnTo>
                  <a:close/>
                  <a:moveTo>
                    <a:pt x="417" y="123"/>
                  </a:moveTo>
                  <a:cubicBezTo>
                    <a:pt x="384" y="0"/>
                    <a:pt x="249" y="77"/>
                    <a:pt x="227" y="91"/>
                  </a:cubicBezTo>
                  <a:cubicBezTo>
                    <a:pt x="204" y="77"/>
                    <a:pt x="69" y="1"/>
                    <a:pt x="37" y="123"/>
                  </a:cubicBezTo>
                  <a:cubicBezTo>
                    <a:pt x="0" y="265"/>
                    <a:pt x="226" y="382"/>
                    <a:pt x="227" y="383"/>
                  </a:cubicBezTo>
                  <a:cubicBezTo>
                    <a:pt x="227" y="383"/>
                    <a:pt x="454" y="263"/>
                    <a:pt x="417" y="123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Freeform 16"/>
          <p:cNvSpPr>
            <a:spLocks noEditPoints="1"/>
          </p:cNvSpPr>
          <p:nvPr/>
        </p:nvSpPr>
        <p:spPr>
          <a:xfrm>
            <a:off x="9059499" y="826517"/>
            <a:ext cx="514149" cy="258662"/>
          </a:xfrm>
          <a:custGeom>
            <a:avLst/>
            <a:gdLst/>
            <a:ahLst/>
            <a:cxnLst>
              <a:cxn ang="0">
                <a:pos x="49324" y="162581"/>
              </a:cxn>
              <a:cxn ang="0">
                <a:pos x="49324" y="143409"/>
              </a:cxn>
              <a:cxn ang="0">
                <a:pos x="60366" y="110432"/>
              </a:cxn>
              <a:cxn ang="0">
                <a:pos x="0" y="110432"/>
              </a:cxn>
              <a:cxn ang="0">
                <a:pos x="0" y="91260"/>
              </a:cxn>
              <a:cxn ang="0">
                <a:pos x="68464" y="91260"/>
              </a:cxn>
              <a:cxn ang="0">
                <a:pos x="82452" y="55216"/>
              </a:cxn>
              <a:cxn ang="0">
                <a:pos x="15460" y="55216"/>
              </a:cxn>
              <a:cxn ang="0">
                <a:pos x="15460" y="34510"/>
              </a:cxn>
              <a:cxn ang="0">
                <a:pos x="89813" y="34510"/>
              </a:cxn>
              <a:cxn ang="0">
                <a:pos x="103064" y="0"/>
              </a:cxn>
              <a:cxn ang="0">
                <a:pos x="125150" y="0"/>
              </a:cxn>
              <a:cxn ang="0">
                <a:pos x="111899" y="34510"/>
              </a:cxn>
              <a:cxn ang="0">
                <a:pos x="231159" y="34510"/>
              </a:cxn>
              <a:cxn ang="0">
                <a:pos x="231159" y="55216"/>
              </a:cxn>
              <a:cxn ang="0">
                <a:pos x="103064" y="55216"/>
              </a:cxn>
              <a:cxn ang="0">
                <a:pos x="89813" y="91260"/>
              </a:cxn>
              <a:cxn ang="0">
                <a:pos x="248091" y="91260"/>
              </a:cxn>
              <a:cxn ang="0">
                <a:pos x="248091" y="110432"/>
              </a:cxn>
              <a:cxn ang="0">
                <a:pos x="82452" y="110432"/>
              </a:cxn>
              <a:cxn ang="0">
                <a:pos x="69937" y="143409"/>
              </a:cxn>
              <a:cxn ang="0">
                <a:pos x="217908" y="143409"/>
              </a:cxn>
              <a:cxn ang="0">
                <a:pos x="217908" y="164115"/>
              </a:cxn>
              <a:cxn ang="0">
                <a:pos x="150916" y="223932"/>
              </a:cxn>
              <a:cxn ang="0">
                <a:pos x="185516" y="240037"/>
              </a:cxn>
              <a:cxn ang="0">
                <a:pos x="173001" y="259209"/>
              </a:cxn>
              <a:cxn ang="0">
                <a:pos x="50060" y="197858"/>
              </a:cxn>
              <a:cxn ang="0">
                <a:pos x="60366" y="180219"/>
              </a:cxn>
              <a:cxn ang="0">
                <a:pos x="132511" y="214729"/>
              </a:cxn>
              <a:cxn ang="0">
                <a:pos x="189933" y="162581"/>
              </a:cxn>
              <a:cxn ang="0">
                <a:pos x="49324" y="162581"/>
              </a:cxn>
              <a:cxn ang="0">
                <a:pos x="411522" y="4601"/>
              </a:cxn>
              <a:cxn ang="0">
                <a:pos x="432134" y="4601"/>
              </a:cxn>
              <a:cxn ang="0">
                <a:pos x="432134" y="221631"/>
              </a:cxn>
              <a:cxn ang="0">
                <a:pos x="514586" y="221631"/>
              </a:cxn>
              <a:cxn ang="0">
                <a:pos x="514586" y="240037"/>
              </a:cxn>
              <a:cxn ang="0">
                <a:pos x="265759" y="240037"/>
              </a:cxn>
              <a:cxn ang="0">
                <a:pos x="265759" y="221631"/>
              </a:cxn>
              <a:cxn ang="0">
                <a:pos x="346738" y="221631"/>
              </a:cxn>
              <a:cxn ang="0">
                <a:pos x="346738" y="4601"/>
              </a:cxn>
              <a:cxn ang="0">
                <a:pos x="368087" y="4601"/>
              </a:cxn>
              <a:cxn ang="0">
                <a:pos x="368087" y="221631"/>
              </a:cxn>
              <a:cxn ang="0">
                <a:pos x="411522" y="221631"/>
              </a:cxn>
              <a:cxn ang="0">
                <a:pos x="411522" y="4601"/>
              </a:cxn>
              <a:cxn ang="0">
                <a:pos x="295206" y="56750"/>
              </a:cxn>
              <a:cxn ang="0">
                <a:pos x="334223" y="164115"/>
              </a:cxn>
              <a:cxn ang="0">
                <a:pos x="315083" y="172550"/>
              </a:cxn>
              <a:cxn ang="0">
                <a:pos x="276065" y="62885"/>
              </a:cxn>
              <a:cxn ang="0">
                <a:pos x="295206" y="56750"/>
              </a:cxn>
              <a:cxn ang="0">
                <a:pos x="441705" y="164115"/>
              </a:cxn>
              <a:cxn ang="0">
                <a:pos x="484403" y="56750"/>
              </a:cxn>
              <a:cxn ang="0">
                <a:pos x="504280" y="65186"/>
              </a:cxn>
              <a:cxn ang="0">
                <a:pos x="459373" y="172550"/>
              </a:cxn>
              <a:cxn ang="0">
                <a:pos x="441705" y="164115"/>
              </a:cxn>
            </a:cxnLst>
            <a:rect l="0" t="0" r="0" b="0"/>
            <a:pathLst>
              <a:path w="699" h="338">
                <a:moveTo>
                  <a:pt x="67" y="212"/>
                </a:moveTo>
                <a:lnTo>
                  <a:pt x="67" y="187"/>
                </a:lnTo>
                <a:lnTo>
                  <a:pt x="82" y="144"/>
                </a:lnTo>
                <a:lnTo>
                  <a:pt x="0" y="144"/>
                </a:lnTo>
                <a:lnTo>
                  <a:pt x="0" y="119"/>
                </a:lnTo>
                <a:lnTo>
                  <a:pt x="93" y="119"/>
                </a:lnTo>
                <a:lnTo>
                  <a:pt x="112" y="72"/>
                </a:lnTo>
                <a:lnTo>
                  <a:pt x="21" y="72"/>
                </a:lnTo>
                <a:lnTo>
                  <a:pt x="21" y="45"/>
                </a:lnTo>
                <a:lnTo>
                  <a:pt x="122" y="45"/>
                </a:lnTo>
                <a:lnTo>
                  <a:pt x="140" y="0"/>
                </a:lnTo>
                <a:lnTo>
                  <a:pt x="170" y="0"/>
                </a:lnTo>
                <a:lnTo>
                  <a:pt x="152" y="45"/>
                </a:lnTo>
                <a:lnTo>
                  <a:pt x="314" y="45"/>
                </a:lnTo>
                <a:lnTo>
                  <a:pt x="314" y="72"/>
                </a:lnTo>
                <a:lnTo>
                  <a:pt x="140" y="72"/>
                </a:lnTo>
                <a:lnTo>
                  <a:pt x="122" y="119"/>
                </a:lnTo>
                <a:lnTo>
                  <a:pt x="337" y="119"/>
                </a:lnTo>
                <a:lnTo>
                  <a:pt x="337" y="144"/>
                </a:lnTo>
                <a:lnTo>
                  <a:pt x="112" y="144"/>
                </a:lnTo>
                <a:lnTo>
                  <a:pt x="95" y="187"/>
                </a:lnTo>
                <a:lnTo>
                  <a:pt x="296" y="187"/>
                </a:lnTo>
                <a:lnTo>
                  <a:pt x="296" y="214"/>
                </a:lnTo>
                <a:lnTo>
                  <a:pt x="205" y="292"/>
                </a:lnTo>
                <a:cubicBezTo>
                  <a:pt x="221" y="297"/>
                  <a:pt x="237" y="304"/>
                  <a:pt x="252" y="313"/>
                </a:cubicBezTo>
                <a:lnTo>
                  <a:pt x="235" y="338"/>
                </a:lnTo>
                <a:cubicBezTo>
                  <a:pt x="183" y="311"/>
                  <a:pt x="127" y="284"/>
                  <a:pt x="68" y="258"/>
                </a:cubicBezTo>
                <a:lnTo>
                  <a:pt x="82" y="235"/>
                </a:lnTo>
                <a:cubicBezTo>
                  <a:pt x="112" y="248"/>
                  <a:pt x="145" y="263"/>
                  <a:pt x="180" y="280"/>
                </a:cubicBezTo>
                <a:lnTo>
                  <a:pt x="258" y="212"/>
                </a:lnTo>
                <a:lnTo>
                  <a:pt x="67" y="212"/>
                </a:lnTo>
                <a:close/>
                <a:moveTo>
                  <a:pt x="559" y="6"/>
                </a:moveTo>
                <a:lnTo>
                  <a:pt x="587" y="6"/>
                </a:lnTo>
                <a:lnTo>
                  <a:pt x="587" y="289"/>
                </a:lnTo>
                <a:lnTo>
                  <a:pt x="699" y="289"/>
                </a:lnTo>
                <a:lnTo>
                  <a:pt x="699" y="313"/>
                </a:lnTo>
                <a:lnTo>
                  <a:pt x="361" y="313"/>
                </a:lnTo>
                <a:lnTo>
                  <a:pt x="361" y="289"/>
                </a:lnTo>
                <a:lnTo>
                  <a:pt x="471" y="289"/>
                </a:lnTo>
                <a:lnTo>
                  <a:pt x="471" y="6"/>
                </a:lnTo>
                <a:lnTo>
                  <a:pt x="500" y="6"/>
                </a:lnTo>
                <a:lnTo>
                  <a:pt x="500" y="289"/>
                </a:lnTo>
                <a:lnTo>
                  <a:pt x="559" y="289"/>
                </a:lnTo>
                <a:lnTo>
                  <a:pt x="559" y="6"/>
                </a:lnTo>
                <a:close/>
                <a:moveTo>
                  <a:pt x="401" y="74"/>
                </a:moveTo>
                <a:cubicBezTo>
                  <a:pt x="420" y="121"/>
                  <a:pt x="438" y="167"/>
                  <a:pt x="454" y="214"/>
                </a:cubicBezTo>
                <a:lnTo>
                  <a:pt x="428" y="225"/>
                </a:lnTo>
                <a:cubicBezTo>
                  <a:pt x="412" y="177"/>
                  <a:pt x="394" y="129"/>
                  <a:pt x="375" y="82"/>
                </a:cubicBezTo>
                <a:lnTo>
                  <a:pt x="401" y="74"/>
                </a:lnTo>
                <a:close/>
                <a:moveTo>
                  <a:pt x="600" y="214"/>
                </a:moveTo>
                <a:cubicBezTo>
                  <a:pt x="618" y="179"/>
                  <a:pt x="637" y="132"/>
                  <a:pt x="658" y="74"/>
                </a:cubicBezTo>
                <a:lnTo>
                  <a:pt x="685" y="85"/>
                </a:lnTo>
                <a:cubicBezTo>
                  <a:pt x="660" y="151"/>
                  <a:pt x="639" y="198"/>
                  <a:pt x="624" y="225"/>
                </a:cubicBezTo>
                <a:lnTo>
                  <a:pt x="600" y="214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799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17"/>
          <p:cNvSpPr>
            <a:spLocks noEditPoints="1"/>
          </p:cNvSpPr>
          <p:nvPr/>
        </p:nvSpPr>
        <p:spPr>
          <a:xfrm>
            <a:off x="10241725" y="829690"/>
            <a:ext cx="501454" cy="253901"/>
          </a:xfrm>
          <a:custGeom>
            <a:avLst/>
            <a:gdLst/>
            <a:ahLst/>
            <a:cxnLst>
              <a:cxn ang="0">
                <a:pos x="197931" y="6930"/>
              </a:cxn>
              <a:cxn ang="0">
                <a:pos x="25017" y="102410"/>
              </a:cxn>
              <a:cxn ang="0">
                <a:pos x="0" y="132441"/>
              </a:cxn>
              <a:cxn ang="0">
                <a:pos x="95654" y="251791"/>
              </a:cxn>
              <a:cxn ang="0">
                <a:pos x="75788" y="234851"/>
              </a:cxn>
              <a:cxn ang="0">
                <a:pos x="18395" y="251791"/>
              </a:cxn>
              <a:cxn ang="0">
                <a:pos x="0" y="132441"/>
              </a:cxn>
              <a:cxn ang="0">
                <a:pos x="222948" y="132441"/>
              </a:cxn>
              <a:cxn ang="0">
                <a:pos x="203817" y="251791"/>
              </a:cxn>
              <a:cxn ang="0">
                <a:pos x="146425" y="234851"/>
              </a:cxn>
              <a:cxn ang="0">
                <a:pos x="126558" y="251791"/>
              </a:cxn>
              <a:cxn ang="0">
                <a:pos x="44884" y="25410"/>
              </a:cxn>
              <a:cxn ang="0">
                <a:pos x="178064" y="83930"/>
              </a:cxn>
              <a:cxn ang="0">
                <a:pos x="44884" y="25410"/>
              </a:cxn>
              <a:cxn ang="0">
                <a:pos x="146425" y="219451"/>
              </a:cxn>
              <a:cxn ang="0">
                <a:pos x="203817" y="150921"/>
              </a:cxn>
              <a:cxn ang="0">
                <a:pos x="18395" y="150921"/>
              </a:cxn>
              <a:cxn ang="0">
                <a:pos x="75788" y="217911"/>
              </a:cxn>
              <a:cxn ang="0">
                <a:pos x="18395" y="150921"/>
              </a:cxn>
              <a:cxn ang="0">
                <a:pos x="409106" y="29260"/>
              </a:cxn>
              <a:cxn ang="0">
                <a:pos x="495195" y="59290"/>
              </a:cxn>
              <a:cxn ang="0">
                <a:pos x="409106" y="76230"/>
              </a:cxn>
              <a:cxn ang="0">
                <a:pos x="477536" y="107800"/>
              </a:cxn>
              <a:cxn ang="0">
                <a:pos x="459140" y="200971"/>
              </a:cxn>
              <a:cxn ang="0">
                <a:pos x="341412" y="125510"/>
              </a:cxn>
              <a:cxn ang="0">
                <a:pos x="323017" y="200971"/>
              </a:cxn>
              <a:cxn ang="0">
                <a:pos x="390711" y="107800"/>
              </a:cxn>
              <a:cxn ang="0">
                <a:pos x="306829" y="76230"/>
              </a:cxn>
              <a:cxn ang="0">
                <a:pos x="390711" y="59290"/>
              </a:cxn>
              <a:cxn ang="0">
                <a:pos x="276662" y="10010"/>
              </a:cxn>
              <a:cxn ang="0">
                <a:pos x="497402" y="20020"/>
              </a:cxn>
              <a:cxn ang="0">
                <a:pos x="296528" y="97020"/>
              </a:cxn>
              <a:cxn ang="0">
                <a:pos x="265625" y="253331"/>
              </a:cxn>
              <a:cxn ang="0">
                <a:pos x="276662" y="97020"/>
              </a:cxn>
              <a:cxn ang="0">
                <a:pos x="409842" y="139371"/>
              </a:cxn>
              <a:cxn ang="0">
                <a:pos x="437066" y="201741"/>
              </a:cxn>
              <a:cxn ang="0">
                <a:pos x="491516" y="251791"/>
              </a:cxn>
              <a:cxn ang="0">
                <a:pos x="303150" y="254101"/>
              </a:cxn>
              <a:cxn ang="0">
                <a:pos x="391447" y="139371"/>
              </a:cxn>
            </a:cxnLst>
            <a:rect l="0" t="0" r="0" b="0"/>
            <a:pathLst>
              <a:path w="682" h="330">
                <a:moveTo>
                  <a:pt x="34" y="9"/>
                </a:moveTo>
                <a:lnTo>
                  <a:pt x="269" y="9"/>
                </a:lnTo>
                <a:lnTo>
                  <a:pt x="269" y="133"/>
                </a:lnTo>
                <a:lnTo>
                  <a:pt x="34" y="133"/>
                </a:lnTo>
                <a:lnTo>
                  <a:pt x="34" y="9"/>
                </a:lnTo>
                <a:close/>
                <a:moveTo>
                  <a:pt x="0" y="172"/>
                </a:moveTo>
                <a:lnTo>
                  <a:pt x="130" y="172"/>
                </a:lnTo>
                <a:lnTo>
                  <a:pt x="130" y="327"/>
                </a:lnTo>
                <a:lnTo>
                  <a:pt x="103" y="327"/>
                </a:lnTo>
                <a:lnTo>
                  <a:pt x="103" y="305"/>
                </a:lnTo>
                <a:lnTo>
                  <a:pt x="25" y="305"/>
                </a:lnTo>
                <a:lnTo>
                  <a:pt x="25" y="327"/>
                </a:lnTo>
                <a:lnTo>
                  <a:pt x="0" y="327"/>
                </a:lnTo>
                <a:lnTo>
                  <a:pt x="0" y="172"/>
                </a:lnTo>
                <a:close/>
                <a:moveTo>
                  <a:pt x="172" y="172"/>
                </a:moveTo>
                <a:lnTo>
                  <a:pt x="303" y="172"/>
                </a:lnTo>
                <a:lnTo>
                  <a:pt x="303" y="327"/>
                </a:lnTo>
                <a:lnTo>
                  <a:pt x="277" y="327"/>
                </a:lnTo>
                <a:lnTo>
                  <a:pt x="277" y="305"/>
                </a:lnTo>
                <a:lnTo>
                  <a:pt x="199" y="305"/>
                </a:lnTo>
                <a:lnTo>
                  <a:pt x="199" y="327"/>
                </a:lnTo>
                <a:lnTo>
                  <a:pt x="172" y="327"/>
                </a:lnTo>
                <a:lnTo>
                  <a:pt x="172" y="172"/>
                </a:lnTo>
                <a:close/>
                <a:moveTo>
                  <a:pt x="61" y="33"/>
                </a:moveTo>
                <a:lnTo>
                  <a:pt x="61" y="109"/>
                </a:lnTo>
                <a:lnTo>
                  <a:pt x="242" y="109"/>
                </a:lnTo>
                <a:lnTo>
                  <a:pt x="242" y="33"/>
                </a:lnTo>
                <a:lnTo>
                  <a:pt x="61" y="33"/>
                </a:lnTo>
                <a:close/>
                <a:moveTo>
                  <a:pt x="199" y="196"/>
                </a:moveTo>
                <a:lnTo>
                  <a:pt x="199" y="285"/>
                </a:lnTo>
                <a:lnTo>
                  <a:pt x="277" y="285"/>
                </a:lnTo>
                <a:lnTo>
                  <a:pt x="277" y="196"/>
                </a:lnTo>
                <a:lnTo>
                  <a:pt x="199" y="196"/>
                </a:lnTo>
                <a:close/>
                <a:moveTo>
                  <a:pt x="25" y="196"/>
                </a:moveTo>
                <a:lnTo>
                  <a:pt x="25" y="283"/>
                </a:lnTo>
                <a:lnTo>
                  <a:pt x="103" y="283"/>
                </a:lnTo>
                <a:lnTo>
                  <a:pt x="103" y="196"/>
                </a:lnTo>
                <a:lnTo>
                  <a:pt x="25" y="196"/>
                </a:lnTo>
                <a:close/>
                <a:moveTo>
                  <a:pt x="531" y="38"/>
                </a:moveTo>
                <a:lnTo>
                  <a:pt x="556" y="38"/>
                </a:lnTo>
                <a:lnTo>
                  <a:pt x="556" y="77"/>
                </a:lnTo>
                <a:lnTo>
                  <a:pt x="673" y="77"/>
                </a:lnTo>
                <a:lnTo>
                  <a:pt x="673" y="99"/>
                </a:lnTo>
                <a:lnTo>
                  <a:pt x="556" y="99"/>
                </a:lnTo>
                <a:lnTo>
                  <a:pt x="556" y="140"/>
                </a:lnTo>
                <a:lnTo>
                  <a:pt x="649" y="140"/>
                </a:lnTo>
                <a:lnTo>
                  <a:pt x="649" y="261"/>
                </a:lnTo>
                <a:lnTo>
                  <a:pt x="624" y="261"/>
                </a:lnTo>
                <a:lnTo>
                  <a:pt x="624" y="163"/>
                </a:lnTo>
                <a:lnTo>
                  <a:pt x="464" y="163"/>
                </a:lnTo>
                <a:lnTo>
                  <a:pt x="464" y="261"/>
                </a:lnTo>
                <a:lnTo>
                  <a:pt x="439" y="261"/>
                </a:lnTo>
                <a:lnTo>
                  <a:pt x="439" y="140"/>
                </a:lnTo>
                <a:lnTo>
                  <a:pt x="531" y="140"/>
                </a:lnTo>
                <a:lnTo>
                  <a:pt x="531" y="99"/>
                </a:lnTo>
                <a:lnTo>
                  <a:pt x="417" y="99"/>
                </a:lnTo>
                <a:lnTo>
                  <a:pt x="417" y="77"/>
                </a:lnTo>
                <a:lnTo>
                  <a:pt x="531" y="77"/>
                </a:lnTo>
                <a:lnTo>
                  <a:pt x="531" y="38"/>
                </a:lnTo>
                <a:close/>
                <a:moveTo>
                  <a:pt x="376" y="13"/>
                </a:moveTo>
                <a:cubicBezTo>
                  <a:pt x="490" y="13"/>
                  <a:pt x="588" y="9"/>
                  <a:pt x="669" y="0"/>
                </a:cubicBezTo>
                <a:lnTo>
                  <a:pt x="676" y="26"/>
                </a:lnTo>
                <a:cubicBezTo>
                  <a:pt x="607" y="30"/>
                  <a:pt x="516" y="34"/>
                  <a:pt x="403" y="37"/>
                </a:cubicBezTo>
                <a:lnTo>
                  <a:pt x="403" y="126"/>
                </a:lnTo>
                <a:cubicBezTo>
                  <a:pt x="403" y="182"/>
                  <a:pt x="400" y="224"/>
                  <a:pt x="395" y="252"/>
                </a:cubicBezTo>
                <a:cubicBezTo>
                  <a:pt x="388" y="281"/>
                  <a:pt x="377" y="307"/>
                  <a:pt x="361" y="329"/>
                </a:cubicBezTo>
                <a:cubicBezTo>
                  <a:pt x="354" y="321"/>
                  <a:pt x="347" y="314"/>
                  <a:pt x="339" y="307"/>
                </a:cubicBezTo>
                <a:cubicBezTo>
                  <a:pt x="366" y="280"/>
                  <a:pt x="378" y="220"/>
                  <a:pt x="376" y="126"/>
                </a:cubicBezTo>
                <a:lnTo>
                  <a:pt x="376" y="13"/>
                </a:lnTo>
                <a:close/>
                <a:moveTo>
                  <a:pt x="557" y="181"/>
                </a:moveTo>
                <a:cubicBezTo>
                  <a:pt x="557" y="202"/>
                  <a:pt x="555" y="222"/>
                  <a:pt x="550" y="241"/>
                </a:cubicBezTo>
                <a:cubicBezTo>
                  <a:pt x="560" y="246"/>
                  <a:pt x="574" y="253"/>
                  <a:pt x="594" y="262"/>
                </a:cubicBezTo>
                <a:cubicBezTo>
                  <a:pt x="636" y="282"/>
                  <a:pt x="665" y="296"/>
                  <a:pt x="682" y="303"/>
                </a:cubicBezTo>
                <a:lnTo>
                  <a:pt x="668" y="327"/>
                </a:lnTo>
                <a:cubicBezTo>
                  <a:pt x="634" y="308"/>
                  <a:pt x="591" y="287"/>
                  <a:pt x="540" y="264"/>
                </a:cubicBezTo>
                <a:cubicBezTo>
                  <a:pt x="523" y="292"/>
                  <a:pt x="481" y="314"/>
                  <a:pt x="412" y="330"/>
                </a:cubicBezTo>
                <a:cubicBezTo>
                  <a:pt x="408" y="323"/>
                  <a:pt x="403" y="315"/>
                  <a:pt x="398" y="305"/>
                </a:cubicBezTo>
                <a:cubicBezTo>
                  <a:pt x="495" y="294"/>
                  <a:pt x="540" y="253"/>
                  <a:pt x="532" y="181"/>
                </a:cubicBezTo>
                <a:lnTo>
                  <a:pt x="557" y="181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799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8"/>
          <p:cNvSpPr>
            <a:spLocks noEditPoints="1"/>
          </p:cNvSpPr>
          <p:nvPr/>
        </p:nvSpPr>
        <p:spPr>
          <a:xfrm>
            <a:off x="11369997" y="824931"/>
            <a:ext cx="520497" cy="261835"/>
          </a:xfrm>
          <a:custGeom>
            <a:avLst/>
            <a:gdLst/>
            <a:ahLst/>
            <a:cxnLst>
              <a:cxn ang="0">
                <a:pos x="235152" y="19135"/>
              </a:cxn>
              <a:cxn ang="0">
                <a:pos x="193135" y="93377"/>
              </a:cxn>
              <a:cxn ang="0">
                <a:pos x="158488" y="81896"/>
              </a:cxn>
              <a:cxn ang="0">
                <a:pos x="190186" y="73477"/>
              </a:cxn>
              <a:cxn ang="0">
                <a:pos x="215249" y="37504"/>
              </a:cxn>
              <a:cxn ang="0">
                <a:pos x="129739" y="112512"/>
              </a:cxn>
              <a:cxn ang="0">
                <a:pos x="235889" y="127819"/>
              </a:cxn>
              <a:cxn ang="0">
                <a:pos x="252844" y="240331"/>
              </a:cxn>
              <a:cxn ang="0">
                <a:pos x="185763" y="222727"/>
              </a:cxn>
              <a:cxn ang="0">
                <a:pos x="129739" y="239566"/>
              </a:cxn>
              <a:cxn ang="0">
                <a:pos x="140797" y="130116"/>
              </a:cxn>
              <a:cxn ang="0">
                <a:pos x="129739" y="258700"/>
              </a:cxn>
              <a:cxn ang="0">
                <a:pos x="109836" y="19135"/>
              </a:cxn>
              <a:cxn ang="0">
                <a:pos x="89196" y="17604"/>
              </a:cxn>
              <a:cxn ang="0">
                <a:pos x="64870" y="255639"/>
              </a:cxn>
              <a:cxn ang="0">
                <a:pos x="39069" y="237270"/>
              </a:cxn>
              <a:cxn ang="0">
                <a:pos x="71504" y="227320"/>
              </a:cxn>
              <a:cxn ang="0">
                <a:pos x="35383" y="169150"/>
              </a:cxn>
              <a:cxn ang="0">
                <a:pos x="0" y="244924"/>
              </a:cxn>
              <a:cxn ang="0">
                <a:pos x="17692" y="17604"/>
              </a:cxn>
              <a:cxn ang="0">
                <a:pos x="157751" y="130116"/>
              </a:cxn>
              <a:cxn ang="0">
                <a:pos x="215986" y="130116"/>
              </a:cxn>
              <a:cxn ang="0">
                <a:pos x="35383" y="152312"/>
              </a:cxn>
              <a:cxn ang="0">
                <a:pos x="71504" y="101796"/>
              </a:cxn>
              <a:cxn ang="0">
                <a:pos x="35383" y="34442"/>
              </a:cxn>
              <a:cxn ang="0">
                <a:pos x="71504" y="84192"/>
              </a:cxn>
              <a:cxn ang="0">
                <a:pos x="35383" y="34442"/>
              </a:cxn>
              <a:cxn ang="0">
                <a:pos x="363417" y="8419"/>
              </a:cxn>
              <a:cxn ang="0">
                <a:pos x="349411" y="26789"/>
              </a:cxn>
              <a:cxn ang="0">
                <a:pos x="484311" y="45158"/>
              </a:cxn>
              <a:cxn ang="0">
                <a:pos x="519694" y="117104"/>
              </a:cxn>
              <a:cxn ang="0">
                <a:pos x="396589" y="107919"/>
              </a:cxn>
              <a:cxn ang="0">
                <a:pos x="263901" y="124758"/>
              </a:cxn>
              <a:cxn ang="0">
                <a:pos x="328771" y="52812"/>
              </a:cxn>
              <a:cxn ang="0">
                <a:pos x="271273" y="83427"/>
              </a:cxn>
              <a:cxn ang="0">
                <a:pos x="287490" y="153843"/>
              </a:cxn>
              <a:cxn ang="0">
                <a:pos x="361206" y="151546"/>
              </a:cxn>
              <a:cxn ang="0">
                <a:pos x="384058" y="125523"/>
              </a:cxn>
              <a:cxn ang="0">
                <a:pos x="482099" y="153843"/>
              </a:cxn>
              <a:cxn ang="0">
                <a:pos x="479150" y="205889"/>
              </a:cxn>
              <a:cxn ang="0">
                <a:pos x="390692" y="254108"/>
              </a:cxn>
              <a:cxn ang="0">
                <a:pos x="387006" y="232677"/>
              </a:cxn>
              <a:cxn ang="0">
                <a:pos x="429024" y="234973"/>
              </a:cxn>
              <a:cxn ang="0">
                <a:pos x="461459" y="188285"/>
              </a:cxn>
              <a:cxn ang="0">
                <a:pos x="378160" y="172212"/>
              </a:cxn>
              <a:cxn ang="0">
                <a:pos x="271273" y="244924"/>
              </a:cxn>
              <a:cxn ang="0">
                <a:pos x="287490" y="172212"/>
              </a:cxn>
              <a:cxn ang="0">
                <a:pos x="456299" y="45158"/>
              </a:cxn>
              <a:cxn ang="0">
                <a:pos x="396589" y="86489"/>
              </a:cxn>
            </a:cxnLst>
            <a:rect l="0" t="0" r="0" b="0"/>
            <a:pathLst>
              <a:path w="705" h="342">
                <a:moveTo>
                  <a:pt x="149" y="25"/>
                </a:moveTo>
                <a:lnTo>
                  <a:pt x="319" y="25"/>
                </a:lnTo>
                <a:lnTo>
                  <a:pt x="316" y="76"/>
                </a:lnTo>
                <a:cubicBezTo>
                  <a:pt x="317" y="108"/>
                  <a:pt x="299" y="124"/>
                  <a:pt x="262" y="122"/>
                </a:cubicBezTo>
                <a:cubicBezTo>
                  <a:pt x="248" y="122"/>
                  <a:pt x="233" y="122"/>
                  <a:pt x="218" y="122"/>
                </a:cubicBezTo>
                <a:cubicBezTo>
                  <a:pt x="218" y="119"/>
                  <a:pt x="217" y="114"/>
                  <a:pt x="215" y="107"/>
                </a:cubicBezTo>
                <a:cubicBezTo>
                  <a:pt x="215" y="102"/>
                  <a:pt x="214" y="98"/>
                  <a:pt x="213" y="95"/>
                </a:cubicBezTo>
                <a:cubicBezTo>
                  <a:pt x="227" y="96"/>
                  <a:pt x="242" y="96"/>
                  <a:pt x="258" y="96"/>
                </a:cubicBezTo>
                <a:cubicBezTo>
                  <a:pt x="281" y="98"/>
                  <a:pt x="291" y="91"/>
                  <a:pt x="291" y="75"/>
                </a:cubicBezTo>
                <a:lnTo>
                  <a:pt x="292" y="49"/>
                </a:lnTo>
                <a:lnTo>
                  <a:pt x="176" y="49"/>
                </a:lnTo>
                <a:lnTo>
                  <a:pt x="176" y="147"/>
                </a:lnTo>
                <a:lnTo>
                  <a:pt x="320" y="147"/>
                </a:lnTo>
                <a:lnTo>
                  <a:pt x="320" y="167"/>
                </a:lnTo>
                <a:cubicBezTo>
                  <a:pt x="310" y="210"/>
                  <a:pt x="293" y="246"/>
                  <a:pt x="269" y="273"/>
                </a:cubicBezTo>
                <a:cubicBezTo>
                  <a:pt x="286" y="289"/>
                  <a:pt x="311" y="303"/>
                  <a:pt x="343" y="314"/>
                </a:cubicBezTo>
                <a:cubicBezTo>
                  <a:pt x="335" y="324"/>
                  <a:pt x="329" y="332"/>
                  <a:pt x="323" y="338"/>
                </a:cubicBezTo>
                <a:cubicBezTo>
                  <a:pt x="295" y="324"/>
                  <a:pt x="271" y="308"/>
                  <a:pt x="252" y="291"/>
                </a:cubicBezTo>
                <a:cubicBezTo>
                  <a:pt x="235" y="307"/>
                  <a:pt x="215" y="321"/>
                  <a:pt x="190" y="335"/>
                </a:cubicBezTo>
                <a:cubicBezTo>
                  <a:pt x="185" y="328"/>
                  <a:pt x="181" y="320"/>
                  <a:pt x="176" y="313"/>
                </a:cubicBezTo>
                <a:cubicBezTo>
                  <a:pt x="203" y="300"/>
                  <a:pt x="223" y="287"/>
                  <a:pt x="235" y="273"/>
                </a:cubicBezTo>
                <a:cubicBezTo>
                  <a:pt x="214" y="245"/>
                  <a:pt x="199" y="210"/>
                  <a:pt x="191" y="170"/>
                </a:cubicBezTo>
                <a:lnTo>
                  <a:pt x="176" y="170"/>
                </a:lnTo>
                <a:lnTo>
                  <a:pt x="176" y="338"/>
                </a:lnTo>
                <a:lnTo>
                  <a:pt x="149" y="338"/>
                </a:lnTo>
                <a:lnTo>
                  <a:pt x="149" y="25"/>
                </a:lnTo>
                <a:close/>
                <a:moveTo>
                  <a:pt x="24" y="23"/>
                </a:moveTo>
                <a:lnTo>
                  <a:pt x="121" y="23"/>
                </a:lnTo>
                <a:lnTo>
                  <a:pt x="121" y="300"/>
                </a:lnTo>
                <a:cubicBezTo>
                  <a:pt x="122" y="323"/>
                  <a:pt x="111" y="334"/>
                  <a:pt x="88" y="334"/>
                </a:cubicBezTo>
                <a:cubicBezTo>
                  <a:pt x="80" y="334"/>
                  <a:pt x="69" y="334"/>
                  <a:pt x="57" y="334"/>
                </a:cubicBezTo>
                <a:cubicBezTo>
                  <a:pt x="56" y="326"/>
                  <a:pt x="55" y="318"/>
                  <a:pt x="53" y="310"/>
                </a:cubicBezTo>
                <a:cubicBezTo>
                  <a:pt x="57" y="310"/>
                  <a:pt x="67" y="310"/>
                  <a:pt x="81" y="310"/>
                </a:cubicBezTo>
                <a:cubicBezTo>
                  <a:pt x="92" y="311"/>
                  <a:pt x="97" y="307"/>
                  <a:pt x="97" y="297"/>
                </a:cubicBezTo>
                <a:lnTo>
                  <a:pt x="97" y="221"/>
                </a:lnTo>
                <a:lnTo>
                  <a:pt x="48" y="221"/>
                </a:lnTo>
                <a:cubicBezTo>
                  <a:pt x="49" y="273"/>
                  <a:pt x="40" y="312"/>
                  <a:pt x="20" y="338"/>
                </a:cubicBezTo>
                <a:cubicBezTo>
                  <a:pt x="14" y="332"/>
                  <a:pt x="8" y="326"/>
                  <a:pt x="0" y="320"/>
                </a:cubicBezTo>
                <a:cubicBezTo>
                  <a:pt x="18" y="299"/>
                  <a:pt x="26" y="264"/>
                  <a:pt x="24" y="215"/>
                </a:cubicBezTo>
                <a:lnTo>
                  <a:pt x="24" y="23"/>
                </a:lnTo>
                <a:close/>
                <a:moveTo>
                  <a:pt x="293" y="170"/>
                </a:moveTo>
                <a:lnTo>
                  <a:pt x="214" y="170"/>
                </a:lnTo>
                <a:cubicBezTo>
                  <a:pt x="222" y="202"/>
                  <a:pt x="234" y="230"/>
                  <a:pt x="252" y="255"/>
                </a:cubicBezTo>
                <a:cubicBezTo>
                  <a:pt x="272" y="229"/>
                  <a:pt x="286" y="201"/>
                  <a:pt x="293" y="170"/>
                </a:cubicBezTo>
                <a:close/>
                <a:moveTo>
                  <a:pt x="48" y="133"/>
                </a:moveTo>
                <a:lnTo>
                  <a:pt x="48" y="199"/>
                </a:lnTo>
                <a:lnTo>
                  <a:pt x="97" y="199"/>
                </a:lnTo>
                <a:lnTo>
                  <a:pt x="97" y="133"/>
                </a:lnTo>
                <a:lnTo>
                  <a:pt x="48" y="133"/>
                </a:lnTo>
                <a:close/>
                <a:moveTo>
                  <a:pt x="48" y="45"/>
                </a:moveTo>
                <a:lnTo>
                  <a:pt x="48" y="110"/>
                </a:lnTo>
                <a:lnTo>
                  <a:pt x="97" y="110"/>
                </a:lnTo>
                <a:lnTo>
                  <a:pt x="97" y="45"/>
                </a:lnTo>
                <a:lnTo>
                  <a:pt x="48" y="45"/>
                </a:lnTo>
                <a:close/>
                <a:moveTo>
                  <a:pt x="467" y="0"/>
                </a:moveTo>
                <a:lnTo>
                  <a:pt x="493" y="11"/>
                </a:lnTo>
                <a:cubicBezTo>
                  <a:pt x="490" y="14"/>
                  <a:pt x="486" y="19"/>
                  <a:pt x="482" y="25"/>
                </a:cubicBezTo>
                <a:cubicBezTo>
                  <a:pt x="479" y="30"/>
                  <a:pt x="476" y="33"/>
                  <a:pt x="474" y="35"/>
                </a:cubicBezTo>
                <a:lnTo>
                  <a:pt x="657" y="35"/>
                </a:lnTo>
                <a:lnTo>
                  <a:pt x="657" y="59"/>
                </a:lnTo>
                <a:cubicBezTo>
                  <a:pt x="631" y="87"/>
                  <a:pt x="601" y="109"/>
                  <a:pt x="568" y="126"/>
                </a:cubicBezTo>
                <a:cubicBezTo>
                  <a:pt x="608" y="141"/>
                  <a:pt x="653" y="150"/>
                  <a:pt x="705" y="153"/>
                </a:cubicBezTo>
                <a:cubicBezTo>
                  <a:pt x="699" y="163"/>
                  <a:pt x="692" y="173"/>
                  <a:pt x="687" y="181"/>
                </a:cubicBezTo>
                <a:cubicBezTo>
                  <a:pt x="627" y="173"/>
                  <a:pt x="578" y="159"/>
                  <a:pt x="538" y="141"/>
                </a:cubicBezTo>
                <a:cubicBezTo>
                  <a:pt x="495" y="158"/>
                  <a:pt x="440" y="174"/>
                  <a:pt x="373" y="187"/>
                </a:cubicBezTo>
                <a:cubicBezTo>
                  <a:pt x="369" y="178"/>
                  <a:pt x="364" y="170"/>
                  <a:pt x="358" y="163"/>
                </a:cubicBezTo>
                <a:cubicBezTo>
                  <a:pt x="415" y="154"/>
                  <a:pt x="465" y="142"/>
                  <a:pt x="508" y="126"/>
                </a:cubicBezTo>
                <a:cubicBezTo>
                  <a:pt x="484" y="111"/>
                  <a:pt x="463" y="92"/>
                  <a:pt x="446" y="69"/>
                </a:cubicBezTo>
                <a:cubicBezTo>
                  <a:pt x="424" y="94"/>
                  <a:pt x="404" y="113"/>
                  <a:pt x="387" y="127"/>
                </a:cubicBezTo>
                <a:cubicBezTo>
                  <a:pt x="380" y="121"/>
                  <a:pt x="374" y="115"/>
                  <a:pt x="368" y="109"/>
                </a:cubicBezTo>
                <a:cubicBezTo>
                  <a:pt x="407" y="79"/>
                  <a:pt x="440" y="42"/>
                  <a:pt x="467" y="0"/>
                </a:cubicBezTo>
                <a:close/>
                <a:moveTo>
                  <a:pt x="390" y="201"/>
                </a:moveTo>
                <a:lnTo>
                  <a:pt x="490" y="201"/>
                </a:lnTo>
                <a:cubicBezTo>
                  <a:pt x="490" y="200"/>
                  <a:pt x="490" y="199"/>
                  <a:pt x="490" y="198"/>
                </a:cubicBezTo>
                <a:cubicBezTo>
                  <a:pt x="492" y="188"/>
                  <a:pt x="493" y="176"/>
                  <a:pt x="493" y="164"/>
                </a:cubicBezTo>
                <a:lnTo>
                  <a:pt x="521" y="164"/>
                </a:lnTo>
                <a:cubicBezTo>
                  <a:pt x="520" y="177"/>
                  <a:pt x="519" y="190"/>
                  <a:pt x="517" y="201"/>
                </a:cubicBezTo>
                <a:lnTo>
                  <a:pt x="654" y="201"/>
                </a:lnTo>
                <a:cubicBezTo>
                  <a:pt x="654" y="210"/>
                  <a:pt x="653" y="225"/>
                  <a:pt x="651" y="246"/>
                </a:cubicBezTo>
                <a:cubicBezTo>
                  <a:pt x="650" y="257"/>
                  <a:pt x="650" y="264"/>
                  <a:pt x="650" y="269"/>
                </a:cubicBezTo>
                <a:cubicBezTo>
                  <a:pt x="651" y="314"/>
                  <a:pt x="629" y="335"/>
                  <a:pt x="583" y="332"/>
                </a:cubicBezTo>
                <a:cubicBezTo>
                  <a:pt x="563" y="332"/>
                  <a:pt x="545" y="332"/>
                  <a:pt x="530" y="332"/>
                </a:cubicBezTo>
                <a:cubicBezTo>
                  <a:pt x="530" y="331"/>
                  <a:pt x="529" y="328"/>
                  <a:pt x="528" y="324"/>
                </a:cubicBezTo>
                <a:cubicBezTo>
                  <a:pt x="527" y="314"/>
                  <a:pt x="526" y="307"/>
                  <a:pt x="525" y="304"/>
                </a:cubicBezTo>
                <a:cubicBezTo>
                  <a:pt x="531" y="305"/>
                  <a:pt x="541" y="306"/>
                  <a:pt x="554" y="306"/>
                </a:cubicBezTo>
                <a:cubicBezTo>
                  <a:pt x="565" y="307"/>
                  <a:pt x="574" y="307"/>
                  <a:pt x="582" y="307"/>
                </a:cubicBezTo>
                <a:cubicBezTo>
                  <a:pt x="609" y="310"/>
                  <a:pt x="624" y="297"/>
                  <a:pt x="624" y="267"/>
                </a:cubicBezTo>
                <a:cubicBezTo>
                  <a:pt x="624" y="264"/>
                  <a:pt x="625" y="257"/>
                  <a:pt x="626" y="246"/>
                </a:cubicBezTo>
                <a:cubicBezTo>
                  <a:pt x="626" y="235"/>
                  <a:pt x="626" y="228"/>
                  <a:pt x="626" y="225"/>
                </a:cubicBezTo>
                <a:lnTo>
                  <a:pt x="513" y="225"/>
                </a:lnTo>
                <a:cubicBezTo>
                  <a:pt x="501" y="278"/>
                  <a:pt x="459" y="317"/>
                  <a:pt x="385" y="342"/>
                </a:cubicBezTo>
                <a:cubicBezTo>
                  <a:pt x="380" y="335"/>
                  <a:pt x="374" y="327"/>
                  <a:pt x="368" y="320"/>
                </a:cubicBezTo>
                <a:cubicBezTo>
                  <a:pt x="435" y="299"/>
                  <a:pt x="474" y="267"/>
                  <a:pt x="484" y="225"/>
                </a:cubicBezTo>
                <a:lnTo>
                  <a:pt x="390" y="225"/>
                </a:lnTo>
                <a:lnTo>
                  <a:pt x="390" y="201"/>
                </a:lnTo>
                <a:close/>
                <a:moveTo>
                  <a:pt x="619" y="59"/>
                </a:moveTo>
                <a:lnTo>
                  <a:pt x="467" y="59"/>
                </a:lnTo>
                <a:cubicBezTo>
                  <a:pt x="486" y="81"/>
                  <a:pt x="510" y="99"/>
                  <a:pt x="538" y="113"/>
                </a:cubicBezTo>
                <a:cubicBezTo>
                  <a:pt x="569" y="98"/>
                  <a:pt x="596" y="80"/>
                  <a:pt x="619" y="59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799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754714" y="737425"/>
            <a:ext cx="419932" cy="437802"/>
            <a:chOff x="9338428" y="391614"/>
            <a:chExt cx="420096" cy="437973"/>
          </a:xfrm>
          <a:solidFill>
            <a:schemeClr val="accent1"/>
          </a:solidFill>
        </p:grpSpPr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9338428" y="391614"/>
              <a:ext cx="420096" cy="437973"/>
            </a:xfrm>
            <a:prstGeom prst="ellipse">
              <a:avLst/>
            </a:prstGeom>
            <a:solidFill>
              <a:srgbClr val="2E2E2E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9398442" y="495042"/>
              <a:ext cx="315391" cy="277085"/>
            </a:xfrm>
            <a:custGeom>
              <a:avLst/>
              <a:gdLst>
                <a:gd name="T0" fmla="*/ 224 w 428"/>
                <a:gd name="T1" fmla="*/ 352 h 361"/>
                <a:gd name="T2" fmla="*/ 417 w 428"/>
                <a:gd name="T3" fmla="*/ 105 h 361"/>
                <a:gd name="T4" fmla="*/ 405 w 428"/>
                <a:gd name="T5" fmla="*/ 100 h 361"/>
                <a:gd name="T6" fmla="*/ 288 w 428"/>
                <a:gd name="T7" fmla="*/ 101 h 361"/>
                <a:gd name="T8" fmla="*/ 224 w 428"/>
                <a:gd name="T9" fmla="*/ 352 h 361"/>
                <a:gd name="T10" fmla="*/ 421 w 428"/>
                <a:gd name="T11" fmla="*/ 105 h 361"/>
                <a:gd name="T12" fmla="*/ 421 w 428"/>
                <a:gd name="T13" fmla="*/ 105 h 361"/>
                <a:gd name="T14" fmla="*/ 7 w 428"/>
                <a:gd name="T15" fmla="*/ 103 h 361"/>
                <a:gd name="T16" fmla="*/ 199 w 428"/>
                <a:gd name="T17" fmla="*/ 348 h 361"/>
                <a:gd name="T18" fmla="*/ 137 w 428"/>
                <a:gd name="T19" fmla="*/ 100 h 361"/>
                <a:gd name="T20" fmla="*/ 23 w 428"/>
                <a:gd name="T21" fmla="*/ 101 h 361"/>
                <a:gd name="T22" fmla="*/ 7 w 428"/>
                <a:gd name="T23" fmla="*/ 103 h 361"/>
                <a:gd name="T24" fmla="*/ 198 w 428"/>
                <a:gd name="T25" fmla="*/ 353 h 361"/>
                <a:gd name="T26" fmla="*/ 198 w 428"/>
                <a:gd name="T27" fmla="*/ 353 h 361"/>
                <a:gd name="T28" fmla="*/ 212 w 428"/>
                <a:gd name="T29" fmla="*/ 354 h 361"/>
                <a:gd name="T30" fmla="*/ 278 w 428"/>
                <a:gd name="T31" fmla="*/ 101 h 361"/>
                <a:gd name="T32" fmla="*/ 275 w 428"/>
                <a:gd name="T33" fmla="*/ 105 h 361"/>
                <a:gd name="T34" fmla="*/ 147 w 428"/>
                <a:gd name="T35" fmla="*/ 101 h 361"/>
                <a:gd name="T36" fmla="*/ 212 w 428"/>
                <a:gd name="T37" fmla="*/ 354 h 361"/>
                <a:gd name="T38" fmla="*/ 299 w 428"/>
                <a:gd name="T39" fmla="*/ 91 h 361"/>
                <a:gd name="T40" fmla="*/ 426 w 428"/>
                <a:gd name="T41" fmla="*/ 91 h 361"/>
                <a:gd name="T42" fmla="*/ 352 w 428"/>
                <a:gd name="T43" fmla="*/ 1 h 361"/>
                <a:gd name="T44" fmla="*/ 299 w 428"/>
                <a:gd name="T45" fmla="*/ 91 h 361"/>
                <a:gd name="T46" fmla="*/ 0 w 428"/>
                <a:gd name="T47" fmla="*/ 89 h 361"/>
                <a:gd name="T48" fmla="*/ 125 w 428"/>
                <a:gd name="T49" fmla="*/ 91 h 361"/>
                <a:gd name="T50" fmla="*/ 74 w 428"/>
                <a:gd name="T51" fmla="*/ 0 h 361"/>
                <a:gd name="T52" fmla="*/ 0 w 428"/>
                <a:gd name="T53" fmla="*/ 89 h 361"/>
                <a:gd name="T54" fmla="*/ 148 w 428"/>
                <a:gd name="T55" fmla="*/ 91 h 361"/>
                <a:gd name="T56" fmla="*/ 276 w 428"/>
                <a:gd name="T57" fmla="*/ 90 h 361"/>
                <a:gd name="T58" fmla="*/ 211 w 428"/>
                <a:gd name="T59" fmla="*/ 2 h 361"/>
                <a:gd name="T60" fmla="*/ 148 w 428"/>
                <a:gd name="T61" fmla="*/ 91 h 361"/>
                <a:gd name="T62" fmla="*/ 138 w 428"/>
                <a:gd name="T63" fmla="*/ 93 h 361"/>
                <a:gd name="T64" fmla="*/ 202 w 428"/>
                <a:gd name="T65" fmla="*/ 1 h 361"/>
                <a:gd name="T66" fmla="*/ 83 w 428"/>
                <a:gd name="T67" fmla="*/ 2 h 361"/>
                <a:gd name="T68" fmla="*/ 138 w 428"/>
                <a:gd name="T69" fmla="*/ 93 h 361"/>
                <a:gd name="T70" fmla="*/ 289 w 428"/>
                <a:gd name="T71" fmla="*/ 93 h 361"/>
                <a:gd name="T72" fmla="*/ 340 w 428"/>
                <a:gd name="T73" fmla="*/ 1 h 361"/>
                <a:gd name="T74" fmla="*/ 225 w 428"/>
                <a:gd name="T75" fmla="*/ 3 h 361"/>
                <a:gd name="T76" fmla="*/ 289 w 428"/>
                <a:gd name="T77" fmla="*/ 9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361">
                  <a:moveTo>
                    <a:pt x="224" y="352"/>
                  </a:moveTo>
                  <a:lnTo>
                    <a:pt x="417" y="105"/>
                  </a:lnTo>
                  <a:cubicBezTo>
                    <a:pt x="412" y="102"/>
                    <a:pt x="413" y="100"/>
                    <a:pt x="405" y="100"/>
                  </a:cubicBezTo>
                  <a:lnTo>
                    <a:pt x="288" y="101"/>
                  </a:lnTo>
                  <a:lnTo>
                    <a:pt x="224" y="352"/>
                  </a:lnTo>
                  <a:close/>
                  <a:moveTo>
                    <a:pt x="421" y="105"/>
                  </a:moveTo>
                  <a:cubicBezTo>
                    <a:pt x="428" y="97"/>
                    <a:pt x="414" y="113"/>
                    <a:pt x="421" y="105"/>
                  </a:cubicBezTo>
                  <a:close/>
                  <a:moveTo>
                    <a:pt x="7" y="103"/>
                  </a:moveTo>
                  <a:lnTo>
                    <a:pt x="199" y="348"/>
                  </a:lnTo>
                  <a:lnTo>
                    <a:pt x="137" y="100"/>
                  </a:lnTo>
                  <a:lnTo>
                    <a:pt x="23" y="101"/>
                  </a:lnTo>
                  <a:lnTo>
                    <a:pt x="7" y="103"/>
                  </a:lnTo>
                  <a:close/>
                  <a:moveTo>
                    <a:pt x="198" y="353"/>
                  </a:moveTo>
                  <a:cubicBezTo>
                    <a:pt x="205" y="361"/>
                    <a:pt x="191" y="345"/>
                    <a:pt x="198" y="353"/>
                  </a:cubicBezTo>
                  <a:close/>
                  <a:moveTo>
                    <a:pt x="212" y="354"/>
                  </a:moveTo>
                  <a:lnTo>
                    <a:pt x="278" y="101"/>
                  </a:lnTo>
                  <a:lnTo>
                    <a:pt x="275" y="105"/>
                  </a:lnTo>
                  <a:lnTo>
                    <a:pt x="147" y="101"/>
                  </a:lnTo>
                  <a:lnTo>
                    <a:pt x="212" y="354"/>
                  </a:lnTo>
                  <a:close/>
                  <a:moveTo>
                    <a:pt x="299" y="91"/>
                  </a:moveTo>
                  <a:lnTo>
                    <a:pt x="426" y="91"/>
                  </a:lnTo>
                  <a:lnTo>
                    <a:pt x="352" y="1"/>
                  </a:lnTo>
                  <a:lnTo>
                    <a:pt x="299" y="91"/>
                  </a:lnTo>
                  <a:close/>
                  <a:moveTo>
                    <a:pt x="0" y="89"/>
                  </a:moveTo>
                  <a:lnTo>
                    <a:pt x="125" y="91"/>
                  </a:lnTo>
                  <a:lnTo>
                    <a:pt x="74" y="0"/>
                  </a:lnTo>
                  <a:lnTo>
                    <a:pt x="0" y="89"/>
                  </a:lnTo>
                  <a:close/>
                  <a:moveTo>
                    <a:pt x="148" y="91"/>
                  </a:moveTo>
                  <a:lnTo>
                    <a:pt x="276" y="90"/>
                  </a:lnTo>
                  <a:lnTo>
                    <a:pt x="211" y="2"/>
                  </a:lnTo>
                  <a:lnTo>
                    <a:pt x="148" y="91"/>
                  </a:lnTo>
                  <a:close/>
                  <a:moveTo>
                    <a:pt x="138" y="93"/>
                  </a:moveTo>
                  <a:lnTo>
                    <a:pt x="202" y="1"/>
                  </a:lnTo>
                  <a:lnTo>
                    <a:pt x="83" y="2"/>
                  </a:lnTo>
                  <a:lnTo>
                    <a:pt x="138" y="93"/>
                  </a:lnTo>
                  <a:close/>
                  <a:moveTo>
                    <a:pt x="289" y="93"/>
                  </a:moveTo>
                  <a:lnTo>
                    <a:pt x="340" y="1"/>
                  </a:lnTo>
                  <a:lnTo>
                    <a:pt x="225" y="3"/>
                  </a:lnTo>
                  <a:lnTo>
                    <a:pt x="289" y="93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91404" tIns="45702" rIns="91404" bIns="45702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1799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圆角矩形 17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/>
          <p:nvPr/>
        </p:nvSpPr>
        <p:spPr>
          <a:xfrm>
            <a:off x="0" y="2000099"/>
            <a:ext cx="6776358" cy="2134905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6873343" y="3558542"/>
            <a:ext cx="5318657" cy="5819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73343" y="2039855"/>
            <a:ext cx="2605287" cy="1461246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7441" y="2496399"/>
            <a:ext cx="6178640" cy="123110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设计协同办公平台</a:t>
            </a:r>
            <a:endParaRPr kumimoji="1" lang="en-US" altLang="zh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项目启动会</a:t>
            </a:r>
            <a:endParaRPr lang="zh-CN" altLang="en-US" sz="4800" b="1" dirty="0">
              <a:solidFill>
                <a:srgbClr val="2E2E2E"/>
              </a:solidFill>
              <a:latin typeface="微软雅黑"/>
            </a:endParaRPr>
          </a:p>
        </p:txBody>
      </p:sp>
      <p:sp>
        <p:nvSpPr>
          <p:cNvPr id="25" name="Freeform 10"/>
          <p:cNvSpPr>
            <a:spLocks noChangeAspect="1" noEditPoints="1"/>
          </p:cNvSpPr>
          <p:nvPr/>
        </p:nvSpPr>
        <p:spPr>
          <a:xfrm>
            <a:off x="6596080" y="5130475"/>
            <a:ext cx="372916" cy="374504"/>
          </a:xfrm>
          <a:custGeom>
            <a:avLst/>
            <a:gdLst/>
            <a:ahLst/>
            <a:cxnLst>
              <a:cxn ang="0">
                <a:pos x="186418" y="0"/>
              </a:cxn>
              <a:cxn ang="0">
                <a:pos x="372836" y="187200"/>
              </a:cxn>
              <a:cxn ang="0">
                <a:pos x="186418" y="374400"/>
              </a:cxn>
              <a:cxn ang="0">
                <a:pos x="0" y="187200"/>
              </a:cxn>
              <a:cxn ang="0">
                <a:pos x="186418" y="0"/>
              </a:cxn>
              <a:cxn ang="0">
                <a:pos x="331748" y="191020"/>
              </a:cxn>
              <a:cxn ang="0">
                <a:pos x="324900" y="195605"/>
              </a:cxn>
              <a:cxn ang="0">
                <a:pos x="299791" y="195605"/>
              </a:cxn>
              <a:cxn ang="0">
                <a:pos x="293703" y="193313"/>
              </a:cxn>
              <a:cxn ang="0">
                <a:pos x="186418" y="80229"/>
              </a:cxn>
              <a:cxn ang="0">
                <a:pos x="79133" y="193313"/>
              </a:cxn>
              <a:cxn ang="0">
                <a:pos x="73045" y="195605"/>
              </a:cxn>
              <a:cxn ang="0">
                <a:pos x="47936" y="195605"/>
              </a:cxn>
              <a:cxn ang="0">
                <a:pos x="41088" y="191020"/>
              </a:cxn>
              <a:cxn ang="0">
                <a:pos x="42610" y="182616"/>
              </a:cxn>
              <a:cxn ang="0">
                <a:pos x="179570" y="39732"/>
              </a:cxn>
              <a:cxn ang="0">
                <a:pos x="186418" y="36676"/>
              </a:cxn>
              <a:cxn ang="0">
                <a:pos x="193266" y="39732"/>
              </a:cxn>
              <a:cxn ang="0">
                <a:pos x="330226" y="182616"/>
              </a:cxn>
              <a:cxn ang="0">
                <a:pos x="331748" y="191020"/>
              </a:cxn>
              <a:cxn ang="0">
                <a:pos x="85981" y="204010"/>
              </a:cxn>
              <a:cxn ang="0">
                <a:pos x="85981" y="204010"/>
              </a:cxn>
              <a:cxn ang="0">
                <a:pos x="85981" y="289587"/>
              </a:cxn>
              <a:cxn ang="0">
                <a:pos x="98155" y="304104"/>
              </a:cxn>
              <a:cxn ang="0">
                <a:pos x="153700" y="304104"/>
              </a:cxn>
              <a:cxn ang="0">
                <a:pos x="153700" y="210887"/>
              </a:cxn>
              <a:cxn ang="0">
                <a:pos x="168157" y="196369"/>
              </a:cxn>
              <a:cxn ang="0">
                <a:pos x="204679" y="196369"/>
              </a:cxn>
              <a:cxn ang="0">
                <a:pos x="219136" y="210887"/>
              </a:cxn>
              <a:cxn ang="0">
                <a:pos x="219136" y="304104"/>
              </a:cxn>
              <a:cxn ang="0">
                <a:pos x="274681" y="304104"/>
              </a:cxn>
              <a:cxn ang="0">
                <a:pos x="286855" y="289587"/>
              </a:cxn>
              <a:cxn ang="0">
                <a:pos x="286855" y="204774"/>
              </a:cxn>
              <a:cxn ang="0">
                <a:pos x="186418" y="99331"/>
              </a:cxn>
              <a:cxn ang="0">
                <a:pos x="85981" y="204010"/>
              </a:cxn>
            </a:cxnLst>
            <a:rect l="0" t="0" r="0" b="0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Freeform 9"/>
          <p:cNvSpPr>
            <a:spLocks noEditPoints="1"/>
          </p:cNvSpPr>
          <p:nvPr/>
        </p:nvSpPr>
        <p:spPr>
          <a:xfrm>
            <a:off x="2605076" y="5146344"/>
            <a:ext cx="372917" cy="374504"/>
          </a:xfrm>
          <a:custGeom>
            <a:avLst/>
            <a:gdLst/>
            <a:ahLst/>
            <a:cxnLst>
              <a:cxn ang="0">
                <a:pos x="272602" y="191165"/>
              </a:cxn>
              <a:cxn ang="0">
                <a:pos x="272602" y="139933"/>
              </a:cxn>
              <a:cxn ang="0">
                <a:pos x="249759" y="139933"/>
              </a:cxn>
              <a:cxn ang="0">
                <a:pos x="249759" y="191165"/>
              </a:cxn>
              <a:cxn ang="0">
                <a:pos x="188080" y="252338"/>
              </a:cxn>
              <a:cxn ang="0">
                <a:pos x="187319" y="252338"/>
              </a:cxn>
              <a:cxn ang="0">
                <a:pos x="186558" y="252338"/>
              </a:cxn>
              <a:cxn ang="0">
                <a:pos x="186558" y="252338"/>
              </a:cxn>
              <a:cxn ang="0">
                <a:pos x="185035" y="252338"/>
              </a:cxn>
              <a:cxn ang="0">
                <a:pos x="123356" y="191165"/>
              </a:cxn>
              <a:cxn ang="0">
                <a:pos x="123356" y="139933"/>
              </a:cxn>
              <a:cxn ang="0">
                <a:pos x="100513" y="139933"/>
              </a:cxn>
              <a:cxn ang="0">
                <a:pos x="100513" y="191165"/>
              </a:cxn>
              <a:cxn ang="0">
                <a:pos x="172851" y="274513"/>
              </a:cxn>
              <a:cxn ang="0">
                <a:pos x="172851" y="311216"/>
              </a:cxn>
              <a:cxn ang="0">
                <a:pos x="121833" y="325745"/>
              </a:cxn>
              <a:cxn ang="0">
                <a:pos x="252043" y="325745"/>
              </a:cxn>
              <a:cxn ang="0">
                <a:pos x="200264" y="311216"/>
              </a:cxn>
              <a:cxn ang="0">
                <a:pos x="200264" y="275277"/>
              </a:cxn>
              <a:cxn ang="0">
                <a:pos x="272602" y="191165"/>
              </a:cxn>
              <a:cxn ang="0">
                <a:pos x="185796" y="230927"/>
              </a:cxn>
              <a:cxn ang="0">
                <a:pos x="186558" y="230927"/>
              </a:cxn>
              <a:cxn ang="0">
                <a:pos x="187319" y="230927"/>
              </a:cxn>
              <a:cxn ang="0">
                <a:pos x="228438" y="189635"/>
              </a:cxn>
              <a:cxn ang="0">
                <a:pos x="228438" y="90230"/>
              </a:cxn>
              <a:cxn ang="0">
                <a:pos x="187319" y="48938"/>
              </a:cxn>
              <a:cxn ang="0">
                <a:pos x="186558" y="48938"/>
              </a:cxn>
              <a:cxn ang="0">
                <a:pos x="185796" y="48938"/>
              </a:cxn>
              <a:cxn ang="0">
                <a:pos x="144677" y="90230"/>
              </a:cxn>
              <a:cxn ang="0">
                <a:pos x="144677" y="189635"/>
              </a:cxn>
              <a:cxn ang="0">
                <a:pos x="185796" y="230927"/>
              </a:cxn>
              <a:cxn ang="0">
                <a:pos x="186558" y="0"/>
              </a:cxn>
              <a:cxn ang="0">
                <a:pos x="373115" y="187342"/>
              </a:cxn>
              <a:cxn ang="0">
                <a:pos x="186558" y="374683"/>
              </a:cxn>
              <a:cxn ang="0">
                <a:pos x="0" y="187342"/>
              </a:cxn>
              <a:cxn ang="0">
                <a:pos x="186558" y="0"/>
              </a:cxn>
            </a:cxnLst>
            <a:rect l="0" t="0" r="0" b="0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00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4"/>
          <p:cNvSpPr txBox="1"/>
          <p:nvPr/>
        </p:nvSpPr>
        <p:spPr>
          <a:xfrm>
            <a:off x="2954190" y="5159039"/>
            <a:ext cx="2988096" cy="34911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汇报人：袁学忠</a:t>
            </a:r>
            <a:endParaRPr lang="en-US" altLang="zh-CN" sz="2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4"/>
          <p:cNvSpPr txBox="1"/>
          <p:nvPr/>
        </p:nvSpPr>
        <p:spPr>
          <a:xfrm>
            <a:off x="6943043" y="5152415"/>
            <a:ext cx="3298681" cy="34911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上海图源信息科技有限公司</a:t>
            </a:r>
            <a:endParaRPr lang="en-US" altLang="zh-CN" sz="2000" b="1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73648" y="2039855"/>
            <a:ext cx="2604645" cy="146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8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FD5A42D-FCC7-490F-BC97-8AB1A87DCECB}"/>
              </a:ext>
            </a:extLst>
          </p:cNvPr>
          <p:cNvSpPr/>
          <p:nvPr/>
        </p:nvSpPr>
        <p:spPr>
          <a:xfrm>
            <a:off x="0" y="267266"/>
            <a:ext cx="308758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项目沟通机制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3D5E2A3-94AE-7F4A-8D3E-E28F9A47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75986"/>
              </p:ext>
            </p:extLst>
          </p:nvPr>
        </p:nvGraphicFramePr>
        <p:xfrm>
          <a:off x="832842" y="1148543"/>
          <a:ext cx="10288400" cy="4914528"/>
        </p:xfrm>
        <a:graphic>
          <a:graphicData uri="http://schemas.openxmlformats.org/drawingml/2006/table">
            <a:tbl>
              <a:tblPr/>
              <a:tblGrid>
                <a:gridCol w="965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9778"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会议内容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召集人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通知方式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参加者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dirty="0">
                          <a:solidFill>
                            <a:srgbClr val="F8F8F8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sz="1600" b="1" dirty="0">
                        <a:solidFill>
                          <a:srgbClr val="F8F8F8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1070"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</a:t>
                      </a:r>
                      <a:endParaRPr lang="en-US" altLang="zh-CN" sz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周例会</a:t>
                      </a:r>
                      <a:endParaRPr lang="zh-CN" sz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endParaRPr lang="en-US" alt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回顾和检查项目每周实施情况，包括进度和质量评价；确认各项已解决或尚未解决的问题；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安排后续工作计划，包括任务和资源安排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提出后续工作重点，包括进度和质量要求；提示项目潜在的风险和问题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 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按照项目章程一般无需额外通知。如有时间或地点变动，由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项目组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邮件通知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内部顾问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其他相关人员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每周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五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:00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－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14:30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召开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在会后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个工作日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，由乙方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邮件发出本周会议报告</a:t>
                      </a:r>
                      <a:endParaRPr lang="zh-CN" sz="1050" b="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15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专题会议</a:t>
                      </a:r>
                      <a:endParaRPr lang="zh-CN" sz="1200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专题性会议是专为解决某一问题而设的会议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，例如，跨部门业务协同的问题。</a:t>
                      </a:r>
                      <a:endParaRPr lang="zh-CN" sz="10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关键用户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项目经理</a:t>
                      </a:r>
                      <a:endParaRPr lang="zh-CN" sz="10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邮件通知</a:t>
                      </a:r>
                      <a:endParaRPr lang="zh-CN" sz="10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项目经理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项目</a:t>
                      </a: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顾问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关键用户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其他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相关</a:t>
                      </a: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人员</a:t>
                      </a: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根据项目进展情况随期召开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会议纪要由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乙方项目经理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顾问</a:t>
                      </a: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在会后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sz="1000" kern="12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个工作日内发给相关人员</a:t>
                      </a: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737309"/>
                  </a:ext>
                </a:extLst>
              </a:tr>
              <a:tr h="18605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阶段性汇报</a:t>
                      </a:r>
                      <a:endParaRPr lang="zh-CN" sz="1200" kern="12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2433" marR="62433" marT="0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A2"/>
                    </a:solidFill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回顾上一阶段已完成的任务进度及其质量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展示上一阶段已完成的可交付文档资料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听取项目领导对本阶段的工作意见；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明确下一阶段项目工作的目标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计划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质量要求及可交付文档资料；明确下一阶段的具体工作方法和策略；下一阶段工作重点和潜在风险揭示；确定各小组成员的角色及相应责任要求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邮件通知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项目总监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项目经理</a:t>
                      </a:r>
                      <a:endParaRPr lang="en-US" alt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关键用户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其他相关人员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1pPr>
                      <a:lvl2pPr marL="342716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2pPr>
                      <a:lvl3pPr marL="68543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3pPr>
                      <a:lvl4pPr marL="1028151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4pPr>
                      <a:lvl5pPr marL="137086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5pPr>
                      <a:lvl6pPr marL="1713584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6pPr>
                      <a:lvl7pPr marL="2056300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7pPr>
                      <a:lvl8pPr marL="2399017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8pPr>
                      <a:lvl9pPr marL="2741732" algn="l" defTabSz="685434" rtl="0" eaLnBrk="1" latinLnBrk="0" hangingPunct="1">
                        <a:defRPr sz="1300" kern="1200">
                          <a:solidFill>
                            <a:schemeClr val="dk1"/>
                          </a:solidFill>
                          <a:latin typeface="Book Antiqua"/>
                          <a:ea typeface="SimSun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每一个阶段结束和下一阶段开始时召开</a:t>
                      </a:r>
                      <a:endParaRPr lang="en-US" alt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alt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在会后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个工作日内，由项目经理邮件发送阶段性汇报及腰。</a:t>
                      </a:r>
                      <a:endParaRPr lang="zh-CN" sz="10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433" marR="624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2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8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FD5A42D-FCC7-490F-BC97-8AB1A87DCECB}"/>
              </a:ext>
            </a:extLst>
          </p:cNvPr>
          <p:cNvSpPr/>
          <p:nvPr/>
        </p:nvSpPr>
        <p:spPr>
          <a:xfrm>
            <a:off x="0" y="267266"/>
            <a:ext cx="308758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项目风险管控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96038D3-B1C4-4441-BCE2-D69682B77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540421"/>
              </p:ext>
            </p:extLst>
          </p:nvPr>
        </p:nvGraphicFramePr>
        <p:xfrm>
          <a:off x="570017" y="952933"/>
          <a:ext cx="11355833" cy="528962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50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3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6964">
                  <a:extLst>
                    <a:ext uri="{9D8B030D-6E8A-4147-A177-3AD203B41FA5}">
                      <a16:colId xmlns:a16="http://schemas.microsoft.com/office/drawing/2014/main" val="1617906241"/>
                    </a:ext>
                  </a:extLst>
                </a:gridCol>
              </a:tblGrid>
              <a:tr h="465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风险来源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原因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对项目影响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程度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应对措施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措施落实日期</a:t>
                      </a:r>
                      <a:endParaRPr lang="zh-CN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需求边界不清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项目范围边界不清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项目无法按时上线，且与项目期望值不符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u="none" strike="noStrike" kern="12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重要</a:t>
                      </a:r>
                      <a:endParaRPr lang="zh-CN" altLang="en-US" sz="1200" b="0" i="0" u="none" strike="noStrike" kern="1200" dirty="0">
                        <a:solidFill>
                          <a:srgbClr val="FF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kern="12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业务部门、信息部门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、外部顾问在项目开发前明确项目范围。</a:t>
                      </a:r>
                      <a:endParaRPr lang="en-US" altLang="zh-CN" sz="1200" u="none" strike="noStrike" kern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2019</a:t>
                      </a: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</a:t>
                      </a:r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业务标准化模块数据梳理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线下标准化模块梳理不及时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推迟项目上线时间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重要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、确定数据梳理方案；</a:t>
                      </a:r>
                      <a:endParaRPr lang="en-US" altLang="zh-CN" sz="1200" u="none" strike="noStrike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、定制数据梳理计划和责任人，严格按照计划梳理标准化模块数据。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需求阶段落实梳理计划</a:t>
                      </a: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1980030026"/>
                  </a:ext>
                </a:extLst>
              </a:tr>
              <a:tr h="10478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配合度不高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、参与项目时间不够；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、决策速度不够；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、关键用户不愿意承担过多项目实施任务；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、关键用户无法投入更多的时间；</a:t>
                      </a:r>
                      <a:endParaRPr lang="zh-CN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推迟项目上线时间，项目质量不佳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中等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、双方管理层重视本项目并保证资源投入；</a:t>
                      </a:r>
                      <a:endParaRPr lang="en-US" altLang="zh-CN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、双方共同制定项目计划；</a:t>
                      </a:r>
                      <a:endParaRPr lang="en-US" altLang="zh-CN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、建立相互监督机制，乙方配合度不高根据合同约定，可终止合同；甲方配合度不高，可向项目组织上一层级反馈。</a:t>
                      </a:r>
                      <a:endParaRPr lang="en-US" altLang="zh-CN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变更量大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、业务部门始终无法最终确定需求与方案；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、在方案确定后又提出很多新的想法；</a:t>
                      </a:r>
                    </a:p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、在项目实施期间要求增加新的业务内容；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推迟项目上线时间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重要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、制定项目方案决策流程；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、制定项目变更流程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人员变动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项目人员离职或其他原因不能参与项目，公司资源不足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推迟项目上线时间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重要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、项目人员安排公司核心合伙人成员</a:t>
                      </a:r>
                      <a:endParaRPr lang="en-US" altLang="zh-CN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、组织备用人员以防人员变动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4291583324"/>
                  </a:ext>
                </a:extLst>
              </a:tr>
              <a:tr h="207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核心技术难点解决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技术难点问题的解决碰到困难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推迟项目上线时间，项目质量不佳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重要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、安排资深专业</a:t>
                      </a: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CAD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开发人员投入项目</a:t>
                      </a:r>
                      <a:endParaRPr lang="en-US" altLang="zh-CN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、难点问题引入其他</a:t>
                      </a: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CAD</a:t>
                      </a:r>
                      <a:r>
                        <a:rPr lang="zh-CN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行业人员协助解决</a:t>
                      </a:r>
                    </a:p>
                  </a:txBody>
                  <a:tcPr marL="8660" marR="8660" marT="649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8660" marR="8660" marT="6496" marB="0" anchor="ctr"/>
                </a:tc>
                <a:extLst>
                  <a:ext uri="{0D108BD9-81ED-4DB2-BD59-A6C34878D82A}">
                    <a16:rowId xmlns:a16="http://schemas.microsoft.com/office/drawing/2014/main" val="212378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0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846" y="212180"/>
            <a:ext cx="11725484" cy="298327"/>
          </a:xfrm>
        </p:spPr>
        <p:txBody>
          <a:bodyPr>
            <a:no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zh-CN" altLang="en-US" sz="2800" b="1" dirty="0"/>
              <a:t>正视项目实施客观规律，保持信心！</a:t>
            </a:r>
            <a:endParaRPr lang="zh-CN" altLang="en-US" sz="2800" b="1" dirty="0">
              <a:solidFill>
                <a:srgbClr val="FFFFFF"/>
              </a:solidFill>
              <a:latin typeface="微软雅黑" charset="0"/>
              <a:ea typeface="微软雅黑" charset="0"/>
              <a:cs typeface="Arial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9894" y="981045"/>
            <a:ext cx="10407567" cy="5640767"/>
            <a:chOff x="344488" y="824234"/>
            <a:chExt cx="8469312" cy="4590258"/>
          </a:xfrm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708025" y="1166342"/>
              <a:ext cx="7970838" cy="2289175"/>
            </a:xfrm>
            <a:prstGeom prst="rect">
              <a:avLst/>
            </a:prstGeom>
            <a:gradFill rotWithShape="0">
              <a:gsLst>
                <a:gs pos="0">
                  <a:srgbClr val="3366FF"/>
                </a:gs>
                <a:gs pos="100000">
                  <a:srgbClr val="EAE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708025" y="3455517"/>
              <a:ext cx="7970838" cy="19494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1019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854075" y="888529"/>
              <a:ext cx="1404938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19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乐观</a:t>
              </a: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344488" y="4946179"/>
              <a:ext cx="165735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19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悲观</a:t>
              </a: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7912100" y="3606329"/>
              <a:ext cx="8413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19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>
              <a:off x="708025" y="3442817"/>
              <a:ext cx="8105775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 flipV="1">
              <a:off x="698500" y="844079"/>
              <a:ext cx="12700" cy="4570413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1247775" y="2077567"/>
              <a:ext cx="1149350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相信</a:t>
              </a:r>
            </a:p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不了解时的自信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>
                <a:lnSpc>
                  <a:spcPts val="3000"/>
                </a:lnSpc>
                <a:tabLst>
                  <a:tab pos="355600" algn="l"/>
                  <a:tab pos="711200" algn="l"/>
                  <a:tab pos="1079500" algn="l"/>
                </a:tabLst>
              </a:pP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Arc 12"/>
            <p:cNvSpPr>
              <a:spLocks/>
            </p:cNvSpPr>
            <p:nvPr/>
          </p:nvSpPr>
          <p:spPr bwMode="auto">
            <a:xfrm>
              <a:off x="700088" y="1961679"/>
              <a:ext cx="1438275" cy="74612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Arc 13"/>
            <p:cNvSpPr>
              <a:spLocks/>
            </p:cNvSpPr>
            <p:nvPr/>
          </p:nvSpPr>
          <p:spPr bwMode="auto">
            <a:xfrm>
              <a:off x="2124075" y="1964854"/>
              <a:ext cx="927100" cy="1903413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Arc 14"/>
            <p:cNvSpPr>
              <a:spLocks/>
            </p:cNvSpPr>
            <p:nvPr/>
          </p:nvSpPr>
          <p:spPr bwMode="auto">
            <a:xfrm>
              <a:off x="3038475" y="3856200"/>
              <a:ext cx="1169988" cy="877888"/>
            </a:xfrm>
            <a:custGeom>
              <a:avLst/>
              <a:gdLst>
                <a:gd name="T0" fmla="*/ 2147483647 w 21600"/>
                <a:gd name="T1" fmla="*/ 2147483647 h 21639"/>
                <a:gd name="T2" fmla="*/ 0 w 21600"/>
                <a:gd name="T3" fmla="*/ 0 h 21639"/>
                <a:gd name="T4" fmla="*/ 2147483647 w 21600"/>
                <a:gd name="T5" fmla="*/ 2147483647 h 216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39"/>
                <a:gd name="T11" fmla="*/ 21600 w 21600"/>
                <a:gd name="T12" fmla="*/ 21639 h 216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39" fill="none" extrusionOk="0">
                  <a:moveTo>
                    <a:pt x="21574" y="21638"/>
                  </a:moveTo>
                  <a:cubicBezTo>
                    <a:pt x="9654" y="21624"/>
                    <a:pt x="0" y="11958"/>
                    <a:pt x="0" y="39"/>
                  </a:cubicBezTo>
                  <a:cubicBezTo>
                    <a:pt x="-1" y="26"/>
                    <a:pt x="0" y="13"/>
                    <a:pt x="0" y="0"/>
                  </a:cubicBezTo>
                </a:path>
                <a:path w="21600" h="21639" stroke="0" extrusionOk="0">
                  <a:moveTo>
                    <a:pt x="21574" y="21638"/>
                  </a:moveTo>
                  <a:cubicBezTo>
                    <a:pt x="9654" y="21624"/>
                    <a:pt x="0" y="11958"/>
                    <a:pt x="0" y="39"/>
                  </a:cubicBezTo>
                  <a:cubicBezTo>
                    <a:pt x="-1" y="26"/>
                    <a:pt x="0" y="13"/>
                    <a:pt x="0" y="0"/>
                  </a:cubicBezTo>
                  <a:lnTo>
                    <a:pt x="21600" y="39"/>
                  </a:lnTo>
                  <a:lnTo>
                    <a:pt x="21574" y="21638"/>
                  </a:lnTo>
                  <a:close/>
                </a:path>
              </a:pathLst>
            </a:custGeom>
            <a:noFill/>
            <a:ln w="762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Arc 15"/>
            <p:cNvSpPr>
              <a:spLocks/>
            </p:cNvSpPr>
            <p:nvPr/>
          </p:nvSpPr>
          <p:spPr bwMode="auto">
            <a:xfrm>
              <a:off x="4213225" y="2918942"/>
              <a:ext cx="1773238" cy="1816100"/>
            </a:xfrm>
            <a:custGeom>
              <a:avLst/>
              <a:gdLst>
                <a:gd name="T0" fmla="*/ 2147483647 w 21600"/>
                <a:gd name="T1" fmla="*/ 0 h 21619"/>
                <a:gd name="T2" fmla="*/ 0 w 21600"/>
                <a:gd name="T3" fmla="*/ 2147483647 h 21619"/>
                <a:gd name="T4" fmla="*/ 0 w 21600"/>
                <a:gd name="T5" fmla="*/ 2147483647 h 2161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19"/>
                <a:gd name="T11" fmla="*/ 21600 w 21600"/>
                <a:gd name="T12" fmla="*/ 21619 h 216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19" fill="none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9"/>
                  </a:cubicBezTo>
                  <a:cubicBezTo>
                    <a:pt x="21600" y="11948"/>
                    <a:pt x="11929" y="21618"/>
                    <a:pt x="0" y="21619"/>
                  </a:cubicBezTo>
                </a:path>
                <a:path w="21600" h="21619" stroke="0" extrusionOk="0">
                  <a:moveTo>
                    <a:pt x="21599" y="0"/>
                  </a:moveTo>
                  <a:cubicBezTo>
                    <a:pt x="21599" y="6"/>
                    <a:pt x="21600" y="12"/>
                    <a:pt x="21600" y="19"/>
                  </a:cubicBezTo>
                  <a:cubicBezTo>
                    <a:pt x="21600" y="11948"/>
                    <a:pt x="11929" y="21618"/>
                    <a:pt x="0" y="21619"/>
                  </a:cubicBezTo>
                  <a:lnTo>
                    <a:pt x="0" y="1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762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Arc 16"/>
            <p:cNvSpPr>
              <a:spLocks/>
            </p:cNvSpPr>
            <p:nvPr/>
          </p:nvSpPr>
          <p:spPr bwMode="auto">
            <a:xfrm>
              <a:off x="5994400" y="1577504"/>
              <a:ext cx="2014538" cy="1344613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6"/>
                    <a:pt x="9661" y="8"/>
                    <a:pt x="2158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6"/>
                    <a:pt x="9661" y="8"/>
                    <a:pt x="2158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76200" cap="rnd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1765300" y="1926754"/>
              <a:ext cx="152400" cy="16033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2932113" y="3734917"/>
              <a:ext cx="152400" cy="16033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Oval 19"/>
            <p:cNvSpPr>
              <a:spLocks noChangeArrowheads="1"/>
            </p:cNvSpPr>
            <p:nvPr/>
          </p:nvSpPr>
          <p:spPr bwMode="auto">
            <a:xfrm>
              <a:off x="7897813" y="1514004"/>
              <a:ext cx="150812" cy="1571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Oval 20"/>
            <p:cNvSpPr>
              <a:spLocks noChangeArrowheads="1"/>
            </p:cNvSpPr>
            <p:nvPr/>
          </p:nvSpPr>
          <p:spPr bwMode="auto">
            <a:xfrm>
              <a:off x="6534150" y="1899767"/>
              <a:ext cx="149225" cy="16033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867400" y="3344392"/>
              <a:ext cx="152400" cy="15875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5678488" y="3542829"/>
              <a:ext cx="930275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希望</a:t>
              </a:r>
            </a:p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深入了解过程中的乐观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4743450" y="1669579"/>
              <a:ext cx="12192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自信</a:t>
              </a:r>
            </a:p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确信的乐观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6975475" y="1664817"/>
              <a:ext cx="1509713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满意</a:t>
              </a:r>
            </a:p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成功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1" name="Picture 2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950" y="1202854"/>
              <a:ext cx="43497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2151063" y="3830167"/>
              <a:ext cx="882650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疑虑</a:t>
              </a:r>
            </a:p>
            <a:p>
              <a:pPr algn="ctr" defTabSz="762000" eaLnBrk="0" hangingPunct="0">
                <a:lnSpc>
                  <a:spcPts val="2600"/>
                </a:lnSpc>
                <a:tabLst>
                  <a:tab pos="355600" algn="l"/>
                  <a:tab pos="711200" algn="l"/>
                  <a:tab pos="1079500" algn="l"/>
                </a:tabLst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逐渐了解过程中的悲观</a:t>
              </a:r>
            </a:p>
          </p:txBody>
        </p:sp>
        <p:pic>
          <p:nvPicPr>
            <p:cNvPr id="93" name="Picture 2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1025" y="2630017"/>
              <a:ext cx="44767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Picture 2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75" y="1204442"/>
              <a:ext cx="482600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" name="Picture 3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231" y="824234"/>
              <a:ext cx="395288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32"/>
            <p:cNvSpPr>
              <a:spLocks noChangeArrowheads="1"/>
            </p:cNvSpPr>
            <p:nvPr/>
          </p:nvSpPr>
          <p:spPr bwMode="auto">
            <a:xfrm>
              <a:off x="854075" y="2750667"/>
              <a:ext cx="208915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蜜月期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期望没有与理论结合</a:t>
              </a: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主要困难看似可以掌控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Rectangle 33"/>
            <p:cNvSpPr>
              <a:spLocks noChangeArrowheads="1"/>
            </p:cNvSpPr>
            <p:nvPr/>
          </p:nvSpPr>
          <p:spPr bwMode="auto">
            <a:xfrm>
              <a:off x="1514475" y="4523904"/>
              <a:ext cx="2008188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问题越来越多的出现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解决方案不易寻找</a:t>
              </a: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动力下降</a:t>
              </a:r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5254625" y="4261967"/>
              <a:ext cx="1893888" cy="51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初步成果展现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还存在问题但可以解决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35"/>
            <p:cNvSpPr>
              <a:spLocks noChangeArrowheads="1"/>
            </p:cNvSpPr>
            <p:nvPr/>
          </p:nvSpPr>
          <p:spPr bwMode="auto">
            <a:xfrm>
              <a:off x="4462463" y="2317279"/>
              <a:ext cx="215265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乐观情绪增强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新的能量释放</a:t>
              </a:r>
              <a:endParaRPr lang="en-US" altLang="zh-CN"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Rectangle 36"/>
            <p:cNvSpPr>
              <a:spLocks noChangeArrowheads="1"/>
            </p:cNvSpPr>
            <p:nvPr/>
          </p:nvSpPr>
          <p:spPr bwMode="auto">
            <a:xfrm>
              <a:off x="7046913" y="2497297"/>
              <a:ext cx="14382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100013" indent="-100013" eaLnBrk="0" hangingPunct="0">
                <a:buSzPct val="100000"/>
                <a:buFontTx/>
                <a:buChar char="•"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预期目标实现</a:t>
              </a: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00013" indent="-100013" eaLnBrk="0" hangingPunct="0">
                <a:buSzPct val="100000"/>
              </a:pPr>
              <a:endPara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37"/>
            <p:cNvSpPr>
              <a:spLocks noChangeArrowheads="1"/>
            </p:cNvSpPr>
            <p:nvPr/>
          </p:nvSpPr>
          <p:spPr bwMode="auto">
            <a:xfrm>
              <a:off x="3446241" y="3466551"/>
              <a:ext cx="1081087" cy="250981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5F5F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00CC00"/>
                </a:buClr>
                <a:buSzPct val="120000"/>
                <a:buFontTx/>
                <a:buChar char="•"/>
                <a:defRPr/>
              </a:pPr>
              <a:r>
                <a:rPr lang="en-GB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 </a:t>
              </a:r>
              <a:r>
                <a:rPr lang="zh-CN" altLang="en-GB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现状分析</a:t>
              </a:r>
            </a:p>
          </p:txBody>
        </p:sp>
        <p:sp>
          <p:nvSpPr>
            <p:cNvPr id="102" name="Rectangle 38"/>
            <p:cNvSpPr>
              <a:spLocks noChangeArrowheads="1"/>
            </p:cNvSpPr>
            <p:nvPr/>
          </p:nvSpPr>
          <p:spPr bwMode="auto">
            <a:xfrm>
              <a:off x="3735388" y="4838229"/>
              <a:ext cx="1152525" cy="30797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5F5F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00CC00"/>
                </a:buClr>
                <a:buSzPct val="120000"/>
                <a:buFontTx/>
                <a:buChar char="•"/>
                <a:defRPr/>
              </a:pPr>
              <a:r>
                <a:rPr lang="zh-CN" altLang="en-GB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蓝图设计</a:t>
              </a:r>
              <a:endParaRPr lang="en-GB" alt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/>
              </a:endParaRPr>
            </a:p>
          </p:txBody>
        </p:sp>
        <p:pic>
          <p:nvPicPr>
            <p:cNvPr id="103" name="Picture 2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450" y="3145954"/>
              <a:ext cx="428625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6543675" y="4190529"/>
              <a:ext cx="1152525" cy="30797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5F5F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00CC00"/>
                </a:buClr>
                <a:buSzPct val="120000"/>
                <a:buFontTx/>
                <a:buChar char="•"/>
                <a:defRPr/>
              </a:pPr>
              <a:r>
                <a:rPr lang="zh-CN" altLang="en-GB" sz="1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系统实现</a:t>
              </a:r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6399213" y="3041179"/>
              <a:ext cx="1368425" cy="30797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5F5F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00CC00"/>
                </a:buClr>
                <a:buSzPct val="120000"/>
                <a:buFontTx/>
                <a:buChar char="•"/>
                <a:defRPr/>
              </a:pPr>
              <a:r>
                <a:rPr lang="zh-CN" altLang="en-GB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用户接受测试</a:t>
              </a:r>
            </a:p>
          </p:txBody>
        </p:sp>
        <p:sp>
          <p:nvSpPr>
            <p:cNvPr id="106" name="Rectangle 41"/>
            <p:cNvSpPr>
              <a:spLocks noChangeArrowheads="1"/>
            </p:cNvSpPr>
            <p:nvPr/>
          </p:nvSpPr>
          <p:spPr bwMode="auto">
            <a:xfrm>
              <a:off x="6470650" y="2174404"/>
              <a:ext cx="1152525" cy="307975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5F5F5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buClr>
                  <a:srgbClr val="00CC00"/>
                </a:buClr>
                <a:buSzPct val="120000"/>
                <a:buFontTx/>
                <a:buChar char="•"/>
                <a:defRPr/>
              </a:pPr>
              <a:r>
                <a:rPr lang="zh-CN" altLang="en-GB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楷体_GB2312"/>
                </a:rPr>
                <a:t>上线准备</a:t>
              </a:r>
            </a:p>
          </p:txBody>
        </p:sp>
      </p:grp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259552" y="563884"/>
            <a:ext cx="11700778" cy="5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3" tIns="60947" rIns="121893" bIns="60947" anchor="ctr"/>
          <a:lstStyle/>
          <a:p>
            <a:pPr marL="228551" indent="-228551" defTabSz="1218987">
              <a:buFont typeface="Arial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要达到全用户、全范围最终的满意和最终的成功，是一个长期的往复的渐进的过程。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096E3C-E277-49B0-8899-461EEF311811}"/>
              </a:ext>
            </a:extLst>
          </p:cNvPr>
          <p:cNvSpPr/>
          <p:nvPr/>
        </p:nvSpPr>
        <p:spPr>
          <a:xfrm>
            <a:off x="9623" y="2539578"/>
            <a:ext cx="12182378" cy="1742293"/>
          </a:xfrm>
          <a:prstGeom prst="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668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10" kern="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  谢谢！</a:t>
            </a:r>
          </a:p>
        </p:txBody>
      </p:sp>
    </p:spTree>
    <p:extLst>
      <p:ext uri="{BB962C8B-B14F-4D97-AF65-F5344CB8AC3E}">
        <p14:creationId xmlns:p14="http://schemas.microsoft.com/office/powerpoint/2010/main" val="18293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nip Single Corner Rectangle 1">
            <a:extLst>
              <a:ext uri="{FF2B5EF4-FFF2-40B4-BE49-F238E27FC236}">
                <a16:creationId xmlns:a16="http://schemas.microsoft.com/office/drawing/2014/main" id="{1B8DA832-4D79-4ACB-9498-C1C3A2389587}"/>
              </a:ext>
            </a:extLst>
          </p:cNvPr>
          <p:cNvSpPr/>
          <p:nvPr/>
        </p:nvSpPr>
        <p:spPr>
          <a:xfrm>
            <a:off x="5699545" y="1117219"/>
            <a:ext cx="4103030" cy="462356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6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59053A-13D3-4FCA-A08E-7E5BA16AEB8A}"/>
              </a:ext>
            </a:extLst>
          </p:cNvPr>
          <p:cNvSpPr txBox="1"/>
          <p:nvPr/>
        </p:nvSpPr>
        <p:spPr>
          <a:xfrm>
            <a:off x="5980738" y="1305936"/>
            <a:ext cx="3440298" cy="909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rPr>
              <a:t>CONTENT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133241" y="2466840"/>
            <a:ext cx="2895971" cy="478190"/>
            <a:chOff x="6133241" y="2397575"/>
            <a:chExt cx="2895971" cy="47819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C7776B2-53A7-49EF-8BD0-2DC16EFD5DF5}"/>
                </a:ext>
              </a:extLst>
            </p:cNvPr>
            <p:cNvSpPr/>
            <p:nvPr/>
          </p:nvSpPr>
          <p:spPr>
            <a:xfrm>
              <a:off x="6133241" y="2397575"/>
              <a:ext cx="478190" cy="4781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ea"/>
                  <a:sym typeface="+mn-lt"/>
                </a:rPr>
                <a:t>01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0E6B6B6-8E62-4FA0-9E42-42C49397665B}"/>
                </a:ext>
              </a:extLst>
            </p:cNvPr>
            <p:cNvSpPr txBox="1"/>
            <p:nvPr/>
          </p:nvSpPr>
          <p:spPr>
            <a:xfrm>
              <a:off x="6691713" y="2410454"/>
              <a:ext cx="2337499" cy="41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项目介绍     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20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分钟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33241" y="3537873"/>
            <a:ext cx="2895971" cy="478190"/>
            <a:chOff x="6133241" y="3433082"/>
            <a:chExt cx="2895971" cy="47819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BAC15A1-5299-468C-998A-BA6C88A40FC7}"/>
                </a:ext>
              </a:extLst>
            </p:cNvPr>
            <p:cNvSpPr/>
            <p:nvPr/>
          </p:nvSpPr>
          <p:spPr>
            <a:xfrm>
              <a:off x="6133241" y="3433082"/>
              <a:ext cx="478190" cy="4781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ea"/>
                  <a:sym typeface="+mn-lt"/>
                </a:rPr>
                <a:t>02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0E6B6B6-8E62-4FA0-9E42-42C49397665B}"/>
                </a:ext>
              </a:extLst>
            </p:cNvPr>
            <p:cNvSpPr txBox="1"/>
            <p:nvPr/>
          </p:nvSpPr>
          <p:spPr>
            <a:xfrm>
              <a:off x="6691713" y="3444260"/>
              <a:ext cx="2337499" cy="41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领导讲话     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10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分钟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133241" y="4608905"/>
            <a:ext cx="2753304" cy="478190"/>
            <a:chOff x="6133241" y="4469255"/>
            <a:chExt cx="2753304" cy="47819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938323C-6772-44AA-AC51-87AFED33A72D}"/>
                </a:ext>
              </a:extLst>
            </p:cNvPr>
            <p:cNvSpPr/>
            <p:nvPr/>
          </p:nvSpPr>
          <p:spPr>
            <a:xfrm>
              <a:off x="6133241" y="4469255"/>
              <a:ext cx="478190" cy="4781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ea"/>
                  <a:sym typeface="+mn-lt"/>
                </a:rPr>
                <a:t>03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0E6B6B6-8E62-4FA0-9E42-42C49397665B}"/>
                </a:ext>
              </a:extLst>
            </p:cNvPr>
            <p:cNvSpPr txBox="1"/>
            <p:nvPr/>
          </p:nvSpPr>
          <p:spPr>
            <a:xfrm>
              <a:off x="6691713" y="4469255"/>
              <a:ext cx="2194832" cy="41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沟通交流     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5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方正兰亭纤黑简体" panose="02000000000000000000" pitchFamily="2" charset="-122"/>
                  <a:ea typeface="方正兰亭纤黑简体" panose="02000000000000000000" pitchFamily="2" charset="-122"/>
                  <a:cs typeface="+mn-ea"/>
                  <a:sym typeface="+mn-lt"/>
                </a:rPr>
                <a:t>分钟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24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FD5A42D-FCC7-490F-BC97-8AB1A87DCECB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项目建设目标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1FB4E4EA-80A4-5D4E-B80F-2787E3FF8A91}"/>
              </a:ext>
            </a:extLst>
          </p:cNvPr>
          <p:cNvSpPr txBox="1">
            <a:spLocks/>
          </p:cNvSpPr>
          <p:nvPr/>
        </p:nvSpPr>
        <p:spPr bwMode="auto">
          <a:xfrm>
            <a:off x="241886" y="943266"/>
            <a:ext cx="5328798" cy="2070379"/>
          </a:xfrm>
          <a:prstGeom prst="rect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产品标准化：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设计院标准化执行效果差异性大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prstClr val="black"/>
                </a:solidFill>
              </a:rPr>
              <a:t>因设计人员标准不清、复制不到位等问题严重影响图纸质量和出图周期。 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BE2FB42D-362F-504C-B7B5-0824A0A9BA27}"/>
              </a:ext>
            </a:extLst>
          </p:cNvPr>
          <p:cNvSpPr txBox="1">
            <a:spLocks/>
          </p:cNvSpPr>
          <p:nvPr/>
        </p:nvSpPr>
        <p:spPr bwMode="auto">
          <a:xfrm>
            <a:off x="6401116" y="943266"/>
            <a:ext cx="5507714" cy="2070379"/>
          </a:xfrm>
          <a:prstGeom prst="rect">
            <a:avLst/>
          </a:prstGeom>
          <a:noFill/>
          <a:ln>
            <a:solidFill>
              <a:srgbClr val="4472C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600" dirty="0">
                <a:solidFill>
                  <a:srgbClr val="C00000"/>
                </a:solidFill>
              </a:rPr>
              <a:t>大运营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：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600" dirty="0">
                <a:solidFill>
                  <a:prstClr val="black"/>
                </a:solidFill>
              </a:rPr>
              <a:t>各专业交圈，跨部门协作；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打通产品、成本、工程，实现产品设计一体化。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F9803F-76BA-BF41-B513-247413F42342}"/>
              </a:ext>
            </a:extLst>
          </p:cNvPr>
          <p:cNvSpPr/>
          <p:nvPr/>
        </p:nvSpPr>
        <p:spPr>
          <a:xfrm>
            <a:off x="241886" y="3844517"/>
            <a:ext cx="11666944" cy="2246652"/>
          </a:xfrm>
          <a:prstGeom prst="rect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kern="0">
              <a:solidFill>
                <a:prstClr val="white"/>
              </a:solidFill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995966-961B-5144-89FC-7CAFD690ADD1}"/>
              </a:ext>
            </a:extLst>
          </p:cNvPr>
          <p:cNvSpPr txBox="1"/>
          <p:nvPr/>
        </p:nvSpPr>
        <p:spPr>
          <a:xfrm>
            <a:off x="241886" y="3475184"/>
            <a:ext cx="11666944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1" lang="zh-CN" altLang="en-US" kern="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项目目标</a:t>
            </a:r>
          </a:p>
        </p:txBody>
      </p:sp>
      <p:sp>
        <p:nvSpPr>
          <p:cNvPr id="23" name="十字形 22">
            <a:extLst>
              <a:ext uri="{FF2B5EF4-FFF2-40B4-BE49-F238E27FC236}">
                <a16:creationId xmlns:a16="http://schemas.microsoft.com/office/drawing/2014/main" id="{A09269C5-FCB4-2841-8ED3-D104E95FA2E9}"/>
              </a:ext>
            </a:extLst>
          </p:cNvPr>
          <p:cNvSpPr/>
          <p:nvPr/>
        </p:nvSpPr>
        <p:spPr>
          <a:xfrm>
            <a:off x="5722127" y="1561019"/>
            <a:ext cx="566495" cy="519037"/>
          </a:xfrm>
          <a:prstGeom prst="plus">
            <a:avLst/>
          </a:prstGeom>
          <a:solidFill>
            <a:srgbClr val="F578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kern="0">
              <a:solidFill>
                <a:srgbClr val="C00000"/>
              </a:solidFill>
              <a:ea typeface="等线" panose="02010600030101010101" pitchFamily="2" charset="-122"/>
            </a:endParaRPr>
          </a:p>
        </p:txBody>
      </p:sp>
      <p:sp>
        <p:nvSpPr>
          <p:cNvPr id="24" name="下箭头 9">
            <a:extLst>
              <a:ext uri="{FF2B5EF4-FFF2-40B4-BE49-F238E27FC236}">
                <a16:creationId xmlns:a16="http://schemas.microsoft.com/office/drawing/2014/main" id="{4444C175-CF3C-964F-85EB-0E926570EB0F}"/>
              </a:ext>
            </a:extLst>
          </p:cNvPr>
          <p:cNvSpPr/>
          <p:nvPr/>
        </p:nvSpPr>
        <p:spPr>
          <a:xfrm>
            <a:off x="2717599" y="3065492"/>
            <a:ext cx="667657" cy="409693"/>
          </a:xfrm>
          <a:prstGeom prst="downArrow">
            <a:avLst/>
          </a:prstGeom>
          <a:solidFill>
            <a:srgbClr val="F578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kern="0">
              <a:solidFill>
                <a:prstClr val="white"/>
              </a:solidFill>
              <a:ea typeface="等线" panose="02010600030101010101" pitchFamily="2" charset="-122"/>
            </a:endParaRPr>
          </a:p>
        </p:txBody>
      </p:sp>
      <p:sp>
        <p:nvSpPr>
          <p:cNvPr id="25" name="下箭头 10">
            <a:extLst>
              <a:ext uri="{FF2B5EF4-FFF2-40B4-BE49-F238E27FC236}">
                <a16:creationId xmlns:a16="http://schemas.microsoft.com/office/drawing/2014/main" id="{FC4E680D-97D4-9241-800C-7EE398A3361A}"/>
              </a:ext>
            </a:extLst>
          </p:cNvPr>
          <p:cNvSpPr/>
          <p:nvPr/>
        </p:nvSpPr>
        <p:spPr>
          <a:xfrm>
            <a:off x="8830482" y="3065491"/>
            <a:ext cx="667657" cy="409693"/>
          </a:xfrm>
          <a:prstGeom prst="downArrow">
            <a:avLst/>
          </a:prstGeom>
          <a:solidFill>
            <a:srgbClr val="F578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1" lang="zh-CN" altLang="en-US" kern="0">
              <a:solidFill>
                <a:prstClr val="white"/>
              </a:solidFill>
              <a:ea typeface="等线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F27C46-1C83-8B4C-A87D-46BDFA556F2F}"/>
              </a:ext>
            </a:extLst>
          </p:cNvPr>
          <p:cNvSpPr/>
          <p:nvPr/>
        </p:nvSpPr>
        <p:spPr>
          <a:xfrm>
            <a:off x="1001485" y="4097297"/>
            <a:ext cx="2360033" cy="452376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zh-CN" altLang="en-US" kern="0" dirty="0">
                <a:solidFill>
                  <a:prstClr val="white"/>
                </a:solidFill>
                <a:latin typeface="Microsoft YaHei" charset="-122"/>
                <a:ea typeface="等线" panose="02010600030101010101" pitchFamily="2" charset="-122"/>
                <a:cs typeface="Microsoft YaHei" charset="-122"/>
              </a:rPr>
              <a:t>提高设计效率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D230AF6-BD25-1643-B8C5-1C5F15403487}"/>
              </a:ext>
            </a:extLst>
          </p:cNvPr>
          <p:cNvSpPr/>
          <p:nvPr/>
        </p:nvSpPr>
        <p:spPr>
          <a:xfrm>
            <a:off x="4805780" y="4028021"/>
            <a:ext cx="2580439" cy="452376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zh-CN" altLang="en-US" kern="0" dirty="0">
                <a:solidFill>
                  <a:prstClr val="white"/>
                </a:solidFill>
                <a:latin typeface="Microsoft YaHei" charset="-122"/>
                <a:ea typeface="等线" panose="02010600030101010101" pitchFamily="2" charset="-122"/>
                <a:cs typeface="Microsoft YaHei" charset="-122"/>
              </a:rPr>
              <a:t>快速算量统计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708DCAC-6D31-D54D-A769-42F0FEFFC8D7}"/>
              </a:ext>
            </a:extLst>
          </p:cNvPr>
          <p:cNvSpPr/>
          <p:nvPr/>
        </p:nvSpPr>
        <p:spPr>
          <a:xfrm>
            <a:off x="8719646" y="4036280"/>
            <a:ext cx="2360032" cy="45237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1" lang="zh-CN" altLang="en-US" kern="0" dirty="0">
                <a:solidFill>
                  <a:prstClr val="white"/>
                </a:solidFill>
                <a:latin typeface="Microsoft YaHei" charset="-122"/>
                <a:ea typeface="等线" panose="02010600030101010101" pitchFamily="2" charset="-122"/>
                <a:cs typeface="Microsoft YaHei" charset="-122"/>
              </a:rPr>
              <a:t>设计协同共享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F8CE16-4E86-144C-B3F1-436CC8C731C4}"/>
              </a:ext>
            </a:extLst>
          </p:cNvPr>
          <p:cNvSpPr txBox="1"/>
          <p:nvPr/>
        </p:nvSpPr>
        <p:spPr>
          <a:xfrm>
            <a:off x="839955" y="4684618"/>
            <a:ext cx="2683092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参数化动态图库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实现标准化模块快速复制应用；</a:t>
            </a:r>
            <a:endParaRPr kumimoji="1" lang="en-US" altLang="zh-CN" sz="12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kumimoji="1" lang="zh-CN" altLang="en-US" sz="1200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实现标准化块迭代更新。</a:t>
            </a:r>
            <a:endParaRPr kumimoji="1" lang="en-US" altLang="zh-CN" sz="1200" dirty="0">
              <a:solidFill>
                <a:prstClr val="black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12929C-B0ED-E04C-A88A-518A5329EB54}"/>
              </a:ext>
            </a:extLst>
          </p:cNvPr>
          <p:cNvSpPr txBox="1"/>
          <p:nvPr/>
        </p:nvSpPr>
        <p:spPr>
          <a:xfrm>
            <a:off x="4694113" y="4660868"/>
            <a:ext cx="280377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charset="0"/>
              <a:buChar char="•"/>
              <a:defRPr kumimoji="1" sz="12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实现标准化模块设计算量统计；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建立成本测算模型，实现成本测算；</a:t>
            </a:r>
            <a:endParaRPr lang="en-US" altLang="zh-CN" kern="0" dirty="0">
              <a:solidFill>
                <a:prstClr val="black"/>
              </a:solidFill>
            </a:endParaRPr>
          </a:p>
          <a:p>
            <a:pPr marL="171450" marR="0" lvl="0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输出设计算量</a:t>
            </a: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/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成本算量清单。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3085B6-3E8C-0A48-BFE4-1E4D40D9D77F}"/>
              </a:ext>
            </a:extLst>
          </p:cNvPr>
          <p:cNvSpPr txBox="1"/>
          <p:nvPr/>
        </p:nvSpPr>
        <p:spPr>
          <a:xfrm>
            <a:off x="8607820" y="4655798"/>
            <a:ext cx="274422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charset="0"/>
              <a:buChar char="•"/>
              <a:defRPr kumimoji="1" sz="12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171450" marR="0" lvl="0" indent="-1714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实现施工图设计业务上下管理纵向贯通；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171450" marR="0" lvl="0" indent="-1714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关键业务线上审批；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  <a:p>
            <a:pPr marL="171450" marR="0" lvl="0" indent="-17145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kern="0" dirty="0">
                <a:solidFill>
                  <a:prstClr val="black"/>
                </a:solidFill>
              </a:rPr>
              <a:t>最终成果的实时共享。</a:t>
            </a:r>
            <a:endParaRPr kumimoji="1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60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1D1E91C-2F5C-A94B-9868-82A120F5FA76}"/>
              </a:ext>
            </a:extLst>
          </p:cNvPr>
          <p:cNvSpPr/>
          <p:nvPr/>
        </p:nvSpPr>
        <p:spPr>
          <a:xfrm>
            <a:off x="781056" y="5520712"/>
            <a:ext cx="1330037" cy="3905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CBC909-F240-634D-8E38-A60C3C765F6F}"/>
              </a:ext>
            </a:extLst>
          </p:cNvPr>
          <p:cNvSpPr/>
          <p:nvPr/>
        </p:nvSpPr>
        <p:spPr>
          <a:xfrm>
            <a:off x="781057" y="4214604"/>
            <a:ext cx="1330037" cy="3905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A11C55-09E2-9D4C-907F-A54AA36332CA}"/>
              </a:ext>
            </a:extLst>
          </p:cNvPr>
          <p:cNvSpPr/>
          <p:nvPr/>
        </p:nvSpPr>
        <p:spPr>
          <a:xfrm>
            <a:off x="781058" y="935094"/>
            <a:ext cx="1330037" cy="3905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0351E9-CB99-3248-BFD7-668E1F7D328E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项目建设范围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A2C479-1E9F-4122-887E-529E08EA2176}"/>
              </a:ext>
            </a:extLst>
          </p:cNvPr>
          <p:cNvSpPr txBox="1">
            <a:spLocks/>
          </p:cNvSpPr>
          <p:nvPr/>
        </p:nvSpPr>
        <p:spPr bwMode="auto">
          <a:xfrm>
            <a:off x="952883" y="898962"/>
            <a:ext cx="5675459" cy="52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t>八大模块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07EAFC1-0E60-4694-8F0F-52D62523679E}"/>
              </a:ext>
            </a:extLst>
          </p:cNvPr>
          <p:cNvSpPr txBox="1">
            <a:spLocks/>
          </p:cNvSpPr>
          <p:nvPr/>
        </p:nvSpPr>
        <p:spPr bwMode="auto">
          <a:xfrm>
            <a:off x="1275788" y="4700880"/>
            <a:ext cx="5328798" cy="61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b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kumimoji="1" lang="en-US" altLang="zh-CN" sz="1400" dirty="0">
                <a:solidFill>
                  <a:prstClr val="black"/>
                </a:solidFill>
              </a:rPr>
              <a:t>Web</a:t>
            </a:r>
            <a:r>
              <a:rPr kumimoji="1" lang="zh-CN" altLang="en-US" sz="1400" dirty="0">
                <a:solidFill>
                  <a:prstClr val="black"/>
                </a:solidFill>
              </a:rPr>
              <a:t>后台标准模块管理、权限管理、配置管理、日志管理</a:t>
            </a:r>
            <a:endParaRPr kumimoji="1" lang="en-US" altLang="zh-CN" sz="1400" dirty="0">
              <a:solidFill>
                <a:prstClr val="black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kumimoji="1" lang="zh-CN" altLang="en-US" sz="1400" dirty="0">
                <a:solidFill>
                  <a:prstClr val="black"/>
                </a:solidFill>
              </a:rPr>
              <a:t>系统集成接口对接</a:t>
            </a:r>
            <a:endParaRPr kumimoji="1" lang="en-US" altLang="zh-CN" sz="1400" dirty="0">
              <a:solidFill>
                <a:prstClr val="black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3EE8E70-47FC-44F6-A750-DB8D7A5BBF83}"/>
              </a:ext>
            </a:extLst>
          </p:cNvPr>
          <p:cNvSpPr txBox="1">
            <a:spLocks/>
          </p:cNvSpPr>
          <p:nvPr/>
        </p:nvSpPr>
        <p:spPr bwMode="auto">
          <a:xfrm>
            <a:off x="929127" y="4173256"/>
            <a:ext cx="5023998" cy="5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1600" b="1" dirty="0">
                <a:solidFill>
                  <a:schemeClr val="bg1"/>
                </a:solidFill>
              </a:rPr>
              <a:t>WEB</a:t>
            </a:r>
            <a:r>
              <a:rPr kumimoji="1" lang="zh-CN" altLang="en-US" sz="1600" b="1" dirty="0">
                <a:solidFill>
                  <a:schemeClr val="bg1"/>
                </a:solidFill>
              </a:rPr>
              <a:t>后台</a:t>
            </a:r>
            <a:endParaRPr kumimoji="1"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70AB10-72F2-4A7A-9F3F-2AA542545538}"/>
              </a:ext>
            </a:extLst>
          </p:cNvPr>
          <p:cNvSpPr txBox="1">
            <a:spLocks/>
          </p:cNvSpPr>
          <p:nvPr/>
        </p:nvSpPr>
        <p:spPr bwMode="auto">
          <a:xfrm>
            <a:off x="929127" y="5473747"/>
            <a:ext cx="5023998" cy="5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zh-CN" altLang="en-US" sz="1600" b="1" dirty="0">
                <a:solidFill>
                  <a:schemeClr val="bg1"/>
                </a:solidFill>
              </a:rPr>
              <a:t>实施培训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1958CCB-9DBA-4A01-AE89-03546C9FBA38}"/>
              </a:ext>
            </a:extLst>
          </p:cNvPr>
          <p:cNvSpPr txBox="1">
            <a:spLocks/>
          </p:cNvSpPr>
          <p:nvPr/>
        </p:nvSpPr>
        <p:spPr bwMode="auto">
          <a:xfrm>
            <a:off x="1275787" y="1426625"/>
            <a:ext cx="7535703" cy="273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b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1400" dirty="0"/>
              <a:t>外窗模块：外窗模块参数化动态模型、外窗模块设计算量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栏杆模块：栏杆模块基于标准化样式沿路径自动生成及设计算量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线脚模块：线脚模块动态生成排布及设计算量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定型厨卫模块：定型厨卫模块动态生成排布及设计算量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填充材质模块：填充材质模块填充及算量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空调模块：空调模块库建立和空调点位识别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标准立面模块：标准立面模块库及属性关系建立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防水构造模块：防水构造模块及属性关系建立 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CCC9F3C-4FE5-49C8-9649-167CB6955196}"/>
              </a:ext>
            </a:extLst>
          </p:cNvPr>
          <p:cNvSpPr txBox="1">
            <a:spLocks/>
          </p:cNvSpPr>
          <p:nvPr/>
        </p:nvSpPr>
        <p:spPr bwMode="auto">
          <a:xfrm>
            <a:off x="1275788" y="5955262"/>
            <a:ext cx="5328798" cy="4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b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kumimoji="1" lang="zh-CN" altLang="en-US" sz="1400" dirty="0">
                <a:solidFill>
                  <a:prstClr val="black"/>
                </a:solidFill>
              </a:rPr>
              <a:t>融创八大区域实施及培训</a:t>
            </a:r>
            <a:endParaRPr kumimoji="1" lang="en-US" altLang="zh-C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5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0351E9-CB99-3248-BFD7-668E1F7D328E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项目建设思路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2FE386-9CB4-6844-8106-4196F0AFB64A}"/>
              </a:ext>
            </a:extLst>
          </p:cNvPr>
          <p:cNvSpPr/>
          <p:nvPr/>
        </p:nvSpPr>
        <p:spPr>
          <a:xfrm>
            <a:off x="2413681" y="2416771"/>
            <a:ext cx="6821515" cy="31755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72">
            <a:extLst>
              <a:ext uri="{FF2B5EF4-FFF2-40B4-BE49-F238E27FC236}">
                <a16:creationId xmlns:a16="http://schemas.microsoft.com/office/drawing/2014/main" id="{C9732829-264B-124A-8080-3CBD92EBB6A4}"/>
              </a:ext>
            </a:extLst>
          </p:cNvPr>
          <p:cNvSpPr/>
          <p:nvPr/>
        </p:nvSpPr>
        <p:spPr bwMode="auto">
          <a:xfrm>
            <a:off x="2398402" y="1005628"/>
            <a:ext cx="1686199" cy="9698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8ACF05D-6259-4F4A-9DDB-7FA85004EB38}"/>
              </a:ext>
            </a:extLst>
          </p:cNvPr>
          <p:cNvSpPr/>
          <p:nvPr/>
        </p:nvSpPr>
        <p:spPr>
          <a:xfrm>
            <a:off x="1775081" y="1045573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  <a:endParaRPr lang="zh-CN" altLang="en-US" sz="12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A6450F-0C6C-5645-96D4-A68BE32A4885}"/>
              </a:ext>
            </a:extLst>
          </p:cNvPr>
          <p:cNvSpPr txBox="1"/>
          <p:nvPr/>
        </p:nvSpPr>
        <p:spPr>
          <a:xfrm>
            <a:off x="2464596" y="1330299"/>
            <a:ext cx="1544303" cy="277195"/>
          </a:xfrm>
          <a:prstGeom prst="rect">
            <a:avLst/>
          </a:prstGeom>
          <a:solidFill>
            <a:srgbClr val="0033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9496" tIns="84748" rIns="169496" bIns="84748" rtlCol="0" anchor="ctr"/>
          <a:lstStyle>
            <a:defPPr>
              <a:defRPr lang="en-US"/>
            </a:defPPr>
            <a:lvl1pPr marR="0" lvl="0" indent="0" algn="ctr" defTabSz="12963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F39B437-1CF0-CB4D-A243-9A64A4773C06}"/>
              </a:ext>
            </a:extLst>
          </p:cNvPr>
          <p:cNvSpPr/>
          <p:nvPr/>
        </p:nvSpPr>
        <p:spPr>
          <a:xfrm>
            <a:off x="2554598" y="3922249"/>
            <a:ext cx="6533118" cy="161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7F6DA63-BC2E-7549-BCF8-874D7E9F69A9}"/>
              </a:ext>
            </a:extLst>
          </p:cNvPr>
          <p:cNvSpPr txBox="1"/>
          <p:nvPr/>
        </p:nvSpPr>
        <p:spPr>
          <a:xfrm>
            <a:off x="2467293" y="1652837"/>
            <a:ext cx="1544303" cy="277195"/>
          </a:xfrm>
          <a:prstGeom prst="rect">
            <a:avLst/>
          </a:prstGeom>
          <a:solidFill>
            <a:srgbClr val="0033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9496" tIns="84748" rIns="169496" bIns="84748" rtlCol="0" anchor="ctr"/>
          <a:lstStyle>
            <a:defPPr>
              <a:defRPr lang="en-US"/>
            </a:defPPr>
            <a:lvl1pPr marR="0" lvl="0" indent="0" algn="ctr" defTabSz="12963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</a:t>
            </a:r>
          </a:p>
        </p:txBody>
      </p:sp>
      <p:sp>
        <p:nvSpPr>
          <p:cNvPr id="65" name="Rectangle 72">
            <a:extLst>
              <a:ext uri="{FF2B5EF4-FFF2-40B4-BE49-F238E27FC236}">
                <a16:creationId xmlns:a16="http://schemas.microsoft.com/office/drawing/2014/main" id="{435CEBEA-33BC-0C43-B0AD-3FD2B202DEF1}"/>
              </a:ext>
            </a:extLst>
          </p:cNvPr>
          <p:cNvSpPr/>
          <p:nvPr/>
        </p:nvSpPr>
        <p:spPr bwMode="auto">
          <a:xfrm>
            <a:off x="4863764" y="979446"/>
            <a:ext cx="1686199" cy="9594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9A5F380-96D5-224C-B9FC-9EBC52D1EBE7}"/>
              </a:ext>
            </a:extLst>
          </p:cNvPr>
          <p:cNvSpPr/>
          <p:nvPr/>
        </p:nvSpPr>
        <p:spPr>
          <a:xfrm>
            <a:off x="4241126" y="1039491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BPM</a:t>
            </a: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8348C76-DF04-A548-950E-54584EE62175}"/>
              </a:ext>
            </a:extLst>
          </p:cNvPr>
          <p:cNvSpPr txBox="1"/>
          <p:nvPr/>
        </p:nvSpPr>
        <p:spPr>
          <a:xfrm>
            <a:off x="4938840" y="1475882"/>
            <a:ext cx="1544303" cy="277195"/>
          </a:xfrm>
          <a:prstGeom prst="rect">
            <a:avLst/>
          </a:prstGeom>
          <a:solidFill>
            <a:srgbClr val="0033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9496" tIns="84748" rIns="169496" bIns="84748" rtlCol="0" anchor="ctr"/>
          <a:lstStyle>
            <a:defPPr>
              <a:defRPr lang="zh-CN"/>
            </a:defPPr>
            <a:lvl1pPr marR="0" lvl="0" indent="0" algn="ctr" defTabSz="12963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69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/>
              <a:t>审批流程</a:t>
            </a:r>
            <a:endParaRPr lang="en-US" altLang="zh-CN" sz="1200" dirty="0"/>
          </a:p>
        </p:txBody>
      </p:sp>
      <p:grpSp>
        <p:nvGrpSpPr>
          <p:cNvPr id="68" name="组合 20">
            <a:extLst>
              <a:ext uri="{FF2B5EF4-FFF2-40B4-BE49-F238E27FC236}">
                <a16:creationId xmlns:a16="http://schemas.microsoft.com/office/drawing/2014/main" id="{9D9666FA-6C33-BC4E-8765-446F23B80605}"/>
              </a:ext>
            </a:extLst>
          </p:cNvPr>
          <p:cNvGrpSpPr/>
          <p:nvPr/>
        </p:nvGrpSpPr>
        <p:grpSpPr>
          <a:xfrm>
            <a:off x="5659362" y="1989013"/>
            <a:ext cx="112001" cy="381734"/>
            <a:chOff x="5205824" y="3710498"/>
            <a:chExt cx="136162" cy="408211"/>
          </a:xfrm>
        </p:grpSpPr>
        <p:cxnSp>
          <p:nvCxnSpPr>
            <p:cNvPr id="100" name="直接连接符 21">
              <a:extLst>
                <a:ext uri="{FF2B5EF4-FFF2-40B4-BE49-F238E27FC236}">
                  <a16:creationId xmlns:a16="http://schemas.microsoft.com/office/drawing/2014/main" id="{0DD248D8-793B-3A4A-9F8E-A0010922038B}"/>
                </a:ext>
              </a:extLst>
            </p:cNvPr>
            <p:cNvCxnSpPr/>
            <p:nvPr/>
          </p:nvCxnSpPr>
          <p:spPr>
            <a:xfrm>
              <a:off x="5205824" y="3719911"/>
              <a:ext cx="0" cy="39520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22">
              <a:extLst>
                <a:ext uri="{FF2B5EF4-FFF2-40B4-BE49-F238E27FC236}">
                  <a16:creationId xmlns:a16="http://schemas.microsoft.com/office/drawing/2014/main" id="{29DE0739-9FF1-9543-9084-16014C22D7BA}"/>
                </a:ext>
              </a:extLst>
            </p:cNvPr>
            <p:cNvCxnSpPr/>
            <p:nvPr/>
          </p:nvCxnSpPr>
          <p:spPr>
            <a:xfrm flipV="1">
              <a:off x="5341986" y="3710498"/>
              <a:ext cx="0" cy="40821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接连接符 66">
            <a:extLst>
              <a:ext uri="{FF2B5EF4-FFF2-40B4-BE49-F238E27FC236}">
                <a16:creationId xmlns:a16="http://schemas.microsoft.com/office/drawing/2014/main" id="{D9F3A34F-F8E0-B54C-93F8-B79FCBEF62E2}"/>
              </a:ext>
            </a:extLst>
          </p:cNvPr>
          <p:cNvCxnSpPr/>
          <p:nvPr/>
        </p:nvCxnSpPr>
        <p:spPr>
          <a:xfrm>
            <a:off x="3247241" y="1989669"/>
            <a:ext cx="0" cy="36957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FEE7B62B-8EBA-D440-B1C0-1779110689D0}"/>
              </a:ext>
            </a:extLst>
          </p:cNvPr>
          <p:cNvSpPr/>
          <p:nvPr/>
        </p:nvSpPr>
        <p:spPr>
          <a:xfrm>
            <a:off x="2936277" y="3705694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0894EA4-20D0-9C42-933B-384BA9B12983}"/>
              </a:ext>
            </a:extLst>
          </p:cNvPr>
          <p:cNvSpPr/>
          <p:nvPr/>
        </p:nvSpPr>
        <p:spPr>
          <a:xfrm>
            <a:off x="1266496" y="1007301"/>
            <a:ext cx="624287" cy="970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需对接系统</a:t>
            </a:r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02157332-7C5C-8041-BA5D-11E8FC6D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237" y="4435579"/>
            <a:ext cx="2423206" cy="32910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标准化模块管理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829574-1F3A-B545-AE4C-6D3C67304A9E}"/>
              </a:ext>
            </a:extLst>
          </p:cNvPr>
          <p:cNvSpPr/>
          <p:nvPr/>
        </p:nvSpPr>
        <p:spPr>
          <a:xfrm>
            <a:off x="2089290" y="4999751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75" name="Rectangle 72">
            <a:extLst>
              <a:ext uri="{FF2B5EF4-FFF2-40B4-BE49-F238E27FC236}">
                <a16:creationId xmlns:a16="http://schemas.microsoft.com/office/drawing/2014/main" id="{2CC98F7B-6EC7-A649-BE45-2617B2F10D7A}"/>
              </a:ext>
            </a:extLst>
          </p:cNvPr>
          <p:cNvSpPr/>
          <p:nvPr/>
        </p:nvSpPr>
        <p:spPr bwMode="auto">
          <a:xfrm>
            <a:off x="7563265" y="975316"/>
            <a:ext cx="1686199" cy="9594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61B7E3A-B7AB-C540-B63A-9BB5FA75ED02}"/>
              </a:ext>
            </a:extLst>
          </p:cNvPr>
          <p:cNvSpPr txBox="1"/>
          <p:nvPr/>
        </p:nvSpPr>
        <p:spPr>
          <a:xfrm>
            <a:off x="7634212" y="1441940"/>
            <a:ext cx="1544303" cy="277195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69496" tIns="84748" rIns="169496" bIns="84748" rtlCol="0" anchor="ctr"/>
          <a:lstStyle>
            <a:defPPr>
              <a:defRPr lang="zh-CN"/>
            </a:defPPr>
            <a:lvl1pPr marR="0" lvl="0" indent="0" algn="ctr" defTabSz="12963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69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/>
              <a:t>成本清单</a:t>
            </a:r>
            <a:endParaRPr lang="en-US" altLang="zh-CN" sz="1200" dirty="0"/>
          </a:p>
        </p:txBody>
      </p:sp>
      <p:grpSp>
        <p:nvGrpSpPr>
          <p:cNvPr id="77" name="组合 20">
            <a:extLst>
              <a:ext uri="{FF2B5EF4-FFF2-40B4-BE49-F238E27FC236}">
                <a16:creationId xmlns:a16="http://schemas.microsoft.com/office/drawing/2014/main" id="{04F3E7FE-4CF9-1742-B681-3DD415D2F5A4}"/>
              </a:ext>
            </a:extLst>
          </p:cNvPr>
          <p:cNvGrpSpPr/>
          <p:nvPr/>
        </p:nvGrpSpPr>
        <p:grpSpPr>
          <a:xfrm>
            <a:off x="8358863" y="1984883"/>
            <a:ext cx="112001" cy="381734"/>
            <a:chOff x="5205824" y="3710498"/>
            <a:chExt cx="136162" cy="408211"/>
          </a:xfrm>
        </p:grpSpPr>
        <p:cxnSp>
          <p:nvCxnSpPr>
            <p:cNvPr id="98" name="直接连接符 21">
              <a:extLst>
                <a:ext uri="{FF2B5EF4-FFF2-40B4-BE49-F238E27FC236}">
                  <a16:creationId xmlns:a16="http://schemas.microsoft.com/office/drawing/2014/main" id="{82BEE490-5FDF-364A-8372-E8604BB72AE7}"/>
                </a:ext>
              </a:extLst>
            </p:cNvPr>
            <p:cNvCxnSpPr/>
            <p:nvPr/>
          </p:nvCxnSpPr>
          <p:spPr>
            <a:xfrm>
              <a:off x="5205824" y="3719911"/>
              <a:ext cx="0" cy="39520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22">
              <a:extLst>
                <a:ext uri="{FF2B5EF4-FFF2-40B4-BE49-F238E27FC236}">
                  <a16:creationId xmlns:a16="http://schemas.microsoft.com/office/drawing/2014/main" id="{0A5121AF-2F6E-F344-9D75-4B543F2B39F3}"/>
                </a:ext>
              </a:extLst>
            </p:cNvPr>
            <p:cNvCxnSpPr/>
            <p:nvPr/>
          </p:nvCxnSpPr>
          <p:spPr>
            <a:xfrm flipV="1">
              <a:off x="5341986" y="3710498"/>
              <a:ext cx="0" cy="40821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532A93D9-B57E-1F41-BD67-BEBA4C236D82}"/>
              </a:ext>
            </a:extLst>
          </p:cNvPr>
          <p:cNvSpPr/>
          <p:nvPr/>
        </p:nvSpPr>
        <p:spPr>
          <a:xfrm>
            <a:off x="6957987" y="1034180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C8C4849-5C6A-A04B-93C9-67E962AE8D53}"/>
              </a:ext>
            </a:extLst>
          </p:cNvPr>
          <p:cNvSpPr/>
          <p:nvPr/>
        </p:nvSpPr>
        <p:spPr>
          <a:xfrm>
            <a:off x="2554598" y="2497667"/>
            <a:ext cx="6533118" cy="1343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E2AF296-2BE1-9F4B-8D37-A1AD03D45996}"/>
              </a:ext>
            </a:extLst>
          </p:cNvPr>
          <p:cNvSpPr/>
          <p:nvPr/>
        </p:nvSpPr>
        <p:spPr>
          <a:xfrm>
            <a:off x="4711809" y="2526270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前台功能模块</a:t>
            </a:r>
            <a:endParaRPr lang="zh-CN" altLang="en-US" sz="12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14">
            <a:extLst>
              <a:ext uri="{FF2B5EF4-FFF2-40B4-BE49-F238E27FC236}">
                <a16:creationId xmlns:a16="http://schemas.microsoft.com/office/drawing/2014/main" id="{91520883-C3E7-DF42-A097-E93994E7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38" y="2993200"/>
            <a:ext cx="1299499" cy="3197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库内搜索</a:t>
            </a: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F6460C06-B92C-5F49-A200-D6477DC3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197" y="2987818"/>
            <a:ext cx="1404166" cy="3197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参数化动态生成</a:t>
            </a:r>
          </a:p>
        </p:txBody>
      </p:sp>
      <p:sp>
        <p:nvSpPr>
          <p:cNvPr id="83" name="Rectangle 14">
            <a:extLst>
              <a:ext uri="{FF2B5EF4-FFF2-40B4-BE49-F238E27FC236}">
                <a16:creationId xmlns:a16="http://schemas.microsoft.com/office/drawing/2014/main" id="{D9CEFB41-CA9C-1945-93E2-1FE533781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986" y="2986737"/>
            <a:ext cx="1299499" cy="3197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成本算量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EA3F8229-C3CD-BE48-8217-EBC29230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781" y="2986737"/>
            <a:ext cx="1299499" cy="3197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属性关系匹配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id="{12901B8A-3751-104B-8AD1-3B4EF5B9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873" y="4995248"/>
            <a:ext cx="1141452" cy="33128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账号管理</a:t>
            </a:r>
          </a:p>
        </p:txBody>
      </p:sp>
      <p:sp>
        <p:nvSpPr>
          <p:cNvPr id="86" name="Rectangle 14">
            <a:extLst>
              <a:ext uri="{FF2B5EF4-FFF2-40B4-BE49-F238E27FC236}">
                <a16:creationId xmlns:a16="http://schemas.microsoft.com/office/drawing/2014/main" id="{1B266DC7-D78D-6E49-B23A-A471FEA0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991" y="4995248"/>
            <a:ext cx="1141452" cy="33128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87" name="Rectangle 14">
            <a:extLst>
              <a:ext uri="{FF2B5EF4-FFF2-40B4-BE49-F238E27FC236}">
                <a16:creationId xmlns:a16="http://schemas.microsoft.com/office/drawing/2014/main" id="{308AC8A5-6616-7B41-BC2B-E3834572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22" y="4983603"/>
            <a:ext cx="1141452" cy="33128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菜单管理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1756A5-C4FC-8844-96A2-D8EB4C4C122A}"/>
              </a:ext>
            </a:extLst>
          </p:cNvPr>
          <p:cNvSpPr/>
          <p:nvPr/>
        </p:nvSpPr>
        <p:spPr>
          <a:xfrm>
            <a:off x="2089290" y="4487696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管理模块</a:t>
            </a:r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17F04BEC-1859-2D43-A0C8-924CC460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06" y="3411839"/>
            <a:ext cx="6224311" cy="3197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外部账号登陆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7C319FC-2A67-044A-91F6-AF686027B91C}"/>
              </a:ext>
            </a:extLst>
          </p:cNvPr>
          <p:cNvSpPr/>
          <p:nvPr/>
        </p:nvSpPr>
        <p:spPr>
          <a:xfrm>
            <a:off x="4752138" y="4039575"/>
            <a:ext cx="1998363" cy="21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后台功能模块</a:t>
            </a:r>
            <a:endParaRPr lang="zh-CN" altLang="en-US" sz="1200" b="1" kern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Rectangle 14">
            <a:extLst>
              <a:ext uri="{FF2B5EF4-FFF2-40B4-BE49-F238E27FC236}">
                <a16:creationId xmlns:a16="http://schemas.microsoft.com/office/drawing/2014/main" id="{B6702594-EA86-7C43-AB0D-3496B2EA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432" y="4983603"/>
            <a:ext cx="1141452" cy="33128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grpSp>
        <p:nvGrpSpPr>
          <p:cNvPr id="92" name="组 1">
            <a:extLst>
              <a:ext uri="{FF2B5EF4-FFF2-40B4-BE49-F238E27FC236}">
                <a16:creationId xmlns:a16="http://schemas.microsoft.com/office/drawing/2014/main" id="{F903BE34-9561-1B4E-89BC-16F0E46426F9}"/>
              </a:ext>
            </a:extLst>
          </p:cNvPr>
          <p:cNvGrpSpPr/>
          <p:nvPr/>
        </p:nvGrpSpPr>
        <p:grpSpPr>
          <a:xfrm>
            <a:off x="9355334" y="5793501"/>
            <a:ext cx="2353189" cy="659845"/>
            <a:chOff x="63168" y="12044776"/>
            <a:chExt cx="6141666" cy="1238869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462564F-17B5-CC4C-837B-C840E6A1130F}"/>
                </a:ext>
              </a:extLst>
            </p:cNvPr>
            <p:cNvSpPr/>
            <p:nvPr/>
          </p:nvSpPr>
          <p:spPr>
            <a:xfrm>
              <a:off x="63168" y="12044776"/>
              <a:ext cx="6141666" cy="123886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717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Rectangle 14">
              <a:extLst>
                <a:ext uri="{FF2B5EF4-FFF2-40B4-BE49-F238E27FC236}">
                  <a16:creationId xmlns:a16="http://schemas.microsoft.com/office/drawing/2014/main" id="{5F626D3E-318D-8347-8D39-CB0E368DC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212" y="12231078"/>
              <a:ext cx="1225010" cy="90703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一期系统功能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B52E89A-C5E6-0844-A042-E6DF859AE5D7}"/>
                </a:ext>
              </a:extLst>
            </p:cNvPr>
            <p:cNvSpPr txBox="1"/>
            <p:nvPr/>
          </p:nvSpPr>
          <p:spPr>
            <a:xfrm>
              <a:off x="283757" y="12207541"/>
              <a:ext cx="820346" cy="662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图例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8C49CDB3-9607-0E47-9B25-1AA40A6DB368}"/>
                </a:ext>
              </a:extLst>
            </p:cNvPr>
            <p:cNvSpPr txBox="1"/>
            <p:nvPr/>
          </p:nvSpPr>
          <p:spPr>
            <a:xfrm>
              <a:off x="1324693" y="12235091"/>
              <a:ext cx="1369932" cy="903016"/>
            </a:xfrm>
            <a:prstGeom prst="rect">
              <a:avLst/>
            </a:prstGeom>
            <a:solidFill>
              <a:srgbClr val="0033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69496" tIns="84748" rIns="169496" bIns="84748" rtlCol="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lvl="0" defTabSz="1296345">
                <a:defRPr sz="2400" kern="0">
                  <a:solidFill>
                    <a:srgbClr val="FFFFFF"/>
                  </a:solidFill>
                  <a:uLn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700" dirty="0"/>
                <a:t>外部系统功能</a:t>
              </a:r>
              <a:endParaRPr lang="en-US" altLang="zh-CN" sz="700" dirty="0"/>
            </a:p>
          </p:txBody>
        </p:sp>
        <p:sp>
          <p:nvSpPr>
            <p:cNvPr id="97" name="Rectangle 14">
              <a:extLst>
                <a:ext uri="{FF2B5EF4-FFF2-40B4-BE49-F238E27FC236}">
                  <a16:creationId xmlns:a16="http://schemas.microsoft.com/office/drawing/2014/main" id="{C2CD9764-6741-B841-9ECE-19149E8A4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609" y="12231078"/>
              <a:ext cx="1225010" cy="9070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7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二期系统功能</a:t>
              </a:r>
              <a:endPara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2" name="Rectangle 14">
            <a:extLst>
              <a:ext uri="{FF2B5EF4-FFF2-40B4-BE49-F238E27FC236}">
                <a16:creationId xmlns:a16="http://schemas.microsoft.com/office/drawing/2014/main" id="{A82407BD-AF4C-664C-A829-CCA1C4E8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206" y="4415546"/>
            <a:ext cx="2423206" cy="3291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9557" tIns="59779" rIns="119557" bIns="597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设计成果共享</a:t>
            </a:r>
          </a:p>
        </p:txBody>
      </p:sp>
    </p:spTree>
    <p:extLst>
      <p:ext uri="{BB962C8B-B14F-4D97-AF65-F5344CB8AC3E}">
        <p14:creationId xmlns:p14="http://schemas.microsoft.com/office/powerpoint/2010/main" val="4530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4B37EDE-76B4-614A-BF6E-1FE5D57407DE}"/>
              </a:ext>
            </a:extLst>
          </p:cNvPr>
          <p:cNvGrpSpPr/>
          <p:nvPr/>
        </p:nvGrpSpPr>
        <p:grpSpPr>
          <a:xfrm>
            <a:off x="2364716" y="1009403"/>
            <a:ext cx="7075924" cy="5332020"/>
            <a:chOff x="460778" y="1023187"/>
            <a:chExt cx="6194239" cy="512445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E30EF2-CB26-084C-8407-703ABAD369E8}"/>
                </a:ext>
              </a:extLst>
            </p:cNvPr>
            <p:cNvSpPr/>
            <p:nvPr/>
          </p:nvSpPr>
          <p:spPr>
            <a:xfrm>
              <a:off x="2516606" y="1023187"/>
              <a:ext cx="2021306" cy="589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项目指导委员会</a:t>
              </a:r>
              <a:endParaRPr kumimoji="1" lang="en-US" altLang="zh-CN" sz="1400" dirty="0"/>
            </a:p>
            <a:p>
              <a:pPr algn="ctr"/>
              <a:r>
                <a:rPr kumimoji="1" lang="zh-CN" altLang="en-US" sz="1100" dirty="0"/>
                <a:t>（李淑娟、许鹏）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DB7810E-66D8-6F48-A33D-F02FA5398462}"/>
                </a:ext>
              </a:extLst>
            </p:cNvPr>
            <p:cNvSpPr/>
            <p:nvPr/>
          </p:nvSpPr>
          <p:spPr>
            <a:xfrm>
              <a:off x="2516606" y="2003764"/>
              <a:ext cx="2021306" cy="589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1400" dirty="0"/>
                <a:t>项目总监</a:t>
              </a:r>
              <a:endParaRPr kumimoji="1" lang="en-US" altLang="zh-CN" sz="1400" dirty="0"/>
            </a:p>
            <a:p>
              <a:pPr algn="ctr"/>
              <a:r>
                <a:rPr kumimoji="1" lang="zh-CN" altLang="en-US" sz="1100" dirty="0"/>
                <a:t>（胡磊帆、郝博兴）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FB2817B-3678-BF48-9D6B-399D8DED79C5}"/>
                </a:ext>
              </a:extLst>
            </p:cNvPr>
            <p:cNvSpPr/>
            <p:nvPr/>
          </p:nvSpPr>
          <p:spPr>
            <a:xfrm>
              <a:off x="495300" y="3046999"/>
              <a:ext cx="2021306" cy="589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业务项目经理</a:t>
              </a:r>
              <a:endParaRPr kumimoji="1" lang="en-US" altLang="zh-CN" sz="1400" dirty="0"/>
            </a:p>
            <a:p>
              <a:pPr algn="ctr"/>
              <a:r>
                <a:rPr kumimoji="1" lang="zh-CN" altLang="en-US" sz="1100" dirty="0"/>
                <a:t>（常涵雅）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120149-0335-9349-9309-66B82FEB561E}"/>
                </a:ext>
              </a:extLst>
            </p:cNvPr>
            <p:cNvSpPr/>
            <p:nvPr/>
          </p:nvSpPr>
          <p:spPr>
            <a:xfrm>
              <a:off x="2516606" y="3046999"/>
              <a:ext cx="2021306" cy="589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信息项目经理</a:t>
              </a:r>
              <a:endParaRPr kumimoji="1" lang="en-US" altLang="zh-CN" sz="1400" dirty="0"/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/>
                <a:t>（赵阳）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1A56F7E-7B6D-F840-BE11-2CEA64EBF981}"/>
                </a:ext>
              </a:extLst>
            </p:cNvPr>
            <p:cNvSpPr/>
            <p:nvPr/>
          </p:nvSpPr>
          <p:spPr>
            <a:xfrm>
              <a:off x="4537912" y="3046998"/>
              <a:ext cx="2021306" cy="58954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/>
                <a:t>乙方项目经理</a:t>
              </a:r>
              <a:endParaRPr kumimoji="1" lang="en-US" altLang="zh-CN" sz="1400" dirty="0"/>
            </a:p>
            <a:p>
              <a:pPr algn="ctr">
                <a:lnSpc>
                  <a:spcPct val="150000"/>
                </a:lnSpc>
              </a:pPr>
              <a:r>
                <a:rPr kumimoji="1" lang="zh-CN" altLang="en-US" sz="1100" dirty="0"/>
                <a:t>（韩德福）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45EF67D-F2C6-5740-A7D7-250089AB04BD}"/>
                </a:ext>
              </a:extLst>
            </p:cNvPr>
            <p:cNvSpPr/>
            <p:nvPr/>
          </p:nvSpPr>
          <p:spPr>
            <a:xfrm>
              <a:off x="460778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业务顾问（弘石）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0339F8F-7D87-EE46-B096-F6DF25959575}"/>
                </a:ext>
              </a:extLst>
            </p:cNvPr>
            <p:cNvSpPr/>
            <p:nvPr/>
          </p:nvSpPr>
          <p:spPr>
            <a:xfrm>
              <a:off x="1413269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业务顾问（弗思特）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CB5B904-8A40-6347-BC58-40C0B68A1DBE}"/>
                </a:ext>
              </a:extLst>
            </p:cNvPr>
            <p:cNvSpPr/>
            <p:nvPr/>
          </p:nvSpPr>
          <p:spPr>
            <a:xfrm>
              <a:off x="2649021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技术顾问（龚伯平）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BD22934-B2F5-D24D-90E8-18FA47BE47B8}"/>
                </a:ext>
              </a:extLst>
            </p:cNvPr>
            <p:cNvSpPr/>
            <p:nvPr/>
          </p:nvSpPr>
          <p:spPr>
            <a:xfrm>
              <a:off x="3812555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产品顾问（贺佳）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7B4E776-BE75-F240-B78B-5AB9D983A3CB}"/>
                </a:ext>
              </a:extLst>
            </p:cNvPr>
            <p:cNvSpPr/>
            <p:nvPr/>
          </p:nvSpPr>
          <p:spPr>
            <a:xfrm>
              <a:off x="4560518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架构组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7E8D3CA-C72A-EB42-BD0C-F935C1CC70DF}"/>
                </a:ext>
              </a:extLst>
            </p:cNvPr>
            <p:cNvSpPr/>
            <p:nvPr/>
          </p:nvSpPr>
          <p:spPr>
            <a:xfrm>
              <a:off x="5308479" y="4042112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开发组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862FA65-2028-3D4F-9959-6EEC069DB5C8}"/>
                </a:ext>
              </a:extLst>
            </p:cNvPr>
            <p:cNvSpPr/>
            <p:nvPr/>
          </p:nvSpPr>
          <p:spPr>
            <a:xfrm>
              <a:off x="6067474" y="4042110"/>
              <a:ext cx="587543" cy="2105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400" dirty="0"/>
                <a:t>测试组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0C2D4B45-1FE1-D340-BD96-851EE446B892}"/>
                </a:ext>
              </a:extLst>
            </p:cNvPr>
            <p:cNvCxnSpPr>
              <a:stCxn id="7" idx="2"/>
              <a:endCxn id="15" idx="0"/>
            </p:cNvCxnSpPr>
            <p:nvPr/>
          </p:nvCxnSpPr>
          <p:spPr>
            <a:xfrm>
              <a:off x="3527259" y="1612734"/>
              <a:ext cx="0" cy="39103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DBF8857-202C-9C4A-A4F3-CC0771C653DD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3527259" y="2593311"/>
              <a:ext cx="0" cy="43200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>
              <a:extLst>
                <a:ext uri="{FF2B5EF4-FFF2-40B4-BE49-F238E27FC236}">
                  <a16:creationId xmlns:a16="http://schemas.microsoft.com/office/drawing/2014/main" id="{AED78497-E2BC-854C-AE3C-1CB26F0C9184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rot="16200000" flipH="1">
              <a:off x="1403715" y="3738785"/>
              <a:ext cx="405565" cy="201087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50661F33-E70C-5948-8035-F1EAD273FD9C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 rot="5400000">
              <a:off x="927469" y="3463627"/>
              <a:ext cx="405565" cy="751404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>
              <a:extLst>
                <a:ext uri="{FF2B5EF4-FFF2-40B4-BE49-F238E27FC236}">
                  <a16:creationId xmlns:a16="http://schemas.microsoft.com/office/drawing/2014/main" id="{EC25E7AD-C69F-794B-8C00-65CC88628238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rot="5400000">
              <a:off x="3032244" y="3547096"/>
              <a:ext cx="405565" cy="584466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5D2A5AD9-BC47-9343-AD63-74FE2C50B708}"/>
                </a:ext>
              </a:extLst>
            </p:cNvPr>
            <p:cNvCxnSpPr>
              <a:stCxn id="23" idx="2"/>
              <a:endCxn id="27" idx="0"/>
            </p:cNvCxnSpPr>
            <p:nvPr/>
          </p:nvCxnSpPr>
          <p:spPr>
            <a:xfrm rot="5400000">
              <a:off x="4624662" y="3118209"/>
              <a:ext cx="405566" cy="1442238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连接符 51">
              <a:extLst>
                <a:ext uri="{FF2B5EF4-FFF2-40B4-BE49-F238E27FC236}">
                  <a16:creationId xmlns:a16="http://schemas.microsoft.com/office/drawing/2014/main" id="{CA8E950F-6474-3841-9974-1DA2384DFF86}"/>
                </a:ext>
              </a:extLst>
            </p:cNvPr>
            <p:cNvCxnSpPr>
              <a:stCxn id="23" idx="2"/>
              <a:endCxn id="28" idx="0"/>
            </p:cNvCxnSpPr>
            <p:nvPr/>
          </p:nvCxnSpPr>
          <p:spPr>
            <a:xfrm rot="5400000">
              <a:off x="4998644" y="3492191"/>
              <a:ext cx="405566" cy="694275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8216810-F73B-B24B-934D-188FBBC59875}"/>
                </a:ext>
              </a:extLst>
            </p:cNvPr>
            <p:cNvCxnSpPr>
              <a:stCxn id="23" idx="2"/>
              <a:endCxn id="29" idx="0"/>
            </p:cNvCxnSpPr>
            <p:nvPr/>
          </p:nvCxnSpPr>
          <p:spPr>
            <a:xfrm rot="16200000" flipH="1">
              <a:off x="5372625" y="3812485"/>
              <a:ext cx="405566" cy="53686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>
              <a:extLst>
                <a:ext uri="{FF2B5EF4-FFF2-40B4-BE49-F238E27FC236}">
                  <a16:creationId xmlns:a16="http://schemas.microsoft.com/office/drawing/2014/main" id="{0A038356-C97F-8347-810C-4C8995FC4A72}"/>
                </a:ext>
              </a:extLst>
            </p:cNvPr>
            <p:cNvCxnSpPr>
              <a:stCxn id="23" idx="2"/>
              <a:endCxn id="30" idx="0"/>
            </p:cNvCxnSpPr>
            <p:nvPr/>
          </p:nvCxnSpPr>
          <p:spPr>
            <a:xfrm rot="16200000" flipH="1">
              <a:off x="5752122" y="3432987"/>
              <a:ext cx="405564" cy="812680"/>
            </a:xfrm>
            <a:prstGeom prst="bentConnector3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BEF8842-91FA-FB49-882A-8A9374F58617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项目组织架构</a:t>
            </a:r>
          </a:p>
        </p:txBody>
      </p:sp>
    </p:spTree>
    <p:extLst>
      <p:ext uri="{BB962C8B-B14F-4D97-AF65-F5344CB8AC3E}">
        <p14:creationId xmlns:p14="http://schemas.microsoft.com/office/powerpoint/2010/main" val="30024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501883-EB41-6E49-A6E3-2428E42A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48623"/>
              </p:ext>
            </p:extLst>
          </p:nvPr>
        </p:nvGraphicFramePr>
        <p:xfrm>
          <a:off x="546266" y="1021279"/>
          <a:ext cx="10806546" cy="5086930"/>
        </p:xfrm>
        <a:graphic>
          <a:graphicData uri="http://schemas.openxmlformats.org/drawingml/2006/table">
            <a:tbl>
              <a:tblPr/>
              <a:tblGrid>
                <a:gridCol w="1089737">
                  <a:extLst>
                    <a:ext uri="{9D8B030D-6E8A-4147-A177-3AD203B41FA5}">
                      <a16:colId xmlns:a16="http://schemas.microsoft.com/office/drawing/2014/main" val="2188880831"/>
                    </a:ext>
                  </a:extLst>
                </a:gridCol>
                <a:gridCol w="1089737">
                  <a:extLst>
                    <a:ext uri="{9D8B030D-6E8A-4147-A177-3AD203B41FA5}">
                      <a16:colId xmlns:a16="http://schemas.microsoft.com/office/drawing/2014/main" val="1843405141"/>
                    </a:ext>
                  </a:extLst>
                </a:gridCol>
                <a:gridCol w="1089737">
                  <a:extLst>
                    <a:ext uri="{9D8B030D-6E8A-4147-A177-3AD203B41FA5}">
                      <a16:colId xmlns:a16="http://schemas.microsoft.com/office/drawing/2014/main" val="1603744961"/>
                    </a:ext>
                  </a:extLst>
                </a:gridCol>
                <a:gridCol w="6529876">
                  <a:extLst>
                    <a:ext uri="{9D8B030D-6E8A-4147-A177-3AD203B41FA5}">
                      <a16:colId xmlns:a16="http://schemas.microsoft.com/office/drawing/2014/main" val="1533422321"/>
                    </a:ext>
                  </a:extLst>
                </a:gridCol>
                <a:gridCol w="1007459">
                  <a:extLst>
                    <a:ext uri="{9D8B030D-6E8A-4147-A177-3AD203B41FA5}">
                      <a16:colId xmlns:a16="http://schemas.microsoft.com/office/drawing/2014/main" val="884510120"/>
                    </a:ext>
                  </a:extLst>
                </a:gridCol>
              </a:tblGrid>
              <a:tr h="5456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角色名称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职责内容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工作年限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94933"/>
                  </a:ext>
                </a:extLst>
              </a:tr>
              <a:tr h="405241">
                <a:tc rowSpan="8"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上海图源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韩德福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负责整体项目、需求调研、项目计划制定、项目管理和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部分核心开发工作。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21495"/>
                  </a:ext>
                </a:extLst>
              </a:tr>
              <a:tr h="421611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袁学忠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架构师和核心开发人员，负责软件架构和</a:t>
                      </a: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算法、</a:t>
                      </a:r>
                      <a:r>
                        <a:rPr lang="e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端后台开发、组织项目培训。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474098"/>
                  </a:ext>
                </a:extLst>
              </a:tr>
              <a:tr h="551483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朱立耕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AutoCAD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参数化动态块原型设计、成本计算公式的程序化工作、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AutoCAD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多版本编译工作。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392550"/>
                  </a:ext>
                </a:extLst>
              </a:tr>
              <a:tr h="421611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王国文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负责非动态图块部分的统一入库处理、数据库各字段的设计指导和部分开发工作。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499566"/>
                  </a:ext>
                </a:extLst>
              </a:tr>
              <a:tr h="421611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江文韬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负责软件界面开发、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开发、压力测试软件开发、项目部署和问题修复。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961176"/>
                  </a:ext>
                </a:extLst>
              </a:tr>
              <a:tr h="421611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叶明远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AutoCAD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端软件的测试和部分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973487"/>
                  </a:ext>
                </a:extLst>
              </a:tr>
              <a:tr h="421611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朱建业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测试工程师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服务器端的测试和部分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修复工作。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378245"/>
                  </a:ext>
                </a:extLst>
              </a:tr>
              <a:tr h="453506">
                <a:tc vMerge="1">
                  <a:txBody>
                    <a:bodyPr/>
                    <a:lstStyle/>
                    <a:p>
                      <a:pPr algn="ctr" fontAlgn="t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贺佳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产品顾问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负责项目专业技术指导和沟通、软件界面友好性指导工作，参与部分</a:t>
                      </a:r>
                      <a:r>
                        <a:rPr lang="e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AutoCAD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端软件测试工作。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440447"/>
                  </a:ext>
                </a:extLst>
              </a:tr>
              <a:tr h="42161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弗思特设计院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汪燕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负责外窗、栏杆两个标准化模块动态生成及成本算量规则梳理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96200"/>
                  </a:ext>
                </a:extLst>
              </a:tr>
              <a:tr h="60141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弘石设计院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负责定型厨卫、线脚、空调、防水构造、填充材质、标准立面等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个模块标准化块规则梳理及部分模块成本算量。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33551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28D5251E-C47A-1446-9C9E-8265004D300E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核心成员介绍</a:t>
            </a:r>
          </a:p>
        </p:txBody>
      </p:sp>
    </p:spTree>
    <p:extLst>
      <p:ext uri="{BB962C8B-B14F-4D97-AF65-F5344CB8AC3E}">
        <p14:creationId xmlns:p14="http://schemas.microsoft.com/office/powerpoint/2010/main" val="7521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17CFCB-7003-5848-AD79-134512B2FD35}"/>
              </a:ext>
            </a:extLst>
          </p:cNvPr>
          <p:cNvGrpSpPr/>
          <p:nvPr/>
        </p:nvGrpSpPr>
        <p:grpSpPr>
          <a:xfrm>
            <a:off x="6539808" y="1242415"/>
            <a:ext cx="3867785" cy="5212080"/>
            <a:chOff x="904" y="2636"/>
            <a:chExt cx="6091" cy="8208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8DECCA19-189F-E848-B2D1-0273FAC3CEF6}"/>
                </a:ext>
              </a:extLst>
            </p:cNvPr>
            <p:cNvSpPr/>
            <p:nvPr/>
          </p:nvSpPr>
          <p:spPr>
            <a:xfrm>
              <a:off x="904" y="2990"/>
              <a:ext cx="5882" cy="7854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362EE162-6CA4-0349-BC58-A60BF77C4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2675"/>
              <a:ext cx="5714" cy="81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177800" indent="-1778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</a:rPr>
                <a:t>1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</a:rPr>
                <a:t>、项目管理</a:t>
              </a:r>
              <a:endParaRPr lang="en-US" altLang="zh-CN" sz="1400" b="1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提出项目总体建设目标及需求</a:t>
              </a:r>
              <a:endParaRPr lang="en-US" altLang="zh-CN" sz="14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总体把握项目的方向、范围、成本、质量和进度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保障协调各方资源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向领导层汇报项目执行情况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、方案及技术评审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评审并确认系统解决方案、设计方案（包括功能、非功能、界面等）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、测试及上线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参与并组织关键用户进行系统测试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确定系统权限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组织系统上线推广培训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4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、项目验收</a:t>
              </a: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2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2FB9D-FC2E-414A-9179-E14536615FBA}"/>
                </a:ext>
              </a:extLst>
            </p:cNvPr>
            <p:cNvSpPr/>
            <p:nvPr/>
          </p:nvSpPr>
          <p:spPr>
            <a:xfrm>
              <a:off x="1567" y="2636"/>
              <a:ext cx="4556" cy="661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sym typeface="+mn-ea"/>
                </a:rPr>
                <a:t>甲方工作职责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C74B42-C6A0-0A44-9C23-1026C8D2BDFD}"/>
              </a:ext>
            </a:extLst>
          </p:cNvPr>
          <p:cNvGrpSpPr/>
          <p:nvPr/>
        </p:nvGrpSpPr>
        <p:grpSpPr>
          <a:xfrm>
            <a:off x="1545013" y="1158595"/>
            <a:ext cx="3807460" cy="5514340"/>
            <a:chOff x="904" y="2504"/>
            <a:chExt cx="5996" cy="8684"/>
          </a:xfrm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6BDFE21-7D0C-5F46-957D-3EA14AB1E8C5}"/>
                </a:ext>
              </a:extLst>
            </p:cNvPr>
            <p:cNvSpPr/>
            <p:nvPr/>
          </p:nvSpPr>
          <p:spPr>
            <a:xfrm>
              <a:off x="904" y="2990"/>
              <a:ext cx="5882" cy="7919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E94ABDD0-967F-C443-99CF-B9670DD4E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" y="2504"/>
              <a:ext cx="5714" cy="868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177800" indent="-1778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zh-CN" altLang="en-US" sz="24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</a:rPr>
                <a:t>1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</a:rPr>
                <a:t>、项目管理</a:t>
              </a:r>
              <a:endParaRPr lang="en-US" altLang="zh-CN" sz="1400" b="1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组织管理项目团队</a:t>
              </a:r>
              <a:endParaRPr lang="en-US" altLang="zh-CN" sz="14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制定详细项目执行计划并保证项目进度</a:t>
              </a:r>
              <a:endParaRPr lang="en-US" altLang="zh-CN" sz="14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</a:rPr>
                <a:t>2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</a:rPr>
                <a:t>、需求调研</a:t>
              </a:r>
              <a:endParaRPr lang="en-US" altLang="zh-CN" sz="1400" b="1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开展需求调研、完成需求分析、需求报告编写</a:t>
              </a:r>
              <a:endParaRPr lang="en-US" altLang="zh-CN" sz="14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开展系统原型设计和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</a:rPr>
                <a:t>UI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</a:rPr>
                <a:t>设计</a:t>
              </a:r>
              <a:endParaRPr lang="en-US" altLang="zh-CN" sz="1400" dirty="0">
                <a:solidFill>
                  <a:srgbClr val="000000"/>
                </a:solidFill>
                <a:latin typeface="+mn-ea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、系统蓝图框架设计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系统蓝图方案、架构设计、数据库设计，并组织评审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4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、系统开发、测试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CAD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端模块开发、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端开发、系统单元测试、集成测试、用户测试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5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、上线部署及培训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 marL="285750" indent="-285750"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配合甲方进行试点</a:t>
              </a:r>
              <a:r>
                <a:rPr lang="en-US" altLang="zh-CN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/</a:t>
              </a:r>
              <a:r>
                <a:rPr lang="zh-CN" altLang="en-US" sz="1400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正式上线推广培训</a:t>
              </a:r>
              <a:endParaRPr lang="en-US" altLang="zh-CN" sz="1400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  <a:p>
              <a:pPr>
                <a:lnSpc>
                  <a:spcPts val="142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6</a:t>
              </a:r>
              <a:r>
                <a:rPr lang="zh-CN" altLang="en-US" sz="1400" b="1" dirty="0">
                  <a:solidFill>
                    <a:srgbClr val="000000"/>
                  </a:solidFill>
                  <a:latin typeface="+mn-ea"/>
                  <a:cs typeface="微软雅黑" panose="020B0503020204020204" pitchFamily="34" charset="-122"/>
                </a:rPr>
                <a:t>、系统维护（一年）</a:t>
              </a:r>
              <a:endParaRPr lang="en-US" altLang="zh-CN" sz="1400" b="1" dirty="0">
                <a:solidFill>
                  <a:srgbClr val="000000"/>
                </a:solidFill>
                <a:latin typeface="+mn-ea"/>
                <a:cs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CF8A98E-E647-FC46-82BC-13BD9BBB90BC}"/>
                </a:ext>
              </a:extLst>
            </p:cNvPr>
            <p:cNvSpPr/>
            <p:nvPr/>
          </p:nvSpPr>
          <p:spPr>
            <a:xfrm>
              <a:off x="1567" y="2636"/>
              <a:ext cx="4556" cy="661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sym typeface="+mn-ea"/>
                </a:rPr>
                <a:t>乙方工作职责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73D13A-98F4-314D-A285-647BBABFFDB8}"/>
              </a:ext>
            </a:extLst>
          </p:cNvPr>
          <p:cNvSpPr/>
          <p:nvPr/>
        </p:nvSpPr>
        <p:spPr>
          <a:xfrm>
            <a:off x="0" y="217895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主要工作职责</a:t>
            </a:r>
          </a:p>
        </p:txBody>
      </p:sp>
    </p:spTree>
    <p:extLst>
      <p:ext uri="{BB962C8B-B14F-4D97-AF65-F5344CB8AC3E}">
        <p14:creationId xmlns:p14="http://schemas.microsoft.com/office/powerpoint/2010/main" val="74538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FD5A42D-FCC7-490F-BC97-8AB1A87DCECB}"/>
              </a:ext>
            </a:extLst>
          </p:cNvPr>
          <p:cNvSpPr/>
          <p:nvPr/>
        </p:nvSpPr>
        <p:spPr>
          <a:xfrm>
            <a:off x="190485" y="211793"/>
            <a:ext cx="2404154" cy="52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方正兰亭纤黑简体" panose="02000000000000000000" pitchFamily="2" charset="-122"/>
                <a:ea typeface="方正兰亭纤黑简体" panose="02000000000000000000" pitchFamily="2" charset="-122"/>
              </a:rPr>
              <a:t>项目总体计划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61F01D-EC52-E240-A6E8-0348F4E70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19106"/>
              </p:ext>
            </p:extLst>
          </p:nvPr>
        </p:nvGraphicFramePr>
        <p:xfrm>
          <a:off x="1839675" y="1538938"/>
          <a:ext cx="9380027" cy="304800"/>
        </p:xfrm>
        <a:graphic>
          <a:graphicData uri="http://schemas.openxmlformats.org/drawingml/2006/table">
            <a:tbl>
              <a:tblPr firstRow="1" bandRow="1"/>
              <a:tblGrid>
                <a:gridCol w="1707915">
                  <a:extLst>
                    <a:ext uri="{9D8B030D-6E8A-4147-A177-3AD203B41FA5}">
                      <a16:colId xmlns:a16="http://schemas.microsoft.com/office/drawing/2014/main" val="2650649910"/>
                    </a:ext>
                  </a:extLst>
                </a:gridCol>
                <a:gridCol w="170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927">
                  <a:extLst>
                    <a:ext uri="{9D8B030D-6E8A-4147-A177-3AD203B41FA5}">
                      <a16:colId xmlns:a16="http://schemas.microsoft.com/office/drawing/2014/main" val="2074795326"/>
                    </a:ext>
                  </a:extLst>
                </a:gridCol>
              </a:tblGrid>
              <a:tr h="278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1pPr>
                      <a:lvl2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2pPr>
                      <a:lvl3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3pPr>
                      <a:lvl4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4pPr>
                      <a:lvl5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5pPr>
                      <a:lvl6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6pPr>
                      <a:lvl7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7pPr>
                      <a:lvl8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8pPr>
                      <a:lvl9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1pPr>
                      <a:lvl2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2pPr>
                      <a:lvl3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3pPr>
                      <a:lvl4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4pPr>
                      <a:lvl5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5pPr>
                      <a:lvl6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6pPr>
                      <a:lvl7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7pPr>
                      <a:lvl8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8pPr>
                      <a:lvl9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1pPr>
                      <a:lvl2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2pPr>
                      <a:lvl3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3pPr>
                      <a:lvl4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4pPr>
                      <a:lvl5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5pPr>
                      <a:lvl6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6pPr>
                      <a:lvl7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7pPr>
                      <a:lvl8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8pPr>
                      <a:lvl9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1pPr>
                      <a:lvl2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2pPr>
                      <a:lvl3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3pPr>
                      <a:lvl4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4pPr>
                      <a:lvl5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5pPr>
                      <a:lvl6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6pPr>
                      <a:lvl7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7pPr>
                      <a:lvl8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8pPr>
                      <a:lvl9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Calibri"/>
                          <a:ea typeface=""/>
                          <a:cs typeface=""/>
                          <a:sym typeface="Helvetica Neue Light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五边形 5">
            <a:extLst>
              <a:ext uri="{FF2B5EF4-FFF2-40B4-BE49-F238E27FC236}">
                <a16:creationId xmlns:a16="http://schemas.microsoft.com/office/drawing/2014/main" id="{4CF92DEA-4C8A-2C40-9BE2-5EE4ED9D1840}"/>
              </a:ext>
            </a:extLst>
          </p:cNvPr>
          <p:cNvSpPr/>
          <p:nvPr/>
        </p:nvSpPr>
        <p:spPr>
          <a:xfrm>
            <a:off x="3205384" y="2585519"/>
            <a:ext cx="1360168" cy="377130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algn="ctr"/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6">
            <a:extLst>
              <a:ext uri="{FF2B5EF4-FFF2-40B4-BE49-F238E27FC236}">
                <a16:creationId xmlns:a16="http://schemas.microsoft.com/office/drawing/2014/main" id="{70483004-299A-A645-A1E4-8A895380C632}"/>
              </a:ext>
            </a:extLst>
          </p:cNvPr>
          <p:cNvSpPr/>
          <p:nvPr/>
        </p:nvSpPr>
        <p:spPr>
          <a:xfrm>
            <a:off x="5003764" y="3799697"/>
            <a:ext cx="2546292" cy="378000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algn="ctr"/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37">
            <a:extLst>
              <a:ext uri="{FF2B5EF4-FFF2-40B4-BE49-F238E27FC236}">
                <a16:creationId xmlns:a16="http://schemas.microsoft.com/office/drawing/2014/main" id="{C20A03AE-4686-604C-8998-2E51AF515C2E}"/>
              </a:ext>
            </a:extLst>
          </p:cNvPr>
          <p:cNvCxnSpPr>
            <a:cxnSpLocks/>
          </p:cNvCxnSpPr>
          <p:nvPr/>
        </p:nvCxnSpPr>
        <p:spPr>
          <a:xfrm>
            <a:off x="6645102" y="1757069"/>
            <a:ext cx="50848" cy="48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8">
            <a:extLst>
              <a:ext uri="{FF2B5EF4-FFF2-40B4-BE49-F238E27FC236}">
                <a16:creationId xmlns:a16="http://schemas.microsoft.com/office/drawing/2014/main" id="{3DBA1006-3910-A04C-B91F-518C38D59B1A}"/>
              </a:ext>
            </a:extLst>
          </p:cNvPr>
          <p:cNvCxnSpPr>
            <a:cxnSpLocks/>
          </p:cNvCxnSpPr>
          <p:nvPr/>
        </p:nvCxnSpPr>
        <p:spPr>
          <a:xfrm>
            <a:off x="5246974" y="1652297"/>
            <a:ext cx="63782" cy="486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4E2A96DA-ADF3-7441-893E-BC1E356E47FD}"/>
              </a:ext>
            </a:extLst>
          </p:cNvPr>
          <p:cNvCxnSpPr>
            <a:cxnSpLocks/>
          </p:cNvCxnSpPr>
          <p:nvPr/>
        </p:nvCxnSpPr>
        <p:spPr>
          <a:xfrm>
            <a:off x="8195507" y="1823394"/>
            <a:ext cx="67219" cy="46575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5D3CA48-7033-9E43-858E-0CC1A81D94CB}"/>
              </a:ext>
            </a:extLst>
          </p:cNvPr>
          <p:cNvSpPr/>
          <p:nvPr/>
        </p:nvSpPr>
        <p:spPr>
          <a:xfrm>
            <a:off x="319975" y="263801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需求调研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C19F32-3340-4344-BB86-00493ECD8C5D}"/>
              </a:ext>
            </a:extLst>
          </p:cNvPr>
          <p:cNvSpPr/>
          <p:nvPr/>
        </p:nvSpPr>
        <p:spPr>
          <a:xfrm>
            <a:off x="317590" y="321033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蓝图设计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AA86DA-62E9-2947-B6F2-86318224C35A}"/>
              </a:ext>
            </a:extLst>
          </p:cNvPr>
          <p:cNvSpPr/>
          <p:nvPr/>
        </p:nvSpPr>
        <p:spPr>
          <a:xfrm>
            <a:off x="317590" y="378265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系统开发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357D1A-FCFA-B84A-ABE3-6B7558854458}"/>
              </a:ext>
            </a:extLst>
          </p:cNvPr>
          <p:cNvSpPr/>
          <p:nvPr/>
        </p:nvSpPr>
        <p:spPr>
          <a:xfrm>
            <a:off x="325958" y="492729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试点上线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B55C87-079D-A44E-B3A9-C18F406E581B}"/>
              </a:ext>
            </a:extLst>
          </p:cNvPr>
          <p:cNvSpPr/>
          <p:nvPr/>
        </p:nvSpPr>
        <p:spPr>
          <a:xfrm>
            <a:off x="317590" y="435497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测试和调整</a:t>
            </a:r>
          </a:p>
        </p:txBody>
      </p:sp>
      <p:sp>
        <p:nvSpPr>
          <p:cNvPr id="17" name="五边形 16">
            <a:extLst>
              <a:ext uri="{FF2B5EF4-FFF2-40B4-BE49-F238E27FC236}">
                <a16:creationId xmlns:a16="http://schemas.microsoft.com/office/drawing/2014/main" id="{9B6B3781-C574-B448-8345-25717A83A6F5}"/>
              </a:ext>
            </a:extLst>
          </p:cNvPr>
          <p:cNvSpPr/>
          <p:nvPr/>
        </p:nvSpPr>
        <p:spPr>
          <a:xfrm>
            <a:off x="4193062" y="3210333"/>
            <a:ext cx="1096483" cy="376612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algn="ctr"/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1EAD20-1CA5-B74C-BE9C-01E8A95A155F}"/>
              </a:ext>
            </a:extLst>
          </p:cNvPr>
          <p:cNvSpPr/>
          <p:nvPr/>
        </p:nvSpPr>
        <p:spPr>
          <a:xfrm>
            <a:off x="333233" y="607193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运维支持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FF0991-514E-C348-9847-605BCDAFC4C8}"/>
              </a:ext>
            </a:extLst>
          </p:cNvPr>
          <p:cNvSpPr txBox="1"/>
          <p:nvPr/>
        </p:nvSpPr>
        <p:spPr>
          <a:xfrm>
            <a:off x="310462" y="1454870"/>
            <a:ext cx="1577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A167F9-46AE-9940-A7DB-12B0013EC26F}"/>
              </a:ext>
            </a:extLst>
          </p:cNvPr>
          <p:cNvSpPr/>
          <p:nvPr/>
        </p:nvSpPr>
        <p:spPr>
          <a:xfrm>
            <a:off x="317180" y="5499613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推广上线</a:t>
            </a:r>
          </a:p>
        </p:txBody>
      </p:sp>
      <p:sp>
        <p:nvSpPr>
          <p:cNvPr id="21" name="五边形 20">
            <a:extLst>
              <a:ext uri="{FF2B5EF4-FFF2-40B4-BE49-F238E27FC236}">
                <a16:creationId xmlns:a16="http://schemas.microsoft.com/office/drawing/2014/main" id="{58BFA1C1-8617-9C46-95EA-178B3E3DA68A}"/>
              </a:ext>
            </a:extLst>
          </p:cNvPr>
          <p:cNvSpPr/>
          <p:nvPr/>
        </p:nvSpPr>
        <p:spPr>
          <a:xfrm>
            <a:off x="6055960" y="4345491"/>
            <a:ext cx="2181759" cy="378000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五边形 21">
            <a:extLst>
              <a:ext uri="{FF2B5EF4-FFF2-40B4-BE49-F238E27FC236}">
                <a16:creationId xmlns:a16="http://schemas.microsoft.com/office/drawing/2014/main" id="{7EB84584-247E-A349-99AD-FB8AC36E9C53}"/>
              </a:ext>
            </a:extLst>
          </p:cNvPr>
          <p:cNvSpPr/>
          <p:nvPr/>
        </p:nvSpPr>
        <p:spPr>
          <a:xfrm>
            <a:off x="7550056" y="4936322"/>
            <a:ext cx="1645626" cy="378000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5D83D188-2AC0-D64A-A96C-C1F877F5C73A}"/>
              </a:ext>
            </a:extLst>
          </p:cNvPr>
          <p:cNvCxnSpPr>
            <a:cxnSpLocks/>
          </p:cNvCxnSpPr>
          <p:nvPr/>
        </p:nvCxnSpPr>
        <p:spPr>
          <a:xfrm>
            <a:off x="9696730" y="1757069"/>
            <a:ext cx="29656" cy="482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五边形 23">
            <a:extLst>
              <a:ext uri="{FF2B5EF4-FFF2-40B4-BE49-F238E27FC236}">
                <a16:creationId xmlns:a16="http://schemas.microsoft.com/office/drawing/2014/main" id="{9CA4CE12-DF4D-2F4B-94A8-D6246464471C}"/>
              </a:ext>
            </a:extLst>
          </p:cNvPr>
          <p:cNvSpPr/>
          <p:nvPr/>
        </p:nvSpPr>
        <p:spPr>
          <a:xfrm>
            <a:off x="9067114" y="5475826"/>
            <a:ext cx="2042061" cy="378000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五边形 24">
            <a:extLst>
              <a:ext uri="{FF2B5EF4-FFF2-40B4-BE49-F238E27FC236}">
                <a16:creationId xmlns:a16="http://schemas.microsoft.com/office/drawing/2014/main" id="{48F8EBC4-AF55-B34E-B4D5-4B9397803E20}"/>
              </a:ext>
            </a:extLst>
          </p:cNvPr>
          <p:cNvSpPr/>
          <p:nvPr/>
        </p:nvSpPr>
        <p:spPr>
          <a:xfrm>
            <a:off x="7550055" y="6160838"/>
            <a:ext cx="3725225" cy="376612"/>
          </a:xfrm>
          <a:prstGeom prst="homePlate">
            <a:avLst>
              <a:gd name="adj" fmla="val 19154"/>
            </a:avLst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五角星 25">
            <a:extLst>
              <a:ext uri="{FF2B5EF4-FFF2-40B4-BE49-F238E27FC236}">
                <a16:creationId xmlns:a16="http://schemas.microsoft.com/office/drawing/2014/main" id="{3F39D0C4-FDA5-9849-9FDD-FEBEBBF70E63}"/>
              </a:ext>
            </a:extLst>
          </p:cNvPr>
          <p:cNvSpPr/>
          <p:nvPr/>
        </p:nvSpPr>
        <p:spPr>
          <a:xfrm>
            <a:off x="9254709" y="4938518"/>
            <a:ext cx="275772" cy="31931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01E626-6B9D-8945-A58C-6A4175CDC491}"/>
              </a:ext>
            </a:extLst>
          </p:cNvPr>
          <p:cNvSpPr txBox="1"/>
          <p:nvPr/>
        </p:nvSpPr>
        <p:spPr>
          <a:xfrm>
            <a:off x="4551811" y="2650344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2019.8.15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33DCCF-5771-B24F-8879-0C32716459CD}"/>
              </a:ext>
            </a:extLst>
          </p:cNvPr>
          <p:cNvSpPr txBox="1"/>
          <p:nvPr/>
        </p:nvSpPr>
        <p:spPr>
          <a:xfrm>
            <a:off x="5295846" y="3264501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2019.8.30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387644-64C7-7240-8C4D-89AE8DA7BF43}"/>
              </a:ext>
            </a:extLst>
          </p:cNvPr>
          <p:cNvSpPr txBox="1"/>
          <p:nvPr/>
        </p:nvSpPr>
        <p:spPr>
          <a:xfrm>
            <a:off x="7663249" y="3855661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2019.10.15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6ACDE9-E79C-FE4F-A813-7D9853297556}"/>
              </a:ext>
            </a:extLst>
          </p:cNvPr>
          <p:cNvSpPr txBox="1"/>
          <p:nvPr/>
        </p:nvSpPr>
        <p:spPr>
          <a:xfrm>
            <a:off x="8391754" y="4375840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2019.10.30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36A85E4-B1B2-094A-A749-8852C82FCCEB}"/>
              </a:ext>
            </a:extLst>
          </p:cNvPr>
          <p:cNvSpPr txBox="1"/>
          <p:nvPr/>
        </p:nvSpPr>
        <p:spPr>
          <a:xfrm>
            <a:off x="9571722" y="4996277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2019.11.15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7E57B4-1B89-C140-93B6-66C450526C34}"/>
              </a:ext>
            </a:extLst>
          </p:cNvPr>
          <p:cNvSpPr txBox="1"/>
          <p:nvPr/>
        </p:nvSpPr>
        <p:spPr>
          <a:xfrm>
            <a:off x="11138739" y="5593871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2019.12.30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E3BA554-A112-5640-A942-08012605E645}"/>
              </a:ext>
            </a:extLst>
          </p:cNvPr>
          <p:cNvGrpSpPr/>
          <p:nvPr/>
        </p:nvGrpSpPr>
        <p:grpSpPr>
          <a:xfrm>
            <a:off x="3029403" y="1847144"/>
            <a:ext cx="848851" cy="4811137"/>
            <a:chOff x="1492481" y="1685336"/>
            <a:chExt cx="848851" cy="482118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DE35E28-1E3A-154A-AF75-F3FC6830B9D3}"/>
                </a:ext>
              </a:extLst>
            </p:cNvPr>
            <p:cNvGrpSpPr/>
            <p:nvPr/>
          </p:nvGrpSpPr>
          <p:grpSpPr>
            <a:xfrm>
              <a:off x="1642725" y="1685336"/>
              <a:ext cx="226056" cy="4493411"/>
              <a:chOff x="1642725" y="1685336"/>
              <a:chExt cx="226056" cy="4493411"/>
            </a:xfrm>
          </p:grpSpPr>
          <p:cxnSp>
            <p:nvCxnSpPr>
              <p:cNvPr id="36" name="直接连接符 77">
                <a:extLst>
                  <a:ext uri="{FF2B5EF4-FFF2-40B4-BE49-F238E27FC236}">
                    <a16:creationId xmlns:a16="http://schemas.microsoft.com/office/drawing/2014/main" id="{AF7222E1-5D60-D84A-A44C-7DE09E042004}"/>
                  </a:ext>
                </a:extLst>
              </p:cNvPr>
              <p:cNvCxnSpPr/>
              <p:nvPr/>
            </p:nvCxnSpPr>
            <p:spPr>
              <a:xfrm>
                <a:off x="1740921" y="1685336"/>
                <a:ext cx="29656" cy="417600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等腰三角形 78">
                <a:extLst>
                  <a:ext uri="{FF2B5EF4-FFF2-40B4-BE49-F238E27FC236}">
                    <a16:creationId xmlns:a16="http://schemas.microsoft.com/office/drawing/2014/main" id="{CD503FA7-247A-6949-A488-D80C3762530D}"/>
                  </a:ext>
                </a:extLst>
              </p:cNvPr>
              <p:cNvSpPr/>
              <p:nvPr/>
            </p:nvSpPr>
            <p:spPr>
              <a:xfrm>
                <a:off x="1642725" y="5944704"/>
                <a:ext cx="226056" cy="234043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DC32D63-A885-0840-B6FF-607A6D44004C}"/>
                </a:ext>
              </a:extLst>
            </p:cNvPr>
            <p:cNvSpPr txBox="1"/>
            <p:nvPr/>
          </p:nvSpPr>
          <p:spPr>
            <a:xfrm>
              <a:off x="1492481" y="6198747"/>
              <a:ext cx="848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56FC4A9-AB04-7F48-840C-49BF1AE5B246}"/>
              </a:ext>
            </a:extLst>
          </p:cNvPr>
          <p:cNvSpPr txBox="1"/>
          <p:nvPr/>
        </p:nvSpPr>
        <p:spPr>
          <a:xfrm>
            <a:off x="505328" y="925803"/>
            <a:ext cx="772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该计划为第一阶段标准化模块开发计划，第二阶段开发计划根据业务标准化梳理情况另行约定。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C30016-3A9B-7A4B-BDB7-A2C233798E12}"/>
              </a:ext>
            </a:extLst>
          </p:cNvPr>
          <p:cNvSpPr/>
          <p:nvPr/>
        </p:nvSpPr>
        <p:spPr>
          <a:xfrm>
            <a:off x="302818" y="2066294"/>
            <a:ext cx="1504178" cy="465517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五边形 40">
            <a:extLst>
              <a:ext uri="{FF2B5EF4-FFF2-40B4-BE49-F238E27FC236}">
                <a16:creationId xmlns:a16="http://schemas.microsoft.com/office/drawing/2014/main" id="{7B1DDE96-5DF7-4A4E-B454-D41EAE994637}"/>
              </a:ext>
            </a:extLst>
          </p:cNvPr>
          <p:cNvSpPr/>
          <p:nvPr/>
        </p:nvSpPr>
        <p:spPr>
          <a:xfrm>
            <a:off x="1830136" y="2074536"/>
            <a:ext cx="1529006" cy="377130"/>
          </a:xfrm>
          <a:prstGeom prst="homePlate">
            <a:avLst>
              <a:gd name="adj" fmla="val 19154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rIns="36000" rtlCol="0" anchor="ctr"/>
          <a:lstStyle/>
          <a:p>
            <a:pPr algn="ctr"/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D73F54-6E89-E449-890F-56F133665E1A}"/>
              </a:ext>
            </a:extLst>
          </p:cNvPr>
          <p:cNvSpPr txBox="1"/>
          <p:nvPr/>
        </p:nvSpPr>
        <p:spPr>
          <a:xfrm>
            <a:off x="3418018" y="2117471"/>
            <a:ext cx="103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2019.7.23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38">
            <a:extLst>
              <a:ext uri="{FF2B5EF4-FFF2-40B4-BE49-F238E27FC236}">
                <a16:creationId xmlns:a16="http://schemas.microsoft.com/office/drawing/2014/main" id="{6C04C0A2-4438-8742-8CB3-D1424F02B6DA}"/>
              </a:ext>
            </a:extLst>
          </p:cNvPr>
          <p:cNvCxnSpPr>
            <a:cxnSpLocks/>
          </p:cNvCxnSpPr>
          <p:nvPr/>
        </p:nvCxnSpPr>
        <p:spPr>
          <a:xfrm>
            <a:off x="3535940" y="1814688"/>
            <a:ext cx="57340" cy="468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8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1743</Words>
  <Application>Microsoft Office PowerPoint</Application>
  <PresentationFormat>宽屏</PresentationFormat>
  <Paragraphs>345</Paragraphs>
  <Slides>13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等线 Light</vt:lpstr>
      <vt:lpstr>方正兰亭纤黑简体</vt:lpstr>
      <vt:lpstr>宋体</vt:lpstr>
      <vt:lpstr>微软雅黑</vt:lpstr>
      <vt:lpstr>微软雅黑</vt:lpstr>
      <vt:lpstr>Arial</vt:lpstr>
      <vt:lpstr>Calibri</vt:lpstr>
      <vt:lpstr>Calibri Light</vt:lpstr>
      <vt:lpstr>Wingdings</vt:lpstr>
      <vt:lpstr>Office 主题​​</vt:lpstr>
      <vt:lpstr>Office 主题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正视项目实施客观规律，保持信心！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设计协同办公平台</dc:title>
  <dc:creator>cs268</dc:creator>
  <cp:lastModifiedBy>airry yuan</cp:lastModifiedBy>
  <cp:revision>129</cp:revision>
  <dcterms:created xsi:type="dcterms:W3CDTF">2019-07-18T06:32:21Z</dcterms:created>
  <dcterms:modified xsi:type="dcterms:W3CDTF">2019-07-23T09:33:12Z</dcterms:modified>
</cp:coreProperties>
</file>