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85" r:id="rId6"/>
    <p:sldId id="286" r:id="rId7"/>
    <p:sldId id="268" r:id="rId8"/>
    <p:sldId id="269" r:id="rId9"/>
    <p:sldId id="266" r:id="rId10"/>
    <p:sldId id="283" r:id="rId11"/>
    <p:sldId id="284" r:id="rId12"/>
    <p:sldId id="261" r:id="rId13"/>
    <p:sldId id="270" r:id="rId14"/>
    <p:sldId id="287" r:id="rId15"/>
    <p:sldId id="271" r:id="rId16"/>
    <p:sldId id="278" r:id="rId17"/>
    <p:sldId id="280" r:id="rId18"/>
    <p:sldId id="275" r:id="rId19"/>
    <p:sldId id="276" r:id="rId20"/>
    <p:sldId id="279" r:id="rId21"/>
    <p:sldId id="289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52214-532C-4602-A1F8-C23BC160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8CA34A-F476-4C24-B7F3-0F4803FA4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37756-3AC0-44BE-886C-C8422DBF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2D52E-3C8C-41E3-88AC-A48D65C5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5D18A-E4F4-488B-9D3F-C966C328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7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AAA66-9594-4DE5-A0A0-A7A43481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F1A82-9846-4406-8344-88D2C5BB0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A0E62-D6B1-4DDF-93F5-ADEDEBBE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E9E0D-BEA3-4A19-B3D8-089C3B0B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61674-194B-4D53-8590-7BFFF111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19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F5199-9970-4C4B-96CB-054947AC9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FA777-583F-4CCC-A8F8-DEB3F531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82BC2-73FF-4099-ABB0-C08686F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A8BC3-BA89-4DD2-B513-CB36D49F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22D4C-D0F9-431C-91D5-7BA35C07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4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6AF36-37CA-494C-BE01-9AAE90A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21AB1-2898-4505-87EC-991CBD19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E4562-897C-4F2B-8ACC-229AE500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5D26B-8A25-449D-B86B-71536E07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7C8E3-12A6-4FDD-80AC-0E598737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2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D6444-C2F9-41FF-BBED-8CD42539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287D9-CA27-4BAA-A9A5-20ACFDCC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B0DA0-F837-4050-A795-3FA62E42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BEF15-BC4B-46AF-8860-833D9ADE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D6ED3-6733-4549-8303-7F4EE179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5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17C1B-0EC7-4327-BFD5-387E6045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9139D-5785-4C83-97ED-7F90A0E34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37AD47-C736-406E-99F6-DB915E6D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A7DFF-A139-4492-9B6B-4651029C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2961-4208-4415-8C01-92D343F9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47209-34B7-48C6-9C92-E4684C42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FFFC4-F7E6-4950-83D4-E2CCE58D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B58972-0D8D-4CA1-9DA9-6A090B8F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4060F2-A393-4EA9-9974-8ECF45F99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E18279-8D95-4FD4-B12D-5A42790CD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2039D-4420-43BC-ACD9-BA4107D60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F937CF-119D-4170-82FD-D4DCD010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35E26A-CDEE-4AE6-8C64-29BA0F4D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6D8955-D1A1-44C3-8BCC-2A0B0693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8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5169C-1330-4C22-B6CA-3CCC2E75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503101-BCF5-4AB4-9384-228FEDD7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BD9EF-E87D-49C2-82B5-7156BFD2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C75221-AC16-40C8-A8B5-75436D92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6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B91486-68FD-4B8D-A894-F0B0A47F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4083BC-8678-46C6-ABD0-4FAA03F2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45A15-5FCC-47D7-B56F-799EE8A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2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70A-E2F7-4FCF-9997-959B7DFE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D9B78-418B-4512-B5EF-4FFBE6A7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312FB8-B3E5-495E-8A70-B3A3041DC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AFA9B-E3BB-493D-A5F1-EC9FDD4C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038D8-BBE0-422A-94EC-1C48FD67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4EB25-44AC-4A63-9EFA-E27FA609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56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7D8EF-76D3-4151-A915-4CC1305B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71D1F2-FBFE-41EA-8F27-3AB99FF71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B3AA7-5552-4354-B552-88985BB2A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C8B92-7A5E-4896-A8CF-4C0D31B7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9CF81-0663-4892-9B11-989CC8B8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B0AF85-95D6-4AAC-BE85-7DD5FA88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7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636A16-F273-4E7B-8D51-C74E1F13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0CD03C-58C9-461C-8E7D-9323F784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B22B-55A4-4FF4-9913-BFF8CBFB3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7E1B-199A-4981-B642-A48924AE7BBF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99CBC-C0A7-4BB1-9843-2A0A844BA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83B58-10A9-43B5-B7F5-BF64A7D31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E309-FC03-41DE-B64C-63440DD78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8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08DB3C-481B-4B49-8EE4-D831E7FD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3" y="-76522"/>
            <a:ext cx="9069940" cy="56842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007AF4-7906-456C-8B77-39D37339CEB5}"/>
              </a:ext>
            </a:extLst>
          </p:cNvPr>
          <p:cNvSpPr txBox="1"/>
          <p:nvPr/>
        </p:nvSpPr>
        <p:spPr>
          <a:xfrm>
            <a:off x="9619861" y="1119673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外发设备看不见 </a:t>
            </a:r>
            <a:r>
              <a:rPr lang="en-US" altLang="zh-CN" dirty="0"/>
              <a:t>Y01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D0AA7A-B0FB-4091-9782-520BA5420DE3}"/>
              </a:ext>
            </a:extLst>
          </p:cNvPr>
          <p:cNvSpPr txBox="1"/>
          <p:nvPr/>
        </p:nvSpPr>
        <p:spPr>
          <a:xfrm>
            <a:off x="5486400" y="5156200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NG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593317" y="5368159"/>
            <a:ext cx="2293883" cy="1174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28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AA188D-E0B5-4E59-B82B-12AD32B7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96"/>
            <a:ext cx="12192000" cy="66392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BFFB36-70DE-4F24-95E4-64A87FB6A6C7}"/>
              </a:ext>
            </a:extLst>
          </p:cNvPr>
          <p:cNvSpPr txBox="1"/>
          <p:nvPr/>
        </p:nvSpPr>
        <p:spPr>
          <a:xfrm>
            <a:off x="3033049" y="3671219"/>
            <a:ext cx="89707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 </a:t>
            </a:r>
            <a:r>
              <a:rPr lang="zh-CN" altLang="en-US" dirty="0"/>
              <a:t>已有的采购项目</a:t>
            </a:r>
            <a:r>
              <a:rPr lang="en-US" altLang="zh-CN" dirty="0"/>
              <a:t>,</a:t>
            </a:r>
            <a:r>
              <a:rPr lang="zh-CN" altLang="en-US" dirty="0"/>
              <a:t>未列出左侧模具号</a:t>
            </a:r>
            <a:r>
              <a:rPr lang="en-US" altLang="zh-CN" dirty="0"/>
              <a:t>,</a:t>
            </a:r>
            <a:r>
              <a:rPr lang="zh-CN" altLang="en-US" dirty="0"/>
              <a:t>右侧也没有根据大类列出符合规则的明细</a:t>
            </a:r>
            <a:endParaRPr lang="en-US" altLang="zh-CN" dirty="0"/>
          </a:p>
          <a:p>
            <a:r>
              <a:rPr lang="zh-CN" altLang="en-US" dirty="0"/>
              <a:t>要求 左侧列出模号</a:t>
            </a:r>
            <a:r>
              <a:rPr lang="en-US" altLang="zh-CN" dirty="0"/>
              <a:t>,</a:t>
            </a:r>
            <a:r>
              <a:rPr lang="zh-CN" altLang="en-US" dirty="0"/>
              <a:t>默认不选择时为</a:t>
            </a:r>
            <a:r>
              <a:rPr lang="en-US" altLang="zh-CN" dirty="0"/>
              <a:t>ALL,</a:t>
            </a:r>
            <a:r>
              <a:rPr lang="zh-CN" altLang="en-US" dirty="0"/>
              <a:t>右侧全部列出大类的明细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2. </a:t>
            </a:r>
            <a:r>
              <a:rPr lang="zh-CN" altLang="en-US" dirty="0"/>
              <a:t>采购关键字查询使用过滤条件采用下拉选择</a:t>
            </a:r>
            <a:r>
              <a:rPr lang="en-US" altLang="zh-CN" dirty="0"/>
              <a:t>,</a:t>
            </a:r>
            <a:r>
              <a:rPr lang="zh-CN" altLang="en-US" dirty="0"/>
              <a:t>再输入</a:t>
            </a:r>
            <a:r>
              <a:rPr lang="en-US" altLang="zh-CN" dirty="0"/>
              <a:t>,(</a:t>
            </a:r>
            <a:r>
              <a:rPr lang="zh-CN" altLang="en-US" dirty="0"/>
              <a:t>零件名</a:t>
            </a:r>
            <a:r>
              <a:rPr lang="en-US" altLang="zh-CN" dirty="0"/>
              <a:t>,</a:t>
            </a:r>
            <a:r>
              <a:rPr lang="zh-CN" altLang="en-US" dirty="0"/>
              <a:t>物料号</a:t>
            </a:r>
            <a:r>
              <a:rPr lang="en-US" altLang="zh-CN" dirty="0"/>
              <a:t>,</a:t>
            </a:r>
            <a:r>
              <a:rPr lang="zh-CN" altLang="en-US" dirty="0"/>
              <a:t>规格</a:t>
            </a:r>
            <a:r>
              <a:rPr lang="en-US" altLang="zh-CN" dirty="0"/>
              <a:t>,PR</a:t>
            </a:r>
            <a:r>
              <a:rPr lang="zh-CN" altLang="en-US" dirty="0"/>
              <a:t>号码</a:t>
            </a:r>
            <a:r>
              <a:rPr lang="en-US" altLang="zh-CN" dirty="0"/>
              <a:t>),</a:t>
            </a:r>
          </a:p>
          <a:p>
            <a:r>
              <a:rPr lang="zh-CN" altLang="en-US" dirty="0"/>
              <a:t>条件默认为大类</a:t>
            </a:r>
            <a:r>
              <a:rPr lang="en-US" altLang="zh-CN" dirty="0"/>
              <a:t>,</a:t>
            </a:r>
            <a:r>
              <a:rPr lang="zh-CN" altLang="en-US" dirty="0"/>
              <a:t>模号为</a:t>
            </a:r>
            <a:r>
              <a:rPr lang="en-US" altLang="zh-CN" dirty="0"/>
              <a:t>ALL</a:t>
            </a:r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3.</a:t>
            </a:r>
            <a:r>
              <a:rPr lang="zh-CN" altLang="en-US" dirty="0"/>
              <a:t>子类需要后缩一个汉字</a:t>
            </a:r>
            <a:r>
              <a:rPr lang="zh-CN" altLang="en-US" dirty="0" smtClean="0"/>
              <a:t>宽度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添加页面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耗材、固资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6D770B-E1C4-4D2F-BCB6-DA13CF35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713" y="5196223"/>
            <a:ext cx="2390476" cy="15523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27323" y="5683469"/>
            <a:ext cx="2293883" cy="1174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682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E3B46B-7E12-40CD-9871-DFFE63CA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48"/>
            <a:ext cx="12192000" cy="65443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BFFB36-70DE-4F24-95E4-64A87FB6A6C7}"/>
              </a:ext>
            </a:extLst>
          </p:cNvPr>
          <p:cNvSpPr txBox="1"/>
          <p:nvPr/>
        </p:nvSpPr>
        <p:spPr>
          <a:xfrm>
            <a:off x="3009899" y="4041609"/>
            <a:ext cx="882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</a:t>
            </a:r>
            <a:r>
              <a:rPr lang="zh-CN" altLang="en-US" dirty="0"/>
              <a:t>模具耗材和固定资产需要增加一个待处理项目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2. </a:t>
            </a:r>
            <a:r>
              <a:rPr lang="zh-CN" altLang="en-US" dirty="0"/>
              <a:t>模具直接材料</a:t>
            </a:r>
            <a:r>
              <a:rPr lang="en-US" altLang="zh-CN" dirty="0"/>
              <a:t>,</a:t>
            </a:r>
            <a:r>
              <a:rPr lang="zh-CN" altLang="en-US" dirty="0"/>
              <a:t>模具委外加工</a:t>
            </a:r>
            <a:r>
              <a:rPr lang="en-US" altLang="zh-CN" dirty="0"/>
              <a:t>,</a:t>
            </a:r>
            <a:r>
              <a:rPr lang="zh-CN" altLang="en-US" dirty="0"/>
              <a:t>模具耗材和固定资产</a:t>
            </a:r>
            <a:r>
              <a:rPr lang="en-US" altLang="zh-CN" dirty="0"/>
              <a:t>4</a:t>
            </a:r>
            <a:r>
              <a:rPr lang="zh-CN" altLang="en-US" dirty="0"/>
              <a:t>个大类不可删除</a:t>
            </a:r>
            <a:r>
              <a:rPr lang="en-US" altLang="zh-CN" dirty="0"/>
              <a:t>,</a:t>
            </a:r>
            <a:r>
              <a:rPr lang="zh-CN" altLang="en-US" dirty="0"/>
              <a:t>可修改名称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否则无法正常进入待处理三大类</a:t>
            </a:r>
          </a:p>
        </p:txBody>
      </p:sp>
    </p:spTree>
    <p:extLst>
      <p:ext uri="{BB962C8B-B14F-4D97-AF65-F5344CB8AC3E}">
        <p14:creationId xmlns:p14="http://schemas.microsoft.com/office/powerpoint/2010/main" val="245282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片包含 屏幕截图, 监视器, 室内, 墙壁&#10;&#10;已生成极高可信度的说明">
            <a:extLst>
              <a:ext uri="{FF2B5EF4-FFF2-40B4-BE49-F238E27FC236}">
                <a16:creationId xmlns:a16="http://schemas.microsoft.com/office/drawing/2014/main" id="{F7033AE1-530C-47EF-9D17-5298AD9E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2" y="365759"/>
            <a:ext cx="10736732" cy="25499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9BDABB-6998-4966-8422-66707085A845}"/>
              </a:ext>
            </a:extLst>
          </p:cNvPr>
          <p:cNvSpPr txBox="1"/>
          <p:nvPr/>
        </p:nvSpPr>
        <p:spPr>
          <a:xfrm>
            <a:off x="2658918" y="3325373"/>
            <a:ext cx="7188199" cy="44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CAM</a:t>
            </a:r>
            <a:r>
              <a:rPr lang="zh-CN" altLang="en-US" dirty="0"/>
              <a:t>界面中，暂停</a:t>
            </a:r>
            <a:r>
              <a:rPr lang="en-US" altLang="zh-CN" dirty="0"/>
              <a:t>|</a:t>
            </a:r>
            <a:r>
              <a:rPr lang="zh-CN" altLang="en-US" dirty="0"/>
              <a:t>开始界面，建议显示加工状态接口显示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95E479-6F58-4BC6-8EFD-ADA4BA87FE4B}"/>
              </a:ext>
            </a:extLst>
          </p:cNvPr>
          <p:cNvSpPr txBox="1"/>
          <p:nvPr/>
        </p:nvSpPr>
        <p:spPr>
          <a:xfrm>
            <a:off x="6253017" y="4424679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OK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6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4FC1B0-7F39-47D2-B4F8-EAA11E50D713}"/>
              </a:ext>
            </a:extLst>
          </p:cNvPr>
          <p:cNvSpPr txBox="1"/>
          <p:nvPr/>
        </p:nvSpPr>
        <p:spPr>
          <a:xfrm>
            <a:off x="2022764" y="2364371"/>
            <a:ext cx="5024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2018-11-07</a:t>
            </a:r>
            <a:r>
              <a:rPr lang="zh-CN" altLang="en-US" sz="4800" b="1" dirty="0"/>
              <a:t>测评</a:t>
            </a:r>
          </a:p>
        </p:txBody>
      </p:sp>
    </p:spTree>
    <p:extLst>
      <p:ext uri="{BB962C8B-B14F-4D97-AF65-F5344CB8AC3E}">
        <p14:creationId xmlns:p14="http://schemas.microsoft.com/office/powerpoint/2010/main" val="224460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C5E0FF-EEF0-4104-BCE6-C07613C7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865"/>
            <a:ext cx="12192000" cy="6048269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58F97E-1007-4F4A-941F-A85888A507F8}"/>
              </a:ext>
            </a:extLst>
          </p:cNvPr>
          <p:cNvCxnSpPr/>
          <p:nvPr/>
        </p:nvCxnSpPr>
        <p:spPr>
          <a:xfrm flipV="1">
            <a:off x="1186962" y="1608992"/>
            <a:ext cx="2672861" cy="360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3DAF9B-8F7E-4068-8D9B-B1FCA9BC2AE2}"/>
              </a:ext>
            </a:extLst>
          </p:cNvPr>
          <p:cNvSpPr txBox="1"/>
          <p:nvPr/>
        </p:nvSpPr>
        <p:spPr>
          <a:xfrm>
            <a:off x="4360984" y="3956538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采购类型的一级</a:t>
            </a:r>
            <a:r>
              <a:rPr lang="en-US" altLang="zh-CN" dirty="0"/>
              <a:t>,</a:t>
            </a:r>
            <a:r>
              <a:rPr lang="zh-CN" altLang="en-US" dirty="0"/>
              <a:t>二级无法选择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711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EA2B80-FF78-45BE-8BE3-029F0D52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2" y="1155132"/>
            <a:ext cx="9771185" cy="52927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68A2D9C-4B1D-4EAD-9539-732CBED3FF25}"/>
              </a:ext>
            </a:extLst>
          </p:cNvPr>
          <p:cNvSpPr/>
          <p:nvPr/>
        </p:nvSpPr>
        <p:spPr>
          <a:xfrm>
            <a:off x="5073162" y="2154115"/>
            <a:ext cx="4695092" cy="307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A2358F-3530-44ED-ABBB-0AFFBBDCB5BF}"/>
              </a:ext>
            </a:extLst>
          </p:cNvPr>
          <p:cNvCxnSpPr/>
          <p:nvPr/>
        </p:nvCxnSpPr>
        <p:spPr>
          <a:xfrm flipV="1">
            <a:off x="4686300" y="2461846"/>
            <a:ext cx="633046" cy="172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B54DBDC-76F1-4DCE-BB5D-409D05984560}"/>
              </a:ext>
            </a:extLst>
          </p:cNvPr>
          <p:cNvSpPr txBox="1"/>
          <p:nvPr/>
        </p:nvSpPr>
        <p:spPr>
          <a:xfrm>
            <a:off x="2532185" y="41851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请修正到原始位置如上图</a:t>
            </a:r>
          </a:p>
        </p:txBody>
      </p:sp>
    </p:spTree>
    <p:extLst>
      <p:ext uri="{BB962C8B-B14F-4D97-AF65-F5344CB8AC3E}">
        <p14:creationId xmlns:p14="http://schemas.microsoft.com/office/powerpoint/2010/main" val="327234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49D261C-1F35-42B0-A8A0-6880C80760A3}"/>
              </a:ext>
            </a:extLst>
          </p:cNvPr>
          <p:cNvSpPr txBox="1"/>
          <p:nvPr/>
        </p:nvSpPr>
        <p:spPr>
          <a:xfrm>
            <a:off x="7286625" y="974422"/>
            <a:ext cx="188595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报价人无法选择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7CB465-94F8-4E10-AD9C-4C33D51F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092629"/>
            <a:ext cx="11029950" cy="360628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83B27FC-DAA4-485B-ABB0-C744189F130F}"/>
              </a:ext>
            </a:extLst>
          </p:cNvPr>
          <p:cNvCxnSpPr/>
          <p:nvPr/>
        </p:nvCxnSpPr>
        <p:spPr>
          <a:xfrm flipH="1">
            <a:off x="7019925" y="1304925"/>
            <a:ext cx="533400" cy="1581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7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5CDACA-1098-46EA-9297-CA1D2492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27" y="816362"/>
            <a:ext cx="10631429" cy="38165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895AC2-C9FD-42B1-8F92-8A02BF8CA78F}"/>
              </a:ext>
            </a:extLst>
          </p:cNvPr>
          <p:cNvSpPr txBox="1"/>
          <p:nvPr/>
        </p:nvSpPr>
        <p:spPr>
          <a:xfrm>
            <a:off x="1809750" y="5019675"/>
            <a:ext cx="752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所有电极的页面中</a:t>
            </a:r>
            <a:r>
              <a:rPr lang="en-US" altLang="zh-CN" dirty="0"/>
              <a:t>,</a:t>
            </a:r>
            <a:r>
              <a:rPr lang="zh-CN" altLang="en-US" dirty="0"/>
              <a:t>数量列不需要</a:t>
            </a:r>
            <a:r>
              <a:rPr lang="en-US" altLang="zh-CN" dirty="0"/>
              <a:t>,</a:t>
            </a:r>
            <a:r>
              <a:rPr lang="zh-CN" altLang="en-US" dirty="0"/>
              <a:t>仅显示</a:t>
            </a:r>
            <a:r>
              <a:rPr lang="en-US" altLang="zh-CN" dirty="0"/>
              <a:t>R/F</a:t>
            </a:r>
            <a:r>
              <a:rPr lang="zh-CN" altLang="en-US" dirty="0"/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107998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E43A7D-E324-41E6-99B4-FE4D681D0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98" b="29358"/>
          <a:stretch/>
        </p:blipFill>
        <p:spPr>
          <a:xfrm>
            <a:off x="403658" y="1514687"/>
            <a:ext cx="11232284" cy="238590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1532AE-D3DD-4A18-BDBC-F9AAFC79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58" y="3900594"/>
            <a:ext cx="11232284" cy="27169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E7AB12-8748-4A84-8CEE-E7718295102F}"/>
              </a:ext>
            </a:extLst>
          </p:cNvPr>
          <p:cNvSpPr txBox="1"/>
          <p:nvPr/>
        </p:nvSpPr>
        <p:spPr>
          <a:xfrm>
            <a:off x="6057900" y="809625"/>
            <a:ext cx="25241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电极的加工状态未显示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6CB5DF-9C8D-48BC-B779-36E65F864AD3}"/>
              </a:ext>
            </a:extLst>
          </p:cNvPr>
          <p:cNvCxnSpPr/>
          <p:nvPr/>
        </p:nvCxnSpPr>
        <p:spPr>
          <a:xfrm flipH="1">
            <a:off x="5743575" y="1171575"/>
            <a:ext cx="600075" cy="13514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3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55AFFA8-2555-4BCD-8D23-A77107FA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7" y="4580724"/>
            <a:ext cx="7656457" cy="20057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4106D3A-501F-432F-8BBF-56DB7A59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47514"/>
            <a:ext cx="7813964" cy="42662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E7AB12-8748-4A84-8CEE-E7718295102F}"/>
              </a:ext>
            </a:extLst>
          </p:cNvPr>
          <p:cNvSpPr txBox="1"/>
          <p:nvPr/>
        </p:nvSpPr>
        <p:spPr>
          <a:xfrm>
            <a:off x="9005455" y="4498791"/>
            <a:ext cx="276233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升版图纸信息错误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6CB5DF-9C8D-48BC-B779-36E65F864AD3}"/>
              </a:ext>
            </a:extLst>
          </p:cNvPr>
          <p:cNvCxnSpPr>
            <a:cxnSpLocks/>
          </p:cNvCxnSpPr>
          <p:nvPr/>
        </p:nvCxnSpPr>
        <p:spPr>
          <a:xfrm flipH="1">
            <a:off x="7673978" y="4830618"/>
            <a:ext cx="1331477" cy="62900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C0B37DB7-2952-4E30-86FF-C308C7E3C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33" y="1643285"/>
            <a:ext cx="5333333" cy="35714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FEA31C-71C8-4496-BE72-41E9CA0F5CC6}"/>
              </a:ext>
            </a:extLst>
          </p:cNvPr>
          <p:cNvSpPr txBox="1"/>
          <p:nvPr/>
        </p:nvSpPr>
        <p:spPr>
          <a:xfrm>
            <a:off x="4053254" y="6154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增加对账单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2FB518-1FF2-4573-BDA0-6221DBC9AEA8}"/>
              </a:ext>
            </a:extLst>
          </p:cNvPr>
          <p:cNvCxnSpPr/>
          <p:nvPr/>
        </p:nvCxnSpPr>
        <p:spPr>
          <a:xfrm flipH="1" flipV="1">
            <a:off x="5814646" y="4211432"/>
            <a:ext cx="562707" cy="128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8AE8C87-98FC-41C6-BC94-7EF4B56876DE}"/>
              </a:ext>
            </a:extLst>
          </p:cNvPr>
          <p:cNvSpPr txBox="1"/>
          <p:nvPr/>
        </p:nvSpPr>
        <p:spPr>
          <a:xfrm>
            <a:off x="6096000" y="5688539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零件全部入库</a:t>
            </a:r>
            <a:r>
              <a:rPr lang="en-US" altLang="zh-CN" dirty="0"/>
              <a:t>,</a:t>
            </a:r>
            <a:r>
              <a:rPr lang="zh-CN" altLang="en-US" dirty="0"/>
              <a:t>订单完成时间为条件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A50117-9BD9-426D-8ADC-2070214D5BB7}"/>
              </a:ext>
            </a:extLst>
          </p:cNvPr>
          <p:cNvCxnSpPr>
            <a:cxnSpLocks/>
          </p:cNvCxnSpPr>
          <p:nvPr/>
        </p:nvCxnSpPr>
        <p:spPr>
          <a:xfrm flipV="1">
            <a:off x="3429333" y="4168431"/>
            <a:ext cx="911304" cy="152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78270E6-62F4-45E4-A5F0-C3DBF5F493BC}"/>
              </a:ext>
            </a:extLst>
          </p:cNvPr>
          <p:cNvSpPr txBox="1"/>
          <p:nvPr/>
        </p:nvSpPr>
        <p:spPr>
          <a:xfrm>
            <a:off x="2266593" y="56533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订单生成时间为条件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BE8684-7B36-499D-B13F-9CAE2E4F7A5F}"/>
              </a:ext>
            </a:extLst>
          </p:cNvPr>
          <p:cNvSpPr txBox="1"/>
          <p:nvPr/>
        </p:nvSpPr>
        <p:spPr>
          <a:xfrm>
            <a:off x="6377353" y="495475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NG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572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71257C0-76BA-4429-ADA8-B23022BA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9" y="1291520"/>
            <a:ext cx="11374437" cy="13575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E7AB12-8748-4A84-8CEE-E7718295102F}"/>
              </a:ext>
            </a:extLst>
          </p:cNvPr>
          <p:cNvSpPr txBox="1"/>
          <p:nvPr/>
        </p:nvSpPr>
        <p:spPr>
          <a:xfrm>
            <a:off x="6266727" y="711937"/>
            <a:ext cx="41286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CNC</a:t>
            </a:r>
            <a:r>
              <a:rPr lang="zh-CN" altLang="en-US" dirty="0"/>
              <a:t>暂停的任务重新开始时无程序可传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6CB5DF-9C8D-48BC-B779-36E65F864AD3}"/>
              </a:ext>
            </a:extLst>
          </p:cNvPr>
          <p:cNvCxnSpPr/>
          <p:nvPr/>
        </p:nvCxnSpPr>
        <p:spPr>
          <a:xfrm flipH="1">
            <a:off x="5795965" y="985152"/>
            <a:ext cx="600075" cy="13514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408158B-D873-4C10-897C-FD34CDA42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9" y="2908107"/>
            <a:ext cx="11374437" cy="1358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67800E-BB66-4C21-8FDD-329F0C1C5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9" y="4642691"/>
            <a:ext cx="11374437" cy="16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7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570D43-C47E-4E5A-A380-532B93C7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58"/>
            <a:ext cx="9277350" cy="30174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EDFA43-1B5C-4A59-8CBD-26606A31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3155948"/>
            <a:ext cx="8924925" cy="24541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F7662D-89A9-4822-8004-8C3CD016D107}"/>
              </a:ext>
            </a:extLst>
          </p:cNvPr>
          <p:cNvSpPr txBox="1"/>
          <p:nvPr/>
        </p:nvSpPr>
        <p:spPr>
          <a:xfrm>
            <a:off x="1680429" y="5750170"/>
            <a:ext cx="2438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CNC</a:t>
            </a:r>
            <a:r>
              <a:rPr lang="zh-CN" altLang="en-US" dirty="0">
                <a:highlight>
                  <a:srgbClr val="FFFF00"/>
                </a:highlight>
              </a:rPr>
              <a:t>手动添加补电极，产生的序列号皆为零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43197F3-D1E9-4733-A8B5-807B8E60F78F}"/>
              </a:ext>
            </a:extLst>
          </p:cNvPr>
          <p:cNvCxnSpPr>
            <a:cxnSpLocks/>
          </p:cNvCxnSpPr>
          <p:nvPr/>
        </p:nvCxnSpPr>
        <p:spPr>
          <a:xfrm>
            <a:off x="7165731" y="2198077"/>
            <a:ext cx="1380393" cy="40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ABBF5F8-857B-41B4-846A-20CF8962B39A}"/>
              </a:ext>
            </a:extLst>
          </p:cNvPr>
          <p:cNvSpPr txBox="1"/>
          <p:nvPr/>
        </p:nvSpPr>
        <p:spPr>
          <a:xfrm>
            <a:off x="3301381" y="1630132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此处默认是原程序的</a:t>
            </a:r>
            <a:r>
              <a:rPr lang="en-US" altLang="zh-CN" dirty="0">
                <a:highlight>
                  <a:srgbClr val="FFFF00"/>
                </a:highlight>
              </a:rPr>
              <a:t>R/F</a:t>
            </a:r>
            <a:r>
              <a:rPr lang="zh-CN" altLang="en-US" dirty="0">
                <a:highlight>
                  <a:srgbClr val="FFFF00"/>
                </a:highlight>
              </a:rPr>
              <a:t>数量</a:t>
            </a:r>
            <a:r>
              <a:rPr lang="en-US" altLang="zh-CN" dirty="0">
                <a:highlight>
                  <a:srgbClr val="FFFF00"/>
                </a:highlight>
              </a:rPr>
              <a:t>.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源程序如果</a:t>
            </a:r>
            <a:r>
              <a:rPr lang="en-US" altLang="zh-CN" dirty="0">
                <a:highlight>
                  <a:srgbClr val="FFFF00"/>
                </a:highlight>
              </a:rPr>
              <a:t>R/F</a:t>
            </a:r>
            <a:r>
              <a:rPr lang="zh-CN" altLang="en-US" dirty="0">
                <a:highlight>
                  <a:srgbClr val="FFFF00"/>
                </a:highlight>
              </a:rPr>
              <a:t>为</a:t>
            </a:r>
            <a:r>
              <a:rPr lang="en-US" altLang="zh-CN" dirty="0">
                <a:highlight>
                  <a:srgbClr val="FFFF00"/>
                </a:highlight>
              </a:rPr>
              <a:t>0,</a:t>
            </a:r>
            <a:r>
              <a:rPr lang="zh-CN" altLang="en-US" dirty="0">
                <a:highlight>
                  <a:srgbClr val="FFFF00"/>
                </a:highlight>
              </a:rPr>
              <a:t>则对应输入框不可输入</a:t>
            </a:r>
            <a:r>
              <a:rPr lang="en-US" altLang="zh-CN" dirty="0">
                <a:highlight>
                  <a:srgbClr val="FFFF00"/>
                </a:highlight>
              </a:rPr>
              <a:t>.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7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6F7662D-89A9-4822-8004-8C3CD016D107}"/>
              </a:ext>
            </a:extLst>
          </p:cNvPr>
          <p:cNvSpPr txBox="1"/>
          <p:nvPr/>
        </p:nvSpPr>
        <p:spPr>
          <a:xfrm>
            <a:off x="8582024" y="685800"/>
            <a:ext cx="307657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CNC</a:t>
            </a:r>
            <a:r>
              <a:rPr lang="zh-CN" altLang="en-US" dirty="0"/>
              <a:t>手动添加</a:t>
            </a:r>
            <a:r>
              <a:rPr lang="en-US" altLang="zh-CN" dirty="0"/>
              <a:t>CNC</a:t>
            </a:r>
            <a:r>
              <a:rPr lang="zh-CN" altLang="en-US" dirty="0"/>
              <a:t>任务，新建任务提示电极数量为零，无法生成铣铁任务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F8CACD-964F-4263-B88A-0F4D9C0C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51331"/>
            <a:ext cx="10829925" cy="3536417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C3470DC-A482-4BAF-B130-B78CE466E66F}"/>
              </a:ext>
            </a:extLst>
          </p:cNvPr>
          <p:cNvCxnSpPr/>
          <p:nvPr/>
        </p:nvCxnSpPr>
        <p:spPr>
          <a:xfrm flipH="1">
            <a:off x="6237143" y="1365828"/>
            <a:ext cx="2209800" cy="12668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1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79F4349C-DF39-4771-B5BE-F27CFD52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3" y="1400670"/>
            <a:ext cx="10638111" cy="85603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Worksheet" r:id="rId4" imgW="3438720" imgH="145741794" progId="Excel.Sheet.8">
                  <p:embed/>
                </p:oleObj>
              </mc:Choice>
              <mc:Fallback>
                <p:oleObj name="Worksheet" r:id="rId4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B233EC-DF3D-4FFA-B616-9CA9C848BCB3}"/>
              </a:ext>
            </a:extLst>
          </p:cNvPr>
          <p:cNvCxnSpPr/>
          <p:nvPr/>
        </p:nvCxnSpPr>
        <p:spPr>
          <a:xfrm flipH="1" flipV="1">
            <a:off x="4856018" y="1617843"/>
            <a:ext cx="1149927" cy="23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54F861C-5AC7-4BA1-B444-AEC603921A24}"/>
              </a:ext>
            </a:extLst>
          </p:cNvPr>
          <p:cNvSpPr txBox="1"/>
          <p:nvPr/>
        </p:nvSpPr>
        <p:spPr>
          <a:xfrm>
            <a:off x="4965435" y="3832285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CAD</a:t>
            </a:r>
            <a:r>
              <a:rPr lang="zh-CN" altLang="en-US" dirty="0"/>
              <a:t>采购申请后再取消</a:t>
            </a:r>
            <a:r>
              <a:rPr lang="en-US" altLang="zh-CN" dirty="0"/>
              <a:t>,</a:t>
            </a:r>
            <a:r>
              <a:rPr lang="zh-CN" altLang="en-US" dirty="0"/>
              <a:t>状态被锁定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C5CFB5-FB74-4967-9F4C-9B47CC3731C5}"/>
              </a:ext>
            </a:extLst>
          </p:cNvPr>
          <p:cNvSpPr txBox="1"/>
          <p:nvPr/>
        </p:nvSpPr>
        <p:spPr>
          <a:xfrm>
            <a:off x="376253" y="4201617"/>
            <a:ext cx="127301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NG,</a:t>
            </a:r>
            <a:r>
              <a:rPr lang="zh-CN" altLang="en-US" sz="5400" dirty="0">
                <a:solidFill>
                  <a:srgbClr val="FF0000"/>
                </a:solidFill>
              </a:rPr>
              <a:t>系统未考虑重复下单并通过的情形</a:t>
            </a:r>
            <a:r>
              <a:rPr lang="en-US" altLang="zh-CN" sz="5400" dirty="0">
                <a:solidFill>
                  <a:srgbClr val="FF0000"/>
                </a:solidFill>
              </a:rPr>
              <a:t>.</a:t>
            </a:r>
            <a:r>
              <a:rPr lang="zh-CN" altLang="en-US" sz="5400" dirty="0">
                <a:solidFill>
                  <a:srgbClr val="FF0000"/>
                </a:solidFill>
              </a:rPr>
              <a:t>原则上</a:t>
            </a:r>
            <a:r>
              <a:rPr lang="en-US" altLang="zh-CN" sz="5400" dirty="0">
                <a:solidFill>
                  <a:srgbClr val="FF0000"/>
                </a:solidFill>
              </a:rPr>
              <a:t>,</a:t>
            </a:r>
            <a:r>
              <a:rPr lang="zh-CN" altLang="en-US" sz="5400" dirty="0">
                <a:solidFill>
                  <a:srgbClr val="FF0000"/>
                </a:solidFill>
              </a:rPr>
              <a:t>只要有已经有</a:t>
            </a:r>
            <a:r>
              <a:rPr lang="en-US" altLang="zh-CN" sz="5400" dirty="0">
                <a:solidFill>
                  <a:srgbClr val="FF0000"/>
                </a:solidFill>
              </a:rPr>
              <a:t>PO</a:t>
            </a:r>
            <a:r>
              <a:rPr lang="zh-CN" altLang="en-US" sz="5400" dirty="0">
                <a:solidFill>
                  <a:srgbClr val="FF0000"/>
                </a:solidFill>
              </a:rPr>
              <a:t>并审批通过了的</a:t>
            </a:r>
            <a:r>
              <a:rPr lang="en-US" altLang="zh-CN" sz="5400" dirty="0">
                <a:solidFill>
                  <a:srgbClr val="FF0000"/>
                </a:solidFill>
              </a:rPr>
              <a:t>,</a:t>
            </a:r>
            <a:r>
              <a:rPr lang="zh-CN" altLang="en-US" sz="5400" dirty="0">
                <a:solidFill>
                  <a:srgbClr val="FF0000"/>
                </a:solidFill>
              </a:rPr>
              <a:t>状态就不可变</a:t>
            </a:r>
            <a:r>
              <a:rPr lang="en-US" altLang="zh-CN" sz="5400" dirty="0">
                <a:solidFill>
                  <a:srgbClr val="FF0000"/>
                </a:solidFill>
              </a:rPr>
              <a:t>.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3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>
            <a:extLst>
              <a:ext uri="{FF2B5EF4-FFF2-40B4-BE49-F238E27FC236}">
                <a16:creationId xmlns:a16="http://schemas.microsoft.com/office/drawing/2014/main" id="{AC33908D-660A-4D3B-BF6A-F2CE329AB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" y="92075"/>
            <a:ext cx="9807959" cy="4813861"/>
          </a:xfrm>
          <a:prstGeom prst="rect">
            <a:avLst/>
          </a:prstGeom>
        </p:spPr>
      </p:pic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C017EF6-A3DF-490A-A099-5746782E1314}"/>
              </a:ext>
            </a:extLst>
          </p:cNvPr>
          <p:cNvCxnSpPr/>
          <p:nvPr/>
        </p:nvCxnSpPr>
        <p:spPr>
          <a:xfrm flipH="1" flipV="1">
            <a:off x="2244436" y="1427018"/>
            <a:ext cx="2535382" cy="40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8A1FA7D-0255-4EB6-8B36-1A1A0BE406D8}"/>
              </a:ext>
            </a:extLst>
          </p:cNvPr>
          <p:cNvSpPr txBox="1"/>
          <p:nvPr/>
        </p:nvSpPr>
        <p:spPr>
          <a:xfrm>
            <a:off x="4655127" y="56526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采购类型按部门划分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33379-EF45-4C7E-8AEA-83D2FBFB1ACC}"/>
              </a:ext>
            </a:extLst>
          </p:cNvPr>
          <p:cNvSpPr txBox="1"/>
          <p:nvPr/>
        </p:nvSpPr>
        <p:spPr>
          <a:xfrm>
            <a:off x="462945" y="5839960"/>
            <a:ext cx="9980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NG, </a:t>
            </a:r>
            <a:r>
              <a:rPr lang="zh-CN" altLang="en-US" sz="3600" dirty="0">
                <a:solidFill>
                  <a:srgbClr val="FF0000"/>
                </a:solidFill>
              </a:rPr>
              <a:t>需要后台表结构增加部门匹配</a:t>
            </a:r>
            <a:r>
              <a:rPr lang="en-US" altLang="zh-CN" sz="3600" dirty="0">
                <a:solidFill>
                  <a:srgbClr val="FF0000"/>
                </a:solidFill>
              </a:rPr>
              <a:t>,</a:t>
            </a:r>
            <a:r>
              <a:rPr lang="zh-CN" altLang="en-US" sz="3600" dirty="0">
                <a:solidFill>
                  <a:srgbClr val="FF0000"/>
                </a:solidFill>
              </a:rPr>
              <a:t>一对多字段</a:t>
            </a:r>
            <a:r>
              <a:rPr lang="en-US" altLang="zh-CN" sz="3600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sz="3600" dirty="0">
                <a:solidFill>
                  <a:srgbClr val="FF0000"/>
                </a:solidFill>
              </a:rPr>
              <a:t>前台根据调用列出相关部门的采购项目及一级类</a:t>
            </a:r>
            <a:r>
              <a:rPr lang="en-US" altLang="zh-CN" sz="3600" dirty="0">
                <a:solidFill>
                  <a:srgbClr val="FF0000"/>
                </a:solidFill>
              </a:rPr>
              <a:t>.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06152" y="5730676"/>
            <a:ext cx="2293883" cy="11745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待</a:t>
            </a:r>
            <a:r>
              <a:rPr lang="zh-CN" altLang="en-US" sz="2800" b="1" dirty="0" smtClean="0"/>
              <a:t>确认</a:t>
            </a:r>
            <a:endParaRPr 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9727323" y="5683469"/>
            <a:ext cx="2293883" cy="1174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540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41F17C-DD95-47B3-841E-00AA228A0C8F}"/>
              </a:ext>
            </a:extLst>
          </p:cNvPr>
          <p:cNvSpPr txBox="1"/>
          <p:nvPr/>
        </p:nvSpPr>
        <p:spPr>
          <a:xfrm>
            <a:off x="2977606" y="444357"/>
            <a:ext cx="851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新模具项目原计划上加工计划</a:t>
            </a:r>
            <a:r>
              <a:rPr lang="en-US" altLang="zh-CN" dirty="0"/>
              <a:t>CAM</a:t>
            </a:r>
            <a:r>
              <a:rPr lang="zh-CN" altLang="en-US" dirty="0"/>
              <a:t>经理设置</a:t>
            </a:r>
            <a:r>
              <a:rPr lang="en-US" altLang="zh-CN" dirty="0"/>
              <a:t>,</a:t>
            </a:r>
            <a:r>
              <a:rPr lang="zh-CN" altLang="en-US" dirty="0"/>
              <a:t>项目计划信息中红框区域外禁止填写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9B2BA6-88C9-4763-9503-F52990090F6D}"/>
              </a:ext>
            </a:extLst>
          </p:cNvPr>
          <p:cNvSpPr txBox="1"/>
          <p:nvPr/>
        </p:nvSpPr>
        <p:spPr>
          <a:xfrm>
            <a:off x="2977605" y="0"/>
            <a:ext cx="767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新模具项目原计划</a:t>
            </a:r>
            <a:r>
              <a:rPr lang="en-US" altLang="zh-CN" dirty="0"/>
              <a:t>CAD</a:t>
            </a:r>
            <a:r>
              <a:rPr lang="zh-CN" altLang="en-US" dirty="0"/>
              <a:t>生成设计经理 </a:t>
            </a:r>
            <a:r>
              <a:rPr lang="en-US" altLang="zh-CN" dirty="0"/>
              <a:t>,</a:t>
            </a:r>
            <a:r>
              <a:rPr lang="zh-CN" altLang="en-US" dirty="0"/>
              <a:t>项目计划信息中红框区域禁止填写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65A8B-F790-494C-82FF-8F5A8D67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9" y="1372806"/>
            <a:ext cx="10952381" cy="51619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8C8E72F-1086-41CB-B439-AB2E068E9E99}"/>
              </a:ext>
            </a:extLst>
          </p:cNvPr>
          <p:cNvSpPr txBox="1"/>
          <p:nvPr/>
        </p:nvSpPr>
        <p:spPr>
          <a:xfrm>
            <a:off x="2977605" y="813689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所有新模的原计划 修改由管理经理修改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825AC3-7DA5-49B5-8DA1-2FB873523AEE}"/>
              </a:ext>
            </a:extLst>
          </p:cNvPr>
          <p:cNvSpPr txBox="1"/>
          <p:nvPr/>
        </p:nvSpPr>
        <p:spPr>
          <a:xfrm>
            <a:off x="2977606" y="1817163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允许各自调整各自部门的计划</a:t>
            </a:r>
            <a:r>
              <a:rPr lang="en-US" altLang="zh-CN" dirty="0"/>
              <a:t>,</a:t>
            </a:r>
            <a:r>
              <a:rPr lang="zh-CN" altLang="en-US" dirty="0"/>
              <a:t>在页面上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F1F99A-12BA-4A42-B9BD-1059B934A289}"/>
              </a:ext>
            </a:extLst>
          </p:cNvPr>
          <p:cNvSpPr txBox="1"/>
          <p:nvPr/>
        </p:nvSpPr>
        <p:spPr>
          <a:xfrm>
            <a:off x="2977605" y="1372806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修模具项目原计划</a:t>
            </a:r>
            <a:r>
              <a:rPr lang="en-US" altLang="zh-CN" dirty="0"/>
              <a:t>CAM</a:t>
            </a:r>
            <a:r>
              <a:rPr lang="zh-CN" altLang="en-US" dirty="0"/>
              <a:t>生成 </a:t>
            </a:r>
            <a:r>
              <a:rPr lang="en-US" altLang="zh-CN" dirty="0"/>
              <a:t>,</a:t>
            </a:r>
            <a:r>
              <a:rPr lang="zh-CN" altLang="en-US" dirty="0"/>
              <a:t>并禁止修改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67D286-966E-4C12-8926-0843BB222087}"/>
              </a:ext>
            </a:extLst>
          </p:cNvPr>
          <p:cNvSpPr txBox="1"/>
          <p:nvPr/>
        </p:nvSpPr>
        <p:spPr>
          <a:xfrm>
            <a:off x="3152865" y="2987797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****</a:t>
            </a:r>
            <a:r>
              <a:rPr lang="zh-CN" altLang="en-US" dirty="0"/>
              <a:t>所有调整计划在界面上双击进行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5467C3-9E2D-4507-88A0-03C6CAB99390}"/>
              </a:ext>
            </a:extLst>
          </p:cNvPr>
          <p:cNvSpPr txBox="1"/>
          <p:nvPr/>
        </p:nvSpPr>
        <p:spPr>
          <a:xfrm>
            <a:off x="5550016" y="5951978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OK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8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C4C1180-0E03-4442-BC52-AF6489C7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256"/>
            <a:ext cx="12192000" cy="55934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4FDA001-335B-4585-B1BC-9DCC58084FEB}"/>
              </a:ext>
            </a:extLst>
          </p:cNvPr>
          <p:cNvSpPr txBox="1"/>
          <p:nvPr/>
        </p:nvSpPr>
        <p:spPr>
          <a:xfrm>
            <a:off x="1898127" y="3845815"/>
            <a:ext cx="5426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蓝色的按钮菜单请删除</a:t>
            </a:r>
            <a:r>
              <a:rPr lang="en-US" altLang="zh-CN" sz="4000" dirty="0">
                <a:solidFill>
                  <a:srgbClr val="FF0000"/>
                </a:solidFill>
              </a:rPr>
              <a:t>.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08D38F-ED27-411D-9AA6-209801A1FDC7}"/>
              </a:ext>
            </a:extLst>
          </p:cNvPr>
          <p:cNvSpPr txBox="1"/>
          <p:nvPr/>
        </p:nvSpPr>
        <p:spPr>
          <a:xfrm>
            <a:off x="1898127" y="4574114"/>
            <a:ext cx="87734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红色的删除项目</a:t>
            </a:r>
            <a:r>
              <a:rPr lang="zh-CN" altLang="en-US" sz="4000" dirty="0">
                <a:solidFill>
                  <a:srgbClr val="FFC000"/>
                </a:solidFill>
              </a:rPr>
              <a:t>仅创建人和管理者</a:t>
            </a:r>
            <a:r>
              <a:rPr lang="zh-CN" altLang="en-US" sz="4000" dirty="0">
                <a:solidFill>
                  <a:srgbClr val="FF0000"/>
                </a:solidFill>
              </a:rPr>
              <a:t>可操作</a:t>
            </a:r>
            <a:r>
              <a:rPr lang="en-US" altLang="zh-CN" sz="4000" dirty="0">
                <a:solidFill>
                  <a:srgbClr val="FF0000"/>
                </a:solidFill>
              </a:rPr>
              <a:t>.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27323" y="5683469"/>
            <a:ext cx="2293883" cy="1174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5562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17B3AB4-551A-43E1-965A-AD6C5682DC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220663" y="1814286"/>
            <a:ext cx="11971336" cy="322942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420DFD-9D70-426F-9F49-132377238B6F}"/>
              </a:ext>
            </a:extLst>
          </p:cNvPr>
          <p:cNvCxnSpPr/>
          <p:nvPr/>
        </p:nvCxnSpPr>
        <p:spPr>
          <a:xfrm flipH="1" flipV="1">
            <a:off x="4812632" y="4523874"/>
            <a:ext cx="1106905" cy="133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53A370B-787D-428E-9C60-B5A61EB14F13}"/>
              </a:ext>
            </a:extLst>
          </p:cNvPr>
          <p:cNvSpPr txBox="1"/>
          <p:nvPr/>
        </p:nvSpPr>
        <p:spPr>
          <a:xfrm>
            <a:off x="4668253" y="5855368"/>
            <a:ext cx="3230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自动完成依据最后一个任务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提供零件已完成</a:t>
            </a:r>
            <a:r>
              <a:rPr lang="en-US" altLang="zh-CN" dirty="0"/>
              <a:t>,</a:t>
            </a:r>
            <a:r>
              <a:rPr lang="zh-CN" altLang="en-US" dirty="0"/>
              <a:t>未完成清单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F5836F-2852-4925-B0C4-E60ED10E6481}"/>
              </a:ext>
            </a:extLst>
          </p:cNvPr>
          <p:cNvSpPr txBox="1"/>
          <p:nvPr/>
        </p:nvSpPr>
        <p:spPr>
          <a:xfrm>
            <a:off x="5005137" y="132029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磨床开始后</a:t>
            </a:r>
            <a:r>
              <a:rPr lang="en-US" altLang="zh-CN" dirty="0"/>
              <a:t>,</a:t>
            </a:r>
            <a:r>
              <a:rPr lang="zh-CN" altLang="en-US" dirty="0"/>
              <a:t>热处理任务自动结束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7DF4780-E779-4213-BD21-677B3E791778}"/>
              </a:ext>
            </a:extLst>
          </p:cNvPr>
          <p:cNvCxnSpPr/>
          <p:nvPr/>
        </p:nvCxnSpPr>
        <p:spPr>
          <a:xfrm flipH="1">
            <a:off x="5662863" y="1700463"/>
            <a:ext cx="620576" cy="946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166C05B-6288-488A-B8DF-68440294F610}"/>
              </a:ext>
            </a:extLst>
          </p:cNvPr>
          <p:cNvSpPr txBox="1"/>
          <p:nvPr/>
        </p:nvSpPr>
        <p:spPr>
          <a:xfrm>
            <a:off x="3221318" y="425208"/>
            <a:ext cx="7514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某一模号的磨床最后一个任务开始时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标记该模号的热处理日期为当前日期</a:t>
            </a:r>
          </a:p>
        </p:txBody>
      </p:sp>
      <p:sp>
        <p:nvSpPr>
          <p:cNvPr id="12" name="矩形 11"/>
          <p:cNvSpPr/>
          <p:nvPr/>
        </p:nvSpPr>
        <p:spPr>
          <a:xfrm>
            <a:off x="9727323" y="5683469"/>
            <a:ext cx="2293883" cy="1174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5028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85A38CB-14D4-44DE-AA6B-AA63A9448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" y="92075"/>
          <a:ext cx="128588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Worksheet" r:id="rId3" imgW="3438720" imgH="145741794" progId="Excel.Sheet.8">
                  <p:embed/>
                </p:oleObj>
              </mc:Choice>
              <mc:Fallback>
                <p:oleObj name="Worksheet" r:id="rId3" imgW="3438720" imgH="145741794" progId="Excel.Sheet.8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85A38CB-14D4-44DE-AA6B-AA63A9448C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28588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418885A6-E191-4AF2-B81B-FABCADCC1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" y="951122"/>
            <a:ext cx="10590306" cy="2477878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C79E42-F467-4615-AD81-DC2EB4BAE39F}"/>
              </a:ext>
            </a:extLst>
          </p:cNvPr>
          <p:cNvCxnSpPr>
            <a:cxnSpLocks/>
          </p:cNvCxnSpPr>
          <p:nvPr/>
        </p:nvCxnSpPr>
        <p:spPr>
          <a:xfrm flipH="1" flipV="1">
            <a:off x="2811780" y="2141220"/>
            <a:ext cx="1524000" cy="212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0BD10A3-8869-4161-9B22-8E785DF2A95A}"/>
              </a:ext>
            </a:extLst>
          </p:cNvPr>
          <p:cNvSpPr txBox="1"/>
          <p:nvPr/>
        </p:nvSpPr>
        <p:spPr>
          <a:xfrm>
            <a:off x="3840480" y="4295932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选供应商</a:t>
            </a:r>
            <a:r>
              <a:rPr lang="en-US" altLang="zh-CN" dirty="0"/>
              <a:t>,</a:t>
            </a:r>
            <a:r>
              <a:rPr lang="zh-CN" altLang="en-US" dirty="0"/>
              <a:t>选择报价组内清单</a:t>
            </a:r>
            <a:endParaRPr lang="en-US" altLang="zh-CN" dirty="0"/>
          </a:p>
          <a:p>
            <a:r>
              <a:rPr lang="zh-CN" altLang="en-US" dirty="0"/>
              <a:t>生成询价文件</a:t>
            </a:r>
            <a:r>
              <a:rPr lang="en-US" altLang="zh-CN" dirty="0"/>
              <a:t>,</a:t>
            </a:r>
            <a:r>
              <a:rPr lang="zh-CN" altLang="en-US" dirty="0"/>
              <a:t>并弹出邮件发送界面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87EA3C0-A94D-43F8-AEE3-4B95BFDDA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4446" y="769525"/>
            <a:ext cx="5941077" cy="2841072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2A6077-0E71-4974-8EC7-02C319C09307}"/>
              </a:ext>
            </a:extLst>
          </p:cNvPr>
          <p:cNvCxnSpPr>
            <a:cxnSpLocks/>
          </p:cNvCxnSpPr>
          <p:nvPr/>
        </p:nvCxnSpPr>
        <p:spPr>
          <a:xfrm flipH="1" flipV="1">
            <a:off x="7680960" y="2366010"/>
            <a:ext cx="1524000" cy="212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7D17C76-0621-4E2C-AAAF-3956FD5EA5BF}"/>
              </a:ext>
            </a:extLst>
          </p:cNvPr>
          <p:cNvSpPr txBox="1"/>
          <p:nvPr/>
        </p:nvSpPr>
        <p:spPr>
          <a:xfrm>
            <a:off x="7499183" y="447706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选供应商</a:t>
            </a:r>
            <a:r>
              <a:rPr lang="en-US" altLang="zh-CN" dirty="0"/>
              <a:t>,</a:t>
            </a:r>
            <a:r>
              <a:rPr lang="zh-CN" altLang="en-US" dirty="0"/>
              <a:t>选择保价组内清单</a:t>
            </a:r>
            <a:endParaRPr lang="en-US" altLang="zh-CN" dirty="0"/>
          </a:p>
          <a:p>
            <a:r>
              <a:rPr lang="zh-CN" altLang="en-US" dirty="0"/>
              <a:t>生成询价文件</a:t>
            </a:r>
            <a:r>
              <a:rPr lang="en-US" altLang="zh-CN" dirty="0"/>
              <a:t>,</a:t>
            </a:r>
            <a:r>
              <a:rPr lang="zh-CN" altLang="en-US" dirty="0"/>
              <a:t>并弹出邮件发送界面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5CE50E-00B3-4C47-850B-9D2D1F58EB5D}"/>
              </a:ext>
            </a:extLst>
          </p:cNvPr>
          <p:cNvSpPr txBox="1"/>
          <p:nvPr/>
        </p:nvSpPr>
        <p:spPr>
          <a:xfrm>
            <a:off x="5486400" y="5156200"/>
            <a:ext cx="115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F0000"/>
                </a:solidFill>
              </a:rPr>
              <a:t>NG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5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BD933FF-42E1-4CA9-9291-8E2C9935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9489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BBFFB36-70DE-4F24-95E4-64A87FB6A6C7}"/>
              </a:ext>
            </a:extLst>
          </p:cNvPr>
          <p:cNvSpPr txBox="1"/>
          <p:nvPr/>
        </p:nvSpPr>
        <p:spPr>
          <a:xfrm>
            <a:off x="3009900" y="1473200"/>
            <a:ext cx="89707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1. </a:t>
            </a:r>
            <a:r>
              <a:rPr lang="zh-CN" altLang="en-US" dirty="0"/>
              <a:t>已有的采购项目</a:t>
            </a:r>
            <a:r>
              <a:rPr lang="en-US" altLang="zh-CN" dirty="0"/>
              <a:t>,</a:t>
            </a:r>
            <a:r>
              <a:rPr lang="zh-CN" altLang="en-US" dirty="0"/>
              <a:t>未列出左侧模具号</a:t>
            </a:r>
            <a:r>
              <a:rPr lang="en-US" altLang="zh-CN" dirty="0"/>
              <a:t>,</a:t>
            </a:r>
            <a:r>
              <a:rPr lang="zh-CN" altLang="en-US" dirty="0"/>
              <a:t>右侧也没有根据大类列出符合规则的明细</a:t>
            </a:r>
            <a:endParaRPr lang="en-US" altLang="zh-CN" dirty="0"/>
          </a:p>
          <a:p>
            <a:r>
              <a:rPr lang="zh-CN" altLang="en-US" dirty="0"/>
              <a:t>要求 左侧列出模号</a:t>
            </a:r>
            <a:r>
              <a:rPr lang="en-US" altLang="zh-CN" dirty="0"/>
              <a:t>,</a:t>
            </a:r>
            <a:r>
              <a:rPr lang="zh-CN" altLang="en-US" dirty="0"/>
              <a:t>默认不选择时为</a:t>
            </a:r>
            <a:r>
              <a:rPr lang="en-US" altLang="zh-CN" dirty="0"/>
              <a:t>ALL,</a:t>
            </a:r>
            <a:r>
              <a:rPr lang="zh-CN" altLang="en-US" dirty="0"/>
              <a:t>右侧全部列出大类的明细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2. </a:t>
            </a:r>
            <a:r>
              <a:rPr lang="zh-CN" altLang="en-US" dirty="0"/>
              <a:t>采购关键字查询使用过滤条件采用下拉选择</a:t>
            </a:r>
            <a:r>
              <a:rPr lang="en-US" altLang="zh-CN" dirty="0"/>
              <a:t>,</a:t>
            </a:r>
            <a:r>
              <a:rPr lang="zh-CN" altLang="en-US" dirty="0"/>
              <a:t>再输入</a:t>
            </a:r>
            <a:r>
              <a:rPr lang="en-US" altLang="zh-CN" dirty="0"/>
              <a:t>,(</a:t>
            </a:r>
            <a:r>
              <a:rPr lang="zh-CN" altLang="en-US" dirty="0"/>
              <a:t>零件名</a:t>
            </a:r>
            <a:r>
              <a:rPr lang="en-US" altLang="zh-CN" dirty="0"/>
              <a:t>,</a:t>
            </a:r>
            <a:r>
              <a:rPr lang="zh-CN" altLang="en-US" dirty="0"/>
              <a:t>物料号</a:t>
            </a:r>
            <a:r>
              <a:rPr lang="en-US" altLang="zh-CN" dirty="0"/>
              <a:t>,</a:t>
            </a:r>
            <a:r>
              <a:rPr lang="zh-CN" altLang="en-US" dirty="0"/>
              <a:t>规格</a:t>
            </a:r>
            <a:r>
              <a:rPr lang="en-US" altLang="zh-CN" dirty="0"/>
              <a:t>,PR</a:t>
            </a:r>
            <a:r>
              <a:rPr lang="zh-CN" altLang="en-US" dirty="0"/>
              <a:t>号码</a:t>
            </a:r>
            <a:r>
              <a:rPr lang="en-US" altLang="zh-CN" dirty="0"/>
              <a:t>),</a:t>
            </a:r>
          </a:p>
          <a:p>
            <a:r>
              <a:rPr lang="zh-CN" altLang="en-US" dirty="0"/>
              <a:t>条件默认为大类</a:t>
            </a:r>
            <a:r>
              <a:rPr lang="en-US" altLang="zh-CN" dirty="0"/>
              <a:t>,</a:t>
            </a:r>
            <a:r>
              <a:rPr lang="zh-CN" altLang="en-US" dirty="0"/>
              <a:t>模号为</a:t>
            </a:r>
            <a:r>
              <a:rPr lang="en-US" altLang="zh-CN" dirty="0"/>
              <a:t>ALL</a:t>
            </a:r>
          </a:p>
          <a:p>
            <a:endParaRPr lang="en-US" altLang="zh-CN" dirty="0"/>
          </a:p>
          <a:p>
            <a:r>
              <a:rPr lang="zh-CN" altLang="en-US" dirty="0"/>
              <a:t>问题</a:t>
            </a:r>
            <a:r>
              <a:rPr lang="en-US" altLang="zh-CN" dirty="0"/>
              <a:t>3.</a:t>
            </a:r>
            <a:r>
              <a:rPr lang="zh-CN" altLang="en-US" dirty="0"/>
              <a:t>子类需要后缩一个汉字宽度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6D770B-E1C4-4D2F-BCB6-DA13CF35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62" y="4187691"/>
            <a:ext cx="2390476" cy="15523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27323" y="5683469"/>
            <a:ext cx="2293883" cy="11745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Done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409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</TotalTime>
  <Words>682</Words>
  <Application>Microsoft Office PowerPoint</Application>
  <PresentationFormat>宽屏</PresentationFormat>
  <Paragraphs>72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 HU</dc:creator>
  <cp:lastModifiedBy>钟 润嘉</cp:lastModifiedBy>
  <cp:revision>65</cp:revision>
  <dcterms:created xsi:type="dcterms:W3CDTF">2018-10-25T06:09:20Z</dcterms:created>
  <dcterms:modified xsi:type="dcterms:W3CDTF">2018-11-14T10:16:27Z</dcterms:modified>
</cp:coreProperties>
</file>