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6" r:id="rId3"/>
    <p:sldId id="258" r:id="rId4"/>
    <p:sldId id="260" r:id="rId5"/>
    <p:sldId id="262" r:id="rId6"/>
    <p:sldId id="263" r:id="rId7"/>
    <p:sldId id="264" r:id="rId8"/>
    <p:sldId id="265" r:id="rId9"/>
    <p:sldId id="259" r:id="rId10"/>
    <p:sldId id="267" r:id="rId11"/>
    <p:sldId id="268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DF75F-F25B-479C-9F49-2CDC0466CA2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ACC82-10E0-4F81-8C58-DAB27C498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60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ACC82-10E0-4F81-8C58-DAB27C4983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82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52214-532C-4602-A1F8-C23BC160A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8CA34A-F476-4C24-B7F3-0F4803FA4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537756-3AC0-44BE-886C-C8422DBF7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7E1B-199A-4981-B642-A48924AE7BBF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42D52E-3C8C-41E3-88AC-A48D65C5B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85D18A-E4F4-488B-9D3F-C966C328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309-FC03-41DE-B64C-63440DD78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37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AAA66-9594-4DE5-A0A0-A7A43481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EF1A82-9846-4406-8344-88D2C5BB0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7A0E62-D6B1-4DDF-93F5-ADEDEBBE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7E1B-199A-4981-B642-A48924AE7BBF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9E9E0D-BEA3-4A19-B3D8-089C3B0BC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061674-194B-4D53-8590-7BFFF111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309-FC03-41DE-B64C-63440DD78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19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DF5199-9970-4C4B-96CB-054947AC9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2FA777-583F-4CCC-A8F8-DEB3F531B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882BC2-73FF-4099-ABB0-C08686F0C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7E1B-199A-4981-B642-A48924AE7BBF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EA8BC3-BA89-4DD2-B513-CB36D49F7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22D4C-D0F9-431C-91D5-7BA35C07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309-FC03-41DE-B64C-63440DD78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94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6AF36-37CA-494C-BE01-9AAE90AA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621AB1-2898-4505-87EC-991CBD198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BE4562-897C-4F2B-8ACC-229AE5002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7E1B-199A-4981-B642-A48924AE7BBF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25D26B-8A25-449D-B86B-71536E07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B7C8E3-12A6-4FDD-80AC-0E598737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309-FC03-41DE-B64C-63440DD78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82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D6444-C2F9-41FF-BBED-8CD425396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6287D9-CA27-4BAA-A9A5-20ACFDCCA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FB0DA0-F837-4050-A795-3FA62E42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7E1B-199A-4981-B642-A48924AE7BBF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4BEF15-BC4B-46AF-8860-833D9ADE9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D6ED3-6733-4549-8303-7F4EE179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309-FC03-41DE-B64C-63440DD78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55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17C1B-0EC7-4327-BFD5-387E6045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D9139D-5785-4C83-97ED-7F90A0E34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37AD47-C736-406E-99F6-DB915E6DC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7A7DFF-A139-4492-9B6B-4651029C0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7E1B-199A-4981-B642-A48924AE7BBF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F32961-4208-4415-8C01-92D343F91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747209-34B7-48C6-9C92-E4684C425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309-FC03-41DE-B64C-63440DD78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6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FFFC4-F7E6-4950-83D4-E2CCE58DE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B58972-0D8D-4CA1-9DA9-6A090B8F1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4060F2-A393-4EA9-9974-8ECF45F99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E18279-8D95-4FD4-B12D-5A42790CD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72039D-4420-43BC-ACD9-BA4107D60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F937CF-119D-4170-82FD-D4DCD010A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7E1B-199A-4981-B642-A48924AE7BBF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35E26A-CDEE-4AE6-8C64-29BA0F4D7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6D8955-D1A1-44C3-8BCC-2A0B0693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309-FC03-41DE-B64C-63440DD78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68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5169C-1330-4C22-B6CA-3CCC2E75A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503101-BCF5-4AB4-9384-228FEDD78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7E1B-199A-4981-B642-A48924AE7BBF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2BD9EF-E87D-49C2-82B5-7156BFD24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C75221-AC16-40C8-A8B5-75436D92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309-FC03-41DE-B64C-63440DD78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6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B91486-68FD-4B8D-A894-F0B0A47FA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7E1B-199A-4981-B642-A48924AE7BBF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4083BC-8678-46C6-ABD0-4FAA03F2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E45A15-5FCC-47D7-B56F-799EE8A8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309-FC03-41DE-B64C-63440DD78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62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7B70A-E2F7-4FCF-9997-959B7DFE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2D9B78-418B-4512-B5EF-4FFBE6A71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312FB8-B3E5-495E-8A70-B3A3041DC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8AFA9B-E3BB-493D-A5F1-EC9FDD4C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7E1B-199A-4981-B642-A48924AE7BBF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6038D8-BBE0-422A-94EC-1C48FD677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C4EB25-44AC-4A63-9EFA-E27FA609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309-FC03-41DE-B64C-63440DD78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565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7D8EF-76D3-4151-A915-4CC1305B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71D1F2-FBFE-41EA-8F27-3AB99FF71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2B3AA7-5552-4354-B552-88985BB2A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1C8B92-7A5E-4896-A8CF-4C0D31B7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7E1B-199A-4981-B642-A48924AE7BBF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19CF81-0663-4892-9B11-989CC8B84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B0AF85-95D6-4AAC-BE85-7DD5FA88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309-FC03-41DE-B64C-63440DD78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97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636A16-F273-4E7B-8D51-C74E1F13D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0CD03C-58C9-461C-8E7D-9323F7845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4B22B-55A4-4FF4-9913-BFF8CBFB3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47E1B-199A-4981-B642-A48924AE7BBF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F99CBC-C0A7-4BB1-9843-2A0A844BA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B83B58-10A9-43B5-B7F5-BF64A7D31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EE309-FC03-41DE-B64C-63440DD78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68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3.png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png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A887A22-2E33-4837-9AAA-0A1EE6A33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0527"/>
            <a:ext cx="12192000" cy="248670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900745" y="5762297"/>
            <a:ext cx="2291255" cy="1040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Arial Black" panose="020B0A04020102020204" pitchFamily="34" charset="0"/>
              </a:rPr>
              <a:t>Done</a:t>
            </a:r>
            <a:endParaRPr lang="en-US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13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541F17C-DD95-47B3-841E-00AA228A0C8F}"/>
              </a:ext>
            </a:extLst>
          </p:cNvPr>
          <p:cNvSpPr txBox="1"/>
          <p:nvPr/>
        </p:nvSpPr>
        <p:spPr>
          <a:xfrm>
            <a:off x="2977606" y="444357"/>
            <a:ext cx="851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新模具项目原计划上加工计划</a:t>
            </a:r>
            <a:r>
              <a:rPr lang="en-US" altLang="zh-CN" dirty="0"/>
              <a:t>CAM</a:t>
            </a:r>
            <a:r>
              <a:rPr lang="zh-CN" altLang="en-US" dirty="0"/>
              <a:t>经理设置</a:t>
            </a:r>
            <a:r>
              <a:rPr lang="en-US" altLang="zh-CN" dirty="0"/>
              <a:t>,</a:t>
            </a:r>
            <a:r>
              <a:rPr lang="zh-CN" altLang="en-US" dirty="0"/>
              <a:t>项目计划信息中红框区域外禁止填写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99B2BA6-88C9-4763-9503-F52990090F6D}"/>
              </a:ext>
            </a:extLst>
          </p:cNvPr>
          <p:cNvSpPr txBox="1"/>
          <p:nvPr/>
        </p:nvSpPr>
        <p:spPr>
          <a:xfrm>
            <a:off x="2977605" y="0"/>
            <a:ext cx="767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新模具项目原计划</a:t>
            </a:r>
            <a:r>
              <a:rPr lang="en-US" altLang="zh-CN" dirty="0"/>
              <a:t>CAD</a:t>
            </a:r>
            <a:r>
              <a:rPr lang="zh-CN" altLang="en-US" dirty="0"/>
              <a:t>生成设计经理 </a:t>
            </a:r>
            <a:r>
              <a:rPr lang="en-US" altLang="zh-CN" dirty="0"/>
              <a:t>,</a:t>
            </a:r>
            <a:r>
              <a:rPr lang="zh-CN" altLang="en-US" dirty="0"/>
              <a:t>项目计划信息中红框区域禁止填写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065A8B-F790-494C-82FF-8F5A8D676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09" y="1372806"/>
            <a:ext cx="10952381" cy="516190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8C8E72F-1086-41CB-B439-AB2E068E9E99}"/>
              </a:ext>
            </a:extLst>
          </p:cNvPr>
          <p:cNvSpPr txBox="1"/>
          <p:nvPr/>
        </p:nvSpPr>
        <p:spPr>
          <a:xfrm>
            <a:off x="2977605" y="813689"/>
            <a:ext cx="434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所有新模的原计划 修改由管理经理修改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0825AC3-7DA5-49B5-8DA1-2FB873523AEE}"/>
              </a:ext>
            </a:extLst>
          </p:cNvPr>
          <p:cNvSpPr txBox="1"/>
          <p:nvPr/>
        </p:nvSpPr>
        <p:spPr>
          <a:xfrm>
            <a:off x="2977606" y="1817163"/>
            <a:ext cx="4333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允许各自调整各自部门的计划</a:t>
            </a:r>
            <a:r>
              <a:rPr lang="en-US" altLang="zh-CN" dirty="0"/>
              <a:t>,</a:t>
            </a:r>
            <a:r>
              <a:rPr lang="zh-CN" altLang="en-US" dirty="0"/>
              <a:t>在页面上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F1F99A-12BA-4A42-B9BD-1059B934A289}"/>
              </a:ext>
            </a:extLst>
          </p:cNvPr>
          <p:cNvSpPr txBox="1"/>
          <p:nvPr/>
        </p:nvSpPr>
        <p:spPr>
          <a:xfrm>
            <a:off x="2977605" y="1372806"/>
            <a:ext cx="448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修模具项目原计划</a:t>
            </a:r>
            <a:r>
              <a:rPr lang="en-US" altLang="zh-CN" dirty="0"/>
              <a:t>CAM</a:t>
            </a:r>
            <a:r>
              <a:rPr lang="zh-CN" altLang="en-US" dirty="0"/>
              <a:t>生成 </a:t>
            </a:r>
            <a:r>
              <a:rPr lang="en-US" altLang="zh-CN" dirty="0"/>
              <a:t>,</a:t>
            </a:r>
            <a:r>
              <a:rPr lang="zh-CN" altLang="en-US" dirty="0"/>
              <a:t>并禁止修改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A67D286-966E-4C12-8926-0843BB222087}"/>
              </a:ext>
            </a:extLst>
          </p:cNvPr>
          <p:cNvSpPr txBox="1"/>
          <p:nvPr/>
        </p:nvSpPr>
        <p:spPr>
          <a:xfrm>
            <a:off x="3152865" y="2987797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****</a:t>
            </a:r>
            <a:r>
              <a:rPr lang="zh-CN" altLang="en-US" dirty="0"/>
              <a:t>所有调整计划在界面上双击进行</a:t>
            </a:r>
          </a:p>
        </p:txBody>
      </p:sp>
      <p:sp>
        <p:nvSpPr>
          <p:cNvPr id="13" name="矩形 12"/>
          <p:cNvSpPr/>
          <p:nvPr/>
        </p:nvSpPr>
        <p:spPr>
          <a:xfrm>
            <a:off x="9900745" y="5762297"/>
            <a:ext cx="2291255" cy="1040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Arial Black" panose="020B0A04020102020204" pitchFamily="34" charset="0"/>
              </a:rPr>
              <a:t>Done</a:t>
            </a:r>
            <a:endParaRPr lang="en-US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194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85A38CB-14D4-44DE-AA6B-AA63A9448C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075" y="92075"/>
          <a:ext cx="128588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Worksheet" r:id="rId3" imgW="3438720" imgH="145741794" progId="Excel.Sheet.8">
                  <p:embed/>
                </p:oleObj>
              </mc:Choice>
              <mc:Fallback>
                <p:oleObj name="Worksheet" r:id="rId3" imgW="3438720" imgH="145741794" progId="Excel.Sheet.8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E85A38CB-14D4-44DE-AA6B-AA63A9448C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128588" cy="541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A17B3AB4-551A-43E1-965A-AD6C5682DC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220663" y="1814286"/>
            <a:ext cx="11971336" cy="3229428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D420DFD-9D70-426F-9F49-132377238B6F}"/>
              </a:ext>
            </a:extLst>
          </p:cNvPr>
          <p:cNvCxnSpPr/>
          <p:nvPr/>
        </p:nvCxnSpPr>
        <p:spPr>
          <a:xfrm flipH="1" flipV="1">
            <a:off x="4812632" y="4523874"/>
            <a:ext cx="1106905" cy="133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53A370B-787D-428E-9C60-B5A61EB14F13}"/>
              </a:ext>
            </a:extLst>
          </p:cNvPr>
          <p:cNvSpPr txBox="1"/>
          <p:nvPr/>
        </p:nvSpPr>
        <p:spPr>
          <a:xfrm>
            <a:off x="4668253" y="5855368"/>
            <a:ext cx="3230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自动完成依据最后一个任务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提供零件已完成</a:t>
            </a:r>
            <a:r>
              <a:rPr lang="en-US" altLang="zh-CN" dirty="0"/>
              <a:t>,</a:t>
            </a:r>
            <a:r>
              <a:rPr lang="zh-CN" altLang="en-US" dirty="0"/>
              <a:t>未完成清单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F5836F-2852-4925-B0C4-E60ED10E6481}"/>
              </a:ext>
            </a:extLst>
          </p:cNvPr>
          <p:cNvSpPr txBox="1"/>
          <p:nvPr/>
        </p:nvSpPr>
        <p:spPr>
          <a:xfrm>
            <a:off x="5005137" y="1320296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磨床开始后</a:t>
            </a:r>
            <a:r>
              <a:rPr lang="en-US" altLang="zh-CN" dirty="0"/>
              <a:t>,</a:t>
            </a:r>
            <a:r>
              <a:rPr lang="zh-CN" altLang="en-US" dirty="0"/>
              <a:t>热处理任务自动结束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7DF4780-E779-4213-BD21-677B3E791778}"/>
              </a:ext>
            </a:extLst>
          </p:cNvPr>
          <p:cNvCxnSpPr/>
          <p:nvPr/>
        </p:nvCxnSpPr>
        <p:spPr>
          <a:xfrm flipH="1">
            <a:off x="5662863" y="1700463"/>
            <a:ext cx="620576" cy="946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280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85A38CB-14D4-44DE-AA6B-AA63A9448C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075" y="92075"/>
          <a:ext cx="128588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Worksheet" r:id="rId3" imgW="3438720" imgH="145741794" progId="Excel.Sheet.8">
                  <p:embed/>
                </p:oleObj>
              </mc:Choice>
              <mc:Fallback>
                <p:oleObj name="Worksheet" r:id="rId3" imgW="3438720" imgH="145741794" progId="Excel.Sheet.8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E85A38CB-14D4-44DE-AA6B-AA63A9448C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128588" cy="541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图片 14">
            <a:extLst>
              <a:ext uri="{FF2B5EF4-FFF2-40B4-BE49-F238E27FC236}">
                <a16:creationId xmlns:a16="http://schemas.microsoft.com/office/drawing/2014/main" id="{418885A6-E191-4AF2-B81B-FABCADCC1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40" y="951122"/>
            <a:ext cx="10590306" cy="2477878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5C79E42-F467-4615-AD81-DC2EB4BAE39F}"/>
              </a:ext>
            </a:extLst>
          </p:cNvPr>
          <p:cNvCxnSpPr>
            <a:cxnSpLocks/>
          </p:cNvCxnSpPr>
          <p:nvPr/>
        </p:nvCxnSpPr>
        <p:spPr>
          <a:xfrm flipH="1" flipV="1">
            <a:off x="2811780" y="2141220"/>
            <a:ext cx="1524000" cy="2125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0BD10A3-8869-4161-9B22-8E785DF2A95A}"/>
              </a:ext>
            </a:extLst>
          </p:cNvPr>
          <p:cNvSpPr txBox="1"/>
          <p:nvPr/>
        </p:nvSpPr>
        <p:spPr>
          <a:xfrm>
            <a:off x="3840480" y="4295932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选供应商</a:t>
            </a:r>
            <a:r>
              <a:rPr lang="en-US" altLang="zh-CN" dirty="0"/>
              <a:t>,</a:t>
            </a:r>
            <a:r>
              <a:rPr lang="zh-CN" altLang="en-US" dirty="0"/>
              <a:t>选择保价组内清单</a:t>
            </a:r>
            <a:endParaRPr lang="en-US" altLang="zh-CN" dirty="0"/>
          </a:p>
          <a:p>
            <a:r>
              <a:rPr lang="zh-CN" altLang="en-US" dirty="0"/>
              <a:t>生成询价文件</a:t>
            </a:r>
            <a:r>
              <a:rPr lang="en-US" altLang="zh-CN" dirty="0"/>
              <a:t>,</a:t>
            </a:r>
            <a:r>
              <a:rPr lang="zh-CN" altLang="en-US" dirty="0"/>
              <a:t>并弹出邮件发送界面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87EA3C0-A94D-43F8-AEE3-4B95BFDDAB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4446" y="769525"/>
            <a:ext cx="5941077" cy="2841072"/>
          </a:xfrm>
          <a:prstGeom prst="rect">
            <a:avLst/>
          </a:prstGeom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82A6077-0E71-4974-8EC7-02C319C09307}"/>
              </a:ext>
            </a:extLst>
          </p:cNvPr>
          <p:cNvCxnSpPr>
            <a:cxnSpLocks/>
          </p:cNvCxnSpPr>
          <p:nvPr/>
        </p:nvCxnSpPr>
        <p:spPr>
          <a:xfrm flipH="1" flipV="1">
            <a:off x="7680960" y="2366010"/>
            <a:ext cx="1524000" cy="2125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7D17C76-0621-4E2C-AAAF-3956FD5EA5BF}"/>
              </a:ext>
            </a:extLst>
          </p:cNvPr>
          <p:cNvSpPr txBox="1"/>
          <p:nvPr/>
        </p:nvSpPr>
        <p:spPr>
          <a:xfrm>
            <a:off x="7499183" y="4477064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选供应商</a:t>
            </a:r>
            <a:r>
              <a:rPr lang="en-US" altLang="zh-CN" dirty="0"/>
              <a:t>,</a:t>
            </a:r>
            <a:r>
              <a:rPr lang="zh-CN" altLang="en-US" dirty="0"/>
              <a:t>选择保价组内清单</a:t>
            </a:r>
            <a:endParaRPr lang="en-US" altLang="zh-CN" dirty="0"/>
          </a:p>
          <a:p>
            <a:r>
              <a:rPr lang="zh-CN" altLang="en-US" dirty="0"/>
              <a:t>生成询价文件</a:t>
            </a:r>
            <a:r>
              <a:rPr lang="en-US" altLang="zh-CN" dirty="0"/>
              <a:t>,</a:t>
            </a:r>
            <a:r>
              <a:rPr lang="zh-CN" altLang="en-US" dirty="0"/>
              <a:t>并弹出邮件发送界面</a:t>
            </a:r>
          </a:p>
        </p:txBody>
      </p:sp>
      <p:sp>
        <p:nvSpPr>
          <p:cNvPr id="9" name="矩形 8"/>
          <p:cNvSpPr/>
          <p:nvPr/>
        </p:nvSpPr>
        <p:spPr>
          <a:xfrm>
            <a:off x="9900745" y="5762297"/>
            <a:ext cx="2291255" cy="1040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Arial Black" panose="020B0A04020102020204" pitchFamily="34" charset="0"/>
              </a:rPr>
              <a:t>Done</a:t>
            </a:r>
            <a:endParaRPr lang="en-US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09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F08DB3C-481B-4B49-8EE4-D831E7FD8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73" y="-76522"/>
            <a:ext cx="9069940" cy="568421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9007AF4-7906-456C-8B77-39D37339CEB5}"/>
              </a:ext>
            </a:extLst>
          </p:cNvPr>
          <p:cNvSpPr txBox="1"/>
          <p:nvPr/>
        </p:nvSpPr>
        <p:spPr>
          <a:xfrm>
            <a:off x="9619861" y="1119673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外发设备看不见 </a:t>
            </a:r>
            <a:r>
              <a:rPr lang="en-US" altLang="zh-CN" dirty="0"/>
              <a:t>Y01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28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5D07CE6-6F0C-483C-B8D6-4FBD4D95A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101" y="1108843"/>
            <a:ext cx="9586060" cy="4926520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9EB251FB-E420-4CFA-B5BF-514490FE0CA4}"/>
              </a:ext>
            </a:extLst>
          </p:cNvPr>
          <p:cNvCxnSpPr/>
          <p:nvPr/>
        </p:nvCxnSpPr>
        <p:spPr>
          <a:xfrm flipH="1">
            <a:off x="4158762" y="738554"/>
            <a:ext cx="597876" cy="1186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B4676A0-BEA1-4F24-ADFB-FF91FE9CA72B}"/>
              </a:ext>
            </a:extLst>
          </p:cNvPr>
          <p:cNvSpPr txBox="1"/>
          <p:nvPr/>
        </p:nvSpPr>
        <p:spPr>
          <a:xfrm>
            <a:off x="4818185" y="40444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供应商列检索添加及供应商代码更新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85A38CB-14D4-44DE-AA6B-AA63A9448C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534437"/>
              </p:ext>
            </p:extLst>
          </p:nvPr>
        </p:nvGraphicFramePr>
        <p:xfrm>
          <a:off x="92075" y="92075"/>
          <a:ext cx="128588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Worksheet" r:id="rId5" imgW="3438720" imgH="145741794" progId="Excel.Sheet.8">
                  <p:embed/>
                </p:oleObj>
              </mc:Choice>
              <mc:Fallback>
                <p:oleObj name="Worksheet" r:id="rId5" imgW="3438720" imgH="145741794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128588" cy="541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椭圆 8">
            <a:extLst>
              <a:ext uri="{FF2B5EF4-FFF2-40B4-BE49-F238E27FC236}">
                <a16:creationId xmlns:a16="http://schemas.microsoft.com/office/drawing/2014/main" id="{5A434EF0-86A8-491C-AC71-8AE0F4DD2463}"/>
              </a:ext>
            </a:extLst>
          </p:cNvPr>
          <p:cNvSpPr/>
          <p:nvPr/>
        </p:nvSpPr>
        <p:spPr>
          <a:xfrm>
            <a:off x="975946" y="1793631"/>
            <a:ext cx="1740877" cy="6242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293BCC2-ACA3-4608-BDB1-38EF7130AC49}"/>
              </a:ext>
            </a:extLst>
          </p:cNvPr>
          <p:cNvCxnSpPr/>
          <p:nvPr/>
        </p:nvCxnSpPr>
        <p:spPr>
          <a:xfrm flipH="1" flipV="1">
            <a:off x="1934308" y="2417885"/>
            <a:ext cx="509954" cy="87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8CC1D6C-DDA1-4870-A548-C14D2AD991B7}"/>
              </a:ext>
            </a:extLst>
          </p:cNvPr>
          <p:cNvSpPr txBox="1"/>
          <p:nvPr/>
        </p:nvSpPr>
        <p:spPr>
          <a:xfrm>
            <a:off x="1205402" y="3239787"/>
            <a:ext cx="2313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重新按新表更新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大类需要特别标注</a:t>
            </a:r>
            <a:endParaRPr lang="en-US" altLang="zh-CN" dirty="0"/>
          </a:p>
          <a:p>
            <a:r>
              <a:rPr lang="zh-CN" altLang="en-US" dirty="0"/>
              <a:t>粗体加粗</a:t>
            </a:r>
            <a:r>
              <a:rPr lang="en-US" altLang="zh-CN" dirty="0"/>
              <a:t>,</a:t>
            </a:r>
            <a:r>
              <a:rPr lang="zh-CN" altLang="en-US" dirty="0"/>
              <a:t>不允许选中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9B269A-E2D3-430D-86A9-3B8C08B11E74}"/>
              </a:ext>
            </a:extLst>
          </p:cNvPr>
          <p:cNvSpPr txBox="1"/>
          <p:nvPr/>
        </p:nvSpPr>
        <p:spPr>
          <a:xfrm>
            <a:off x="6294120" y="3495038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申请单上需求日期为当天</a:t>
            </a:r>
            <a:r>
              <a:rPr lang="en-US" altLang="zh-CN" dirty="0"/>
              <a:t>+</a:t>
            </a:r>
            <a:r>
              <a:rPr lang="zh-CN" altLang="en-US" dirty="0"/>
              <a:t>采购类型周期</a:t>
            </a:r>
          </a:p>
        </p:txBody>
      </p:sp>
      <p:sp>
        <p:nvSpPr>
          <p:cNvPr id="10" name="矩形 9"/>
          <p:cNvSpPr/>
          <p:nvPr/>
        </p:nvSpPr>
        <p:spPr>
          <a:xfrm>
            <a:off x="9900745" y="5762297"/>
            <a:ext cx="2291255" cy="1040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Arial Black" panose="020B0A04020102020204" pitchFamily="34" charset="0"/>
              </a:rPr>
              <a:t>Done</a:t>
            </a:r>
            <a:endParaRPr lang="en-US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506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85A38CB-14D4-44DE-AA6B-AA63A9448C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075" y="92075"/>
          <a:ext cx="128588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Worksheet" r:id="rId3" imgW="3438720" imgH="145741794" progId="Excel.Sheet.8">
                  <p:embed/>
                </p:oleObj>
              </mc:Choice>
              <mc:Fallback>
                <p:oleObj name="Worksheet" r:id="rId3" imgW="3438720" imgH="145741794" progId="Excel.Sheet.8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E85A38CB-14D4-44DE-AA6B-AA63A9448C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128588" cy="541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C0B37DB7-2952-4E30-86FF-C308C7E3C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333" y="1643285"/>
            <a:ext cx="5333333" cy="357142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8FEA31C-71C8-4496-BE72-41E9CA0F5CC6}"/>
              </a:ext>
            </a:extLst>
          </p:cNvPr>
          <p:cNvSpPr txBox="1"/>
          <p:nvPr/>
        </p:nvSpPr>
        <p:spPr>
          <a:xfrm>
            <a:off x="4053254" y="6154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增加对账单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62FB518-1FF2-4573-BDA0-6221DBC9AEA8}"/>
              </a:ext>
            </a:extLst>
          </p:cNvPr>
          <p:cNvCxnSpPr/>
          <p:nvPr/>
        </p:nvCxnSpPr>
        <p:spPr>
          <a:xfrm flipH="1" flipV="1">
            <a:off x="5814646" y="4211432"/>
            <a:ext cx="562707" cy="1289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8AE8C87-98FC-41C6-BC94-7EF4B56876DE}"/>
              </a:ext>
            </a:extLst>
          </p:cNvPr>
          <p:cNvSpPr txBox="1"/>
          <p:nvPr/>
        </p:nvSpPr>
        <p:spPr>
          <a:xfrm>
            <a:off x="6096000" y="5688539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零件全部入库</a:t>
            </a:r>
            <a:r>
              <a:rPr lang="en-US" altLang="zh-CN" dirty="0"/>
              <a:t>,</a:t>
            </a:r>
            <a:r>
              <a:rPr lang="zh-CN" altLang="en-US" dirty="0"/>
              <a:t>订单完成时间为条件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9A50117-9BD9-426D-8ADC-2070214D5BB7}"/>
              </a:ext>
            </a:extLst>
          </p:cNvPr>
          <p:cNvCxnSpPr>
            <a:cxnSpLocks/>
          </p:cNvCxnSpPr>
          <p:nvPr/>
        </p:nvCxnSpPr>
        <p:spPr>
          <a:xfrm flipV="1">
            <a:off x="3429333" y="4168431"/>
            <a:ext cx="911304" cy="1520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78270E6-62F4-45E4-A5F0-C3DBF5F493BC}"/>
              </a:ext>
            </a:extLst>
          </p:cNvPr>
          <p:cNvSpPr txBox="1"/>
          <p:nvPr/>
        </p:nvSpPr>
        <p:spPr>
          <a:xfrm>
            <a:off x="2266593" y="565334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订单生成时间为条件</a:t>
            </a:r>
          </a:p>
        </p:txBody>
      </p:sp>
    </p:spTree>
    <p:extLst>
      <p:ext uri="{BB962C8B-B14F-4D97-AF65-F5344CB8AC3E}">
        <p14:creationId xmlns:p14="http://schemas.microsoft.com/office/powerpoint/2010/main" val="3332572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79F4349C-DF39-4771-B5BE-F27CFD521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53" y="1400670"/>
            <a:ext cx="10638111" cy="856035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85A38CB-14D4-44DE-AA6B-AA63A9448C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075" y="92075"/>
          <a:ext cx="128588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Worksheet" r:id="rId4" imgW="3438720" imgH="145741794" progId="Excel.Sheet.8">
                  <p:embed/>
                </p:oleObj>
              </mc:Choice>
              <mc:Fallback>
                <p:oleObj name="Worksheet" r:id="rId4" imgW="3438720" imgH="145741794" progId="Excel.Sheet.8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E85A38CB-14D4-44DE-AA6B-AA63A9448C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128588" cy="541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7B233EC-DF3D-4FFA-B616-9CA9C848BCB3}"/>
              </a:ext>
            </a:extLst>
          </p:cNvPr>
          <p:cNvCxnSpPr/>
          <p:nvPr/>
        </p:nvCxnSpPr>
        <p:spPr>
          <a:xfrm flipH="1" flipV="1">
            <a:off x="4856018" y="1617843"/>
            <a:ext cx="1149927" cy="236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54F861C-5AC7-4BA1-B444-AEC603921A24}"/>
              </a:ext>
            </a:extLst>
          </p:cNvPr>
          <p:cNvSpPr txBox="1"/>
          <p:nvPr/>
        </p:nvSpPr>
        <p:spPr>
          <a:xfrm>
            <a:off x="4965435" y="3832285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CAD</a:t>
            </a:r>
            <a:r>
              <a:rPr lang="zh-CN" altLang="en-US" dirty="0"/>
              <a:t>采购申请后再取消</a:t>
            </a:r>
            <a:r>
              <a:rPr lang="en-US" altLang="zh-CN" dirty="0"/>
              <a:t>,</a:t>
            </a:r>
            <a:r>
              <a:rPr lang="zh-CN" altLang="en-US" dirty="0"/>
              <a:t>状态被锁定</a:t>
            </a:r>
          </a:p>
        </p:txBody>
      </p:sp>
      <p:sp>
        <p:nvSpPr>
          <p:cNvPr id="6" name="矩形 5"/>
          <p:cNvSpPr/>
          <p:nvPr/>
        </p:nvSpPr>
        <p:spPr>
          <a:xfrm>
            <a:off x="9900745" y="5762297"/>
            <a:ext cx="2291255" cy="10405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Arial Black" panose="020B0A04020102020204" pitchFamily="34" charset="0"/>
              </a:rPr>
              <a:t>?</a:t>
            </a:r>
            <a:endParaRPr lang="en-US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43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85A38CB-14D4-44DE-AA6B-AA63A9448C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075" y="92075"/>
          <a:ext cx="128588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Worksheet" r:id="rId3" imgW="3438720" imgH="145741794" progId="Excel.Sheet.8">
                  <p:embed/>
                </p:oleObj>
              </mc:Choice>
              <mc:Fallback>
                <p:oleObj name="Worksheet" r:id="rId3" imgW="3438720" imgH="145741794" progId="Excel.Sheet.8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E85A38CB-14D4-44DE-AA6B-AA63A9448C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128588" cy="541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图片 22">
            <a:extLst>
              <a:ext uri="{FF2B5EF4-FFF2-40B4-BE49-F238E27FC236}">
                <a16:creationId xmlns:a16="http://schemas.microsoft.com/office/drawing/2014/main" id="{0F09D918-9F1C-42BD-BD1C-5E78362B3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237" y="1025237"/>
            <a:ext cx="9442547" cy="5101464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3DF83E7-BB46-4688-AB26-8789528B881B}"/>
              </a:ext>
            </a:extLst>
          </p:cNvPr>
          <p:cNvCxnSpPr/>
          <p:nvPr/>
        </p:nvCxnSpPr>
        <p:spPr>
          <a:xfrm>
            <a:off x="4668982" y="706582"/>
            <a:ext cx="2133600" cy="254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372369C-C2AE-4E01-A1BE-69B8FBD1F11D}"/>
              </a:ext>
            </a:extLst>
          </p:cNvPr>
          <p:cNvCxnSpPr>
            <a:cxnSpLocks/>
          </p:cNvCxnSpPr>
          <p:nvPr/>
        </p:nvCxnSpPr>
        <p:spPr>
          <a:xfrm>
            <a:off x="4668982" y="706582"/>
            <a:ext cx="262226" cy="271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D6DF4BE9-EEBB-4080-A6E2-BB64C51019AE}"/>
              </a:ext>
            </a:extLst>
          </p:cNvPr>
          <p:cNvSpPr txBox="1"/>
          <p:nvPr/>
        </p:nvSpPr>
        <p:spPr>
          <a:xfrm>
            <a:off x="3104134" y="337250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提示不匹配</a:t>
            </a:r>
            <a:r>
              <a:rPr lang="en-US" altLang="zh-CN" dirty="0"/>
              <a:t>,</a:t>
            </a:r>
            <a:r>
              <a:rPr lang="zh-CN" altLang="en-US" dirty="0"/>
              <a:t>另外是否允许名称任意</a:t>
            </a:r>
          </a:p>
        </p:txBody>
      </p:sp>
    </p:spTree>
    <p:extLst>
      <p:ext uri="{BB962C8B-B14F-4D97-AF65-F5344CB8AC3E}">
        <p14:creationId xmlns:p14="http://schemas.microsoft.com/office/powerpoint/2010/main" val="222114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85A38CB-14D4-44DE-AA6B-AA63A9448C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075" y="92075"/>
          <a:ext cx="128588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Worksheet" r:id="rId3" imgW="3438720" imgH="145741794" progId="Excel.Sheet.8">
                  <p:embed/>
                </p:oleObj>
              </mc:Choice>
              <mc:Fallback>
                <p:oleObj name="Worksheet" r:id="rId3" imgW="3438720" imgH="145741794" progId="Excel.Sheet.8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E85A38CB-14D4-44DE-AA6B-AA63A9448C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128588" cy="541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" name="图片 28">
            <a:extLst>
              <a:ext uri="{FF2B5EF4-FFF2-40B4-BE49-F238E27FC236}">
                <a16:creationId xmlns:a16="http://schemas.microsoft.com/office/drawing/2014/main" id="{5EA60F41-C0B6-4419-BF89-1DDFEF310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412" y="2609078"/>
            <a:ext cx="9838095" cy="1942857"/>
          </a:xfrm>
          <a:prstGeom prst="rect">
            <a:avLst/>
          </a:prstGeom>
        </p:spPr>
      </p:pic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1AB493E-249B-4D9D-A620-CFE7F035577C}"/>
              </a:ext>
            </a:extLst>
          </p:cNvPr>
          <p:cNvCxnSpPr/>
          <p:nvPr/>
        </p:nvCxnSpPr>
        <p:spPr>
          <a:xfrm flipH="1" flipV="1">
            <a:off x="3854789" y="4281054"/>
            <a:ext cx="595745" cy="1025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>
            <a:extLst>
              <a:ext uri="{FF2B5EF4-FFF2-40B4-BE49-F238E27FC236}">
                <a16:creationId xmlns:a16="http://schemas.microsoft.com/office/drawing/2014/main" id="{773B4913-2582-4DF4-B805-5F9624D375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9111" y="42468"/>
            <a:ext cx="7341531" cy="3624507"/>
          </a:xfrm>
          <a:prstGeom prst="rect">
            <a:avLst/>
          </a:prstGeom>
        </p:spPr>
      </p:pic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AA1DE5D-879C-4ED7-B4B1-EB12810B27EE}"/>
              </a:ext>
            </a:extLst>
          </p:cNvPr>
          <p:cNvCxnSpPr/>
          <p:nvPr/>
        </p:nvCxnSpPr>
        <p:spPr>
          <a:xfrm flipV="1">
            <a:off x="4471196" y="2092036"/>
            <a:ext cx="3255818" cy="321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32056164-ED8A-4A32-B582-05761658A84D}"/>
              </a:ext>
            </a:extLst>
          </p:cNvPr>
          <p:cNvSpPr txBox="1"/>
          <p:nvPr/>
        </p:nvSpPr>
        <p:spPr>
          <a:xfrm>
            <a:off x="4890655" y="530629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增加全加工选项</a:t>
            </a:r>
          </a:p>
        </p:txBody>
      </p:sp>
      <p:sp>
        <p:nvSpPr>
          <p:cNvPr id="9" name="矩形 8"/>
          <p:cNvSpPr/>
          <p:nvPr/>
        </p:nvSpPr>
        <p:spPr>
          <a:xfrm>
            <a:off x="9900745" y="5762297"/>
            <a:ext cx="2291255" cy="1040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Arial Black" panose="020B0A04020102020204" pitchFamily="34" charset="0"/>
              </a:rPr>
              <a:t>Done</a:t>
            </a:r>
            <a:endParaRPr lang="en-US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121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B7F5FE9D-BC2A-42E1-BF34-C2754632F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168" y="836789"/>
            <a:ext cx="3123809" cy="2571429"/>
          </a:xfrm>
          <a:prstGeom prst="rect">
            <a:avLst/>
          </a:prstGeom>
        </p:spPr>
      </p:pic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1AB493E-249B-4D9D-A620-CFE7F035577C}"/>
              </a:ext>
            </a:extLst>
          </p:cNvPr>
          <p:cNvCxnSpPr/>
          <p:nvPr/>
        </p:nvCxnSpPr>
        <p:spPr>
          <a:xfrm flipH="1" flipV="1">
            <a:off x="4890655" y="2833254"/>
            <a:ext cx="595745" cy="1025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32056164-ED8A-4A32-B582-05761658A84D}"/>
              </a:ext>
            </a:extLst>
          </p:cNvPr>
          <p:cNvSpPr txBox="1"/>
          <p:nvPr/>
        </p:nvSpPr>
        <p:spPr>
          <a:xfrm>
            <a:off x="4845730" y="385849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需要加入到绝对坐标系</a:t>
            </a:r>
          </a:p>
        </p:txBody>
      </p:sp>
    </p:spTree>
    <p:extLst>
      <p:ext uri="{BB962C8B-B14F-4D97-AF65-F5344CB8AC3E}">
        <p14:creationId xmlns:p14="http://schemas.microsoft.com/office/powerpoint/2010/main" val="1876960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85A38CB-14D4-44DE-AA6B-AA63A9448C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075" y="92075"/>
          <a:ext cx="128588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Worksheet" r:id="rId3" imgW="3438720" imgH="145741794" progId="Excel.Sheet.8">
                  <p:embed/>
                </p:oleObj>
              </mc:Choice>
              <mc:Fallback>
                <p:oleObj name="Worksheet" r:id="rId3" imgW="3438720" imgH="145741794" progId="Excel.Sheet.8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E85A38CB-14D4-44DE-AA6B-AA63A9448C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128588" cy="541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" name="图片 36">
            <a:extLst>
              <a:ext uri="{FF2B5EF4-FFF2-40B4-BE49-F238E27FC236}">
                <a16:creationId xmlns:a16="http://schemas.microsoft.com/office/drawing/2014/main" id="{AC33908D-660A-4D3B-BF6A-F2CE329AB2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275" y="92075"/>
            <a:ext cx="9807959" cy="4813861"/>
          </a:xfrm>
          <a:prstGeom prst="rect">
            <a:avLst/>
          </a:prstGeom>
        </p:spPr>
      </p:pic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C017EF6-A3DF-490A-A099-5746782E1314}"/>
              </a:ext>
            </a:extLst>
          </p:cNvPr>
          <p:cNvCxnSpPr/>
          <p:nvPr/>
        </p:nvCxnSpPr>
        <p:spPr>
          <a:xfrm flipH="1" flipV="1">
            <a:off x="2244436" y="1427018"/>
            <a:ext cx="2535382" cy="4083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38A1FA7D-0255-4EB6-8B36-1A1A0BE406D8}"/>
              </a:ext>
            </a:extLst>
          </p:cNvPr>
          <p:cNvSpPr txBox="1"/>
          <p:nvPr/>
        </p:nvSpPr>
        <p:spPr>
          <a:xfrm>
            <a:off x="4655127" y="565265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采购类型按部门划分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A493064-BFE2-4730-80B8-B20B99366D72}"/>
              </a:ext>
            </a:extLst>
          </p:cNvPr>
          <p:cNvSpPr txBox="1"/>
          <p:nvPr/>
        </p:nvSpPr>
        <p:spPr>
          <a:xfrm>
            <a:off x="8063345" y="56526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优化选择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CE527DF-AC83-47C8-92A8-DE661EB90244}"/>
              </a:ext>
            </a:extLst>
          </p:cNvPr>
          <p:cNvCxnSpPr>
            <a:cxnSpLocks/>
          </p:cNvCxnSpPr>
          <p:nvPr/>
        </p:nvCxnSpPr>
        <p:spPr>
          <a:xfrm flipH="1" flipV="1">
            <a:off x="6220692" y="3166478"/>
            <a:ext cx="2068271" cy="248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9900745" y="5762297"/>
            <a:ext cx="2291255" cy="1040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Arial Black" panose="020B0A04020102020204" pitchFamily="34" charset="0"/>
              </a:rPr>
              <a:t>Done</a:t>
            </a:r>
            <a:endParaRPr lang="en-US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401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258</Words>
  <Application>Microsoft Office PowerPoint</Application>
  <PresentationFormat>宽屏</PresentationFormat>
  <Paragraphs>37</Paragraphs>
  <Slides>12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Arial</vt:lpstr>
      <vt:lpstr>Arial Black</vt:lpstr>
      <vt:lpstr>Calibri</vt:lpstr>
      <vt:lpstr>Office 主题​​</vt:lpstr>
      <vt:lpstr>Worksheet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Steven HU</dc:creator>
  <cp:lastModifiedBy>钟 润嘉</cp:lastModifiedBy>
  <cp:revision>39</cp:revision>
  <dcterms:created xsi:type="dcterms:W3CDTF">2018-10-25T06:09:20Z</dcterms:created>
  <dcterms:modified xsi:type="dcterms:W3CDTF">2018-10-31T09:24:06Z</dcterms:modified>
</cp:coreProperties>
</file>