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8" r:id="rId4"/>
    <p:sldId id="259" r:id="rId5"/>
    <p:sldId id="257" r:id="rId6"/>
    <p:sldId id="266" r:id="rId7"/>
    <p:sldId id="258" r:id="rId8"/>
    <p:sldId id="264" r:id="rId9"/>
    <p:sldId id="261" r:id="rId10"/>
    <p:sldId id="260" r:id="rId11"/>
    <p:sldId id="267" r:id="rId12"/>
    <p:sldId id="262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3" autoAdjust="0"/>
    <p:restoredTop sz="94355" autoAdjust="0"/>
  </p:normalViewPr>
  <p:slideViewPr>
    <p:cSldViewPr snapToGrid="0">
      <p:cViewPr varScale="1">
        <p:scale>
          <a:sx n="115" d="100"/>
          <a:sy n="115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E5DE5-29F7-46BA-961E-0ECD194C846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9F40A-4AC5-4930-9516-BC5BED57D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F40A-4AC5-4930-9516-BC5BED57D0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DD916-E203-4F3B-8602-1EF3A41C04F7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0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A724B3-B0D3-40F1-98D0-A5DC3FFE5616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9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FEF6C5-6EEE-4A7D-AB28-A0D0124804B8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C4FE24-BB88-4E2D-A031-78CE8439FCE6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4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2C1E73-8FD5-40FF-A61E-3AC8A84F5C7B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6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612602-50BC-4C51-A2E5-CF21CE9D3604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7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E57628-C0A1-4531-88CA-7E29931EB64E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9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CB7C7-804E-4812-B19C-768E715A0AB6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6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6EA932-553D-4A06-81E9-339DA035ED37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CBE0CB-A31A-4B53-AB9B-07F8264BE064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6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DBDB2-AB60-495F-ACD4-69882E163FD8}" type="datetime1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3E83-983E-43A4-B708-FDE6B86DAA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9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CATIA V5R21</a:t>
            </a:r>
            <a:br>
              <a:rPr lang="en-US" altLang="ko-KR" dirty="0" smtClean="0"/>
            </a:br>
            <a:r>
              <a:rPr lang="en-US" altLang="ko-KR" dirty="0" smtClean="0"/>
              <a:t>Persistent Naming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16-05-18</a:t>
            </a:r>
          </a:p>
          <a:p>
            <a:r>
              <a:rPr lang="en-US" altLang="ko-KR" dirty="0" smtClean="0"/>
              <a:t>Soonjo Kwon</a:t>
            </a:r>
          </a:p>
          <a:p>
            <a:r>
              <a:rPr lang="en-US" altLang="ko-KR" dirty="0" err="1" smtClean="0"/>
              <a:t>iCAD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8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</a:t>
            </a:r>
            <a:r>
              <a:rPr lang="en-US" altLang="ko-KR" dirty="0" smtClean="0"/>
              <a:t>information : Sketch </a:t>
            </a:r>
            <a:r>
              <a:rPr lang="en-US" altLang="ko-KR" dirty="0" smtClean="0"/>
              <a:t>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 smtClean="0"/>
              <a:t>ReportName</a:t>
            </a:r>
            <a:r>
              <a:rPr lang="en-US" altLang="ko-KR" sz="2400" dirty="0" smtClean="0"/>
              <a:t> is used to identify a sketch element</a:t>
            </a:r>
          </a:p>
          <a:p>
            <a:pPr lvl="1"/>
            <a:r>
              <a:rPr lang="en-US" altLang="ko-KR" sz="1200" dirty="0" smtClean="0"/>
              <a:t>Dim line2D1 As Line2D</a:t>
            </a:r>
          </a:p>
          <a:p>
            <a:pPr lvl="1"/>
            <a:r>
              <a:rPr lang="en-US" altLang="ko-KR" sz="1200" dirty="0" smtClean="0"/>
              <a:t>Set line2D1 = factory2D1.CreateLine(-20.000000, -20.000000, 20.000000, -20.000000)</a:t>
            </a:r>
          </a:p>
          <a:p>
            <a:pPr lvl="1"/>
            <a:r>
              <a:rPr lang="en-US" altLang="ko-KR" sz="1200" b="1" dirty="0" smtClean="0"/>
              <a:t>line2D1.ReportName = 3</a:t>
            </a:r>
          </a:p>
          <a:p>
            <a:pPr lvl="1"/>
            <a:r>
              <a:rPr lang="en-US" altLang="ko-KR" sz="1200" dirty="0" smtClean="0"/>
              <a:t>……</a:t>
            </a:r>
          </a:p>
          <a:p>
            <a:pPr lvl="1"/>
            <a:r>
              <a:rPr lang="en-US" altLang="ko-KR" sz="1200" b="1" dirty="0" smtClean="0"/>
              <a:t>line2D2.ReportName = 4</a:t>
            </a:r>
          </a:p>
          <a:p>
            <a:pPr lvl="1"/>
            <a:r>
              <a:rPr lang="en-US" altLang="ko-KR" sz="1200" dirty="0" smtClean="0"/>
              <a:t>……</a:t>
            </a:r>
          </a:p>
          <a:p>
            <a:pPr lvl="1"/>
            <a:r>
              <a:rPr lang="en-US" altLang="ko-KR" sz="1200" b="1" dirty="0" smtClean="0"/>
              <a:t>line2D3.ReportName = 5</a:t>
            </a:r>
          </a:p>
          <a:p>
            <a:pPr lvl="1"/>
            <a:r>
              <a:rPr lang="en-US" altLang="ko-KR" sz="1200" dirty="0" smtClean="0"/>
              <a:t>……</a:t>
            </a:r>
          </a:p>
          <a:p>
            <a:pPr lvl="1"/>
            <a:r>
              <a:rPr lang="en-US" altLang="ko-KR" sz="1200" b="1" dirty="0" smtClean="0"/>
              <a:t>line2D4.ReportName = 6</a:t>
            </a:r>
          </a:p>
          <a:p>
            <a:pPr lvl="1"/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6182" y="4780991"/>
            <a:ext cx="1228725" cy="12287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Sketch.1</a:t>
            </a:r>
            <a:endParaRPr lang="ko-KR" altLang="en-US" sz="1200" dirty="0"/>
          </a:p>
        </p:txBody>
      </p:sp>
      <p:sp>
        <p:nvSpPr>
          <p:cNvPr id="5" name="정육면체 4"/>
          <p:cNvSpPr/>
          <p:nvPr/>
        </p:nvSpPr>
        <p:spPr>
          <a:xfrm>
            <a:off x="8223838" y="4530166"/>
            <a:ext cx="1581150" cy="158115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8623888" y="4530166"/>
            <a:ext cx="0" cy="118110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623888" y="5711266"/>
            <a:ext cx="11811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223838" y="5711266"/>
            <a:ext cx="400050" cy="40005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2493715" y="6051101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line2D1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1655" y="5226076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line2D4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538724" y="445412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line2D3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64907" y="5226076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line2D2</a:t>
            </a:r>
            <a:endParaRPr lang="ko-KR" altLang="en-US" sz="1200" dirty="0"/>
          </a:p>
        </p:txBody>
      </p:sp>
      <p:sp>
        <p:nvSpPr>
          <p:cNvPr id="20" name="오른쪽 화살표 19"/>
          <p:cNvSpPr/>
          <p:nvPr/>
        </p:nvSpPr>
        <p:spPr>
          <a:xfrm>
            <a:off x="4697550" y="4748741"/>
            <a:ext cx="2286190" cy="17192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 Pad.1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endCxn id="64" idx="2"/>
          </p:cNvCxnSpPr>
          <p:nvPr/>
        </p:nvCxnSpPr>
        <p:spPr>
          <a:xfrm flipV="1">
            <a:off x="8947634" y="4195427"/>
            <a:ext cx="0" cy="49609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60" idx="0"/>
          </p:cNvCxnSpPr>
          <p:nvPr/>
        </p:nvCxnSpPr>
        <p:spPr>
          <a:xfrm flipH="1">
            <a:off x="7591636" y="5560198"/>
            <a:ext cx="1197343" cy="76790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189161" y="6230873"/>
            <a:ext cx="0" cy="3148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61" idx="2"/>
          </p:cNvCxnSpPr>
          <p:nvPr/>
        </p:nvCxnSpPr>
        <p:spPr>
          <a:xfrm flipV="1">
            <a:off x="9621630" y="4735569"/>
            <a:ext cx="1286575" cy="44659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9538283" y="4202139"/>
            <a:ext cx="535190" cy="3328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7787410" y="4748741"/>
            <a:ext cx="449522" cy="3626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9290583" y="4528262"/>
            <a:ext cx="262516" cy="1632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8236932" y="5112132"/>
            <a:ext cx="269680" cy="2200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9190648" y="5936075"/>
            <a:ext cx="1" cy="32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849965" y="6534800"/>
            <a:ext cx="823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(Pad.1;1)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533237" y="6328100"/>
            <a:ext cx="2116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(Pad.1;0:(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:(Sketch.1;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849806" y="4458570"/>
            <a:ext cx="2116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(Pad.1;0:(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:(Sketch.1;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296307" y="3906892"/>
            <a:ext cx="2116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(Pad.1;0:(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:(Sketch.1;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417682" y="4458569"/>
            <a:ext cx="2116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(Pad.1;0:(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:(Sketch.1;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8536047" y="3918428"/>
            <a:ext cx="823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(Pad.1;2)</a:t>
            </a:r>
          </a:p>
        </p:txBody>
      </p:sp>
      <p:sp>
        <p:nvSpPr>
          <p:cNvPr id="66" name="오른쪽 중괄호 65"/>
          <p:cNvSpPr/>
          <p:nvPr/>
        </p:nvSpPr>
        <p:spPr>
          <a:xfrm rot="10800000">
            <a:off x="1164587" y="2298654"/>
            <a:ext cx="155448" cy="19113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2088" y="3023518"/>
            <a:ext cx="120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An </a:t>
            </a:r>
            <a:r>
              <a:rPr lang="en-US" altLang="ko-KR" sz="1200" dirty="0" smtClean="0"/>
              <a:t>example of</a:t>
            </a:r>
            <a:endParaRPr lang="ko-KR" altLang="en-US" sz="1200" dirty="0" smtClean="0"/>
          </a:p>
          <a:p>
            <a:r>
              <a:rPr lang="en-US" altLang="ko-KR" sz="1200" dirty="0" smtClean="0"/>
              <a:t>CATIA macro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689924" y="4140421"/>
            <a:ext cx="8635267" cy="1249247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342680" y="3129595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Select an edge</a:t>
            </a:r>
            <a:endParaRPr lang="ko-KR" altLang="en-US" sz="1400" b="1" dirty="0"/>
          </a:p>
        </p:txBody>
      </p:sp>
      <p:cxnSp>
        <p:nvCxnSpPr>
          <p:cNvPr id="36" name="직선 연결선 35"/>
          <p:cNvCxnSpPr>
            <a:stCxn id="27" idx="1"/>
          </p:cNvCxnSpPr>
          <p:nvPr/>
        </p:nvCxnSpPr>
        <p:spPr>
          <a:xfrm flipH="1">
            <a:off x="1781175" y="3283484"/>
            <a:ext cx="3561505" cy="7932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3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Naming mapping is necessary for </a:t>
            </a:r>
            <a:r>
              <a:rPr lang="en-US" altLang="ko-KR" sz="2400" dirty="0" smtClean="0">
                <a:solidFill>
                  <a:srgbClr val="FF0000"/>
                </a:solidFill>
              </a:rPr>
              <a:t>translating</a:t>
            </a:r>
            <a:r>
              <a:rPr lang="en-US" altLang="ko-KR" sz="2400" dirty="0" smtClean="0"/>
              <a:t> reference elements such as </a:t>
            </a:r>
            <a:r>
              <a:rPr lang="en-US" altLang="ko-KR" sz="2400" dirty="0" smtClean="0">
                <a:solidFill>
                  <a:srgbClr val="FF0000"/>
                </a:solidFill>
              </a:rPr>
              <a:t>face, edge, vertex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mapping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85" y="2694734"/>
            <a:ext cx="1264843" cy="12466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838" y="2694734"/>
            <a:ext cx="1142575" cy="12466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652886" y="4058100"/>
            <a:ext cx="396489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</a:rPr>
              <a:t>TgtEdge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:(GeneratedEdges;MfIE_R20GA;TgtPropagationFillet;</a:t>
            </a:r>
            <a:b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</a:rPr>
              <a:t>FirstOperands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:(Pad.1);</a:t>
            </a:r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</a:rPr>
              <a:t>SecondOperands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:();</a:t>
            </a:r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</a:rPr>
              <a:t>InitEdges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:(</a:t>
            </a:r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</a:rPr>
              <a:t>REdge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:(</a:t>
            </a:r>
            <a:b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050" dirty="0" smtClean="0"/>
              <a:t>Edge:(</a:t>
            </a:r>
            <a:br>
              <a:rPr lang="en-US" altLang="ko-KR" sz="1050" dirty="0" smtClean="0"/>
            </a:br>
            <a:r>
              <a:rPr lang="en-US" altLang="ko-KR" sz="1050" dirty="0" smtClean="0"/>
              <a:t>Face</a:t>
            </a:r>
            <a:r>
              <a:rPr lang="en-US" altLang="ko-KR" sz="1050" dirty="0"/>
              <a:t>:(</a:t>
            </a:r>
            <a:r>
              <a:rPr lang="en-US" altLang="ko-KR" sz="1050" dirty="0" err="1"/>
              <a:t>Brp</a:t>
            </a:r>
            <a:r>
              <a:rPr lang="en-US" altLang="ko-KR" sz="1050" dirty="0"/>
              <a:t>:(</a:t>
            </a:r>
            <a:r>
              <a:rPr lang="en-US" altLang="ko-KR" sz="1050" dirty="0">
                <a:solidFill>
                  <a:srgbClr val="00B0F0"/>
                </a:solidFill>
              </a:rPr>
              <a:t>Pad.1</a:t>
            </a:r>
            <a:r>
              <a:rPr lang="en-US" altLang="ko-KR" sz="1050" dirty="0"/>
              <a:t>;</a:t>
            </a:r>
            <a:r>
              <a:rPr lang="en-US" altLang="ko-KR" sz="1050" dirty="0">
                <a:solidFill>
                  <a:srgbClr val="FF0000"/>
                </a:solidFill>
              </a:rPr>
              <a:t>0:(</a:t>
            </a:r>
            <a:r>
              <a:rPr lang="en-US" altLang="ko-KR" sz="1050" dirty="0" err="1">
                <a:solidFill>
                  <a:srgbClr val="FF0000"/>
                </a:solidFill>
              </a:rPr>
              <a:t>Brp</a:t>
            </a:r>
            <a:r>
              <a:rPr lang="en-US" altLang="ko-KR" sz="1050" dirty="0">
                <a:solidFill>
                  <a:srgbClr val="FF0000"/>
                </a:solidFill>
              </a:rPr>
              <a:t>:(Sketch.1;3))</a:t>
            </a:r>
            <a:r>
              <a:rPr lang="en-US" altLang="ko-KR" sz="1050" dirty="0"/>
              <a:t>);None:();Cf11</a:t>
            </a:r>
            <a:r>
              <a:rPr lang="en-US" altLang="ko-KR" sz="1050" dirty="0" smtClean="0"/>
              <a:t>:());</a:t>
            </a:r>
            <a:br>
              <a:rPr lang="en-US" altLang="ko-KR" sz="1050" dirty="0" smtClean="0"/>
            </a:br>
            <a:r>
              <a:rPr lang="en-US" altLang="ko-KR" sz="1050" dirty="0" smtClean="0"/>
              <a:t>Face</a:t>
            </a:r>
            <a:r>
              <a:rPr lang="en-US" altLang="ko-KR" sz="1050" dirty="0"/>
              <a:t>:(</a:t>
            </a:r>
            <a:r>
              <a:rPr lang="en-US" altLang="ko-KR" sz="1050" dirty="0" err="1"/>
              <a:t>Brp</a:t>
            </a:r>
            <a:r>
              <a:rPr lang="en-US" altLang="ko-KR" sz="1050" dirty="0"/>
              <a:t>:(</a:t>
            </a:r>
            <a:r>
              <a:rPr lang="en-US" altLang="ko-KR" sz="1050" dirty="0">
                <a:solidFill>
                  <a:srgbClr val="00B0F0"/>
                </a:solidFill>
              </a:rPr>
              <a:t>Pad.1</a:t>
            </a:r>
            <a:r>
              <a:rPr lang="en-US" altLang="ko-KR" sz="1050" dirty="0"/>
              <a:t>;</a:t>
            </a: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r>
              <a:rPr lang="en-US" altLang="ko-KR" sz="1050" dirty="0"/>
              <a:t>);None:();Cf11</a:t>
            </a:r>
            <a:r>
              <a:rPr lang="en-US" altLang="ko-KR" sz="1050" dirty="0" smtClean="0"/>
              <a:t>:());</a:t>
            </a:r>
            <a:br>
              <a:rPr lang="en-US" altLang="ko-KR" sz="1050" dirty="0" smtClean="0"/>
            </a:br>
            <a:r>
              <a:rPr lang="en-US" altLang="ko-KR" sz="1050" dirty="0" smtClean="0"/>
              <a:t>None</a:t>
            </a:r>
            <a:r>
              <a:rPr lang="en-US" altLang="ko-KR" sz="1050" dirty="0"/>
              <a:t>:(Limits1:();Limits2:());Cf11</a:t>
            </a:r>
            <a:r>
              <a:rPr lang="en-US" altLang="ko-KR" sz="1050" dirty="0" smtClean="0"/>
              <a:t>:());</a:t>
            </a:r>
            <a:br>
              <a:rPr lang="en-US" altLang="ko-KR" sz="1050" dirty="0" smtClean="0"/>
            </a:br>
            <a:r>
              <a:rPr lang="en-US" altLang="ko-KR" sz="1050" dirty="0" err="1" smtClean="0">
                <a:solidFill>
                  <a:schemeClr val="bg1">
                    <a:lumMod val="75000"/>
                  </a:schemeClr>
                </a:solidFill>
              </a:rPr>
              <a:t>WithTemporaryBody;WithoutBuildError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  <a:b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WithSelectingFeatureSupport;MFBRepVersion_CXR15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)))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977" y="5505138"/>
            <a:ext cx="1364461" cy="12466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7540" y="5505138"/>
            <a:ext cx="1181171" cy="12466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7052861" y="4537692"/>
            <a:ext cx="3370529" cy="41549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00B0F0"/>
                </a:solidFill>
              </a:rPr>
              <a:t>Extrude1</a:t>
            </a:r>
            <a:r>
              <a:rPr lang="en-US" altLang="ko-KR" sz="1050" dirty="0" smtClean="0"/>
              <a:t>,</a:t>
            </a:r>
            <a:r>
              <a:rPr lang="en-US" altLang="ko-KR" sz="1050" dirty="0" smtClean="0">
                <a:solidFill>
                  <a:srgbClr val="FF0000"/>
                </a:solidFill>
              </a:rPr>
              <a:t>Sketch1,Line3</a:t>
            </a:r>
            <a:r>
              <a:rPr lang="en-US" altLang="ko-KR" sz="1050" dirty="0" smtClean="0"/>
              <a:t>,0,0,0,ExtrudeFeature:0,0:0;0#</a:t>
            </a:r>
          </a:p>
          <a:p>
            <a:r>
              <a:rPr lang="en-US" altLang="ko-KR" sz="1050" dirty="0" smtClean="0">
                <a:solidFill>
                  <a:srgbClr val="00B0F0"/>
                </a:solidFill>
              </a:rPr>
              <a:t>Extrude1</a:t>
            </a:r>
            <a:r>
              <a:rPr lang="en-US" altLang="ko-KR" sz="1050" dirty="0" smtClean="0"/>
              <a:t>,</a:t>
            </a:r>
            <a:r>
              <a:rPr lang="en-US" altLang="ko-KR" sz="1050" dirty="0" smtClean="0">
                <a:solidFill>
                  <a:srgbClr val="FF0000"/>
                </a:solidFill>
              </a:rPr>
              <a:t>0</a:t>
            </a:r>
            <a:r>
              <a:rPr lang="en-US" altLang="ko-KR" sz="1050" dirty="0">
                <a:solidFill>
                  <a:srgbClr val="FF0000"/>
                </a:solidFill>
              </a:rPr>
              <a:t>,-</a:t>
            </a:r>
            <a:r>
              <a:rPr lang="en-US" altLang="ko-KR" sz="1050" dirty="0" smtClean="0">
                <a:solidFill>
                  <a:srgbClr val="FF0000"/>
                </a:solidFill>
              </a:rPr>
              <a:t>2</a:t>
            </a:r>
            <a:r>
              <a:rPr lang="en-US" altLang="ko-KR" sz="1050" dirty="0" smtClean="0"/>
              <a:t>,0,0,0,ExtrudeFeature:0,0:0;0</a:t>
            </a:r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851132" y="2958878"/>
            <a:ext cx="545074" cy="324021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225075" y="3033816"/>
            <a:ext cx="513051" cy="304984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89926" y="4576377"/>
            <a:ext cx="3306674" cy="1573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1689926" y="4749056"/>
            <a:ext cx="3306674" cy="1573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7031592" y="4577565"/>
            <a:ext cx="3306674" cy="1573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7031591" y="4750244"/>
            <a:ext cx="3306674" cy="1573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3" name="직선 화살표 연결선 22"/>
          <p:cNvCxnSpPr>
            <a:stCxn id="18" idx="3"/>
            <a:endCxn id="20" idx="1"/>
          </p:cNvCxnSpPr>
          <p:nvPr/>
        </p:nvCxnSpPr>
        <p:spPr>
          <a:xfrm>
            <a:off x="4996601" y="4655065"/>
            <a:ext cx="2034991" cy="11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3"/>
            <a:endCxn id="21" idx="1"/>
          </p:cNvCxnSpPr>
          <p:nvPr/>
        </p:nvCxnSpPr>
        <p:spPr>
          <a:xfrm>
            <a:off x="4996600" y="4827744"/>
            <a:ext cx="2034991" cy="11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27487" y="5968573"/>
            <a:ext cx="1341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Create a fillet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45378" y="2691400"/>
            <a:ext cx="7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CATIA</a:t>
            </a:r>
            <a:endParaRPr lang="ko-KR" alt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16166" y="2694734"/>
            <a:ext cx="1011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TransCAD</a:t>
            </a:r>
            <a:endParaRPr lang="ko-KR" alt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7895" y="434728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mapping</a:t>
            </a:r>
            <a:endParaRPr lang="ko-KR" altLang="en-US" sz="1400" b="1" i="1" dirty="0"/>
          </a:p>
        </p:txBody>
      </p:sp>
      <p:cxnSp>
        <p:nvCxnSpPr>
          <p:cNvPr id="37" name="직선 연결선 36"/>
          <p:cNvCxnSpPr>
            <a:stCxn id="27" idx="3"/>
          </p:cNvCxnSpPr>
          <p:nvPr/>
        </p:nvCxnSpPr>
        <p:spPr>
          <a:xfrm>
            <a:off x="6788910" y="3283484"/>
            <a:ext cx="3451269" cy="7932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 41"/>
          <p:cNvSpPr/>
          <p:nvPr/>
        </p:nvSpPr>
        <p:spPr>
          <a:xfrm>
            <a:off x="1696162" y="3357309"/>
            <a:ext cx="8629030" cy="783113"/>
          </a:xfrm>
          <a:custGeom>
            <a:avLst/>
            <a:gdLst>
              <a:gd name="connsiteX0" fmla="*/ 3337478 w 8291003"/>
              <a:gd name="connsiteY0" fmla="*/ 0 h 744487"/>
              <a:gd name="connsiteX1" fmla="*/ 4953526 w 8291003"/>
              <a:gd name="connsiteY1" fmla="*/ 0 h 744487"/>
              <a:gd name="connsiteX2" fmla="*/ 8291003 w 8291003"/>
              <a:gd name="connsiteY2" fmla="*/ 744487 h 744487"/>
              <a:gd name="connsiteX3" fmla="*/ 0 w 8291003"/>
              <a:gd name="connsiteY3" fmla="*/ 744487 h 7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1003" h="744487">
                <a:moveTo>
                  <a:pt x="3337478" y="0"/>
                </a:moveTo>
                <a:lnTo>
                  <a:pt x="4953526" y="0"/>
                </a:lnTo>
                <a:lnTo>
                  <a:pt x="8291003" y="744487"/>
                </a:lnTo>
                <a:lnTo>
                  <a:pt x="0" y="744487"/>
                </a:ln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CATIA is using </a:t>
            </a:r>
            <a:r>
              <a:rPr lang="en-US" altLang="ko-KR" sz="2000" dirty="0" smtClean="0">
                <a:solidFill>
                  <a:srgbClr val="FF0000"/>
                </a:solidFill>
              </a:rPr>
              <a:t>topology-based</a:t>
            </a:r>
            <a:r>
              <a:rPr lang="en-US" altLang="ko-KR" sz="2000" dirty="0" smtClean="0"/>
              <a:t> persistent </a:t>
            </a:r>
            <a:r>
              <a:rPr lang="en-US" altLang="ko-KR" sz="2000" dirty="0" smtClean="0"/>
              <a:t>naming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Face naming</a:t>
            </a:r>
            <a:r>
              <a:rPr lang="en-US" altLang="ko-KR" sz="2000" dirty="0" smtClean="0"/>
              <a:t> is the basis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Key information: </a:t>
            </a:r>
            <a:r>
              <a:rPr lang="en-US" altLang="ko-KR" sz="1600" dirty="0" smtClean="0">
                <a:solidFill>
                  <a:srgbClr val="FF0000"/>
                </a:solidFill>
              </a:rPr>
              <a:t>Feature </a:t>
            </a:r>
            <a:r>
              <a:rPr lang="en-US" altLang="ko-KR" sz="1600" dirty="0">
                <a:solidFill>
                  <a:srgbClr val="FF0000"/>
                </a:solidFill>
              </a:rPr>
              <a:t>name, Face type, Sketch information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Sketch information consists of </a:t>
            </a:r>
            <a:r>
              <a:rPr lang="en-US" altLang="ko-KR" sz="2000" dirty="0" smtClean="0">
                <a:solidFill>
                  <a:srgbClr val="FF0000"/>
                </a:solidFill>
              </a:rPr>
              <a:t>sketch name &amp; sketch element number</a:t>
            </a:r>
          </a:p>
          <a:p>
            <a:pPr lvl="1"/>
            <a:r>
              <a:rPr lang="en-US" altLang="ko-KR" sz="1600" dirty="0" err="1" smtClean="0">
                <a:solidFill>
                  <a:srgbClr val="FF0000"/>
                </a:solidFill>
              </a:rPr>
              <a:t>ReportName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/>
              <a:t>is used to identify a sketch </a:t>
            </a:r>
            <a:r>
              <a:rPr lang="en-US" altLang="ko-KR" sz="1600" dirty="0"/>
              <a:t>element (=sketch element </a:t>
            </a:r>
            <a:r>
              <a:rPr lang="en-US" altLang="ko-KR" sz="1600" dirty="0" smtClean="0"/>
              <a:t>number)</a:t>
            </a:r>
            <a:endParaRPr lang="en-US" altLang="ko-KR" sz="16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To </a:t>
            </a:r>
            <a:r>
              <a:rPr lang="en-US" altLang="ko-KR" sz="2000" dirty="0" smtClean="0"/>
              <a:t>understand the </a:t>
            </a:r>
            <a:r>
              <a:rPr lang="en-US" altLang="ko-KR" sz="2000" dirty="0" smtClean="0">
                <a:solidFill>
                  <a:srgbClr val="FF0000"/>
                </a:solidFill>
              </a:rPr>
              <a:t>persistent naming </a:t>
            </a:r>
            <a:r>
              <a:rPr lang="en-US" altLang="ko-KR" sz="2000" dirty="0" smtClean="0"/>
              <a:t>method is the </a:t>
            </a:r>
            <a:r>
              <a:rPr lang="en-US" altLang="ko-KR" sz="2000" dirty="0" smtClean="0">
                <a:solidFill>
                  <a:srgbClr val="FF0000"/>
                </a:solidFill>
              </a:rPr>
              <a:t>key for implementation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Naming mapping </a:t>
            </a:r>
            <a:r>
              <a:rPr lang="en-US" altLang="ko-KR" sz="1600" dirty="0" smtClean="0"/>
              <a:t>between two CAD systems is </a:t>
            </a:r>
            <a:r>
              <a:rPr lang="en-US" altLang="ko-KR" sz="1600" dirty="0" smtClean="0">
                <a:solidFill>
                  <a:srgbClr val="FF0000"/>
                </a:solidFill>
              </a:rPr>
              <a:t>mandatory for </a:t>
            </a:r>
            <a:r>
              <a:rPr lang="en-US" altLang="ko-KR" sz="1600" dirty="0" smtClean="0">
                <a:solidFill>
                  <a:srgbClr val="FF0000"/>
                </a:solidFill>
              </a:rPr>
              <a:t>translation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Please check all the face names of all the additive/subtractive features in CATIA</a:t>
            </a:r>
          </a:p>
          <a:p>
            <a:pPr lvl="1"/>
            <a:r>
              <a:rPr lang="en-US" altLang="ko-KR" sz="1600" dirty="0"/>
              <a:t>Use macro recording function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 naming rule of </a:t>
            </a:r>
            <a:r>
              <a:rPr lang="en-US" altLang="ko-KR" sz="2000" dirty="0" err="1">
                <a:solidFill>
                  <a:srgbClr val="FF0000"/>
                </a:solidFill>
              </a:rPr>
              <a:t>TransCAD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is almost </a:t>
            </a:r>
            <a:r>
              <a:rPr lang="en-US" altLang="ko-KR" sz="2000" dirty="0">
                <a:solidFill>
                  <a:srgbClr val="FF0000"/>
                </a:solidFill>
              </a:rPr>
              <a:t>similar</a:t>
            </a:r>
            <a:r>
              <a:rPr lang="en-US" altLang="ko-KR" sz="2000" dirty="0"/>
              <a:t> with the naming rule of </a:t>
            </a:r>
            <a:r>
              <a:rPr lang="en-US" altLang="ko-KR" sz="2000" dirty="0">
                <a:solidFill>
                  <a:srgbClr val="FF0000"/>
                </a:solidFill>
              </a:rPr>
              <a:t>CATIA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228600" lvl="1">
              <a:spcBef>
                <a:spcPts val="1000"/>
              </a:spcBef>
            </a:pPr>
            <a:r>
              <a:rPr lang="en-US" altLang="ko-KR" sz="2000" dirty="0"/>
              <a:t>The naming method is thought to be </a:t>
            </a:r>
            <a:r>
              <a:rPr lang="en-US" altLang="ko-KR" sz="2000" dirty="0">
                <a:solidFill>
                  <a:srgbClr val="FF0000"/>
                </a:solidFill>
              </a:rPr>
              <a:t>version-independent</a:t>
            </a:r>
            <a:r>
              <a:rPr lang="en-US" altLang="ko-KR" sz="2000" dirty="0"/>
              <a:t>, but please check if the naming method is the same when you upgrade CATIA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2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16-05-18_Soonjo </a:t>
            </a:r>
            <a:r>
              <a:rPr lang="en-US" altLang="ko-KR" dirty="0" err="1" smtClean="0"/>
              <a:t>Kwon_Draft</a:t>
            </a:r>
            <a:endParaRPr lang="en-US" altLang="ko-KR" dirty="0" smtClean="0"/>
          </a:p>
          <a:p>
            <a:r>
              <a:rPr lang="en-US" altLang="ko-KR" dirty="0" smtClean="0"/>
              <a:t>16-10-11_Soonjo Kwon_r1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CATIA Persistent Naming</a:t>
            </a:r>
          </a:p>
          <a:p>
            <a:r>
              <a:rPr lang="en-US" altLang="ko-KR" dirty="0" smtClean="0"/>
              <a:t>Face Naming</a:t>
            </a:r>
          </a:p>
          <a:p>
            <a:r>
              <a:rPr lang="en-US" altLang="ko-KR" dirty="0" smtClean="0"/>
              <a:t>Edge Naming</a:t>
            </a:r>
          </a:p>
          <a:p>
            <a:r>
              <a:rPr lang="en-US" altLang="ko-KR" dirty="0" smtClean="0"/>
              <a:t>Key information</a:t>
            </a:r>
          </a:p>
          <a:p>
            <a:pPr lvl="1"/>
            <a:r>
              <a:rPr lang="en-US" altLang="ko-KR" dirty="0" smtClean="0"/>
              <a:t>Sketch element</a:t>
            </a:r>
          </a:p>
          <a:p>
            <a:r>
              <a:rPr lang="en-US" altLang="ko-KR" dirty="0" smtClean="0"/>
              <a:t>Naming mapping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4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CATIA Persistent Naming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CATIA uses </a:t>
            </a:r>
            <a:r>
              <a:rPr lang="en-US" altLang="ko-KR" b="1" dirty="0" smtClean="0"/>
              <a:t>topology-based</a:t>
            </a:r>
            <a:r>
              <a:rPr lang="en-US" altLang="ko-KR" dirty="0" smtClean="0"/>
              <a:t> persistent naming method</a:t>
            </a:r>
          </a:p>
          <a:p>
            <a:pPr lvl="1"/>
            <a:r>
              <a:rPr lang="en-US" altLang="ko-KR" dirty="0" smtClean="0"/>
              <a:t>Face naming is the basis</a:t>
            </a:r>
          </a:p>
          <a:p>
            <a:pPr lvl="2"/>
            <a:r>
              <a:rPr lang="en-US" altLang="ko-KR" dirty="0" smtClean="0"/>
              <a:t>Required Information for face naming</a:t>
            </a:r>
          </a:p>
          <a:p>
            <a:pPr lvl="3"/>
            <a:r>
              <a:rPr lang="en-US" altLang="ko-KR" dirty="0" smtClean="0"/>
              <a:t>Face type (initial, lateral, terminal)</a:t>
            </a:r>
          </a:p>
          <a:p>
            <a:pPr lvl="3"/>
            <a:r>
              <a:rPr lang="en-US" altLang="ko-KR" dirty="0" smtClean="0"/>
              <a:t>Feature name</a:t>
            </a:r>
          </a:p>
          <a:p>
            <a:pPr lvl="3"/>
            <a:r>
              <a:rPr lang="en-US" altLang="ko-KR" dirty="0" smtClean="0"/>
              <a:t>Sketch name, Sketch element number </a:t>
            </a:r>
            <a:endParaRPr lang="en-US" altLang="ko-KR" dirty="0"/>
          </a:p>
          <a:p>
            <a:pPr lvl="2"/>
            <a:r>
              <a:rPr lang="en-US" altLang="ko-KR" dirty="0" smtClean="0"/>
              <a:t>For edge or vertex, adjacent faces are used for naming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※ The following content is based on CATIA V5R21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 Naming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</a:rPr>
              <a:t>Selection_RSur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:(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 smtClean="0">
                <a:solidFill>
                  <a:srgbClr val="00B050"/>
                </a:solidFill>
              </a:rPr>
              <a:t>(Pad.1;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2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br>
              <a:rPr lang="en-US" altLang="ko-KR" sz="2400" dirty="0" smtClean="0">
                <a:solidFill>
                  <a:srgbClr val="00B0F0"/>
                </a:solidFill>
              </a:rPr>
            </a:br>
            <a:r>
              <a:rPr lang="en-US" altLang="ko-KR" sz="2400" dirty="0" smtClean="0">
                <a:solidFill>
                  <a:srgbClr val="7030A0"/>
                </a:solidFill>
              </a:rPr>
              <a:t>Pad.1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_ResultOUT;Z0;G4074)")</a:t>
            </a:r>
          </a:p>
          <a:p>
            <a:endParaRPr lang="en-US" altLang="ko-KR" dirty="0"/>
          </a:p>
        </p:txBody>
      </p:sp>
      <p:sp>
        <p:nvSpPr>
          <p:cNvPr id="4" name="오른쪽 중괄호 3"/>
          <p:cNvSpPr/>
          <p:nvPr/>
        </p:nvSpPr>
        <p:spPr>
          <a:xfrm>
            <a:off x="5848622" y="2269287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24575" y="2242398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Face naming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05850" y="5576798"/>
            <a:ext cx="3388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Additional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Face naming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Key information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Recently created feature name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 Naming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</a:rPr>
              <a:t>Selection_RSur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:(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>
                <a:solidFill>
                  <a:srgbClr val="00B050"/>
                </a:solidFill>
              </a:rPr>
              <a:t>(Pad.1;</a:t>
            </a:r>
            <a:r>
              <a:rPr lang="en-US" altLang="ko-KR" sz="2400" b="1" dirty="0">
                <a:solidFill>
                  <a:srgbClr val="00B050"/>
                </a:solidFill>
              </a:rPr>
              <a:t>0:(</a:t>
            </a:r>
            <a:r>
              <a:rPr lang="en-US" altLang="ko-KR" sz="2400" b="1" dirty="0" err="1">
                <a:solidFill>
                  <a:srgbClr val="00B050"/>
                </a:solidFill>
              </a:rPr>
              <a:t>Brp</a:t>
            </a:r>
            <a:r>
              <a:rPr lang="en-US" altLang="ko-KR" sz="2400" b="1" dirty="0">
                <a:solidFill>
                  <a:srgbClr val="00B050"/>
                </a:solidFill>
              </a:rPr>
              <a:t>:(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Sketch.1;4))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br>
              <a:rPr lang="en-US" altLang="ko-KR" sz="2400" dirty="0" smtClean="0">
                <a:solidFill>
                  <a:srgbClr val="00B0F0"/>
                </a:solidFill>
              </a:rPr>
            </a:br>
            <a:r>
              <a:rPr lang="en-US" altLang="ko-KR" sz="2400" dirty="0" smtClean="0">
                <a:solidFill>
                  <a:srgbClr val="7030A0"/>
                </a:solidFill>
              </a:rPr>
              <a:t>Pad.1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_ResultOUT;Z0;G4074)")</a:t>
            </a:r>
          </a:p>
          <a:p>
            <a:endParaRPr lang="en-US" altLang="ko-KR" dirty="0"/>
          </a:p>
        </p:txBody>
      </p:sp>
      <p:sp>
        <p:nvSpPr>
          <p:cNvPr id="4" name="오른쪽 중괄호 3"/>
          <p:cNvSpPr/>
          <p:nvPr/>
        </p:nvSpPr>
        <p:spPr>
          <a:xfrm>
            <a:off x="8461201" y="2269287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37154" y="2242398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Face naming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05850" y="5576798"/>
            <a:ext cx="3388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Additional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Face naming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Key information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Recently created feature name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Naming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("REdge:(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Edge:(</a:t>
            </a:r>
            <a:r>
              <a:rPr lang="en-US" altLang="ko-KR" sz="2400" dirty="0" smtClean="0">
                <a:solidFill>
                  <a:srgbClr val="00B0F0"/>
                </a:solidFill>
              </a:rPr>
              <a:t/>
            </a:r>
            <a:br>
              <a:rPr lang="en-US" altLang="ko-KR" sz="2400" dirty="0" smtClean="0">
                <a:solidFill>
                  <a:srgbClr val="00B0F0"/>
                </a:solidFill>
              </a:rPr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 smtClean="0">
                <a:solidFill>
                  <a:srgbClr val="00B050"/>
                </a:solidFill>
              </a:rPr>
              <a:t>(Pad.1;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0:(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:(Sketch.1;3))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 smtClean="0">
                <a:solidFill>
                  <a:srgbClr val="00B050"/>
                </a:solidFill>
              </a:rPr>
              <a:t>(Pad.1;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2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None:(Limits1:();Limits2:());Cf11:());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WithTemporaryBody;WithoutBuildError;WithSelectingFeatureSupport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  <a:b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MFBRepVersion_CXR15)", </a:t>
            </a:r>
            <a:r>
              <a:rPr lang="en-US" altLang="ko-KR" sz="2400" dirty="0">
                <a:solidFill>
                  <a:srgbClr val="7030A0"/>
                </a:solidFill>
              </a:rPr>
              <a:t>pad1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8439422" y="2574087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8439422" y="2920955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5375" y="2547198"/>
            <a:ext cx="245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First adjacent face naming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15375" y="2867178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Second adjacent face naming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5850" y="5252948"/>
            <a:ext cx="3388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Additional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Edge naming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Face naming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Key information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Recently created feature name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1" name="오른쪽 중괄호 10"/>
          <p:cNvSpPr/>
          <p:nvPr/>
        </p:nvSpPr>
        <p:spPr>
          <a:xfrm rot="10800000">
            <a:off x="948686" y="2217856"/>
            <a:ext cx="168913" cy="12478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107" y="2617896"/>
            <a:ext cx="827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edge</a:t>
            </a:r>
          </a:p>
          <a:p>
            <a:r>
              <a:rPr lang="en-US" altLang="ko-KR" sz="1400" b="1" dirty="0" smtClean="0"/>
              <a:t>naming</a:t>
            </a:r>
            <a:endParaRPr lang="ko-KR" altLang="en-US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Naming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sz="2400" dirty="0" err="1" smtClean="0">
                <a:solidFill>
                  <a:schemeClr val="bg1">
                    <a:lumMod val="75000"/>
                  </a:schemeClr>
                </a:solidFill>
              </a:rPr>
              <a:t>TgtEdge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:(GeneratedEdges;MfIE_R20GA;TgtPropagationFillet;</a:t>
            </a:r>
            <a:b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400" dirty="0" err="1" smtClean="0">
                <a:solidFill>
                  <a:schemeClr val="bg1">
                    <a:lumMod val="75000"/>
                  </a:schemeClr>
                </a:solidFill>
              </a:rPr>
              <a:t>FirstOperands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:(</a:t>
            </a:r>
            <a:r>
              <a:rPr lang="en-US" altLang="ko-KR" sz="2400" dirty="0" smtClean="0">
                <a:solidFill>
                  <a:schemeClr val="accent2"/>
                </a:solidFill>
              </a:rPr>
              <a:t>Pad.1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);</a:t>
            </a:r>
            <a:r>
              <a:rPr lang="en-US" altLang="ko-KR" sz="2400" dirty="0" err="1" smtClean="0">
                <a:solidFill>
                  <a:schemeClr val="bg1">
                    <a:lumMod val="75000"/>
                  </a:schemeClr>
                </a:solidFill>
              </a:rPr>
              <a:t>SecondOperands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:();</a:t>
            </a:r>
            <a:r>
              <a:rPr lang="en-US" altLang="ko-KR" sz="2400" dirty="0" err="1" smtClean="0">
                <a:solidFill>
                  <a:schemeClr val="bg1">
                    <a:lumMod val="75000"/>
                  </a:schemeClr>
                </a:solidFill>
              </a:rPr>
              <a:t>InitEdges:REdge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:(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Edge:(</a:t>
            </a:r>
            <a:r>
              <a:rPr lang="en-US" altLang="ko-KR" sz="2400" dirty="0" smtClean="0">
                <a:solidFill>
                  <a:srgbClr val="00B0F0"/>
                </a:solidFill>
              </a:rPr>
              <a:t/>
            </a:r>
            <a:br>
              <a:rPr lang="en-US" altLang="ko-KR" sz="2400" dirty="0" smtClean="0">
                <a:solidFill>
                  <a:srgbClr val="00B0F0"/>
                </a:solidFill>
              </a:rPr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 smtClean="0">
                <a:solidFill>
                  <a:srgbClr val="00B050"/>
                </a:solidFill>
              </a:rPr>
              <a:t>(Pad.1;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0:(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Brp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:(Sketch.1;3))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00B0F0"/>
                </a:solidFill>
              </a:rPr>
              <a:t>Face:(</a:t>
            </a:r>
            <a:r>
              <a:rPr lang="en-US" altLang="ko-KR" sz="2400" dirty="0" err="1" smtClean="0">
                <a:solidFill>
                  <a:srgbClr val="00B0F0"/>
                </a:solidFill>
              </a:rPr>
              <a:t>Brp</a:t>
            </a:r>
            <a:r>
              <a:rPr lang="en-US" altLang="ko-KR" sz="2400" dirty="0" smtClean="0">
                <a:solidFill>
                  <a:srgbClr val="00B0F0"/>
                </a:solidFill>
              </a:rPr>
              <a:t>:</a:t>
            </a:r>
            <a:r>
              <a:rPr lang="en-US" altLang="ko-KR" sz="2400" dirty="0" smtClean="0">
                <a:solidFill>
                  <a:srgbClr val="00B050"/>
                </a:solidFill>
              </a:rPr>
              <a:t>(Pad.1;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2</a:t>
            </a:r>
            <a:r>
              <a:rPr lang="en-US" altLang="ko-KR" sz="2400" dirty="0" smtClean="0">
                <a:solidFill>
                  <a:srgbClr val="00B050"/>
                </a:solidFill>
              </a:rPr>
              <a:t>)</a:t>
            </a:r>
            <a:r>
              <a:rPr lang="en-US" altLang="ko-KR" sz="2400" dirty="0" smtClean="0">
                <a:solidFill>
                  <a:srgbClr val="00B0F0"/>
                </a:solidFill>
              </a:rPr>
              <a:t>;None:();Cf11:());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None:(Limits1:();Limits2:());Cf11:());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WithTemporaryBody;WithoutBuildError;WithSelectingFeatureSupport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  <a:b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MFBRepVersion_CXR15)))", </a:t>
            </a:r>
            <a:r>
              <a:rPr lang="en-US" altLang="ko-KR" sz="2400" dirty="0">
                <a:solidFill>
                  <a:srgbClr val="7030A0"/>
                </a:solidFill>
              </a:rPr>
              <a:t>pad1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8439422" y="2904287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8439422" y="3251155"/>
            <a:ext cx="155448" cy="25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5375" y="2877398"/>
            <a:ext cx="245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First adjacent face naming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15375" y="3197378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Second adjacent face naming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64550" y="5037048"/>
            <a:ext cx="36425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Additional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Edge naming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Face naming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Key information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Recently created feature name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Feature name of the target body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오른쪽 중괄호 10"/>
          <p:cNvSpPr/>
          <p:nvPr/>
        </p:nvSpPr>
        <p:spPr>
          <a:xfrm rot="10800000">
            <a:off x="948686" y="2535356"/>
            <a:ext cx="168913" cy="12478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107" y="2935396"/>
            <a:ext cx="827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edge</a:t>
            </a:r>
          </a:p>
          <a:p>
            <a:r>
              <a:rPr lang="en-US" altLang="ko-KR" sz="1400" b="1" dirty="0" smtClean="0"/>
              <a:t>naming</a:t>
            </a:r>
            <a:endParaRPr lang="ko-KR" altLang="en-US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</a:t>
            </a:r>
            <a:r>
              <a:rPr lang="en-US" altLang="ko-KR" dirty="0" smtClean="0"/>
              <a:t>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en-US" altLang="ko-KR" dirty="0" smtClean="0">
                <a:solidFill>
                  <a:srgbClr val="00B0F0"/>
                </a:solidFill>
              </a:rPr>
              <a:t>Pad.1</a:t>
            </a:r>
            <a:r>
              <a:rPr lang="en-US" altLang="ko-KR" dirty="0" smtClean="0">
                <a:solidFill>
                  <a:srgbClr val="00B050"/>
                </a:solidFill>
              </a:rPr>
              <a:t>;</a:t>
            </a:r>
            <a:r>
              <a:rPr lang="en-US" altLang="ko-KR" dirty="0" smtClean="0">
                <a:solidFill>
                  <a:srgbClr val="7030A0"/>
                </a:solidFill>
              </a:rPr>
              <a:t>0</a:t>
            </a:r>
            <a:r>
              <a:rPr lang="en-US" altLang="ko-KR" dirty="0" smtClean="0">
                <a:solidFill>
                  <a:srgbClr val="00B050"/>
                </a:solidFill>
              </a:rPr>
              <a:t>:(</a:t>
            </a:r>
            <a:r>
              <a:rPr lang="en-US" altLang="ko-KR" dirty="0" err="1" smtClean="0">
                <a:solidFill>
                  <a:srgbClr val="00B050"/>
                </a:solidFill>
              </a:rPr>
              <a:t>Brp</a:t>
            </a:r>
            <a:r>
              <a:rPr lang="en-US" altLang="ko-KR" dirty="0" smtClean="0">
                <a:solidFill>
                  <a:srgbClr val="00B050"/>
                </a:solidFill>
              </a:rPr>
              <a:t>:(</a:t>
            </a:r>
            <a:r>
              <a:rPr lang="en-US" altLang="ko-KR" dirty="0" smtClean="0">
                <a:solidFill>
                  <a:srgbClr val="FF0000"/>
                </a:solidFill>
              </a:rPr>
              <a:t>Sketch.1</a:t>
            </a:r>
            <a:r>
              <a:rPr lang="en-US" altLang="ko-KR" dirty="0" smtClean="0">
                <a:solidFill>
                  <a:srgbClr val="00B050"/>
                </a:solidFill>
              </a:rPr>
              <a:t>;</a:t>
            </a:r>
            <a:r>
              <a:rPr lang="en-US" altLang="ko-KR" dirty="0" smtClean="0">
                <a:solidFill>
                  <a:srgbClr val="FFC000"/>
                </a:solidFill>
              </a:rPr>
              <a:t>3</a:t>
            </a:r>
            <a:r>
              <a:rPr lang="en-US" altLang="ko-KR" dirty="0" smtClean="0">
                <a:solidFill>
                  <a:srgbClr val="00B050"/>
                </a:solidFill>
              </a:rPr>
              <a:t>)))</a:t>
            </a:r>
          </a:p>
          <a:p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66825" y="1825625"/>
            <a:ext cx="838200" cy="47942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0750" y="1825624"/>
            <a:ext cx="228600" cy="47942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05074" y="1825624"/>
            <a:ext cx="2628901" cy="47942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5275" y="2800965"/>
            <a:ext cx="16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Feature name</a:t>
            </a:r>
            <a:endParaRPr lang="ko-KR" alt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317596" y="2800965"/>
            <a:ext cx="2505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Face type</a:t>
            </a:r>
          </a:p>
          <a:p>
            <a:r>
              <a:rPr lang="en-US" altLang="ko-KR" dirty="0" smtClean="0"/>
              <a:t>0 : lateral face</a:t>
            </a:r>
          </a:p>
          <a:p>
            <a:r>
              <a:rPr lang="en-US" altLang="ko-KR" dirty="0" smtClean="0"/>
              <a:t>1 : initial (start) face</a:t>
            </a:r>
          </a:p>
          <a:p>
            <a:r>
              <a:rPr lang="en-US" altLang="ko-KR" dirty="0" smtClean="0"/>
              <a:t>2 : terminal (end) 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625" y="2800965"/>
            <a:ext cx="66929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Sketch information (In case of lateral faces)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Sketch name</a:t>
            </a:r>
          </a:p>
          <a:p>
            <a:r>
              <a:rPr lang="en-US" altLang="ko-KR" dirty="0" smtClean="0">
                <a:solidFill>
                  <a:srgbClr val="FFC000"/>
                </a:solidFill>
              </a:rPr>
              <a:t>Sketch element number (=</a:t>
            </a:r>
            <a:r>
              <a:rPr lang="en-US" altLang="ko-KR" dirty="0" err="1" smtClean="0">
                <a:solidFill>
                  <a:srgbClr val="FFC000"/>
                </a:solidFill>
              </a:rPr>
              <a:t>ReportName</a:t>
            </a:r>
            <a:r>
              <a:rPr lang="en-US" altLang="ko-KR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dirty="0" smtClean="0"/>
              <a:t>(* Initial or terminal face requires no sketch information)</a:t>
            </a:r>
          </a:p>
          <a:p>
            <a:r>
              <a:rPr lang="en-US" altLang="ko-KR" dirty="0" smtClean="0"/>
              <a:t>(** Need two sketch information for the features that require</a:t>
            </a:r>
            <a:br>
              <a:rPr lang="en-US" altLang="ko-KR" dirty="0" smtClean="0"/>
            </a:br>
            <a:r>
              <a:rPr lang="en-US" altLang="ko-KR" dirty="0" smtClean="0"/>
              <a:t>two sketches such as rib, slot)</a:t>
            </a:r>
            <a:endParaRPr lang="ko-KR" altLang="en-US" dirty="0" smtClean="0"/>
          </a:p>
        </p:txBody>
      </p:sp>
      <p:cxnSp>
        <p:nvCxnSpPr>
          <p:cNvPr id="11" name="직선 화살표 연결선 10"/>
          <p:cNvCxnSpPr>
            <a:stCxn id="7" idx="0"/>
            <a:endCxn id="4" idx="2"/>
          </p:cNvCxnSpPr>
          <p:nvPr/>
        </p:nvCxnSpPr>
        <p:spPr>
          <a:xfrm flipV="1">
            <a:off x="1141244" y="2305050"/>
            <a:ext cx="544681" cy="495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2"/>
          </p:cNvCxnSpPr>
          <p:nvPr/>
        </p:nvCxnSpPr>
        <p:spPr>
          <a:xfrm flipH="1" flipV="1">
            <a:off x="2305050" y="2305049"/>
            <a:ext cx="180722" cy="600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6" idx="2"/>
          </p:cNvCxnSpPr>
          <p:nvPr/>
        </p:nvCxnSpPr>
        <p:spPr>
          <a:xfrm flipH="1" flipV="1">
            <a:off x="3819525" y="2305049"/>
            <a:ext cx="1257302" cy="600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38200" y="5468527"/>
            <a:ext cx="6733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(</a:t>
            </a:r>
            <a:r>
              <a:rPr lang="en-US" altLang="ko-KR" sz="2800" dirty="0">
                <a:solidFill>
                  <a:srgbClr val="00B0F0"/>
                </a:solidFill>
              </a:rPr>
              <a:t>Rib.1</a:t>
            </a:r>
            <a:r>
              <a:rPr lang="en-US" altLang="ko-KR" sz="2800" dirty="0">
                <a:solidFill>
                  <a:srgbClr val="00B050"/>
                </a:solidFill>
              </a:rPr>
              <a:t>;</a:t>
            </a:r>
            <a:r>
              <a:rPr lang="en-US" altLang="ko-KR" sz="2800" dirty="0">
                <a:solidFill>
                  <a:srgbClr val="7030A0"/>
                </a:solidFill>
              </a:rPr>
              <a:t>0</a:t>
            </a:r>
            <a:r>
              <a:rPr lang="en-US" altLang="ko-KR" sz="2800" dirty="0">
                <a:solidFill>
                  <a:srgbClr val="00B050"/>
                </a:solidFill>
              </a:rPr>
              <a:t>:(</a:t>
            </a:r>
            <a:r>
              <a:rPr lang="en-US" altLang="ko-KR" sz="2800" dirty="0" err="1">
                <a:solidFill>
                  <a:srgbClr val="00B050"/>
                </a:solidFill>
              </a:rPr>
              <a:t>Brp</a:t>
            </a:r>
            <a:r>
              <a:rPr lang="en-US" altLang="ko-KR" sz="2800" dirty="0">
                <a:solidFill>
                  <a:srgbClr val="00B050"/>
                </a:solidFill>
              </a:rPr>
              <a:t>:(</a:t>
            </a:r>
            <a:r>
              <a:rPr lang="en-US" altLang="ko-KR" sz="2800" dirty="0" smtClean="0">
                <a:solidFill>
                  <a:srgbClr val="FF0000"/>
                </a:solidFill>
              </a:rPr>
              <a:t>Sketch.1</a:t>
            </a:r>
            <a:r>
              <a:rPr lang="en-US" altLang="ko-KR" sz="2800" dirty="0" smtClean="0">
                <a:solidFill>
                  <a:srgbClr val="00B050"/>
                </a:solidFill>
              </a:rPr>
              <a:t>;</a:t>
            </a:r>
            <a:r>
              <a:rPr lang="en-US" altLang="ko-KR" sz="2800" dirty="0" smtClean="0">
                <a:solidFill>
                  <a:srgbClr val="FFC000"/>
                </a:solidFill>
              </a:rPr>
              <a:t>4</a:t>
            </a:r>
            <a:r>
              <a:rPr lang="en-US" altLang="ko-KR" sz="2800" dirty="0" smtClean="0">
                <a:solidFill>
                  <a:srgbClr val="00B050"/>
                </a:solidFill>
              </a:rPr>
              <a:t>);</a:t>
            </a:r>
            <a:r>
              <a:rPr lang="en-US" altLang="ko-KR" sz="2800" dirty="0" err="1">
                <a:solidFill>
                  <a:srgbClr val="00B050"/>
                </a:solidFill>
              </a:rPr>
              <a:t>Brp</a:t>
            </a:r>
            <a:r>
              <a:rPr lang="en-US" altLang="ko-KR" sz="2800" dirty="0">
                <a:solidFill>
                  <a:srgbClr val="00B050"/>
                </a:solidFill>
              </a:rPr>
              <a:t>:(</a:t>
            </a:r>
            <a:r>
              <a:rPr lang="en-US" altLang="ko-KR" sz="2800" dirty="0" smtClean="0">
                <a:solidFill>
                  <a:srgbClr val="FF0000"/>
                </a:solidFill>
              </a:rPr>
              <a:t>Sketch.2</a:t>
            </a:r>
            <a:r>
              <a:rPr lang="en-US" altLang="ko-KR" sz="2800" dirty="0" smtClean="0">
                <a:solidFill>
                  <a:srgbClr val="00B050"/>
                </a:solidFill>
              </a:rPr>
              <a:t>;</a:t>
            </a:r>
            <a:r>
              <a:rPr lang="en-US" altLang="ko-KR" sz="2800" dirty="0" smtClean="0">
                <a:solidFill>
                  <a:srgbClr val="FFC000"/>
                </a:solidFill>
              </a:rPr>
              <a:t>3</a:t>
            </a:r>
            <a:r>
              <a:rPr lang="en-US" altLang="ko-KR" sz="2800" dirty="0" smtClean="0">
                <a:solidFill>
                  <a:srgbClr val="00B050"/>
                </a:solidFill>
              </a:rPr>
              <a:t>)))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cxnSp>
        <p:nvCxnSpPr>
          <p:cNvPr id="14" name="직선 화살표 연결선 13"/>
          <p:cNvCxnSpPr>
            <a:stCxn id="10" idx="0"/>
          </p:cNvCxnSpPr>
          <p:nvPr/>
        </p:nvCxnSpPr>
        <p:spPr>
          <a:xfrm flipV="1">
            <a:off x="4204731" y="4136231"/>
            <a:ext cx="929244" cy="13322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3E83-983E-43A4-B708-FDE6B86DAA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531</Words>
  <Application>Microsoft Office PowerPoint</Application>
  <PresentationFormat>와이드스크린</PresentationFormat>
  <Paragraphs>144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CATIA V5R21 Persistent Naming</vt:lpstr>
      <vt:lpstr>Document History</vt:lpstr>
      <vt:lpstr>Table of Contents</vt:lpstr>
      <vt:lpstr>CATIA Persistent Naming</vt:lpstr>
      <vt:lpstr>Face Naming (1)</vt:lpstr>
      <vt:lpstr>Face Naming (2)</vt:lpstr>
      <vt:lpstr>Edge Naming (1)</vt:lpstr>
      <vt:lpstr>Edge Naming (2)</vt:lpstr>
      <vt:lpstr>Key information</vt:lpstr>
      <vt:lpstr>Key information : Sketch element</vt:lpstr>
      <vt:lpstr>Naming mapping</vt:lpstr>
      <vt:lpstr>Conclusion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Soonjo Kwon</dc:creator>
  <cp:lastModifiedBy>Soonjo Kwon</cp:lastModifiedBy>
  <cp:revision>21</cp:revision>
  <dcterms:created xsi:type="dcterms:W3CDTF">2016-05-18T05:50:13Z</dcterms:created>
  <dcterms:modified xsi:type="dcterms:W3CDTF">2016-10-11T10:23:44Z</dcterms:modified>
</cp:coreProperties>
</file>