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329" r:id="rId4"/>
    <p:sldId id="282" r:id="rId5"/>
    <p:sldId id="290" r:id="rId6"/>
    <p:sldId id="283" r:id="rId7"/>
    <p:sldId id="288" r:id="rId8"/>
    <p:sldId id="297" r:id="rId9"/>
    <p:sldId id="284" r:id="rId10"/>
    <p:sldId id="296" r:id="rId11"/>
    <p:sldId id="308" r:id="rId12"/>
    <p:sldId id="309" r:id="rId13"/>
    <p:sldId id="310" r:id="rId14"/>
    <p:sldId id="311" r:id="rId15"/>
    <p:sldId id="312" r:id="rId16"/>
    <p:sldId id="299" r:id="rId17"/>
    <p:sldId id="328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1356" y="84"/>
      </p:cViewPr>
      <p:guideLst>
        <p:guide orient="horz" pos="2024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0A8ED2A-ECE4-4CE7-9BCE-FD571FAE33F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803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1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61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8FF9A70-811A-4011-B516-D5FA665F91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744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A0576-861A-4114-A3F3-E71A3F04AC1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90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0C8F8-70CD-4C0C-B375-219BD6C8C4E5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03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26B06-FF4C-4FFC-BAB0-D4660C8DF175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786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C73AC-37B3-443E-843D-DF2CE78238C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68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76C5F-2DCE-4C84-9856-35E857786C3A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41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23B65-5195-4895-83D2-31A36C545025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88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026E4-5A24-4962-8B7B-7476F377309C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42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0EBA6-29F5-401D-A4DB-F4D1C5FD2E4C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83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79460-F1FF-4E0E-AC99-02A0BEDFC9F6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633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F78F0-47ED-42FC-B501-4BF42AF72810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387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61372-9DE7-4F6E-AD6C-16215D60FC5C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4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2440A-0918-44E6-AB41-5E9BCB402D45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080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anose="020B0A04020102020204" pitchFamily="34" charset="0"/>
              </a:defRPr>
            </a:lvl1pPr>
          </a:lstStyle>
          <a:p>
            <a:fld id="{4F2282D1-6F3F-462B-964E-6E518652F2C1}" type="slidenum">
              <a:rPr lang="zh-TW" altLang="en-US" smtClean="0"/>
              <a:pPr/>
              <a:t>‹#›</a:t>
            </a:fld>
            <a:endParaRPr lang="en-US" altLang="zh-TW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27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27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142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oleObject" Target="../embeddings/oleObject29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5.bin"/><Relationship Id="rId31" Type="http://schemas.openxmlformats.org/officeDocument/2006/relationships/image" Target="../media/image6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image" Target="../media/image29.png"/><Relationship Id="rId30" Type="http://schemas.openxmlformats.org/officeDocument/2006/relationships/oleObject" Target="../embeddings/oleObject29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image" Target="../media/image47.png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3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第</a:t>
            </a:r>
            <a:r>
              <a:rPr lang="zh-TW" altLang="en-US" sz="43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十</a:t>
            </a:r>
            <a:r>
              <a:rPr lang="zh-TW" altLang="en-US" sz="43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章</a:t>
            </a:r>
            <a:br>
              <a:rPr lang="zh-TW" altLang="en-US" sz="43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TW" altLang="en-US" sz="43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空間資料結構設計與應用</a:t>
            </a:r>
          </a:p>
        </p:txBody>
      </p:sp>
      <p:sp>
        <p:nvSpPr>
          <p:cNvPr id="24578" name="Rectangle 1042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42233C-CE1F-42DC-8A1F-22B62C963CBD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.2.4  </a:t>
            </a:r>
            <a:r>
              <a:rPr lang="en-US" altLang="zh-TW" sz="4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4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樹表示法</a:t>
            </a:r>
          </a:p>
        </p:txBody>
      </p:sp>
      <p:sp>
        <p:nvSpPr>
          <p:cNvPr id="717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80F926-1411-4EC1-BF45-18337BC42533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10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175" name="群組 16"/>
          <p:cNvGrpSpPr>
            <a:grpSpLocks/>
          </p:cNvGrpSpPr>
          <p:nvPr/>
        </p:nvGrpSpPr>
        <p:grpSpPr bwMode="auto">
          <a:xfrm>
            <a:off x="457200" y="1600200"/>
            <a:ext cx="8435975" cy="5021704"/>
            <a:chOff x="457200" y="1600200"/>
            <a:chExt cx="8435280" cy="5022076"/>
          </a:xfrm>
        </p:grpSpPr>
        <p:sp>
          <p:nvSpPr>
            <p:cNvPr id="7176" name="Text Box 3"/>
            <p:cNvSpPr txBox="1">
              <a:spLocks noChangeArrowheads="1"/>
            </p:cNvSpPr>
            <p:nvPr/>
          </p:nvSpPr>
          <p:spPr bwMode="auto">
            <a:xfrm>
              <a:off x="457200" y="1600200"/>
              <a:ext cx="8001000" cy="430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以深先搜尋表示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4981525" y="4077072"/>
            <a:ext cx="3190875" cy="216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r:id="rId3" imgW="0" imgH="0" progId="CorelDRAW.Graphic.9">
                    <p:embed/>
                  </p:oleObj>
                </mc:Choice>
                <mc:Fallback>
                  <p:oleObj r:id="rId3" imgW="0" imgH="0" progId="CorelDRAW.Graphic.9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1525" y="4077072"/>
                          <a:ext cx="3190875" cy="2162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5"/>
            <p:cNvSpPr txBox="1">
              <a:spLocks noChangeArrowheads="1"/>
            </p:cNvSpPr>
            <p:nvPr/>
          </p:nvSpPr>
          <p:spPr bwMode="auto">
            <a:xfrm>
              <a:off x="4787667" y="6283697"/>
              <a:ext cx="3744108" cy="338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2.4.1   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2.1.1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的二分樹表示法</a:t>
              </a:r>
            </a:p>
          </p:txBody>
        </p:sp>
        <p:sp>
          <p:nvSpPr>
            <p:cNvPr id="7178" name="Rectangle 6"/>
            <p:cNvSpPr>
              <a:spLocks noChangeArrowheads="1"/>
            </p:cNvSpPr>
            <p:nvPr/>
          </p:nvSpPr>
          <p:spPr bwMode="auto">
            <a:xfrm>
              <a:off x="533400" y="2286000"/>
              <a:ext cx="2743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線性樹表</a:t>
              </a:r>
            </a:p>
          </p:txBody>
        </p:sp>
        <p:sp>
          <p:nvSpPr>
            <p:cNvPr id="7179" name="Rectangle 7"/>
            <p:cNvSpPr>
              <a:spLocks noChangeArrowheads="1"/>
            </p:cNvSpPr>
            <p:nvPr/>
          </p:nvSpPr>
          <p:spPr bwMode="auto">
            <a:xfrm>
              <a:off x="533400" y="3962400"/>
              <a:ext cx="2743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顏色表</a:t>
              </a:r>
            </a:p>
          </p:txBody>
        </p:sp>
        <p:sp>
          <p:nvSpPr>
            <p:cNvPr id="7180" name="Text Box 8"/>
            <p:cNvSpPr txBox="1">
              <a:spLocks noChangeArrowheads="1"/>
            </p:cNvSpPr>
            <p:nvPr/>
          </p:nvSpPr>
          <p:spPr bwMode="auto">
            <a:xfrm>
              <a:off x="1530350" y="2667000"/>
              <a:ext cx="54102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內部節點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輸出0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7171" name="Object 9"/>
            <p:cNvGraphicFramePr>
              <a:graphicFrameLocks noChangeAspect="1"/>
            </p:cNvGraphicFramePr>
            <p:nvPr/>
          </p:nvGraphicFramePr>
          <p:xfrm>
            <a:off x="1371600" y="2743200"/>
            <a:ext cx="20320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Equation" r:id="rId5" imgW="190440" imgH="711000" progId="Equation.3">
                    <p:embed/>
                  </p:oleObj>
                </mc:Choice>
                <mc:Fallback>
                  <p:oleObj name="Equation" r:id="rId5" imgW="190440" imgH="711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2743200"/>
                          <a:ext cx="203200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0"/>
            <p:cNvSpPr txBox="1">
              <a:spLocks noChangeArrowheads="1"/>
            </p:cNvSpPr>
            <p:nvPr/>
          </p:nvSpPr>
          <p:spPr bwMode="auto">
            <a:xfrm>
              <a:off x="1530350" y="3048000"/>
              <a:ext cx="54864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外部節點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輸出1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891480" y="3459163"/>
              <a:ext cx="8001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線性樹表可表示為 0001010111010010011011011。 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83" name="Text Box 12"/>
            <p:cNvSpPr txBox="1">
              <a:spLocks noChangeArrowheads="1"/>
            </p:cNvSpPr>
            <p:nvPr/>
          </p:nvSpPr>
          <p:spPr bwMode="auto">
            <a:xfrm>
              <a:off x="1524000" y="4419600"/>
              <a:ext cx="2590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白色葉子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輸出0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7172" name="Object 13"/>
            <p:cNvGraphicFramePr>
              <a:graphicFrameLocks noChangeAspect="1"/>
            </p:cNvGraphicFramePr>
            <p:nvPr/>
          </p:nvGraphicFramePr>
          <p:xfrm>
            <a:off x="1371600" y="4419600"/>
            <a:ext cx="20320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" name="Equation" r:id="rId7" imgW="190440" imgH="711000" progId="Equation.3">
                    <p:embed/>
                  </p:oleObj>
                </mc:Choice>
                <mc:Fallback>
                  <p:oleObj name="Equation" r:id="rId7" imgW="190440" imgH="711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419600"/>
                          <a:ext cx="203200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1530350" y="4724400"/>
              <a:ext cx="25082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黑色葉子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輸出1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85" name="Text Box 15"/>
            <p:cNvSpPr txBox="1">
              <a:spLocks noChangeArrowheads="1"/>
            </p:cNvSpPr>
            <p:nvPr/>
          </p:nvSpPr>
          <p:spPr bwMode="auto">
            <a:xfrm>
              <a:off x="821432" y="5334000"/>
              <a:ext cx="4038600" cy="76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顏色表可表示為0010010010101。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81" y="2996952"/>
            <a:ext cx="4217953" cy="2435107"/>
          </a:xfrm>
          <a:prstGeom prst="rect">
            <a:avLst/>
          </a:prstGeom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高灰階影像的空間資料結構表示法</a:t>
            </a:r>
          </a:p>
        </p:txBody>
      </p:sp>
      <p:sp>
        <p:nvSpPr>
          <p:cNvPr id="819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17EE9D-3486-4B8A-8D99-1CBDC62B01E9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11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199" name="群組 16"/>
          <p:cNvGrpSpPr>
            <a:grpSpLocks/>
          </p:cNvGrpSpPr>
          <p:nvPr/>
        </p:nvGrpSpPr>
        <p:grpSpPr bwMode="auto">
          <a:xfrm>
            <a:off x="468313" y="1700213"/>
            <a:ext cx="7855567" cy="3994150"/>
            <a:chOff x="533400" y="1905000"/>
            <a:chExt cx="7855024" cy="3993375"/>
          </a:xfrm>
        </p:grpSpPr>
        <p:sp>
          <p:nvSpPr>
            <p:cNvPr id="8200" name="Rectangle 4"/>
            <p:cNvSpPr>
              <a:spLocks noChangeArrowheads="1"/>
            </p:cNvSpPr>
            <p:nvPr/>
          </p:nvSpPr>
          <p:spPr bwMode="auto">
            <a:xfrm>
              <a:off x="533400" y="1905000"/>
              <a:ext cx="2743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一維線性內插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734888" y="2450976"/>
                  <a:ext cx="7653536" cy="344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𝑂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=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(1,5)，此處1表示 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軸的位置而5表示灰階值；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=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(11,13)。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=(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4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,?)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，則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由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spcBef>
                      <a:spcPct val="50000"/>
                    </a:spcBef>
                  </a:pPr>
                  <a:endParaRPr lang="en-US" altLang="zh-TW" sz="10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得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點的灰階值約為7=(5+2)。</a:t>
                  </a:r>
                </a:p>
              </p:txBody>
            </p:sp>
          </mc:Choice>
          <mc:Fallback xmlns="">
            <p:sp>
              <p:nvSpPr>
                <p:cNvPr id="8201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4888" y="2450976"/>
                  <a:ext cx="7653536" cy="34473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36" b="-88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194" name="Object 3"/>
                <p:cNvGraphicFramePr>
                  <a:graphicFrameLocks noChangeAspect="1"/>
                </p:cNvGraphicFramePr>
                <p:nvPr/>
              </p:nvGraphicFramePr>
              <p:xfrm>
                <a:off x="1187579" y="3602315"/>
                <a:ext cx="1165225" cy="720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32" name="Equation" r:id="rId5" imgW="685800" imgH="431640" progId="Equation.DSMT4">
                        <p:embed/>
                      </p:oleObj>
                    </mc:Choice>
                    <mc:Fallback>
                      <p:oleObj name="Equation" r:id="rId5" imgW="685800" imgH="431640" progId="Equation.DSMT4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87579" y="3602315"/>
                              <a:ext cx="1165225" cy="720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194" name="Object 3"/>
                <p:cNvGraphicFramePr>
                  <a:graphicFrameLocks noChangeAspect="1"/>
                </p:cNvGraphicFramePr>
                <p:nvPr/>
              </p:nvGraphicFramePr>
              <p:xfrm>
                <a:off x="1187579" y="3602315"/>
                <a:ext cx="1165225" cy="720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24" name="Equation" r:id="rId7" imgW="685800" imgH="431640" progId="Equation.DSMT4">
                        <p:embed/>
                      </p:oleObj>
                    </mc:Choice>
                    <mc:Fallback>
                      <p:oleObj name="Equation" r:id="rId7" imgW="685800" imgH="431640" progId="Equation.DSMT4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87579" y="3602315"/>
                              <a:ext cx="1165225" cy="720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195" name="Object 4"/>
                <p:cNvGraphicFramePr>
                  <a:graphicFrameLocks noChangeAspect="1"/>
                </p:cNvGraphicFramePr>
                <p:nvPr/>
              </p:nvGraphicFramePr>
              <p:xfrm>
                <a:off x="1475591" y="4569529"/>
                <a:ext cx="2976562" cy="720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33" name="Equation" r:id="rId9" imgW="1752480" imgH="431640" progId="Equation.DSMT4">
                        <p:embed/>
                      </p:oleObj>
                    </mc:Choice>
                    <mc:Fallback>
                      <p:oleObj name="Equation" r:id="rId9" imgW="1752480" imgH="43164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75591" y="4569529"/>
                              <a:ext cx="2976562" cy="720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195" name="Object 4"/>
                <p:cNvGraphicFramePr>
                  <a:graphicFrameLocks noChangeAspect="1"/>
                </p:cNvGraphicFramePr>
                <p:nvPr/>
              </p:nvGraphicFramePr>
              <p:xfrm>
                <a:off x="1475591" y="4569529"/>
                <a:ext cx="2976562" cy="720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25" name="Equation" r:id="rId11" imgW="1752480" imgH="431640" progId="Equation.DSMT4">
                        <p:embed/>
                      </p:oleObj>
                    </mc:Choice>
                    <mc:Fallback>
                      <p:oleObj name="Equation" r:id="rId11" imgW="1752480" imgH="43164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75591" y="4569529"/>
                              <a:ext cx="2976562" cy="720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8203" name="Text Box 7"/>
            <p:cNvSpPr txBox="1">
              <a:spLocks noChangeArrowheads="1"/>
            </p:cNvSpPr>
            <p:nvPr/>
          </p:nvSpPr>
          <p:spPr bwMode="auto">
            <a:xfrm>
              <a:off x="5638799" y="5540722"/>
              <a:ext cx="2486531" cy="3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一維的線性內插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76CA90-3D32-4E3F-937F-5CBF4482C693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12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1" name="Text Box 6"/>
          <p:cNvSpPr txBox="1">
            <a:spLocks noChangeArrowheads="1"/>
          </p:cNvSpPr>
          <p:nvPr/>
        </p:nvSpPr>
        <p:spPr bwMode="auto">
          <a:xfrm>
            <a:off x="971550" y="5976942"/>
            <a:ext cx="27363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10.3.2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同質的區塊分割圖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pSp>
        <p:nvGrpSpPr>
          <p:cNvPr id="9224" name="群組 17"/>
          <p:cNvGrpSpPr>
            <a:grpSpLocks/>
          </p:cNvGrpSpPr>
          <p:nvPr/>
        </p:nvGrpSpPr>
        <p:grpSpPr bwMode="auto">
          <a:xfrm>
            <a:off x="3962400" y="4116388"/>
            <a:ext cx="3943350" cy="2192337"/>
            <a:chOff x="3962400" y="4331527"/>
            <a:chExt cx="3943350" cy="2194257"/>
          </a:xfrm>
        </p:grpSpPr>
        <p:graphicFrame>
          <p:nvGraphicFramePr>
            <p:cNvPr id="9220" name="Object 3"/>
            <p:cNvGraphicFramePr>
              <a:graphicFrameLocks noChangeAspect="1"/>
            </p:cNvGraphicFramePr>
            <p:nvPr/>
          </p:nvGraphicFramePr>
          <p:xfrm>
            <a:off x="3962400" y="4331527"/>
            <a:ext cx="3943350" cy="176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r:id="rId3" imgW="0" imgH="0" progId="CorelDRAW.Graphic.9">
                    <p:embed/>
                  </p:oleObj>
                </mc:Choice>
                <mc:Fallback>
                  <p:oleObj r:id="rId3" imgW="0" imgH="0" progId="CorelDRAW.Graphic.9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4331527"/>
                          <a:ext cx="3943350" cy="176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Text Box 7"/>
            <p:cNvSpPr txBox="1">
              <a:spLocks noChangeArrowheads="1"/>
            </p:cNvSpPr>
            <p:nvPr/>
          </p:nvSpPr>
          <p:spPr bwMode="auto">
            <a:xfrm>
              <a:off x="4791051" y="6187230"/>
              <a:ext cx="25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10.3.3 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二分樹表示法 </a:t>
              </a:r>
            </a:p>
          </p:txBody>
        </p:sp>
      </p:grp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539750" y="83661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二分樹切割的條件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479012"/>
              </p:ext>
            </p:extLst>
          </p:nvPr>
        </p:nvGraphicFramePr>
        <p:xfrm>
          <a:off x="2405063" y="1449388"/>
          <a:ext cx="2959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5" imgW="1447560" imgH="228600" progId="Equation.DSMT4">
                  <p:embed/>
                </p:oleObj>
              </mc:Choice>
              <mc:Fallback>
                <p:oleObj name="Equation" r:id="rId5" imgW="14475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449388"/>
                        <a:ext cx="29591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" name="群組 15"/>
          <p:cNvGrpSpPr>
            <a:grpSpLocks/>
          </p:cNvGrpSpPr>
          <p:nvPr/>
        </p:nvGrpSpPr>
        <p:grpSpPr bwMode="auto">
          <a:xfrm>
            <a:off x="827088" y="2205038"/>
            <a:ext cx="7705725" cy="1447800"/>
            <a:chOff x="827714" y="2514600"/>
            <a:chExt cx="7704641" cy="144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27714" y="2514600"/>
                  <a:ext cx="7128662" cy="427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此處       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𝑔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原始灰階值              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922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7714" y="2514600"/>
                  <a:ext cx="7128662" cy="42703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12" t="-10000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77888" y="3379826"/>
                  <a:ext cx="6654467" cy="4307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𝑒𝑠𝑡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線性內插得到的估計灰階值</a:t>
                  </a:r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9228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7888" y="3379826"/>
                  <a:ext cx="6654467" cy="4307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3" t="-10000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0322" y="2946474"/>
                  <a:ext cx="274320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zh-TW" altLang="en-US" sz="22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𝜀</m:t>
                      </m:r>
                    </m:oMath>
                  </a14:m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誤差容忍度</a:t>
                  </a:r>
                </a:p>
              </p:txBody>
            </p:sp>
          </mc:Choice>
          <mc:Fallback xmlns="">
            <p:sp>
              <p:nvSpPr>
                <p:cNvPr id="92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0322" y="2946474"/>
                  <a:ext cx="2743200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0000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219" name="Object 7"/>
                <p:cNvGraphicFramePr>
                  <a:graphicFrameLocks noChangeAspect="1"/>
                </p:cNvGraphicFramePr>
                <p:nvPr/>
              </p:nvGraphicFramePr>
              <p:xfrm>
                <a:off x="1661722" y="2590800"/>
                <a:ext cx="366713" cy="1371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77" name="Equation" r:id="rId10" imgW="190440" imgH="711000" progId="Equation.3">
                        <p:embed/>
                      </p:oleObj>
                    </mc:Choice>
                    <mc:Fallback>
                      <p:oleObj name="Equation" r:id="rId10" imgW="190440" imgH="71100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61722" y="2590800"/>
                              <a:ext cx="366713" cy="1371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219" name="Object 7"/>
                <p:cNvGraphicFramePr>
                  <a:graphicFrameLocks noChangeAspect="1"/>
                </p:cNvGraphicFramePr>
                <p:nvPr/>
              </p:nvGraphicFramePr>
              <p:xfrm>
                <a:off x="1661722" y="2590800"/>
                <a:ext cx="366713" cy="1371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74" name="Equation" r:id="rId12" imgW="190440" imgH="711000" progId="Equation.3">
                        <p:embed/>
                      </p:oleObj>
                    </mc:Choice>
                    <mc:Fallback>
                      <p:oleObj name="Equation" r:id="rId12" imgW="190440" imgH="71100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61722" y="2590800"/>
                              <a:ext cx="366713" cy="1371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4575" y="3606205"/>
            <a:ext cx="254317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FDFC6C-BDDF-4153-AB5B-47F739204DA0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13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575575" name="Group 87"/>
          <p:cNvGraphicFramePr>
            <a:graphicFrameLocks noGrp="1"/>
          </p:cNvGraphicFramePr>
          <p:nvPr/>
        </p:nvGraphicFramePr>
        <p:xfrm>
          <a:off x="1355725" y="1412875"/>
          <a:ext cx="6096000" cy="18288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灰階值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左上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右上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左下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右下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82" name="群組 26"/>
          <p:cNvGrpSpPr>
            <a:grpSpLocks/>
          </p:cNvGrpSpPr>
          <p:nvPr/>
        </p:nvGrpSpPr>
        <p:grpSpPr bwMode="auto">
          <a:xfrm>
            <a:off x="533400" y="609600"/>
            <a:ext cx="7426325" cy="3898900"/>
            <a:chOff x="533400" y="609600"/>
            <a:chExt cx="7426896" cy="3898486"/>
          </a:xfrm>
        </p:grpSpPr>
        <p:sp>
          <p:nvSpPr>
            <p:cNvPr id="10288" name="Rectangle 3"/>
            <p:cNvSpPr>
              <a:spLocks noChangeArrowheads="1"/>
            </p:cNvSpPr>
            <p:nvPr/>
          </p:nvSpPr>
          <p:spPr bwMode="auto">
            <a:xfrm>
              <a:off x="533400" y="609600"/>
              <a:ext cx="2743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求算</a:t>
              </a:r>
            </a:p>
          </p:txBody>
        </p:sp>
        <p:graphicFrame>
          <p:nvGraphicFramePr>
            <p:cNvPr id="10243" name="Object 2"/>
            <p:cNvGraphicFramePr>
              <a:graphicFrameLocks noChangeAspect="1"/>
            </p:cNvGraphicFramePr>
            <p:nvPr/>
          </p:nvGraphicFramePr>
          <p:xfrm>
            <a:off x="1600200" y="609600"/>
            <a:ext cx="105410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2" name="Equation" r:id="rId3" imgW="583920" imgH="228600" progId="Equation.3">
                    <p:embed/>
                  </p:oleObj>
                </mc:Choice>
                <mc:Fallback>
                  <p:oleObj name="Equation" r:id="rId3" imgW="58392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609600"/>
                          <a:ext cx="105410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9" name="Text Box 5"/>
            <p:cNvSpPr txBox="1">
              <a:spLocks noChangeArrowheads="1"/>
            </p:cNvSpPr>
            <p:nvPr/>
          </p:nvSpPr>
          <p:spPr bwMode="auto">
            <a:xfrm>
              <a:off x="859904" y="990600"/>
              <a:ext cx="46482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假設一個區塊的四個角點分別如下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0244" name="Object 3"/>
            <p:cNvGraphicFramePr>
              <a:graphicFrameLocks noChangeAspect="1"/>
            </p:cNvGraphicFramePr>
            <p:nvPr/>
          </p:nvGraphicFramePr>
          <p:xfrm>
            <a:off x="4108102" y="2174776"/>
            <a:ext cx="7207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" name="Equation" r:id="rId5" imgW="469800" imgH="215640" progId="Equation.3">
                    <p:embed/>
                  </p:oleObj>
                </mc:Choice>
                <mc:Fallback>
                  <p:oleObj name="Equation" r:id="rId5" imgW="469800" imgH="215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102" y="2174776"/>
                          <a:ext cx="7207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4"/>
            <p:cNvGraphicFramePr>
              <a:graphicFrameLocks noChangeAspect="1"/>
            </p:cNvGraphicFramePr>
            <p:nvPr/>
          </p:nvGraphicFramePr>
          <p:xfrm>
            <a:off x="4108102" y="2555776"/>
            <a:ext cx="71913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" name="Equation" r:id="rId7" imgW="469800" imgH="215640" progId="Equation.3">
                    <p:embed/>
                  </p:oleObj>
                </mc:Choice>
                <mc:Fallback>
                  <p:oleObj name="Equation" r:id="rId7" imgW="46980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102" y="2555776"/>
                          <a:ext cx="719138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5"/>
            <p:cNvGraphicFramePr>
              <a:graphicFrameLocks noChangeAspect="1"/>
            </p:cNvGraphicFramePr>
            <p:nvPr/>
          </p:nvGraphicFramePr>
          <p:xfrm>
            <a:off x="4108102" y="2860576"/>
            <a:ext cx="7588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" name="Equation" r:id="rId9" imgW="495000" imgH="215640" progId="Equation.3">
                    <p:embed/>
                  </p:oleObj>
                </mc:Choice>
                <mc:Fallback>
                  <p:oleObj name="Equation" r:id="rId9" imgW="49500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102" y="2860576"/>
                          <a:ext cx="7588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6"/>
            <p:cNvGraphicFramePr>
              <a:graphicFrameLocks noChangeAspect="1"/>
            </p:cNvGraphicFramePr>
            <p:nvPr/>
          </p:nvGraphicFramePr>
          <p:xfrm>
            <a:off x="4108102" y="1793776"/>
            <a:ext cx="7000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" name="Equation" r:id="rId11" imgW="457200" imgH="215640" progId="Equation.3">
                    <p:embed/>
                  </p:oleObj>
                </mc:Choice>
                <mc:Fallback>
                  <p:oleObj name="Equation" r:id="rId11" imgW="4572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102" y="1793776"/>
                          <a:ext cx="700088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7"/>
            <p:cNvGraphicFramePr>
              <a:graphicFrameLocks noChangeAspect="1"/>
            </p:cNvGraphicFramePr>
            <p:nvPr/>
          </p:nvGraphicFramePr>
          <p:xfrm>
            <a:off x="6394102" y="1717576"/>
            <a:ext cx="292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" name="Equation" r:id="rId13" imgW="164880" imgH="215640" progId="Equation.3">
                    <p:embed/>
                  </p:oleObj>
                </mc:Choice>
                <mc:Fallback>
                  <p:oleObj name="Equation" r:id="rId13" imgW="1648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4102" y="1717576"/>
                          <a:ext cx="2921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8"/>
            <p:cNvGraphicFramePr>
              <a:graphicFrameLocks noChangeAspect="1"/>
            </p:cNvGraphicFramePr>
            <p:nvPr/>
          </p:nvGraphicFramePr>
          <p:xfrm>
            <a:off x="6394102" y="2784376"/>
            <a:ext cx="33813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8" name="Equation" r:id="rId15" imgW="190440" imgH="215640" progId="Equation.3">
                    <p:embed/>
                  </p:oleObj>
                </mc:Choice>
                <mc:Fallback>
                  <p:oleObj name="Equation" r:id="rId15" imgW="1904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4102" y="2784376"/>
                          <a:ext cx="338138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9"/>
            <p:cNvGraphicFramePr>
              <a:graphicFrameLocks noChangeAspect="1"/>
            </p:cNvGraphicFramePr>
            <p:nvPr/>
          </p:nvGraphicFramePr>
          <p:xfrm>
            <a:off x="6394102" y="2479576"/>
            <a:ext cx="31432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" name="Equation" r:id="rId17" imgW="177480" imgH="228600" progId="Equation.3">
                    <p:embed/>
                  </p:oleObj>
                </mc:Choice>
                <mc:Fallback>
                  <p:oleObj name="Equation" r:id="rId17" imgW="1774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4102" y="2479576"/>
                          <a:ext cx="314325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10"/>
            <p:cNvGraphicFramePr>
              <a:graphicFrameLocks noChangeAspect="1"/>
            </p:cNvGraphicFramePr>
            <p:nvPr/>
          </p:nvGraphicFramePr>
          <p:xfrm>
            <a:off x="6394102" y="2098576"/>
            <a:ext cx="33813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0" name="Equation" r:id="rId19" imgW="190440" imgH="215640" progId="Equation.3">
                    <p:embed/>
                  </p:oleObj>
                </mc:Choice>
                <mc:Fallback>
                  <p:oleObj name="Equation" r:id="rId19" imgW="1904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4102" y="2098576"/>
                          <a:ext cx="338138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90" name="群組 24"/>
            <p:cNvGrpSpPr>
              <a:grpSpLocks/>
            </p:cNvGrpSpPr>
            <p:nvPr/>
          </p:nvGrpSpPr>
          <p:grpSpPr bwMode="auto">
            <a:xfrm>
              <a:off x="899592" y="3212976"/>
              <a:ext cx="7060704" cy="1295110"/>
              <a:chOff x="899592" y="3394365"/>
              <a:chExt cx="7060704" cy="1295110"/>
            </a:xfrm>
          </p:grpSpPr>
          <p:sp>
            <p:nvSpPr>
              <p:cNvPr id="10291" name="Text Box 79"/>
              <p:cNvSpPr txBox="1">
                <a:spLocks noChangeArrowheads="1"/>
              </p:cNvSpPr>
              <p:nvPr/>
            </p:nvSpPr>
            <p:spPr bwMode="auto">
              <a:xfrm>
                <a:off x="899592" y="3535363"/>
                <a:ext cx="3733800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利用一維線性內插可以得到</a:t>
                </a:r>
                <a:endPara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aphicFrame>
            <p:nvGraphicFramePr>
              <p:cNvPr id="10252" name="Object 11"/>
              <p:cNvGraphicFramePr>
                <a:graphicFrameLocks noChangeAspect="1"/>
              </p:cNvGraphicFramePr>
              <p:nvPr/>
            </p:nvGraphicFramePr>
            <p:xfrm>
              <a:off x="4480992" y="3394365"/>
              <a:ext cx="3276600" cy="715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1" r:id="rId21" imgW="2044700" imgH="444500" progId="Equation.3">
                      <p:embed/>
                    </p:oleObj>
                  </mc:Choice>
                  <mc:Fallback>
                    <p:oleObj r:id="rId21" imgW="2044700" imgH="4445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0992" y="3394365"/>
                            <a:ext cx="3276600" cy="7159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3" name="Object 12"/>
              <p:cNvGraphicFramePr>
                <a:graphicFrameLocks noChangeAspect="1"/>
              </p:cNvGraphicFramePr>
              <p:nvPr/>
            </p:nvGraphicFramePr>
            <p:xfrm>
              <a:off x="1661592" y="3967163"/>
              <a:ext cx="2590800" cy="722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2" r:id="rId23" imgW="1612900" imgH="444500" progId="Equation.3">
                      <p:embed/>
                    </p:oleObj>
                  </mc:Choice>
                  <mc:Fallback>
                    <p:oleObj r:id="rId23" imgW="1612900" imgH="4445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1592" y="3967163"/>
                            <a:ext cx="2590800" cy="722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4" name="Object 13"/>
              <p:cNvGraphicFramePr>
                <a:graphicFrameLocks noChangeAspect="1"/>
              </p:cNvGraphicFramePr>
              <p:nvPr/>
            </p:nvGraphicFramePr>
            <p:xfrm>
              <a:off x="4785792" y="3962400"/>
              <a:ext cx="2667000" cy="727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3" r:id="rId25" imgW="1637589" imgH="444307" progId="Equation.3">
                      <p:embed/>
                    </p:oleObj>
                  </mc:Choice>
                  <mc:Fallback>
                    <p:oleObj r:id="rId25" imgW="1637589" imgH="444307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792" y="3962400"/>
                            <a:ext cx="2667000" cy="727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2" name="Text Box 83"/>
              <p:cNvSpPr txBox="1">
                <a:spLocks noChangeArrowheads="1"/>
              </p:cNvSpPr>
              <p:nvPr/>
            </p:nvSpPr>
            <p:spPr bwMode="auto">
              <a:xfrm>
                <a:off x="899592" y="4110038"/>
                <a:ext cx="7060704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此處                                        和                                         。</a:t>
                </a:r>
                <a:endPara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0283" name="群組 25"/>
          <p:cNvGrpSpPr>
            <a:grpSpLocks/>
          </p:cNvGrpSpPr>
          <p:nvPr/>
        </p:nvGrpSpPr>
        <p:grpSpPr bwMode="auto">
          <a:xfrm>
            <a:off x="450850" y="4437063"/>
            <a:ext cx="8235950" cy="1981200"/>
            <a:chOff x="450270" y="4437112"/>
            <a:chExt cx="8236530" cy="1981200"/>
          </a:xfrm>
        </p:grpSpPr>
        <p:sp>
          <p:nvSpPr>
            <p:cNvPr id="10284" name="Rectangle 88"/>
            <p:cNvSpPr>
              <a:spLocks noChangeArrowheads="1"/>
            </p:cNvSpPr>
            <p:nvPr/>
          </p:nvSpPr>
          <p:spPr bwMode="auto">
            <a:xfrm>
              <a:off x="450270" y="4437112"/>
              <a:ext cx="2743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廣先搜尋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827584" y="4772075"/>
                  <a:ext cx="785921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圖</a:t>
                  </a:r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10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.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3.3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的二分樹用 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𝑆</m:t>
                      </m:r>
                    </m:oMath>
                  </a14:m>
                  <a:r>
                    <a:rPr lang="zh-TW" altLang="en-US" sz="2200" i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樹表示如下</a:t>
                  </a:r>
                </a:p>
              </p:txBody>
            </p:sp>
          </mc:Choice>
          <mc:Fallback xmlns="">
            <p:sp>
              <p:nvSpPr>
                <p:cNvPr id="10285" name="Text 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7584" y="4772075"/>
                  <a:ext cx="7859216" cy="430887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009" t="-10000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86" name="Text Box 90"/>
            <p:cNvSpPr txBox="1">
              <a:spLocks noChangeArrowheads="1"/>
            </p:cNvSpPr>
            <p:nvPr/>
          </p:nvSpPr>
          <p:spPr bwMode="auto">
            <a:xfrm>
              <a:off x="914400" y="5503912"/>
              <a:ext cx="6019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線性樹表</a:t>
              </a:r>
              <a:r>
                <a:rPr lang="zh-TW" altLang="en-US" sz="2200" dirty="0"/>
                <a:t>：00000000010101111111111 </a:t>
              </a:r>
            </a:p>
          </p:txBody>
        </p:sp>
        <p:sp>
          <p:nvSpPr>
            <p:cNvPr id="10287" name="Text Box 91"/>
            <p:cNvSpPr txBox="1">
              <a:spLocks noChangeArrowheads="1"/>
            </p:cNvSpPr>
            <p:nvPr/>
          </p:nvSpPr>
          <p:spPr bwMode="auto">
            <a:xfrm>
              <a:off x="914400" y="5915075"/>
              <a:ext cx="7543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顏色表</a:t>
              </a:r>
              <a:r>
                <a:rPr lang="zh-TW" altLang="en-US" sz="2200" dirty="0"/>
                <a:t>：</a:t>
              </a:r>
              <a:r>
                <a:rPr lang="zh-TW" altLang="en-US" sz="2200" i="1" dirty="0"/>
                <a:t>(</a:t>
              </a:r>
              <a:r>
                <a:rPr lang="en-US" altLang="zh-TW" sz="2200" i="1" dirty="0" err="1"/>
                <a:t>e</a:t>
              </a:r>
              <a:r>
                <a:rPr lang="en-US" altLang="zh-TW" sz="2200" i="1" baseline="-30000" dirty="0" err="1"/>
                <a:t>ul</a:t>
              </a:r>
              <a:r>
                <a:rPr lang="en-US" altLang="zh-TW" sz="2200" i="1" baseline="-30000" dirty="0"/>
                <a:t> , </a:t>
              </a:r>
              <a:r>
                <a:rPr lang="en-US" altLang="zh-TW" sz="2200" i="1" dirty="0" err="1"/>
                <a:t>e</a:t>
              </a:r>
              <a:r>
                <a:rPr lang="en-US" altLang="zh-TW" sz="2200" i="1" baseline="-30000" dirty="0" err="1"/>
                <a:t>ur</a:t>
              </a:r>
              <a:r>
                <a:rPr lang="en-US" altLang="zh-TW" sz="2200" i="1" baseline="-30000" dirty="0"/>
                <a:t> , </a:t>
              </a:r>
              <a:r>
                <a:rPr lang="en-US" altLang="zh-TW" sz="2200" i="1" dirty="0" err="1"/>
                <a:t>e</a:t>
              </a:r>
              <a:r>
                <a:rPr lang="en-US" altLang="zh-TW" sz="2200" i="1" baseline="-30000" dirty="0" err="1"/>
                <a:t>bl</a:t>
              </a:r>
              <a:r>
                <a:rPr lang="en-US" altLang="zh-TW" sz="2200" i="1" baseline="-30000" dirty="0"/>
                <a:t> , </a:t>
              </a:r>
              <a:r>
                <a:rPr lang="en-US" altLang="zh-TW" sz="2200" i="1" dirty="0" err="1"/>
                <a:t>e</a:t>
              </a:r>
              <a:r>
                <a:rPr lang="en-US" altLang="zh-TW" sz="2200" i="1" baseline="-30000" dirty="0" err="1"/>
                <a:t>br</a:t>
              </a:r>
              <a:r>
                <a:rPr lang="en-US" altLang="zh-TW" sz="2200" dirty="0"/>
                <a:t>) , </a:t>
              </a:r>
              <a:r>
                <a:rPr lang="en-US" altLang="zh-TW" sz="2200" i="1" dirty="0"/>
                <a:t>(</a:t>
              </a:r>
              <a:r>
                <a:rPr lang="en-US" altLang="zh-TW" sz="2200" i="1" dirty="0" err="1"/>
                <a:t>h</a:t>
              </a:r>
              <a:r>
                <a:rPr lang="en-US" altLang="zh-TW" sz="2200" i="1" baseline="-30000" dirty="0" err="1"/>
                <a:t>ul</a:t>
              </a:r>
              <a:r>
                <a:rPr lang="en-US" altLang="zh-TW" sz="2200" i="1" baseline="-30000" dirty="0"/>
                <a:t> , </a:t>
              </a:r>
              <a:r>
                <a:rPr lang="en-US" altLang="zh-TW" sz="2200" i="1" dirty="0" err="1"/>
                <a:t>h</a:t>
              </a:r>
              <a:r>
                <a:rPr lang="en-US" altLang="zh-TW" sz="2200" i="1" baseline="-30000" dirty="0" err="1"/>
                <a:t>ur</a:t>
              </a:r>
              <a:r>
                <a:rPr lang="en-US" altLang="zh-TW" sz="2200" i="1" baseline="-30000" dirty="0"/>
                <a:t> , </a:t>
              </a:r>
              <a:r>
                <a:rPr lang="en-US" altLang="zh-TW" sz="2200" i="1" dirty="0" err="1"/>
                <a:t>h</a:t>
              </a:r>
              <a:r>
                <a:rPr lang="en-US" altLang="zh-TW" sz="2200" i="1" baseline="-30000" dirty="0" err="1"/>
                <a:t>bl</a:t>
              </a:r>
              <a:r>
                <a:rPr lang="en-US" altLang="zh-TW" sz="2200" i="1" baseline="-30000" dirty="0"/>
                <a:t> , </a:t>
              </a:r>
              <a:r>
                <a:rPr lang="en-US" altLang="zh-TW" sz="2200" i="1" dirty="0" err="1"/>
                <a:t>h</a:t>
              </a:r>
              <a:r>
                <a:rPr lang="en-US" altLang="zh-TW" sz="2200" i="1" baseline="-30000" dirty="0" err="1"/>
                <a:t>br</a:t>
              </a:r>
              <a:r>
                <a:rPr lang="en-US" altLang="zh-TW" sz="2200" dirty="0"/>
                <a:t>) , … , </a:t>
              </a:r>
              <a:r>
                <a:rPr lang="en-US" altLang="zh-TW" sz="2200" i="1" dirty="0"/>
                <a:t>(</a:t>
              </a:r>
              <a:r>
                <a:rPr lang="en-US" altLang="zh-TW" sz="2200" i="1" dirty="0" err="1"/>
                <a:t>j</a:t>
              </a:r>
              <a:r>
                <a:rPr lang="en-US" altLang="zh-TW" sz="2200" i="1" baseline="-30000" dirty="0" err="1"/>
                <a:t>ul</a:t>
              </a:r>
              <a:r>
                <a:rPr lang="en-US" altLang="zh-TW" sz="2200" i="1" baseline="-30000" dirty="0"/>
                <a:t> , </a:t>
              </a:r>
              <a:r>
                <a:rPr lang="en-US" altLang="zh-TW" sz="2200" i="1" dirty="0" err="1"/>
                <a:t>j</a:t>
              </a:r>
              <a:r>
                <a:rPr lang="en-US" altLang="zh-TW" sz="2200" i="1" baseline="-30000" dirty="0" err="1"/>
                <a:t>ur</a:t>
              </a:r>
              <a:r>
                <a:rPr lang="en-US" altLang="zh-TW" sz="2200" i="1" baseline="-30000" dirty="0"/>
                <a:t> , </a:t>
              </a:r>
              <a:r>
                <a:rPr lang="en-US" altLang="zh-TW" sz="2200" i="1" dirty="0" err="1"/>
                <a:t>j</a:t>
              </a:r>
              <a:r>
                <a:rPr lang="en-US" altLang="zh-TW" sz="2200" i="1" baseline="-30000" dirty="0" err="1"/>
                <a:t>bl</a:t>
              </a:r>
              <a:r>
                <a:rPr lang="en-US" altLang="zh-TW" sz="2200" i="1" baseline="-30000" dirty="0"/>
                <a:t> , </a:t>
              </a:r>
              <a:r>
                <a:rPr lang="en-US" altLang="zh-TW" sz="2200" i="1" dirty="0" err="1"/>
                <a:t>j</a:t>
              </a:r>
              <a:r>
                <a:rPr lang="en-US" altLang="zh-TW" sz="2200" i="1" baseline="-30000" dirty="0" err="1"/>
                <a:t>br</a:t>
              </a:r>
              <a:r>
                <a:rPr lang="en-US" altLang="zh-TW" sz="2200" dirty="0"/>
                <a:t>) </a:t>
              </a:r>
              <a:endParaRPr lang="zh-TW" alt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242" name="Object 14"/>
                <p:cNvGraphicFramePr>
                  <a:graphicFrameLocks noChangeAspect="1"/>
                </p:cNvGraphicFramePr>
                <p:nvPr/>
              </p:nvGraphicFramePr>
              <p:xfrm>
                <a:off x="766763" y="5503912"/>
                <a:ext cx="244475" cy="914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74" name="Equation" r:id="rId28" imgW="190440" imgH="711000" progId="Equation.3">
                        <p:embed/>
                      </p:oleObj>
                    </mc:Choice>
                    <mc:Fallback>
                      <p:oleObj name="Equation" r:id="rId28" imgW="190440" imgH="71100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6763" y="5503912"/>
                              <a:ext cx="244475" cy="914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242" name="Object 14"/>
                <p:cNvGraphicFramePr>
                  <a:graphicFrameLocks noChangeAspect="1"/>
                </p:cNvGraphicFramePr>
                <p:nvPr/>
              </p:nvGraphicFramePr>
              <p:xfrm>
                <a:off x="766763" y="5503912"/>
                <a:ext cx="244475" cy="914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22" name="Equation" r:id="rId30" imgW="190440" imgH="711000" progId="Equation.3">
                        <p:embed/>
                      </p:oleObj>
                    </mc:Choice>
                    <mc:Fallback>
                      <p:oleObj name="Equation" r:id="rId30" imgW="190440" imgH="71100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6763" y="5503912"/>
                              <a:ext cx="244475" cy="914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B214A8-A47B-437B-B73C-77863797FD52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14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881063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 b="1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重疊策略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Overlapping Strategy)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900113" y="1338263"/>
            <a:ext cx="7645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由於區塊與區塊之間是分開的，會造成</a:t>
            </a:r>
            <a:r>
              <a:rPr lang="zh-TW" altLang="en-US" sz="2200" b="1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區塊效應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Blocking Effect)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，採用重疊策略來降低區塊效應的影響。</a:t>
            </a:r>
          </a:p>
          <a:p>
            <a:pPr eaLnBrk="1" hangingPunct="1">
              <a:lnSpc>
                <a:spcPct val="150000"/>
              </a:lnSpc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Text Box 6"/>
              <p:cNvSpPr txBox="1">
                <a:spLocks noChangeArrowheads="1"/>
              </p:cNvSpPr>
              <p:nvPr/>
            </p:nvSpPr>
            <p:spPr bwMode="auto">
              <a:xfrm>
                <a:off x="900113" y="2781300"/>
                <a:ext cx="7488237" cy="155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原先</a:t>
                </a:r>
                <a14:m>
                  <m:oMath xmlns:m="http://schemas.openxmlformats.org/officeDocument/2006/math"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2</m:t>
                    </m:r>
                    <m:r>
                      <a:rPr lang="en-US" altLang="zh-TW" sz="2200" i="1" baseline="300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×2</m:t>
                    </m:r>
                    <m:r>
                      <a:rPr lang="en-US" altLang="zh-TW" sz="2200" i="1" baseline="300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大小的影像放大成</a:t>
                </a:r>
                <a14:m>
                  <m:oMath xmlns:m="http://schemas.openxmlformats.org/officeDocument/2006/math"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(2</m:t>
                    </m:r>
                    <m:r>
                      <a:rPr lang="en-US" altLang="zh-TW" sz="2200" i="1" baseline="300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+1)×(2</m:t>
                    </m:r>
                    <m:r>
                      <a:rPr lang="en-US" altLang="zh-TW" sz="2200" i="1" baseline="300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+1)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的大小。像素分享的特色配合線性內插的平滑性，解壓出來後可降低區塊效應。 </a:t>
                </a:r>
              </a:p>
            </p:txBody>
          </p:sp>
        </mc:Choice>
        <mc:Fallback xmlns="">
          <p:sp>
            <p:nvSpPr>
              <p:cNvPr id="2765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2781300"/>
                <a:ext cx="7488237" cy="1553630"/>
              </a:xfrm>
              <a:prstGeom prst="rect">
                <a:avLst/>
              </a:prstGeom>
              <a:blipFill rotWithShape="0">
                <a:blip r:embed="rId2"/>
                <a:stretch>
                  <a:fillRect l="-1059" r="-814" b="-74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8447B9-77AE-4EE5-98A2-D999CF6635FE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15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Text Box 8"/>
              <p:cNvSpPr txBox="1">
                <a:spLocks noChangeArrowheads="1"/>
              </p:cNvSpPr>
              <p:nvPr/>
            </p:nvSpPr>
            <p:spPr bwMode="auto">
              <a:xfrm>
                <a:off x="827088" y="1052513"/>
                <a:ext cx="7777162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𝜀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=21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時，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3.4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</m:oMath>
                </a14:m>
                <a:r>
                  <a:rPr lang="en-US" altLang="zh-TW" sz="22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樹所需的</a:t>
                </a:r>
                <a:r>
                  <a:rPr lang="en-US" altLang="zh-TW" sz="2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bpp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(Bit Per Pixel)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約為1.35位元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這與原始影像一個像素需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個位元相比，壓縮改良率為83%。</a:t>
                </a:r>
              </a:p>
            </p:txBody>
          </p:sp>
        </mc:Choice>
        <mc:Fallback xmlns="">
          <p:sp>
            <p:nvSpPr>
              <p:cNvPr id="2867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1052513"/>
                <a:ext cx="7777162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1020" t="-3867" b="-104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76" name="群組 8"/>
          <p:cNvGrpSpPr>
            <a:grpSpLocks/>
          </p:cNvGrpSpPr>
          <p:nvPr/>
        </p:nvGrpSpPr>
        <p:grpSpPr bwMode="auto">
          <a:xfrm>
            <a:off x="1187450" y="2031405"/>
            <a:ext cx="6624638" cy="3372053"/>
            <a:chOff x="1187624" y="3276600"/>
            <a:chExt cx="6624736" cy="3372503"/>
          </a:xfrm>
        </p:grpSpPr>
        <p:pic>
          <p:nvPicPr>
            <p:cNvPr id="2867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975" y="3295650"/>
              <a:ext cx="2743200" cy="272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775" y="3276600"/>
              <a:ext cx="271462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1" name="Text Box 11"/>
            <p:cNvSpPr txBox="1">
              <a:spLocks noChangeArrowheads="1"/>
            </p:cNvSpPr>
            <p:nvPr/>
          </p:nvSpPr>
          <p:spPr bwMode="auto">
            <a:xfrm>
              <a:off x="1187624" y="6064250"/>
              <a:ext cx="3155776" cy="584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10.3.4 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ε=21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得到的還原影像圖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682" name="Text Box 12"/>
            <p:cNvSpPr txBox="1">
              <a:spLocks noChangeArrowheads="1"/>
            </p:cNvSpPr>
            <p:nvPr/>
          </p:nvSpPr>
          <p:spPr bwMode="auto">
            <a:xfrm>
              <a:off x="4455840" y="6064250"/>
              <a:ext cx="33565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10.3.5 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二元分割後的區塊示意圖</a:t>
              </a:r>
            </a:p>
          </p:txBody>
        </p:sp>
      </p:grp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533400" y="609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</a:p>
        </p:txBody>
      </p:sp>
      <p:sp>
        <p:nvSpPr>
          <p:cNvPr id="28678" name="文字方塊 9"/>
          <p:cNvSpPr txBox="1">
            <a:spLocks noChangeArrowheads="1"/>
          </p:cNvSpPr>
          <p:nvPr/>
        </p:nvSpPr>
        <p:spPr bwMode="auto">
          <a:xfrm>
            <a:off x="971550" y="5445125"/>
            <a:ext cx="756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在壓縮比上不如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JPEG (Joint Photographic Experts Group)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來的好，但在解碼的時間(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Decoding Time)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上快3~4倍。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基本影像運算之應用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.1 影像加密</a:t>
            </a:r>
          </a:p>
        </p:txBody>
      </p:sp>
      <p:sp>
        <p:nvSpPr>
          <p:cNvPr id="1126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EB7A391-C6A1-46C5-A334-B220BB665FD7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16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71" name="Text Box 23"/>
          <p:cNvSpPr txBox="1">
            <a:spLocks noChangeArrowheads="1"/>
          </p:cNvSpPr>
          <p:nvPr/>
        </p:nvSpPr>
        <p:spPr bwMode="auto">
          <a:xfrm>
            <a:off x="2838866" y="5973224"/>
            <a:ext cx="3271005" cy="33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4.1.1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影像加密系統</a:t>
            </a:r>
          </a:p>
        </p:txBody>
      </p:sp>
      <p:sp>
        <p:nvSpPr>
          <p:cNvPr id="11270" name="文字方塊 5"/>
          <p:cNvSpPr txBox="1">
            <a:spLocks noChangeArrowheads="1"/>
          </p:cNvSpPr>
          <p:nvPr/>
        </p:nvSpPr>
        <p:spPr bwMode="auto">
          <a:xfrm>
            <a:off x="827088" y="1916113"/>
            <a:ext cx="74898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網路傳輸前，將資料加密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(Encrypt)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，使攔截者無法有效的解密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(Decrypt)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56992"/>
            <a:ext cx="5790332" cy="24799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993D29-F60C-4EE6-9E61-7063A2D68441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17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293" name="群組 13"/>
          <p:cNvGrpSpPr>
            <a:grpSpLocks/>
          </p:cNvGrpSpPr>
          <p:nvPr/>
        </p:nvGrpSpPr>
        <p:grpSpPr bwMode="auto">
          <a:xfrm>
            <a:off x="468313" y="1651000"/>
            <a:ext cx="8199437" cy="3794125"/>
            <a:chOff x="1142256" y="3866676"/>
            <a:chExt cx="7498052" cy="2927039"/>
          </a:xfrm>
        </p:grpSpPr>
        <p:grpSp>
          <p:nvGrpSpPr>
            <p:cNvPr id="12294" name="群組 12"/>
            <p:cNvGrpSpPr>
              <a:grpSpLocks/>
            </p:cNvGrpSpPr>
            <p:nvPr/>
          </p:nvGrpSpPr>
          <p:grpSpPr bwMode="auto">
            <a:xfrm>
              <a:off x="1142256" y="4080662"/>
              <a:ext cx="2133600" cy="2355325"/>
              <a:chOff x="762000" y="4152671"/>
              <a:chExt cx="2133600" cy="2355325"/>
            </a:xfrm>
          </p:grpSpPr>
          <p:graphicFrame>
            <p:nvGraphicFramePr>
              <p:cNvPr id="12291" name="Object 3"/>
              <p:cNvGraphicFramePr>
                <a:graphicFrameLocks noChangeAspect="1"/>
              </p:cNvGraphicFramePr>
              <p:nvPr/>
            </p:nvGraphicFramePr>
            <p:xfrm>
              <a:off x="820190" y="4152671"/>
              <a:ext cx="2075410" cy="2075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5" r:id="rId3" imgW="1876044" imgH="1876044" progId="Visio.Drawing.6">
                      <p:embed/>
                    </p:oleObj>
                  </mc:Choice>
                  <mc:Fallback>
                    <p:oleObj r:id="rId3" imgW="1876044" imgH="1876044" progId="Visio.Drawing.6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0190" y="4152671"/>
                            <a:ext cx="2075410" cy="20754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8" name="Text Box 20"/>
              <p:cNvSpPr txBox="1">
                <a:spLocks noChangeArrowheads="1"/>
              </p:cNvSpPr>
              <p:nvPr/>
            </p:nvSpPr>
            <p:spPr bwMode="auto">
              <a:xfrm>
                <a:off x="762000" y="6246813"/>
                <a:ext cx="2133600" cy="261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a) 8×8</a:t>
                </a:r>
                <a:r>
                  <a: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黑白影像</a:t>
                </a:r>
              </a:p>
            </p:txBody>
          </p:sp>
        </p:grpSp>
        <p:grpSp>
          <p:nvGrpSpPr>
            <p:cNvPr id="12295" name="群組 11"/>
            <p:cNvGrpSpPr>
              <a:grpSpLocks/>
            </p:cNvGrpSpPr>
            <p:nvPr/>
          </p:nvGrpSpPr>
          <p:grpSpPr bwMode="auto">
            <a:xfrm>
              <a:off x="3634679" y="3866676"/>
              <a:ext cx="5005629" cy="2689181"/>
              <a:chOff x="3124199" y="3561103"/>
              <a:chExt cx="5453781" cy="2990109"/>
            </a:xfrm>
          </p:grpSpPr>
          <p:graphicFrame>
            <p:nvGraphicFramePr>
              <p:cNvPr id="12290" name="Object 4"/>
              <p:cNvGraphicFramePr>
                <a:graphicFrameLocks noChangeAspect="1"/>
              </p:cNvGraphicFramePr>
              <p:nvPr/>
            </p:nvGraphicFramePr>
            <p:xfrm>
              <a:off x="3124199" y="3561103"/>
              <a:ext cx="5453781" cy="27960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6" name="Visio" r:id="rId5" imgW="7124216" imgH="3647700" progId="Visio.Drawing.11">
                      <p:embed/>
                    </p:oleObj>
                  </mc:Choice>
                  <mc:Fallback>
                    <p:oleObj name="Visio" r:id="rId5" imgW="7124216" imgH="3647700" progId="Visio.Drawing.11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4199" y="3561103"/>
                            <a:ext cx="5453781" cy="27960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7" name="Text Box 21"/>
              <p:cNvSpPr txBox="1">
                <a:spLocks noChangeArrowheads="1"/>
              </p:cNvSpPr>
              <p:nvPr/>
            </p:nvSpPr>
            <p:spPr bwMode="auto">
              <a:xfrm>
                <a:off x="5076056" y="6260802"/>
                <a:ext cx="2133600" cy="290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b) </a:t>
                </a:r>
                <a:r>
                  <a: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四分樹結構</a:t>
                </a:r>
              </a:p>
            </p:txBody>
          </p:sp>
        </p:grpSp>
        <p:sp>
          <p:nvSpPr>
            <p:cNvPr id="12296" name="Text Box 22"/>
            <p:cNvSpPr txBox="1">
              <a:spLocks noChangeArrowheads="1"/>
            </p:cNvSpPr>
            <p:nvPr/>
          </p:nvSpPr>
          <p:spPr bwMode="auto">
            <a:xfrm>
              <a:off x="3505096" y="6532588"/>
              <a:ext cx="2514600" cy="26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4.1.2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影像加密的例子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73A999-49C2-445F-A236-02949E025C96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18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26" name="Rectangle 4"/>
          <p:cNvSpPr>
            <a:spLocks noChangeArrowheads="1"/>
          </p:cNvSpPr>
          <p:nvPr/>
        </p:nvSpPr>
        <p:spPr bwMode="auto">
          <a:xfrm>
            <a:off x="179388" y="852488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定義掃瞄語言</a:t>
            </a:r>
          </a:p>
        </p:txBody>
      </p:sp>
      <p:grpSp>
        <p:nvGrpSpPr>
          <p:cNvPr id="13327" name="群組 24"/>
          <p:cNvGrpSpPr>
            <a:grpSpLocks/>
          </p:cNvGrpSpPr>
          <p:nvPr/>
        </p:nvGrpSpPr>
        <p:grpSpPr bwMode="auto">
          <a:xfrm>
            <a:off x="539750" y="1304925"/>
            <a:ext cx="8447088" cy="458788"/>
            <a:chOff x="539552" y="1304504"/>
            <a:chExt cx="8447066" cy="459999"/>
          </a:xfrm>
        </p:grpSpPr>
        <p:sp>
          <p:nvSpPr>
            <p:cNvPr id="13337" name="Text Box 5"/>
            <p:cNvSpPr txBox="1">
              <a:spLocks noChangeArrowheads="1"/>
            </p:cNvSpPr>
            <p:nvPr/>
          </p:nvSpPr>
          <p:spPr bwMode="auto">
            <a:xfrm>
              <a:off x="539552" y="1304504"/>
              <a:ext cx="674370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假設影像的大小為            ，掃瞄語言可被定義為文法 </a:t>
              </a:r>
            </a:p>
          </p:txBody>
        </p:sp>
        <p:graphicFrame>
          <p:nvGraphicFramePr>
            <p:cNvPr id="13323" name="Object 2"/>
            <p:cNvGraphicFramePr>
              <a:graphicFrameLocks noChangeAspect="1"/>
            </p:cNvGraphicFramePr>
            <p:nvPr/>
          </p:nvGraphicFramePr>
          <p:xfrm>
            <a:off x="2869895" y="1318691"/>
            <a:ext cx="901704" cy="368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2" r:id="rId3" imgW="469696" imgH="190417" progId="Equation.3">
                    <p:embed/>
                  </p:oleObj>
                </mc:Choice>
                <mc:Fallback>
                  <p:oleObj r:id="rId3" imgW="469696" imgH="190417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895" y="1318691"/>
                          <a:ext cx="901704" cy="368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3"/>
            <p:cNvGraphicFramePr>
              <a:graphicFrameLocks noChangeAspect="1"/>
            </p:cNvGraphicFramePr>
            <p:nvPr/>
          </p:nvGraphicFramePr>
          <p:xfrm>
            <a:off x="7103843" y="1329528"/>
            <a:ext cx="188277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3" r:id="rId5" imgW="1117115" imgH="253890" progId="Equation.3">
                    <p:embed/>
                  </p:oleObj>
                </mc:Choice>
                <mc:Fallback>
                  <p:oleObj r:id="rId5" imgW="1117115" imgH="25389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3843" y="1329528"/>
                          <a:ext cx="1882775" cy="434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Text Box 22"/>
          <p:cNvSpPr txBox="1">
            <a:spLocks noChangeArrowheads="1"/>
          </p:cNvSpPr>
          <p:nvPr/>
        </p:nvSpPr>
        <p:spPr bwMode="auto">
          <a:xfrm>
            <a:off x="6084888" y="6165850"/>
            <a:ext cx="2519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4.1.3  24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個掃瞄圖案</a:t>
            </a:r>
          </a:p>
        </p:txBody>
      </p:sp>
      <p:grpSp>
        <p:nvGrpSpPr>
          <p:cNvPr id="13329" name="群組 23"/>
          <p:cNvGrpSpPr>
            <a:grpSpLocks/>
          </p:cNvGrpSpPr>
          <p:nvPr/>
        </p:nvGrpSpPr>
        <p:grpSpPr bwMode="auto">
          <a:xfrm>
            <a:off x="352425" y="1916113"/>
            <a:ext cx="5660336" cy="4105275"/>
            <a:chOff x="485775" y="1381125"/>
            <a:chExt cx="5660336" cy="4105275"/>
          </a:xfrm>
        </p:grpSpPr>
        <p:graphicFrame>
          <p:nvGraphicFramePr>
            <p:cNvPr id="13315" name="Object 4"/>
            <p:cNvGraphicFramePr>
              <a:graphicFrameLocks noChangeAspect="1"/>
            </p:cNvGraphicFramePr>
            <p:nvPr/>
          </p:nvGraphicFramePr>
          <p:xfrm>
            <a:off x="549275" y="1381125"/>
            <a:ext cx="1604963" cy="76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4" name="Equation" r:id="rId7" imgW="965160" imgH="457200" progId="Equation.DSMT4">
                    <p:embed/>
                  </p:oleObj>
                </mc:Choice>
                <mc:Fallback>
                  <p:oleObj name="Equation" r:id="rId7" imgW="96516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75" y="1381125"/>
                          <a:ext cx="1604963" cy="760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5"/>
            <p:cNvGraphicFramePr>
              <a:graphicFrameLocks noChangeAspect="1"/>
            </p:cNvGraphicFramePr>
            <p:nvPr/>
          </p:nvGraphicFramePr>
          <p:xfrm>
            <a:off x="485775" y="2478087"/>
            <a:ext cx="3741738" cy="808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Equation" r:id="rId9" imgW="2247840" imgH="482400" progId="Equation.DSMT4">
                    <p:embed/>
                  </p:oleObj>
                </mc:Choice>
                <mc:Fallback>
                  <p:oleObj name="Equation" r:id="rId9" imgW="2247840" imgH="482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" y="2478087"/>
                          <a:ext cx="3741738" cy="808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Text Box 10"/>
            <p:cNvSpPr txBox="1">
              <a:spLocks noChangeArrowheads="1"/>
            </p:cNvSpPr>
            <p:nvPr/>
          </p:nvSpPr>
          <p:spPr bwMode="auto">
            <a:xfrm>
              <a:off x="2052638" y="1535113"/>
              <a:ext cx="24193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代表非終結符號集</a:t>
              </a:r>
            </a:p>
          </p:txBody>
        </p:sp>
        <p:sp>
          <p:nvSpPr>
            <p:cNvPr id="13331" name="Text Box 11"/>
            <p:cNvSpPr txBox="1">
              <a:spLocks noChangeArrowheads="1"/>
            </p:cNvSpPr>
            <p:nvPr/>
          </p:nvSpPr>
          <p:spPr bwMode="auto">
            <a:xfrm>
              <a:off x="833438" y="2066925"/>
              <a:ext cx="396398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代表四分樹中第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層的掃瞄圖案 </a:t>
              </a:r>
            </a:p>
          </p:txBody>
        </p:sp>
        <p:graphicFrame>
          <p:nvGraphicFramePr>
            <p:cNvPr id="13317" name="Object 6"/>
            <p:cNvGraphicFramePr>
              <a:graphicFrameLocks noChangeAspect="1"/>
            </p:cNvGraphicFramePr>
            <p:nvPr/>
          </p:nvGraphicFramePr>
          <p:xfrm>
            <a:off x="528638" y="2066925"/>
            <a:ext cx="358775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6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" y="2066925"/>
                          <a:ext cx="358775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Text Box 13"/>
            <p:cNvSpPr txBox="1">
              <a:spLocks noChangeArrowheads="1"/>
            </p:cNvSpPr>
            <p:nvPr/>
          </p:nvSpPr>
          <p:spPr bwMode="auto">
            <a:xfrm>
              <a:off x="4110038" y="2630488"/>
              <a:ext cx="1665287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終結符號集 </a:t>
              </a:r>
            </a:p>
          </p:txBody>
        </p:sp>
        <p:graphicFrame>
          <p:nvGraphicFramePr>
            <p:cNvPr id="13318" name="Object 7"/>
            <p:cNvGraphicFramePr>
              <a:graphicFrameLocks noChangeAspect="1"/>
            </p:cNvGraphicFramePr>
            <p:nvPr/>
          </p:nvGraphicFramePr>
          <p:xfrm>
            <a:off x="1155700" y="3233737"/>
            <a:ext cx="36099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7" name="Equation" r:id="rId13" imgW="2158920" imgH="291960" progId="Equation.DSMT4">
                    <p:embed/>
                  </p:oleObj>
                </mc:Choice>
                <mc:Fallback>
                  <p:oleObj name="Equation" r:id="rId13" imgW="2158920" imgH="29196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700" y="3233737"/>
                          <a:ext cx="3609975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8"/>
            <p:cNvGraphicFramePr>
              <a:graphicFrameLocks noChangeAspect="1"/>
            </p:cNvGraphicFramePr>
            <p:nvPr/>
          </p:nvGraphicFramePr>
          <p:xfrm>
            <a:off x="528638" y="3688224"/>
            <a:ext cx="342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8" name="Equation" r:id="rId15" imgW="190440" imgH="253800" progId="Equation.3">
                    <p:embed/>
                  </p:oleObj>
                </mc:Choice>
                <mc:Fallback>
                  <p:oleObj name="Equation" r:id="rId15" imgW="190440" imgH="253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" y="3688224"/>
                          <a:ext cx="3429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Text Box 16"/>
            <p:cNvSpPr txBox="1">
              <a:spLocks noChangeArrowheads="1"/>
            </p:cNvSpPr>
            <p:nvPr/>
          </p:nvSpPr>
          <p:spPr bwMode="auto">
            <a:xfrm>
              <a:off x="833438" y="3667125"/>
              <a:ext cx="531267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4.1.3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中定義的24個掃瞄圖案中的一個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334" name="Text Box 18"/>
            <p:cNvSpPr txBox="1">
              <a:spLocks noChangeArrowheads="1"/>
            </p:cNvSpPr>
            <p:nvPr/>
          </p:nvSpPr>
          <p:spPr bwMode="auto">
            <a:xfrm>
              <a:off x="757238" y="4154488"/>
              <a:ext cx="1860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代表起始符號</a:t>
              </a:r>
            </a:p>
          </p:txBody>
        </p:sp>
        <p:graphicFrame>
          <p:nvGraphicFramePr>
            <p:cNvPr id="13320" name="Object 10"/>
            <p:cNvGraphicFramePr>
              <a:graphicFrameLocks noChangeAspect="1"/>
            </p:cNvGraphicFramePr>
            <p:nvPr/>
          </p:nvGraphicFramePr>
          <p:xfrm>
            <a:off x="539750" y="4581525"/>
            <a:ext cx="317500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9" name="Equation" r:id="rId17" imgW="152280" imgH="164880" progId="Equation.3">
                    <p:embed/>
                  </p:oleObj>
                </mc:Choice>
                <mc:Fallback>
                  <p:oleObj name="Equation" r:id="rId17" imgW="15228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4581525"/>
                          <a:ext cx="317500" cy="344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Text Box 20"/>
            <p:cNvSpPr txBox="1">
              <a:spLocks noChangeArrowheads="1"/>
            </p:cNvSpPr>
            <p:nvPr/>
          </p:nvSpPr>
          <p:spPr bwMode="auto">
            <a:xfrm>
              <a:off x="777875" y="4535488"/>
              <a:ext cx="335059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代表文法 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</a:t>
              </a:r>
              <a:r>
                <a:rPr lang="en-US" altLang="zh-TW" sz="2200" b="1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中的產生規則</a:t>
              </a:r>
            </a:p>
          </p:txBody>
        </p:sp>
        <p:graphicFrame>
          <p:nvGraphicFramePr>
            <p:cNvPr id="13321" name="Object 12"/>
            <p:cNvGraphicFramePr>
              <a:graphicFrameLocks noChangeAspect="1"/>
            </p:cNvGraphicFramePr>
            <p:nvPr/>
          </p:nvGraphicFramePr>
          <p:xfrm>
            <a:off x="533400" y="5029200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0" name="Equation" r:id="rId19" imgW="228600" imgH="228600" progId="Equation.3">
                    <p:embed/>
                  </p:oleObj>
                </mc:Choice>
                <mc:Fallback>
                  <p:oleObj name="Equation" r:id="rId19" imgW="2286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5029200"/>
                          <a:ext cx="4572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881063" y="5018088"/>
              <a:ext cx="46362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為24個掃瞄圖案中的第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個掃瞄圖案</a:t>
              </a:r>
            </a:p>
          </p:txBody>
        </p:sp>
        <p:graphicFrame>
          <p:nvGraphicFramePr>
            <p:cNvPr id="13322" name="Object 24"/>
            <p:cNvGraphicFramePr>
              <a:graphicFrameLocks noChangeAspect="1"/>
            </p:cNvGraphicFramePr>
            <p:nvPr/>
          </p:nvGraphicFramePr>
          <p:xfrm>
            <a:off x="539750" y="4221163"/>
            <a:ext cx="215900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1" name="Equation" r:id="rId21" imgW="139680" imgH="177480" progId="Equation.DSMT4">
                    <p:embed/>
                  </p:oleObj>
                </mc:Choice>
                <mc:Fallback>
                  <p:oleObj name="Equation" r:id="rId21" imgW="139680" imgH="1774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4221163"/>
                          <a:ext cx="215900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38969" y="1916113"/>
            <a:ext cx="2855843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9AD108-F75E-4C90-8656-09F3F9318E54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19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309563" y="457200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47" name="Text Box 3"/>
          <p:cNvSpPr txBox="1">
            <a:spLocks noChangeArrowheads="1"/>
          </p:cNvSpPr>
          <p:nvPr/>
        </p:nvSpPr>
        <p:spPr bwMode="auto">
          <a:xfrm>
            <a:off x="441325" y="796925"/>
            <a:ext cx="3006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給定一組產生規則如下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88950" y="1219200"/>
          <a:ext cx="13636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r:id="rId3" imgW="774364" imgH="228501" progId="Equation.3">
                  <p:embed/>
                </p:oleObj>
              </mc:Choice>
              <mc:Fallback>
                <p:oleObj r:id="rId3" imgW="77436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219200"/>
                        <a:ext cx="13636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88950" y="1527175"/>
          <a:ext cx="9937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r:id="rId5" imgW="558800" imgH="228600" progId="Equation.3">
                  <p:embed/>
                </p:oleObj>
              </mc:Choice>
              <mc:Fallback>
                <p:oleObj r:id="rId5" imgW="558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527175"/>
                        <a:ext cx="9937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88950" y="1905000"/>
          <a:ext cx="19288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r:id="rId7" imgW="1091726" imgH="241195" progId="Equation.3">
                  <p:embed/>
                </p:oleObj>
              </mc:Choice>
              <mc:Fallback>
                <p:oleObj r:id="rId7" imgW="1091726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905000"/>
                        <a:ext cx="19288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88950" y="2286000"/>
          <a:ext cx="5683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r:id="rId9" imgW="3225800" imgH="241300" progId="Equation.3">
                  <p:embed/>
                </p:oleObj>
              </mc:Choice>
              <mc:Fallback>
                <p:oleObj r:id="rId9" imgW="32258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286000"/>
                        <a:ext cx="56832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57200" y="2667000"/>
          <a:ext cx="4800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r:id="rId11" imgW="2832100" imgH="736600" progId="Equation.3">
                  <p:embed/>
                </p:oleObj>
              </mc:Choice>
              <mc:Fallback>
                <p:oleObj r:id="rId11" imgW="28321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48006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57200" y="3962400"/>
          <a:ext cx="4648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r:id="rId13" imgW="2857500" imgH="736600" progId="Equation.3">
                  <p:embed/>
                </p:oleObj>
              </mc:Choice>
              <mc:Fallback>
                <p:oleObj r:id="rId13" imgW="2857500" imgH="736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46482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381000" y="5181600"/>
            <a:ext cx="62151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4.1.2(a)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的黑白影像被加密成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4.1.4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6096000" y="2667000"/>
          <a:ext cx="25146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r:id="rId15" imgW="2151888" imgH="2037588" progId="Visio.Drawing.6">
                  <p:embed/>
                </p:oleObj>
              </mc:Choice>
              <mc:Fallback>
                <p:oleObj r:id="rId15" imgW="2151888" imgH="2037588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67000"/>
                        <a:ext cx="251460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6300788" y="4953000"/>
            <a:ext cx="244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4.1.4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加密後的結果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365125" y="5532438"/>
            <a:ext cx="87332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利用列掃瞄的方式，</a:t>
            </a:r>
          </a:p>
          <a:p>
            <a:pPr eaLnBrk="1" hangingPunct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4.1.4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可表示成</a:t>
            </a:r>
            <a:r>
              <a:rPr lang="zh-TW" altLang="en-US" sz="2200" dirty="0"/>
              <a:t>00000000000111110000000000000000111110000000</a:t>
            </a:r>
          </a:p>
          <a:p>
            <a:pPr eaLnBrk="1" hangingPunct="1"/>
            <a:r>
              <a:rPr lang="zh-TW" altLang="en-US" sz="2200" dirty="0"/>
              <a:t>11110000000011110000，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進而用</a:t>
            </a:r>
            <a:r>
              <a:rPr lang="zh-TW" altLang="en-US" sz="2200" dirty="0"/>
              <a:t>011516574844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anose="02020603050405020304" pitchFamily="18" charset="0"/>
              </a:rPr>
              <a:t>內容</a:t>
            </a:r>
          </a:p>
        </p:txBody>
      </p:sp>
      <p:sp>
        <p:nvSpPr>
          <p:cNvPr id="2560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3551D3A-7EAA-474D-AD17-1426FC8D8DC3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90600" y="1700213"/>
            <a:ext cx="77724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+mn-ea"/>
                <a:ea typeface="+mn-ea"/>
              </a:rPr>
              <a:t>10</a:t>
            </a:r>
            <a:r>
              <a:rPr lang="zh-TW" altLang="en-US" sz="3200" dirty="0" smtClean="0">
                <a:latin typeface="+mn-ea"/>
                <a:ea typeface="+mn-ea"/>
              </a:rPr>
              <a:t>.</a:t>
            </a:r>
            <a:r>
              <a:rPr lang="zh-TW" altLang="en-US" sz="3200" dirty="0">
                <a:latin typeface="+mn-ea"/>
                <a:ea typeface="+mn-ea"/>
              </a:rPr>
              <a:t>1 前言</a:t>
            </a:r>
            <a:endParaRPr lang="en-US" altLang="zh-TW" sz="32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+mn-ea"/>
                <a:ea typeface="+mn-ea"/>
                <a:cs typeface="Times New Roman" panose="02020603050405020304" pitchFamily="18" charset="0"/>
              </a:rPr>
              <a:t>10</a:t>
            </a:r>
            <a:r>
              <a:rPr lang="zh-TW" altLang="en-US" sz="3200" dirty="0" smtClean="0"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r>
              <a:rPr lang="zh-TW" altLang="en-US" sz="32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+mn-ea"/>
                <a:ea typeface="+mn-ea"/>
              </a:rPr>
              <a:t> 黑白影像的空間資料結構表示</a:t>
            </a:r>
            <a:r>
              <a:rPr lang="zh-TW" altLang="en-US" sz="3200" dirty="0" smtClean="0">
                <a:latin typeface="+mn-ea"/>
                <a:ea typeface="+mn-ea"/>
              </a:rPr>
              <a:t>法</a:t>
            </a:r>
            <a:endParaRPr lang="zh-TW" altLang="en-US" sz="4000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+mn-ea"/>
                <a:ea typeface="+mn-ea"/>
                <a:cs typeface="Times New Roman" panose="02020603050405020304" pitchFamily="18" charset="0"/>
              </a:rPr>
              <a:t>10</a:t>
            </a:r>
            <a:r>
              <a:rPr lang="zh-TW" altLang="en-US" sz="3200" dirty="0" smtClean="0"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TW" sz="3200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+mn-ea"/>
                <a:ea typeface="+mn-ea"/>
              </a:rPr>
              <a:t> 高灰階影像的空間資料結構表示法</a:t>
            </a:r>
            <a:endParaRPr lang="en-US" altLang="zh-TW" sz="3200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+mn-ea"/>
                <a:ea typeface="+mn-ea"/>
                <a:cs typeface="Times New Roman" panose="02020603050405020304" pitchFamily="18" charset="0"/>
              </a:rPr>
              <a:t>10.4</a:t>
            </a:r>
            <a:r>
              <a:rPr lang="zh-TW" altLang="en-US" sz="3200" dirty="0" smtClean="0">
                <a:latin typeface="+mn-ea"/>
                <a:ea typeface="+mn-ea"/>
              </a:rPr>
              <a:t> </a:t>
            </a:r>
            <a:r>
              <a:rPr lang="zh-TW" altLang="en-US" sz="3200" dirty="0">
                <a:latin typeface="+mn-ea"/>
                <a:ea typeface="+mn-ea"/>
              </a:rPr>
              <a:t>基本影像運算之</a:t>
            </a:r>
            <a:r>
              <a:rPr lang="zh-TW" altLang="en-US" sz="3200" dirty="0" smtClean="0">
                <a:latin typeface="+mn-ea"/>
                <a:ea typeface="+mn-ea"/>
              </a:rPr>
              <a:t>應用</a:t>
            </a:r>
            <a:endParaRPr lang="en-US" altLang="zh-TW" sz="2400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+mn-ea"/>
                <a:ea typeface="+mn-ea"/>
              </a:rPr>
              <a:t>10.5 </a:t>
            </a:r>
            <a:r>
              <a:rPr lang="zh-TW" altLang="en-US" sz="3200" dirty="0">
                <a:latin typeface="+mn-ea"/>
                <a:ea typeface="+mn-ea"/>
              </a:rPr>
              <a:t>結論</a:t>
            </a:r>
            <a:endParaRPr lang="en-US" altLang="zh-TW" sz="3200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endParaRPr lang="zh-TW" altLang="en-US" sz="2200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TW" alt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10.1</a:t>
            </a:r>
            <a:r>
              <a:rPr lang="zh-TW" altLang="en-US" dirty="0" smtClean="0">
                <a:latin typeface="+mj-ea"/>
              </a:rPr>
              <a:t> 前言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主要介紹黑白及灰階影像的空間資結構表示法。</a:t>
            </a:r>
            <a:r>
              <a:rPr lang="zh-TW" altLang="en-US" sz="2400" dirty="0"/>
              <a:t>另外</a:t>
            </a:r>
            <a:r>
              <a:rPr lang="zh-TW" altLang="en-US" sz="2400" dirty="0" smtClean="0"/>
              <a:t>介紹一些應用。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E76C5F-2DCE-4C84-9856-35E857786C3A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68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43699"/>
            <a:ext cx="8915400" cy="1371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黑白影像的空間資料結構表示法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.2.1 四分樹表示法</a:t>
            </a:r>
          </a:p>
        </p:txBody>
      </p:sp>
      <p:sp>
        <p:nvSpPr>
          <p:cNvPr id="102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F895F5-5724-47EC-9C74-DB7914007406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4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63049"/>
            <a:ext cx="25527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38774"/>
              </p:ext>
            </p:extLst>
          </p:nvPr>
        </p:nvGraphicFramePr>
        <p:xfrm>
          <a:off x="3414713" y="3290049"/>
          <a:ext cx="53340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4" imgW="0" imgH="0" progId="CorelDRAW.Graphic.9">
                  <p:embed/>
                </p:oleObj>
              </mc:Choice>
              <mc:Fallback>
                <p:oleObj r:id="rId4" imgW="0" imgH="0" progId="CorelDRAW.Graphic.9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3290049"/>
                        <a:ext cx="533400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5"/>
          <p:cNvSpPr txBox="1">
            <a:spLocks noChangeArrowheads="1"/>
          </p:cNvSpPr>
          <p:nvPr/>
        </p:nvSpPr>
        <p:spPr bwMode="auto">
          <a:xfrm>
            <a:off x="1187450" y="6004674"/>
            <a:ext cx="212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10.2.1.1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黑白影像</a:t>
            </a:r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5045075" y="6042774"/>
            <a:ext cx="25512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.1.2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四分樹表示法</a:t>
            </a: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395288" y="2343899"/>
            <a:ext cx="8353425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四分樹切割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C2C776-2937-40B8-B931-DA25C4EA7CB0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5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54" name="Rectangle 2"/>
          <p:cNvSpPr>
            <a:spLocks noChangeArrowheads="1"/>
          </p:cNvSpPr>
          <p:nvPr/>
        </p:nvSpPr>
        <p:spPr bwMode="auto">
          <a:xfrm>
            <a:off x="539750" y="908050"/>
            <a:ext cx="81422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四分樹的正規化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2.1.3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需16個葉子點。往東南方向移動一格，只需七個葉子點。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74650"/>
              </p:ext>
            </p:extLst>
          </p:nvPr>
        </p:nvGraphicFramePr>
        <p:xfrm>
          <a:off x="1038225" y="2565400"/>
          <a:ext cx="1811338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3" imgW="914400" imgH="914400" progId="CorelDRAW.Graphic.9">
                  <p:embed/>
                </p:oleObj>
              </mc:Choice>
              <mc:Fallback>
                <p:oleObj r:id="rId3" imgW="914400" imgH="9144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565400"/>
                        <a:ext cx="1811338" cy="181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828674" y="4699000"/>
            <a:ext cx="2441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2.1.3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4×4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黑白影像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56" name="群組 12"/>
          <p:cNvGrpSpPr>
            <a:grpSpLocks/>
          </p:cNvGrpSpPr>
          <p:nvPr/>
        </p:nvGrpSpPr>
        <p:grpSpPr bwMode="auto">
          <a:xfrm>
            <a:off x="3657600" y="2565400"/>
            <a:ext cx="4953000" cy="2718375"/>
            <a:chOff x="3657600" y="2819400"/>
            <a:chExt cx="4953000" cy="2718375"/>
          </a:xfrm>
        </p:grpSpPr>
        <p:graphicFrame>
          <p:nvGraphicFramePr>
            <p:cNvPr id="2051" name="Object 4"/>
            <p:cNvGraphicFramePr>
              <a:graphicFrameLocks noChangeAspect="1"/>
            </p:cNvGraphicFramePr>
            <p:nvPr/>
          </p:nvGraphicFramePr>
          <p:xfrm>
            <a:off x="3657600" y="2819400"/>
            <a:ext cx="1811338" cy="181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r:id="rId5" imgW="914400" imgH="914400" progId="CorelDRAW.Graphic.9">
                    <p:embed/>
                  </p:oleObj>
                </mc:Choice>
                <mc:Fallback>
                  <p:oleObj r:id="rId5" imgW="914400" imgH="914400" progId="CorelDRAW.Graphic.9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2819400"/>
                          <a:ext cx="1811338" cy="1811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5"/>
            <p:cNvGraphicFramePr>
              <a:graphicFrameLocks noChangeAspect="1"/>
            </p:cNvGraphicFramePr>
            <p:nvPr/>
          </p:nvGraphicFramePr>
          <p:xfrm>
            <a:off x="5943600" y="3048000"/>
            <a:ext cx="2209800" cy="157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r:id="rId7" imgW="914400" imgH="914400" progId="CorelDRAW.Graphic.9">
                    <p:embed/>
                  </p:oleObj>
                </mc:Choice>
                <mc:Fallback>
                  <p:oleObj r:id="rId7" imgW="914400" imgH="914400" progId="CorelDRAW.Graphic.9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3048000"/>
                          <a:ext cx="2209800" cy="1579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" name="Text Box 7"/>
            <p:cNvSpPr txBox="1">
              <a:spLocks noChangeArrowheads="1"/>
            </p:cNvSpPr>
            <p:nvPr/>
          </p:nvSpPr>
          <p:spPr bwMode="auto">
            <a:xfrm>
              <a:off x="3733800" y="4648200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移動後的結果</a:t>
              </a:r>
            </a:p>
          </p:txBody>
        </p:sp>
        <p:sp>
          <p:nvSpPr>
            <p:cNvPr id="2059" name="Text Box 8"/>
            <p:cNvSpPr txBox="1">
              <a:spLocks noChangeArrowheads="1"/>
            </p:cNvSpPr>
            <p:nvPr/>
          </p:nvSpPr>
          <p:spPr bwMode="auto">
            <a:xfrm>
              <a:off x="4787900" y="4953000"/>
              <a:ext cx="23050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2.1.4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移位後的效果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60" name="Text Box 9"/>
            <p:cNvSpPr txBox="1">
              <a:spLocks noChangeArrowheads="1"/>
            </p:cNvSpPr>
            <p:nvPr/>
          </p:nvSpPr>
          <p:spPr bwMode="auto">
            <a:xfrm>
              <a:off x="5867400" y="4616450"/>
              <a:ext cx="2743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移動後的四分樹表示法</a:t>
              </a:r>
            </a:p>
          </p:txBody>
        </p:sp>
      </p:grp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900113" y="5562600"/>
            <a:ext cx="73437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適當的移位可以減少葉子數量來達到節省記憶體的功效。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57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.2.2 深先表示法</a:t>
            </a:r>
          </a:p>
        </p:txBody>
      </p:sp>
      <p:sp>
        <p:nvSpPr>
          <p:cNvPr id="307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978252-ADF3-46AE-8BC7-D2F3789AD13C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6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323850" y="1600200"/>
            <a:ext cx="8077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2.1.2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的四分樹，用深先搜尋法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7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371511"/>
              </p:ext>
            </p:extLst>
          </p:nvPr>
        </p:nvGraphicFramePr>
        <p:xfrm>
          <a:off x="3886200" y="4254500"/>
          <a:ext cx="44196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3" imgW="0" imgH="0" progId="CorelDRAW.Graphic.9">
                  <p:embed/>
                </p:oleObj>
              </mc:Choice>
              <mc:Fallback>
                <p:oleObj r:id="rId3" imgW="0" imgH="0" progId="CorelDRAW.Graphic.9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254500"/>
                        <a:ext cx="4419600" cy="198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26"/>
          <p:cNvSpPr txBox="1">
            <a:spLocks noChangeArrowheads="1"/>
          </p:cNvSpPr>
          <p:nvPr/>
        </p:nvSpPr>
        <p:spPr bwMode="auto">
          <a:xfrm>
            <a:off x="5148263" y="6216650"/>
            <a:ext cx="24480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2.1.2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四分樹表示法</a:t>
            </a:r>
          </a:p>
        </p:txBody>
      </p:sp>
      <p:sp>
        <p:nvSpPr>
          <p:cNvPr id="3080" name="Text Box 28"/>
          <p:cNvSpPr txBox="1">
            <a:spLocks noChangeArrowheads="1"/>
          </p:cNvSpPr>
          <p:nvPr/>
        </p:nvSpPr>
        <p:spPr bwMode="auto">
          <a:xfrm>
            <a:off x="323850" y="3500438"/>
            <a:ext cx="8434388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GGWWWGBWBWBWGWWGWWBBB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可改成((000 (101010(00(00111。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81" name="群組 12"/>
          <p:cNvGrpSpPr>
            <a:grpSpLocks/>
          </p:cNvGrpSpPr>
          <p:nvPr/>
        </p:nvGrpSpPr>
        <p:grpSpPr bwMode="auto">
          <a:xfrm>
            <a:off x="2339975" y="2205038"/>
            <a:ext cx="3886200" cy="1173162"/>
            <a:chOff x="2438400" y="2133600"/>
            <a:chExt cx="3886200" cy="1173163"/>
          </a:xfrm>
        </p:grpSpPr>
        <p:sp>
          <p:nvSpPr>
            <p:cNvPr id="3082" name="Text Box 27"/>
            <p:cNvSpPr txBox="1">
              <a:spLocks noChangeArrowheads="1"/>
            </p:cNvSpPr>
            <p:nvPr/>
          </p:nvSpPr>
          <p:spPr bwMode="auto">
            <a:xfrm>
              <a:off x="2667000" y="2133600"/>
              <a:ext cx="3657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內部節點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輸出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G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2438400" y="2209800"/>
            <a:ext cx="293688" cy="109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Equation" r:id="rId5" imgW="190440" imgH="711000" progId="Equation.3">
                    <p:embed/>
                  </p:oleObj>
                </mc:Choice>
                <mc:Fallback>
                  <p:oleObj name="Equation" r:id="rId5" imgW="190440" imgH="7110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2209800"/>
                          <a:ext cx="293688" cy="1096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Text Box 30"/>
            <p:cNvSpPr txBox="1">
              <a:spLocks noChangeArrowheads="1"/>
            </p:cNvSpPr>
            <p:nvPr/>
          </p:nvSpPr>
          <p:spPr bwMode="auto">
            <a:xfrm>
              <a:off x="2667000" y="2865438"/>
              <a:ext cx="3657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黑色外部節點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輸出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B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84" name="Text Box 31"/>
            <p:cNvSpPr txBox="1">
              <a:spLocks noChangeArrowheads="1"/>
            </p:cNvSpPr>
            <p:nvPr/>
          </p:nvSpPr>
          <p:spPr bwMode="auto">
            <a:xfrm>
              <a:off x="2667000" y="2484438"/>
              <a:ext cx="3657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白色外部節點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 輸出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W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.2.3 線性四分樹表示法</a:t>
            </a:r>
          </a:p>
        </p:txBody>
      </p:sp>
      <p:sp>
        <p:nvSpPr>
          <p:cNvPr id="409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EDF482-ED34-4424-8ACD-A238E7EA028B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7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33400" y="1570038"/>
            <a:ext cx="7999413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線性四分樹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2.1.2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的可表示為 030，032，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1XX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 322，323，33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X。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9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281707"/>
              </p:ext>
            </p:extLst>
          </p:nvPr>
        </p:nvGraphicFramePr>
        <p:xfrm>
          <a:off x="1258888" y="2708275"/>
          <a:ext cx="6667500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3" imgW="0" imgH="0" progId="CorelDRAW.Graphic.9">
                  <p:embed/>
                </p:oleObj>
              </mc:Choice>
              <mc:Fallback>
                <p:oleObj r:id="rId3" imgW="0" imgH="0" progId="CorelDRAW.Graphic.9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6667500" cy="299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4"/>
          <p:cNvSpPr txBox="1">
            <a:spLocks noChangeArrowheads="1"/>
          </p:cNvSpPr>
          <p:nvPr/>
        </p:nvSpPr>
        <p:spPr bwMode="auto">
          <a:xfrm>
            <a:off x="2987675" y="5949950"/>
            <a:ext cx="2808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2.1.2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四分樹表示法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79C00D-DF4F-49FE-BDDA-78D7CCAA8FF8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8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124" name="群組 8"/>
          <p:cNvGrpSpPr>
            <a:grpSpLocks/>
          </p:cNvGrpSpPr>
          <p:nvPr/>
        </p:nvGrpSpPr>
        <p:grpSpPr bwMode="auto">
          <a:xfrm>
            <a:off x="395288" y="981075"/>
            <a:ext cx="8470900" cy="4611132"/>
            <a:chOff x="395288" y="981075"/>
            <a:chExt cx="8470898" cy="4611132"/>
          </a:xfrm>
        </p:grpSpPr>
        <p:sp>
          <p:nvSpPr>
            <p:cNvPr id="5125" name="Text Box 3"/>
            <p:cNvSpPr txBox="1">
              <a:spLocks noChangeArrowheads="1"/>
            </p:cNvSpPr>
            <p:nvPr/>
          </p:nvSpPr>
          <p:spPr bwMode="auto">
            <a:xfrm>
              <a:off x="457200" y="981075"/>
              <a:ext cx="8001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兩組不同的線性四分樹編碼，還原出一樣的四分樹。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26" name="Rectangle 8"/>
            <p:cNvSpPr>
              <a:spLocks noChangeArrowheads="1"/>
            </p:cNvSpPr>
            <p:nvPr/>
          </p:nvSpPr>
          <p:spPr bwMode="auto">
            <a:xfrm>
              <a:off x="395288" y="3786079"/>
              <a:ext cx="39814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10X, 130, 132, 21X, 22X, 231, 232, 3XX</a:t>
              </a:r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468313" y="5222875"/>
              <a:ext cx="42490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3XX, 10X, 21X, 22X, 130, 132, 231, 232</a:t>
              </a: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5122" name="Object 13"/>
            <p:cNvGraphicFramePr>
              <a:graphicFrameLocks noChangeAspect="1"/>
            </p:cNvGraphicFramePr>
            <p:nvPr/>
          </p:nvGraphicFramePr>
          <p:xfrm>
            <a:off x="5436096" y="1844824"/>
            <a:ext cx="3430090" cy="3737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Visio" r:id="rId3" imgW="3385080" imgH="3687120" progId="Visio.Drawing.6">
                    <p:embed/>
                  </p:oleObj>
                </mc:Choice>
                <mc:Fallback>
                  <p:oleObj name="Visio" r:id="rId3" imgW="3385080" imgH="3687120" progId="Visio.Drawing.6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1844824"/>
                          <a:ext cx="3430090" cy="3737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AutoShape 17"/>
            <p:cNvSpPr>
              <a:spLocks noChangeArrowheads="1"/>
            </p:cNvSpPr>
            <p:nvPr/>
          </p:nvSpPr>
          <p:spPr bwMode="auto">
            <a:xfrm>
              <a:off x="4500563" y="4076700"/>
              <a:ext cx="863600" cy="142875"/>
            </a:xfrm>
            <a:prstGeom prst="rightArrow">
              <a:avLst>
                <a:gd name="adj1" fmla="val 50000"/>
                <a:gd name="adj2" fmla="val 15111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29" name="AutoShape 18"/>
            <p:cNvSpPr>
              <a:spLocks noChangeArrowheads="1"/>
            </p:cNvSpPr>
            <p:nvPr/>
          </p:nvSpPr>
          <p:spPr bwMode="auto">
            <a:xfrm>
              <a:off x="4529138" y="5300663"/>
              <a:ext cx="863600" cy="142875"/>
            </a:xfrm>
            <a:prstGeom prst="rightArrow">
              <a:avLst>
                <a:gd name="adj1" fmla="val 50000"/>
                <a:gd name="adj2" fmla="val 15111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2D7194-0A08-484B-BEB9-C3A43B740E05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9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627" name="群組 6"/>
          <p:cNvGrpSpPr>
            <a:grpSpLocks/>
          </p:cNvGrpSpPr>
          <p:nvPr/>
        </p:nvGrpSpPr>
        <p:grpSpPr bwMode="auto">
          <a:xfrm>
            <a:off x="533400" y="884238"/>
            <a:ext cx="8250007" cy="4930783"/>
            <a:chOff x="533400" y="883568"/>
            <a:chExt cx="8250360" cy="4930996"/>
          </a:xfrm>
        </p:grpSpPr>
        <p:pic>
          <p:nvPicPr>
            <p:cNvPr id="26628" name="Picture 17" descr="clou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916832"/>
              <a:ext cx="3320454" cy="3444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9" name="Rectangle 1041"/>
            <p:cNvSpPr>
              <a:spLocks noChangeArrowheads="1"/>
            </p:cNvSpPr>
            <p:nvPr/>
          </p:nvSpPr>
          <p:spPr bwMode="auto">
            <a:xfrm>
              <a:off x="5364088" y="5445216"/>
              <a:ext cx="3419672" cy="369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2.3.1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256 × 256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颱風影像</a:t>
              </a:r>
            </a:p>
          </p:txBody>
        </p:sp>
        <p:sp>
          <p:nvSpPr>
            <p:cNvPr id="26630" name="Text Box 1060"/>
            <p:cNvSpPr txBox="1">
              <a:spLocks noChangeArrowheads="1"/>
            </p:cNvSpPr>
            <p:nvPr/>
          </p:nvSpPr>
          <p:spPr bwMode="auto">
            <a:xfrm>
              <a:off x="611188" y="1420321"/>
              <a:ext cx="5977036" cy="144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照原圖儲存共需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65536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個位元。實驗結果：</a:t>
              </a:r>
            </a:p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深先表示法需花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19024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位元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JBIG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來壓縮圖需花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10976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位元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難運算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631" name="Rectangle 1061"/>
            <p:cNvSpPr>
              <a:spLocks noChangeArrowheads="1"/>
            </p:cNvSpPr>
            <p:nvPr/>
          </p:nvSpPr>
          <p:spPr bwMode="auto">
            <a:xfrm>
              <a:off x="533400" y="883568"/>
              <a:ext cx="2743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6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6" id="{ABC13283-FAA0-4149-A742-4B9D2729B8B0}" vid="{2A35E677-82A8-459F-BE2D-E7E487924E00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v6</Template>
  <TotalTime>3903</TotalTime>
  <Words>971</Words>
  <Application>Microsoft Office PowerPoint</Application>
  <PresentationFormat>如螢幕大小 (4:3)</PresentationFormat>
  <Paragraphs>127</Paragraphs>
  <Slides>19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19</vt:i4>
      </vt:variant>
    </vt:vector>
  </HeadingPairs>
  <TitlesOfParts>
    <vt:vector size="32" baseType="lpstr">
      <vt:lpstr>微軟正黑體</vt:lpstr>
      <vt:lpstr>新細明體</vt:lpstr>
      <vt:lpstr>Arial</vt:lpstr>
      <vt:lpstr>Arial Black</vt:lpstr>
      <vt:lpstr>Cambria Math</vt:lpstr>
      <vt:lpstr>Times New Roman</vt:lpstr>
      <vt:lpstr>Wingdings</vt:lpstr>
      <vt:lpstr>v6</vt:lpstr>
      <vt:lpstr>Microsoft 方程式編輯器 3.0</vt:lpstr>
      <vt:lpstr>Visio.Drawing.6</vt:lpstr>
      <vt:lpstr>CorelDRAW.Graphic.9</vt:lpstr>
      <vt:lpstr>Equation</vt:lpstr>
      <vt:lpstr>Visio</vt:lpstr>
      <vt:lpstr>第十章 空間資料結構設計與應用</vt:lpstr>
      <vt:lpstr>內容</vt:lpstr>
      <vt:lpstr>10.1 前言</vt:lpstr>
      <vt:lpstr>10.2 黑白影像的空間資料結構表示法 10.2.1 四分樹表示法</vt:lpstr>
      <vt:lpstr>PowerPoint 簡報</vt:lpstr>
      <vt:lpstr>10.2.2 深先表示法</vt:lpstr>
      <vt:lpstr>10.2.3 線性四分樹表示法</vt:lpstr>
      <vt:lpstr>PowerPoint 簡報</vt:lpstr>
      <vt:lpstr>PowerPoint 簡報</vt:lpstr>
      <vt:lpstr>10.2.4  S 樹表示法</vt:lpstr>
      <vt:lpstr>10.3 高灰階影像的空間資料結構表示法</vt:lpstr>
      <vt:lpstr>PowerPoint 簡報</vt:lpstr>
      <vt:lpstr>PowerPoint 簡報</vt:lpstr>
      <vt:lpstr>PowerPoint 簡報</vt:lpstr>
      <vt:lpstr>PowerPoint 簡報</vt:lpstr>
      <vt:lpstr>10.4 基本影像運算之應用 10.4.1 影像加密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空間資料結構設計與應用</dc:title>
  <dc:creator>IceRain</dc:creator>
  <cp:lastModifiedBy>IceRain</cp:lastModifiedBy>
  <cp:revision>511</cp:revision>
  <cp:lastPrinted>1601-01-01T00:00:00Z</cp:lastPrinted>
  <dcterms:created xsi:type="dcterms:W3CDTF">2002-06-27T04:48:03Z</dcterms:created>
  <dcterms:modified xsi:type="dcterms:W3CDTF">2015-08-05T14:55:29Z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