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7" r:id="rId3"/>
    <p:sldId id="282" r:id="rId4"/>
    <p:sldId id="290" r:id="rId5"/>
    <p:sldId id="283" r:id="rId6"/>
    <p:sldId id="301" r:id="rId7"/>
    <p:sldId id="288" r:id="rId8"/>
    <p:sldId id="326" r:id="rId9"/>
    <p:sldId id="296" r:id="rId10"/>
    <p:sldId id="266" r:id="rId11"/>
    <p:sldId id="298" r:id="rId12"/>
    <p:sldId id="304" r:id="rId13"/>
    <p:sldId id="325" r:id="rId14"/>
    <p:sldId id="307" r:id="rId15"/>
    <p:sldId id="308" r:id="rId16"/>
    <p:sldId id="309" r:id="rId17"/>
    <p:sldId id="310" r:id="rId18"/>
    <p:sldId id="311" r:id="rId19"/>
    <p:sldId id="312" r:id="rId20"/>
    <p:sldId id="286" r:id="rId21"/>
    <p:sldId id="292" r:id="rId22"/>
    <p:sldId id="299" r:id="rId23"/>
    <p:sldId id="302" r:id="rId24"/>
    <p:sldId id="318" r:id="rId25"/>
    <p:sldId id="319" r:id="rId26"/>
    <p:sldId id="320" r:id="rId27"/>
    <p:sldId id="321" r:id="rId28"/>
    <p:sldId id="322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1" autoAdjust="0"/>
    <p:restoredTop sz="94719" autoAdjust="0"/>
  </p:normalViewPr>
  <p:slideViewPr>
    <p:cSldViewPr>
      <p:cViewPr varScale="1">
        <p:scale>
          <a:sx n="115" d="100"/>
          <a:sy n="115" d="100"/>
        </p:scale>
        <p:origin x="10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70.wmf"/><Relationship Id="rId7" Type="http://schemas.openxmlformats.org/officeDocument/2006/relationships/image" Target="../media/image66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9D97C26-9ED8-4CAD-B574-A989C49DA0D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269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1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61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1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6E87CF-9FC4-4C72-8609-B9A55BF48F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637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7B1193AD-A8FE-4BF0-9613-1C886D30B913}" type="slidenum">
              <a:rPr lang="zh-TW" altLang="en-US">
                <a:latin typeface="Arial" panose="020B0604020202020204" pitchFamily="34" charset="0"/>
              </a:rPr>
              <a:pPr/>
              <a:t>16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4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8118ED4-5F23-4969-8EE4-99BFE172E586}" type="slidenum">
              <a:rPr lang="zh-TW" altLang="en-US">
                <a:latin typeface="Arial" panose="020B0604020202020204" pitchFamily="34" charset="0"/>
              </a:rPr>
              <a:pPr/>
              <a:t>17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1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6F612E21-81B8-470F-BFC2-1E89F300365E}" type="slidenum">
              <a:rPr lang="zh-TW" altLang="en-US">
                <a:latin typeface="Arial" panose="020B0604020202020204" pitchFamily="34" charset="0"/>
              </a:rPr>
              <a:pPr/>
              <a:t>20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7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012FCEBB-D415-4085-8807-B52F31180742}" type="slidenum">
              <a:rPr lang="zh-TW" altLang="en-US">
                <a:latin typeface="Arial" panose="020B0604020202020204" pitchFamily="34" charset="0"/>
              </a:rPr>
              <a:pPr/>
              <a:t>22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72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8DDCC7C3-9FC1-4D8C-843D-8E28D6E51F23}" type="slidenum">
              <a:rPr lang="zh-TW" altLang="en-US">
                <a:latin typeface="Arial" panose="020B0604020202020204" pitchFamily="34" charset="0"/>
              </a:rPr>
              <a:pPr/>
              <a:t>27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4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C1088BEC-786B-43F9-B204-D2C7F77B9616}" type="slidenum">
              <a:rPr lang="zh-TW" altLang="en-US">
                <a:latin typeface="Arial" panose="020B0604020202020204" pitchFamily="34" charset="0"/>
              </a:rPr>
              <a:pPr/>
              <a:t>28</a:t>
            </a:fld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9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/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9D4021-7565-40BD-B089-0F644A5458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000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D4469-0414-4DA8-B857-8E4A9F3AF5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24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0A7F0-0F29-407C-830E-F0132D25FB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348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34292-C4FF-4175-B237-F0752D16E3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9966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27F47-5E6A-4C8D-B812-0ACC0FFC28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585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C58A8-18B9-4E21-943E-887527EF92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1199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90B52-5A8E-4559-BE4B-F39E0AF5C9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83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B3BCF-8E41-4B8A-930F-9BA5C07249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781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A312C-A937-44C9-9AB3-2AC99F87CE8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55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D9A31-CFF5-4409-B1D0-4DCE9FAB4A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80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F4A6-4679-495F-A081-EFA93A0CC1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039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93C61-BD0B-4DD8-9DB7-6BF191D96EF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067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6D18B-FC36-4246-9D02-686C300251F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023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23F3B-73BC-4295-B3D4-2F5EF97831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004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7EE8D-022C-494D-9CAC-A97654F3FD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695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94F65D0-4732-4CB3-9085-D0FA42CE69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/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/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80" r:id="rId2"/>
    <p:sldLayoutId id="2147484281" r:id="rId3"/>
    <p:sldLayoutId id="2147484282" r:id="rId4"/>
    <p:sldLayoutId id="2147484283" r:id="rId5"/>
    <p:sldLayoutId id="2147484284" r:id="rId6"/>
    <p:sldLayoutId id="2147484285" r:id="rId7"/>
    <p:sldLayoutId id="2147484286" r:id="rId8"/>
    <p:sldLayoutId id="2147484287" r:id="rId9"/>
    <p:sldLayoutId id="2147484288" r:id="rId10"/>
    <p:sldLayoutId id="2147484289" r:id="rId11"/>
    <p:sldLayoutId id="2147484290" r:id="rId12"/>
    <p:sldLayoutId id="2147484291" r:id="rId13"/>
    <p:sldLayoutId id="2147484292" r:id="rId14"/>
    <p:sldLayoutId id="214748429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1.wmf"/><Relationship Id="rId3" Type="http://schemas.openxmlformats.org/officeDocument/2006/relationships/oleObject" Target="../embeddings/oleObject52.bin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0.wmf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2.wmf"/><Relationship Id="rId18" Type="http://schemas.openxmlformats.org/officeDocument/2006/relationships/image" Target="../media/image76.png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72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5.wmf"/><Relationship Id="rId10" Type="http://schemas.openxmlformats.org/officeDocument/2006/relationships/oleObject" Target="../embeddings/oleObject67.bin"/><Relationship Id="rId19" Type="http://schemas.openxmlformats.org/officeDocument/2006/relationships/oleObject" Target="../embeddings/oleObject71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4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第十一章</a:t>
            </a:r>
            <a:br>
              <a:rPr lang="zh-TW" altLang="en-US" sz="44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分群與應用</a:t>
            </a:r>
          </a:p>
        </p:txBody>
      </p:sp>
      <p:sp>
        <p:nvSpPr>
          <p:cNvPr id="5123" name="Rectangle 1042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D87C7E-B9EB-463A-A09F-BD2B5632DB2B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11.4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植基於對稱假設的分群法</a:t>
            </a:r>
          </a:p>
        </p:txBody>
      </p:sp>
      <p:graphicFrame>
        <p:nvGraphicFramePr>
          <p:cNvPr id="1433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292350" y="1557338"/>
          <a:ext cx="4291013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VISIO" r:id="rId3" imgW="7224889" imgH="4718756" progId="Visio.Drawing.6">
                  <p:embed/>
                </p:oleObj>
              </mc:Choice>
              <mc:Fallback>
                <p:oleObj name="VISIO" r:id="rId3" imgW="7224889" imgH="4718756" progId="Visio.Drawing.6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1557338"/>
                        <a:ext cx="4291013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589401-7C91-40AC-978C-AB7BB12400E9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681288" y="4468813"/>
            <a:ext cx="36195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11.4.1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一個對稱圖的例子</a:t>
            </a:r>
          </a:p>
        </p:txBody>
      </p:sp>
      <p:sp>
        <p:nvSpPr>
          <p:cNvPr id="14342" name="Text Box 50"/>
          <p:cNvSpPr txBox="1">
            <a:spLocks noChangeArrowheads="1"/>
          </p:cNvSpPr>
          <p:nvPr/>
        </p:nvSpPr>
        <p:spPr bwMode="auto">
          <a:xfrm>
            <a:off x="539750" y="5084763"/>
            <a:ext cx="8064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的作法，資料點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因為距離群心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較近，它會被歸屬於群心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。事實上，從資料集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sz="22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的分佈來看，資料點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應該被歸屬於群心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的。造成了誤判的情形。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189DD-A241-410C-8F0A-138DF7C8C121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1050" y="2519363"/>
          <a:ext cx="42481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方程式" r:id="rId3" imgW="2374900" imgH="533400" progId="Equation.3">
                  <p:embed/>
                </p:oleObj>
              </mc:Choice>
              <mc:Fallback>
                <p:oleObj name="方程式" r:id="rId3" imgW="23749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19363"/>
                        <a:ext cx="42481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文字方塊 5"/>
          <p:cNvSpPr txBox="1">
            <a:spLocks noChangeArrowheads="1"/>
          </p:cNvSpPr>
          <p:nvPr/>
        </p:nvSpPr>
        <p:spPr bwMode="auto">
          <a:xfrm>
            <a:off x="468313" y="908050"/>
            <a:ext cx="7954962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：如何修改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分群方法中的距離公式避免上述誤判情形？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利用式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(11.4.1)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11.4.1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中的點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之對稱點為點 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，如此一來，點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就不會被歸屬為群心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了。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7237413" y="2781300"/>
            <a:ext cx="11493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(11.4.1)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6828" y="911547"/>
            <a:ext cx="8075612" cy="215741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演算法找到了</a:t>
            </a:r>
            <a:r>
              <a:rPr lang="en-US" altLang="zh-TW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個群心                       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點對稱距離量度可表示為</a:t>
            </a:r>
          </a:p>
        </p:txBody>
      </p:sp>
      <p:graphicFrame>
        <p:nvGraphicFramePr>
          <p:cNvPr id="16387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1989138"/>
          <a:ext cx="43910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2400300" imgH="533400" progId="Equation.DSMT4">
                  <p:embed/>
                </p:oleObj>
              </mc:Choice>
              <mc:Fallback>
                <p:oleObj name="Equation" r:id="rId3" imgW="2400300" imgH="533400" progId="Equation.DSMT4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43910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03602D-AFA2-4B83-9CA3-1AA829676925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aphicFrame>
        <p:nvGraphicFramePr>
          <p:cNvPr id="16389" name="Object 7"/>
          <p:cNvGraphicFramePr>
            <a:graphicFrameLocks noChangeAspect="1"/>
          </p:cNvGraphicFramePr>
          <p:nvPr/>
        </p:nvGraphicFramePr>
        <p:xfrm>
          <a:off x="5076825" y="947738"/>
          <a:ext cx="16557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5" imgW="965200" imgH="228600" progId="Equation.DSMT4">
                  <p:embed/>
                </p:oleObj>
              </mc:Choice>
              <mc:Fallback>
                <p:oleObj name="Equation" r:id="rId5" imgW="965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947738"/>
                        <a:ext cx="16557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28"/>
          <p:cNvSpPr>
            <a:spLocks noChangeArrowheads="1"/>
          </p:cNvSpPr>
          <p:nvPr/>
        </p:nvSpPr>
        <p:spPr bwMode="auto">
          <a:xfrm>
            <a:off x="467544" y="3429000"/>
            <a:ext cx="79914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11.4.3 (a)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方法所得的分群結果，而圖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11.4.3 (b)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方法所得的分群結果。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方法由於反應了對稱的考量，故得到較佳的分群結果。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FE5109-4446-412B-8B7D-880BA5FAFF79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17411" name="群組 11"/>
          <p:cNvGrpSpPr>
            <a:grpSpLocks/>
          </p:cNvGrpSpPr>
          <p:nvPr/>
        </p:nvGrpSpPr>
        <p:grpSpPr bwMode="auto">
          <a:xfrm>
            <a:off x="4211638" y="792163"/>
            <a:ext cx="4824412" cy="5070475"/>
            <a:chOff x="2339975" y="1022350"/>
            <a:chExt cx="4824413" cy="5070475"/>
          </a:xfrm>
        </p:grpSpPr>
        <p:graphicFrame>
          <p:nvGraphicFramePr>
            <p:cNvPr id="17416" name="Object 4"/>
            <p:cNvGraphicFramePr>
              <a:graphicFrameLocks noChangeAspect="1"/>
            </p:cNvGraphicFramePr>
            <p:nvPr/>
          </p:nvGraphicFramePr>
          <p:xfrm>
            <a:off x="2339975" y="1022350"/>
            <a:ext cx="4824413" cy="449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Visio" r:id="rId3" imgW="7155938" imgH="6738825" progId="Visio.Drawing.6">
                    <p:embed/>
                  </p:oleObj>
                </mc:Choice>
                <mc:Fallback>
                  <p:oleObj name="Visio" r:id="rId3" imgW="7155938" imgH="6738825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975" y="1022350"/>
                          <a:ext cx="4824413" cy="4494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Text Box 6"/>
            <p:cNvSpPr txBox="1">
              <a:spLocks noChangeArrowheads="1"/>
            </p:cNvSpPr>
            <p:nvPr/>
          </p:nvSpPr>
          <p:spPr bwMode="auto">
            <a:xfrm>
              <a:off x="2916809" y="5738813"/>
              <a:ext cx="4104456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(b) SC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所得的分群結果</a:t>
              </a:r>
            </a:p>
          </p:txBody>
        </p:sp>
      </p:grpSp>
      <p:grpSp>
        <p:nvGrpSpPr>
          <p:cNvPr id="17412" name="群組 14"/>
          <p:cNvGrpSpPr>
            <a:grpSpLocks/>
          </p:cNvGrpSpPr>
          <p:nvPr/>
        </p:nvGrpSpPr>
        <p:grpSpPr bwMode="auto">
          <a:xfrm>
            <a:off x="76200" y="863600"/>
            <a:ext cx="4495800" cy="4968875"/>
            <a:chOff x="4842569" y="1052736"/>
            <a:chExt cx="4495800" cy="4968652"/>
          </a:xfrm>
        </p:grpSpPr>
        <p:graphicFrame>
          <p:nvGraphicFramePr>
            <p:cNvPr id="17414" name="Object 9"/>
            <p:cNvGraphicFramePr>
              <a:graphicFrameLocks noChangeAspect="1"/>
            </p:cNvGraphicFramePr>
            <p:nvPr/>
          </p:nvGraphicFramePr>
          <p:xfrm>
            <a:off x="4842569" y="1052736"/>
            <a:ext cx="4495800" cy="439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Visio" r:id="rId5" imgW="7173273" imgH="6738825" progId="Visio.Drawing.6">
                    <p:embed/>
                  </p:oleObj>
                </mc:Choice>
                <mc:Fallback>
                  <p:oleObj name="Visio" r:id="rId5" imgW="7173273" imgH="6738825" progId="Visio.Drawing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2569" y="1052736"/>
                          <a:ext cx="4495800" cy="4392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5" name="Text Box 14"/>
            <p:cNvSpPr txBox="1">
              <a:spLocks noChangeArrowheads="1"/>
            </p:cNvSpPr>
            <p:nvPr/>
          </p:nvSpPr>
          <p:spPr bwMode="auto">
            <a:xfrm>
              <a:off x="5230813" y="5667375"/>
              <a:ext cx="3747194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(a) K-means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所得的分群結果</a:t>
              </a:r>
            </a:p>
          </p:txBody>
        </p: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3348038" y="6021388"/>
            <a:ext cx="25923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11.4.3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分群結果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B7C8A-5347-4801-BF49-9BE6545C26EE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39750" y="727075"/>
            <a:ext cx="77041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方法有哪些可能的小弱點？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方法的第一個小弱點為缺乏對稱的強健性。給一圖如圖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11.4.4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所示： </a:t>
            </a:r>
          </a:p>
        </p:txBody>
      </p:sp>
      <p:grpSp>
        <p:nvGrpSpPr>
          <p:cNvPr id="18436" name="群組 13"/>
          <p:cNvGrpSpPr>
            <a:grpSpLocks/>
          </p:cNvGrpSpPr>
          <p:nvPr/>
        </p:nvGrpSpPr>
        <p:grpSpPr bwMode="auto">
          <a:xfrm>
            <a:off x="2124075" y="2420938"/>
            <a:ext cx="4751388" cy="1452562"/>
            <a:chOff x="2174874" y="2204864"/>
            <a:chExt cx="4752130" cy="1451868"/>
          </a:xfrm>
        </p:grpSpPr>
        <p:graphicFrame>
          <p:nvGraphicFramePr>
            <p:cNvPr id="18438" name="Object 5"/>
            <p:cNvGraphicFramePr>
              <a:graphicFrameLocks noChangeAspect="1"/>
            </p:cNvGraphicFramePr>
            <p:nvPr/>
          </p:nvGraphicFramePr>
          <p:xfrm>
            <a:off x="2267744" y="2204864"/>
            <a:ext cx="4618780" cy="1451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name="Visio" r:id="rId3" imgW="7914666" imgH="2487708" progId="Visio.Drawing.11">
                    <p:embed/>
                  </p:oleObj>
                </mc:Choice>
                <mc:Fallback>
                  <p:oleObj name="Visio" r:id="rId3" imgW="7914666" imgH="2487708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744" y="2204864"/>
                          <a:ext cx="4618780" cy="14518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2174874" y="3284538"/>
              <a:ext cx="475213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11.4.4  SC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第一個小弱點的例子</a:t>
              </a:r>
            </a:p>
          </p:txBody>
        </p:sp>
      </p:grpSp>
      <p:sp>
        <p:nvSpPr>
          <p:cNvPr id="18437" name="Rectangle 15"/>
          <p:cNvSpPr>
            <a:spLocks noChangeArrowheads="1"/>
          </p:cNvSpPr>
          <p:nvPr/>
        </p:nvSpPr>
        <p:spPr bwMode="auto">
          <a:xfrm>
            <a:off x="611188" y="4097338"/>
            <a:ext cx="75612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依式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(11.4.2)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可推得，對資料點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2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而言，相對於群心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2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，最對稱的點為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2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j+1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，這說明了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方法會較偏愛較遠的點。這也多少減低了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方法在對稱上的強健性。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74391" y="836712"/>
            <a:ext cx="745399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方法的第二個小弱點為碰到資料集為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SIIC(Symmetrical Intra/Inter Clusters)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時，分群的效果不是很理想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                                      但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2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屬於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200" i="1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</a:p>
        </p:txBody>
      </p:sp>
      <p:graphicFrame>
        <p:nvGraphicFramePr>
          <p:cNvPr id="19458" name="Object 5"/>
          <p:cNvGraphicFramePr>
            <a:graphicFrameLocks noGrp="1" noChangeAspect="1"/>
          </p:cNvGraphicFramePr>
          <p:nvPr>
            <p:ph/>
          </p:nvPr>
        </p:nvGraphicFramePr>
        <p:xfrm>
          <a:off x="2149475" y="2036763"/>
          <a:ext cx="4791075" cy="398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3" imgW="6060205" imgH="5039505" progId="Visio.Drawing.6">
                  <p:embed/>
                </p:oleObj>
              </mc:Choice>
              <mc:Fallback>
                <p:oleObj name="Visio" r:id="rId3" imgW="6060205" imgH="5039505" progId="Visio.Drawing.6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2036763"/>
                        <a:ext cx="4791075" cy="398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E0007B-D078-4036-8662-6D59A2CE8627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2771775" y="5949950"/>
            <a:ext cx="35290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11.4.5 SIIC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的一個例子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840384"/>
              </p:ext>
            </p:extLst>
          </p:nvPr>
        </p:nvGraphicFramePr>
        <p:xfrm>
          <a:off x="1770348" y="1518836"/>
          <a:ext cx="25511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5" imgW="1409700" imgH="228600" progId="Equation.DSMT4">
                  <p:embed/>
                </p:oleObj>
              </mc:Choice>
              <mc:Fallback>
                <p:oleObj name="Equation" r:id="rId5" imgW="14097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348" y="1518836"/>
                        <a:ext cx="25511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群組 18"/>
          <p:cNvGrpSpPr>
            <a:grpSpLocks/>
          </p:cNvGrpSpPr>
          <p:nvPr/>
        </p:nvGrpSpPr>
        <p:grpSpPr bwMode="auto">
          <a:xfrm>
            <a:off x="557268" y="836711"/>
            <a:ext cx="7687140" cy="785713"/>
            <a:chOff x="557254" y="825444"/>
            <a:chExt cx="7687684" cy="787100"/>
          </a:xfrm>
        </p:grpSpPr>
        <p:sp>
          <p:nvSpPr>
            <p:cNvPr id="20490" name="Rectangle 21"/>
            <p:cNvSpPr>
              <a:spLocks noChangeArrowheads="1"/>
            </p:cNvSpPr>
            <p:nvPr/>
          </p:nvSpPr>
          <p:spPr bwMode="auto">
            <a:xfrm>
              <a:off x="557254" y="842838"/>
              <a:ext cx="7687684" cy="769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這造成了    和      分別屬於不同群，破壞了封閉性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(Closure Property)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   </a:t>
              </a:r>
            </a:p>
          </p:txBody>
        </p:sp>
        <p:graphicFrame>
          <p:nvGraphicFramePr>
            <p:cNvPr id="20491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705621"/>
                </p:ext>
              </p:extLst>
            </p:nvPr>
          </p:nvGraphicFramePr>
          <p:xfrm>
            <a:off x="1739076" y="825444"/>
            <a:ext cx="298450" cy="360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5" name="Equation" r:id="rId4" imgW="177569" imgH="215619" progId="Equation.DSMT4">
                    <p:embed/>
                  </p:oleObj>
                </mc:Choice>
                <mc:Fallback>
                  <p:oleObj name="Equation" r:id="rId4" imgW="177569" imgH="21561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076" y="825444"/>
                          <a:ext cx="298450" cy="360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4071389"/>
                </p:ext>
              </p:extLst>
            </p:nvPr>
          </p:nvGraphicFramePr>
          <p:xfrm>
            <a:off x="2387192" y="825444"/>
            <a:ext cx="312737" cy="358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Equation" r:id="rId6" imgW="190335" imgH="215713" progId="Equation.DSMT4">
                    <p:embed/>
                  </p:oleObj>
                </mc:Choice>
                <mc:Fallback>
                  <p:oleObj name="Equation" r:id="rId6" imgW="190335" imgH="215713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192" y="825444"/>
                          <a:ext cx="312737" cy="3588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2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340E8A-40BB-4A21-A0CB-B8AAEF93C503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20484" name="Rectangle 38"/>
          <p:cNvSpPr>
            <a:spLocks noChangeArrowheads="1"/>
          </p:cNvSpPr>
          <p:nvPr/>
        </p:nvSpPr>
        <p:spPr bwMode="auto">
          <a:xfrm>
            <a:off x="539552" y="2924175"/>
            <a:ext cx="770485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為了克服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方法中的缺乏對稱強健性，我們提出一種稱為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DSL(Distance Similarity Level)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的算子。為了能納入方向近似程度，我們定義一種稱為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OSL(Orientation Similarity Level)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的算子。</a:t>
            </a:r>
          </a:p>
        </p:txBody>
      </p:sp>
      <p:sp>
        <p:nvSpPr>
          <p:cNvPr id="20485" name="Rectangle 39"/>
          <p:cNvSpPr>
            <a:spLocks noChangeArrowheads="1"/>
          </p:cNvSpPr>
          <p:nvPr/>
        </p:nvSpPr>
        <p:spPr bwMode="auto">
          <a:xfrm>
            <a:off x="579240" y="4657725"/>
            <a:ext cx="1328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DSL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0486" name="Rectangle 42"/>
          <p:cNvSpPr>
            <a:spLocks noChangeArrowheads="1"/>
          </p:cNvSpPr>
          <p:nvPr/>
        </p:nvSpPr>
        <p:spPr bwMode="auto">
          <a:xfrm>
            <a:off x="539552" y="5738813"/>
            <a:ext cx="13287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OSL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aphicFrame>
        <p:nvGraphicFramePr>
          <p:cNvPr id="20487" name="Object 11"/>
          <p:cNvGraphicFramePr>
            <a:graphicFrameLocks noChangeAspect="1"/>
          </p:cNvGraphicFramePr>
          <p:nvPr/>
        </p:nvGraphicFramePr>
        <p:xfrm>
          <a:off x="2655888" y="4375150"/>
          <a:ext cx="50974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8" imgW="3048000" imgH="711200" progId="Equation.DSMT4">
                  <p:embed/>
                </p:oleObj>
              </mc:Choice>
              <mc:Fallback>
                <p:oleObj name="Equation" r:id="rId8" imgW="3048000" imgH="71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375150"/>
                        <a:ext cx="50974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27"/>
          <p:cNvGraphicFramePr>
            <a:graphicFrameLocks noChangeAspect="1"/>
          </p:cNvGraphicFramePr>
          <p:nvPr/>
        </p:nvGraphicFramePr>
        <p:xfrm>
          <a:off x="2655888" y="5622925"/>
          <a:ext cx="32369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10" imgW="2006600" imgH="469900" progId="Equation.DSMT4">
                  <p:embed/>
                </p:oleObj>
              </mc:Choice>
              <mc:Fallback>
                <p:oleObj name="Equation" r:id="rId10" imgW="2006600" imgH="469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5622925"/>
                        <a:ext cx="323691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文字方塊 21"/>
          <p:cNvSpPr txBox="1">
            <a:spLocks noChangeArrowheads="1"/>
          </p:cNvSpPr>
          <p:nvPr/>
        </p:nvSpPr>
        <p:spPr bwMode="auto">
          <a:xfrm>
            <a:off x="539552" y="2276475"/>
            <a:ext cx="14398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BBC922-7029-4D96-B64A-1DC9783CE05C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52138" y="837407"/>
            <a:ext cx="68294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將這兩個算子整合成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SSL(Symmetry Similarity Level)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530745" y="2976563"/>
            <a:ext cx="7713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為了保有封閉性，上式改寫為</a:t>
            </a:r>
            <a:r>
              <a: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2533" name="Rectangle 14"/>
          <p:cNvSpPr>
            <a:spLocks noChangeArrowheads="1"/>
          </p:cNvSpPr>
          <p:nvPr/>
        </p:nvSpPr>
        <p:spPr bwMode="auto">
          <a:xfrm>
            <a:off x="539552" y="5018088"/>
            <a:ext cx="6015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算子可說是對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SIIC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資料集分群的核心算子。 </a:t>
            </a: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/>
        </p:nvGraphicFramePr>
        <p:xfrm>
          <a:off x="1547813" y="1628775"/>
          <a:ext cx="59340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4" imgW="3314700" imgH="482600" progId="Equation.DSMT4">
                  <p:embed/>
                </p:oleObj>
              </mc:Choice>
              <mc:Fallback>
                <p:oleObj name="Equation" r:id="rId4" imgW="33147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28775"/>
                        <a:ext cx="59340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9"/>
          <p:cNvGraphicFramePr>
            <a:graphicFrameLocks noChangeAspect="1"/>
          </p:cNvGraphicFramePr>
          <p:nvPr/>
        </p:nvGraphicFramePr>
        <p:xfrm>
          <a:off x="1033463" y="3767138"/>
          <a:ext cx="70675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6" imgW="3556000" imgH="482600" progId="Equation.DSMT4">
                  <p:embed/>
                </p:oleObj>
              </mc:Choice>
              <mc:Fallback>
                <p:oleObj name="Equation" r:id="rId6" imgW="35560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767138"/>
                        <a:ext cx="70675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4"/>
          <p:cNvSpPr>
            <a:spLocks noGrp="1"/>
          </p:cNvSpPr>
          <p:nvPr>
            <p:ph/>
          </p:nvPr>
        </p:nvSpPr>
        <p:spPr>
          <a:xfrm>
            <a:off x="457200" y="908050"/>
            <a:ext cx="8229600" cy="495935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給定一資料集，如圖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11.4.6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所示。在圖 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11.4.7 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中分別顯示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方法、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方法以及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方法所得分群結果與分群效果評比。</a:t>
            </a:r>
          </a:p>
          <a:p>
            <a:pPr eaLnBrk="1" hangingPunct="1"/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57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895E8-086D-438E-BBB8-02CA7690D962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pic>
        <p:nvPicPr>
          <p:cNvPr id="24580" name="Picture 5" descr="Fig11_a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2205038"/>
            <a:ext cx="43021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2987675" y="4741863"/>
            <a:ext cx="33829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圖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11.4.6 SIIC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7E933F-74DC-40C8-96A1-6004BED63C5B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25603" name="群組 9"/>
          <p:cNvGrpSpPr>
            <a:grpSpLocks/>
          </p:cNvGrpSpPr>
          <p:nvPr/>
        </p:nvGrpSpPr>
        <p:grpSpPr bwMode="auto">
          <a:xfrm>
            <a:off x="900113" y="549275"/>
            <a:ext cx="7705725" cy="5832475"/>
            <a:chOff x="899592" y="548680"/>
            <a:chExt cx="7705725" cy="5832400"/>
          </a:xfrm>
        </p:grpSpPr>
        <p:pic>
          <p:nvPicPr>
            <p:cNvPr id="25604" name="Picture 4" descr="Fig11_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151113"/>
              <a:ext cx="3455987" cy="2222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5" descr="Fig11_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154" y="3152701"/>
              <a:ext cx="3457575" cy="2220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899592" y="5391076"/>
              <a:ext cx="36004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(b) SC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方法所得分群結果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5147742" y="5391076"/>
              <a:ext cx="345757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(c) SSL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方法所得分群結果</a:t>
              </a:r>
            </a:p>
          </p:txBody>
        </p:sp>
        <p:pic>
          <p:nvPicPr>
            <p:cNvPr id="25608" name="Picture 6" descr="Fig11_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548680"/>
              <a:ext cx="3311525" cy="213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2770336" y="2707680"/>
              <a:ext cx="38163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(a) K-means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方法所得分群結果 </a:t>
              </a:r>
            </a:p>
          </p:txBody>
        </p:sp>
        <p:sp>
          <p:nvSpPr>
            <p:cNvPr id="25610" name="Text Box 7"/>
            <p:cNvSpPr txBox="1">
              <a:spLocks noChangeArrowheads="1"/>
            </p:cNvSpPr>
            <p:nvPr/>
          </p:nvSpPr>
          <p:spPr bwMode="auto">
            <a:xfrm>
              <a:off x="2194322" y="5949280"/>
              <a:ext cx="4969966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 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11.4.7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三種方法的分群效果評比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sp>
        <p:nvSpPr>
          <p:cNvPr id="614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AF98D-FBCE-4467-A2CA-909CF8CB496E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71550" y="17002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11.1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</a:p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11.2 K-means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分群法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11.3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植基於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K-D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樹的分群法</a:t>
            </a:r>
          </a:p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11.4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植基於對稱假設的分群法</a:t>
            </a:r>
          </a:p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11.5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變異數控制式的分群法</a:t>
            </a:r>
          </a:p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11.6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模糊分群法及其加速 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11.7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結論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11.5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變異數控制式的分群法</a:t>
            </a:r>
          </a:p>
        </p:txBody>
      </p:sp>
      <p:sp>
        <p:nvSpPr>
          <p:cNvPr id="2662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1A6B1B-9674-4FCE-8A24-F1415665DC71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26628" name="群組 17"/>
          <p:cNvGrpSpPr>
            <a:grpSpLocks/>
          </p:cNvGrpSpPr>
          <p:nvPr/>
        </p:nvGrpSpPr>
        <p:grpSpPr bwMode="auto">
          <a:xfrm>
            <a:off x="395288" y="1844675"/>
            <a:ext cx="8229600" cy="2771327"/>
            <a:chOff x="395288" y="1889536"/>
            <a:chExt cx="8229600" cy="2771638"/>
          </a:xfrm>
        </p:grpSpPr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95288" y="1889536"/>
              <a:ext cx="8229600" cy="2462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資料集                             ，將集合 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分割</a:t>
              </a: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                    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這裡</a:t>
              </a:r>
            </a:p>
          </p:txBody>
        </p:sp>
        <p:graphicFrame>
          <p:nvGraphicFramePr>
            <p:cNvPr id="26630" name="Object 17"/>
            <p:cNvGraphicFramePr>
              <a:graphicFrameLocks noChangeAspect="1"/>
            </p:cNvGraphicFramePr>
            <p:nvPr/>
          </p:nvGraphicFramePr>
          <p:xfrm>
            <a:off x="3347765" y="2683144"/>
            <a:ext cx="1892300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Equation" r:id="rId4" imgW="927100" imgH="241300" progId="Equation.DSMT4">
                    <p:embed/>
                  </p:oleObj>
                </mc:Choice>
                <mc:Fallback>
                  <p:oleObj name="Equation" r:id="rId4" imgW="927100" imgH="2413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765" y="2683144"/>
                          <a:ext cx="1892300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19"/>
            <p:cNvGraphicFramePr>
              <a:graphicFrameLocks noChangeAspect="1"/>
            </p:cNvGraphicFramePr>
            <p:nvPr/>
          </p:nvGraphicFramePr>
          <p:xfrm>
            <a:off x="1331640" y="2061266"/>
            <a:ext cx="201612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方程式" r:id="rId6" imgW="1181100" imgH="228600" progId="Equation.3">
                    <p:embed/>
                  </p:oleObj>
                </mc:Choice>
                <mc:Fallback>
                  <p:oleObj name="方程式" r:id="rId6" imgW="11811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2061266"/>
                          <a:ext cx="201612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25"/>
            <p:cNvGraphicFramePr>
              <a:graphicFrameLocks noChangeAspect="1"/>
            </p:cNvGraphicFramePr>
            <p:nvPr/>
          </p:nvGraphicFramePr>
          <p:xfrm>
            <a:off x="5651872" y="2033558"/>
            <a:ext cx="1295400" cy="395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name="方程式" r:id="rId8" imgW="875920" imgH="215806" progId="Equation.3">
                    <p:embed/>
                  </p:oleObj>
                </mc:Choice>
                <mc:Fallback>
                  <p:oleObj name="方程式" r:id="rId8" imgW="875920" imgH="21580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872" y="2033558"/>
                          <a:ext cx="1295400" cy="3958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563783"/>
                </p:ext>
              </p:extLst>
            </p:nvPr>
          </p:nvGraphicFramePr>
          <p:xfrm>
            <a:off x="2738165" y="3535511"/>
            <a:ext cx="3111500" cy="1125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Equation" r:id="rId10" imgW="1612900" imgH="584200" progId="Equation.DSMT4">
                    <p:embed/>
                  </p:oleObj>
                </mc:Choice>
                <mc:Fallback>
                  <p:oleObj name="Equation" r:id="rId10" imgW="1612900" imgH="584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165" y="3535511"/>
                          <a:ext cx="3111500" cy="1125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6908F1-B542-4BFB-9EA4-723DAFAFC5F1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28675" name="群組 25"/>
          <p:cNvGrpSpPr>
            <a:grpSpLocks/>
          </p:cNvGrpSpPr>
          <p:nvPr/>
        </p:nvGrpSpPr>
        <p:grpSpPr bwMode="auto">
          <a:xfrm>
            <a:off x="457200" y="670024"/>
            <a:ext cx="8291513" cy="4775200"/>
            <a:chOff x="457200" y="1066800"/>
            <a:chExt cx="8291513" cy="4775975"/>
          </a:xfrm>
        </p:grpSpPr>
        <p:sp>
          <p:nvSpPr>
            <p:cNvPr id="28676" name="Text Box 3"/>
            <p:cNvSpPr txBox="1">
              <a:spLocks noChangeArrowheads="1"/>
            </p:cNvSpPr>
            <p:nvPr/>
          </p:nvSpPr>
          <p:spPr bwMode="auto">
            <a:xfrm>
              <a:off x="457200" y="1066800"/>
              <a:ext cx="8291513" cy="3478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一開始，我們任意將 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zh-TW" altLang="en-US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分割成成                    。接下來，我們計算出它們的變異數，           ，             。如果                     ，則      進行隔離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(Isolation)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的動作。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這裡              表示 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</a:t>
              </a:r>
              <a:r>
                <a:rPr lang="zh-TW" altLang="en-US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 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</a:t>
              </a:r>
              <a:r>
                <a:rPr lang="zh-TW" altLang="en-US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有最遠距離。接下來，我們將            個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內部邊點予以分離出去。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                    ，則對           算出 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28677" name="Object 2"/>
            <p:cNvGraphicFramePr>
              <a:graphicFrameLocks noChangeAspect="1"/>
            </p:cNvGraphicFramePr>
            <p:nvPr/>
          </p:nvGraphicFramePr>
          <p:xfrm>
            <a:off x="2627784" y="2421108"/>
            <a:ext cx="4011612" cy="593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6" name="Equation" r:id="rId3" imgW="2057400" imgH="304800" progId="Equation.DSMT4">
                    <p:embed/>
                  </p:oleObj>
                </mc:Choice>
                <mc:Fallback>
                  <p:oleObj name="Equation" r:id="rId3" imgW="2057400" imgH="3048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2421108"/>
                          <a:ext cx="4011612" cy="593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27"/>
            <p:cNvGraphicFramePr>
              <a:graphicFrameLocks noChangeAspect="1"/>
            </p:cNvGraphicFramePr>
            <p:nvPr/>
          </p:nvGraphicFramePr>
          <p:xfrm>
            <a:off x="4499992" y="1124753"/>
            <a:ext cx="1439862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7" name="方程式" r:id="rId5" imgW="837836" imgH="215806" progId="Equation.3">
                    <p:embed/>
                  </p:oleObj>
                </mc:Choice>
                <mc:Fallback>
                  <p:oleObj name="方程式" r:id="rId5" imgW="837836" imgH="21580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992" y="1124753"/>
                          <a:ext cx="1439862" cy="376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4440904"/>
                </p:ext>
              </p:extLst>
            </p:nvPr>
          </p:nvGraphicFramePr>
          <p:xfrm>
            <a:off x="2699792" y="1475030"/>
            <a:ext cx="863600" cy="369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8" name="Equation" r:id="rId7" imgW="533169" imgH="228501" progId="Equation.DSMT4">
                    <p:embed/>
                  </p:oleObj>
                </mc:Choice>
                <mc:Fallback>
                  <p:oleObj name="Equation" r:id="rId7" imgW="533169" imgH="228501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1475030"/>
                          <a:ext cx="863600" cy="3699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31"/>
            <p:cNvGraphicFramePr>
              <a:graphicFrameLocks noChangeAspect="1"/>
            </p:cNvGraphicFramePr>
            <p:nvPr/>
          </p:nvGraphicFramePr>
          <p:xfrm>
            <a:off x="3851920" y="1484852"/>
            <a:ext cx="863749" cy="291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9" name="方程式" r:id="rId9" imgW="532937" imgH="177646" progId="Equation.3">
                    <p:embed/>
                  </p:oleObj>
                </mc:Choice>
                <mc:Fallback>
                  <p:oleObj name="方程式" r:id="rId9" imgW="532937" imgH="177646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1484852"/>
                          <a:ext cx="863749" cy="2910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5475444"/>
                </p:ext>
              </p:extLst>
            </p:nvPr>
          </p:nvGraphicFramePr>
          <p:xfrm>
            <a:off x="5652120" y="1484852"/>
            <a:ext cx="1438256" cy="360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0" name="Equation" r:id="rId11" imgW="952087" imgH="241195" progId="Equation.DSMT4">
                    <p:embed/>
                  </p:oleObj>
                </mc:Choice>
                <mc:Fallback>
                  <p:oleObj name="Equation" r:id="rId11" imgW="952087" imgH="241195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1484852"/>
                          <a:ext cx="1438256" cy="360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35"/>
            <p:cNvGraphicFramePr>
              <a:graphicFrameLocks noChangeAspect="1"/>
            </p:cNvGraphicFramePr>
            <p:nvPr/>
          </p:nvGraphicFramePr>
          <p:xfrm>
            <a:off x="7668344" y="1484852"/>
            <a:ext cx="284163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1" name="方程式" r:id="rId13" imgW="177646" imgH="228402" progId="Equation.3">
                    <p:embed/>
                  </p:oleObj>
                </mc:Choice>
                <mc:Fallback>
                  <p:oleObj name="方程式" r:id="rId13" imgW="177646" imgH="22840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8344" y="1484852"/>
                          <a:ext cx="284163" cy="358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40"/>
            <p:cNvGraphicFramePr>
              <a:graphicFrameLocks noChangeAspect="1"/>
            </p:cNvGraphicFramePr>
            <p:nvPr/>
          </p:nvGraphicFramePr>
          <p:xfrm>
            <a:off x="1149524" y="3501403"/>
            <a:ext cx="936625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2" name="方程式" r:id="rId15" imgW="583947" imgH="203112" progId="Equation.3">
                    <p:embed/>
                  </p:oleObj>
                </mc:Choice>
                <mc:Fallback>
                  <p:oleObj name="方程式" r:id="rId15" imgW="583947" imgH="20311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9524" y="3501403"/>
                          <a:ext cx="936625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42"/>
            <p:cNvGraphicFramePr>
              <a:graphicFrameLocks noChangeAspect="1"/>
            </p:cNvGraphicFramePr>
            <p:nvPr/>
          </p:nvGraphicFramePr>
          <p:xfrm>
            <a:off x="7073230" y="3444244"/>
            <a:ext cx="8651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3" name="方程式" r:id="rId17" imgW="622030" imgH="291973" progId="Equation.3">
                    <p:embed/>
                  </p:oleObj>
                </mc:Choice>
                <mc:Fallback>
                  <p:oleObj name="方程式" r:id="rId17" imgW="622030" imgH="291973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3230" y="3444244"/>
                          <a:ext cx="865188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44"/>
            <p:cNvGraphicFramePr>
              <a:graphicFrameLocks noChangeAspect="1"/>
            </p:cNvGraphicFramePr>
            <p:nvPr/>
          </p:nvGraphicFramePr>
          <p:xfrm>
            <a:off x="1181703" y="4166233"/>
            <a:ext cx="1400175" cy="360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4" name="Equation" r:id="rId19" imgW="927100" imgH="241300" progId="Equation.DSMT4">
                    <p:embed/>
                  </p:oleObj>
                </mc:Choice>
                <mc:Fallback>
                  <p:oleObj name="Equation" r:id="rId19" imgW="927100" imgH="2413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703" y="4166233"/>
                          <a:ext cx="1400175" cy="360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46"/>
            <p:cNvGraphicFramePr>
              <a:graphicFrameLocks noChangeAspect="1"/>
            </p:cNvGraphicFramePr>
            <p:nvPr/>
          </p:nvGraphicFramePr>
          <p:xfrm>
            <a:off x="3347864" y="4149580"/>
            <a:ext cx="7207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5" name="方程式" r:id="rId21" imgW="419100" imgH="228600" progId="Equation.3">
                    <p:embed/>
                  </p:oleObj>
                </mc:Choice>
                <mc:Fallback>
                  <p:oleObj name="方程式" r:id="rId21" imgW="419100" imgH="228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149580"/>
                          <a:ext cx="720725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48"/>
            <p:cNvGraphicFramePr>
              <a:graphicFrameLocks noChangeAspect="1"/>
            </p:cNvGraphicFramePr>
            <p:nvPr/>
          </p:nvGraphicFramePr>
          <p:xfrm>
            <a:off x="3491880" y="5085538"/>
            <a:ext cx="2271713" cy="757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86" name="Equation" r:id="rId23" imgW="1143000" imgH="381000" progId="Equation.DSMT4">
                    <p:embed/>
                  </p:oleObj>
                </mc:Choice>
                <mc:Fallback>
                  <p:oleObj name="Equation" r:id="rId23" imgW="1143000" imgH="3810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5085538"/>
                          <a:ext cx="2271713" cy="757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02" y="549275"/>
            <a:ext cx="8208962" cy="55435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TW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：視為點 </a:t>
            </a:r>
            <a:r>
              <a:rPr lang="en-US" altLang="zh-TW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2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的外部邊緣點。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針對外部邊緣集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ND(x, y)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表示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有最近距離。隨機選取               個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外邊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緣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點並將它們和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合併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(Union)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起來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中，學者們提出利用干擾法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(Perturbation)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來改善最後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效果。對群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來說，我們在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OB(Ci)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中挑一點            ，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如果下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成立，則將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Cj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中移除，而將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納入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</a:t>
            </a:r>
          </a:p>
          <a:p>
            <a:pPr eaLnBrk="1" hangingPunct="1">
              <a:lnSpc>
                <a:spcPct val="150000"/>
              </a:lnSpc>
              <a:buNone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969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27313" y="1773238"/>
          <a:ext cx="38703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4" imgW="2387600" imgH="368300" progId="Equation.DSMT4">
                  <p:embed/>
                </p:oleObj>
              </mc:Choice>
              <mc:Fallback>
                <p:oleObj name="Equation" r:id="rId4" imgW="2387600" imgH="3683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3238"/>
                        <a:ext cx="38703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投影片編號版面配置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6E24C1-54D8-4EFF-9478-6AE6DD3C3185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aphicFrame>
        <p:nvGraphicFramePr>
          <p:cNvPr id="2970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68293"/>
              </p:ext>
            </p:extLst>
          </p:nvPr>
        </p:nvGraphicFramePr>
        <p:xfrm>
          <a:off x="6550570" y="2299494"/>
          <a:ext cx="10080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方程式" r:id="rId6" imgW="672808" imgH="291973" progId="Equation.3">
                  <p:embed/>
                </p:oleObj>
              </mc:Choice>
              <mc:Fallback>
                <p:oleObj name="方程式" r:id="rId6" imgW="672808" imgH="29197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570" y="2299494"/>
                        <a:ext cx="100806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937928"/>
              </p:ext>
            </p:extLst>
          </p:nvPr>
        </p:nvGraphicFramePr>
        <p:xfrm>
          <a:off x="6588422" y="4005312"/>
          <a:ext cx="776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方程式" r:id="rId8" imgW="431613" imgH="241195" progId="Equation.3">
                  <p:embed/>
                </p:oleObj>
              </mc:Choice>
              <mc:Fallback>
                <p:oleObj name="方程式" r:id="rId8" imgW="431613" imgH="24119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422" y="4005312"/>
                        <a:ext cx="776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486011"/>
              </p:ext>
            </p:extLst>
          </p:nvPr>
        </p:nvGraphicFramePr>
        <p:xfrm>
          <a:off x="1430338" y="4997921"/>
          <a:ext cx="62642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方程式" r:id="rId10" imgW="3251200" imgH="241300" progId="Equation.3">
                  <p:embed/>
                </p:oleObj>
              </mc:Choice>
              <mc:Fallback>
                <p:oleObj name="方程式" r:id="rId10" imgW="3251200" imgH="2413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4997921"/>
                        <a:ext cx="62642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82222"/>
              </p:ext>
            </p:extLst>
          </p:nvPr>
        </p:nvGraphicFramePr>
        <p:xfrm>
          <a:off x="3276600" y="5501158"/>
          <a:ext cx="23272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12" imgW="1447800" imgH="368300" progId="Equation.DSMT4">
                  <p:embed/>
                </p:oleObj>
              </mc:Choice>
              <mc:Fallback>
                <p:oleObj name="Equation" r:id="rId12" imgW="14478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01158"/>
                        <a:ext cx="23272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B52D59-C085-4D0E-9338-C1106F17C759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68313" y="673100"/>
            <a:ext cx="706755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11.6 </a:t>
            </a:r>
            <a:r>
              <a:rPr lang="zh-TW" altLang="en-US" sz="4400">
                <a:latin typeface="微軟正黑體" panose="020B0604030504040204" pitchFamily="34" charset="-120"/>
                <a:ea typeface="微軟正黑體" panose="020B0604030504040204" pitchFamily="34" charset="-120"/>
              </a:rPr>
              <a:t>模糊分群法及其加速 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900113" y="1876425"/>
            <a:ext cx="72009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給資料點集                        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FCM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分群法將資料點集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群。令這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群的群心集為                        。令資料點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對群心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22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的隸屬函數值為</a:t>
            </a:r>
            <a:r>
              <a:rPr lang="zh-TW" altLang="en-US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altLang="zh-TW" sz="2200" i="1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ij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，隸屬矩陣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表示為  </a:t>
            </a:r>
          </a:p>
        </p:txBody>
      </p:sp>
      <p:graphicFrame>
        <p:nvGraphicFramePr>
          <p:cNvPr id="31749" name="Object 7"/>
          <p:cNvGraphicFramePr>
            <a:graphicFrameLocks noChangeAspect="1"/>
          </p:cNvGraphicFramePr>
          <p:nvPr/>
        </p:nvGraphicFramePr>
        <p:xfrm>
          <a:off x="2843213" y="3789363"/>
          <a:ext cx="3294062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3" imgW="1549400" imgH="939800" progId="Equation.DSMT4">
                  <p:embed/>
                </p:oleObj>
              </mc:Choice>
              <mc:Fallback>
                <p:oleObj name="Equation" r:id="rId3" imgW="1549400" imgH="93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89363"/>
                        <a:ext cx="3294062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8"/>
          <p:cNvGraphicFramePr>
            <a:graphicFrameLocks noChangeAspect="1"/>
          </p:cNvGraphicFramePr>
          <p:nvPr/>
        </p:nvGraphicFramePr>
        <p:xfrm>
          <a:off x="2470150" y="2060575"/>
          <a:ext cx="17414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060575"/>
                        <a:ext cx="17414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9"/>
          <p:cNvGraphicFramePr>
            <a:graphicFrameLocks noChangeAspect="1"/>
          </p:cNvGraphicFramePr>
          <p:nvPr/>
        </p:nvGraphicFramePr>
        <p:xfrm>
          <a:off x="4514850" y="2565400"/>
          <a:ext cx="16414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7" imgW="1040948" imgH="228501" progId="Equation.DSMT4">
                  <p:embed/>
                </p:oleObj>
              </mc:Choice>
              <mc:Fallback>
                <p:oleObj name="Equation" r:id="rId7" imgW="1040948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565400"/>
                        <a:ext cx="16414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284F7-8EB3-48A9-AC1B-3D00E163B08A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900113" y="1052513"/>
            <a:ext cx="5834062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群心集 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和資料點集 </a:t>
            </a:r>
            <a:r>
              <a:rPr lang="en-US" altLang="zh-TW" sz="22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的誤差為：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2268538" y="1633538"/>
          <a:ext cx="3889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3" imgW="2209800" imgH="444500" progId="Equation.DSMT4">
                  <p:embed/>
                </p:oleObj>
              </mc:Choice>
              <mc:Fallback>
                <p:oleObj name="Equation" r:id="rId3" imgW="22098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33538"/>
                        <a:ext cx="38893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4"/>
          <p:cNvGraphicFramePr>
            <a:graphicFrameLocks noChangeAspect="1"/>
          </p:cNvGraphicFramePr>
          <p:nvPr/>
        </p:nvGraphicFramePr>
        <p:xfrm>
          <a:off x="3492500" y="2852738"/>
          <a:ext cx="10795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5" imgW="596900" imgH="431800" progId="Equation.DSMT4">
                  <p:embed/>
                </p:oleObj>
              </mc:Choice>
              <mc:Fallback>
                <p:oleObj name="Equation" r:id="rId5" imgW="596900" imgH="4318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852738"/>
                        <a:ext cx="10795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38"/>
          <p:cNvSpPr>
            <a:spLocks noChangeArrowheads="1"/>
          </p:cNvSpPr>
          <p:nvPr/>
        </p:nvSpPr>
        <p:spPr bwMode="auto">
          <a:xfrm>
            <a:off x="900113" y="3644900"/>
            <a:ext cx="7559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Lagrange Multiplier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方法，可得：</a:t>
            </a:r>
          </a:p>
        </p:txBody>
      </p:sp>
      <p:sp>
        <p:nvSpPr>
          <p:cNvPr id="32775" name="文字方塊 18"/>
          <p:cNvSpPr txBox="1">
            <a:spLocks noChangeArrowheads="1"/>
          </p:cNvSpPr>
          <p:nvPr/>
        </p:nvSpPr>
        <p:spPr bwMode="auto">
          <a:xfrm>
            <a:off x="6948488" y="1811338"/>
            <a:ext cx="1079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(11.6.1) 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2776" name="Object 4"/>
          <p:cNvGraphicFramePr>
            <a:graphicFrameLocks noChangeAspect="1"/>
          </p:cNvGraphicFramePr>
          <p:nvPr/>
        </p:nvGraphicFramePr>
        <p:xfrm>
          <a:off x="1835150" y="4292600"/>
          <a:ext cx="53292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7" imgW="3111500" imgH="457200" progId="Equation.DSMT4">
                  <p:embed/>
                </p:oleObj>
              </mc:Choice>
              <mc:Fallback>
                <p:oleObj name="Equation" r:id="rId7" imgW="3111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92600"/>
                        <a:ext cx="532923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4"/>
          <p:cNvGraphicFramePr>
            <a:graphicFrameLocks noGrp="1" noChangeAspect="1"/>
          </p:cNvGraphicFramePr>
          <p:nvPr>
            <p:ph/>
          </p:nvPr>
        </p:nvGraphicFramePr>
        <p:xfrm>
          <a:off x="663575" y="2882900"/>
          <a:ext cx="865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4" name="Equation" r:id="rId3" imgW="507780" imgH="203112" progId="Equation.DSMT4">
                  <p:embed/>
                </p:oleObj>
              </mc:Choice>
              <mc:Fallback>
                <p:oleObj name="Equation" r:id="rId3" imgW="507780" imgH="203112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882900"/>
                        <a:ext cx="8651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05D967-BC5B-406D-A2F4-0920B5BF7D52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684213" y="1266825"/>
            <a:ext cx="44878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對    微分後令為零，可得到 </a:t>
            </a:r>
          </a:p>
        </p:txBody>
      </p:sp>
      <p:graphicFrame>
        <p:nvGraphicFramePr>
          <p:cNvPr id="33797" name="Object 7"/>
          <p:cNvGraphicFramePr>
            <a:graphicFrameLocks noChangeAspect="1"/>
          </p:cNvGraphicFramePr>
          <p:nvPr/>
        </p:nvGraphicFramePr>
        <p:xfrm>
          <a:off x="674688" y="1352550"/>
          <a:ext cx="7921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5" name="Equation" r:id="rId5" imgW="507780" imgH="203112" progId="Equation.DSMT4">
                  <p:embed/>
                </p:oleObj>
              </mc:Choice>
              <mc:Fallback>
                <p:oleObj name="Equation" r:id="rId5" imgW="507780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352550"/>
                        <a:ext cx="79216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9"/>
          <p:cNvGraphicFramePr>
            <a:graphicFrameLocks noChangeAspect="1"/>
          </p:cNvGraphicFramePr>
          <p:nvPr/>
        </p:nvGraphicFramePr>
        <p:xfrm>
          <a:off x="1773238" y="1371600"/>
          <a:ext cx="2746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6" name="Equation" r:id="rId6" imgW="177646" imgH="241091" progId="Equation.DSMT4">
                  <p:embed/>
                </p:oleObj>
              </mc:Choice>
              <mc:Fallback>
                <p:oleObj name="Equation" r:id="rId6" imgW="177646" imgH="2410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1371600"/>
                        <a:ext cx="2746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1"/>
          <p:cNvGraphicFramePr>
            <a:graphicFrameLocks noChangeAspect="1"/>
          </p:cNvGraphicFramePr>
          <p:nvPr/>
        </p:nvGraphicFramePr>
        <p:xfrm>
          <a:off x="1692275" y="1947863"/>
          <a:ext cx="32400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name="Equation" r:id="rId8" imgW="1866900" imgH="457200" progId="Equation.DSMT4">
                  <p:embed/>
                </p:oleObj>
              </mc:Choice>
              <mc:Fallback>
                <p:oleObj name="Equation" r:id="rId8" imgW="18669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47863"/>
                        <a:ext cx="32400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13"/>
          <p:cNvSpPr>
            <a:spLocks noChangeArrowheads="1"/>
          </p:cNvSpPr>
          <p:nvPr/>
        </p:nvSpPr>
        <p:spPr bwMode="auto">
          <a:xfrm>
            <a:off x="684213" y="2814638"/>
            <a:ext cx="4487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對    微分後令為零，可得到 </a:t>
            </a:r>
          </a:p>
        </p:txBody>
      </p:sp>
      <p:graphicFrame>
        <p:nvGraphicFramePr>
          <p:cNvPr id="33801" name="Object 16"/>
          <p:cNvGraphicFramePr>
            <a:graphicFrameLocks noChangeAspect="1"/>
          </p:cNvGraphicFramePr>
          <p:nvPr/>
        </p:nvGraphicFramePr>
        <p:xfrm>
          <a:off x="1806575" y="2811463"/>
          <a:ext cx="32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10" imgW="177646" imgH="241091" progId="Equation.DSMT4">
                  <p:embed/>
                </p:oleObj>
              </mc:Choice>
              <mc:Fallback>
                <p:oleObj name="Equation" r:id="rId10" imgW="177646" imgH="24109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811463"/>
                        <a:ext cx="328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20"/>
          <p:cNvGraphicFramePr>
            <a:graphicFrameLocks noChangeAspect="1"/>
          </p:cNvGraphicFramePr>
          <p:nvPr/>
        </p:nvGraphicFramePr>
        <p:xfrm>
          <a:off x="1692275" y="3316288"/>
          <a:ext cx="46799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Equation" r:id="rId12" imgW="2819400" imgH="444500" progId="Equation.DSMT4">
                  <p:embed/>
                </p:oleObj>
              </mc:Choice>
              <mc:Fallback>
                <p:oleObj name="Equation" r:id="rId12" imgW="2819400" imgH="444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16288"/>
                        <a:ext cx="46799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22"/>
          <p:cNvSpPr>
            <a:spLocks noChangeArrowheads="1"/>
          </p:cNvSpPr>
          <p:nvPr/>
        </p:nvSpPr>
        <p:spPr bwMode="auto">
          <a:xfrm>
            <a:off x="7235825" y="3457575"/>
            <a:ext cx="1027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(11.6.3) </a:t>
            </a:r>
          </a:p>
        </p:txBody>
      </p:sp>
      <p:sp>
        <p:nvSpPr>
          <p:cNvPr id="33804" name="Rectangle 23"/>
          <p:cNvSpPr>
            <a:spLocks noChangeArrowheads="1"/>
          </p:cNvSpPr>
          <p:nvPr/>
        </p:nvSpPr>
        <p:spPr bwMode="auto">
          <a:xfrm>
            <a:off x="611188" y="4105275"/>
            <a:ext cx="263048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由式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(11.6.3)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可解得 </a:t>
            </a:r>
          </a:p>
        </p:txBody>
      </p:sp>
      <p:graphicFrame>
        <p:nvGraphicFramePr>
          <p:cNvPr id="33805" name="Object 24"/>
          <p:cNvGraphicFramePr>
            <a:graphicFrameLocks noChangeAspect="1"/>
          </p:cNvGraphicFramePr>
          <p:nvPr/>
        </p:nvGraphicFramePr>
        <p:xfrm>
          <a:off x="1763713" y="4516438"/>
          <a:ext cx="2519362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Equation" r:id="rId14" imgW="1384300" imgH="723900" progId="Equation.DSMT4">
                  <p:embed/>
                </p:oleObj>
              </mc:Choice>
              <mc:Fallback>
                <p:oleObj name="Equation" r:id="rId14" imgW="1384300" imgH="7239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16438"/>
                        <a:ext cx="2519362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26"/>
          <p:cNvSpPr>
            <a:spLocks noChangeArrowheads="1"/>
          </p:cNvSpPr>
          <p:nvPr/>
        </p:nvSpPr>
        <p:spPr bwMode="auto">
          <a:xfrm>
            <a:off x="7235825" y="4970463"/>
            <a:ext cx="102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(11.6.4) </a:t>
            </a:r>
          </a:p>
        </p:txBody>
      </p:sp>
      <p:sp>
        <p:nvSpPr>
          <p:cNvPr id="33807" name="Rectangle 27"/>
          <p:cNvSpPr>
            <a:spLocks noChangeArrowheads="1"/>
          </p:cNvSpPr>
          <p:nvPr/>
        </p:nvSpPr>
        <p:spPr bwMode="auto">
          <a:xfrm>
            <a:off x="7235825" y="2017713"/>
            <a:ext cx="102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(11.6.2)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E40FC2-0CE0-4E32-8A9E-D6A29C940708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827088" y="979488"/>
            <a:ext cx="41608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由式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(11.6.2)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(11.6.4)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可得到 </a:t>
            </a:r>
          </a:p>
        </p:txBody>
      </p:sp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1619250" y="1484313"/>
          <a:ext cx="31686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3" imgW="1765300" imgH="939800" progId="Equation.DSMT4">
                  <p:embed/>
                </p:oleObj>
              </mc:Choice>
              <mc:Fallback>
                <p:oleObj name="Equation" r:id="rId3" imgW="17653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316865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6948488" y="2132013"/>
            <a:ext cx="1027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(11.6.5) </a:t>
            </a:r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827088" y="3317875"/>
            <a:ext cx="23352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從式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(11.6.5)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可得</a:t>
            </a:r>
            <a:r>
              <a: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aphicFrame>
        <p:nvGraphicFramePr>
          <p:cNvPr id="34823" name="Object 9"/>
          <p:cNvGraphicFramePr>
            <a:graphicFrameLocks noChangeAspect="1"/>
          </p:cNvGraphicFramePr>
          <p:nvPr/>
        </p:nvGraphicFramePr>
        <p:xfrm>
          <a:off x="1547813" y="3856038"/>
          <a:ext cx="331311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5" imgW="2209800" imgH="723900" progId="Equation.DSMT4">
                  <p:embed/>
                </p:oleObj>
              </mc:Choice>
              <mc:Fallback>
                <p:oleObj name="Equation" r:id="rId5" imgW="2209800" imgH="723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56038"/>
                        <a:ext cx="3313112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1"/>
          <p:cNvSpPr>
            <a:spLocks noChangeArrowheads="1"/>
          </p:cNvSpPr>
          <p:nvPr/>
        </p:nvSpPr>
        <p:spPr bwMode="auto">
          <a:xfrm>
            <a:off x="7019925" y="4148138"/>
            <a:ext cx="1027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(11.6.6)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0B1FBB-AF8F-4A5C-B686-B5CFF828BFF0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2052638" y="1555750"/>
          <a:ext cx="3024187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4" imgW="1651000" imgH="647700" progId="Equation.DSMT4">
                  <p:embed/>
                </p:oleObj>
              </mc:Choice>
              <mc:Fallback>
                <p:oleObj name="Equation" r:id="rId4" imgW="16510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555750"/>
                        <a:ext cx="3024187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6877050" y="2030413"/>
            <a:ext cx="1312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(11.6.7) </a:t>
            </a:r>
          </a:p>
        </p:txBody>
      </p:sp>
      <p:sp>
        <p:nvSpPr>
          <p:cNvPr id="35845" name="Rectangle 14"/>
          <p:cNvSpPr>
            <a:spLocks noChangeArrowheads="1"/>
          </p:cNvSpPr>
          <p:nvPr/>
        </p:nvSpPr>
        <p:spPr bwMode="auto">
          <a:xfrm>
            <a:off x="900113" y="3505200"/>
            <a:ext cx="2197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群心    可調整為</a:t>
            </a:r>
            <a:r>
              <a: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aphicFrame>
        <p:nvGraphicFramePr>
          <p:cNvPr id="35846" name="Object 15"/>
          <p:cNvGraphicFramePr>
            <a:graphicFrameLocks noChangeAspect="1"/>
          </p:cNvGraphicFramePr>
          <p:nvPr/>
        </p:nvGraphicFramePr>
        <p:xfrm>
          <a:off x="1547813" y="3500438"/>
          <a:ext cx="287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6" imgW="152334" imgH="228501" progId="Equation.DSMT4">
                  <p:embed/>
                </p:oleObj>
              </mc:Choice>
              <mc:Fallback>
                <p:oleObj name="Equation" r:id="rId6" imgW="152334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00438"/>
                        <a:ext cx="287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20"/>
          <p:cNvSpPr>
            <a:spLocks noChangeArrowheads="1"/>
          </p:cNvSpPr>
          <p:nvPr/>
        </p:nvSpPr>
        <p:spPr bwMode="auto">
          <a:xfrm>
            <a:off x="6877050" y="4622800"/>
            <a:ext cx="131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(11.6.8) </a:t>
            </a:r>
          </a:p>
        </p:txBody>
      </p:sp>
      <p:graphicFrame>
        <p:nvGraphicFramePr>
          <p:cNvPr id="35848" name="Object 19"/>
          <p:cNvGraphicFramePr>
            <a:graphicFrameLocks noChangeAspect="1"/>
          </p:cNvGraphicFramePr>
          <p:nvPr/>
        </p:nvGraphicFramePr>
        <p:xfrm>
          <a:off x="2162175" y="4221163"/>
          <a:ext cx="28162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8" imgW="1688367" imgH="863225" progId="Equation.DSMT4">
                  <p:embed/>
                </p:oleObj>
              </mc:Choice>
              <mc:Fallback>
                <p:oleObj name="Equation" r:id="rId8" imgW="1688367" imgH="86322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221163"/>
                        <a:ext cx="28162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900113" y="835025"/>
            <a:ext cx="41608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將式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(11.6.6)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代入式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(11.6.4)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7928B1-944F-4DAC-B6E3-5A36A227480B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37891" name="群組 14"/>
          <p:cNvGrpSpPr>
            <a:grpSpLocks/>
          </p:cNvGrpSpPr>
          <p:nvPr/>
        </p:nvGrpSpPr>
        <p:grpSpPr bwMode="auto">
          <a:xfrm>
            <a:off x="395288" y="879475"/>
            <a:ext cx="8278812" cy="4154488"/>
            <a:chOff x="395536" y="878840"/>
            <a:chExt cx="8278812" cy="4154984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395536" y="878840"/>
              <a:ext cx="8278812" cy="4154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模糊 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C-means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共分下列五個步驟：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步驟一：選定群數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、次方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、誤差容忍度    和起始隸屬矩陣      。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步驟二：根據資料點集和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算出起始的群心集。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步驟三：重新計算     ，              和               。修正各個群心值。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步驟四：計算出誤差                         ，這裏       和      代表群心          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 連續兩個疊代回合的值。 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步驟五：若             則停止；否則回到步驟三。 </a:t>
              </a:r>
            </a:p>
          </p:txBody>
        </p:sp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5652021" y="1612625"/>
            <a:ext cx="2508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4" name="Equation" r:id="rId4" imgW="126835" imgH="139518" progId="Equation.DSMT4">
                    <p:embed/>
                  </p:oleObj>
                </mc:Choice>
                <mc:Fallback>
                  <p:oleObj name="Equation" r:id="rId4" imgW="126835" imgH="13951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21" y="1612625"/>
                          <a:ext cx="250825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Object 7"/>
            <p:cNvGraphicFramePr>
              <a:graphicFrameLocks noChangeAspect="1"/>
            </p:cNvGraphicFramePr>
            <p:nvPr/>
          </p:nvGraphicFramePr>
          <p:xfrm>
            <a:off x="3317544" y="2578552"/>
            <a:ext cx="1008063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5" name="Equation" r:id="rId6" imgW="520248" imgH="177646" progId="Equation.DSMT4">
                    <p:embed/>
                  </p:oleObj>
                </mc:Choice>
                <mc:Fallback>
                  <p:oleObj name="Equation" r:id="rId6" imgW="520248" imgH="17764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544" y="2578552"/>
                          <a:ext cx="1008063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9"/>
            <p:cNvGraphicFramePr>
              <a:graphicFrameLocks noChangeAspect="1"/>
            </p:cNvGraphicFramePr>
            <p:nvPr/>
          </p:nvGraphicFramePr>
          <p:xfrm>
            <a:off x="4715495" y="2596654"/>
            <a:ext cx="936625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6" name="Equation" r:id="rId8" imgW="571252" imgH="203112" progId="Equation.DSMT4">
                    <p:embed/>
                  </p:oleObj>
                </mc:Choice>
                <mc:Fallback>
                  <p:oleObj name="Equation" r:id="rId8" imgW="571252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5495" y="2596654"/>
                          <a:ext cx="936625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6" name="Object 11"/>
            <p:cNvGraphicFramePr>
              <a:graphicFrameLocks noChangeAspect="1"/>
            </p:cNvGraphicFramePr>
            <p:nvPr/>
          </p:nvGraphicFramePr>
          <p:xfrm>
            <a:off x="3059113" y="3425686"/>
            <a:ext cx="1657350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7" name="Equation" r:id="rId10" imgW="1104900" imgH="431800" progId="Equation.DSMT4">
                    <p:embed/>
                  </p:oleObj>
                </mc:Choice>
                <mc:Fallback>
                  <p:oleObj name="Equation" r:id="rId10" imgW="1104900" imgH="431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113" y="3425686"/>
                          <a:ext cx="1657350" cy="642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13"/>
            <p:cNvGraphicFramePr>
              <a:graphicFrameLocks noChangeAspect="1"/>
            </p:cNvGraphicFramePr>
            <p:nvPr/>
          </p:nvGraphicFramePr>
          <p:xfrm>
            <a:off x="5652021" y="3555600"/>
            <a:ext cx="3968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8" name="Equation" r:id="rId12" imgW="215713" imgH="241091" progId="Equation.DSMT4">
                    <p:embed/>
                  </p:oleObj>
                </mc:Choice>
                <mc:Fallback>
                  <p:oleObj name="Equation" r:id="rId12" imgW="215713" imgH="24109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21" y="3555600"/>
                          <a:ext cx="39687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8" name="Object 15"/>
            <p:cNvGraphicFramePr>
              <a:graphicFrameLocks noChangeAspect="1"/>
            </p:cNvGraphicFramePr>
            <p:nvPr/>
          </p:nvGraphicFramePr>
          <p:xfrm>
            <a:off x="6372448" y="3557127"/>
            <a:ext cx="41275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9" name="Equation" r:id="rId14" imgW="215713" imgH="241091" progId="Equation.DSMT4">
                    <p:embed/>
                  </p:oleObj>
                </mc:Choice>
                <mc:Fallback>
                  <p:oleObj name="Equation" r:id="rId14" imgW="215713" imgH="241091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448" y="3557127"/>
                          <a:ext cx="41275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17"/>
            <p:cNvGraphicFramePr>
              <a:graphicFrameLocks noChangeAspect="1"/>
            </p:cNvGraphicFramePr>
            <p:nvPr/>
          </p:nvGraphicFramePr>
          <p:xfrm>
            <a:off x="7932936" y="3644439"/>
            <a:ext cx="239712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0" name="Equation" r:id="rId16" imgW="152334" imgH="228501" progId="Equation.DSMT4">
                    <p:embed/>
                  </p:oleObj>
                </mc:Choice>
                <mc:Fallback>
                  <p:oleObj name="Equation" r:id="rId16" imgW="152334" imgH="228501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2936" y="3644439"/>
                          <a:ext cx="239712" cy="360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7900" name="Picture 2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4608424"/>
              <a:ext cx="885825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7901" name="Object 9"/>
            <p:cNvGraphicFramePr>
              <a:graphicFrameLocks noChangeAspect="1"/>
            </p:cNvGraphicFramePr>
            <p:nvPr/>
          </p:nvGraphicFramePr>
          <p:xfrm>
            <a:off x="7965008" y="1576905"/>
            <a:ext cx="319087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1" name="Equation" r:id="rId19" imgW="203112" imgH="228501" progId="Equation.DSMT4">
                    <p:embed/>
                  </p:oleObj>
                </mc:Choice>
                <mc:Fallback>
                  <p:oleObj name="Equation" r:id="rId19" imgW="203112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5008" y="1576905"/>
                          <a:ext cx="319087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16"/>
            <p:cNvGraphicFramePr>
              <a:graphicFrameLocks noChangeAspect="1"/>
            </p:cNvGraphicFramePr>
            <p:nvPr/>
          </p:nvGraphicFramePr>
          <p:xfrm>
            <a:off x="3636144" y="2060075"/>
            <a:ext cx="319087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2" name="Equation" r:id="rId21" imgW="203112" imgH="228501" progId="Equation.DSMT4">
                    <p:embed/>
                  </p:oleObj>
                </mc:Choice>
                <mc:Fallback>
                  <p:oleObj name="Equation" r:id="rId21" imgW="203112" imgH="22850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144" y="2060075"/>
                          <a:ext cx="319087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Object 11"/>
            <p:cNvGraphicFramePr>
              <a:graphicFrameLocks noChangeAspect="1"/>
            </p:cNvGraphicFramePr>
            <p:nvPr/>
          </p:nvGraphicFramePr>
          <p:xfrm>
            <a:off x="2740025" y="2587129"/>
            <a:ext cx="319088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3" name="Equation" r:id="rId22" imgW="203112" imgH="241195" progId="Equation.DSMT4">
                    <p:embed/>
                  </p:oleObj>
                </mc:Choice>
                <mc:Fallback>
                  <p:oleObj name="Equation" r:id="rId22" imgW="203112" imgH="2411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025" y="2587129"/>
                          <a:ext cx="319088" cy="379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57200"/>
            <a:ext cx="8675687" cy="1371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endParaRPr lang="zh-TW" altLang="en-US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171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1765300" y="2997200"/>
          <a:ext cx="43180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3" imgW="8139289" imgH="5475111" progId="Visio.Drawing.6">
                  <p:embed/>
                </p:oleObj>
              </mc:Choice>
              <mc:Fallback>
                <p:oleObj name="VISIO" r:id="rId3" imgW="8139289" imgH="5475111" progId="Visio.Drawing.6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997200"/>
                        <a:ext cx="4318000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D13C0-E0E3-440D-872D-E85E116F3617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68313" y="1628775"/>
            <a:ext cx="79914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(Clustering)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是將一組資料依據某種距離的量度將其分割成若干群。</a:t>
            </a:r>
          </a:p>
        </p:txBody>
      </p:sp>
      <p:sp>
        <p:nvSpPr>
          <p:cNvPr id="7174" name="Text Box 20"/>
          <p:cNvSpPr txBox="1">
            <a:spLocks noChangeArrowheads="1"/>
          </p:cNvSpPr>
          <p:nvPr/>
        </p:nvSpPr>
        <p:spPr bwMode="auto">
          <a:xfrm>
            <a:off x="5292725" y="5516563"/>
            <a:ext cx="2663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11.1.1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分群示意圖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1DB292-FD2F-4205-8A24-6932801EB1AD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8195" name="群組 6"/>
          <p:cNvGrpSpPr>
            <a:grpSpLocks/>
          </p:cNvGrpSpPr>
          <p:nvPr/>
        </p:nvGrpSpPr>
        <p:grpSpPr bwMode="auto">
          <a:xfrm>
            <a:off x="533400" y="685800"/>
            <a:ext cx="8142288" cy="5838825"/>
            <a:chOff x="533400" y="685800"/>
            <a:chExt cx="8142288" cy="5838825"/>
          </a:xfrm>
        </p:grpSpPr>
        <p:sp>
          <p:nvSpPr>
            <p:cNvPr id="8196" name="Rectangle 2"/>
            <p:cNvSpPr>
              <a:spLocks noChangeArrowheads="1"/>
            </p:cNvSpPr>
            <p:nvPr/>
          </p:nvSpPr>
          <p:spPr bwMode="auto">
            <a:xfrm>
              <a:off x="533400" y="685800"/>
              <a:ext cx="7639000" cy="79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 sz="4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11.2 K-means </a:t>
              </a:r>
              <a:r>
                <a:rPr lang="zh-TW" altLang="en-US" sz="4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分群法</a:t>
              </a:r>
            </a:p>
          </p:txBody>
        </p:sp>
        <p:sp>
          <p:nvSpPr>
            <p:cNvPr id="8197" name="Text Box 10"/>
            <p:cNvSpPr txBox="1">
              <a:spLocks noChangeArrowheads="1"/>
            </p:cNvSpPr>
            <p:nvPr/>
          </p:nvSpPr>
          <p:spPr bwMode="auto">
            <a:xfrm>
              <a:off x="611188" y="1484313"/>
              <a:ext cx="8064500" cy="252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：分群數；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means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：分群質心。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：給 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筆資料，利用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K-means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分群法來進行分群的工作，如何決定起始的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個分群質心？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1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</a:t>
              </a:r>
              <a:endParaRPr lang="en-US" altLang="zh-TW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：隨機挑選 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個資料當作起始分群質心。例如點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</a:t>
              </a:r>
              <a:r>
                <a:rPr lang="en-US" altLang="zh-TW" sz="22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和點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</a:t>
              </a:r>
              <a:r>
                <a:rPr lang="en-US" altLang="zh-TW" sz="22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22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</a:p>
          </p:txBody>
        </p:sp>
        <p:graphicFrame>
          <p:nvGraphicFramePr>
            <p:cNvPr id="8198" name="Object 13"/>
            <p:cNvGraphicFramePr>
              <a:graphicFrameLocks noChangeAspect="1"/>
            </p:cNvGraphicFramePr>
            <p:nvPr/>
          </p:nvGraphicFramePr>
          <p:xfrm>
            <a:off x="1670050" y="4017963"/>
            <a:ext cx="6070600" cy="196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VISIO" r:id="rId3" imgW="8387644" imgH="2573867" progId="Visio.Drawing.6">
                    <p:embed/>
                  </p:oleObj>
                </mc:Choice>
                <mc:Fallback>
                  <p:oleObj name="VISIO" r:id="rId3" imgW="8387644" imgH="2573867" progId="Visio.Drawing.6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050" y="4017963"/>
                          <a:ext cx="6070600" cy="1968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Text Box 18"/>
            <p:cNvSpPr txBox="1">
              <a:spLocks noChangeArrowheads="1"/>
            </p:cNvSpPr>
            <p:nvPr/>
          </p:nvSpPr>
          <p:spPr bwMode="auto">
            <a:xfrm>
              <a:off x="2771775" y="6092825"/>
              <a:ext cx="38877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11.2.1 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起始的兩個群心選定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6BCD1-BB9F-4A53-AC59-A1B9D59AD0CF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9219" name="群組 14"/>
          <p:cNvGrpSpPr>
            <a:grpSpLocks/>
          </p:cNvGrpSpPr>
          <p:nvPr/>
        </p:nvGrpSpPr>
        <p:grpSpPr bwMode="auto">
          <a:xfrm>
            <a:off x="179388" y="836613"/>
            <a:ext cx="8367712" cy="5638800"/>
            <a:chOff x="179636" y="765175"/>
            <a:chExt cx="8367464" cy="5637975"/>
          </a:xfrm>
        </p:grpSpPr>
        <p:grpSp>
          <p:nvGrpSpPr>
            <p:cNvPr id="9220" name="群組 11"/>
            <p:cNvGrpSpPr>
              <a:grpSpLocks/>
            </p:cNvGrpSpPr>
            <p:nvPr/>
          </p:nvGrpSpPr>
          <p:grpSpPr bwMode="auto">
            <a:xfrm>
              <a:off x="1187450" y="1909464"/>
              <a:ext cx="7359650" cy="3103563"/>
              <a:chOff x="1187624" y="1844824"/>
              <a:chExt cx="7359650" cy="3103563"/>
            </a:xfrm>
          </p:grpSpPr>
          <p:pic>
            <p:nvPicPr>
              <p:cNvPr id="9228" name="Picture 114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7624" y="1844824"/>
                <a:ext cx="7359650" cy="3103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9" name="Text Box 1143"/>
              <p:cNvSpPr txBox="1">
                <a:spLocks noChangeArrowheads="1"/>
              </p:cNvSpPr>
              <p:nvPr/>
            </p:nvSpPr>
            <p:spPr bwMode="auto">
              <a:xfrm>
                <a:off x="2916238" y="3789041"/>
                <a:ext cx="3397250" cy="4320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0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20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11.2.2 </a:t>
                </a:r>
                <a:r>
                  <a:rPr lang="zh-TW" altLang="en-US" sz="20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各點的歸類</a:t>
                </a:r>
              </a:p>
            </p:txBody>
          </p:sp>
        </p:grpSp>
        <p:sp>
          <p:nvSpPr>
            <p:cNvPr id="9221" name="文字方塊 23"/>
            <p:cNvSpPr txBox="1">
              <a:spLocks noChangeArrowheads="1"/>
            </p:cNvSpPr>
            <p:nvPr/>
          </p:nvSpPr>
          <p:spPr bwMode="auto">
            <a:xfrm>
              <a:off x="468313" y="765175"/>
              <a:ext cx="7921625" cy="76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K=2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的情況下，如何以疊代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(Iterative)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的方式繼續修正兩個群心以達到最後穩態為止？</a:t>
              </a:r>
              <a:endParaRPr lang="zh-TW" altLang="en-US" sz="2200" i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222" name="群組 12"/>
            <p:cNvGrpSpPr>
              <a:grpSpLocks/>
            </p:cNvGrpSpPr>
            <p:nvPr/>
          </p:nvGrpSpPr>
          <p:grpSpPr bwMode="auto">
            <a:xfrm>
              <a:off x="179636" y="4458462"/>
              <a:ext cx="7992896" cy="1944688"/>
              <a:chOff x="179314" y="4602933"/>
              <a:chExt cx="7992896" cy="1944216"/>
            </a:xfrm>
          </p:grpSpPr>
          <p:sp>
            <p:nvSpPr>
              <p:cNvPr id="9225" name="Rectangle 1147"/>
              <p:cNvSpPr>
                <a:spLocks noChangeArrowheads="1"/>
              </p:cNvSpPr>
              <p:nvPr/>
            </p:nvSpPr>
            <p:spPr bwMode="auto">
              <a:xfrm>
                <a:off x="179314" y="4602933"/>
                <a:ext cx="7992896" cy="1944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TW" altLang="en-US" sz="22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計算各資料點分別與兩個群心的距離，將資料點歸類到距離最短的群心那一類。之後，再以歸類好的資料點計算出新的質心位置     和    。反覆為之，直到群心不改變。</a:t>
                </a:r>
              </a:p>
            </p:txBody>
          </p:sp>
          <p:graphicFrame>
            <p:nvGraphicFramePr>
              <p:cNvPr id="9226" name="Object 4"/>
              <p:cNvGraphicFramePr>
                <a:graphicFrameLocks noChangeAspect="1"/>
              </p:cNvGraphicFramePr>
              <p:nvPr/>
            </p:nvGraphicFramePr>
            <p:xfrm>
              <a:off x="1757808" y="5301754"/>
              <a:ext cx="293687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6" name="方程式" r:id="rId4" imgW="164957" imgH="241091" progId="Equation.3">
                      <p:embed/>
                    </p:oleObj>
                  </mc:Choice>
                  <mc:Fallback>
                    <p:oleObj name="方程式" r:id="rId4" imgW="164957" imgH="241091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7808" y="5301754"/>
                            <a:ext cx="293687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7" name="Object 5"/>
              <p:cNvGraphicFramePr>
                <a:graphicFrameLocks noChangeAspect="1"/>
              </p:cNvGraphicFramePr>
              <p:nvPr/>
            </p:nvGraphicFramePr>
            <p:xfrm>
              <a:off x="2427077" y="5301754"/>
              <a:ext cx="344487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7" name="方程式" r:id="rId6" imgW="190417" imgH="241195" progId="Equation.3">
                      <p:embed/>
                    </p:oleObj>
                  </mc:Choice>
                  <mc:Fallback>
                    <p:oleObj name="方程式" r:id="rId6" imgW="190417" imgH="241195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7077" y="5301754"/>
                            <a:ext cx="344487" cy="4318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3" name="文字方塊 13"/>
            <p:cNvSpPr txBox="1">
              <a:spLocks noChangeArrowheads="1"/>
            </p:cNvSpPr>
            <p:nvPr/>
          </p:nvSpPr>
          <p:spPr bwMode="auto">
            <a:xfrm>
              <a:off x="467783" y="1702379"/>
              <a:ext cx="1223963" cy="43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解答：</a:t>
              </a:r>
            </a:p>
          </p:txBody>
        </p:sp>
        <p:sp>
          <p:nvSpPr>
            <p:cNvPr id="9224" name="文字方塊 14"/>
            <p:cNvSpPr txBox="1">
              <a:spLocks noChangeArrowheads="1"/>
            </p:cNvSpPr>
            <p:nvPr/>
          </p:nvSpPr>
          <p:spPr bwMode="auto">
            <a:xfrm>
              <a:off x="539552" y="5733256"/>
              <a:ext cx="1439862" cy="430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2"/>
          <p:cNvSpPr txBox="1">
            <a:spLocks noChangeArrowheads="1"/>
          </p:cNvSpPr>
          <p:nvPr/>
        </p:nvSpPr>
        <p:spPr bwMode="auto">
          <a:xfrm>
            <a:off x="468313" y="836712"/>
            <a:ext cx="84963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：在前面介紹的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分群法中，碰到較極端的例子，例如：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的例子，是否會產生不理想的分群結果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[9] 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4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1C91F2-F909-4FC0-B980-D453AA632D4F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24075" y="1916832"/>
            <a:ext cx="5184775" cy="3000375"/>
            <a:chOff x="2124075" y="1917700"/>
            <a:chExt cx="5184775" cy="3000375"/>
          </a:xfrm>
        </p:grpSpPr>
        <p:graphicFrame>
          <p:nvGraphicFramePr>
            <p:cNvPr id="1024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879764"/>
                </p:ext>
              </p:extLst>
            </p:nvPr>
          </p:nvGraphicFramePr>
          <p:xfrm>
            <a:off x="2190775" y="1917700"/>
            <a:ext cx="5118075" cy="227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Visio" r:id="rId3" imgW="5478692" imgH="2747971" progId="Visio.Drawing.6">
                    <p:embed/>
                  </p:oleObj>
                </mc:Choice>
                <mc:Fallback>
                  <p:oleObj name="Visio" r:id="rId3" imgW="5478692" imgH="2747971" progId="Visio.Drawing.6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775" y="1917700"/>
                          <a:ext cx="5118075" cy="2278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Text Box 15"/>
            <p:cNvSpPr txBox="1">
              <a:spLocks noChangeArrowheads="1"/>
            </p:cNvSpPr>
            <p:nvPr/>
          </p:nvSpPr>
          <p:spPr bwMode="auto">
            <a:xfrm>
              <a:off x="3203660" y="4413250"/>
              <a:ext cx="3672596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11.2.3 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一個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Outlier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例子</a:t>
              </a:r>
            </a:p>
          </p:txBody>
        </p:sp>
        <p:sp>
          <p:nvSpPr>
            <p:cNvPr id="10251" name="文字方塊 6"/>
            <p:cNvSpPr txBox="1">
              <a:spLocks noChangeArrowheads="1"/>
            </p:cNvSpPr>
            <p:nvPr/>
          </p:nvSpPr>
          <p:spPr bwMode="auto">
            <a:xfrm>
              <a:off x="2124075" y="1964184"/>
              <a:ext cx="43204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 i="1">
                  <a:latin typeface="Times New Roman" panose="02020603050405020304" pitchFamily="18" charset="0"/>
                </a:rPr>
                <a:t>p</a:t>
              </a:r>
              <a:endParaRPr lang="zh-TW" altLang="en-US" sz="18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5" name="群組 22"/>
          <p:cNvGrpSpPr>
            <a:grpSpLocks/>
          </p:cNvGrpSpPr>
          <p:nvPr/>
        </p:nvGrpSpPr>
        <p:grpSpPr bwMode="auto">
          <a:xfrm>
            <a:off x="504824" y="5013325"/>
            <a:ext cx="8675688" cy="1343025"/>
            <a:chOff x="755650" y="5252706"/>
            <a:chExt cx="8064820" cy="1343357"/>
          </a:xfrm>
        </p:grpSpPr>
        <p:sp>
          <p:nvSpPr>
            <p:cNvPr id="10246" name="Text Box 39"/>
            <p:cNvSpPr txBox="1">
              <a:spLocks noChangeArrowheads="1"/>
            </p:cNvSpPr>
            <p:nvPr/>
          </p:nvSpPr>
          <p:spPr bwMode="auto">
            <a:xfrm>
              <a:off x="755970" y="5252706"/>
              <a:ext cx="8064500" cy="769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                                                    的條件，將點 </a:t>
              </a:r>
              <a:r>
                <a:rPr lang="en-US" altLang="zh-TW" sz="2200" i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 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這個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Outlier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另外歸為一類；否則就遵循</a:t>
              </a:r>
              <a:r>
                <a: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K-means</a:t>
              </a: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分群法。 </a:t>
              </a:r>
              <a:endPara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aphicFrame>
          <p:nvGraphicFramePr>
            <p:cNvPr id="10247" name="Object 54"/>
            <p:cNvGraphicFramePr>
              <a:graphicFrameLocks noChangeAspect="1"/>
            </p:cNvGraphicFramePr>
            <p:nvPr/>
          </p:nvGraphicFramePr>
          <p:xfrm>
            <a:off x="1345202" y="5283653"/>
            <a:ext cx="3442859" cy="392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9" name="Equation" r:id="rId5" imgW="2031840" imgH="228600" progId="Equation.DSMT4">
                    <p:embed/>
                  </p:oleObj>
                </mc:Choice>
                <mc:Fallback>
                  <p:oleObj name="Equation" r:id="rId5" imgW="2031840" imgH="2286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202" y="5283653"/>
                          <a:ext cx="3442859" cy="392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" name="文字方塊 21"/>
            <p:cNvSpPr txBox="1">
              <a:spLocks noChangeArrowheads="1"/>
            </p:cNvSpPr>
            <p:nvPr/>
          </p:nvSpPr>
          <p:spPr bwMode="auto">
            <a:xfrm>
              <a:off x="755650" y="6165850"/>
              <a:ext cx="14398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11.3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植基於 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K-D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樹的分群法</a:t>
            </a:r>
          </a:p>
        </p:txBody>
      </p:sp>
      <p:sp>
        <p:nvSpPr>
          <p:cNvPr id="1126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A5D171-B0C7-4FDC-97EB-87A9000F828A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sp>
        <p:nvSpPr>
          <p:cNvPr id="11268" name="Text Box 1027"/>
          <p:cNvSpPr txBox="1">
            <a:spLocks noChangeArrowheads="1"/>
          </p:cNvSpPr>
          <p:nvPr/>
        </p:nvSpPr>
        <p:spPr bwMode="auto">
          <a:xfrm>
            <a:off x="539750" y="2060575"/>
            <a:ext cx="8001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146300" y="2425700"/>
            <a:ext cx="4724400" cy="3692525"/>
            <a:chOff x="2146300" y="2425700"/>
            <a:chExt cx="4724400" cy="3692525"/>
          </a:xfrm>
        </p:grpSpPr>
        <p:graphicFrame>
          <p:nvGraphicFramePr>
            <p:cNvPr id="11269" name="Object 10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529749"/>
                </p:ext>
              </p:extLst>
            </p:nvPr>
          </p:nvGraphicFramePr>
          <p:xfrm>
            <a:off x="2146300" y="2425700"/>
            <a:ext cx="4718050" cy="324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VISIO" r:id="rId3" imgW="9798756" imgH="6728178" progId="Visio.Drawing.6">
                    <p:embed/>
                  </p:oleObj>
                </mc:Choice>
                <mc:Fallback>
                  <p:oleObj name="VISIO" r:id="rId3" imgW="9798756" imgH="6728178" progId="Visio.Drawing.6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300" y="2425700"/>
                          <a:ext cx="4718050" cy="3240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" name="Text Box 1039"/>
            <p:cNvSpPr txBox="1">
              <a:spLocks noChangeArrowheads="1"/>
            </p:cNvSpPr>
            <p:nvPr/>
          </p:nvSpPr>
          <p:spPr bwMode="auto">
            <a:xfrm>
              <a:off x="2190750" y="5702300"/>
              <a:ext cx="4679950" cy="4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11.3.1 </a:t>
              </a:r>
              <a:r>
                <a: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十一筆資料的分佈圖</a:t>
              </a:r>
            </a:p>
          </p:txBody>
        </p:sp>
      </p:grpSp>
      <p:sp>
        <p:nvSpPr>
          <p:cNvPr id="11271" name="文字方塊 7"/>
          <p:cNvSpPr txBox="1">
            <a:spLocks noChangeArrowheads="1"/>
          </p:cNvSpPr>
          <p:nvPr/>
        </p:nvSpPr>
        <p:spPr bwMode="auto">
          <a:xfrm>
            <a:off x="539750" y="1557338"/>
            <a:ext cx="36718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：何謂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K-D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樹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E63814-54F5-41D8-ADA8-DFAA5EB2E42B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aphicFrame>
        <p:nvGraphicFramePr>
          <p:cNvPr id="1229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041525" y="981075"/>
          <a:ext cx="511016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3" imgW="9798756" imgH="7450667" progId="Visio.Drawing.6">
                  <p:embed/>
                </p:oleObj>
              </mc:Choice>
              <mc:Fallback>
                <p:oleObj name="VISIO" r:id="rId3" imgW="9798756" imgH="7450667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981075"/>
                        <a:ext cx="5110163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2627313" y="5078413"/>
            <a:ext cx="38163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11.3.2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  第一次分割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22D17-26B6-4B59-9200-F4333CAD66E6}" type="slidenum">
              <a:rPr kumimoji="0" lang="zh-TW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TW" sz="1200">
              <a:latin typeface="Arial Black" panose="020B0A04020102020204" pitchFamily="34" charset="0"/>
            </a:endParaRPr>
          </a:p>
        </p:txBody>
      </p:sp>
      <p:graphicFrame>
        <p:nvGraphicFramePr>
          <p:cNvPr id="13315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00338" y="463550"/>
          <a:ext cx="4105275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VISIO" r:id="rId3" imgW="10521244" imgH="7450667" progId="Visio.Drawing.6">
                  <p:embed/>
                </p:oleObj>
              </mc:Choice>
              <mc:Fallback>
                <p:oleObj name="VISIO" r:id="rId3" imgW="10521244" imgH="7450667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3550"/>
                        <a:ext cx="4105275" cy="29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195513" y="3894138"/>
          <a:ext cx="517842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Visio" r:id="rId5" imgW="10664038" imgH="4824900" progId="Visio.Drawing.11">
                  <p:embed/>
                </p:oleObj>
              </mc:Choice>
              <mc:Fallback>
                <p:oleObj name="Visio" r:id="rId5" imgW="10664038" imgH="48249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94138"/>
                        <a:ext cx="5178425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2376488" y="3392488"/>
            <a:ext cx="42449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11.3.3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 最後分割的結果</a:t>
            </a:r>
          </a:p>
        </p:txBody>
      </p: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3130550" y="6237288"/>
            <a:ext cx="2736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11.3.4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K-D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樹</a:t>
            </a:r>
          </a:p>
        </p:txBody>
      </p:sp>
      <p:sp>
        <p:nvSpPr>
          <p:cNvPr id="13319" name="文字方塊 21"/>
          <p:cNvSpPr txBox="1">
            <a:spLocks noChangeArrowheads="1"/>
          </p:cNvSpPr>
          <p:nvPr/>
        </p:nvSpPr>
        <p:spPr bwMode="auto">
          <a:xfrm>
            <a:off x="395288" y="6237288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3382</TotalTime>
  <Words>1212</Words>
  <Application>Microsoft Office PowerPoint</Application>
  <PresentationFormat>如螢幕大小 (4:3)</PresentationFormat>
  <Paragraphs>164</Paragraphs>
  <Slides>28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28</vt:i4>
      </vt:variant>
    </vt:vector>
  </HeadingPairs>
  <TitlesOfParts>
    <vt:vector size="39" baseType="lpstr">
      <vt:lpstr>微軟正黑體</vt:lpstr>
      <vt:lpstr>新細明體</vt:lpstr>
      <vt:lpstr>Arial</vt:lpstr>
      <vt:lpstr>Arial Black</vt:lpstr>
      <vt:lpstr>Times New Roman</vt:lpstr>
      <vt:lpstr>Wingdings</vt:lpstr>
      <vt:lpstr>v6</vt:lpstr>
      <vt:lpstr>Equation</vt:lpstr>
      <vt:lpstr>VISIO</vt:lpstr>
      <vt:lpstr>方程式</vt:lpstr>
      <vt:lpstr>Visio</vt:lpstr>
      <vt:lpstr>第十一章 分群與應用</vt:lpstr>
      <vt:lpstr>內容</vt:lpstr>
      <vt:lpstr>11.1 前言</vt:lpstr>
      <vt:lpstr>PowerPoint 簡報</vt:lpstr>
      <vt:lpstr>PowerPoint 簡報</vt:lpstr>
      <vt:lpstr>PowerPoint 簡報</vt:lpstr>
      <vt:lpstr>11.3 植基於 K-D 樹的分群法</vt:lpstr>
      <vt:lpstr>PowerPoint 簡報</vt:lpstr>
      <vt:lpstr>PowerPoint 簡報</vt:lpstr>
      <vt:lpstr>11.4 植基於對稱假設的分群法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11.5 變異數控制式的分群法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分群與應用</dc:title>
  <dc:creator>RB505</dc:creator>
  <cp:lastModifiedBy>user</cp:lastModifiedBy>
  <cp:revision>527</cp:revision>
  <cp:lastPrinted>1601-01-01T00:00:00Z</cp:lastPrinted>
  <dcterms:created xsi:type="dcterms:W3CDTF">2002-06-27T04:48:03Z</dcterms:created>
  <dcterms:modified xsi:type="dcterms:W3CDTF">2015-08-06T11:20:35Z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