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3" r:id="rId1"/>
  </p:sldMasterIdLst>
  <p:notesMasterIdLst>
    <p:notesMasterId r:id="rId40"/>
  </p:notesMasterIdLst>
  <p:handoutMasterIdLst>
    <p:handoutMasterId r:id="rId41"/>
  </p:handoutMasterIdLst>
  <p:sldIdLst>
    <p:sldId id="256" r:id="rId2"/>
    <p:sldId id="267" r:id="rId3"/>
    <p:sldId id="337" r:id="rId4"/>
    <p:sldId id="334" r:id="rId5"/>
    <p:sldId id="335" r:id="rId6"/>
    <p:sldId id="336" r:id="rId7"/>
    <p:sldId id="290" r:id="rId8"/>
    <p:sldId id="291" r:id="rId9"/>
    <p:sldId id="283" r:id="rId10"/>
    <p:sldId id="313" r:id="rId11"/>
    <p:sldId id="314" r:id="rId12"/>
    <p:sldId id="292" r:id="rId13"/>
    <p:sldId id="293" r:id="rId14"/>
    <p:sldId id="288" r:id="rId15"/>
    <p:sldId id="284" r:id="rId16"/>
    <p:sldId id="294" r:id="rId17"/>
    <p:sldId id="295" r:id="rId18"/>
    <p:sldId id="285" r:id="rId19"/>
    <p:sldId id="296" r:id="rId20"/>
    <p:sldId id="297" r:id="rId21"/>
    <p:sldId id="310" r:id="rId22"/>
    <p:sldId id="315" r:id="rId23"/>
    <p:sldId id="316" r:id="rId24"/>
    <p:sldId id="317" r:id="rId25"/>
    <p:sldId id="318" r:id="rId26"/>
    <p:sldId id="319" r:id="rId27"/>
    <p:sldId id="320" r:id="rId28"/>
    <p:sldId id="321" r:id="rId29"/>
    <p:sldId id="322" r:id="rId30"/>
    <p:sldId id="323" r:id="rId31"/>
    <p:sldId id="324" r:id="rId32"/>
    <p:sldId id="327" r:id="rId33"/>
    <p:sldId id="328" r:id="rId34"/>
    <p:sldId id="338" r:id="rId35"/>
    <p:sldId id="329" r:id="rId36"/>
    <p:sldId id="330" r:id="rId37"/>
    <p:sldId id="331" r:id="rId38"/>
    <p:sldId id="332" r:id="rId3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16" autoAdjust="0"/>
    <p:restoredTop sz="94718" autoAdjust="0"/>
  </p:normalViewPr>
  <p:slideViewPr>
    <p:cSldViewPr>
      <p:cViewPr varScale="1">
        <p:scale>
          <a:sx n="115" d="100"/>
          <a:sy n="115" d="100"/>
        </p:scale>
        <p:origin x="110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13" Type="http://schemas.openxmlformats.org/officeDocument/2006/relationships/image" Target="../media/image99.wmf"/><Relationship Id="rId3" Type="http://schemas.openxmlformats.org/officeDocument/2006/relationships/image" Target="../media/image89.wmf"/><Relationship Id="rId7" Type="http://schemas.openxmlformats.org/officeDocument/2006/relationships/image" Target="../media/image93.wmf"/><Relationship Id="rId12" Type="http://schemas.openxmlformats.org/officeDocument/2006/relationships/image" Target="../media/image98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6" Type="http://schemas.openxmlformats.org/officeDocument/2006/relationships/image" Target="../media/image92.wmf"/><Relationship Id="rId11" Type="http://schemas.openxmlformats.org/officeDocument/2006/relationships/image" Target="../media/image97.wmf"/><Relationship Id="rId5" Type="http://schemas.openxmlformats.org/officeDocument/2006/relationships/image" Target="../media/image91.wmf"/><Relationship Id="rId10" Type="http://schemas.openxmlformats.org/officeDocument/2006/relationships/image" Target="../media/image96.wmf"/><Relationship Id="rId4" Type="http://schemas.openxmlformats.org/officeDocument/2006/relationships/image" Target="../media/image90.wmf"/><Relationship Id="rId9" Type="http://schemas.openxmlformats.org/officeDocument/2006/relationships/image" Target="../media/image95.wmf"/><Relationship Id="rId14" Type="http://schemas.openxmlformats.org/officeDocument/2006/relationships/image" Target="../media/image10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emf"/><Relationship Id="rId6" Type="http://schemas.openxmlformats.org/officeDocument/2006/relationships/image" Target="../media/image106.wmf"/><Relationship Id="rId5" Type="http://schemas.openxmlformats.org/officeDocument/2006/relationships/image" Target="../media/image105.wmf"/><Relationship Id="rId4" Type="http://schemas.openxmlformats.org/officeDocument/2006/relationships/image" Target="../media/image104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3" Type="http://schemas.openxmlformats.org/officeDocument/2006/relationships/image" Target="../media/image109.wmf"/><Relationship Id="rId7" Type="http://schemas.openxmlformats.org/officeDocument/2006/relationships/image" Target="../media/image113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Relationship Id="rId6" Type="http://schemas.openxmlformats.org/officeDocument/2006/relationships/image" Target="../media/image112.wmf"/><Relationship Id="rId11" Type="http://schemas.openxmlformats.org/officeDocument/2006/relationships/image" Target="../media/image117.wmf"/><Relationship Id="rId5" Type="http://schemas.openxmlformats.org/officeDocument/2006/relationships/image" Target="../media/image111.wmf"/><Relationship Id="rId10" Type="http://schemas.openxmlformats.org/officeDocument/2006/relationships/image" Target="../media/image116.wmf"/><Relationship Id="rId4" Type="http://schemas.openxmlformats.org/officeDocument/2006/relationships/image" Target="../media/image110.wmf"/><Relationship Id="rId9" Type="http://schemas.openxmlformats.org/officeDocument/2006/relationships/image" Target="../media/image11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wmf"/><Relationship Id="rId7" Type="http://schemas.openxmlformats.org/officeDocument/2006/relationships/image" Target="../media/image124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Relationship Id="rId6" Type="http://schemas.openxmlformats.org/officeDocument/2006/relationships/image" Target="../media/image123.wmf"/><Relationship Id="rId5" Type="http://schemas.openxmlformats.org/officeDocument/2006/relationships/image" Target="../media/image122.wmf"/><Relationship Id="rId4" Type="http://schemas.openxmlformats.org/officeDocument/2006/relationships/image" Target="../media/image12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wmf"/><Relationship Id="rId2" Type="http://schemas.openxmlformats.org/officeDocument/2006/relationships/image" Target="../media/image126.emf"/><Relationship Id="rId1" Type="http://schemas.openxmlformats.org/officeDocument/2006/relationships/image" Target="../media/image12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wmf"/><Relationship Id="rId2" Type="http://schemas.openxmlformats.org/officeDocument/2006/relationships/image" Target="../media/image129.emf"/><Relationship Id="rId1" Type="http://schemas.openxmlformats.org/officeDocument/2006/relationships/image" Target="../media/image128.wmf"/><Relationship Id="rId4" Type="http://schemas.openxmlformats.org/officeDocument/2006/relationships/image" Target="../media/image131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2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3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wmf"/><Relationship Id="rId1" Type="http://schemas.openxmlformats.org/officeDocument/2006/relationships/image" Target="../media/image134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wmf"/><Relationship Id="rId2" Type="http://schemas.openxmlformats.org/officeDocument/2006/relationships/image" Target="../media/image138.wmf"/><Relationship Id="rId1" Type="http://schemas.openxmlformats.org/officeDocument/2006/relationships/image" Target="../media/image137.wmf"/><Relationship Id="rId5" Type="http://schemas.openxmlformats.org/officeDocument/2006/relationships/image" Target="../media/image141.wmf"/><Relationship Id="rId4" Type="http://schemas.openxmlformats.org/officeDocument/2006/relationships/image" Target="../media/image14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e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wmf"/><Relationship Id="rId13" Type="http://schemas.openxmlformats.org/officeDocument/2006/relationships/image" Target="../media/image154.wmf"/><Relationship Id="rId3" Type="http://schemas.openxmlformats.org/officeDocument/2006/relationships/image" Target="../media/image144.wmf"/><Relationship Id="rId7" Type="http://schemas.openxmlformats.org/officeDocument/2006/relationships/image" Target="../media/image148.wmf"/><Relationship Id="rId12" Type="http://schemas.openxmlformats.org/officeDocument/2006/relationships/image" Target="../media/image153.wmf"/><Relationship Id="rId2" Type="http://schemas.openxmlformats.org/officeDocument/2006/relationships/image" Target="../media/image143.wmf"/><Relationship Id="rId1" Type="http://schemas.openxmlformats.org/officeDocument/2006/relationships/image" Target="../media/image142.wmf"/><Relationship Id="rId6" Type="http://schemas.openxmlformats.org/officeDocument/2006/relationships/image" Target="../media/image147.wmf"/><Relationship Id="rId11" Type="http://schemas.openxmlformats.org/officeDocument/2006/relationships/image" Target="../media/image152.wmf"/><Relationship Id="rId5" Type="http://schemas.openxmlformats.org/officeDocument/2006/relationships/image" Target="../media/image146.wmf"/><Relationship Id="rId10" Type="http://schemas.openxmlformats.org/officeDocument/2006/relationships/image" Target="../media/image151.wmf"/><Relationship Id="rId4" Type="http://schemas.openxmlformats.org/officeDocument/2006/relationships/image" Target="../media/image145.wmf"/><Relationship Id="rId9" Type="http://schemas.openxmlformats.org/officeDocument/2006/relationships/image" Target="../media/image150.wmf"/><Relationship Id="rId14" Type="http://schemas.openxmlformats.org/officeDocument/2006/relationships/image" Target="../media/image155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7.png"/><Relationship Id="rId1" Type="http://schemas.openxmlformats.org/officeDocument/2006/relationships/image" Target="../media/image156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wmf"/><Relationship Id="rId13" Type="http://schemas.openxmlformats.org/officeDocument/2006/relationships/image" Target="../media/image170.wmf"/><Relationship Id="rId3" Type="http://schemas.openxmlformats.org/officeDocument/2006/relationships/image" Target="../media/image160.wmf"/><Relationship Id="rId7" Type="http://schemas.openxmlformats.org/officeDocument/2006/relationships/image" Target="../media/image164.wmf"/><Relationship Id="rId12" Type="http://schemas.openxmlformats.org/officeDocument/2006/relationships/image" Target="../media/image169.wmf"/><Relationship Id="rId2" Type="http://schemas.openxmlformats.org/officeDocument/2006/relationships/image" Target="../media/image159.wmf"/><Relationship Id="rId1" Type="http://schemas.openxmlformats.org/officeDocument/2006/relationships/image" Target="../media/image158.wmf"/><Relationship Id="rId6" Type="http://schemas.openxmlformats.org/officeDocument/2006/relationships/image" Target="../media/image163.wmf"/><Relationship Id="rId11" Type="http://schemas.openxmlformats.org/officeDocument/2006/relationships/image" Target="../media/image168.wmf"/><Relationship Id="rId5" Type="http://schemas.openxmlformats.org/officeDocument/2006/relationships/image" Target="../media/image162.wmf"/><Relationship Id="rId10" Type="http://schemas.openxmlformats.org/officeDocument/2006/relationships/image" Target="../media/image167.wmf"/><Relationship Id="rId4" Type="http://schemas.openxmlformats.org/officeDocument/2006/relationships/image" Target="../media/image161.wmf"/><Relationship Id="rId9" Type="http://schemas.openxmlformats.org/officeDocument/2006/relationships/image" Target="../media/image166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wmf"/><Relationship Id="rId3" Type="http://schemas.openxmlformats.org/officeDocument/2006/relationships/image" Target="../media/image174.wmf"/><Relationship Id="rId7" Type="http://schemas.openxmlformats.org/officeDocument/2006/relationships/image" Target="../media/image170.wmf"/><Relationship Id="rId2" Type="http://schemas.openxmlformats.org/officeDocument/2006/relationships/image" Target="../media/image173.wmf"/><Relationship Id="rId1" Type="http://schemas.openxmlformats.org/officeDocument/2006/relationships/image" Target="../media/image172.wmf"/><Relationship Id="rId6" Type="http://schemas.openxmlformats.org/officeDocument/2006/relationships/image" Target="../media/image169.wmf"/><Relationship Id="rId5" Type="http://schemas.openxmlformats.org/officeDocument/2006/relationships/image" Target="../media/image168.wmf"/><Relationship Id="rId4" Type="http://schemas.openxmlformats.org/officeDocument/2006/relationships/image" Target="../media/image164.wmf"/><Relationship Id="rId9" Type="http://schemas.openxmlformats.org/officeDocument/2006/relationships/image" Target="../media/image176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wmf"/><Relationship Id="rId2" Type="http://schemas.openxmlformats.org/officeDocument/2006/relationships/image" Target="../media/image168.wmf"/><Relationship Id="rId1" Type="http://schemas.openxmlformats.org/officeDocument/2006/relationships/image" Target="../media/image164.wmf"/><Relationship Id="rId6" Type="http://schemas.openxmlformats.org/officeDocument/2006/relationships/image" Target="../media/image180.wmf"/><Relationship Id="rId5" Type="http://schemas.openxmlformats.org/officeDocument/2006/relationships/image" Target="../media/image179.wmf"/><Relationship Id="rId4" Type="http://schemas.openxmlformats.org/officeDocument/2006/relationships/image" Target="../media/image170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image" Target="../media/image22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12" Type="http://schemas.openxmlformats.org/officeDocument/2006/relationships/image" Target="../media/image21.wmf"/><Relationship Id="rId2" Type="http://schemas.openxmlformats.org/officeDocument/2006/relationships/image" Target="../media/image11.wmf"/><Relationship Id="rId16" Type="http://schemas.openxmlformats.org/officeDocument/2006/relationships/image" Target="../media/image25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11" Type="http://schemas.openxmlformats.org/officeDocument/2006/relationships/image" Target="../media/image20.wmf"/><Relationship Id="rId5" Type="http://schemas.openxmlformats.org/officeDocument/2006/relationships/image" Target="../media/image14.wmf"/><Relationship Id="rId15" Type="http://schemas.openxmlformats.org/officeDocument/2006/relationships/image" Target="../media/image24.wmf"/><Relationship Id="rId10" Type="http://schemas.openxmlformats.org/officeDocument/2006/relationships/image" Target="../media/image19.wmf"/><Relationship Id="rId4" Type="http://schemas.openxmlformats.org/officeDocument/2006/relationships/image" Target="../media/image13.wmf"/><Relationship Id="rId9" Type="http://schemas.openxmlformats.org/officeDocument/2006/relationships/image" Target="../media/image18.wmf"/><Relationship Id="rId14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28.wmf"/><Relationship Id="rId7" Type="http://schemas.openxmlformats.org/officeDocument/2006/relationships/image" Target="../media/image32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Relationship Id="rId9" Type="http://schemas.openxmlformats.org/officeDocument/2006/relationships/image" Target="../media/image3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png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image" Target="../media/image60.wmf"/><Relationship Id="rId18" Type="http://schemas.openxmlformats.org/officeDocument/2006/relationships/image" Target="../media/image65.wmf"/><Relationship Id="rId3" Type="http://schemas.openxmlformats.org/officeDocument/2006/relationships/image" Target="../media/image50.wmf"/><Relationship Id="rId21" Type="http://schemas.openxmlformats.org/officeDocument/2006/relationships/image" Target="../media/image68.wmf"/><Relationship Id="rId7" Type="http://schemas.openxmlformats.org/officeDocument/2006/relationships/image" Target="../media/image54.wmf"/><Relationship Id="rId12" Type="http://schemas.openxmlformats.org/officeDocument/2006/relationships/image" Target="../media/image59.wmf"/><Relationship Id="rId17" Type="http://schemas.openxmlformats.org/officeDocument/2006/relationships/image" Target="../media/image64.wmf"/><Relationship Id="rId2" Type="http://schemas.openxmlformats.org/officeDocument/2006/relationships/image" Target="../media/image49.wmf"/><Relationship Id="rId16" Type="http://schemas.openxmlformats.org/officeDocument/2006/relationships/image" Target="../media/image63.wmf"/><Relationship Id="rId20" Type="http://schemas.openxmlformats.org/officeDocument/2006/relationships/image" Target="../media/image67.wmf"/><Relationship Id="rId1" Type="http://schemas.openxmlformats.org/officeDocument/2006/relationships/image" Target="../media/image48.emf"/><Relationship Id="rId6" Type="http://schemas.openxmlformats.org/officeDocument/2006/relationships/image" Target="../media/image53.wmf"/><Relationship Id="rId11" Type="http://schemas.openxmlformats.org/officeDocument/2006/relationships/image" Target="../media/image58.wmf"/><Relationship Id="rId5" Type="http://schemas.openxmlformats.org/officeDocument/2006/relationships/image" Target="../media/image52.wmf"/><Relationship Id="rId15" Type="http://schemas.openxmlformats.org/officeDocument/2006/relationships/image" Target="../media/image62.wmf"/><Relationship Id="rId10" Type="http://schemas.openxmlformats.org/officeDocument/2006/relationships/image" Target="../media/image57.wmf"/><Relationship Id="rId19" Type="http://schemas.openxmlformats.org/officeDocument/2006/relationships/image" Target="../media/image66.wmf"/><Relationship Id="rId4" Type="http://schemas.openxmlformats.org/officeDocument/2006/relationships/image" Target="../media/image51.wmf"/><Relationship Id="rId9" Type="http://schemas.openxmlformats.org/officeDocument/2006/relationships/image" Target="../media/image56.wmf"/><Relationship Id="rId14" Type="http://schemas.openxmlformats.org/officeDocument/2006/relationships/image" Target="../media/image61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13" Type="http://schemas.openxmlformats.org/officeDocument/2006/relationships/image" Target="../media/image81.wmf"/><Relationship Id="rId18" Type="http://schemas.openxmlformats.org/officeDocument/2006/relationships/image" Target="../media/image86.wmf"/><Relationship Id="rId3" Type="http://schemas.openxmlformats.org/officeDocument/2006/relationships/image" Target="../media/image71.wmf"/><Relationship Id="rId7" Type="http://schemas.openxmlformats.org/officeDocument/2006/relationships/image" Target="../media/image75.wmf"/><Relationship Id="rId12" Type="http://schemas.openxmlformats.org/officeDocument/2006/relationships/image" Target="../media/image80.wmf"/><Relationship Id="rId17" Type="http://schemas.openxmlformats.org/officeDocument/2006/relationships/image" Target="../media/image85.wmf"/><Relationship Id="rId2" Type="http://schemas.openxmlformats.org/officeDocument/2006/relationships/image" Target="../media/image70.wmf"/><Relationship Id="rId16" Type="http://schemas.openxmlformats.org/officeDocument/2006/relationships/image" Target="../media/image84.wmf"/><Relationship Id="rId1" Type="http://schemas.openxmlformats.org/officeDocument/2006/relationships/image" Target="../media/image69.wmf"/><Relationship Id="rId6" Type="http://schemas.openxmlformats.org/officeDocument/2006/relationships/image" Target="../media/image74.wmf"/><Relationship Id="rId11" Type="http://schemas.openxmlformats.org/officeDocument/2006/relationships/image" Target="../media/image79.wmf"/><Relationship Id="rId5" Type="http://schemas.openxmlformats.org/officeDocument/2006/relationships/image" Target="../media/image73.wmf"/><Relationship Id="rId15" Type="http://schemas.openxmlformats.org/officeDocument/2006/relationships/image" Target="../media/image83.wmf"/><Relationship Id="rId10" Type="http://schemas.openxmlformats.org/officeDocument/2006/relationships/image" Target="../media/image78.wmf"/><Relationship Id="rId4" Type="http://schemas.openxmlformats.org/officeDocument/2006/relationships/image" Target="../media/image72.wmf"/><Relationship Id="rId9" Type="http://schemas.openxmlformats.org/officeDocument/2006/relationships/image" Target="../media/image77.wmf"/><Relationship Id="rId14" Type="http://schemas.openxmlformats.org/officeDocument/2006/relationships/image" Target="../media/image8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60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60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60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FCD604EE-7349-4C58-BFC9-780DD978D795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066036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61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1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561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61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9DE4B92F-3834-48BA-8ADB-A78EF0CD31C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636721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備忘稿版面配置區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>
              <a:latin typeface="Arial" panose="020B0604020202020204" pitchFamily="34" charset="0"/>
            </a:endParaRPr>
          </a:p>
        </p:txBody>
      </p:sp>
      <p:sp>
        <p:nvSpPr>
          <p:cNvPr id="4301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C714AE34-B699-46E9-9E73-EDD3CC807A86}" type="slidenum">
              <a:rPr lang="zh-TW" altLang="en-US">
                <a:latin typeface="Arial" panose="020B0604020202020204" pitchFamily="34" charset="0"/>
              </a:rPr>
              <a:pPr/>
              <a:t>1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67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備忘稿版面配置區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>
              <a:latin typeface="Arial" panose="020B0604020202020204" pitchFamily="34" charset="0"/>
            </a:endParaRPr>
          </a:p>
        </p:txBody>
      </p:sp>
      <p:sp>
        <p:nvSpPr>
          <p:cNvPr id="4403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56ED40C3-2CB1-4B5D-8853-BA43958668E6}" type="slidenum">
              <a:rPr lang="zh-TW" altLang="en-US">
                <a:latin typeface="Arial" panose="020B0604020202020204" pitchFamily="34" charset="0"/>
              </a:rPr>
              <a:pPr/>
              <a:t>27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142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備忘稿版面配置區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>
              <a:latin typeface="Arial" panose="020B0604020202020204" pitchFamily="34" charset="0"/>
            </a:endParaRPr>
          </a:p>
        </p:txBody>
      </p:sp>
      <p:sp>
        <p:nvSpPr>
          <p:cNvPr id="4506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13E02E62-7B2D-4D3D-B383-1182552FCD3C}" type="slidenum">
              <a:rPr lang="zh-TW" altLang="en-US">
                <a:latin typeface="Arial" panose="020B0604020202020204" pitchFamily="34" charset="0"/>
              </a:rPr>
              <a:pPr/>
              <a:t>31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698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1027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defRPr/>
              </a:pPr>
              <a:endParaRPr kumimoji="0" lang="zh-TW" altLang="en-US" sz="2400" smtClean="0"/>
            </a:p>
          </p:txBody>
        </p:sp>
        <p:sp>
          <p:nvSpPr>
            <p:cNvPr id="6" name="Rectangle 1028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defRPr/>
              </a:pPr>
              <a:endParaRPr kumimoji="0" lang="zh-TW" altLang="en-US" sz="2400" smtClean="0"/>
            </a:p>
          </p:txBody>
        </p:sp>
        <p:grpSp>
          <p:nvGrpSpPr>
            <p:cNvPr id="7" name="Group 1029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1030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defRPr/>
                </a:pPr>
                <a:endParaRPr kumimoji="0" lang="zh-TW" altLang="en-US" sz="2400" smtClean="0"/>
              </a:p>
            </p:txBody>
          </p:sp>
          <p:sp>
            <p:nvSpPr>
              <p:cNvPr id="9" name="Rectangle 1031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defRPr/>
                </a:pPr>
                <a:endParaRPr kumimoji="0" lang="zh-TW" altLang="en-US" sz="2400" smtClean="0"/>
              </a:p>
            </p:txBody>
          </p:sp>
          <p:sp>
            <p:nvSpPr>
              <p:cNvPr id="10" name="Rectangle 1032"/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defRPr/>
                </a:pPr>
                <a:endParaRPr kumimoji="0" lang="zh-TW" altLang="en-US" sz="2400" smtClean="0"/>
              </a:p>
            </p:txBody>
          </p:sp>
          <p:sp>
            <p:nvSpPr>
              <p:cNvPr id="11" name="Rectangle 1033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defRPr/>
                </a:pPr>
                <a:endParaRPr kumimoji="0" lang="zh-TW" altLang="en-US" sz="2400" smtClean="0"/>
              </a:p>
            </p:txBody>
          </p:sp>
          <p:sp>
            <p:nvSpPr>
              <p:cNvPr id="12" name="Rectangle 1034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defRPr/>
                </a:pPr>
                <a:endParaRPr kumimoji="0" lang="zh-TW" altLang="en-US" sz="2400" smtClean="0"/>
              </a:p>
            </p:txBody>
          </p:sp>
          <p:sp>
            <p:nvSpPr>
              <p:cNvPr id="13" name="Rectangle 1035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defRPr/>
                </a:pPr>
                <a:endParaRPr kumimoji="0" lang="zh-TW" altLang="en-US" sz="2400" smtClean="0"/>
              </a:p>
            </p:txBody>
          </p:sp>
          <p:sp>
            <p:nvSpPr>
              <p:cNvPr id="14" name="Rectangle 1036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defRPr/>
                </a:pPr>
                <a:endParaRPr kumimoji="0" lang="zh-TW" altLang="en-US" sz="2400" smtClean="0"/>
              </a:p>
            </p:txBody>
          </p:sp>
          <p:sp>
            <p:nvSpPr>
              <p:cNvPr id="15" name="Rectangle 1037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defRPr/>
                </a:pPr>
                <a:endParaRPr kumimoji="0" lang="zh-TW" altLang="en-US" sz="2400" smtClean="0"/>
              </a:p>
            </p:txBody>
          </p:sp>
          <p:sp>
            <p:nvSpPr>
              <p:cNvPr id="16" name="Rectangle 1038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defRPr/>
                </a:pPr>
                <a:endParaRPr kumimoji="0" lang="zh-TW" altLang="en-US" sz="2400" smtClean="0"/>
              </a:p>
            </p:txBody>
          </p:sp>
          <p:sp>
            <p:nvSpPr>
              <p:cNvPr id="17" name="Rectangle 1039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defRPr/>
                </a:pPr>
                <a:endParaRPr kumimoji="0" lang="zh-TW" altLang="en-US" sz="2400" smtClean="0"/>
              </a:p>
            </p:txBody>
          </p:sp>
        </p:grpSp>
      </p:grpSp>
      <p:sp>
        <p:nvSpPr>
          <p:cNvPr id="517139" name="Rectangle 1043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517140" name="Rectangle 1044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18" name="Rectangle 1040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" name="Rectangle 104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" name="Rectangle 104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24C096-5178-48FB-A045-981E894B3531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37502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126286-F1D9-4B87-9035-C0B825696965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76858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3510E6-767F-4663-B65B-0999D45635C0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3197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C09E6E-EF69-494D-8189-6D2106D77F23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07700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8C2A18-2DA9-43DF-AD44-50F22FEF0ADB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60289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D675F7-7660-4076-914A-B9EF7936EEAF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7671214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FF9EAA-10AB-4FEE-8F8D-7B78CD594B8E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85300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06A9FA-155F-48C7-8648-26D0A7139E67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17079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B0768F-1CEB-4A0F-B5FA-52C55C56571F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03505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2D3997-C6A8-47B2-B931-81B6E995C366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62853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70485D-DEBE-4C9F-840A-64789E79BF8D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61665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6F9A23-A6E0-410D-AA8B-0606BE831957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56869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 Black" panose="020B0A04020102020204" pitchFamily="34" charset="0"/>
              </a:defRPr>
            </a:lvl1pPr>
          </a:lstStyle>
          <a:p>
            <a:fld id="{6A172B74-AAAC-41DD-AAF3-0AA9541C65FC}" type="slidenum">
              <a:rPr lang="zh-TW" altLang="en-US"/>
              <a:pPr/>
              <a:t>‹#›</a:t>
            </a:fld>
            <a:endParaRPr lang="en-US" altLang="zh-TW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defRPr/>
              </a:pPr>
              <a:endParaRPr kumimoji="0" lang="zh-TW" altLang="en-US" sz="2400" smtClean="0"/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defRPr/>
              </a:pPr>
              <a:endParaRPr kumimoji="0" lang="zh-TW" altLang="en-US" sz="2400" smtClean="0"/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defRPr/>
              </a:pPr>
              <a:endParaRPr kumimoji="0" lang="zh-TW" altLang="en-US" smtClean="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defRPr/>
              </a:pPr>
              <a:endParaRPr kumimoji="0" lang="zh-TW" altLang="en-US" smtClean="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defRPr/>
              </a:pPr>
              <a:endParaRPr kumimoji="0" lang="zh-TW" altLang="en-US" smtClean="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defRPr/>
              </a:pPr>
              <a:endParaRPr kumimoji="0" lang="zh-TW" altLang="en-US" smtClean="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defRPr/>
              </a:pPr>
              <a:endParaRPr kumimoji="0" lang="zh-TW" altLang="en-US" sz="2400" smtClean="0"/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defRPr/>
              </a:pPr>
              <a:endParaRPr kumimoji="0" lang="zh-TW" altLang="en-US" smtClean="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defRPr/>
              </a:pPr>
              <a:endParaRPr kumimoji="0" lang="zh-TW" altLang="en-US" smtClean="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51611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6" r:id="rId1"/>
    <p:sldLayoutId id="2147484295" r:id="rId2"/>
    <p:sldLayoutId id="2147484296" r:id="rId3"/>
    <p:sldLayoutId id="2147484297" r:id="rId4"/>
    <p:sldLayoutId id="2147484298" r:id="rId5"/>
    <p:sldLayoutId id="2147484299" r:id="rId6"/>
    <p:sldLayoutId id="2147484300" r:id="rId7"/>
    <p:sldLayoutId id="2147484301" r:id="rId8"/>
    <p:sldLayoutId id="2147484302" r:id="rId9"/>
    <p:sldLayoutId id="2147484303" r:id="rId10"/>
    <p:sldLayoutId id="2147484304" r:id="rId11"/>
    <p:sldLayoutId id="2147484305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itchFamily="34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itchFamily="34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itchFamily="34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itchFamily="34" charset="0"/>
          <a:ea typeface="新細明體" pitchFamily="18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itchFamily="34" charset="0"/>
          <a:ea typeface="新細明體" pitchFamily="18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itchFamily="34" charset="0"/>
          <a:ea typeface="新細明體" pitchFamily="18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itchFamily="34" charset="0"/>
          <a:ea typeface="新細明體" pitchFamily="18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47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2.bin"/><Relationship Id="rId18" Type="http://schemas.openxmlformats.org/officeDocument/2006/relationships/image" Target="../media/image55.wmf"/><Relationship Id="rId26" Type="http://schemas.openxmlformats.org/officeDocument/2006/relationships/image" Target="../media/image59.wmf"/><Relationship Id="rId39" Type="http://schemas.openxmlformats.org/officeDocument/2006/relationships/oleObject" Target="../embeddings/oleObject65.bin"/><Relationship Id="rId21" Type="http://schemas.openxmlformats.org/officeDocument/2006/relationships/oleObject" Target="../embeddings/oleObject56.bin"/><Relationship Id="rId34" Type="http://schemas.openxmlformats.org/officeDocument/2006/relationships/image" Target="../media/image63.wmf"/><Relationship Id="rId42" Type="http://schemas.openxmlformats.org/officeDocument/2006/relationships/image" Target="../media/image67.wmf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4.wmf"/><Relationship Id="rId20" Type="http://schemas.openxmlformats.org/officeDocument/2006/relationships/image" Target="../media/image56.wmf"/><Relationship Id="rId29" Type="http://schemas.openxmlformats.org/officeDocument/2006/relationships/oleObject" Target="../embeddings/oleObject60.bin"/><Relationship Id="rId41" Type="http://schemas.openxmlformats.org/officeDocument/2006/relationships/oleObject" Target="../embeddings/oleObject66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51.bin"/><Relationship Id="rId24" Type="http://schemas.openxmlformats.org/officeDocument/2006/relationships/image" Target="../media/image58.wmf"/><Relationship Id="rId32" Type="http://schemas.openxmlformats.org/officeDocument/2006/relationships/image" Target="../media/image62.wmf"/><Relationship Id="rId37" Type="http://schemas.openxmlformats.org/officeDocument/2006/relationships/oleObject" Target="../embeddings/oleObject64.bin"/><Relationship Id="rId40" Type="http://schemas.openxmlformats.org/officeDocument/2006/relationships/image" Target="../media/image66.wmf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3.bin"/><Relationship Id="rId23" Type="http://schemas.openxmlformats.org/officeDocument/2006/relationships/oleObject" Target="../embeddings/oleObject57.bin"/><Relationship Id="rId28" Type="http://schemas.openxmlformats.org/officeDocument/2006/relationships/image" Target="../media/image60.wmf"/><Relationship Id="rId36" Type="http://schemas.openxmlformats.org/officeDocument/2006/relationships/image" Target="../media/image64.wmf"/><Relationship Id="rId10" Type="http://schemas.openxmlformats.org/officeDocument/2006/relationships/image" Target="../media/image51.wmf"/><Relationship Id="rId19" Type="http://schemas.openxmlformats.org/officeDocument/2006/relationships/oleObject" Target="../embeddings/oleObject55.bin"/><Relationship Id="rId31" Type="http://schemas.openxmlformats.org/officeDocument/2006/relationships/oleObject" Target="../embeddings/oleObject61.bin"/><Relationship Id="rId44" Type="http://schemas.openxmlformats.org/officeDocument/2006/relationships/image" Target="../media/image68.wmf"/><Relationship Id="rId4" Type="http://schemas.openxmlformats.org/officeDocument/2006/relationships/image" Target="../media/image48.e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53.wmf"/><Relationship Id="rId22" Type="http://schemas.openxmlformats.org/officeDocument/2006/relationships/image" Target="../media/image57.wmf"/><Relationship Id="rId27" Type="http://schemas.openxmlformats.org/officeDocument/2006/relationships/oleObject" Target="../embeddings/oleObject59.bin"/><Relationship Id="rId30" Type="http://schemas.openxmlformats.org/officeDocument/2006/relationships/image" Target="../media/image61.wmf"/><Relationship Id="rId35" Type="http://schemas.openxmlformats.org/officeDocument/2006/relationships/oleObject" Target="../embeddings/oleObject63.bin"/><Relationship Id="rId43" Type="http://schemas.openxmlformats.org/officeDocument/2006/relationships/oleObject" Target="../embeddings/oleObject67.bin"/><Relationship Id="rId8" Type="http://schemas.openxmlformats.org/officeDocument/2006/relationships/image" Target="../media/image50.wmf"/><Relationship Id="rId3" Type="http://schemas.openxmlformats.org/officeDocument/2006/relationships/oleObject" Target="../embeddings/oleObject47.bin"/><Relationship Id="rId12" Type="http://schemas.openxmlformats.org/officeDocument/2006/relationships/image" Target="../media/image52.wmf"/><Relationship Id="rId17" Type="http://schemas.openxmlformats.org/officeDocument/2006/relationships/oleObject" Target="../embeddings/oleObject54.bin"/><Relationship Id="rId25" Type="http://schemas.openxmlformats.org/officeDocument/2006/relationships/oleObject" Target="../embeddings/oleObject58.bin"/><Relationship Id="rId33" Type="http://schemas.openxmlformats.org/officeDocument/2006/relationships/oleObject" Target="../embeddings/oleObject62.bin"/><Relationship Id="rId38" Type="http://schemas.openxmlformats.org/officeDocument/2006/relationships/image" Target="../media/image65.wmf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73.bin"/><Relationship Id="rId18" Type="http://schemas.openxmlformats.org/officeDocument/2006/relationships/image" Target="../media/image76.wmf"/><Relationship Id="rId26" Type="http://schemas.openxmlformats.org/officeDocument/2006/relationships/image" Target="../media/image80.wmf"/><Relationship Id="rId21" Type="http://schemas.openxmlformats.org/officeDocument/2006/relationships/oleObject" Target="../embeddings/oleObject77.bin"/><Relationship Id="rId34" Type="http://schemas.openxmlformats.org/officeDocument/2006/relationships/image" Target="../media/image84.wmf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73.wmf"/><Relationship Id="rId17" Type="http://schemas.openxmlformats.org/officeDocument/2006/relationships/oleObject" Target="../embeddings/oleObject75.bin"/><Relationship Id="rId25" Type="http://schemas.openxmlformats.org/officeDocument/2006/relationships/oleObject" Target="../embeddings/oleObject79.bin"/><Relationship Id="rId33" Type="http://schemas.openxmlformats.org/officeDocument/2006/relationships/oleObject" Target="../embeddings/oleObject83.bin"/><Relationship Id="rId38" Type="http://schemas.openxmlformats.org/officeDocument/2006/relationships/image" Target="../media/image8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5.wmf"/><Relationship Id="rId20" Type="http://schemas.openxmlformats.org/officeDocument/2006/relationships/image" Target="../media/image77.wmf"/><Relationship Id="rId29" Type="http://schemas.openxmlformats.org/officeDocument/2006/relationships/oleObject" Target="../embeddings/oleObject81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70.wmf"/><Relationship Id="rId11" Type="http://schemas.openxmlformats.org/officeDocument/2006/relationships/oleObject" Target="../embeddings/oleObject72.bin"/><Relationship Id="rId24" Type="http://schemas.openxmlformats.org/officeDocument/2006/relationships/image" Target="../media/image79.wmf"/><Relationship Id="rId32" Type="http://schemas.openxmlformats.org/officeDocument/2006/relationships/image" Target="../media/image83.wmf"/><Relationship Id="rId37" Type="http://schemas.openxmlformats.org/officeDocument/2006/relationships/oleObject" Target="../embeddings/oleObject85.bin"/><Relationship Id="rId5" Type="http://schemas.openxmlformats.org/officeDocument/2006/relationships/oleObject" Target="../embeddings/oleObject69.bin"/><Relationship Id="rId15" Type="http://schemas.openxmlformats.org/officeDocument/2006/relationships/oleObject" Target="../embeddings/oleObject74.bin"/><Relationship Id="rId23" Type="http://schemas.openxmlformats.org/officeDocument/2006/relationships/oleObject" Target="../embeddings/oleObject78.bin"/><Relationship Id="rId28" Type="http://schemas.openxmlformats.org/officeDocument/2006/relationships/image" Target="../media/image81.wmf"/><Relationship Id="rId36" Type="http://schemas.openxmlformats.org/officeDocument/2006/relationships/image" Target="../media/image85.wmf"/><Relationship Id="rId10" Type="http://schemas.openxmlformats.org/officeDocument/2006/relationships/image" Target="../media/image72.wmf"/><Relationship Id="rId19" Type="http://schemas.openxmlformats.org/officeDocument/2006/relationships/oleObject" Target="../embeddings/oleObject76.bin"/><Relationship Id="rId31" Type="http://schemas.openxmlformats.org/officeDocument/2006/relationships/oleObject" Target="../embeddings/oleObject82.bin"/><Relationship Id="rId4" Type="http://schemas.openxmlformats.org/officeDocument/2006/relationships/image" Target="../media/image69.wmf"/><Relationship Id="rId9" Type="http://schemas.openxmlformats.org/officeDocument/2006/relationships/oleObject" Target="../embeddings/oleObject71.bin"/><Relationship Id="rId14" Type="http://schemas.openxmlformats.org/officeDocument/2006/relationships/image" Target="../media/image74.wmf"/><Relationship Id="rId22" Type="http://schemas.openxmlformats.org/officeDocument/2006/relationships/image" Target="../media/image78.wmf"/><Relationship Id="rId27" Type="http://schemas.openxmlformats.org/officeDocument/2006/relationships/oleObject" Target="../embeddings/oleObject80.bin"/><Relationship Id="rId30" Type="http://schemas.openxmlformats.org/officeDocument/2006/relationships/image" Target="../media/image82.wmf"/><Relationship Id="rId35" Type="http://schemas.openxmlformats.org/officeDocument/2006/relationships/oleObject" Target="../embeddings/oleObject84.bin"/><Relationship Id="rId8" Type="http://schemas.openxmlformats.org/officeDocument/2006/relationships/image" Target="../media/image71.wmf"/><Relationship Id="rId3" Type="http://schemas.openxmlformats.org/officeDocument/2006/relationships/oleObject" Target="../embeddings/oleObject68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13" Type="http://schemas.openxmlformats.org/officeDocument/2006/relationships/oleObject" Target="../embeddings/oleObject91.bin"/><Relationship Id="rId18" Type="http://schemas.openxmlformats.org/officeDocument/2006/relationships/image" Target="../media/image94.wmf"/><Relationship Id="rId26" Type="http://schemas.openxmlformats.org/officeDocument/2006/relationships/image" Target="../media/image98.wmf"/><Relationship Id="rId3" Type="http://schemas.openxmlformats.org/officeDocument/2006/relationships/oleObject" Target="../embeddings/oleObject86.bin"/><Relationship Id="rId21" Type="http://schemas.openxmlformats.org/officeDocument/2006/relationships/oleObject" Target="../embeddings/oleObject95.bin"/><Relationship Id="rId7" Type="http://schemas.openxmlformats.org/officeDocument/2006/relationships/oleObject" Target="../embeddings/oleObject88.bin"/><Relationship Id="rId12" Type="http://schemas.openxmlformats.org/officeDocument/2006/relationships/image" Target="../media/image91.wmf"/><Relationship Id="rId17" Type="http://schemas.openxmlformats.org/officeDocument/2006/relationships/oleObject" Target="../embeddings/oleObject93.bin"/><Relationship Id="rId25" Type="http://schemas.openxmlformats.org/officeDocument/2006/relationships/oleObject" Target="../embeddings/oleObject9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3.wmf"/><Relationship Id="rId20" Type="http://schemas.openxmlformats.org/officeDocument/2006/relationships/image" Target="../media/image95.wmf"/><Relationship Id="rId29" Type="http://schemas.openxmlformats.org/officeDocument/2006/relationships/oleObject" Target="../embeddings/oleObject99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88.wmf"/><Relationship Id="rId11" Type="http://schemas.openxmlformats.org/officeDocument/2006/relationships/oleObject" Target="../embeddings/oleObject90.bin"/><Relationship Id="rId24" Type="http://schemas.openxmlformats.org/officeDocument/2006/relationships/image" Target="../media/image97.wmf"/><Relationship Id="rId5" Type="http://schemas.openxmlformats.org/officeDocument/2006/relationships/oleObject" Target="../embeddings/oleObject87.bin"/><Relationship Id="rId15" Type="http://schemas.openxmlformats.org/officeDocument/2006/relationships/oleObject" Target="../embeddings/oleObject92.bin"/><Relationship Id="rId23" Type="http://schemas.openxmlformats.org/officeDocument/2006/relationships/oleObject" Target="../embeddings/oleObject96.bin"/><Relationship Id="rId28" Type="http://schemas.openxmlformats.org/officeDocument/2006/relationships/image" Target="../media/image99.wmf"/><Relationship Id="rId10" Type="http://schemas.openxmlformats.org/officeDocument/2006/relationships/image" Target="../media/image90.wmf"/><Relationship Id="rId19" Type="http://schemas.openxmlformats.org/officeDocument/2006/relationships/oleObject" Target="../embeddings/oleObject94.bin"/><Relationship Id="rId31" Type="http://schemas.openxmlformats.org/officeDocument/2006/relationships/oleObject" Target="../embeddings/oleObject100.bin"/><Relationship Id="rId4" Type="http://schemas.openxmlformats.org/officeDocument/2006/relationships/image" Target="../media/image87.wmf"/><Relationship Id="rId9" Type="http://schemas.openxmlformats.org/officeDocument/2006/relationships/oleObject" Target="../embeddings/oleObject89.bin"/><Relationship Id="rId14" Type="http://schemas.openxmlformats.org/officeDocument/2006/relationships/image" Target="../media/image92.wmf"/><Relationship Id="rId22" Type="http://schemas.openxmlformats.org/officeDocument/2006/relationships/image" Target="../media/image96.wmf"/><Relationship Id="rId27" Type="http://schemas.openxmlformats.org/officeDocument/2006/relationships/oleObject" Target="../embeddings/oleObject98.bin"/><Relationship Id="rId30" Type="http://schemas.openxmlformats.org/officeDocument/2006/relationships/image" Target="../media/image100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13" Type="http://schemas.openxmlformats.org/officeDocument/2006/relationships/oleObject" Target="../embeddings/oleObject106.bin"/><Relationship Id="rId3" Type="http://schemas.openxmlformats.org/officeDocument/2006/relationships/oleObject" Target="../embeddings/oleObject101.bin"/><Relationship Id="rId7" Type="http://schemas.openxmlformats.org/officeDocument/2006/relationships/oleObject" Target="../embeddings/oleObject103.bin"/><Relationship Id="rId12" Type="http://schemas.openxmlformats.org/officeDocument/2006/relationships/image" Target="../media/image10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02.wmf"/><Relationship Id="rId11" Type="http://schemas.openxmlformats.org/officeDocument/2006/relationships/oleObject" Target="../embeddings/oleObject105.bin"/><Relationship Id="rId5" Type="http://schemas.openxmlformats.org/officeDocument/2006/relationships/oleObject" Target="../embeddings/oleObject102.bin"/><Relationship Id="rId10" Type="http://schemas.openxmlformats.org/officeDocument/2006/relationships/image" Target="../media/image104.wmf"/><Relationship Id="rId4" Type="http://schemas.openxmlformats.org/officeDocument/2006/relationships/image" Target="../media/image101.emf"/><Relationship Id="rId9" Type="http://schemas.openxmlformats.org/officeDocument/2006/relationships/oleObject" Target="../embeddings/oleObject104.bin"/><Relationship Id="rId14" Type="http://schemas.openxmlformats.org/officeDocument/2006/relationships/image" Target="../media/image106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13" Type="http://schemas.openxmlformats.org/officeDocument/2006/relationships/oleObject" Target="../embeddings/oleObject112.bin"/><Relationship Id="rId18" Type="http://schemas.openxmlformats.org/officeDocument/2006/relationships/image" Target="../media/image114.wmf"/><Relationship Id="rId3" Type="http://schemas.openxmlformats.org/officeDocument/2006/relationships/oleObject" Target="../embeddings/oleObject107.bin"/><Relationship Id="rId21" Type="http://schemas.openxmlformats.org/officeDocument/2006/relationships/oleObject" Target="../embeddings/oleObject116.bin"/><Relationship Id="rId7" Type="http://schemas.openxmlformats.org/officeDocument/2006/relationships/oleObject" Target="../embeddings/oleObject109.bin"/><Relationship Id="rId12" Type="http://schemas.openxmlformats.org/officeDocument/2006/relationships/image" Target="../media/image111.wmf"/><Relationship Id="rId17" Type="http://schemas.openxmlformats.org/officeDocument/2006/relationships/oleObject" Target="../embeddings/oleObject11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3.wmf"/><Relationship Id="rId20" Type="http://schemas.openxmlformats.org/officeDocument/2006/relationships/image" Target="../media/image115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08.wmf"/><Relationship Id="rId11" Type="http://schemas.openxmlformats.org/officeDocument/2006/relationships/oleObject" Target="../embeddings/oleObject111.bin"/><Relationship Id="rId24" Type="http://schemas.openxmlformats.org/officeDocument/2006/relationships/image" Target="../media/image117.wmf"/><Relationship Id="rId5" Type="http://schemas.openxmlformats.org/officeDocument/2006/relationships/oleObject" Target="../embeddings/oleObject108.bin"/><Relationship Id="rId15" Type="http://schemas.openxmlformats.org/officeDocument/2006/relationships/oleObject" Target="../embeddings/oleObject113.bin"/><Relationship Id="rId23" Type="http://schemas.openxmlformats.org/officeDocument/2006/relationships/oleObject" Target="../embeddings/oleObject117.bin"/><Relationship Id="rId10" Type="http://schemas.openxmlformats.org/officeDocument/2006/relationships/image" Target="../media/image110.wmf"/><Relationship Id="rId19" Type="http://schemas.openxmlformats.org/officeDocument/2006/relationships/oleObject" Target="../embeddings/oleObject115.bin"/><Relationship Id="rId4" Type="http://schemas.openxmlformats.org/officeDocument/2006/relationships/image" Target="../media/image107.wmf"/><Relationship Id="rId9" Type="http://schemas.openxmlformats.org/officeDocument/2006/relationships/oleObject" Target="../embeddings/oleObject110.bin"/><Relationship Id="rId14" Type="http://schemas.openxmlformats.org/officeDocument/2006/relationships/image" Target="../media/image112.wmf"/><Relationship Id="rId22" Type="http://schemas.openxmlformats.org/officeDocument/2006/relationships/image" Target="../media/image116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13" Type="http://schemas.openxmlformats.org/officeDocument/2006/relationships/oleObject" Target="../embeddings/oleObject123.bin"/><Relationship Id="rId3" Type="http://schemas.openxmlformats.org/officeDocument/2006/relationships/oleObject" Target="../embeddings/oleObject118.bin"/><Relationship Id="rId7" Type="http://schemas.openxmlformats.org/officeDocument/2006/relationships/oleObject" Target="../embeddings/oleObject120.bin"/><Relationship Id="rId12" Type="http://schemas.openxmlformats.org/officeDocument/2006/relationships/image" Target="../media/image122.wmf"/><Relationship Id="rId17" Type="http://schemas.openxmlformats.org/officeDocument/2006/relationships/oleObject" Target="../embeddings/oleObject12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4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19.wmf"/><Relationship Id="rId11" Type="http://schemas.openxmlformats.org/officeDocument/2006/relationships/oleObject" Target="../embeddings/oleObject122.bin"/><Relationship Id="rId5" Type="http://schemas.openxmlformats.org/officeDocument/2006/relationships/oleObject" Target="../embeddings/oleObject119.bin"/><Relationship Id="rId15" Type="http://schemas.openxmlformats.org/officeDocument/2006/relationships/oleObject" Target="../embeddings/oleObject124.bin"/><Relationship Id="rId10" Type="http://schemas.openxmlformats.org/officeDocument/2006/relationships/image" Target="../media/image121.wmf"/><Relationship Id="rId4" Type="http://schemas.openxmlformats.org/officeDocument/2006/relationships/image" Target="../media/image118.wmf"/><Relationship Id="rId9" Type="http://schemas.openxmlformats.org/officeDocument/2006/relationships/oleObject" Target="../embeddings/oleObject121.bin"/><Relationship Id="rId14" Type="http://schemas.openxmlformats.org/officeDocument/2006/relationships/image" Target="../media/image123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3" Type="http://schemas.openxmlformats.org/officeDocument/2006/relationships/oleObject" Target="../embeddings/oleObject126.bin"/><Relationship Id="rId7" Type="http://schemas.openxmlformats.org/officeDocument/2006/relationships/oleObject" Target="../embeddings/oleObject1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26.emf"/><Relationship Id="rId5" Type="http://schemas.openxmlformats.org/officeDocument/2006/relationships/oleObject" Target="../embeddings/oleObject127.bin"/><Relationship Id="rId4" Type="http://schemas.openxmlformats.org/officeDocument/2006/relationships/image" Target="../media/image125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3" Type="http://schemas.openxmlformats.org/officeDocument/2006/relationships/oleObject" Target="../embeddings/oleObject129.bin"/><Relationship Id="rId7" Type="http://schemas.openxmlformats.org/officeDocument/2006/relationships/oleObject" Target="../embeddings/oleObject1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29.emf"/><Relationship Id="rId5" Type="http://schemas.openxmlformats.org/officeDocument/2006/relationships/oleObject" Target="../embeddings/oleObject130.bin"/><Relationship Id="rId10" Type="http://schemas.openxmlformats.org/officeDocument/2006/relationships/image" Target="../media/image131.wmf"/><Relationship Id="rId4" Type="http://schemas.openxmlformats.org/officeDocument/2006/relationships/image" Target="../media/image128.wmf"/><Relationship Id="rId9" Type="http://schemas.openxmlformats.org/officeDocument/2006/relationships/oleObject" Target="../embeddings/oleObject13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32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133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35.wmf"/><Relationship Id="rId5" Type="http://schemas.openxmlformats.org/officeDocument/2006/relationships/oleObject" Target="../embeddings/oleObject136.bin"/><Relationship Id="rId4" Type="http://schemas.openxmlformats.org/officeDocument/2006/relationships/image" Target="../media/image134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3" Type="http://schemas.openxmlformats.org/officeDocument/2006/relationships/oleObject" Target="../embeddings/oleObject137.bin"/><Relationship Id="rId7" Type="http://schemas.openxmlformats.org/officeDocument/2006/relationships/oleObject" Target="../embeddings/oleObject139.bin"/><Relationship Id="rId12" Type="http://schemas.openxmlformats.org/officeDocument/2006/relationships/image" Target="../media/image14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38.wmf"/><Relationship Id="rId11" Type="http://schemas.openxmlformats.org/officeDocument/2006/relationships/oleObject" Target="../embeddings/oleObject141.bin"/><Relationship Id="rId5" Type="http://schemas.openxmlformats.org/officeDocument/2006/relationships/oleObject" Target="../embeddings/oleObject138.bin"/><Relationship Id="rId10" Type="http://schemas.openxmlformats.org/officeDocument/2006/relationships/image" Target="../media/image140.wmf"/><Relationship Id="rId4" Type="http://schemas.openxmlformats.org/officeDocument/2006/relationships/image" Target="../media/image137.wmf"/><Relationship Id="rId9" Type="http://schemas.openxmlformats.org/officeDocument/2006/relationships/oleObject" Target="../embeddings/oleObject140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4.bin"/><Relationship Id="rId13" Type="http://schemas.openxmlformats.org/officeDocument/2006/relationships/image" Target="../media/image146.wmf"/><Relationship Id="rId18" Type="http://schemas.openxmlformats.org/officeDocument/2006/relationships/oleObject" Target="../embeddings/oleObject149.bin"/><Relationship Id="rId26" Type="http://schemas.openxmlformats.org/officeDocument/2006/relationships/oleObject" Target="../embeddings/oleObject153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150.wmf"/><Relationship Id="rId7" Type="http://schemas.openxmlformats.org/officeDocument/2006/relationships/image" Target="../media/image143.wmf"/><Relationship Id="rId12" Type="http://schemas.openxmlformats.org/officeDocument/2006/relationships/oleObject" Target="../embeddings/oleObject146.bin"/><Relationship Id="rId17" Type="http://schemas.openxmlformats.org/officeDocument/2006/relationships/image" Target="../media/image148.wmf"/><Relationship Id="rId25" Type="http://schemas.openxmlformats.org/officeDocument/2006/relationships/image" Target="../media/image15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8.bin"/><Relationship Id="rId20" Type="http://schemas.openxmlformats.org/officeDocument/2006/relationships/oleObject" Target="../embeddings/oleObject150.bin"/><Relationship Id="rId29" Type="http://schemas.openxmlformats.org/officeDocument/2006/relationships/image" Target="../media/image154.wmf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43.bin"/><Relationship Id="rId11" Type="http://schemas.openxmlformats.org/officeDocument/2006/relationships/image" Target="../media/image145.wmf"/><Relationship Id="rId24" Type="http://schemas.openxmlformats.org/officeDocument/2006/relationships/oleObject" Target="../embeddings/oleObject152.bin"/><Relationship Id="rId5" Type="http://schemas.openxmlformats.org/officeDocument/2006/relationships/image" Target="../media/image142.wmf"/><Relationship Id="rId15" Type="http://schemas.openxmlformats.org/officeDocument/2006/relationships/image" Target="../media/image147.wmf"/><Relationship Id="rId23" Type="http://schemas.openxmlformats.org/officeDocument/2006/relationships/image" Target="../media/image151.wmf"/><Relationship Id="rId28" Type="http://schemas.openxmlformats.org/officeDocument/2006/relationships/oleObject" Target="../embeddings/oleObject154.bin"/><Relationship Id="rId10" Type="http://schemas.openxmlformats.org/officeDocument/2006/relationships/oleObject" Target="../embeddings/oleObject145.bin"/><Relationship Id="rId19" Type="http://schemas.openxmlformats.org/officeDocument/2006/relationships/image" Target="../media/image149.wmf"/><Relationship Id="rId31" Type="http://schemas.openxmlformats.org/officeDocument/2006/relationships/image" Target="../media/image155.wmf"/><Relationship Id="rId4" Type="http://schemas.openxmlformats.org/officeDocument/2006/relationships/oleObject" Target="../embeddings/oleObject142.bin"/><Relationship Id="rId9" Type="http://schemas.openxmlformats.org/officeDocument/2006/relationships/image" Target="../media/image144.wmf"/><Relationship Id="rId14" Type="http://schemas.openxmlformats.org/officeDocument/2006/relationships/oleObject" Target="../embeddings/oleObject147.bin"/><Relationship Id="rId22" Type="http://schemas.openxmlformats.org/officeDocument/2006/relationships/oleObject" Target="../embeddings/oleObject151.bin"/><Relationship Id="rId27" Type="http://schemas.openxmlformats.org/officeDocument/2006/relationships/image" Target="../media/image153.wmf"/><Relationship Id="rId30" Type="http://schemas.openxmlformats.org/officeDocument/2006/relationships/oleObject" Target="../embeddings/oleObject155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png"/><Relationship Id="rId3" Type="http://schemas.openxmlformats.org/officeDocument/2006/relationships/oleObject" Target="../embeddings/oleObject156.bin"/><Relationship Id="rId7" Type="http://schemas.openxmlformats.org/officeDocument/2006/relationships/oleObject" Target="../embeddings/oleObject1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58.bin"/><Relationship Id="rId5" Type="http://schemas.openxmlformats.org/officeDocument/2006/relationships/oleObject" Target="../embeddings/oleObject157.bin"/><Relationship Id="rId4" Type="http://schemas.openxmlformats.org/officeDocument/2006/relationships/image" Target="../media/image156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wmf"/><Relationship Id="rId13" Type="http://schemas.openxmlformats.org/officeDocument/2006/relationships/oleObject" Target="../embeddings/oleObject165.bin"/><Relationship Id="rId18" Type="http://schemas.openxmlformats.org/officeDocument/2006/relationships/image" Target="../media/image165.wmf"/><Relationship Id="rId26" Type="http://schemas.openxmlformats.org/officeDocument/2006/relationships/image" Target="../media/image168.wmf"/><Relationship Id="rId3" Type="http://schemas.openxmlformats.org/officeDocument/2006/relationships/oleObject" Target="../embeddings/oleObject160.bin"/><Relationship Id="rId21" Type="http://schemas.openxmlformats.org/officeDocument/2006/relationships/oleObject" Target="../embeddings/oleObject169.bin"/><Relationship Id="rId7" Type="http://schemas.openxmlformats.org/officeDocument/2006/relationships/oleObject" Target="../embeddings/oleObject162.bin"/><Relationship Id="rId12" Type="http://schemas.openxmlformats.org/officeDocument/2006/relationships/image" Target="../media/image162.wmf"/><Relationship Id="rId17" Type="http://schemas.openxmlformats.org/officeDocument/2006/relationships/oleObject" Target="../embeddings/oleObject167.bin"/><Relationship Id="rId25" Type="http://schemas.openxmlformats.org/officeDocument/2006/relationships/oleObject" Target="../embeddings/oleObject17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4.wmf"/><Relationship Id="rId20" Type="http://schemas.openxmlformats.org/officeDocument/2006/relationships/image" Target="../media/image166.wmf"/><Relationship Id="rId29" Type="http://schemas.openxmlformats.org/officeDocument/2006/relationships/oleObject" Target="../embeddings/oleObject173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59.wmf"/><Relationship Id="rId11" Type="http://schemas.openxmlformats.org/officeDocument/2006/relationships/oleObject" Target="../embeddings/oleObject164.bin"/><Relationship Id="rId24" Type="http://schemas.openxmlformats.org/officeDocument/2006/relationships/oleObject" Target="../embeddings/oleObject170.bin"/><Relationship Id="rId5" Type="http://schemas.openxmlformats.org/officeDocument/2006/relationships/oleObject" Target="../embeddings/oleObject161.bin"/><Relationship Id="rId15" Type="http://schemas.openxmlformats.org/officeDocument/2006/relationships/oleObject" Target="../embeddings/oleObject166.bin"/><Relationship Id="rId23" Type="http://schemas.openxmlformats.org/officeDocument/2006/relationships/image" Target="../media/image171.jpeg"/><Relationship Id="rId28" Type="http://schemas.openxmlformats.org/officeDocument/2006/relationships/image" Target="../media/image169.wmf"/><Relationship Id="rId10" Type="http://schemas.openxmlformats.org/officeDocument/2006/relationships/image" Target="../media/image161.wmf"/><Relationship Id="rId19" Type="http://schemas.openxmlformats.org/officeDocument/2006/relationships/oleObject" Target="../embeddings/oleObject168.bin"/><Relationship Id="rId4" Type="http://schemas.openxmlformats.org/officeDocument/2006/relationships/image" Target="../media/image158.wmf"/><Relationship Id="rId9" Type="http://schemas.openxmlformats.org/officeDocument/2006/relationships/oleObject" Target="../embeddings/oleObject163.bin"/><Relationship Id="rId14" Type="http://schemas.openxmlformats.org/officeDocument/2006/relationships/image" Target="../media/image163.wmf"/><Relationship Id="rId22" Type="http://schemas.openxmlformats.org/officeDocument/2006/relationships/image" Target="../media/image167.wmf"/><Relationship Id="rId27" Type="http://schemas.openxmlformats.org/officeDocument/2006/relationships/oleObject" Target="../embeddings/oleObject172.bin"/><Relationship Id="rId30" Type="http://schemas.openxmlformats.org/officeDocument/2006/relationships/image" Target="../media/image170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wmf"/><Relationship Id="rId13" Type="http://schemas.openxmlformats.org/officeDocument/2006/relationships/image" Target="../media/image168.wmf"/><Relationship Id="rId18" Type="http://schemas.openxmlformats.org/officeDocument/2006/relationships/oleObject" Target="../embeddings/oleObject181.bin"/><Relationship Id="rId26" Type="http://schemas.openxmlformats.org/officeDocument/2006/relationships/oleObject" Target="../embeddings/oleObject186.bin"/><Relationship Id="rId3" Type="http://schemas.openxmlformats.org/officeDocument/2006/relationships/oleObject" Target="../embeddings/oleObject174.bin"/><Relationship Id="rId21" Type="http://schemas.openxmlformats.org/officeDocument/2006/relationships/image" Target="../media/image176.wmf"/><Relationship Id="rId7" Type="http://schemas.openxmlformats.org/officeDocument/2006/relationships/oleObject" Target="../embeddings/oleObject176.bin"/><Relationship Id="rId12" Type="http://schemas.openxmlformats.org/officeDocument/2006/relationships/oleObject" Target="../embeddings/oleObject178.bin"/><Relationship Id="rId17" Type="http://schemas.openxmlformats.org/officeDocument/2006/relationships/image" Target="../media/image170.wmf"/><Relationship Id="rId25" Type="http://schemas.openxmlformats.org/officeDocument/2006/relationships/oleObject" Target="../embeddings/oleObject185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80.bin"/><Relationship Id="rId20" Type="http://schemas.openxmlformats.org/officeDocument/2006/relationships/oleObject" Target="../embeddings/oleObject182.bin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73.wmf"/><Relationship Id="rId11" Type="http://schemas.openxmlformats.org/officeDocument/2006/relationships/image" Target="../media/image164.wmf"/><Relationship Id="rId24" Type="http://schemas.openxmlformats.org/officeDocument/2006/relationships/oleObject" Target="../embeddings/oleObject184.bin"/><Relationship Id="rId5" Type="http://schemas.openxmlformats.org/officeDocument/2006/relationships/oleObject" Target="../embeddings/oleObject175.bin"/><Relationship Id="rId15" Type="http://schemas.openxmlformats.org/officeDocument/2006/relationships/image" Target="../media/image169.wmf"/><Relationship Id="rId23" Type="http://schemas.openxmlformats.org/officeDocument/2006/relationships/oleObject" Target="../embeddings/oleObject183.bin"/><Relationship Id="rId10" Type="http://schemas.openxmlformats.org/officeDocument/2006/relationships/oleObject" Target="../embeddings/oleObject177.bin"/><Relationship Id="rId19" Type="http://schemas.openxmlformats.org/officeDocument/2006/relationships/image" Target="../media/image175.wmf"/><Relationship Id="rId4" Type="http://schemas.openxmlformats.org/officeDocument/2006/relationships/image" Target="../media/image172.wmf"/><Relationship Id="rId9" Type="http://schemas.openxmlformats.org/officeDocument/2006/relationships/image" Target="../media/image177.jpeg"/><Relationship Id="rId14" Type="http://schemas.openxmlformats.org/officeDocument/2006/relationships/oleObject" Target="../embeddings/oleObject179.bin"/><Relationship Id="rId22" Type="http://schemas.openxmlformats.org/officeDocument/2006/relationships/image" Target="../media/image178.jpe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wmf"/><Relationship Id="rId13" Type="http://schemas.openxmlformats.org/officeDocument/2006/relationships/oleObject" Target="../embeddings/oleObject191.bin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188.bin"/><Relationship Id="rId12" Type="http://schemas.openxmlformats.org/officeDocument/2006/relationships/image" Target="../media/image170.wmf"/><Relationship Id="rId17" Type="http://schemas.openxmlformats.org/officeDocument/2006/relationships/image" Target="../media/image18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93.bin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64.wmf"/><Relationship Id="rId11" Type="http://schemas.openxmlformats.org/officeDocument/2006/relationships/oleObject" Target="../embeddings/oleObject190.bin"/><Relationship Id="rId5" Type="http://schemas.openxmlformats.org/officeDocument/2006/relationships/oleObject" Target="../embeddings/oleObject187.bin"/><Relationship Id="rId15" Type="http://schemas.openxmlformats.org/officeDocument/2006/relationships/image" Target="../media/image179.wmf"/><Relationship Id="rId10" Type="http://schemas.openxmlformats.org/officeDocument/2006/relationships/image" Target="../media/image169.wmf"/><Relationship Id="rId4" Type="http://schemas.openxmlformats.org/officeDocument/2006/relationships/image" Target="../media/image181.jpeg"/><Relationship Id="rId9" Type="http://schemas.openxmlformats.org/officeDocument/2006/relationships/oleObject" Target="../embeddings/oleObject189.bin"/><Relationship Id="rId14" Type="http://schemas.openxmlformats.org/officeDocument/2006/relationships/oleObject" Target="../embeddings/oleObject192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png"/><Relationship Id="rId2" Type="http://schemas.openxmlformats.org/officeDocument/2006/relationships/image" Target="../media/image18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5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6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5.bin"/><Relationship Id="rId18" Type="http://schemas.openxmlformats.org/officeDocument/2006/relationships/image" Target="../media/image17.wmf"/><Relationship Id="rId26" Type="http://schemas.openxmlformats.org/officeDocument/2006/relationships/image" Target="../media/image21.wmf"/><Relationship Id="rId3" Type="http://schemas.openxmlformats.org/officeDocument/2006/relationships/oleObject" Target="../embeddings/oleObject10.bin"/><Relationship Id="rId21" Type="http://schemas.openxmlformats.org/officeDocument/2006/relationships/oleObject" Target="../embeddings/oleObject19.bin"/><Relationship Id="rId34" Type="http://schemas.openxmlformats.org/officeDocument/2006/relationships/image" Target="../media/image25.wmf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4.wmf"/><Relationship Id="rId17" Type="http://schemas.openxmlformats.org/officeDocument/2006/relationships/oleObject" Target="../embeddings/oleObject17.bin"/><Relationship Id="rId25" Type="http://schemas.openxmlformats.org/officeDocument/2006/relationships/oleObject" Target="../embeddings/oleObject21.bin"/><Relationship Id="rId33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.wmf"/><Relationship Id="rId20" Type="http://schemas.openxmlformats.org/officeDocument/2006/relationships/image" Target="../media/image18.wmf"/><Relationship Id="rId29" Type="http://schemas.openxmlformats.org/officeDocument/2006/relationships/oleObject" Target="../embeddings/oleObject23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4.bin"/><Relationship Id="rId24" Type="http://schemas.openxmlformats.org/officeDocument/2006/relationships/image" Target="../media/image20.wmf"/><Relationship Id="rId32" Type="http://schemas.openxmlformats.org/officeDocument/2006/relationships/image" Target="../media/image24.wmf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6.bin"/><Relationship Id="rId23" Type="http://schemas.openxmlformats.org/officeDocument/2006/relationships/oleObject" Target="../embeddings/oleObject20.bin"/><Relationship Id="rId28" Type="http://schemas.openxmlformats.org/officeDocument/2006/relationships/image" Target="../media/image22.wmf"/><Relationship Id="rId10" Type="http://schemas.openxmlformats.org/officeDocument/2006/relationships/image" Target="../media/image13.wmf"/><Relationship Id="rId19" Type="http://schemas.openxmlformats.org/officeDocument/2006/relationships/oleObject" Target="../embeddings/oleObject18.bin"/><Relationship Id="rId31" Type="http://schemas.openxmlformats.org/officeDocument/2006/relationships/oleObject" Target="../embeddings/oleObject24.bin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5.wmf"/><Relationship Id="rId22" Type="http://schemas.openxmlformats.org/officeDocument/2006/relationships/image" Target="../media/image19.wmf"/><Relationship Id="rId27" Type="http://schemas.openxmlformats.org/officeDocument/2006/relationships/oleObject" Target="../embeddings/oleObject22.bin"/><Relationship Id="rId30" Type="http://schemas.openxmlformats.org/officeDocument/2006/relationships/image" Target="../media/image23.wmf"/><Relationship Id="rId8" Type="http://schemas.openxmlformats.org/officeDocument/2006/relationships/image" Target="../media/image12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31.bin"/><Relationship Id="rId18" Type="http://schemas.openxmlformats.org/officeDocument/2006/relationships/image" Target="../media/image33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0.wmf"/><Relationship Id="rId17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2.wmf"/><Relationship Id="rId20" Type="http://schemas.openxmlformats.org/officeDocument/2006/relationships/image" Target="../media/image34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5" Type="http://schemas.openxmlformats.org/officeDocument/2006/relationships/oleObject" Target="../embeddings/oleObject32.bin"/><Relationship Id="rId10" Type="http://schemas.openxmlformats.org/officeDocument/2006/relationships/image" Target="../media/image29.wmf"/><Relationship Id="rId19" Type="http://schemas.openxmlformats.org/officeDocument/2006/relationships/oleObject" Target="../embeddings/oleObject34.bin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31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40.bin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40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13" Type="http://schemas.openxmlformats.org/officeDocument/2006/relationships/image" Target="../media/image45.wmf"/><Relationship Id="rId3" Type="http://schemas.openxmlformats.org/officeDocument/2006/relationships/image" Target="../media/image46.png"/><Relationship Id="rId7" Type="http://schemas.openxmlformats.org/officeDocument/2006/relationships/image" Target="../media/image42.wmf"/><Relationship Id="rId12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42.bin"/><Relationship Id="rId11" Type="http://schemas.openxmlformats.org/officeDocument/2006/relationships/image" Target="../media/image44.wmf"/><Relationship Id="rId5" Type="http://schemas.openxmlformats.org/officeDocument/2006/relationships/image" Target="../media/image41.wmf"/><Relationship Id="rId10" Type="http://schemas.openxmlformats.org/officeDocument/2006/relationships/oleObject" Target="../embeddings/oleObject44.bin"/><Relationship Id="rId4" Type="http://schemas.openxmlformats.org/officeDocument/2006/relationships/oleObject" Target="../embeddings/oleObject41.bin"/><Relationship Id="rId9" Type="http://schemas.openxmlformats.org/officeDocument/2006/relationships/image" Target="../media/image4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65288" y="1866900"/>
            <a:ext cx="7443787" cy="2209800"/>
          </a:xfrm>
        </p:spPr>
        <p:txBody>
          <a:bodyPr/>
          <a:lstStyle/>
          <a:p>
            <a:pPr algn="ctr" eaLnBrk="1" hangingPunct="1"/>
            <a:r>
              <a:rPr lang="zh-TW" altLang="en-US" sz="4300" b="1" smtClean="0">
                <a:solidFill>
                  <a:schemeClr val="bg1"/>
                </a:solidFill>
              </a:rPr>
              <a:t>第十二章</a:t>
            </a:r>
            <a:br>
              <a:rPr lang="zh-TW" altLang="en-US" sz="4300" b="1" smtClean="0">
                <a:solidFill>
                  <a:schemeClr val="bg1"/>
                </a:solidFill>
              </a:rPr>
            </a:br>
            <a:r>
              <a:rPr lang="zh-TW" altLang="en-US" sz="4300" b="1" smtClean="0">
                <a:solidFill>
                  <a:schemeClr val="bg1"/>
                </a:solidFill>
              </a:rPr>
              <a:t>影像與視訊壓縮</a:t>
            </a:r>
          </a:p>
        </p:txBody>
      </p:sp>
      <p:sp>
        <p:nvSpPr>
          <p:cNvPr id="3075" name="Rectangle 1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FD4D1AB9-BDAF-4F21-A2C9-5DF28B3E5C7B}" type="slidenum">
              <a:rPr kumimoji="0" lang="zh-TW" altLang="en-US">
                <a:latin typeface="Arial Black" panose="020B0A04020102020204" pitchFamily="34" charset="0"/>
              </a:rPr>
              <a:pPr/>
              <a:t>1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765175"/>
            <a:ext cx="7850187" cy="160655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給一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4×4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灰階影像，請建出霍夫曼樹並寫出灰階值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50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的霍夫曼碼長。</a:t>
            </a:r>
            <a:endParaRPr lang="zh-TW" altLang="en-US" sz="2400" i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591875" name="Group 3"/>
          <p:cNvGraphicFramePr>
            <a:graphicFrameLocks noGrp="1"/>
          </p:cNvGraphicFramePr>
          <p:nvPr>
            <p:ph type="tbl" idx="1"/>
          </p:nvPr>
        </p:nvGraphicFramePr>
        <p:xfrm>
          <a:off x="2555875" y="2732088"/>
          <a:ext cx="3600450" cy="3167062"/>
        </p:xfrm>
        <a:graphic>
          <a:graphicData uri="http://schemas.openxmlformats.org/drawingml/2006/table">
            <a:tbl>
              <a:tblPr/>
              <a:tblGrid>
                <a:gridCol w="900112"/>
                <a:gridCol w="900113"/>
                <a:gridCol w="900112"/>
                <a:gridCol w="900113"/>
              </a:tblGrid>
              <a:tr h="80014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60</a:t>
                      </a:r>
                      <a:endParaRPr kumimoji="1" lang="en-US" altLang="zh-TW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1427" marR="91427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102</a:t>
                      </a:r>
                      <a:endParaRPr kumimoji="1" lang="en-US" altLang="zh-TW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1427" marR="91427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80</a:t>
                      </a:r>
                      <a:endParaRPr kumimoji="1" lang="en-US" altLang="zh-TW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1427" marR="91427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95</a:t>
                      </a:r>
                      <a:endParaRPr kumimoji="1" lang="en-US" altLang="zh-TW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1427" marR="91427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663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95</a:t>
                      </a:r>
                      <a:endParaRPr kumimoji="1" lang="en-US" altLang="zh-TW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1427" marR="91427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40</a:t>
                      </a:r>
                      <a:endParaRPr kumimoji="1" lang="en-US" altLang="zh-TW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1427" marR="91427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155</a:t>
                      </a:r>
                      <a:endParaRPr kumimoji="1" lang="en-US" altLang="zh-TW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1427" marR="91427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60</a:t>
                      </a:r>
                      <a:endParaRPr kumimoji="1" lang="en-US" altLang="zh-TW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1427" marR="91427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014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102</a:t>
                      </a:r>
                      <a:endParaRPr kumimoji="1" lang="en-US" altLang="zh-TW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1427" marR="91427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155</a:t>
                      </a:r>
                      <a:endParaRPr kumimoji="1" lang="en-US" altLang="zh-TW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1427" marR="91427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102</a:t>
                      </a:r>
                      <a:endParaRPr kumimoji="1" lang="en-US" altLang="zh-TW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1427" marR="91427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155</a:t>
                      </a:r>
                      <a:endParaRPr kumimoji="1" lang="en-US" altLang="zh-TW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1427" marR="91427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014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50</a:t>
                      </a:r>
                      <a:endParaRPr kumimoji="1" lang="en-US" altLang="zh-TW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1427" marR="91427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80</a:t>
                      </a:r>
                      <a:endParaRPr kumimoji="1" lang="en-US" altLang="zh-TW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1427" marR="91427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155</a:t>
                      </a:r>
                      <a:endParaRPr kumimoji="1" lang="en-US" altLang="zh-TW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1427" marR="91427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95</a:t>
                      </a:r>
                      <a:endParaRPr kumimoji="1" lang="en-US" altLang="zh-TW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1427" marR="91427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18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5E6EA457-546C-47E0-8EC4-87997693F64D}" type="slidenum">
              <a:rPr kumimoji="0" lang="zh-TW" altLang="en-US">
                <a:latin typeface="Arial Black" panose="020B0A04020102020204" pitchFamily="34" charset="0"/>
              </a:rPr>
              <a:pPr/>
              <a:t>10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  <p:sp>
        <p:nvSpPr>
          <p:cNvPr id="12319" name="Rectangle 30"/>
          <p:cNvSpPr>
            <a:spLocks noChangeArrowheads="1"/>
          </p:cNvSpPr>
          <p:nvPr/>
        </p:nvSpPr>
        <p:spPr bwMode="auto">
          <a:xfrm>
            <a:off x="0" y="2314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836613"/>
            <a:ext cx="7850187" cy="1317625"/>
          </a:xfrm>
        </p:spPr>
        <p:txBody>
          <a:bodyPr/>
          <a:lstStyle/>
          <a:p>
            <a:pPr eaLnBrk="1" hangingPunct="1"/>
            <a:r>
              <a:rPr lang="zh-TW" altLang="en-US" sz="24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解答</a:t>
            </a:r>
            <a:r>
              <a:rPr lang="en-US" altLang="zh-TW" sz="24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en-US" altLang="zh-TW" sz="2400" i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</a:t>
            </a:r>
            <a:r>
              <a:rPr lang="en-US" altLang="zh-TW" sz="240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=&lt;40,50,60,80,95,102,155&gt;</a:t>
            </a:r>
            <a:r>
              <a:rPr lang="zh-TW" altLang="en-US" sz="24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，而</a:t>
            </a:r>
            <a:r>
              <a:rPr lang="en-US" altLang="zh-TW" sz="2400" i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</a:t>
            </a:r>
            <a:r>
              <a:rPr lang="en-US" altLang="zh-TW" sz="24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=&lt;1,1,2,2,3,3,4&gt;</a:t>
            </a:r>
            <a:r>
              <a:rPr lang="zh-TW" altLang="en-US" sz="24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，霍夫曼樹如下</a:t>
            </a:r>
            <a:r>
              <a:rPr lang="en-US" altLang="zh-TW" sz="24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sz="2400" i="1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315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AD76F79D-10A1-41AA-A62F-96E5FF10BCB1}" type="slidenum">
              <a:rPr kumimoji="0" lang="zh-TW" altLang="en-US">
                <a:latin typeface="Arial Black" panose="020B0A04020102020204" pitchFamily="34" charset="0"/>
              </a:rPr>
              <a:pPr/>
              <a:t>11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84213" y="5157788"/>
            <a:ext cx="7848600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zh-TW" altLang="en-US" sz="2400" kern="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灰階值</a:t>
            </a:r>
            <a:r>
              <a:rPr lang="en-US" altLang="zh-TW" sz="2400" kern="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50</a:t>
            </a:r>
            <a:r>
              <a:rPr lang="zh-TW" altLang="en-US" sz="2400" kern="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的霍夫曼碼長為</a:t>
            </a:r>
            <a:r>
              <a:rPr lang="en-US" altLang="zh-TW" sz="2400" kern="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4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684213" y="5805488"/>
            <a:ext cx="7848600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zh-TW" altLang="en-US" sz="2400" kern="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解答完畢</a:t>
            </a:r>
            <a:endParaRPr lang="en-US" altLang="zh-TW" sz="2400" kern="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itchFamily="18" charset="0"/>
            </a:endParaRPr>
          </a:p>
        </p:txBody>
      </p:sp>
      <p:graphicFrame>
        <p:nvGraphicFramePr>
          <p:cNvPr id="13318" name="物件 1"/>
          <p:cNvGraphicFramePr>
            <a:graphicFrameLocks noChangeAspect="1"/>
          </p:cNvGraphicFramePr>
          <p:nvPr/>
        </p:nvGraphicFramePr>
        <p:xfrm>
          <a:off x="2627313" y="2076450"/>
          <a:ext cx="4257675" cy="305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Image" r:id="rId3" imgW="5346032" imgH="3834921" progId="Photoshop.Image.13">
                  <p:embed/>
                </p:oleObj>
              </mc:Choice>
              <mc:Fallback>
                <p:oleObj name="Image" r:id="rId3" imgW="5346032" imgH="3834921" progId="Photoshop.Image.13">
                  <p:embed/>
                  <p:pic>
                    <p:nvPicPr>
                      <p:cNvPr id="0" name="物件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2076450"/>
                        <a:ext cx="4257675" cy="305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C8D4E684-B4F3-4CD8-AFC4-6711E08F32BA}" type="slidenum">
              <a:rPr kumimoji="0" lang="zh-TW" altLang="en-US">
                <a:latin typeface="Arial Black" panose="020B0A04020102020204" pitchFamily="34" charset="0"/>
              </a:rPr>
              <a:pPr/>
              <a:t>12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  <p:graphicFrame>
        <p:nvGraphicFramePr>
          <p:cNvPr id="14339" name="Object 9"/>
          <p:cNvGraphicFramePr>
            <a:graphicFrameLocks noChangeAspect="1"/>
          </p:cNvGraphicFramePr>
          <p:nvPr/>
        </p:nvGraphicFramePr>
        <p:xfrm>
          <a:off x="4572000" y="2166938"/>
          <a:ext cx="4495800" cy="408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3" name="Visio" r:id="rId3" imgW="4116556" imgH="3672810" progId="Visio.Drawing.11">
                  <p:embed/>
                </p:oleObj>
              </mc:Choice>
              <mc:Fallback>
                <p:oleObj name="Visio" r:id="rId3" imgW="4116556" imgH="3672810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166938"/>
                        <a:ext cx="4495800" cy="4081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" name="Rectangle 11"/>
          <p:cNvSpPr>
            <a:spLocks noChangeArrowheads="1"/>
          </p:cNvSpPr>
          <p:nvPr/>
        </p:nvSpPr>
        <p:spPr bwMode="auto">
          <a:xfrm>
            <a:off x="6732588" y="5373688"/>
            <a:ext cx="1825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zh-TW" altLang="en-US" sz="1600"/>
              <a:t>圖</a:t>
            </a:r>
            <a:r>
              <a:rPr kumimoji="0" lang="en-US" altLang="zh-TW" sz="1600"/>
              <a:t>12.3.1.2 </a:t>
            </a:r>
            <a:br>
              <a:rPr kumimoji="0" lang="en-US" altLang="zh-TW" sz="1600"/>
            </a:br>
            <a:r>
              <a:rPr lang="zh-TW" altLang="en-US" sz="1600"/>
              <a:t>單邊成長</a:t>
            </a:r>
            <a:r>
              <a:rPr kumimoji="0" lang="zh-TW" altLang="en-US" sz="1600"/>
              <a:t>霍夫曼樹</a:t>
            </a:r>
          </a:p>
        </p:txBody>
      </p:sp>
      <p:grpSp>
        <p:nvGrpSpPr>
          <p:cNvPr id="14341" name="Group 44"/>
          <p:cNvGrpSpPr>
            <a:grpSpLocks/>
          </p:cNvGrpSpPr>
          <p:nvPr/>
        </p:nvGrpSpPr>
        <p:grpSpPr bwMode="auto">
          <a:xfrm>
            <a:off x="311150" y="457200"/>
            <a:ext cx="8367713" cy="6153150"/>
            <a:chOff x="240" y="288"/>
            <a:chExt cx="5271" cy="3876"/>
          </a:xfrm>
        </p:grpSpPr>
        <p:sp>
          <p:nvSpPr>
            <p:cNvPr id="14342" name="Rectangle 2"/>
            <p:cNvSpPr>
              <a:spLocks noChangeArrowheads="1"/>
            </p:cNvSpPr>
            <p:nvPr/>
          </p:nvSpPr>
          <p:spPr bwMode="auto">
            <a:xfrm>
              <a:off x="240" y="288"/>
              <a:ext cx="518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115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</a:pP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單邊成長(</a:t>
              </a: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Single-side Growing)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霍夫曼樹 </a:t>
              </a:r>
            </a:p>
          </p:txBody>
        </p:sp>
        <p:sp>
          <p:nvSpPr>
            <p:cNvPr id="14343" name="Rectangle 8"/>
            <p:cNvSpPr>
              <a:spLocks noChangeArrowheads="1"/>
            </p:cNvSpPr>
            <p:nvPr/>
          </p:nvSpPr>
          <p:spPr bwMode="auto">
            <a:xfrm>
              <a:off x="240" y="528"/>
              <a:ext cx="5271" cy="7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115000"/>
                </a:lnSpc>
              </a:pP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首先令　　　　且　　　。　　　　　　　　　　　。單邊成長霍夫曼樹往左成長，所以　　　　　　　　 。可建出圖</a:t>
              </a: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12.3.1.2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的單邊成長霍夫曼樹且 　　　　　　　　　　　　　　　　　　　   </a:t>
              </a:r>
            </a:p>
          </p:txBody>
        </p:sp>
        <p:graphicFrame>
          <p:nvGraphicFramePr>
            <p:cNvPr id="14344" name="Object 7"/>
            <p:cNvGraphicFramePr>
              <a:graphicFrameLocks noChangeAspect="1"/>
            </p:cNvGraphicFramePr>
            <p:nvPr/>
          </p:nvGraphicFramePr>
          <p:xfrm>
            <a:off x="830" y="570"/>
            <a:ext cx="71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34" name="方程式" r:id="rId5" imgW="660400" imgH="228600" progId="Equation.3">
                    <p:embed/>
                  </p:oleObj>
                </mc:Choice>
                <mc:Fallback>
                  <p:oleObj name="方程式" r:id="rId5" imgW="660400" imgH="2286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0" y="570"/>
                          <a:ext cx="714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5" name="Object 6"/>
            <p:cNvGraphicFramePr>
              <a:graphicFrameLocks noChangeAspect="1"/>
            </p:cNvGraphicFramePr>
            <p:nvPr/>
          </p:nvGraphicFramePr>
          <p:xfrm>
            <a:off x="1700" y="570"/>
            <a:ext cx="519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35" name="方程式" r:id="rId7" imgW="482391" imgH="228501" progId="Equation.3">
                    <p:embed/>
                  </p:oleObj>
                </mc:Choice>
                <mc:Fallback>
                  <p:oleObj name="方程式" r:id="rId7" imgW="482391" imgH="228501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0" y="570"/>
                          <a:ext cx="519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6" name="Object 5"/>
            <p:cNvGraphicFramePr>
              <a:graphicFrameLocks noChangeAspect="1"/>
            </p:cNvGraphicFramePr>
            <p:nvPr/>
          </p:nvGraphicFramePr>
          <p:xfrm>
            <a:off x="2451" y="563"/>
            <a:ext cx="187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36" name="方程式" r:id="rId9" imgW="1739900" imgH="228600" progId="Equation.3">
                    <p:embed/>
                  </p:oleObj>
                </mc:Choice>
                <mc:Fallback>
                  <p:oleObj name="方程式" r:id="rId9" imgW="1739900" imgH="2286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1" y="563"/>
                          <a:ext cx="1876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7" name="Object 4"/>
            <p:cNvGraphicFramePr>
              <a:graphicFrameLocks noChangeAspect="1"/>
            </p:cNvGraphicFramePr>
            <p:nvPr/>
          </p:nvGraphicFramePr>
          <p:xfrm>
            <a:off x="2062" y="799"/>
            <a:ext cx="1391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37" name="方程式" r:id="rId11" imgW="1295400" imgH="241300" progId="Equation.3">
                    <p:embed/>
                  </p:oleObj>
                </mc:Choice>
                <mc:Fallback>
                  <p:oleObj name="方程式" r:id="rId11" imgW="1295400" imgH="2413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2" y="799"/>
                          <a:ext cx="1391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8" name="Object 3"/>
            <p:cNvGraphicFramePr>
              <a:graphicFrameLocks noChangeAspect="1"/>
            </p:cNvGraphicFramePr>
            <p:nvPr/>
          </p:nvGraphicFramePr>
          <p:xfrm>
            <a:off x="1692" y="1047"/>
            <a:ext cx="3601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38" name="方程式" r:id="rId13" imgW="3352800" imgH="279400" progId="Equation.3">
                    <p:embed/>
                  </p:oleObj>
                </mc:Choice>
                <mc:Fallback>
                  <p:oleObj name="方程式" r:id="rId13" imgW="3352800" imgH="2794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2" y="1047"/>
                          <a:ext cx="3601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49" name="Rectangle 20"/>
            <p:cNvSpPr>
              <a:spLocks noChangeArrowheads="1"/>
            </p:cNvSpPr>
            <p:nvPr/>
          </p:nvSpPr>
          <p:spPr bwMode="auto">
            <a:xfrm>
              <a:off x="240" y="1311"/>
              <a:ext cx="2592" cy="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115000"/>
                </a:lnSpc>
              </a:pP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令    代表第</a:t>
              </a:r>
              <a:r>
                <a:rPr lang="en-US" altLang="zh-TW" sz="2200" i="1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層的葉子樹。</a:t>
              </a:r>
            </a:p>
            <a:p>
              <a:pPr eaLnBrk="1" hangingPunct="1"/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令    代表第</a:t>
              </a:r>
              <a:r>
                <a:rPr lang="en-US" altLang="zh-TW" sz="2200" i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層的內部節點數。</a:t>
              </a:r>
            </a:p>
          </p:txBody>
        </p:sp>
        <p:graphicFrame>
          <p:nvGraphicFramePr>
            <p:cNvPr id="14350" name="Object 19"/>
            <p:cNvGraphicFramePr>
              <a:graphicFrameLocks noChangeAspect="1"/>
            </p:cNvGraphicFramePr>
            <p:nvPr/>
          </p:nvGraphicFramePr>
          <p:xfrm>
            <a:off x="490" y="1327"/>
            <a:ext cx="15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39" name="方程式" r:id="rId15" imgW="152334" imgH="228501" progId="Equation.3">
                    <p:embed/>
                  </p:oleObj>
                </mc:Choice>
                <mc:Fallback>
                  <p:oleObj name="方程式" r:id="rId15" imgW="152334" imgH="228501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0" y="1327"/>
                          <a:ext cx="157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1" name="Object 18"/>
            <p:cNvGraphicFramePr>
              <a:graphicFrameLocks noChangeAspect="1"/>
            </p:cNvGraphicFramePr>
            <p:nvPr/>
          </p:nvGraphicFramePr>
          <p:xfrm>
            <a:off x="272" y="1888"/>
            <a:ext cx="196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40" name="Equation" r:id="rId17" imgW="1866090" imgH="253890" progId="Equation.DSMT4">
                    <p:embed/>
                  </p:oleObj>
                </mc:Choice>
                <mc:Fallback>
                  <p:oleObj name="Equation" r:id="rId17" imgW="1866090" imgH="25389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" y="1888"/>
                          <a:ext cx="1964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2" name="Object 17"/>
            <p:cNvGraphicFramePr>
              <a:graphicFrameLocks noChangeAspect="1"/>
            </p:cNvGraphicFramePr>
            <p:nvPr/>
          </p:nvGraphicFramePr>
          <p:xfrm>
            <a:off x="486" y="1623"/>
            <a:ext cx="14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41" name="方程式" r:id="rId19" imgW="139700" imgH="228600" progId="Equation.3">
                    <p:embed/>
                  </p:oleObj>
                </mc:Choice>
                <mc:Fallback>
                  <p:oleObj name="方程式" r:id="rId19" imgW="139700" imgH="2286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" y="1623"/>
                          <a:ext cx="147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3" name="Object 16"/>
            <p:cNvGraphicFramePr>
              <a:graphicFrameLocks noChangeAspect="1"/>
            </p:cNvGraphicFramePr>
            <p:nvPr/>
          </p:nvGraphicFramePr>
          <p:xfrm>
            <a:off x="255" y="2187"/>
            <a:ext cx="184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42" name="Equation" r:id="rId21" imgW="1752600" imgH="254000" progId="Equation.DSMT4">
                    <p:embed/>
                  </p:oleObj>
                </mc:Choice>
                <mc:Fallback>
                  <p:oleObj name="Equation" r:id="rId21" imgW="1752600" imgH="25400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" y="2187"/>
                          <a:ext cx="1840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4" name="Object 24"/>
            <p:cNvGraphicFramePr>
              <a:graphicFrameLocks noChangeAspect="1"/>
            </p:cNvGraphicFramePr>
            <p:nvPr/>
          </p:nvGraphicFramePr>
          <p:xfrm>
            <a:off x="271" y="2523"/>
            <a:ext cx="2471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43" name="方程式" r:id="rId23" imgW="2235200" imgH="228600" progId="Equation.3">
                    <p:embed/>
                  </p:oleObj>
                </mc:Choice>
                <mc:Fallback>
                  <p:oleObj name="方程式" r:id="rId23" imgW="2235200" imgH="2286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" y="2523"/>
                          <a:ext cx="2471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5" name="Object 26"/>
            <p:cNvGraphicFramePr>
              <a:graphicFrameLocks noChangeAspect="1"/>
            </p:cNvGraphicFramePr>
            <p:nvPr/>
          </p:nvGraphicFramePr>
          <p:xfrm>
            <a:off x="528" y="2908"/>
            <a:ext cx="637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44" r:id="rId25" imgW="545626" imgH="177646" progId="Equation.3">
                    <p:embed/>
                  </p:oleObj>
                </mc:Choice>
                <mc:Fallback>
                  <p:oleObj r:id="rId25" imgW="545626" imgH="177646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2908"/>
                          <a:ext cx="637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6" name="Text Box 27"/>
            <p:cNvSpPr txBox="1">
              <a:spLocks noChangeArrowheads="1"/>
            </p:cNvSpPr>
            <p:nvPr/>
          </p:nvSpPr>
          <p:spPr bwMode="auto">
            <a:xfrm>
              <a:off x="288" y="2873"/>
              <a:ext cx="243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給　　　   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  <a:sym typeface="Wingdings" panose="05000000000000000000" pitchFamily="2" charset="2"/>
                </a:rPr>
                <a:t>              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           </a:t>
              </a:r>
            </a:p>
          </p:txBody>
        </p:sp>
        <p:graphicFrame>
          <p:nvGraphicFramePr>
            <p:cNvPr id="14357" name="Object 30"/>
            <p:cNvGraphicFramePr>
              <a:graphicFrameLocks noChangeAspect="1"/>
            </p:cNvGraphicFramePr>
            <p:nvPr/>
          </p:nvGraphicFramePr>
          <p:xfrm>
            <a:off x="1364" y="2908"/>
            <a:ext cx="644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45" name="方程式" r:id="rId27" imgW="545626" imgH="203024" progId="Equation.3">
                    <p:embed/>
                  </p:oleObj>
                </mc:Choice>
                <mc:Fallback>
                  <p:oleObj name="方程式" r:id="rId27" imgW="545626" imgH="203024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4" y="2908"/>
                          <a:ext cx="644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8" name="Object 31"/>
            <p:cNvGraphicFramePr>
              <a:graphicFrameLocks noChangeAspect="1"/>
            </p:cNvGraphicFramePr>
            <p:nvPr/>
          </p:nvGraphicFramePr>
          <p:xfrm>
            <a:off x="2112" y="2887"/>
            <a:ext cx="480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46" r:id="rId29" imgW="406048" imgH="215713" progId="Equation.3">
                    <p:embed/>
                  </p:oleObj>
                </mc:Choice>
                <mc:Fallback>
                  <p:oleObj r:id="rId29" imgW="406048" imgH="215713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2887"/>
                          <a:ext cx="480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9" name="Rectangle 32"/>
            <p:cNvSpPr>
              <a:spLocks noChangeArrowheads="1"/>
            </p:cNvSpPr>
            <p:nvPr/>
          </p:nvSpPr>
          <p:spPr bwMode="auto">
            <a:xfrm>
              <a:off x="288" y="3136"/>
              <a:ext cx="140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  <a:sym typeface="Wingdings" panose="05000000000000000000" pitchFamily="2" charset="2"/>
                </a:rPr>
                <a:t>                     ，</a:t>
              </a:r>
            </a:p>
          </p:txBody>
        </p:sp>
        <p:graphicFrame>
          <p:nvGraphicFramePr>
            <p:cNvPr id="14360" name="Object 33"/>
            <p:cNvGraphicFramePr>
              <a:graphicFrameLocks noChangeAspect="1"/>
            </p:cNvGraphicFramePr>
            <p:nvPr/>
          </p:nvGraphicFramePr>
          <p:xfrm>
            <a:off x="536" y="3166"/>
            <a:ext cx="927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47" name="方程式" r:id="rId31" imgW="787058" imgH="203112" progId="Equation.3">
                    <p:embed/>
                  </p:oleObj>
                </mc:Choice>
                <mc:Fallback>
                  <p:oleObj name="方程式" r:id="rId31" imgW="787058" imgH="203112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6" y="3166"/>
                          <a:ext cx="927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61" name="Object 34"/>
            <p:cNvGraphicFramePr>
              <a:graphicFrameLocks noChangeAspect="1"/>
            </p:cNvGraphicFramePr>
            <p:nvPr/>
          </p:nvGraphicFramePr>
          <p:xfrm>
            <a:off x="1584" y="3151"/>
            <a:ext cx="491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48" name="方程式" r:id="rId33" imgW="418918" imgH="215806" progId="Equation.3">
                    <p:embed/>
                  </p:oleObj>
                </mc:Choice>
                <mc:Fallback>
                  <p:oleObj name="方程式" r:id="rId33" imgW="418918" imgH="215806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3151"/>
                          <a:ext cx="491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62" name="Rectangle 35"/>
            <p:cNvSpPr>
              <a:spLocks noChangeArrowheads="1"/>
            </p:cNvSpPr>
            <p:nvPr/>
          </p:nvSpPr>
          <p:spPr bwMode="auto">
            <a:xfrm>
              <a:off x="510" y="3360"/>
              <a:ext cx="227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需跳過　　　 中的兩個樹葉</a:t>
              </a:r>
            </a:p>
          </p:txBody>
        </p:sp>
        <p:graphicFrame>
          <p:nvGraphicFramePr>
            <p:cNvPr id="14363" name="Object 36"/>
            <p:cNvGraphicFramePr>
              <a:graphicFrameLocks noChangeAspect="1"/>
            </p:cNvGraphicFramePr>
            <p:nvPr/>
          </p:nvGraphicFramePr>
          <p:xfrm>
            <a:off x="1086" y="3408"/>
            <a:ext cx="537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49" r:id="rId35" imgW="457002" imgH="203112" progId="Equation.3">
                    <p:embed/>
                  </p:oleObj>
                </mc:Choice>
                <mc:Fallback>
                  <p:oleObj r:id="rId35" imgW="457002" imgH="203112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6" y="3408"/>
                          <a:ext cx="537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64" name="Object 37"/>
            <p:cNvGraphicFramePr>
              <a:graphicFrameLocks noChangeAspect="1"/>
            </p:cNvGraphicFramePr>
            <p:nvPr/>
          </p:nvGraphicFramePr>
          <p:xfrm>
            <a:off x="543" y="3680"/>
            <a:ext cx="993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50" r:id="rId37" imgW="850531" imgH="203112" progId="Equation.3">
                    <p:embed/>
                  </p:oleObj>
                </mc:Choice>
                <mc:Fallback>
                  <p:oleObj r:id="rId37" imgW="850531" imgH="203112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3" y="3680"/>
                          <a:ext cx="993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65" name="Object 38"/>
            <p:cNvGraphicFramePr>
              <a:graphicFrameLocks noChangeAspect="1"/>
            </p:cNvGraphicFramePr>
            <p:nvPr/>
          </p:nvGraphicFramePr>
          <p:xfrm>
            <a:off x="1632" y="3648"/>
            <a:ext cx="480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51" r:id="rId39" imgW="406224" imgH="228501" progId="Equation.3">
                    <p:embed/>
                  </p:oleObj>
                </mc:Choice>
                <mc:Fallback>
                  <p:oleObj r:id="rId39" imgW="406224" imgH="228501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3648"/>
                          <a:ext cx="480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66" name="Object 39"/>
            <p:cNvGraphicFramePr>
              <a:graphicFrameLocks noChangeAspect="1"/>
            </p:cNvGraphicFramePr>
            <p:nvPr/>
          </p:nvGraphicFramePr>
          <p:xfrm>
            <a:off x="2352" y="3656"/>
            <a:ext cx="703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52" name="方程式" r:id="rId41" imgW="596900" imgH="228600" progId="Equation.3">
                    <p:embed/>
                  </p:oleObj>
                </mc:Choice>
                <mc:Fallback>
                  <p:oleObj name="方程式" r:id="rId41" imgW="596900" imgH="22860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3656"/>
                          <a:ext cx="703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67" name="Rectangle 40"/>
            <p:cNvSpPr>
              <a:spLocks noChangeArrowheads="1"/>
            </p:cNvSpPr>
            <p:nvPr/>
          </p:nvSpPr>
          <p:spPr bwMode="auto">
            <a:xfrm>
              <a:off x="288" y="3648"/>
              <a:ext cx="212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  <a:sym typeface="Wingdings" panose="05000000000000000000" pitchFamily="2" charset="2"/>
                </a:rPr>
                <a:t>                      ，           </a:t>
              </a:r>
            </a:p>
          </p:txBody>
        </p:sp>
        <p:sp>
          <p:nvSpPr>
            <p:cNvPr id="14368" name="Rectangle 41"/>
            <p:cNvSpPr>
              <a:spLocks noChangeArrowheads="1"/>
            </p:cNvSpPr>
            <p:nvPr/>
          </p:nvSpPr>
          <p:spPr bwMode="auto">
            <a:xfrm>
              <a:off x="288" y="3887"/>
              <a:ext cx="4761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解碼只需          的時間，</a:t>
              </a:r>
              <a:r>
                <a:rPr lang="en-US" altLang="zh-TW" sz="2200" i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指的是單邊成長霍夫曼樹的深度。</a:t>
              </a:r>
            </a:p>
          </p:txBody>
        </p:sp>
        <p:graphicFrame>
          <p:nvGraphicFramePr>
            <p:cNvPr id="14369" name="Object 42"/>
            <p:cNvGraphicFramePr>
              <a:graphicFrameLocks noChangeAspect="1"/>
            </p:cNvGraphicFramePr>
            <p:nvPr/>
          </p:nvGraphicFramePr>
          <p:xfrm>
            <a:off x="1056" y="3931"/>
            <a:ext cx="412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53" r:id="rId43" imgW="355292" imgH="203024" progId="Equation.3">
                    <p:embed/>
                  </p:oleObj>
                </mc:Choice>
                <mc:Fallback>
                  <p:oleObj r:id="rId43" imgW="355292" imgH="203024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3931"/>
                          <a:ext cx="412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4A515071-E7C3-4E21-8D1A-5E15CB089CBD}" type="slidenum">
              <a:rPr kumimoji="0" lang="zh-TW" altLang="en-US">
                <a:latin typeface="Arial Black" panose="020B0A04020102020204" pitchFamily="34" charset="0"/>
              </a:rPr>
              <a:pPr/>
              <a:t>13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  <p:grpSp>
        <p:nvGrpSpPr>
          <p:cNvPr id="15363" name="群組 38"/>
          <p:cNvGrpSpPr>
            <a:grpSpLocks/>
          </p:cNvGrpSpPr>
          <p:nvPr/>
        </p:nvGrpSpPr>
        <p:grpSpPr bwMode="auto">
          <a:xfrm>
            <a:off x="304800" y="457200"/>
            <a:ext cx="8458200" cy="6248400"/>
            <a:chOff x="304800" y="457200"/>
            <a:chExt cx="8458200" cy="6248400"/>
          </a:xfrm>
        </p:grpSpPr>
        <p:sp>
          <p:nvSpPr>
            <p:cNvPr id="15364" name="Rectangle 13"/>
            <p:cNvSpPr>
              <a:spLocks noChangeArrowheads="1"/>
            </p:cNvSpPr>
            <p:nvPr/>
          </p:nvSpPr>
          <p:spPr bwMode="auto">
            <a:xfrm>
              <a:off x="381000" y="457200"/>
              <a:ext cx="8229600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115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</a:pP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速度最快的霍夫曼解碼器 </a:t>
              </a:r>
            </a:p>
          </p:txBody>
        </p:sp>
        <p:graphicFrame>
          <p:nvGraphicFramePr>
            <p:cNvPr id="15365" name="Object 14"/>
            <p:cNvGraphicFramePr>
              <a:graphicFrameLocks noChangeAspect="1"/>
            </p:cNvGraphicFramePr>
            <p:nvPr/>
          </p:nvGraphicFramePr>
          <p:xfrm>
            <a:off x="4405064" y="2852936"/>
            <a:ext cx="4343400" cy="3505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51" name="VISIO" r:id="rId3" imgW="5921465" imgH="5187197" progId="">
                    <p:embed/>
                  </p:oleObj>
                </mc:Choice>
                <mc:Fallback>
                  <p:oleObj name="VISIO" r:id="rId3" imgW="5921465" imgH="5187197" progId="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5064" y="2852936"/>
                          <a:ext cx="4343400" cy="3505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66" name="Rectangle 16"/>
            <p:cNvSpPr>
              <a:spLocks noChangeArrowheads="1"/>
            </p:cNvSpPr>
            <p:nvPr/>
          </p:nvSpPr>
          <p:spPr bwMode="auto">
            <a:xfrm>
              <a:off x="6261050" y="6237312"/>
              <a:ext cx="199926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kumimoji="0" lang="zh-TW" altLang="en-US" sz="16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圖</a:t>
              </a:r>
              <a:r>
                <a:rPr kumimoji="0" lang="en-US" altLang="zh-TW" sz="16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12.3.1.3 </a:t>
              </a:r>
              <a:r>
                <a:rPr kumimoji="0" lang="zh-TW" altLang="en-US" sz="16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霍夫曼樹</a:t>
              </a:r>
            </a:p>
          </p:txBody>
        </p:sp>
        <p:sp>
          <p:nvSpPr>
            <p:cNvPr id="15367" name="Rectangle 21"/>
            <p:cNvSpPr>
              <a:spLocks noChangeArrowheads="1"/>
            </p:cNvSpPr>
            <p:nvPr/>
          </p:nvSpPr>
          <p:spPr bwMode="auto">
            <a:xfrm>
              <a:off x="304800" y="838200"/>
              <a:ext cx="8458200" cy="1649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115000"/>
                </a:lnSpc>
                <a:buFont typeface="Wingdings" panose="05000000000000000000" pitchFamily="2" charset="2"/>
                <a:buNone/>
              </a:pP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在霍夫曼樹上進行廣先搜尋，在內部節點旁存上　　　　的值，</a:t>
              </a:r>
              <a:r>
                <a:rPr lang="en-US" altLang="zh-TW" sz="2200" i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l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代表位於同一層但在該內部節點左邊的內部節點數；</a:t>
              </a:r>
              <a:r>
                <a:rPr lang="en-US" altLang="zh-TW" sz="2200" i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r 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代表在同一層上，內部節點右邊的節點數。第0層到第2層形成了一個完全子樹，可利用變數          記錄這特性。儲存</a:t>
              </a:r>
            </a:p>
          </p:txBody>
        </p:sp>
        <p:graphicFrame>
          <p:nvGraphicFramePr>
            <p:cNvPr id="15368" name="Object 17"/>
            <p:cNvGraphicFramePr>
              <a:graphicFrameLocks noChangeAspect="1"/>
            </p:cNvGraphicFramePr>
            <p:nvPr/>
          </p:nvGraphicFramePr>
          <p:xfrm>
            <a:off x="6334125" y="939800"/>
            <a:ext cx="969963" cy="314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52" name="Equation" r:id="rId5" imgW="558558" imgH="177723" progId="Equation.DSMT4">
                    <p:embed/>
                  </p:oleObj>
                </mc:Choice>
                <mc:Fallback>
                  <p:oleObj name="Equation" r:id="rId5" imgW="558558" imgH="177723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34125" y="939800"/>
                          <a:ext cx="969963" cy="314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9" name="Object 22"/>
            <p:cNvGraphicFramePr>
              <a:graphicFrameLocks noChangeAspect="1"/>
            </p:cNvGraphicFramePr>
            <p:nvPr/>
          </p:nvGraphicFramePr>
          <p:xfrm>
            <a:off x="1784201" y="2062163"/>
            <a:ext cx="762000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53" name="方程式" r:id="rId7" imgW="406048" imgH="203024" progId="Equation.3">
                    <p:embed/>
                  </p:oleObj>
                </mc:Choice>
                <mc:Fallback>
                  <p:oleObj name="方程式" r:id="rId7" imgW="406048" imgH="203024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4201" y="2062163"/>
                          <a:ext cx="762000" cy="371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0" name="Object 24"/>
            <p:cNvGraphicFramePr>
              <a:graphicFrameLocks noChangeAspect="1"/>
            </p:cNvGraphicFramePr>
            <p:nvPr/>
          </p:nvGraphicFramePr>
          <p:xfrm>
            <a:off x="554038" y="2438400"/>
            <a:ext cx="5746750" cy="395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54" name="Equation" r:id="rId9" imgW="3314700" imgH="228600" progId="Equation.DSMT4">
                    <p:embed/>
                  </p:oleObj>
                </mc:Choice>
                <mc:Fallback>
                  <p:oleObj name="Equation" r:id="rId9" imgW="3314700" imgH="228600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4038" y="2438400"/>
                          <a:ext cx="5746750" cy="395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1" name="Rectangle 26"/>
            <p:cNvSpPr>
              <a:spLocks noChangeArrowheads="1"/>
            </p:cNvSpPr>
            <p:nvPr/>
          </p:nvSpPr>
          <p:spPr bwMode="auto">
            <a:xfrm>
              <a:off x="304800" y="3200400"/>
              <a:ext cx="392286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令輸入 　　　　　　　　　，</a:t>
              </a:r>
            </a:p>
          </p:txBody>
        </p:sp>
        <p:graphicFrame>
          <p:nvGraphicFramePr>
            <p:cNvPr id="15372" name="Object 27"/>
            <p:cNvGraphicFramePr>
              <a:graphicFrameLocks noChangeAspect="1"/>
            </p:cNvGraphicFramePr>
            <p:nvPr/>
          </p:nvGraphicFramePr>
          <p:xfrm>
            <a:off x="1240483" y="3268133"/>
            <a:ext cx="2611437" cy="334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55" name="Equation" r:id="rId11" imgW="1562100" imgH="203200" progId="Equation.DSMT4">
                    <p:embed/>
                  </p:oleObj>
                </mc:Choice>
                <mc:Fallback>
                  <p:oleObj name="Equation" r:id="rId11" imgW="1562100" imgH="203200" progId="Equation.DSMT4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0483" y="3268133"/>
                          <a:ext cx="2611437" cy="3349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3" name="Rectangle 28"/>
            <p:cNvSpPr>
              <a:spLocks noChangeArrowheads="1"/>
            </p:cNvSpPr>
            <p:nvPr/>
          </p:nvSpPr>
          <p:spPr bwMode="auto">
            <a:xfrm>
              <a:off x="361950" y="3659188"/>
              <a:ext cx="3136900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  <a:sym typeface="Wingdings" panose="05000000000000000000" pitchFamily="2" charset="2"/>
                </a:rPr>
                <a:t>　　　　　　　　  ，</a:t>
              </a:r>
            </a:p>
          </p:txBody>
        </p:sp>
        <p:graphicFrame>
          <p:nvGraphicFramePr>
            <p:cNvPr id="15374" name="Object 29"/>
            <p:cNvGraphicFramePr>
              <a:graphicFrameLocks noChangeAspect="1"/>
            </p:cNvGraphicFramePr>
            <p:nvPr/>
          </p:nvGraphicFramePr>
          <p:xfrm>
            <a:off x="4283968" y="3212976"/>
            <a:ext cx="685800" cy="336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56" name="方程式" r:id="rId13" imgW="406048" imgH="203024" progId="Equation.3">
                    <p:embed/>
                  </p:oleObj>
                </mc:Choice>
                <mc:Fallback>
                  <p:oleObj name="方程式" r:id="rId13" imgW="406048" imgH="203024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3968" y="3212976"/>
                          <a:ext cx="685800" cy="336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5" name="Object 30"/>
            <p:cNvGraphicFramePr>
              <a:graphicFrameLocks noChangeAspect="1"/>
            </p:cNvGraphicFramePr>
            <p:nvPr/>
          </p:nvGraphicFramePr>
          <p:xfrm>
            <a:off x="858838" y="3702050"/>
            <a:ext cx="2147887" cy="336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57" name="Equation" r:id="rId15" imgW="1282700" imgH="203200" progId="Equation.DSMT4">
                    <p:embed/>
                  </p:oleObj>
                </mc:Choice>
                <mc:Fallback>
                  <p:oleObj name="Equation" r:id="rId15" imgW="1282700" imgH="203200" progId="Equation.DSMT4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8838" y="3702050"/>
                          <a:ext cx="2147887" cy="336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6" name="Object 31"/>
            <p:cNvGraphicFramePr>
              <a:graphicFrameLocks noChangeAspect="1"/>
            </p:cNvGraphicFramePr>
            <p:nvPr/>
          </p:nvGraphicFramePr>
          <p:xfrm>
            <a:off x="3484563" y="3695700"/>
            <a:ext cx="1439862" cy="333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58" name="Equation" r:id="rId17" imgW="863225" imgH="203112" progId="Equation.DSMT4">
                    <p:embed/>
                  </p:oleObj>
                </mc:Choice>
                <mc:Fallback>
                  <p:oleObj name="Equation" r:id="rId17" imgW="863225" imgH="203112" progId="Equation.DSMT4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4563" y="3695700"/>
                          <a:ext cx="1439862" cy="333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7" name="Rectangle 32"/>
            <p:cNvSpPr>
              <a:spLocks noChangeArrowheads="1"/>
            </p:cNvSpPr>
            <p:nvPr/>
          </p:nvSpPr>
          <p:spPr bwMode="auto">
            <a:xfrm>
              <a:off x="2703513" y="4041775"/>
              <a:ext cx="463550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  <a:sym typeface="Wingdings" panose="05000000000000000000" pitchFamily="2" charset="2"/>
                </a:rPr>
                <a:t>，</a:t>
              </a:r>
            </a:p>
          </p:txBody>
        </p:sp>
        <p:graphicFrame>
          <p:nvGraphicFramePr>
            <p:cNvPr id="15378" name="Object 33"/>
            <p:cNvGraphicFramePr>
              <a:graphicFrameLocks noChangeAspect="1"/>
            </p:cNvGraphicFramePr>
            <p:nvPr/>
          </p:nvGraphicFramePr>
          <p:xfrm>
            <a:off x="989013" y="4467225"/>
            <a:ext cx="1827212" cy="333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59" name="Equation" r:id="rId19" imgW="1091726" imgH="203112" progId="Equation.DSMT4">
                    <p:embed/>
                  </p:oleObj>
                </mc:Choice>
                <mc:Fallback>
                  <p:oleObj name="Equation" r:id="rId19" imgW="1091726" imgH="203112" progId="Equation.DSMT4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9013" y="4467225"/>
                          <a:ext cx="1827212" cy="333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9" name="Object 34"/>
            <p:cNvGraphicFramePr>
              <a:graphicFrameLocks noChangeAspect="1"/>
            </p:cNvGraphicFramePr>
            <p:nvPr/>
          </p:nvGraphicFramePr>
          <p:xfrm>
            <a:off x="3128963" y="4083050"/>
            <a:ext cx="1379537" cy="336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60" name="Equation" r:id="rId21" imgW="825500" imgH="203200" progId="Equation.DSMT4">
                    <p:embed/>
                  </p:oleObj>
                </mc:Choice>
                <mc:Fallback>
                  <p:oleObj name="Equation" r:id="rId21" imgW="825500" imgH="203200" progId="Equation.DSMT4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8963" y="4083050"/>
                          <a:ext cx="1379537" cy="336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0" name="Object 35"/>
            <p:cNvGraphicFramePr>
              <a:graphicFrameLocks noChangeAspect="1"/>
            </p:cNvGraphicFramePr>
            <p:nvPr/>
          </p:nvGraphicFramePr>
          <p:xfrm>
            <a:off x="1001713" y="4083050"/>
            <a:ext cx="1760537" cy="336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61" name="Equation" r:id="rId23" imgW="1054100" imgH="203200" progId="Equation.DSMT4">
                    <p:embed/>
                  </p:oleObj>
                </mc:Choice>
                <mc:Fallback>
                  <p:oleObj name="Equation" r:id="rId23" imgW="1054100" imgH="203200" progId="Equation.DSMT4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1713" y="4083050"/>
                          <a:ext cx="1760537" cy="336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81" name="Rectangle 36"/>
            <p:cNvSpPr>
              <a:spLocks noChangeArrowheads="1"/>
            </p:cNvSpPr>
            <p:nvPr/>
          </p:nvSpPr>
          <p:spPr bwMode="auto">
            <a:xfrm>
              <a:off x="3055938" y="4800600"/>
              <a:ext cx="463550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  <a:sym typeface="Wingdings" panose="05000000000000000000" pitchFamily="2" charset="2"/>
                </a:rPr>
                <a:t>，</a:t>
              </a:r>
            </a:p>
          </p:txBody>
        </p:sp>
        <p:graphicFrame>
          <p:nvGraphicFramePr>
            <p:cNvPr id="15382" name="Object 37"/>
            <p:cNvGraphicFramePr>
              <a:graphicFrameLocks noChangeAspect="1"/>
            </p:cNvGraphicFramePr>
            <p:nvPr/>
          </p:nvGraphicFramePr>
          <p:xfrm>
            <a:off x="993775" y="4845050"/>
            <a:ext cx="2062163" cy="336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62" name="Equation" r:id="rId25" imgW="1231366" imgH="203112" progId="Equation.DSMT4">
                    <p:embed/>
                  </p:oleObj>
                </mc:Choice>
                <mc:Fallback>
                  <p:oleObj name="Equation" r:id="rId25" imgW="1231366" imgH="203112" progId="Equation.DSMT4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3775" y="4845050"/>
                          <a:ext cx="2062163" cy="336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3" name="Object 38"/>
            <p:cNvGraphicFramePr>
              <a:graphicFrameLocks noChangeAspect="1"/>
            </p:cNvGraphicFramePr>
            <p:nvPr/>
          </p:nvGraphicFramePr>
          <p:xfrm>
            <a:off x="993775" y="5149850"/>
            <a:ext cx="2176463" cy="336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63" name="Equation" r:id="rId27" imgW="1295400" imgH="203200" progId="Equation.DSMT4">
                    <p:embed/>
                  </p:oleObj>
                </mc:Choice>
                <mc:Fallback>
                  <p:oleObj name="Equation" r:id="rId27" imgW="1295400" imgH="203200" progId="Equation.DSMT4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3775" y="5149850"/>
                          <a:ext cx="2176463" cy="336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4" name="Object 39"/>
            <p:cNvGraphicFramePr>
              <a:graphicFrameLocks noChangeAspect="1"/>
            </p:cNvGraphicFramePr>
            <p:nvPr/>
          </p:nvGraphicFramePr>
          <p:xfrm>
            <a:off x="3498850" y="4845050"/>
            <a:ext cx="1766888" cy="336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64" name="Equation" r:id="rId29" imgW="1054100" imgH="203200" progId="Equation.DSMT4">
                    <p:embed/>
                  </p:oleObj>
                </mc:Choice>
                <mc:Fallback>
                  <p:oleObj name="Equation" r:id="rId29" imgW="1054100" imgH="203200" progId="Equation.DSMT4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8850" y="4845050"/>
                          <a:ext cx="1766888" cy="336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5" name="Object 40"/>
            <p:cNvGraphicFramePr>
              <a:graphicFrameLocks noChangeAspect="1"/>
            </p:cNvGraphicFramePr>
            <p:nvPr/>
          </p:nvGraphicFramePr>
          <p:xfrm>
            <a:off x="3554413" y="5149850"/>
            <a:ext cx="1792287" cy="336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65" name="Equation" r:id="rId31" imgW="1066337" imgH="203112" progId="Equation.DSMT4">
                    <p:embed/>
                  </p:oleObj>
                </mc:Choice>
                <mc:Fallback>
                  <p:oleObj name="Equation" r:id="rId31" imgW="1066337" imgH="203112" progId="Equation.DSMT4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4413" y="5149850"/>
                          <a:ext cx="1792287" cy="336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86" name="Rectangle 41"/>
            <p:cNvSpPr>
              <a:spLocks noChangeArrowheads="1"/>
            </p:cNvSpPr>
            <p:nvPr/>
          </p:nvSpPr>
          <p:spPr bwMode="auto">
            <a:xfrm>
              <a:off x="3119438" y="5073650"/>
              <a:ext cx="463550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  <a:sym typeface="Wingdings" panose="05000000000000000000" pitchFamily="2" charset="2"/>
                </a:rPr>
                <a:t>，</a:t>
              </a:r>
            </a:p>
          </p:txBody>
        </p:sp>
        <p:sp>
          <p:nvSpPr>
            <p:cNvPr id="15387" name="Rectangle 42"/>
            <p:cNvSpPr>
              <a:spLocks noChangeArrowheads="1"/>
            </p:cNvSpPr>
            <p:nvPr/>
          </p:nvSpPr>
          <p:spPr bwMode="auto">
            <a:xfrm>
              <a:off x="361950" y="5745163"/>
              <a:ext cx="552450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  <a:sym typeface="Wingdings" panose="05000000000000000000" pitchFamily="2" charset="2"/>
                </a:rPr>
                <a:t> </a:t>
              </a:r>
            </a:p>
          </p:txBody>
        </p:sp>
        <p:graphicFrame>
          <p:nvGraphicFramePr>
            <p:cNvPr id="15388" name="Object 43"/>
            <p:cNvGraphicFramePr>
              <a:graphicFrameLocks noChangeAspect="1"/>
            </p:cNvGraphicFramePr>
            <p:nvPr/>
          </p:nvGraphicFramePr>
          <p:xfrm>
            <a:off x="998538" y="5608638"/>
            <a:ext cx="2508250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66" name="Equation" r:id="rId33" imgW="1497950" imgH="203112" progId="Equation.DSMT4">
                    <p:embed/>
                  </p:oleObj>
                </mc:Choice>
                <mc:Fallback>
                  <p:oleObj name="Equation" r:id="rId33" imgW="1497950" imgH="203112" progId="Equation.DSMT4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8538" y="5608638"/>
                          <a:ext cx="2508250" cy="3349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9" name="Object 44"/>
            <p:cNvGraphicFramePr>
              <a:graphicFrameLocks noChangeAspect="1"/>
            </p:cNvGraphicFramePr>
            <p:nvPr/>
          </p:nvGraphicFramePr>
          <p:xfrm>
            <a:off x="1049338" y="5942013"/>
            <a:ext cx="2360612" cy="382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67" name="Equation" r:id="rId35" imgW="1409700" imgH="228600" progId="Equation.DSMT4">
                    <p:embed/>
                  </p:oleObj>
                </mc:Choice>
                <mc:Fallback>
                  <p:oleObj name="Equation" r:id="rId35" imgW="1409700" imgH="228600" progId="Equation.DSMT4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9338" y="5942013"/>
                          <a:ext cx="2360612" cy="3825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90" name="Rectangle 45"/>
            <p:cNvSpPr>
              <a:spLocks noChangeArrowheads="1"/>
            </p:cNvSpPr>
            <p:nvPr/>
          </p:nvSpPr>
          <p:spPr bwMode="auto">
            <a:xfrm>
              <a:off x="381000" y="6278563"/>
              <a:ext cx="5191125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霍夫曼解碼可在               的時間內完成。</a:t>
              </a:r>
            </a:p>
          </p:txBody>
        </p:sp>
        <p:graphicFrame>
          <p:nvGraphicFramePr>
            <p:cNvPr id="15391" name="Object 46"/>
            <p:cNvGraphicFramePr>
              <a:graphicFrameLocks noChangeAspect="1"/>
            </p:cNvGraphicFramePr>
            <p:nvPr/>
          </p:nvGraphicFramePr>
          <p:xfrm>
            <a:off x="2438400" y="6323013"/>
            <a:ext cx="1047750" cy="382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68" name="方程式" r:id="rId37" imgW="622030" imgH="228501" progId="Equation.3">
                    <p:embed/>
                  </p:oleObj>
                </mc:Choice>
                <mc:Fallback>
                  <p:oleObj name="方程式" r:id="rId37" imgW="622030" imgH="228501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8400" y="6323013"/>
                          <a:ext cx="1047750" cy="3825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92" name="Rectangle 47"/>
            <p:cNvSpPr>
              <a:spLocks noChangeArrowheads="1"/>
            </p:cNvSpPr>
            <p:nvPr/>
          </p:nvSpPr>
          <p:spPr bwMode="auto">
            <a:xfrm>
              <a:off x="355600" y="4221163"/>
              <a:ext cx="482600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  <a:sym typeface="Wingdings" panose="05000000000000000000" pitchFamily="2" charset="2"/>
                </a:rPr>
                <a:t></a:t>
              </a:r>
            </a:p>
          </p:txBody>
        </p:sp>
        <p:sp>
          <p:nvSpPr>
            <p:cNvPr id="15393" name="Rectangle 48"/>
            <p:cNvSpPr>
              <a:spLocks noChangeArrowheads="1"/>
            </p:cNvSpPr>
            <p:nvPr/>
          </p:nvSpPr>
          <p:spPr bwMode="auto">
            <a:xfrm>
              <a:off x="355600" y="4983163"/>
              <a:ext cx="482600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  <a:sym typeface="Wingdings" panose="05000000000000000000" pitchFamily="2" charset="2"/>
                </a:rPr>
                <a:t></a:t>
              </a:r>
            </a:p>
          </p:txBody>
        </p:sp>
        <p:sp>
          <p:nvSpPr>
            <p:cNvPr id="15394" name="AutoShape 49"/>
            <p:cNvSpPr>
              <a:spLocks/>
            </p:cNvSpPr>
            <p:nvPr/>
          </p:nvSpPr>
          <p:spPr bwMode="auto">
            <a:xfrm>
              <a:off x="762000" y="4114800"/>
              <a:ext cx="76200" cy="609600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5395" name="AutoShape 50"/>
            <p:cNvSpPr>
              <a:spLocks/>
            </p:cNvSpPr>
            <p:nvPr/>
          </p:nvSpPr>
          <p:spPr bwMode="auto">
            <a:xfrm>
              <a:off x="762000" y="4891088"/>
              <a:ext cx="76200" cy="609600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5396" name="AutoShape 52"/>
            <p:cNvSpPr>
              <a:spLocks/>
            </p:cNvSpPr>
            <p:nvPr/>
          </p:nvSpPr>
          <p:spPr bwMode="auto">
            <a:xfrm>
              <a:off x="762000" y="5638800"/>
              <a:ext cx="76200" cy="609600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371600"/>
          </a:xfrm>
        </p:spPr>
        <p:txBody>
          <a:bodyPr/>
          <a:lstStyle/>
          <a:p>
            <a:pPr eaLnBrk="1" hangingPunct="1"/>
            <a:r>
              <a:rPr lang="en-US" altLang="zh-TW" sz="36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12.</a:t>
            </a:r>
            <a:r>
              <a:rPr lang="zh-TW" altLang="en-US" sz="36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3.2 算術碼</a:t>
            </a:r>
          </a:p>
        </p:txBody>
      </p:sp>
      <p:sp>
        <p:nvSpPr>
          <p:cNvPr id="16387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BDCD2BAE-3B34-4FB0-A2CC-8A5F25B9127A}" type="slidenum">
              <a:rPr kumimoji="0" lang="zh-TW" altLang="en-US">
                <a:latin typeface="Arial Black" panose="020B0A04020102020204" pitchFamily="34" charset="0"/>
              </a:rPr>
              <a:pPr/>
              <a:t>14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  <p:grpSp>
        <p:nvGrpSpPr>
          <p:cNvPr id="16388" name="群組 24"/>
          <p:cNvGrpSpPr>
            <a:grpSpLocks/>
          </p:cNvGrpSpPr>
          <p:nvPr/>
        </p:nvGrpSpPr>
        <p:grpSpPr bwMode="auto">
          <a:xfrm>
            <a:off x="-457200" y="1490663"/>
            <a:ext cx="9829800" cy="5097462"/>
            <a:chOff x="-457200" y="1490663"/>
            <a:chExt cx="9829800" cy="5097462"/>
          </a:xfrm>
        </p:grpSpPr>
        <p:graphicFrame>
          <p:nvGraphicFramePr>
            <p:cNvPr id="16389" name="Object 4"/>
            <p:cNvGraphicFramePr>
              <a:graphicFrameLocks noChangeAspect="1"/>
            </p:cNvGraphicFramePr>
            <p:nvPr/>
          </p:nvGraphicFramePr>
          <p:xfrm>
            <a:off x="-457200" y="2362200"/>
            <a:ext cx="3124200" cy="2559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51" name="VISIO" r:id="rId3" imgW="3840785" imgH="3150787" progId="">
                    <p:embed/>
                  </p:oleObj>
                </mc:Choice>
                <mc:Fallback>
                  <p:oleObj name="VISIO" r:id="rId3" imgW="3840785" imgH="3150787" progId="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457200" y="2362200"/>
                          <a:ext cx="3124200" cy="25590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0" name="Object 6"/>
            <p:cNvGraphicFramePr>
              <a:graphicFrameLocks noChangeAspect="1"/>
            </p:cNvGraphicFramePr>
            <p:nvPr/>
          </p:nvGraphicFramePr>
          <p:xfrm>
            <a:off x="1676400" y="2362200"/>
            <a:ext cx="3124200" cy="2559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52" name="VISIO" r:id="rId5" imgW="3840785" imgH="3150787" progId="">
                    <p:embed/>
                  </p:oleObj>
                </mc:Choice>
                <mc:Fallback>
                  <p:oleObj name="VISIO" r:id="rId5" imgW="3840785" imgH="3150787" progId="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6400" y="2362200"/>
                          <a:ext cx="3124200" cy="25590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1" name="Object 8"/>
            <p:cNvGraphicFramePr>
              <a:graphicFrameLocks noChangeAspect="1"/>
            </p:cNvGraphicFramePr>
            <p:nvPr/>
          </p:nvGraphicFramePr>
          <p:xfrm>
            <a:off x="4114800" y="2368550"/>
            <a:ext cx="3124200" cy="2508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53" name="VISIO" r:id="rId7" imgW="3917113" imgH="3150787" progId="">
                    <p:embed/>
                  </p:oleObj>
                </mc:Choice>
                <mc:Fallback>
                  <p:oleObj name="VISIO" r:id="rId7" imgW="3917113" imgH="3150787" progId="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4800" y="2368550"/>
                          <a:ext cx="3124200" cy="2508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2" name="Object 10"/>
            <p:cNvGraphicFramePr>
              <a:graphicFrameLocks noChangeAspect="1"/>
            </p:cNvGraphicFramePr>
            <p:nvPr/>
          </p:nvGraphicFramePr>
          <p:xfrm>
            <a:off x="6477000" y="2362200"/>
            <a:ext cx="2895600" cy="2520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54" name="VISIO" r:id="rId9" imgW="3967488" imgH="3150787" progId="">
                    <p:embed/>
                  </p:oleObj>
                </mc:Choice>
                <mc:Fallback>
                  <p:oleObj name="VISIO" r:id="rId9" imgW="3967488" imgH="3150787" progId="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77000" y="2362200"/>
                          <a:ext cx="2895600" cy="2520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3" name="Rectangle 18"/>
            <p:cNvSpPr>
              <a:spLocks noChangeArrowheads="1"/>
            </p:cNvSpPr>
            <p:nvPr/>
          </p:nvSpPr>
          <p:spPr bwMode="auto">
            <a:xfrm>
              <a:off x="533400" y="1490663"/>
              <a:ext cx="8077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字母集　　　　　 且字母的機率為                  、                  、     </a:t>
              </a:r>
            </a:p>
            <a:p>
              <a:pPr eaLnBrk="1" hangingPunct="1"/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        和                  。我們要編碼的訊息為 </a:t>
              </a:r>
            </a:p>
          </p:txBody>
        </p:sp>
        <p:graphicFrame>
          <p:nvGraphicFramePr>
            <p:cNvPr id="16394" name="Object 17"/>
            <p:cNvGraphicFramePr>
              <a:graphicFrameLocks noChangeAspect="1"/>
            </p:cNvGraphicFramePr>
            <p:nvPr/>
          </p:nvGraphicFramePr>
          <p:xfrm>
            <a:off x="1447800" y="1517959"/>
            <a:ext cx="1517650" cy="414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55" r:id="rId11" imgW="838200" imgH="228600" progId="Equation.3">
                    <p:embed/>
                  </p:oleObj>
                </mc:Choice>
                <mc:Fallback>
                  <p:oleObj r:id="rId11" imgW="838200" imgH="2286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7800" y="1517959"/>
                          <a:ext cx="1517650" cy="414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5" name="Object 16"/>
            <p:cNvGraphicFramePr>
              <a:graphicFrameLocks noChangeAspect="1"/>
            </p:cNvGraphicFramePr>
            <p:nvPr/>
          </p:nvGraphicFramePr>
          <p:xfrm>
            <a:off x="4857750" y="1514475"/>
            <a:ext cx="1293813" cy="395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56" r:id="rId13" imgW="710891" imgH="215806" progId="Equation.3">
                    <p:embed/>
                  </p:oleObj>
                </mc:Choice>
                <mc:Fallback>
                  <p:oleObj r:id="rId13" imgW="710891" imgH="215806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7750" y="1514475"/>
                          <a:ext cx="1293813" cy="395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6" name="Object 15"/>
            <p:cNvGraphicFramePr>
              <a:graphicFrameLocks noChangeAspect="1"/>
            </p:cNvGraphicFramePr>
            <p:nvPr/>
          </p:nvGraphicFramePr>
          <p:xfrm>
            <a:off x="6443663" y="1514475"/>
            <a:ext cx="1309687" cy="395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57" r:id="rId15" imgW="723586" imgH="215806" progId="Equation.3">
                    <p:embed/>
                  </p:oleObj>
                </mc:Choice>
                <mc:Fallback>
                  <p:oleObj r:id="rId15" imgW="723586" imgH="215806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43663" y="1514475"/>
                          <a:ext cx="1309687" cy="395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7" name="Object 14"/>
            <p:cNvGraphicFramePr>
              <a:graphicFrameLocks noChangeAspect="1"/>
            </p:cNvGraphicFramePr>
            <p:nvPr/>
          </p:nvGraphicFramePr>
          <p:xfrm>
            <a:off x="609600" y="1852613"/>
            <a:ext cx="1293813" cy="414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58" r:id="rId17" imgW="711200" imgH="228600" progId="Equation.3">
                    <p:embed/>
                  </p:oleObj>
                </mc:Choice>
                <mc:Fallback>
                  <p:oleObj r:id="rId17" imgW="711200" imgH="2286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9600" y="1852613"/>
                          <a:ext cx="1293813" cy="414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8" name="Object 13"/>
            <p:cNvGraphicFramePr>
              <a:graphicFrameLocks noChangeAspect="1"/>
            </p:cNvGraphicFramePr>
            <p:nvPr/>
          </p:nvGraphicFramePr>
          <p:xfrm>
            <a:off x="2252663" y="1860550"/>
            <a:ext cx="1328737" cy="398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59" name="方程式" r:id="rId19" imgW="736280" imgH="215806" progId="Equation.3">
                    <p:embed/>
                  </p:oleObj>
                </mc:Choice>
                <mc:Fallback>
                  <p:oleObj name="方程式" r:id="rId19" imgW="736280" imgH="215806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2663" y="1860550"/>
                          <a:ext cx="1328737" cy="3984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9" name="Object 12"/>
            <p:cNvGraphicFramePr>
              <a:graphicFrameLocks noChangeAspect="1"/>
            </p:cNvGraphicFramePr>
            <p:nvPr/>
          </p:nvGraphicFramePr>
          <p:xfrm>
            <a:off x="6324600" y="1871663"/>
            <a:ext cx="914400" cy="414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60" r:id="rId21" imgW="508000" imgH="228600" progId="Equation.3">
                    <p:embed/>
                  </p:oleObj>
                </mc:Choice>
                <mc:Fallback>
                  <p:oleObj r:id="rId21" imgW="508000" imgH="2286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24600" y="1871663"/>
                          <a:ext cx="914400" cy="414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0" name="Rectangle 19"/>
            <p:cNvSpPr>
              <a:spLocks noChangeArrowheads="1"/>
            </p:cNvSpPr>
            <p:nvPr/>
          </p:nvSpPr>
          <p:spPr bwMode="auto">
            <a:xfrm>
              <a:off x="533400" y="4953000"/>
              <a:ext cx="8153400" cy="163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115000"/>
                </a:lnSpc>
              </a:pP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我們可用標簽的中間值0.2844表示原始之訊息。</a:t>
              </a:r>
            </a:p>
            <a:p>
              <a:pPr eaLnBrk="1" hangingPunct="1">
                <a:lnSpc>
                  <a:spcPct val="115000"/>
                </a:lnSpc>
              </a:pP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收方收到的值是0.2844該如何解碼呢？因為0.2　 　　　 ，可知第一個字母為     ；從0.28　　　　  可知第二個字母亦為    。最終可推得原訊息為　　　 。</a:t>
              </a:r>
            </a:p>
          </p:txBody>
        </p:sp>
        <p:graphicFrame>
          <p:nvGraphicFramePr>
            <p:cNvPr id="16401" name="Object 23"/>
            <p:cNvGraphicFramePr>
              <a:graphicFrameLocks noChangeAspect="1"/>
            </p:cNvGraphicFramePr>
            <p:nvPr/>
          </p:nvGraphicFramePr>
          <p:xfrm>
            <a:off x="6449144" y="5373216"/>
            <a:ext cx="1219200" cy="360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61" name="方程式" r:id="rId23" imgW="672808" imgH="203112" progId="Equation.3">
                    <p:embed/>
                  </p:oleObj>
                </mc:Choice>
                <mc:Fallback>
                  <p:oleObj name="方程式" r:id="rId23" imgW="672808" imgH="203112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49144" y="5373216"/>
                          <a:ext cx="1219200" cy="360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2" name="Object 22"/>
            <p:cNvGraphicFramePr>
              <a:graphicFrameLocks noChangeAspect="1"/>
            </p:cNvGraphicFramePr>
            <p:nvPr/>
          </p:nvGraphicFramePr>
          <p:xfrm>
            <a:off x="3794125" y="5761038"/>
            <a:ext cx="1206500" cy="377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62" name="方程式" r:id="rId25" imgW="634725" imgH="203112" progId="Equation.3">
                    <p:embed/>
                  </p:oleObj>
                </mc:Choice>
                <mc:Fallback>
                  <p:oleObj name="方程式" r:id="rId25" imgW="634725" imgH="203112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4125" y="5761038"/>
                          <a:ext cx="1206500" cy="377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3" name="Object 21"/>
            <p:cNvGraphicFramePr>
              <a:graphicFrameLocks noChangeAspect="1"/>
            </p:cNvGraphicFramePr>
            <p:nvPr/>
          </p:nvGraphicFramePr>
          <p:xfrm>
            <a:off x="2401887" y="5719763"/>
            <a:ext cx="265113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63" name="方程式" r:id="rId27" imgW="152268" imgH="215713" progId="Equation.3">
                    <p:embed/>
                  </p:oleObj>
                </mc:Choice>
                <mc:Fallback>
                  <p:oleObj name="方程式" r:id="rId27" imgW="152268" imgH="215713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1887" y="5719763"/>
                          <a:ext cx="265113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4" name="Object 26"/>
            <p:cNvGraphicFramePr>
              <a:graphicFrameLocks noChangeAspect="1"/>
            </p:cNvGraphicFramePr>
            <p:nvPr/>
          </p:nvGraphicFramePr>
          <p:xfrm>
            <a:off x="7547248" y="5743922"/>
            <a:ext cx="265112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64" name="方程式" r:id="rId29" imgW="152268" imgH="215713" progId="Equation.3">
                    <p:embed/>
                  </p:oleObj>
                </mc:Choice>
                <mc:Fallback>
                  <p:oleObj name="方程式" r:id="rId29" imgW="152268" imgH="215713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47248" y="5743922"/>
                          <a:ext cx="265112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5" name="Object 27"/>
            <p:cNvGraphicFramePr>
              <a:graphicFrameLocks noChangeAspect="1"/>
            </p:cNvGraphicFramePr>
            <p:nvPr/>
          </p:nvGraphicFramePr>
          <p:xfrm>
            <a:off x="2879725" y="6138863"/>
            <a:ext cx="914400" cy="414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65" r:id="rId31" imgW="508000" imgH="228600" progId="Equation.3">
                    <p:embed/>
                  </p:oleObj>
                </mc:Choice>
                <mc:Fallback>
                  <p:oleObj r:id="rId31" imgW="508000" imgH="22860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9725" y="6138863"/>
                          <a:ext cx="914400" cy="414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371600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12.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 向量量化法</a:t>
            </a:r>
            <a:endParaRPr lang="en-US" altLang="zh-TW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411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478E1A2C-39A4-4B57-A20D-49B2AABE7719}" type="slidenum">
              <a:rPr kumimoji="0" lang="zh-TW" altLang="en-US">
                <a:latin typeface="Arial Black" panose="020B0A04020102020204" pitchFamily="34" charset="0"/>
              </a:rPr>
              <a:pPr/>
              <a:t>15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  <p:graphicFrame>
        <p:nvGraphicFramePr>
          <p:cNvPr id="17412" name="Object 5"/>
          <p:cNvGraphicFramePr>
            <a:graphicFrameLocks noChangeAspect="1"/>
          </p:cNvGraphicFramePr>
          <p:nvPr/>
        </p:nvGraphicFramePr>
        <p:xfrm>
          <a:off x="1676400" y="3048000"/>
          <a:ext cx="6172200" cy="374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9" name="Visio" r:id="rId3" imgW="4873198" imgH="2952720" progId="Visio.Drawing.11">
                  <p:embed/>
                </p:oleObj>
              </mc:Choice>
              <mc:Fallback>
                <p:oleObj name="Visio" r:id="rId3" imgW="4873198" imgH="2952720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048000"/>
                        <a:ext cx="6172200" cy="374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13" name="群組 11"/>
          <p:cNvGrpSpPr>
            <a:grpSpLocks/>
          </p:cNvGrpSpPr>
          <p:nvPr/>
        </p:nvGrpSpPr>
        <p:grpSpPr bwMode="auto">
          <a:xfrm>
            <a:off x="457200" y="1524000"/>
            <a:ext cx="8305800" cy="1506538"/>
            <a:chOff x="457200" y="1524000"/>
            <a:chExt cx="8305800" cy="1506538"/>
          </a:xfrm>
        </p:grpSpPr>
        <p:sp>
          <p:nvSpPr>
            <p:cNvPr id="17414" name="Rectangle 12"/>
            <p:cNvSpPr>
              <a:spLocks noChangeArrowheads="1"/>
            </p:cNvSpPr>
            <p:nvPr/>
          </p:nvSpPr>
          <p:spPr bwMode="auto">
            <a:xfrm>
              <a:off x="457200" y="1524000"/>
              <a:ext cx="8305800" cy="1039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140000"/>
                </a:lnSpc>
              </a:pP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令碼表中的碼為                          而待搜尋的區塊向量為 </a:t>
              </a:r>
              <a:r>
                <a:rPr lang="en-US" altLang="zh-TW" sz="2200" i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X</a:t>
              </a: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目標為找到      使得 </a:t>
              </a:r>
            </a:p>
          </p:txBody>
        </p:sp>
        <p:graphicFrame>
          <p:nvGraphicFramePr>
            <p:cNvPr id="17415" name="Object 11"/>
            <p:cNvGraphicFramePr>
              <a:graphicFrameLocks noChangeAspect="1"/>
            </p:cNvGraphicFramePr>
            <p:nvPr/>
          </p:nvGraphicFramePr>
          <p:xfrm>
            <a:off x="2535238" y="1639888"/>
            <a:ext cx="1739900" cy="385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40" name="方程式" r:id="rId5" imgW="1028700" imgH="228600" progId="Equation.3">
                    <p:embed/>
                  </p:oleObj>
                </mc:Choice>
                <mc:Fallback>
                  <p:oleObj name="方程式" r:id="rId5" imgW="1028700" imgH="2286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5238" y="1639888"/>
                          <a:ext cx="1739900" cy="3857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6" name="Object 9"/>
            <p:cNvGraphicFramePr>
              <a:graphicFrameLocks noChangeAspect="1"/>
            </p:cNvGraphicFramePr>
            <p:nvPr/>
          </p:nvGraphicFramePr>
          <p:xfrm>
            <a:off x="1187624" y="2105546"/>
            <a:ext cx="307975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41" name="方程式" r:id="rId7" imgW="177646" imgH="228402" progId="Equation.3">
                    <p:embed/>
                  </p:oleObj>
                </mc:Choice>
                <mc:Fallback>
                  <p:oleObj name="方程式" r:id="rId7" imgW="177646" imgH="228402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7624" y="2105546"/>
                          <a:ext cx="307975" cy="387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7" name="Object 8"/>
            <p:cNvGraphicFramePr>
              <a:graphicFrameLocks noChangeAspect="1"/>
            </p:cNvGraphicFramePr>
            <p:nvPr/>
          </p:nvGraphicFramePr>
          <p:xfrm>
            <a:off x="2123728" y="1965394"/>
            <a:ext cx="3252787" cy="723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42" name="Equation" r:id="rId9" imgW="1930400" imgH="431800" progId="Equation.DSMT4">
                    <p:embed/>
                  </p:oleObj>
                </mc:Choice>
                <mc:Fallback>
                  <p:oleObj name="Equation" r:id="rId9" imgW="1930400" imgH="4318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3728" y="1965394"/>
                          <a:ext cx="3252787" cy="723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18" name="Rectangle 13"/>
            <p:cNvSpPr>
              <a:spLocks noChangeArrowheads="1"/>
            </p:cNvSpPr>
            <p:nvPr/>
          </p:nvSpPr>
          <p:spPr bwMode="auto">
            <a:xfrm>
              <a:off x="468313" y="2565400"/>
              <a:ext cx="5975350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這裏                              ，                                  。</a:t>
              </a:r>
            </a:p>
          </p:txBody>
        </p:sp>
        <p:graphicFrame>
          <p:nvGraphicFramePr>
            <p:cNvPr id="17419" name="Object 12"/>
            <p:cNvGraphicFramePr>
              <a:graphicFrameLocks noChangeAspect="1"/>
            </p:cNvGraphicFramePr>
            <p:nvPr/>
          </p:nvGraphicFramePr>
          <p:xfrm>
            <a:off x="1116013" y="2636838"/>
            <a:ext cx="2205037" cy="382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43" name="Equation" r:id="rId11" imgW="1308100" imgH="228600" progId="Equation.DSMT4">
                    <p:embed/>
                  </p:oleObj>
                </mc:Choice>
                <mc:Fallback>
                  <p:oleObj name="Equation" r:id="rId11" imgW="1308100" imgH="2286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6013" y="2636838"/>
                          <a:ext cx="2205037" cy="3825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0" name="Object 13"/>
            <p:cNvGraphicFramePr>
              <a:graphicFrameLocks noChangeAspect="1"/>
            </p:cNvGraphicFramePr>
            <p:nvPr/>
          </p:nvGraphicFramePr>
          <p:xfrm>
            <a:off x="3563938" y="2625725"/>
            <a:ext cx="2397125" cy="404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44" name="Equation" r:id="rId13" imgW="1422400" imgH="241300" progId="Equation.DSMT4">
                    <p:embed/>
                  </p:oleObj>
                </mc:Choice>
                <mc:Fallback>
                  <p:oleObj name="Equation" r:id="rId13" imgW="1422400" imgH="2413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3938" y="2625725"/>
                          <a:ext cx="2397125" cy="404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A267D03A-8AAF-4250-9B05-D2DE4617C645}" type="slidenum">
              <a:rPr kumimoji="0" lang="zh-TW" altLang="en-US">
                <a:latin typeface="Arial Black" panose="020B0A04020102020204" pitchFamily="34" charset="0"/>
              </a:rPr>
              <a:pPr/>
              <a:t>16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  <p:grpSp>
        <p:nvGrpSpPr>
          <p:cNvPr id="18435" name="群組 21"/>
          <p:cNvGrpSpPr>
            <a:grpSpLocks/>
          </p:cNvGrpSpPr>
          <p:nvPr/>
        </p:nvGrpSpPr>
        <p:grpSpPr bwMode="auto">
          <a:xfrm>
            <a:off x="381000" y="765175"/>
            <a:ext cx="8229600" cy="5351463"/>
            <a:chOff x="381000" y="875184"/>
            <a:chExt cx="8229600" cy="5352579"/>
          </a:xfrm>
        </p:grpSpPr>
        <p:sp>
          <p:nvSpPr>
            <p:cNvPr id="18436" name="Rectangle 19"/>
            <p:cNvSpPr>
              <a:spLocks noChangeArrowheads="1"/>
            </p:cNvSpPr>
            <p:nvPr/>
          </p:nvSpPr>
          <p:spPr bwMode="auto">
            <a:xfrm>
              <a:off x="781050" y="3979863"/>
              <a:ext cx="4572000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再令                             ，             ，</a:t>
              </a:r>
            </a:p>
          </p:txBody>
        </p:sp>
        <p:sp>
          <p:nvSpPr>
            <p:cNvPr id="18437" name="Rectangle 2"/>
            <p:cNvSpPr>
              <a:spLocks noChangeArrowheads="1"/>
            </p:cNvSpPr>
            <p:nvPr/>
          </p:nvSpPr>
          <p:spPr bwMode="auto">
            <a:xfrm>
              <a:off x="381000" y="875184"/>
              <a:ext cx="8229600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115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</a:pP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金字塔式向量搜尋法 </a:t>
              </a:r>
            </a:p>
          </p:txBody>
        </p:sp>
        <p:sp>
          <p:nvSpPr>
            <p:cNvPr id="18438" name="Rectangle 8"/>
            <p:cNvSpPr>
              <a:spLocks noChangeArrowheads="1"/>
            </p:cNvSpPr>
            <p:nvPr/>
          </p:nvSpPr>
          <p:spPr bwMode="auto">
            <a:xfrm>
              <a:off x="762000" y="1376363"/>
              <a:ext cx="6781800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給二非負整數</a:t>
              </a:r>
              <a:r>
                <a:rPr lang="en-US" altLang="zh-TW" sz="2200" i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x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和</a:t>
              </a:r>
              <a:r>
                <a:rPr lang="en-US" altLang="zh-TW" sz="2200" i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y</a:t>
              </a:r>
              <a:endPara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aphicFrame>
          <p:nvGraphicFramePr>
            <p:cNvPr id="18439" name="Object 7"/>
            <p:cNvGraphicFramePr>
              <a:graphicFrameLocks noChangeAspect="1"/>
            </p:cNvGraphicFramePr>
            <p:nvPr/>
          </p:nvGraphicFramePr>
          <p:xfrm>
            <a:off x="1338263" y="1833563"/>
            <a:ext cx="2085975" cy="385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88" name="方程式" r:id="rId3" imgW="1231366" imgH="228501" progId="Equation.3">
                    <p:embed/>
                  </p:oleObj>
                </mc:Choice>
                <mc:Fallback>
                  <p:oleObj name="方程式" r:id="rId3" imgW="1231366" imgH="228501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8263" y="1833563"/>
                          <a:ext cx="2085975" cy="3857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0" name="Object 6"/>
            <p:cNvGraphicFramePr>
              <a:graphicFrameLocks noChangeAspect="1"/>
            </p:cNvGraphicFramePr>
            <p:nvPr/>
          </p:nvGraphicFramePr>
          <p:xfrm>
            <a:off x="3536950" y="1833563"/>
            <a:ext cx="1606550" cy="385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89" name="方程式" r:id="rId5" imgW="952087" imgH="228501" progId="Equation.3">
                    <p:embed/>
                  </p:oleObj>
                </mc:Choice>
                <mc:Fallback>
                  <p:oleObj name="方程式" r:id="rId5" imgW="952087" imgH="228501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6950" y="1833563"/>
                          <a:ext cx="1606550" cy="3857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1" name="Object 5"/>
            <p:cNvGraphicFramePr>
              <a:graphicFrameLocks noChangeAspect="1"/>
            </p:cNvGraphicFramePr>
            <p:nvPr/>
          </p:nvGraphicFramePr>
          <p:xfrm>
            <a:off x="5202238" y="1833563"/>
            <a:ext cx="1031875" cy="403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90" name="方程式" r:id="rId7" imgW="609336" imgH="241195" progId="Equation.3">
                    <p:embed/>
                  </p:oleObj>
                </mc:Choice>
                <mc:Fallback>
                  <p:oleObj name="方程式" r:id="rId7" imgW="609336" imgH="241195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02238" y="1833563"/>
                          <a:ext cx="1031875" cy="403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2" name="Object 4"/>
            <p:cNvGraphicFramePr>
              <a:graphicFrameLocks noChangeAspect="1"/>
            </p:cNvGraphicFramePr>
            <p:nvPr/>
          </p:nvGraphicFramePr>
          <p:xfrm>
            <a:off x="6248400" y="1909763"/>
            <a:ext cx="457200" cy="347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91" name="方程式" r:id="rId9" imgW="241091" imgH="177646" progId="Equation.3">
                    <p:embed/>
                  </p:oleObj>
                </mc:Choice>
                <mc:Fallback>
                  <p:oleObj name="方程式" r:id="rId9" imgW="241091" imgH="177646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8400" y="1909763"/>
                          <a:ext cx="457200" cy="3476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3" name="Object 3"/>
            <p:cNvGraphicFramePr>
              <a:graphicFrameLocks noChangeAspect="1"/>
            </p:cNvGraphicFramePr>
            <p:nvPr/>
          </p:nvGraphicFramePr>
          <p:xfrm>
            <a:off x="1338263" y="2232025"/>
            <a:ext cx="2046287" cy="668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92" name="方程式" r:id="rId11" imgW="1193800" imgH="393700" progId="Equation.3">
                    <p:embed/>
                  </p:oleObj>
                </mc:Choice>
                <mc:Fallback>
                  <p:oleObj name="方程式" r:id="rId11" imgW="1193800" imgH="3937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8263" y="2232025"/>
                          <a:ext cx="2046287" cy="668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4" name="Rectangle 9"/>
            <p:cNvSpPr>
              <a:spLocks noChangeArrowheads="1"/>
            </p:cNvSpPr>
            <p:nvPr/>
          </p:nvSpPr>
          <p:spPr bwMode="auto">
            <a:xfrm>
              <a:off x="838200" y="1833563"/>
              <a:ext cx="482600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  <a:sym typeface="Wingdings" panose="05000000000000000000" pitchFamily="2" charset="2"/>
                </a:rPr>
                <a:t></a:t>
              </a:r>
            </a:p>
          </p:txBody>
        </p:sp>
        <p:sp>
          <p:nvSpPr>
            <p:cNvPr id="18445" name="Rectangle 10"/>
            <p:cNvSpPr>
              <a:spLocks noChangeArrowheads="1"/>
            </p:cNvSpPr>
            <p:nvPr/>
          </p:nvSpPr>
          <p:spPr bwMode="auto">
            <a:xfrm>
              <a:off x="838200" y="2320925"/>
              <a:ext cx="482600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  <a:sym typeface="Wingdings" panose="05000000000000000000" pitchFamily="2" charset="2"/>
                </a:rPr>
                <a:t></a:t>
              </a:r>
            </a:p>
          </p:txBody>
        </p:sp>
        <p:sp>
          <p:nvSpPr>
            <p:cNvPr id="18446" name="Rectangle 17"/>
            <p:cNvSpPr>
              <a:spLocks noChangeArrowheads="1"/>
            </p:cNvSpPr>
            <p:nvPr/>
          </p:nvSpPr>
          <p:spPr bwMode="auto">
            <a:xfrm>
              <a:off x="762000" y="2824163"/>
              <a:ext cx="7315200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對任意向量　　　　　　  </a:t>
              </a:r>
              <a:r>
                <a:rPr lang="zh-TW" altLang="en-US" sz="2200" b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令</a:t>
              </a:r>
            </a:p>
          </p:txBody>
        </p:sp>
        <p:graphicFrame>
          <p:nvGraphicFramePr>
            <p:cNvPr id="18447" name="Object 16"/>
            <p:cNvGraphicFramePr>
              <a:graphicFrameLocks noChangeAspect="1"/>
            </p:cNvGraphicFramePr>
            <p:nvPr/>
          </p:nvGraphicFramePr>
          <p:xfrm>
            <a:off x="2306638" y="2887663"/>
            <a:ext cx="1747837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93" name="方程式" r:id="rId13" imgW="1054100" imgH="241300" progId="Equation.3">
                    <p:embed/>
                  </p:oleObj>
                </mc:Choice>
                <mc:Fallback>
                  <p:oleObj name="方程式" r:id="rId13" imgW="1054100" imgH="2413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6638" y="2887663"/>
                          <a:ext cx="1747837" cy="393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8" name="Object 15"/>
            <p:cNvGraphicFramePr>
              <a:graphicFrameLocks noChangeAspect="1"/>
            </p:cNvGraphicFramePr>
            <p:nvPr/>
          </p:nvGraphicFramePr>
          <p:xfrm>
            <a:off x="1433513" y="3281363"/>
            <a:ext cx="4343400" cy="706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94" name="方程式" r:id="rId15" imgW="2641600" imgH="431800" progId="Equation.3">
                    <p:embed/>
                  </p:oleObj>
                </mc:Choice>
                <mc:Fallback>
                  <p:oleObj name="方程式" r:id="rId15" imgW="2641600" imgH="4318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3513" y="3281363"/>
                          <a:ext cx="4343400" cy="7064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9" name="Object 14"/>
            <p:cNvGraphicFramePr>
              <a:graphicFrameLocks noChangeAspect="1"/>
            </p:cNvGraphicFramePr>
            <p:nvPr/>
          </p:nvGraphicFramePr>
          <p:xfrm>
            <a:off x="6488113" y="3433763"/>
            <a:ext cx="1776412" cy="377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95" name="方程式" r:id="rId17" imgW="1079500" imgH="228600" progId="Equation.3">
                    <p:embed/>
                  </p:oleObj>
                </mc:Choice>
                <mc:Fallback>
                  <p:oleObj name="方程式" r:id="rId17" imgW="1079500" imgH="2286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88113" y="3433763"/>
                          <a:ext cx="1776412" cy="377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0" name="Object 13"/>
            <p:cNvGraphicFramePr>
              <a:graphicFrameLocks noChangeAspect="1"/>
            </p:cNvGraphicFramePr>
            <p:nvPr/>
          </p:nvGraphicFramePr>
          <p:xfrm>
            <a:off x="1498600" y="4017963"/>
            <a:ext cx="1949450" cy="377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96" name="方程式" r:id="rId19" imgW="1181100" imgH="228600" progId="Equation.3">
                    <p:embed/>
                  </p:oleObj>
                </mc:Choice>
                <mc:Fallback>
                  <p:oleObj name="方程式" r:id="rId19" imgW="1181100" imgH="2286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8600" y="4017963"/>
                          <a:ext cx="1949450" cy="377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1" name="Object 12"/>
            <p:cNvGraphicFramePr>
              <a:graphicFrameLocks noChangeAspect="1"/>
            </p:cNvGraphicFramePr>
            <p:nvPr/>
          </p:nvGraphicFramePr>
          <p:xfrm>
            <a:off x="3667125" y="4043363"/>
            <a:ext cx="1008063" cy="328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97" name="Equation" r:id="rId21" imgW="609336" imgH="203112" progId="Equation.DSMT4">
                    <p:embed/>
                  </p:oleObj>
                </mc:Choice>
                <mc:Fallback>
                  <p:oleObj name="Equation" r:id="rId21" imgW="609336" imgH="203112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7125" y="4043363"/>
                          <a:ext cx="1008063" cy="328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2" name="Object 11"/>
            <p:cNvGraphicFramePr>
              <a:graphicFrameLocks noChangeAspect="1"/>
            </p:cNvGraphicFramePr>
            <p:nvPr/>
          </p:nvGraphicFramePr>
          <p:xfrm>
            <a:off x="3230563" y="4597400"/>
            <a:ext cx="3121025" cy="1630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98" name="方程式" r:id="rId23" imgW="1892300" imgH="990600" progId="Equation.3">
                    <p:embed/>
                  </p:oleObj>
                </mc:Choice>
                <mc:Fallback>
                  <p:oleObj name="方程式" r:id="rId23" imgW="1892300" imgH="9906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0563" y="4597400"/>
                          <a:ext cx="3121025" cy="1630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53" name="Rectangle 18"/>
            <p:cNvSpPr>
              <a:spLocks noChangeArrowheads="1"/>
            </p:cNvSpPr>
            <p:nvPr/>
          </p:nvSpPr>
          <p:spPr bwMode="auto">
            <a:xfrm>
              <a:off x="5943600" y="3433763"/>
              <a:ext cx="482600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  <a:sym typeface="Wingdings" panose="05000000000000000000" pitchFamily="2" charset="2"/>
                </a:rPr>
                <a:t></a:t>
              </a:r>
            </a:p>
          </p:txBody>
        </p:sp>
        <p:sp>
          <p:nvSpPr>
            <p:cNvPr id="18454" name="Rectangle 20"/>
            <p:cNvSpPr>
              <a:spLocks noChangeArrowheads="1"/>
            </p:cNvSpPr>
            <p:nvPr/>
          </p:nvSpPr>
          <p:spPr bwMode="auto">
            <a:xfrm>
              <a:off x="2667000" y="4652963"/>
              <a:ext cx="482600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  <a:sym typeface="Wingdings" panose="05000000000000000000" pitchFamily="2" charset="2"/>
                </a:rPr>
                <a:t>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D1C75E39-9628-41AD-9DA8-E72D5E44BB13}" type="slidenum">
              <a:rPr kumimoji="0" lang="zh-TW" altLang="en-US">
                <a:latin typeface="Arial Black" panose="020B0A04020102020204" pitchFamily="34" charset="0"/>
              </a:rPr>
              <a:pPr/>
              <a:t>17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  <p:grpSp>
        <p:nvGrpSpPr>
          <p:cNvPr id="19459" name="群組 18"/>
          <p:cNvGrpSpPr>
            <a:grpSpLocks/>
          </p:cNvGrpSpPr>
          <p:nvPr/>
        </p:nvGrpSpPr>
        <p:grpSpPr bwMode="auto">
          <a:xfrm>
            <a:off x="304800" y="685800"/>
            <a:ext cx="8534400" cy="2422525"/>
            <a:chOff x="304800" y="685800"/>
            <a:chExt cx="8534400" cy="2422525"/>
          </a:xfrm>
        </p:grpSpPr>
        <p:sp>
          <p:nvSpPr>
            <p:cNvPr id="19467" name="Rectangle 10"/>
            <p:cNvSpPr>
              <a:spLocks noChangeArrowheads="1"/>
            </p:cNvSpPr>
            <p:nvPr/>
          </p:nvSpPr>
          <p:spPr bwMode="auto">
            <a:xfrm>
              <a:off x="304800" y="685800"/>
              <a:ext cx="8534400" cy="1107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回到</a:t>
              </a: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VQ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的方法上，令               </a:t>
              </a:r>
            </a:p>
            <a:p>
              <a:pPr eaLnBrk="1" hangingPunct="1"/>
              <a:endPara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endPara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aphicFrame>
          <p:nvGraphicFramePr>
            <p:cNvPr id="19468" name="Object 9"/>
            <p:cNvGraphicFramePr>
              <a:graphicFrameLocks noChangeAspect="1"/>
            </p:cNvGraphicFramePr>
            <p:nvPr/>
          </p:nvGraphicFramePr>
          <p:xfrm>
            <a:off x="3067050" y="762000"/>
            <a:ext cx="1039813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98" name="方程式" r:id="rId3" imgW="672808" imgH="228501" progId="Equation.3">
                    <p:embed/>
                  </p:oleObj>
                </mc:Choice>
                <mc:Fallback>
                  <p:oleObj name="方程式" r:id="rId3" imgW="672808" imgH="228501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7050" y="762000"/>
                          <a:ext cx="1039813" cy="3540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9" name="Object 8"/>
            <p:cNvGraphicFramePr>
              <a:graphicFrameLocks noChangeAspect="1"/>
            </p:cNvGraphicFramePr>
            <p:nvPr/>
          </p:nvGraphicFramePr>
          <p:xfrm>
            <a:off x="827088" y="1066800"/>
            <a:ext cx="3451225" cy="2041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99" name="方程式" r:id="rId5" imgW="2019300" imgH="1193800" progId="Equation.3">
                    <p:embed/>
                  </p:oleObj>
                </mc:Choice>
                <mc:Fallback>
                  <p:oleObj name="方程式" r:id="rId5" imgW="2019300" imgH="11938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7088" y="1066800"/>
                          <a:ext cx="3451225" cy="2041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0" name="Object 7"/>
            <p:cNvGraphicFramePr>
              <a:graphicFrameLocks noChangeAspect="1"/>
            </p:cNvGraphicFramePr>
            <p:nvPr/>
          </p:nvGraphicFramePr>
          <p:xfrm>
            <a:off x="5402263" y="1143000"/>
            <a:ext cx="3228975" cy="1946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00" name="方程式" r:id="rId7" imgW="1981200" imgH="1193800" progId="Equation.3">
                    <p:embed/>
                  </p:oleObj>
                </mc:Choice>
                <mc:Fallback>
                  <p:oleObj name="方程式" r:id="rId7" imgW="1981200" imgH="11938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02263" y="1143000"/>
                          <a:ext cx="3228975" cy="1946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71" name="Rectangle 11"/>
            <p:cNvSpPr>
              <a:spLocks noChangeArrowheads="1"/>
            </p:cNvSpPr>
            <p:nvPr/>
          </p:nvSpPr>
          <p:spPr bwMode="auto">
            <a:xfrm>
              <a:off x="304800" y="1066800"/>
              <a:ext cx="482600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  <a:sym typeface="Wingdings" panose="05000000000000000000" pitchFamily="2" charset="2"/>
                </a:rPr>
                <a:t></a:t>
              </a:r>
            </a:p>
          </p:txBody>
        </p:sp>
        <p:sp>
          <p:nvSpPr>
            <p:cNvPr id="19472" name="Rectangle 12"/>
            <p:cNvSpPr>
              <a:spLocks noChangeArrowheads="1"/>
            </p:cNvSpPr>
            <p:nvPr/>
          </p:nvSpPr>
          <p:spPr bwMode="auto">
            <a:xfrm>
              <a:off x="4876800" y="715963"/>
              <a:ext cx="3816350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若每四個元素縮成一個平均值</a:t>
              </a:r>
            </a:p>
          </p:txBody>
        </p:sp>
        <p:sp>
          <p:nvSpPr>
            <p:cNvPr id="19473" name="Rectangle 13"/>
            <p:cNvSpPr>
              <a:spLocks noChangeArrowheads="1"/>
            </p:cNvSpPr>
            <p:nvPr/>
          </p:nvSpPr>
          <p:spPr bwMode="auto">
            <a:xfrm>
              <a:off x="4883150" y="1096963"/>
              <a:ext cx="482600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  <a:sym typeface="Wingdings" panose="05000000000000000000" pitchFamily="2" charset="2"/>
                </a:rPr>
                <a:t></a:t>
              </a:r>
            </a:p>
          </p:txBody>
        </p:sp>
      </p:grpSp>
      <p:grpSp>
        <p:nvGrpSpPr>
          <p:cNvPr id="19460" name="群組 19"/>
          <p:cNvGrpSpPr>
            <a:grpSpLocks/>
          </p:cNvGrpSpPr>
          <p:nvPr/>
        </p:nvGrpSpPr>
        <p:grpSpPr bwMode="auto">
          <a:xfrm>
            <a:off x="250825" y="3284538"/>
            <a:ext cx="8382000" cy="2817812"/>
            <a:chOff x="250825" y="3284538"/>
            <a:chExt cx="8382000" cy="2817694"/>
          </a:xfrm>
        </p:grpSpPr>
        <p:sp>
          <p:nvSpPr>
            <p:cNvPr id="19461" name="Rectangle 14"/>
            <p:cNvSpPr>
              <a:spLocks noChangeArrowheads="1"/>
            </p:cNvSpPr>
            <p:nvPr/>
          </p:nvSpPr>
          <p:spPr bwMode="auto">
            <a:xfrm>
              <a:off x="250825" y="3284538"/>
              <a:ext cx="8382000" cy="2817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lnSpc>
                  <a:spcPct val="115000"/>
                </a:lnSpc>
              </a:pP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其中</a:t>
              </a:r>
              <a:r>
                <a:rPr lang="en-US" altLang="zh-TW" sz="2200" i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q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表示金字塔的高度。</a:t>
              </a:r>
              <a:endPara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>
                <a:lnSpc>
                  <a:spcPct val="115000"/>
                </a:lnSpc>
              </a:pP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不等式中，        為 </a:t>
              </a:r>
              <a:r>
                <a:rPr lang="en-US" altLang="zh-TW" sz="2200" i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X 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縮小 1/4 後的上一層之向量，而　      為     的上一層之向量，這裡 </a:t>
              </a:r>
              <a:r>
                <a:rPr lang="en-US" altLang="zh-TW" sz="2200" i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X 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和 </a:t>
              </a:r>
              <a:r>
                <a:rPr lang="en-US" altLang="zh-TW" sz="2200" i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</a:t>
              </a:r>
              <a:r>
                <a:rPr lang="en-US" altLang="zh-TW" sz="2200" i="1" baseline="-250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 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皆為最底層的向量。</a:t>
              </a:r>
            </a:p>
            <a:p>
              <a:pPr>
                <a:lnSpc>
                  <a:spcPct val="115000"/>
                </a:lnSpc>
              </a:pP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每一個 </a:t>
              </a:r>
              <a:r>
                <a:rPr lang="en-US" altLang="zh-TW" sz="2200" i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</a:t>
              </a:r>
              <a:r>
                <a:rPr lang="en-US" altLang="zh-TW" sz="2200" i="1" baseline="-250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 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皆事先建好自己的金字塔。</a:t>
              </a:r>
              <a:r>
                <a:rPr lang="en-US" altLang="zh-TW" sz="2200" i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X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也建出屬於自己的金字塔。計算兩金字塔的頂端的對應值，即                            。若計算得到的值比目前暫時的最小值都來的大時，則     就不必再往金字塔的下層考慮了。</a:t>
              </a:r>
            </a:p>
          </p:txBody>
        </p:sp>
        <p:graphicFrame>
          <p:nvGraphicFramePr>
            <p:cNvPr id="19462" name="Object 16"/>
            <p:cNvGraphicFramePr>
              <a:graphicFrameLocks noChangeAspect="1"/>
            </p:cNvGraphicFramePr>
            <p:nvPr/>
          </p:nvGraphicFramePr>
          <p:xfrm>
            <a:off x="4572000" y="4869160"/>
            <a:ext cx="2100263" cy="422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01" name="Equation" r:id="rId9" imgW="1282700" imgH="254000" progId="Equation.DSMT4">
                    <p:embed/>
                  </p:oleObj>
                </mc:Choice>
                <mc:Fallback>
                  <p:oleObj name="Equation" r:id="rId9" imgW="1282700" imgH="25400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2000" y="4869160"/>
                          <a:ext cx="2100263" cy="422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3" name="Object 6"/>
            <p:cNvGraphicFramePr>
              <a:graphicFrameLocks noChangeAspect="1"/>
            </p:cNvGraphicFramePr>
            <p:nvPr/>
          </p:nvGraphicFramePr>
          <p:xfrm>
            <a:off x="1666279" y="3694239"/>
            <a:ext cx="646808" cy="4188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02" name="Equation" r:id="rId11" imgW="355446" imgH="228501" progId="Equation.DSMT4">
                    <p:embed/>
                  </p:oleObj>
                </mc:Choice>
                <mc:Fallback>
                  <p:oleObj name="Equation" r:id="rId11" imgW="355446" imgH="228501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6279" y="3694239"/>
                          <a:ext cx="646808" cy="4188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4" name="Object 4"/>
            <p:cNvGraphicFramePr>
              <a:graphicFrameLocks noChangeAspect="1"/>
            </p:cNvGraphicFramePr>
            <p:nvPr/>
          </p:nvGraphicFramePr>
          <p:xfrm>
            <a:off x="6776507" y="3733800"/>
            <a:ext cx="647700" cy="352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03" name="Equation" r:id="rId13" imgW="419100" imgH="228600" progId="Equation.DSMT4">
                    <p:embed/>
                  </p:oleObj>
                </mc:Choice>
                <mc:Fallback>
                  <p:oleObj name="Equation" r:id="rId13" imgW="419100" imgH="2286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76507" y="3733800"/>
                          <a:ext cx="647700" cy="3524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5" name="Object 3"/>
            <p:cNvGraphicFramePr>
              <a:graphicFrameLocks noChangeAspect="1"/>
            </p:cNvGraphicFramePr>
            <p:nvPr/>
          </p:nvGraphicFramePr>
          <p:xfrm>
            <a:off x="7748057" y="3733800"/>
            <a:ext cx="279400" cy="352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04" name="Equation" r:id="rId15" imgW="177646" imgH="228402" progId="Equation.DSMT4">
                    <p:embed/>
                  </p:oleObj>
                </mc:Choice>
                <mc:Fallback>
                  <p:oleObj name="Equation" r:id="rId15" imgW="177646" imgH="228402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48057" y="3733800"/>
                          <a:ext cx="279400" cy="3524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6" name="Object 18"/>
            <p:cNvGraphicFramePr>
              <a:graphicFrameLocks noChangeAspect="1"/>
            </p:cNvGraphicFramePr>
            <p:nvPr/>
          </p:nvGraphicFramePr>
          <p:xfrm>
            <a:off x="5148064" y="5301208"/>
            <a:ext cx="279400" cy="352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05" name="Equation" r:id="rId17" imgW="177646" imgH="228402" progId="Equation.DSMT4">
                    <p:embed/>
                  </p:oleObj>
                </mc:Choice>
                <mc:Fallback>
                  <p:oleObj name="Equation" r:id="rId17" imgW="177646" imgH="228402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8064" y="5301208"/>
                          <a:ext cx="279400" cy="3524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371600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12.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 單張影像壓縮</a:t>
            </a:r>
          </a:p>
        </p:txBody>
      </p:sp>
      <p:sp>
        <p:nvSpPr>
          <p:cNvPr id="20483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AD3E4AC6-67C1-4A54-AB2B-CDBAC061E527}" type="slidenum">
              <a:rPr kumimoji="0" lang="zh-TW" altLang="en-US">
                <a:latin typeface="Arial Black" panose="020B0A04020102020204" pitchFamily="34" charset="0"/>
              </a:rPr>
              <a:pPr/>
              <a:t>18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  <p:grpSp>
        <p:nvGrpSpPr>
          <p:cNvPr id="20484" name="群組 15"/>
          <p:cNvGrpSpPr>
            <a:grpSpLocks/>
          </p:cNvGrpSpPr>
          <p:nvPr/>
        </p:nvGrpSpPr>
        <p:grpSpPr bwMode="auto">
          <a:xfrm>
            <a:off x="395288" y="1524000"/>
            <a:ext cx="8367712" cy="5210175"/>
            <a:chOff x="395536" y="1524000"/>
            <a:chExt cx="8367464" cy="5211212"/>
          </a:xfrm>
        </p:grpSpPr>
        <p:sp>
          <p:nvSpPr>
            <p:cNvPr id="20485" name="Rectangle 1029"/>
            <p:cNvSpPr>
              <a:spLocks noChangeArrowheads="1"/>
            </p:cNvSpPr>
            <p:nvPr/>
          </p:nvSpPr>
          <p:spPr bwMode="auto">
            <a:xfrm>
              <a:off x="457200" y="1524000"/>
              <a:ext cx="8153400" cy="769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JPEG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：將影像切割成 </a:t>
              </a:r>
              <a:r>
                <a:rPr kumimoji="0"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8 </a:t>
              </a:r>
              <a:r>
                <a:rPr kumimoji="0"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  <a:sym typeface="Symbol" panose="05050102010706020507" pitchFamily="18" charset="2"/>
                </a:rPr>
                <a:t></a:t>
              </a:r>
              <a:r>
                <a:rPr kumimoji="0"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8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的子影像集；</a:t>
              </a: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/>
              </a:r>
              <a:b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</a:b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	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將</a:t>
              </a: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RGB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影像轉換為</a:t>
              </a: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YC</a:t>
              </a:r>
              <a:r>
                <a:rPr lang="en-US" altLang="zh-TW" sz="2200" baseline="-250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b</a:t>
              </a: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</a:t>
              </a:r>
              <a:r>
                <a:rPr lang="en-US" altLang="zh-TW" sz="2200" baseline="-250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r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影像。</a:t>
              </a:r>
            </a:p>
          </p:txBody>
        </p:sp>
        <p:sp>
          <p:nvSpPr>
            <p:cNvPr id="20486" name="Rectangle 1032"/>
            <p:cNvSpPr>
              <a:spLocks noChangeArrowheads="1"/>
            </p:cNvSpPr>
            <p:nvPr/>
          </p:nvSpPr>
          <p:spPr bwMode="auto">
            <a:xfrm>
              <a:off x="533400" y="2590800"/>
              <a:ext cx="8229600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115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</a:pP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(1) 將</a:t>
              </a: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DCT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作用在 </a:t>
              </a:r>
              <a:r>
                <a:rPr kumimoji="0"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8 </a:t>
              </a:r>
              <a:r>
                <a:rPr kumimoji="0"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  <a:sym typeface="Symbol" panose="05050102010706020507" pitchFamily="18" charset="2"/>
                </a:rPr>
                <a:t></a:t>
              </a:r>
              <a:r>
                <a:rPr kumimoji="0"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8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的子影像上：每一像素皆先減去128，以下列的計算完成</a:t>
              </a: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DCT</a:t>
              </a:r>
              <a:endPara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20487" name="群組 14"/>
            <p:cNvGrpSpPr>
              <a:grpSpLocks/>
            </p:cNvGrpSpPr>
            <p:nvPr/>
          </p:nvGrpSpPr>
          <p:grpSpPr bwMode="auto">
            <a:xfrm>
              <a:off x="395536" y="4077072"/>
              <a:ext cx="7992888" cy="2658140"/>
              <a:chOff x="395536" y="4077072"/>
              <a:chExt cx="7992888" cy="2658140"/>
            </a:xfrm>
          </p:grpSpPr>
          <p:graphicFrame>
            <p:nvGraphicFramePr>
              <p:cNvPr id="20489" name="Object 1034"/>
              <p:cNvGraphicFramePr>
                <a:graphicFrameLocks noChangeAspect="1"/>
              </p:cNvGraphicFramePr>
              <p:nvPr/>
            </p:nvGraphicFramePr>
            <p:xfrm>
              <a:off x="2483768" y="4077072"/>
              <a:ext cx="2735262" cy="2286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03" r:id="rId3" imgW="1990344" imgH="1988820" progId="">
                      <p:embed/>
                    </p:oleObj>
                  </mc:Choice>
                  <mc:Fallback>
                    <p:oleObj r:id="rId3" imgW="1990344" imgH="1988820" progId="">
                      <p:embed/>
                      <p:pic>
                        <p:nvPicPr>
                          <p:cNvPr id="0" name="Object 10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83768" y="4077072"/>
                            <a:ext cx="2735262" cy="22860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490" name="Object 1036"/>
              <p:cNvGraphicFramePr>
                <a:graphicFrameLocks noChangeAspect="1"/>
              </p:cNvGraphicFramePr>
              <p:nvPr/>
            </p:nvGraphicFramePr>
            <p:xfrm>
              <a:off x="5364088" y="4077072"/>
              <a:ext cx="3024336" cy="22665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04" name="Visio" r:id="rId5" imgW="1989821" imgH="1647139" progId="Visio.Drawing.11">
                      <p:embed/>
                    </p:oleObj>
                  </mc:Choice>
                  <mc:Fallback>
                    <p:oleObj name="Visio" r:id="rId5" imgW="1989821" imgH="1647139" progId="Visio.Drawing.11">
                      <p:embed/>
                      <p:pic>
                        <p:nvPicPr>
                          <p:cNvPr id="0" name="Object 103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64088" y="4077072"/>
                            <a:ext cx="3024336" cy="22665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491" name="Rectangle 1038"/>
              <p:cNvSpPr>
                <a:spLocks noChangeArrowheads="1"/>
              </p:cNvSpPr>
              <p:nvPr/>
            </p:nvSpPr>
            <p:spPr bwMode="auto">
              <a:xfrm>
                <a:off x="395536" y="5805264"/>
                <a:ext cx="2112963" cy="581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kumimoji="0" lang="zh-TW" altLang="en-US" sz="160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圖</a:t>
                </a:r>
                <a:r>
                  <a:rPr kumimoji="0" lang="en-US" altLang="zh-TW" sz="160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12.5.1 </a:t>
                </a:r>
              </a:p>
              <a:p>
                <a:pPr eaLnBrk="1" hangingPunct="1"/>
                <a:r>
                  <a:rPr kumimoji="0" lang="zh-TW" altLang="en-US" sz="160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經</a:t>
                </a:r>
                <a:r>
                  <a:rPr kumimoji="0" lang="en-US" altLang="zh-TW" sz="160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DCT </a:t>
                </a:r>
                <a:r>
                  <a:rPr kumimoji="0" lang="zh-TW" altLang="en-US" sz="160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作用後的結果 </a:t>
                </a:r>
              </a:p>
            </p:txBody>
          </p:sp>
          <p:sp>
            <p:nvSpPr>
              <p:cNvPr id="20492" name="Rectangle 1039"/>
              <p:cNvSpPr>
                <a:spLocks noChangeArrowheads="1"/>
              </p:cNvSpPr>
              <p:nvPr/>
            </p:nvSpPr>
            <p:spPr bwMode="auto">
              <a:xfrm>
                <a:off x="3131840" y="6396620"/>
                <a:ext cx="1649762" cy="3385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kumimoji="0" lang="zh-TW" altLang="en-US" sz="160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kumimoji="0" lang="en-US" altLang="zh-TW" sz="160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a)  8 </a:t>
                </a:r>
                <a:r>
                  <a:rPr kumimoji="0" lang="en-US" altLang="zh-TW" sz="160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</a:t>
                </a:r>
                <a:r>
                  <a:rPr kumimoji="0" lang="en-US" altLang="zh-TW" sz="160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8</a:t>
                </a:r>
                <a:r>
                  <a:rPr kumimoji="0" lang="zh-TW" altLang="en-US" sz="160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子影像 </a:t>
                </a:r>
              </a:p>
            </p:txBody>
          </p:sp>
          <p:sp>
            <p:nvSpPr>
              <p:cNvPr id="20493" name="Rectangle 1041"/>
              <p:cNvSpPr>
                <a:spLocks noChangeArrowheads="1"/>
              </p:cNvSpPr>
              <p:nvPr/>
            </p:nvSpPr>
            <p:spPr bwMode="auto">
              <a:xfrm>
                <a:off x="6218238" y="6396620"/>
                <a:ext cx="1821278" cy="3385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kumimoji="0" lang="zh-TW" altLang="en-US" sz="160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kumimoji="0" lang="en-US" altLang="zh-TW" sz="160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b) 8 </a:t>
                </a:r>
                <a:r>
                  <a:rPr kumimoji="0" lang="en-US" altLang="zh-TW" sz="160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</a:t>
                </a:r>
                <a:r>
                  <a:rPr kumimoji="0" lang="en-US" altLang="zh-TW" sz="160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8</a:t>
                </a:r>
                <a:r>
                  <a:rPr kumimoji="0" lang="zh-TW" altLang="en-US" sz="160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係數矩陣 </a:t>
                </a:r>
              </a:p>
            </p:txBody>
          </p:sp>
        </p:grpSp>
        <p:graphicFrame>
          <p:nvGraphicFramePr>
            <p:cNvPr id="20488" name="Object 1043"/>
            <p:cNvGraphicFramePr>
              <a:graphicFrameLocks noChangeAspect="1"/>
            </p:cNvGraphicFramePr>
            <p:nvPr/>
          </p:nvGraphicFramePr>
          <p:xfrm>
            <a:off x="1041400" y="3421063"/>
            <a:ext cx="6988175" cy="669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5" name="Equation" r:id="rId7" imgW="4279900" imgH="457200" progId="Equation.DSMT4">
                    <p:embed/>
                  </p:oleObj>
                </mc:Choice>
                <mc:Fallback>
                  <p:oleObj name="Equation" r:id="rId7" imgW="4279900" imgH="457200" progId="Equation.DSMT4">
                    <p:embed/>
                    <p:pic>
                      <p:nvPicPr>
                        <p:cNvPr id="0" name="Object 10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1400" y="3421063"/>
                          <a:ext cx="6988175" cy="6699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84935309-4531-4160-916B-3F6FDD6BEDC4}" type="slidenum">
              <a:rPr kumimoji="0" lang="zh-TW" altLang="en-US">
                <a:latin typeface="Arial Black" panose="020B0A04020102020204" pitchFamily="34" charset="0"/>
              </a:rPr>
              <a:pPr/>
              <a:t>19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  <p:grpSp>
        <p:nvGrpSpPr>
          <p:cNvPr id="21507" name="群組 17"/>
          <p:cNvGrpSpPr>
            <a:grpSpLocks/>
          </p:cNvGrpSpPr>
          <p:nvPr/>
        </p:nvGrpSpPr>
        <p:grpSpPr bwMode="auto">
          <a:xfrm>
            <a:off x="107950" y="609600"/>
            <a:ext cx="8910638" cy="5788025"/>
            <a:chOff x="107950" y="609600"/>
            <a:chExt cx="8910130" cy="5788442"/>
          </a:xfrm>
        </p:grpSpPr>
        <p:sp>
          <p:nvSpPr>
            <p:cNvPr id="21508" name="Rectangle 4"/>
            <p:cNvSpPr>
              <a:spLocks noChangeArrowheads="1"/>
            </p:cNvSpPr>
            <p:nvPr/>
          </p:nvSpPr>
          <p:spPr bwMode="auto">
            <a:xfrm>
              <a:off x="107950" y="609600"/>
              <a:ext cx="8763000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115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</a:pP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(2)將第(1)步驟所得的頻率域值除以</a:t>
              </a:r>
              <a:r>
                <a:rPr kumimoji="0"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8 </a:t>
              </a:r>
              <a:r>
                <a:rPr kumimoji="0"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  <a:sym typeface="Symbol" panose="05050102010706020507" pitchFamily="18" charset="2"/>
                </a:rPr>
                <a:t></a:t>
              </a:r>
              <a:r>
                <a:rPr kumimoji="0"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8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量化表(</a:t>
              </a: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Quantization Table) </a:t>
              </a:r>
              <a:endPara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1509" name="Rectangle 10"/>
            <p:cNvSpPr>
              <a:spLocks noChangeArrowheads="1"/>
            </p:cNvSpPr>
            <p:nvPr/>
          </p:nvSpPr>
          <p:spPr bwMode="auto">
            <a:xfrm>
              <a:off x="251520" y="2492896"/>
              <a:ext cx="226695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r" eaLnBrk="1" hangingPunct="1"/>
              <a:r>
                <a:rPr kumimoji="0" lang="zh-TW" altLang="en-US" sz="16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圖</a:t>
              </a:r>
              <a:r>
                <a:rPr kumimoji="0" lang="en-US" altLang="zh-TW" sz="16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12.5.2 </a:t>
              </a:r>
            </a:p>
            <a:p>
              <a:pPr algn="r" eaLnBrk="1" hangingPunct="1"/>
              <a:r>
                <a:rPr kumimoji="0" lang="zh-TW" altLang="en-US" sz="16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量化表與量化後的結果</a:t>
              </a:r>
            </a:p>
          </p:txBody>
        </p:sp>
        <p:grpSp>
          <p:nvGrpSpPr>
            <p:cNvPr id="21510" name="群組 16"/>
            <p:cNvGrpSpPr>
              <a:grpSpLocks/>
            </p:cNvGrpSpPr>
            <p:nvPr/>
          </p:nvGrpSpPr>
          <p:grpSpPr bwMode="auto">
            <a:xfrm>
              <a:off x="2483768" y="1124744"/>
              <a:ext cx="3033713" cy="2354778"/>
              <a:chOff x="2483768" y="1124744"/>
              <a:chExt cx="3033713" cy="2354778"/>
            </a:xfrm>
          </p:grpSpPr>
          <p:graphicFrame>
            <p:nvGraphicFramePr>
              <p:cNvPr id="21520" name="Object 6"/>
              <p:cNvGraphicFramePr>
                <a:graphicFrameLocks noChangeAspect="1"/>
              </p:cNvGraphicFramePr>
              <p:nvPr/>
            </p:nvGraphicFramePr>
            <p:xfrm>
              <a:off x="2483768" y="1124744"/>
              <a:ext cx="3033713" cy="19716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534" r:id="rId3" imgW="2444496" imgH="1589532" progId="">
                      <p:embed/>
                    </p:oleObj>
                  </mc:Choice>
                  <mc:Fallback>
                    <p:oleObj r:id="rId3" imgW="2444496" imgH="1589532" progId="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83768" y="1124744"/>
                            <a:ext cx="3033713" cy="19716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521" name="Rectangle 11"/>
              <p:cNvSpPr>
                <a:spLocks noChangeArrowheads="1"/>
              </p:cNvSpPr>
              <p:nvPr/>
            </p:nvSpPr>
            <p:spPr bwMode="auto">
              <a:xfrm>
                <a:off x="3203848" y="3140968"/>
                <a:ext cx="1598515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kumimoji="0" lang="zh-TW" altLang="en-US" sz="160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kumimoji="0" lang="en-US" altLang="zh-TW" sz="160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a) 8 </a:t>
                </a:r>
                <a:r>
                  <a:rPr kumimoji="0" lang="en-US" altLang="zh-TW" sz="160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</a:t>
                </a:r>
                <a:r>
                  <a:rPr kumimoji="0" lang="en-US" altLang="zh-TW" sz="160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8</a:t>
                </a:r>
                <a:r>
                  <a:rPr kumimoji="0" lang="zh-TW" altLang="en-US" sz="160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量化表 </a:t>
                </a:r>
              </a:p>
            </p:txBody>
          </p:sp>
        </p:grpSp>
        <p:grpSp>
          <p:nvGrpSpPr>
            <p:cNvPr id="21511" name="群組 15"/>
            <p:cNvGrpSpPr>
              <a:grpSpLocks/>
            </p:cNvGrpSpPr>
            <p:nvPr/>
          </p:nvGrpSpPr>
          <p:grpSpPr bwMode="auto">
            <a:xfrm>
              <a:off x="5628878" y="1124744"/>
              <a:ext cx="2845651" cy="2354778"/>
              <a:chOff x="5628878" y="1124744"/>
              <a:chExt cx="2845651" cy="2354778"/>
            </a:xfrm>
          </p:grpSpPr>
          <p:graphicFrame>
            <p:nvGraphicFramePr>
              <p:cNvPr id="21518" name="Object 8"/>
              <p:cNvGraphicFramePr>
                <a:graphicFrameLocks noChangeAspect="1"/>
              </p:cNvGraphicFramePr>
              <p:nvPr/>
            </p:nvGraphicFramePr>
            <p:xfrm>
              <a:off x="5724128" y="1124744"/>
              <a:ext cx="2592387" cy="19732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535" name="Visio" r:id="rId5" imgW="1572984" imgH="1594620" progId="Visio.Drawing.11">
                      <p:embed/>
                    </p:oleObj>
                  </mc:Choice>
                  <mc:Fallback>
                    <p:oleObj name="Visio" r:id="rId5" imgW="1572984" imgH="1594620" progId="Visio.Drawing.11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724128" y="1124744"/>
                            <a:ext cx="2592387" cy="197326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519" name="Rectangle 13"/>
              <p:cNvSpPr>
                <a:spLocks noChangeArrowheads="1"/>
              </p:cNvSpPr>
              <p:nvPr/>
            </p:nvSpPr>
            <p:spPr bwMode="auto">
              <a:xfrm>
                <a:off x="5628878" y="3140968"/>
                <a:ext cx="2845651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kumimoji="0" lang="zh-TW" altLang="en-US" sz="160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kumimoji="0" lang="en-US" altLang="zh-TW" sz="160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b) 8 </a:t>
                </a:r>
                <a:r>
                  <a:rPr kumimoji="0" lang="en-US" altLang="zh-TW" sz="160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</a:t>
                </a:r>
                <a:r>
                  <a:rPr kumimoji="0" lang="en-US" altLang="zh-TW" sz="160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8</a:t>
                </a:r>
                <a:r>
                  <a:rPr kumimoji="0" lang="zh-TW" altLang="en-US" sz="160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量化後</a:t>
                </a:r>
                <a:r>
                  <a:rPr kumimoji="0" lang="en-US" altLang="zh-TW" sz="160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DCT</a:t>
                </a:r>
                <a:r>
                  <a:rPr kumimoji="0" lang="zh-TW" altLang="en-US" sz="160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係數矩陣 </a:t>
                </a:r>
              </a:p>
            </p:txBody>
          </p:sp>
        </p:grpSp>
        <p:sp>
          <p:nvSpPr>
            <p:cNvPr id="21512" name="Rectangle 15"/>
            <p:cNvSpPr>
              <a:spLocks noChangeArrowheads="1"/>
            </p:cNvSpPr>
            <p:nvPr/>
          </p:nvSpPr>
          <p:spPr bwMode="auto">
            <a:xfrm>
              <a:off x="107950" y="3429000"/>
              <a:ext cx="8458200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115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</a:pP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(3)將第(2)步驟所得的結果四捨五入以取整數 </a:t>
              </a:r>
            </a:p>
          </p:txBody>
        </p:sp>
        <p:sp>
          <p:nvSpPr>
            <p:cNvPr id="21513" name="Rectangle 17"/>
            <p:cNvSpPr>
              <a:spLocks noChangeArrowheads="1"/>
            </p:cNvSpPr>
            <p:nvPr/>
          </p:nvSpPr>
          <p:spPr bwMode="auto">
            <a:xfrm>
              <a:off x="395288" y="3962400"/>
              <a:ext cx="6324600" cy="1785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just" eaLnBrk="1" hangingPunct="1"/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圖</a:t>
              </a: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12.5.2(b)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的</a:t>
              </a: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DCT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係數矩陣經</a:t>
              </a: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IDCT(Inverse DCT)</a:t>
              </a:r>
            </a:p>
            <a:p>
              <a:pPr algn="just" eaLnBrk="1" hangingPunct="1"/>
              <a:endPara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just" eaLnBrk="1" hangingPunct="1"/>
              <a:endPara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endPara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作用後，可得解壓後的影像，如圖</a:t>
              </a: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12.5.3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所示。 </a:t>
              </a:r>
            </a:p>
          </p:txBody>
        </p:sp>
        <p:graphicFrame>
          <p:nvGraphicFramePr>
            <p:cNvPr id="21514" name="Object 16"/>
            <p:cNvGraphicFramePr>
              <a:graphicFrameLocks noChangeAspect="1"/>
            </p:cNvGraphicFramePr>
            <p:nvPr/>
          </p:nvGraphicFramePr>
          <p:xfrm>
            <a:off x="395536" y="4581128"/>
            <a:ext cx="6146800" cy="631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36" name="Equation" r:id="rId7" imgW="4279900" imgH="444500" progId="Equation.DSMT4">
                    <p:embed/>
                  </p:oleObj>
                </mc:Choice>
                <mc:Fallback>
                  <p:oleObj name="Equation" r:id="rId7" imgW="4279900" imgH="44450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536" y="4581128"/>
                          <a:ext cx="6146800" cy="631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1515" name="群組 14"/>
            <p:cNvGrpSpPr>
              <a:grpSpLocks/>
            </p:cNvGrpSpPr>
            <p:nvPr/>
          </p:nvGrpSpPr>
          <p:grpSpPr bwMode="auto">
            <a:xfrm>
              <a:off x="6477000" y="3716338"/>
              <a:ext cx="2541080" cy="2681704"/>
              <a:chOff x="6477000" y="3716338"/>
              <a:chExt cx="2541080" cy="2681704"/>
            </a:xfrm>
          </p:grpSpPr>
          <p:graphicFrame>
            <p:nvGraphicFramePr>
              <p:cNvPr id="21516" name="Object 18"/>
              <p:cNvGraphicFramePr>
                <a:graphicFrameLocks noChangeAspect="1"/>
              </p:cNvGraphicFramePr>
              <p:nvPr/>
            </p:nvGraphicFramePr>
            <p:xfrm>
              <a:off x="6588125" y="3716338"/>
              <a:ext cx="2376488" cy="22955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537" r:id="rId9" imgW="1990344" imgH="1988820" progId="">
                      <p:embed/>
                    </p:oleObj>
                  </mc:Choice>
                  <mc:Fallback>
                    <p:oleObj r:id="rId9" imgW="1990344" imgH="1988820" progId="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588125" y="3716338"/>
                            <a:ext cx="2376488" cy="22955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517" name="Rectangle 20"/>
              <p:cNvSpPr>
                <a:spLocks noChangeArrowheads="1"/>
              </p:cNvSpPr>
              <p:nvPr/>
            </p:nvSpPr>
            <p:spPr bwMode="auto">
              <a:xfrm>
                <a:off x="6477000" y="6059488"/>
                <a:ext cx="254108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kumimoji="0" lang="zh-TW" altLang="en-US" sz="160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圖</a:t>
                </a:r>
                <a:r>
                  <a:rPr kumimoji="0" lang="en-US" altLang="zh-TW" sz="160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12.5.3 8 </a:t>
                </a:r>
                <a:r>
                  <a:rPr kumimoji="0" lang="en-US" altLang="zh-TW" sz="160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</a:t>
                </a:r>
                <a:r>
                  <a:rPr kumimoji="0" lang="en-US" altLang="zh-TW" sz="160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8</a:t>
                </a:r>
                <a:r>
                  <a:rPr kumimoji="0" lang="zh-TW" altLang="en-US" sz="160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解壓後影像</a:t>
                </a:r>
                <a:r>
                  <a:rPr kumimoji="0" lang="en-US" altLang="zh-TW" sz="160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內容</a:t>
            </a:r>
          </a:p>
        </p:txBody>
      </p:sp>
      <p:sp>
        <p:nvSpPr>
          <p:cNvPr id="4099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C39C990E-F1D9-49B4-9A93-B9017F26B620}" type="slidenum">
              <a:rPr kumimoji="0" lang="zh-TW" altLang="en-US">
                <a:latin typeface="Arial Black" panose="020B0A04020102020204" pitchFamily="34" charset="0"/>
              </a:rPr>
              <a:pPr/>
              <a:t>2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900113" y="1557338"/>
            <a:ext cx="777240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zh-TW" sz="3200">
                <a:latin typeface="微軟正黑體" panose="020B0604030504040204" pitchFamily="34" charset="-120"/>
                <a:ea typeface="微軟正黑體" panose="020B0604030504040204" pitchFamily="34" charset="-120"/>
              </a:rPr>
              <a:t>12.1 </a:t>
            </a:r>
            <a:r>
              <a:rPr lang="zh-TW" altLang="en-US" sz="3200">
                <a:latin typeface="微軟正黑體" panose="020B0604030504040204" pitchFamily="34" charset="-120"/>
                <a:ea typeface="微軟正黑體" panose="020B0604030504040204" pitchFamily="34" charset="-120"/>
              </a:rPr>
              <a:t>前言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zh-TW" sz="3200">
                <a:latin typeface="微軟正黑體" panose="020B0604030504040204" pitchFamily="34" charset="-120"/>
                <a:ea typeface="微軟正黑體" panose="020B0604030504040204" pitchFamily="34" charset="-120"/>
              </a:rPr>
              <a:t>12.</a:t>
            </a:r>
            <a:r>
              <a:rPr lang="zh-TW" altLang="en-US" sz="3200">
                <a:latin typeface="微軟正黑體" panose="020B0604030504040204" pitchFamily="34" charset="-120"/>
                <a:ea typeface="微軟正黑體" panose="020B0604030504040204" pitchFamily="34" charset="-120"/>
              </a:rPr>
              <a:t>2 消息理論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zh-TW" sz="3200">
                <a:latin typeface="微軟正黑體" panose="020B0604030504040204" pitchFamily="34" charset="-120"/>
                <a:ea typeface="微軟正黑體" panose="020B0604030504040204" pitchFamily="34" charset="-120"/>
              </a:rPr>
              <a:t>12.</a:t>
            </a:r>
            <a:r>
              <a:rPr lang="zh-TW" altLang="en-US" sz="3200">
                <a:latin typeface="微軟正黑體" panose="020B0604030504040204" pitchFamily="34" charset="-120"/>
                <a:ea typeface="微軟正黑體" panose="020B0604030504040204" pitchFamily="34" charset="-120"/>
              </a:rPr>
              <a:t>3 不失真壓縮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zh-TW" sz="3200">
                <a:latin typeface="微軟正黑體" panose="020B0604030504040204" pitchFamily="34" charset="-120"/>
                <a:ea typeface="微軟正黑體" panose="020B0604030504040204" pitchFamily="34" charset="-120"/>
              </a:rPr>
              <a:t>12.</a:t>
            </a:r>
            <a:r>
              <a:rPr lang="zh-TW" altLang="en-US" sz="3200">
                <a:latin typeface="微軟正黑體" panose="020B0604030504040204" pitchFamily="34" charset="-120"/>
                <a:ea typeface="微軟正黑體" panose="020B0604030504040204" pitchFamily="34" charset="-120"/>
              </a:rPr>
              <a:t>4 向量量化法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zh-TW" sz="3200">
                <a:latin typeface="微軟正黑體" panose="020B0604030504040204" pitchFamily="34" charset="-120"/>
                <a:ea typeface="微軟正黑體" panose="020B0604030504040204" pitchFamily="34" charset="-120"/>
              </a:rPr>
              <a:t>12.</a:t>
            </a:r>
            <a:r>
              <a:rPr lang="zh-TW" altLang="en-US" sz="3200">
                <a:latin typeface="微軟正黑體" panose="020B0604030504040204" pitchFamily="34" charset="-120"/>
                <a:ea typeface="微軟正黑體" panose="020B0604030504040204" pitchFamily="34" charset="-120"/>
              </a:rPr>
              <a:t>5 單張影像壓縮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zh-TW" sz="3200">
                <a:latin typeface="微軟正黑體" panose="020B0604030504040204" pitchFamily="34" charset="-120"/>
                <a:ea typeface="微軟正黑體" panose="020B0604030504040204" pitchFamily="34" charset="-120"/>
              </a:rPr>
              <a:t>12.</a:t>
            </a:r>
            <a:r>
              <a:rPr lang="zh-TW" altLang="en-US" sz="3200">
                <a:latin typeface="微軟正黑體" panose="020B0604030504040204" pitchFamily="34" charset="-120"/>
                <a:ea typeface="微軟正黑體" panose="020B0604030504040204" pitchFamily="34" charset="-120"/>
              </a:rPr>
              <a:t>6 視訊壓縮</a:t>
            </a:r>
            <a:endParaRPr lang="en-US" altLang="zh-TW" sz="3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zh-TW" sz="3200">
                <a:latin typeface="微軟正黑體" panose="020B0604030504040204" pitchFamily="34" charset="-120"/>
                <a:ea typeface="微軟正黑體" panose="020B0604030504040204" pitchFamily="34" charset="-120"/>
              </a:rPr>
              <a:t>12.7 </a:t>
            </a:r>
            <a:r>
              <a:rPr lang="zh-TW" altLang="en-US" sz="3200">
                <a:latin typeface="微軟正黑體" panose="020B0604030504040204" pitchFamily="34" charset="-120"/>
                <a:ea typeface="微軟正黑體" panose="020B0604030504040204" pitchFamily="34" charset="-120"/>
              </a:rPr>
              <a:t>結論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F4B5319F-0A19-41DB-AACE-686CE69B13E3}" type="slidenum">
              <a:rPr kumimoji="0" lang="zh-TW" altLang="en-US">
                <a:latin typeface="Arial Black" panose="020B0A04020102020204" pitchFamily="34" charset="0"/>
              </a:rPr>
              <a:pPr/>
              <a:t>20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  <p:grpSp>
        <p:nvGrpSpPr>
          <p:cNvPr id="22531" name="群組 32"/>
          <p:cNvGrpSpPr>
            <a:grpSpLocks/>
          </p:cNvGrpSpPr>
          <p:nvPr/>
        </p:nvGrpSpPr>
        <p:grpSpPr bwMode="auto">
          <a:xfrm>
            <a:off x="381000" y="533400"/>
            <a:ext cx="8548688" cy="6172200"/>
            <a:chOff x="381000" y="533400"/>
            <a:chExt cx="8548688" cy="6172200"/>
          </a:xfrm>
        </p:grpSpPr>
        <p:sp>
          <p:nvSpPr>
            <p:cNvPr id="22532" name="Rectangle 2"/>
            <p:cNvSpPr>
              <a:spLocks noChangeArrowheads="1"/>
            </p:cNvSpPr>
            <p:nvPr/>
          </p:nvSpPr>
          <p:spPr bwMode="auto">
            <a:xfrm>
              <a:off x="381000" y="533400"/>
              <a:ext cx="5791200" cy="2103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115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</a:pP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(4)依據</a:t>
              </a: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Zig-Zag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的掃描次序，將第(3)步驟所得的結果依低頻為先的原則，圖</a:t>
              </a: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12.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</a:t>
              </a: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.2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b)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的向量型式為(39,-3,2,1,-1,1,0,0,0,0,0,-1,0,0,0, … ,0,0,0)。 </a:t>
              </a:r>
            </a:p>
            <a:p>
              <a:pPr eaLnBrk="1" hangingPunct="1">
                <a:lnSpc>
                  <a:spcPct val="115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</a:pPr>
              <a:endPara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eaLnBrk="1" hangingPunct="1">
                <a:lnSpc>
                  <a:spcPct val="115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</a:pP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</a:p>
          </p:txBody>
        </p:sp>
        <p:grpSp>
          <p:nvGrpSpPr>
            <p:cNvPr id="22533" name="群組 31"/>
            <p:cNvGrpSpPr>
              <a:grpSpLocks/>
            </p:cNvGrpSpPr>
            <p:nvPr/>
          </p:nvGrpSpPr>
          <p:grpSpPr bwMode="auto">
            <a:xfrm>
              <a:off x="6227763" y="533400"/>
              <a:ext cx="2701381" cy="2586454"/>
              <a:chOff x="6227763" y="533400"/>
              <a:chExt cx="2701381" cy="2586454"/>
            </a:xfrm>
          </p:grpSpPr>
          <p:graphicFrame>
            <p:nvGraphicFramePr>
              <p:cNvPr id="22559" name="Object 3"/>
              <p:cNvGraphicFramePr>
                <a:graphicFrameLocks noChangeAspect="1"/>
              </p:cNvGraphicFramePr>
              <p:nvPr/>
            </p:nvGraphicFramePr>
            <p:xfrm>
              <a:off x="6324600" y="533400"/>
              <a:ext cx="2209800" cy="22098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564" r:id="rId3" imgW="1876044" imgH="1874520" progId="">
                      <p:embed/>
                    </p:oleObj>
                  </mc:Choice>
                  <mc:Fallback>
                    <p:oleObj r:id="rId3" imgW="1876044" imgH="1874520" progId="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324600" y="533400"/>
                            <a:ext cx="2209800" cy="22098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2560" name="Rectangle 5"/>
              <p:cNvSpPr>
                <a:spLocks noChangeArrowheads="1"/>
              </p:cNvSpPr>
              <p:nvPr/>
            </p:nvSpPr>
            <p:spPr bwMode="auto">
              <a:xfrm>
                <a:off x="6227763" y="2781300"/>
                <a:ext cx="2701381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kumimoji="0" lang="zh-TW" altLang="en-US" sz="160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圖</a:t>
                </a:r>
                <a:r>
                  <a:rPr kumimoji="0" lang="en-US" altLang="zh-TW" sz="160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12.5.4  Zig-Zag</a:t>
                </a:r>
                <a:r>
                  <a:rPr kumimoji="0" lang="zh-TW" altLang="en-US" sz="160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掃描次序 </a:t>
                </a:r>
              </a:p>
            </p:txBody>
          </p:sp>
        </p:grpSp>
        <p:sp>
          <p:nvSpPr>
            <p:cNvPr id="22534" name="Rectangle 7"/>
            <p:cNvSpPr>
              <a:spLocks noChangeArrowheads="1"/>
            </p:cNvSpPr>
            <p:nvPr/>
          </p:nvSpPr>
          <p:spPr bwMode="auto">
            <a:xfrm>
              <a:off x="381000" y="2590800"/>
              <a:ext cx="59436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115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</a:pP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(5)針對</a:t>
              </a: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AC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進行</a:t>
              </a: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Run-Length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編碼 </a:t>
              </a:r>
            </a:p>
          </p:txBody>
        </p:sp>
        <p:sp>
          <p:nvSpPr>
            <p:cNvPr id="22535" name="Rectangle 9"/>
            <p:cNvSpPr>
              <a:spLocks noChangeArrowheads="1"/>
            </p:cNvSpPr>
            <p:nvPr/>
          </p:nvSpPr>
          <p:spPr bwMode="auto">
            <a:xfrm>
              <a:off x="381000" y="5867400"/>
              <a:ext cx="8382000" cy="83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115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</a:pP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(6)進行</a:t>
              </a: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DPCM(Differential Pulse Code Modulation)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和霍夫曼編碼(</a:t>
              </a: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Huffman Encoding)</a:t>
              </a:r>
              <a:endPara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2536" name="Rectangle 10"/>
            <p:cNvSpPr>
              <a:spLocks noChangeArrowheads="1"/>
            </p:cNvSpPr>
            <p:nvPr/>
          </p:nvSpPr>
          <p:spPr bwMode="auto">
            <a:xfrm>
              <a:off x="685800" y="2971800"/>
              <a:ext cx="6248400" cy="481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115000"/>
                </a:lnSpc>
              </a:pP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可編碼為(0,-3)(0,2)(0,1) (0,-1)(0,1)(5,-1)</a:t>
              </a: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EOB </a:t>
              </a:r>
            </a:p>
          </p:txBody>
        </p:sp>
        <p:sp>
          <p:nvSpPr>
            <p:cNvPr id="22537" name="Rectangle 11"/>
            <p:cNvSpPr>
              <a:spLocks noChangeArrowheads="1"/>
            </p:cNvSpPr>
            <p:nvPr/>
          </p:nvSpPr>
          <p:spPr bwMode="auto">
            <a:xfrm>
              <a:off x="685800" y="3352800"/>
              <a:ext cx="4800600" cy="2406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115000"/>
                </a:lnSpc>
              </a:pP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在</a:t>
              </a: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Run-Length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編碼的格式(</a:t>
              </a:r>
              <a:r>
                <a:rPr lang="en-US" altLang="zh-TW" sz="2200" i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x</a:t>
              </a: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,</a:t>
              </a:r>
              <a:r>
                <a:rPr lang="en-US" altLang="zh-TW" sz="2200" i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y</a:t>
              </a: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中，</a:t>
              </a:r>
              <a:r>
                <a:rPr lang="en-US" altLang="zh-TW" sz="2200" i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x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通常採用固定長度編碼，而</a:t>
              </a:r>
              <a:r>
                <a:rPr lang="en-US" altLang="zh-TW" sz="2200" i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y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則依照事先建好的圖</a:t>
              </a: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12.5.5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表進行變動長度編碼。上述的向量型式進一步編成(0,2)(00)(0,2)(10)(0,1)(1)(0,1)(0)(0,1)(1)(5,1)(0) </a:t>
              </a:r>
            </a:p>
          </p:txBody>
        </p:sp>
        <p:grpSp>
          <p:nvGrpSpPr>
            <p:cNvPr id="22538" name="群組 30"/>
            <p:cNvGrpSpPr>
              <a:grpSpLocks/>
            </p:cNvGrpSpPr>
            <p:nvPr/>
          </p:nvGrpSpPr>
          <p:grpSpPr bwMode="auto">
            <a:xfrm>
              <a:off x="5940425" y="3429000"/>
              <a:ext cx="2989263" cy="2516604"/>
              <a:chOff x="5940425" y="3429000"/>
              <a:chExt cx="2989263" cy="2516604"/>
            </a:xfrm>
          </p:grpSpPr>
          <p:grpSp>
            <p:nvGrpSpPr>
              <p:cNvPr id="22539" name="Group 32"/>
              <p:cNvGrpSpPr>
                <a:grpSpLocks/>
              </p:cNvGrpSpPr>
              <p:nvPr/>
            </p:nvGrpSpPr>
            <p:grpSpPr bwMode="auto">
              <a:xfrm>
                <a:off x="5940425" y="3429000"/>
                <a:ext cx="2989263" cy="2133600"/>
                <a:chOff x="0" y="0"/>
                <a:chExt cx="1883" cy="2768"/>
              </a:xfrm>
            </p:grpSpPr>
            <p:sp>
              <p:nvSpPr>
                <p:cNvPr id="22541" name="Rectangle 14"/>
                <p:cNvSpPr>
                  <a:spLocks noChangeArrowheads="1"/>
                </p:cNvSpPr>
                <p:nvPr/>
              </p:nvSpPr>
              <p:spPr bwMode="auto">
                <a:xfrm>
                  <a:off x="11" y="346"/>
                  <a:ext cx="576" cy="34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/>
                  <a:r>
                    <a:rPr lang="zh-TW" altLang="en-US" sz="1600" b="1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0</a:t>
                  </a:r>
                  <a:endParaRPr lang="zh-TW" altLang="en-US" sz="160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algn="ctr"/>
                  <a:endParaRPr lang="zh-TW" altLang="en-US" sz="160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22542" name="Rectangle 15"/>
                <p:cNvSpPr>
                  <a:spLocks noChangeArrowheads="1"/>
                </p:cNvSpPr>
                <p:nvPr/>
              </p:nvSpPr>
              <p:spPr bwMode="auto">
                <a:xfrm>
                  <a:off x="587" y="346"/>
                  <a:ext cx="1296" cy="34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/>
                  <a:r>
                    <a:rPr lang="zh-TW" altLang="en-US" sz="160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0</a:t>
                  </a:r>
                </a:p>
                <a:p>
                  <a:pPr algn="ctr"/>
                  <a:endParaRPr lang="zh-TW" altLang="en-US" sz="160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22543" name="Rectangle 16"/>
                <p:cNvSpPr>
                  <a:spLocks noChangeArrowheads="1"/>
                </p:cNvSpPr>
                <p:nvPr/>
              </p:nvSpPr>
              <p:spPr bwMode="auto">
                <a:xfrm>
                  <a:off x="11" y="692"/>
                  <a:ext cx="576" cy="34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/>
                  <a:r>
                    <a:rPr lang="zh-TW" altLang="en-US" sz="1600" b="1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1</a:t>
                  </a:r>
                  <a:endParaRPr lang="zh-TW" altLang="en-US" sz="160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algn="ctr"/>
                  <a:endParaRPr lang="zh-TW" altLang="en-US" sz="160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22544" name="Rectangle 17"/>
                <p:cNvSpPr>
                  <a:spLocks noChangeArrowheads="1"/>
                </p:cNvSpPr>
                <p:nvPr/>
              </p:nvSpPr>
              <p:spPr bwMode="auto">
                <a:xfrm>
                  <a:off x="587" y="692"/>
                  <a:ext cx="1296" cy="34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/>
                  <a:r>
                    <a:rPr lang="zh-TW" altLang="en-US" sz="160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-1,1</a:t>
                  </a:r>
                </a:p>
                <a:p>
                  <a:pPr algn="ctr"/>
                  <a:endParaRPr lang="zh-TW" altLang="en-US" sz="160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22545" name="Rectangle 18"/>
                <p:cNvSpPr>
                  <a:spLocks noChangeArrowheads="1"/>
                </p:cNvSpPr>
                <p:nvPr/>
              </p:nvSpPr>
              <p:spPr bwMode="auto">
                <a:xfrm>
                  <a:off x="11" y="1038"/>
                  <a:ext cx="576" cy="34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/>
                  <a:r>
                    <a:rPr lang="zh-TW" altLang="en-US" sz="1600" b="1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2</a:t>
                  </a:r>
                  <a:endParaRPr lang="zh-TW" altLang="en-US" sz="160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algn="ctr"/>
                  <a:endParaRPr lang="zh-TW" altLang="en-US" sz="160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22546" name="Rectangle 19"/>
                <p:cNvSpPr>
                  <a:spLocks noChangeArrowheads="1"/>
                </p:cNvSpPr>
                <p:nvPr/>
              </p:nvSpPr>
              <p:spPr bwMode="auto">
                <a:xfrm>
                  <a:off x="587" y="1038"/>
                  <a:ext cx="1296" cy="34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/>
                  <a:r>
                    <a:rPr lang="zh-TW" altLang="en-US" sz="160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-3,-2,2,3</a:t>
                  </a:r>
                </a:p>
                <a:p>
                  <a:pPr algn="ctr"/>
                  <a:endParaRPr lang="zh-TW" altLang="en-US" sz="160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22547" name="Rectangle 20"/>
                <p:cNvSpPr>
                  <a:spLocks noChangeArrowheads="1"/>
                </p:cNvSpPr>
                <p:nvPr/>
              </p:nvSpPr>
              <p:spPr bwMode="auto">
                <a:xfrm>
                  <a:off x="11" y="1384"/>
                  <a:ext cx="576" cy="34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/>
                  <a:r>
                    <a:rPr lang="zh-TW" altLang="en-US" sz="1600" b="1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3</a:t>
                  </a:r>
                  <a:endParaRPr lang="zh-TW" altLang="en-US" sz="160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algn="ctr"/>
                  <a:endParaRPr lang="zh-TW" altLang="en-US" sz="160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22548" name="Rectangle 21"/>
                <p:cNvSpPr>
                  <a:spLocks noChangeArrowheads="1"/>
                </p:cNvSpPr>
                <p:nvPr/>
              </p:nvSpPr>
              <p:spPr bwMode="auto">
                <a:xfrm>
                  <a:off x="587" y="1384"/>
                  <a:ext cx="1296" cy="34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/>
                  <a:r>
                    <a:rPr lang="zh-TW" altLang="en-US" sz="160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-7,…,-4,4,…,7</a:t>
                  </a:r>
                </a:p>
                <a:p>
                  <a:pPr algn="ctr"/>
                  <a:endParaRPr lang="zh-TW" altLang="en-US" sz="160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22549" name="Rectangle 22"/>
                <p:cNvSpPr>
                  <a:spLocks noChangeArrowheads="1"/>
                </p:cNvSpPr>
                <p:nvPr/>
              </p:nvSpPr>
              <p:spPr bwMode="auto">
                <a:xfrm>
                  <a:off x="11" y="1730"/>
                  <a:ext cx="576" cy="34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/>
                  <a:r>
                    <a:rPr lang="zh-TW" altLang="en-US" sz="1600" b="1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4</a:t>
                  </a:r>
                  <a:endParaRPr lang="zh-TW" altLang="en-US" sz="160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algn="ctr"/>
                  <a:endParaRPr lang="zh-TW" altLang="en-US" sz="160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22550" name="Rectangle 23"/>
                <p:cNvSpPr>
                  <a:spLocks noChangeArrowheads="1"/>
                </p:cNvSpPr>
                <p:nvPr/>
              </p:nvSpPr>
              <p:spPr bwMode="auto">
                <a:xfrm>
                  <a:off x="587" y="1730"/>
                  <a:ext cx="1296" cy="34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/>
                  <a:r>
                    <a:rPr lang="zh-TW" altLang="en-US" sz="160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-15,…,-8,8,…,15</a:t>
                  </a:r>
                </a:p>
                <a:p>
                  <a:pPr algn="ctr"/>
                  <a:endParaRPr lang="zh-TW" altLang="en-US" sz="160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22551" name="Rectangle 24"/>
                <p:cNvSpPr>
                  <a:spLocks noChangeArrowheads="1"/>
                </p:cNvSpPr>
                <p:nvPr/>
              </p:nvSpPr>
              <p:spPr bwMode="auto">
                <a:xfrm>
                  <a:off x="11" y="2076"/>
                  <a:ext cx="576" cy="34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/>
                  <a:r>
                    <a:rPr lang="zh-TW" altLang="en-US" sz="1600" b="1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:</a:t>
                  </a:r>
                  <a:endParaRPr lang="zh-TW" altLang="en-US" sz="160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algn="ctr"/>
                  <a:endParaRPr lang="zh-TW" altLang="en-US" sz="160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22552" name="Rectangle 25"/>
                <p:cNvSpPr>
                  <a:spLocks noChangeArrowheads="1"/>
                </p:cNvSpPr>
                <p:nvPr/>
              </p:nvSpPr>
              <p:spPr bwMode="auto">
                <a:xfrm>
                  <a:off x="587" y="2076"/>
                  <a:ext cx="1296" cy="34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/>
                  <a:r>
                    <a:rPr lang="zh-TW" altLang="en-US" sz="160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:</a:t>
                  </a:r>
                </a:p>
                <a:p>
                  <a:pPr algn="ctr"/>
                  <a:endParaRPr lang="zh-TW" altLang="en-US" sz="160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22553" name="Rectangle 26"/>
                <p:cNvSpPr>
                  <a:spLocks noChangeArrowheads="1"/>
                </p:cNvSpPr>
                <p:nvPr/>
              </p:nvSpPr>
              <p:spPr bwMode="auto">
                <a:xfrm>
                  <a:off x="11" y="2422"/>
                  <a:ext cx="576" cy="34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/>
                  <a:r>
                    <a:rPr lang="zh-TW" altLang="en-US" sz="1600" b="1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:</a:t>
                  </a:r>
                  <a:endParaRPr lang="zh-TW" altLang="en-US" sz="160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algn="ctr"/>
                  <a:endParaRPr lang="zh-TW" altLang="en-US" sz="160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22554" name="Rectangle 27"/>
                <p:cNvSpPr>
                  <a:spLocks noChangeArrowheads="1"/>
                </p:cNvSpPr>
                <p:nvPr/>
              </p:nvSpPr>
              <p:spPr bwMode="auto">
                <a:xfrm>
                  <a:off x="587" y="2422"/>
                  <a:ext cx="1296" cy="34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/>
                  <a:r>
                    <a:rPr lang="zh-TW" altLang="en-US" sz="160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:</a:t>
                  </a:r>
                </a:p>
                <a:p>
                  <a:pPr algn="ctr"/>
                  <a:endParaRPr lang="zh-TW" altLang="en-US" sz="160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grpSp>
              <p:nvGrpSpPr>
                <p:cNvPr id="22555" name="Group 29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587" cy="346"/>
                  <a:chOff x="0" y="0"/>
                  <a:chExt cx="587" cy="346"/>
                </a:xfrm>
              </p:grpSpPr>
              <p:sp>
                <p:nvSpPr>
                  <p:cNvPr id="22557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11" y="0"/>
                    <a:ext cx="576" cy="34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/>
                    <a:r>
                      <a:rPr lang="zh-TW" altLang="en-US" sz="16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位元數</a:t>
                    </a:r>
                    <a:endParaRPr lang="zh-TW" altLang="en-US" sz="1600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  <a:p>
                    <a:pPr algn="ctr"/>
                    <a:endParaRPr lang="zh-TW" altLang="en-US" sz="1600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22558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587" cy="34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/>
                    <a:endParaRPr lang="zh-TW" altLang="en-US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</p:grpSp>
            <p:sp>
              <p:nvSpPr>
                <p:cNvPr id="22556" name="Rectangle 13"/>
                <p:cNvSpPr>
                  <a:spLocks noChangeArrowheads="1"/>
                </p:cNvSpPr>
                <p:nvPr/>
              </p:nvSpPr>
              <p:spPr bwMode="auto">
                <a:xfrm>
                  <a:off x="587" y="0"/>
                  <a:ext cx="1296" cy="34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 sz="1600" i="1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y </a:t>
                  </a:r>
                  <a:r>
                    <a:rPr lang="zh-TW" altLang="en-US" sz="1600" b="1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的範圍</a:t>
                  </a:r>
                  <a:endParaRPr lang="zh-TW" altLang="en-US" sz="160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algn="ctr"/>
                  <a:endParaRPr lang="zh-TW" altLang="en-US" sz="160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  <p:sp>
            <p:nvSpPr>
              <p:cNvPr id="22540" name="Rectangle 33"/>
              <p:cNvSpPr>
                <a:spLocks noChangeArrowheads="1"/>
              </p:cNvSpPr>
              <p:nvPr/>
            </p:nvSpPr>
            <p:spPr bwMode="auto">
              <a:xfrm>
                <a:off x="6329363" y="5607050"/>
                <a:ext cx="245131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kumimoji="0" lang="zh-TW" altLang="en-US" sz="160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圖</a:t>
                </a:r>
                <a:r>
                  <a:rPr kumimoji="0" lang="en-US" altLang="zh-TW" sz="160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12.5.5  </a:t>
                </a:r>
                <a:r>
                  <a:rPr kumimoji="0" lang="en-US" altLang="zh-TW" sz="1600" i="1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y </a:t>
                </a:r>
                <a:r>
                  <a:rPr kumimoji="0" lang="zh-TW" altLang="en-US" sz="160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的編碼對照表</a:t>
                </a:r>
              </a:p>
            </p:txBody>
          </p:sp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12.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6 視訊壓縮</a:t>
            </a:r>
          </a:p>
        </p:txBody>
      </p:sp>
      <p:sp>
        <p:nvSpPr>
          <p:cNvPr id="23555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4AC0AD8C-60EF-49E5-9594-54E3EBCAF062}" type="slidenum">
              <a:rPr kumimoji="0" lang="zh-TW" altLang="en-US">
                <a:latin typeface="Arial Black" panose="020B0A04020102020204" pitchFamily="34" charset="0"/>
              </a:rPr>
              <a:pPr/>
              <a:t>21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  <p:sp>
        <p:nvSpPr>
          <p:cNvPr id="23556" name="Rectangle 39"/>
          <p:cNvSpPr>
            <a:spLocks noChangeArrowheads="1"/>
          </p:cNvSpPr>
          <p:nvPr/>
        </p:nvSpPr>
        <p:spPr bwMode="auto">
          <a:xfrm>
            <a:off x="468313" y="1557338"/>
            <a:ext cx="7858125" cy="281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58775" indent="4572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視訊壓縮 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(Video Compression) 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中，例如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H.264/AVC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HEVC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，我們先將視訊影像分成三類，分別為 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 和 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 影像。</a:t>
            </a:r>
            <a:endParaRPr lang="en-US" altLang="zh-TW" sz="2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eaLnBrk="1" hangingPunct="1">
              <a:lnSpc>
                <a:spcPct val="115000"/>
              </a:lnSpc>
              <a:buFont typeface="Wingdings" panose="05000000000000000000" pitchFamily="2" charset="2"/>
              <a:buChar char="n"/>
            </a:pP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 影像用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Intra Mode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壓縮即可。</a:t>
            </a:r>
            <a:endParaRPr lang="en-US" altLang="zh-TW" sz="2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eaLnBrk="1" hangingPunct="1">
              <a:lnSpc>
                <a:spcPct val="115000"/>
              </a:lnSpc>
              <a:buFont typeface="Wingdings" panose="05000000000000000000" pitchFamily="2" charset="2"/>
              <a:buChar char="n"/>
            </a:pP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 影像可利用前面的 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 影像，透過區塊匹配 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　  (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Block Matching)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 和補償 (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Compensation)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 來壓縮。</a:t>
            </a:r>
            <a:endParaRPr lang="en-US" altLang="zh-TW" sz="2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eaLnBrk="1" hangingPunct="1">
              <a:lnSpc>
                <a:spcPct val="115000"/>
              </a:lnSpc>
              <a:buFont typeface="Wingdings" panose="05000000000000000000" pitchFamily="2" charset="2"/>
              <a:buChar char="n"/>
            </a:pP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夾在 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 和 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 之間的 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 影像之區塊就由 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 和 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 所匹配到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　  的區塊內插而成。</a:t>
            </a:r>
          </a:p>
        </p:txBody>
      </p:sp>
      <p:grpSp>
        <p:nvGrpSpPr>
          <p:cNvPr id="23557" name="群組 21"/>
          <p:cNvGrpSpPr>
            <a:grpSpLocks/>
          </p:cNvGrpSpPr>
          <p:nvPr/>
        </p:nvGrpSpPr>
        <p:grpSpPr bwMode="auto">
          <a:xfrm>
            <a:off x="2916238" y="4221163"/>
            <a:ext cx="3743325" cy="2232025"/>
            <a:chOff x="2771800" y="4005064"/>
            <a:chExt cx="3744416" cy="2232248"/>
          </a:xfrm>
        </p:grpSpPr>
        <p:sp>
          <p:nvSpPr>
            <p:cNvPr id="11" name="矩形 10"/>
            <p:cNvSpPr/>
            <p:nvPr/>
          </p:nvSpPr>
          <p:spPr>
            <a:xfrm>
              <a:off x="2771800" y="4005064"/>
              <a:ext cx="1080120" cy="2232248"/>
            </a:xfrm>
            <a:prstGeom prst="rect">
              <a:avLst/>
            </a:prstGeom>
            <a:solidFill>
              <a:schemeClr val="bg1"/>
            </a:solidFill>
            <a:ln w="57150"/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3437874" y="4005064"/>
              <a:ext cx="1080120" cy="2232248"/>
            </a:xfrm>
            <a:prstGeom prst="rect">
              <a:avLst/>
            </a:prstGeom>
            <a:solidFill>
              <a:schemeClr val="bg1"/>
            </a:solidFill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103948" y="4005064"/>
              <a:ext cx="1080120" cy="2232248"/>
            </a:xfrm>
            <a:prstGeom prst="rect">
              <a:avLst/>
            </a:prstGeom>
            <a:solidFill>
              <a:schemeClr val="bg1"/>
            </a:solidFill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4770022" y="4005064"/>
              <a:ext cx="1080120" cy="2232248"/>
            </a:xfrm>
            <a:prstGeom prst="rect">
              <a:avLst/>
            </a:prstGeom>
            <a:solidFill>
              <a:schemeClr val="bg1"/>
            </a:solidFill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436096" y="4005064"/>
              <a:ext cx="1080120" cy="2232248"/>
            </a:xfrm>
            <a:prstGeom prst="rect">
              <a:avLst/>
            </a:prstGeom>
            <a:solidFill>
              <a:schemeClr val="bg1"/>
            </a:solidFill>
            <a:ln w="57150"/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TW" altLang="en-US"/>
            </a:p>
          </p:txBody>
        </p:sp>
        <p:sp>
          <p:nvSpPr>
            <p:cNvPr id="23563" name="文字方塊 15"/>
            <p:cNvSpPr txBox="1">
              <a:spLocks noChangeArrowheads="1"/>
            </p:cNvSpPr>
            <p:nvPr/>
          </p:nvSpPr>
          <p:spPr bwMode="auto">
            <a:xfrm>
              <a:off x="2987824" y="4941168"/>
              <a:ext cx="504056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2200" b="1"/>
                <a:t>I</a:t>
              </a:r>
              <a:endParaRPr lang="zh-TW" altLang="en-US" sz="2200" b="1"/>
            </a:p>
          </p:txBody>
        </p:sp>
        <p:sp>
          <p:nvSpPr>
            <p:cNvPr id="23564" name="文字方塊 17"/>
            <p:cNvSpPr txBox="1">
              <a:spLocks noChangeArrowheads="1"/>
            </p:cNvSpPr>
            <p:nvPr/>
          </p:nvSpPr>
          <p:spPr bwMode="auto">
            <a:xfrm>
              <a:off x="5724128" y="4941168"/>
              <a:ext cx="504056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2200" b="1"/>
                <a:t>P</a:t>
              </a:r>
              <a:endParaRPr lang="zh-TW" altLang="en-US" sz="2200" b="1"/>
            </a:p>
          </p:txBody>
        </p:sp>
        <p:sp>
          <p:nvSpPr>
            <p:cNvPr id="23565" name="文字方塊 18"/>
            <p:cNvSpPr txBox="1">
              <a:spLocks noChangeArrowheads="1"/>
            </p:cNvSpPr>
            <p:nvPr/>
          </p:nvSpPr>
          <p:spPr bwMode="auto">
            <a:xfrm>
              <a:off x="5004048" y="4941168"/>
              <a:ext cx="504056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2200" b="1"/>
                <a:t>B</a:t>
              </a:r>
              <a:endParaRPr lang="zh-TW" altLang="en-US" sz="2200" b="1"/>
            </a:p>
          </p:txBody>
        </p:sp>
        <p:sp>
          <p:nvSpPr>
            <p:cNvPr id="23566" name="文字方塊 19"/>
            <p:cNvSpPr txBox="1">
              <a:spLocks noChangeArrowheads="1"/>
            </p:cNvSpPr>
            <p:nvPr/>
          </p:nvSpPr>
          <p:spPr bwMode="auto">
            <a:xfrm>
              <a:off x="4355976" y="4941168"/>
              <a:ext cx="504056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2200" b="1"/>
                <a:t>B</a:t>
              </a:r>
              <a:endParaRPr lang="zh-TW" altLang="en-US" sz="2200" b="1"/>
            </a:p>
          </p:txBody>
        </p:sp>
        <p:sp>
          <p:nvSpPr>
            <p:cNvPr id="23567" name="文字方塊 20"/>
            <p:cNvSpPr txBox="1">
              <a:spLocks noChangeArrowheads="1"/>
            </p:cNvSpPr>
            <p:nvPr/>
          </p:nvSpPr>
          <p:spPr bwMode="auto">
            <a:xfrm>
              <a:off x="3635896" y="4941168"/>
              <a:ext cx="504056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2200" b="1"/>
                <a:t>B</a:t>
              </a:r>
              <a:endParaRPr lang="zh-TW" altLang="en-US" sz="2200" b="1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標題 9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16038"/>
          </a:xfrm>
        </p:spPr>
        <p:txBody>
          <a:bodyPr/>
          <a:lstStyle/>
          <a:p>
            <a:pPr eaLnBrk="1" hangingPunct="1"/>
            <a:r>
              <a:rPr lang="en-US" altLang="zh-TW" sz="40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12.6.1</a:t>
            </a:r>
            <a:r>
              <a:rPr lang="zh-TW" altLang="en-US" sz="40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畫面間區塊匹配</a:t>
            </a:r>
          </a:p>
        </p:txBody>
      </p:sp>
      <p:sp>
        <p:nvSpPr>
          <p:cNvPr id="24579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F7030959-9E11-4EE7-955E-A30E2E13E9CE}" type="slidenum">
              <a:rPr kumimoji="0" lang="zh-TW" altLang="en-US">
                <a:latin typeface="Arial Black" panose="020B0A04020102020204" pitchFamily="34" charset="0"/>
              </a:rPr>
              <a:pPr/>
              <a:t>22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  <p:sp>
        <p:nvSpPr>
          <p:cNvPr id="24580" name="Rectangle 42"/>
          <p:cNvSpPr>
            <a:spLocks noChangeArrowheads="1"/>
          </p:cNvSpPr>
          <p:nvPr/>
        </p:nvSpPr>
        <p:spPr bwMode="auto">
          <a:xfrm>
            <a:off x="611188" y="1773238"/>
            <a:ext cx="7921625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572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3000"/>
              </a:lnSpc>
              <a:buClr>
                <a:schemeClr val="bg2"/>
              </a:buClr>
              <a:buFont typeface="Wingdings" panose="05000000000000000000" pitchFamily="2" charset="2"/>
              <a:buChar char="n"/>
            </a:pPr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區塊匹配是計算最花時間的部分。</a:t>
            </a:r>
            <a:endParaRPr lang="en-US" altLang="zh-TW" sz="24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lnSpc>
                <a:spcPts val="3000"/>
              </a:lnSpc>
              <a:buClr>
                <a:schemeClr val="bg2"/>
              </a:buClr>
              <a:buFont typeface="Wingdings" panose="05000000000000000000" pitchFamily="2" charset="2"/>
              <a:buChar char="n"/>
            </a:pPr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區塊匹配是在前一張參考影像中找到某一區塊，使得找到的區塊和目前區塊最匹配。通常是採用在前張影像中先訂出一個搜尋視窗，在這搜尋視窗內包含許多與目前區塊相同大小的正方形區塊。因此進行區塊匹配前得先決定搜尋的範圍和區域。</a:t>
            </a:r>
            <a:endParaRPr lang="en-US" altLang="zh-TW" sz="24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內容版面配置區 4"/>
          <p:cNvSpPr>
            <a:spLocks noGrp="1"/>
          </p:cNvSpPr>
          <p:nvPr>
            <p:ph idx="1"/>
          </p:nvPr>
        </p:nvSpPr>
        <p:spPr>
          <a:xfrm>
            <a:off x="457200" y="549275"/>
            <a:ext cx="8291513" cy="5543550"/>
          </a:xfrm>
        </p:spPr>
        <p:txBody>
          <a:bodyPr/>
          <a:lstStyle/>
          <a:p>
            <a:pPr eaLnBrk="1" hangingPunct="1"/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假設目前區塊為 </a:t>
            </a:r>
            <a:r>
              <a:rPr lang="en-US" altLang="zh-TW" sz="2200" i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en-US" altLang="zh-TW" sz="2200" i="1" baseline="-250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，西邊鄰近區塊、西北邊鄰近區塊和北邊鄰近區塊會用來產生 </a:t>
            </a:r>
            <a:r>
              <a:rPr lang="en-US" altLang="zh-TW" sz="2200" i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en-US" altLang="zh-TW" sz="2200" i="1" baseline="-250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zh-TW" altLang="en-US" sz="2200" i="1" baseline="-250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的初始移動向量。接著，利用初始移動向量所得的區塊 </a:t>
            </a:r>
            <a:r>
              <a:rPr lang="en-US" altLang="zh-TW" sz="2200" i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B’</a:t>
            </a:r>
            <a:r>
              <a:rPr lang="en-US" altLang="zh-TW" sz="2200" i="1" baseline="-250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</a:t>
            </a:r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，計算兩者的絕對差平均值(</a:t>
            </a:r>
            <a:r>
              <a:rPr lang="en-US" altLang="zh-TW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Mean Absolute Difference, MAD):</a:t>
            </a:r>
          </a:p>
          <a:p>
            <a:pPr eaLnBrk="1" hangingPunct="1"/>
            <a:endParaRPr lang="en-US" altLang="zh-TW" sz="220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endParaRPr lang="en-US" altLang="zh-TW" sz="220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若得到的值很大，則 </a:t>
            </a:r>
            <a:r>
              <a:rPr lang="en-US" altLang="zh-TW" sz="2200" i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en-US" altLang="zh-TW" sz="2200" i="1" baseline="-250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en-US" altLang="zh-TW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屬於高移動區塊，搜尋視窗為原始搜尋範圍。若是中等的值，則屬於中移動區塊，搜尋範圍為原始搜尋範圍的一半。否則屬於低移動區塊，搜尋範圍則為</a:t>
            </a:r>
            <a:r>
              <a:rPr lang="en-US" altLang="zh-TW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1/4</a:t>
            </a:r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的原始搜尋範圍。</a:t>
            </a:r>
          </a:p>
          <a:p>
            <a:pPr eaLnBrk="1" hangingPunct="1"/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應用到全搜尋</a:t>
            </a:r>
            <a:r>
              <a:rPr lang="en-US" altLang="zh-TW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(Full Search)</a:t>
            </a:r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演算法後，有</a:t>
            </a:r>
            <a:r>
              <a:rPr lang="en-US" altLang="zh-TW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60%</a:t>
            </a:r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以上的時間改良率。估計精確度和全搜尋演算法則是差不多。</a:t>
            </a:r>
            <a:endParaRPr lang="en-US" altLang="zh-TW" sz="220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 sz="220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endParaRPr lang="zh-TW" altLang="en-US" sz="220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603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644C8325-AD48-49D2-96B6-715CA95EEB36}" type="slidenum">
              <a:rPr kumimoji="0" lang="zh-TW" altLang="en-US">
                <a:latin typeface="Arial Black" panose="020B0A04020102020204" pitchFamily="34" charset="0"/>
              </a:rPr>
              <a:pPr/>
              <a:t>23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  <p:graphicFrame>
        <p:nvGraphicFramePr>
          <p:cNvPr id="25604" name="Object 9"/>
          <p:cNvGraphicFramePr>
            <a:graphicFrameLocks noChangeAspect="1"/>
          </p:cNvGraphicFramePr>
          <p:nvPr/>
        </p:nvGraphicFramePr>
        <p:xfrm>
          <a:off x="1763713" y="2133600"/>
          <a:ext cx="5567362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8" name="Equation" r:id="rId3" imgW="2755900" imgH="444500" progId="Equation.DSMT4">
                  <p:embed/>
                </p:oleObj>
              </mc:Choice>
              <mc:Fallback>
                <p:oleObj name="Equation" r:id="rId3" imgW="2755900" imgH="4445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133600"/>
                        <a:ext cx="5567362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投影片編號版面配置區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62183323-F54B-48C4-AA3C-182D7A7BD489}" type="slidenum">
              <a:rPr kumimoji="0" lang="zh-TW" altLang="en-US">
                <a:latin typeface="Arial Black" panose="020B0A04020102020204" pitchFamily="34" charset="0"/>
              </a:rPr>
              <a:pPr/>
              <a:t>24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  <p:graphicFrame>
        <p:nvGraphicFramePr>
          <p:cNvPr id="26627" name="Object 14"/>
          <p:cNvGraphicFramePr>
            <a:graphicFrameLocks noChangeAspect="1"/>
          </p:cNvGraphicFramePr>
          <p:nvPr/>
        </p:nvGraphicFramePr>
        <p:xfrm>
          <a:off x="1979613" y="2711450"/>
          <a:ext cx="5256212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8" name="Equation" r:id="rId3" imgW="2984500" imgH="444500" progId="Equation.DSMT4">
                  <p:embed/>
                </p:oleObj>
              </mc:Choice>
              <mc:Fallback>
                <p:oleObj name="Equation" r:id="rId3" imgW="2984500" imgH="4445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711450"/>
                        <a:ext cx="5256212" cy="7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628" name="群組 4"/>
          <p:cNvGrpSpPr>
            <a:grpSpLocks/>
          </p:cNvGrpSpPr>
          <p:nvPr/>
        </p:nvGrpSpPr>
        <p:grpSpPr bwMode="auto">
          <a:xfrm>
            <a:off x="827088" y="3789363"/>
            <a:ext cx="7777162" cy="892175"/>
            <a:chOff x="539552" y="980728"/>
            <a:chExt cx="7776864" cy="891882"/>
          </a:xfrm>
        </p:grpSpPr>
        <p:sp>
          <p:nvSpPr>
            <p:cNvPr id="26630" name="Rectangle 8"/>
            <p:cNvSpPr>
              <a:spLocks noChangeArrowheads="1"/>
            </p:cNvSpPr>
            <p:nvPr/>
          </p:nvSpPr>
          <p:spPr bwMode="auto">
            <a:xfrm>
              <a:off x="539552" y="980728"/>
              <a:ext cx="7776864" cy="8709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115000"/>
                </a:lnSpc>
              </a:pP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由式子可知，對每個目前區塊算出參考影像中最匹配的區塊，然後紀錄                                 。</a:t>
              </a:r>
              <a:endPara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aphicFrame>
          <p:nvGraphicFramePr>
            <p:cNvPr id="26631" name="Object 9"/>
            <p:cNvGraphicFramePr>
              <a:graphicFrameLocks noChangeAspect="1"/>
            </p:cNvGraphicFramePr>
            <p:nvPr/>
          </p:nvGraphicFramePr>
          <p:xfrm>
            <a:off x="1764137" y="1412353"/>
            <a:ext cx="2304256" cy="460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39" name="Equation" r:id="rId5" imgW="1218671" imgH="241195" progId="Equation.DSMT4">
                    <p:embed/>
                  </p:oleObj>
                </mc:Choice>
                <mc:Fallback>
                  <p:oleObj name="Equation" r:id="rId5" imgW="1218671" imgH="241195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4137" y="1412353"/>
                          <a:ext cx="2304256" cy="460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629" name="Rectangle 3"/>
          <p:cNvSpPr>
            <a:spLocks noChangeArrowheads="1"/>
          </p:cNvSpPr>
          <p:nvPr/>
        </p:nvSpPr>
        <p:spPr bwMode="auto">
          <a:xfrm>
            <a:off x="468313" y="836613"/>
            <a:ext cx="8135937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[24]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實際分析圖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12.6.1.2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所示的五種視訊檔中的機率，給出類型配對和搜尋範圍間更合理的建議。而為了節省乘法和除法的計算，以累計絕對差 (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Accumulated Absolute Difference, AAD)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 當作區塊間的相似量度。定義如下：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投影片編號版面配置區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030A076F-A8D7-4DFB-AB01-EF2116EAF4F6}" type="slidenum">
              <a:rPr kumimoji="0" lang="zh-TW" altLang="en-US">
                <a:latin typeface="Arial Black" panose="020B0A04020102020204" pitchFamily="34" charset="0"/>
              </a:rPr>
              <a:pPr/>
              <a:t>25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  <p:grpSp>
        <p:nvGrpSpPr>
          <p:cNvPr id="27651" name="群組 17"/>
          <p:cNvGrpSpPr>
            <a:grpSpLocks/>
          </p:cNvGrpSpPr>
          <p:nvPr/>
        </p:nvGrpSpPr>
        <p:grpSpPr bwMode="auto">
          <a:xfrm>
            <a:off x="1547813" y="2482850"/>
            <a:ext cx="5927725" cy="3825875"/>
            <a:chOff x="1294110" y="2852738"/>
            <a:chExt cx="5927428" cy="3825875"/>
          </a:xfrm>
        </p:grpSpPr>
        <p:grpSp>
          <p:nvGrpSpPr>
            <p:cNvPr id="27653" name="群組 17"/>
            <p:cNvGrpSpPr>
              <a:grpSpLocks/>
            </p:cNvGrpSpPr>
            <p:nvPr/>
          </p:nvGrpSpPr>
          <p:grpSpPr bwMode="auto">
            <a:xfrm>
              <a:off x="1692275" y="2852738"/>
              <a:ext cx="5529263" cy="3295650"/>
              <a:chOff x="1691680" y="2852936"/>
              <a:chExt cx="5529263" cy="3295650"/>
            </a:xfrm>
          </p:grpSpPr>
          <p:pic>
            <p:nvPicPr>
              <p:cNvPr id="27657" name="Picture 9" descr="fig11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1680" y="2852936"/>
                <a:ext cx="5529263" cy="3295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658" name="文字方塊 12"/>
              <p:cNvSpPr txBox="1">
                <a:spLocks noChangeArrowheads="1"/>
              </p:cNvSpPr>
              <p:nvPr/>
            </p:nvSpPr>
            <p:spPr bwMode="auto">
              <a:xfrm>
                <a:off x="5580112" y="3140968"/>
                <a:ext cx="1224136" cy="3077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zh-TW" altLang="en-US" sz="1400" b="1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銷售員</a:t>
                </a:r>
              </a:p>
            </p:txBody>
          </p:sp>
          <p:sp>
            <p:nvSpPr>
              <p:cNvPr id="27659" name="文字方塊 13"/>
              <p:cNvSpPr txBox="1">
                <a:spLocks noChangeArrowheads="1"/>
              </p:cNvSpPr>
              <p:nvPr/>
            </p:nvSpPr>
            <p:spPr bwMode="auto">
              <a:xfrm>
                <a:off x="5601318" y="3501008"/>
                <a:ext cx="1224136" cy="3077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zh-TW" altLang="en-US" sz="1400" b="1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花園</a:t>
                </a:r>
              </a:p>
            </p:txBody>
          </p:sp>
          <p:sp>
            <p:nvSpPr>
              <p:cNvPr id="27660" name="文字方塊 14"/>
              <p:cNvSpPr txBox="1">
                <a:spLocks noChangeArrowheads="1"/>
              </p:cNvSpPr>
              <p:nvPr/>
            </p:nvSpPr>
            <p:spPr bwMode="auto">
              <a:xfrm>
                <a:off x="5592845" y="3831215"/>
                <a:ext cx="1224136" cy="3077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zh-TW" altLang="en-US" sz="1400" b="1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月曆車</a:t>
                </a:r>
              </a:p>
            </p:txBody>
          </p:sp>
          <p:sp>
            <p:nvSpPr>
              <p:cNvPr id="27661" name="文字方塊 15"/>
              <p:cNvSpPr txBox="1">
                <a:spLocks noChangeArrowheads="1"/>
              </p:cNvSpPr>
              <p:nvPr/>
            </p:nvSpPr>
            <p:spPr bwMode="auto">
              <a:xfrm>
                <a:off x="5601318" y="4153352"/>
                <a:ext cx="1224136" cy="3077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zh-TW" altLang="en-US" sz="1400" b="1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蘇西</a:t>
                </a:r>
              </a:p>
            </p:txBody>
          </p:sp>
          <p:sp>
            <p:nvSpPr>
              <p:cNvPr id="27662" name="文字方塊 16"/>
              <p:cNvSpPr txBox="1">
                <a:spLocks noChangeArrowheads="1"/>
              </p:cNvSpPr>
              <p:nvPr/>
            </p:nvSpPr>
            <p:spPr bwMode="auto">
              <a:xfrm>
                <a:off x="5597123" y="4487914"/>
                <a:ext cx="1224136" cy="3077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zh-TW" altLang="en-US" sz="1400" b="1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足球</a:t>
                </a:r>
              </a:p>
            </p:txBody>
          </p:sp>
        </p:grpSp>
        <p:sp>
          <p:nvSpPr>
            <p:cNvPr id="27654" name="文字方塊 14"/>
            <p:cNvSpPr txBox="1">
              <a:spLocks noChangeArrowheads="1"/>
            </p:cNvSpPr>
            <p:nvPr/>
          </p:nvSpPr>
          <p:spPr bwMode="auto">
            <a:xfrm>
              <a:off x="2627313" y="6308725"/>
              <a:ext cx="410527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圖</a:t>
              </a:r>
              <a:r>
                <a:rPr lang="en-US" altLang="zh-TW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12.6.1.2   </a:t>
              </a:r>
              <a:r>
                <a: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五種視訊檔的不同</a:t>
              </a:r>
              <a:r>
                <a:rPr lang="en-US" altLang="zh-TW" i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</a:t>
              </a:r>
              <a:r>
                <a: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分佈圖</a:t>
              </a:r>
            </a:p>
          </p:txBody>
        </p:sp>
        <p:sp>
          <p:nvSpPr>
            <p:cNvPr id="27655" name="文字方塊 16"/>
            <p:cNvSpPr txBox="1">
              <a:spLocks noChangeArrowheads="1"/>
            </p:cNvSpPr>
            <p:nvPr/>
          </p:nvSpPr>
          <p:spPr bwMode="auto">
            <a:xfrm>
              <a:off x="1429048" y="4005263"/>
              <a:ext cx="461665" cy="9366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7656" name="文字方塊 15"/>
            <p:cNvSpPr txBox="1">
              <a:spLocks noChangeArrowheads="1"/>
            </p:cNvSpPr>
            <p:nvPr/>
          </p:nvSpPr>
          <p:spPr bwMode="auto">
            <a:xfrm>
              <a:off x="1294110" y="3933825"/>
              <a:ext cx="461665" cy="9350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b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百分比</a:t>
              </a:r>
            </a:p>
          </p:txBody>
        </p:sp>
      </p:grpSp>
      <p:sp>
        <p:nvSpPr>
          <p:cNvPr id="27652" name="文字方塊 13"/>
          <p:cNvSpPr txBox="1">
            <a:spLocks noChangeArrowheads="1"/>
          </p:cNvSpPr>
          <p:nvPr/>
        </p:nvSpPr>
        <p:spPr bwMode="auto">
          <a:xfrm>
            <a:off x="900113" y="981075"/>
            <a:ext cx="74168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根據實驗，發現</a:t>
            </a:r>
            <a:r>
              <a:rPr lang="en-US" altLang="zh-TW" sz="2200" i="1">
                <a:latin typeface="微軟正黑體" panose="020B0604030504040204" pitchFamily="34" charset="-120"/>
                <a:ea typeface="微軟正黑體" panose="020B0604030504040204" pitchFamily="34" charset="-120"/>
              </a:rPr>
              <a:t>D=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時，幾乎涵蓋大多數的最大絕對值位移。圖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12.6.1.2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為五種視訊檔的不同絕對位移分佈圖。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投影片編號版面配置區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2D2A7A93-50E4-4308-B7F3-77BC9F1174A2}" type="slidenum">
              <a:rPr kumimoji="0" lang="zh-TW" altLang="en-US">
                <a:latin typeface="Arial Black" panose="020B0A04020102020204" pitchFamily="34" charset="0"/>
              </a:rPr>
              <a:pPr/>
              <a:t>26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  <p:grpSp>
        <p:nvGrpSpPr>
          <p:cNvPr id="28675" name="群組 2"/>
          <p:cNvGrpSpPr>
            <a:grpSpLocks/>
          </p:cNvGrpSpPr>
          <p:nvPr/>
        </p:nvGrpSpPr>
        <p:grpSpPr bwMode="auto">
          <a:xfrm>
            <a:off x="539750" y="869950"/>
            <a:ext cx="8153400" cy="871538"/>
            <a:chOff x="539552" y="980728"/>
            <a:chExt cx="8153400" cy="871008"/>
          </a:xfrm>
        </p:grpSpPr>
        <p:sp>
          <p:nvSpPr>
            <p:cNvPr id="28682" name="Rectangle 8"/>
            <p:cNvSpPr>
              <a:spLocks noChangeArrowheads="1"/>
            </p:cNvSpPr>
            <p:nvPr/>
          </p:nvSpPr>
          <p:spPr bwMode="auto">
            <a:xfrm>
              <a:off x="539552" y="980728"/>
              <a:ext cx="8153400" cy="871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115000"/>
                </a:lnSpc>
              </a:pP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令                   代表在視訊檔</a:t>
              </a:r>
              <a:r>
                <a:rPr lang="en-US" altLang="zh-TW" sz="2200" i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l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中的第</a:t>
              </a:r>
              <a:r>
                <a:rPr lang="en-US" altLang="zh-TW" sz="2200" i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張影像中隨機變數</a:t>
              </a:r>
              <a:r>
                <a:rPr lang="en-US" altLang="zh-TW" sz="2200" i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的機率值。</a:t>
              </a:r>
              <a:r>
                <a:rPr lang="en-US" altLang="zh-TW" sz="2200" i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的平均機率可表示為</a:t>
              </a:r>
              <a:endPara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aphicFrame>
          <p:nvGraphicFramePr>
            <p:cNvPr id="28683" name="Object 9"/>
            <p:cNvGraphicFramePr>
              <a:graphicFrameLocks noChangeAspect="1"/>
            </p:cNvGraphicFramePr>
            <p:nvPr/>
          </p:nvGraphicFramePr>
          <p:xfrm>
            <a:off x="916526" y="1022986"/>
            <a:ext cx="1344612" cy="460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99" name="Equation" r:id="rId3" imgW="710891" imgH="241195" progId="Equation.DSMT4">
                    <p:embed/>
                  </p:oleObj>
                </mc:Choice>
                <mc:Fallback>
                  <p:oleObj name="Equation" r:id="rId3" imgW="710891" imgH="241195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6526" y="1022986"/>
                          <a:ext cx="1344612" cy="460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676" name="Rectangle 8"/>
          <p:cNvSpPr>
            <a:spLocks noChangeArrowheads="1"/>
          </p:cNvSpPr>
          <p:nvPr/>
        </p:nvSpPr>
        <p:spPr bwMode="auto">
          <a:xfrm>
            <a:off x="539750" y="2997200"/>
            <a:ext cx="8153400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針對五種視訊檔，圖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12.6.1.3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分別列出它們的</a:t>
            </a:r>
            <a:r>
              <a:rPr lang="en-US" altLang="zh-TW" sz="2200" i="1"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之平均機率。當</a:t>
            </a:r>
            <a:endParaRPr lang="en-US" altLang="zh-TW" sz="2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lnSpc>
                <a:spcPct val="115000"/>
              </a:lnSpc>
            </a:pP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，把五種視訊的</a:t>
            </a:r>
            <a:r>
              <a:rPr lang="en-US" altLang="zh-TW" sz="2200" i="1"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  <a:r>
              <a:rPr lang="zh-TW" altLang="en-US" sz="2200" i="1">
                <a:latin typeface="微軟正黑體" panose="020B0604030504040204" pitchFamily="34" charset="-120"/>
                <a:ea typeface="微軟正黑體" panose="020B0604030504040204" pitchFamily="34" charset="-120"/>
              </a:rPr>
              <a:t>之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平均機率疊加起來，得</a:t>
            </a:r>
            <a:endParaRPr lang="en-US" altLang="zh-TW" sz="2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28677" name="Object 4"/>
          <p:cNvGraphicFramePr>
            <a:graphicFrameLocks noChangeAspect="1"/>
          </p:cNvGraphicFramePr>
          <p:nvPr/>
        </p:nvGraphicFramePr>
        <p:xfrm>
          <a:off x="3132138" y="1773238"/>
          <a:ext cx="2160587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0" name="Equation" r:id="rId5" imgW="1054100" imgH="457200" progId="Equation.DSMT4">
                  <p:embed/>
                </p:oleObj>
              </mc:Choice>
              <mc:Fallback>
                <p:oleObj name="Equation" r:id="rId5" imgW="105410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1773238"/>
                        <a:ext cx="2160587" cy="94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5"/>
          <p:cNvGraphicFramePr>
            <a:graphicFrameLocks noChangeAspect="1"/>
          </p:cNvGraphicFramePr>
          <p:nvPr/>
        </p:nvGraphicFramePr>
        <p:xfrm>
          <a:off x="633413" y="3509963"/>
          <a:ext cx="107950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1" name="Equation" r:id="rId7" imgW="621760" imgH="177646" progId="Equation.DSMT4">
                  <p:embed/>
                </p:oleObj>
              </mc:Choice>
              <mc:Fallback>
                <p:oleObj name="Equation" r:id="rId7" imgW="621760" imgH="177646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413" y="3509963"/>
                        <a:ext cx="1079500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6"/>
          <p:cNvGraphicFramePr>
            <a:graphicFrameLocks noChangeAspect="1"/>
          </p:cNvGraphicFramePr>
          <p:nvPr/>
        </p:nvGraphicFramePr>
        <p:xfrm>
          <a:off x="2124075" y="4076700"/>
          <a:ext cx="4556125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2" name="Equation" r:id="rId9" imgW="2222500" imgH="457200" progId="Equation.DSMT4">
                  <p:embed/>
                </p:oleObj>
              </mc:Choice>
              <mc:Fallback>
                <p:oleObj name="Equation" r:id="rId9" imgW="222250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4076700"/>
                        <a:ext cx="4556125" cy="94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539750" y="5229225"/>
            <a:ext cx="8153400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由上式可知當</a:t>
            </a:r>
            <a:r>
              <a:rPr lang="en-US" altLang="zh-TW" sz="2200" i="1"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小於等於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時，平均的疊加機率高達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91.17% 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lnSpc>
                <a:spcPct val="115000"/>
              </a:lnSpc>
            </a:pP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令          ，這個值在決定最低搜尋範圍時會用到。 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</a:p>
        </p:txBody>
      </p:sp>
      <p:graphicFrame>
        <p:nvGraphicFramePr>
          <p:cNvPr id="28681" name="Object 7"/>
          <p:cNvGraphicFramePr>
            <a:graphicFrameLocks noChangeAspect="1"/>
          </p:cNvGraphicFramePr>
          <p:nvPr/>
        </p:nvGraphicFramePr>
        <p:xfrm>
          <a:off x="900113" y="5661025"/>
          <a:ext cx="769937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3" name="Equation" r:id="rId11" imgW="444307" imgH="190417" progId="Equation.DSMT4">
                  <p:embed/>
                </p:oleObj>
              </mc:Choice>
              <mc:Fallback>
                <p:oleObj name="Equation" r:id="rId11" imgW="444307" imgH="190417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661025"/>
                        <a:ext cx="769937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投影片編號版面配置區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18EDE91A-8C14-469C-B168-0BEFDB5A616F}" type="slidenum">
              <a:rPr kumimoji="0" lang="zh-TW" altLang="en-US">
                <a:latin typeface="Arial Black" panose="020B0A04020102020204" pitchFamily="34" charset="0"/>
              </a:rPr>
              <a:pPr/>
              <a:t>27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  <p:sp>
        <p:nvSpPr>
          <p:cNvPr id="29699" name="矩形 2"/>
          <p:cNvSpPr>
            <a:spLocks noChangeArrowheads="1"/>
          </p:cNvSpPr>
          <p:nvPr/>
        </p:nvSpPr>
        <p:spPr bwMode="auto">
          <a:xfrm>
            <a:off x="466725" y="3186113"/>
            <a:ext cx="7993063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假設在視訊檔 </a:t>
            </a:r>
            <a:r>
              <a:rPr lang="en-US" altLang="zh-TW" sz="22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 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中的第</a:t>
            </a:r>
            <a:r>
              <a:rPr lang="en-US" altLang="zh-TW" sz="2200" i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張影像已被分割成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5×5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個區塊，見圖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12.6.1.4(a) 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，圖中的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200" i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altLang="zh-TW" sz="2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2200" i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代表該區域的移動向量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(Motion Vector)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值。圖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12.6.1.4(b)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這四個鄰近區塊的移動向量之平均值可用來預測</a:t>
            </a:r>
            <a:r>
              <a:rPr lang="en-US" altLang="zh-TW" sz="2200" i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en-US" altLang="zh-TW" sz="2200" i="1" baseline="-30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的初始移動後的</a:t>
            </a:r>
            <a:r>
              <a:rPr lang="en-US" altLang="zh-TW" sz="2200" i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en-US" altLang="zh-TW" sz="2200" i="1" baseline="-30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en-US" altLang="zh-TW" sz="2200" i="1" baseline="-30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700" name="文字方塊 5"/>
          <p:cNvSpPr txBox="1">
            <a:spLocks noChangeArrowheads="1"/>
          </p:cNvSpPr>
          <p:nvPr/>
        </p:nvSpPr>
        <p:spPr bwMode="auto">
          <a:xfrm>
            <a:off x="3300413" y="2824163"/>
            <a:ext cx="15128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/>
              <a:t>(a)</a:t>
            </a:r>
            <a:r>
              <a:rPr lang="zh-TW" altLang="en-US"/>
              <a:t>參考影像</a:t>
            </a:r>
          </a:p>
        </p:txBody>
      </p:sp>
      <p:sp>
        <p:nvSpPr>
          <p:cNvPr id="29701" name="文字方塊 6"/>
          <p:cNvSpPr txBox="1">
            <a:spLocks noChangeArrowheads="1"/>
          </p:cNvSpPr>
          <p:nvPr/>
        </p:nvSpPr>
        <p:spPr bwMode="auto">
          <a:xfrm>
            <a:off x="5964238" y="2824163"/>
            <a:ext cx="15128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/>
              <a:t>(b)</a:t>
            </a:r>
            <a:r>
              <a:rPr lang="zh-TW" altLang="en-US"/>
              <a:t>目前影像</a:t>
            </a:r>
          </a:p>
        </p:txBody>
      </p:sp>
      <p:sp>
        <p:nvSpPr>
          <p:cNvPr id="29702" name="文字方塊 7"/>
          <p:cNvSpPr txBox="1">
            <a:spLocks noChangeArrowheads="1"/>
          </p:cNvSpPr>
          <p:nvPr/>
        </p:nvSpPr>
        <p:spPr bwMode="auto">
          <a:xfrm>
            <a:off x="466725" y="592138"/>
            <a:ext cx="22320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12.6.1.4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    一個例子</a:t>
            </a:r>
          </a:p>
        </p:txBody>
      </p:sp>
      <p:sp>
        <p:nvSpPr>
          <p:cNvPr id="29703" name="矩形 2"/>
          <p:cNvSpPr>
            <a:spLocks noChangeArrowheads="1"/>
          </p:cNvSpPr>
          <p:nvPr/>
        </p:nvSpPr>
        <p:spPr bwMode="auto">
          <a:xfrm>
            <a:off x="455613" y="4551363"/>
            <a:ext cx="7993062" cy="212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由圖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12.6.1.4(a)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可算得                   ，                 ，                  ，       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，                  ，                 ，                 。利用式子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可得到                              。                       </a:t>
            </a:r>
          </a:p>
        </p:txBody>
      </p:sp>
      <p:graphicFrame>
        <p:nvGraphicFramePr>
          <p:cNvPr id="29704" name="Object 9"/>
          <p:cNvGraphicFramePr>
            <a:graphicFrameLocks noChangeAspect="1"/>
          </p:cNvGraphicFramePr>
          <p:nvPr/>
        </p:nvGraphicFramePr>
        <p:xfrm>
          <a:off x="3300413" y="4557713"/>
          <a:ext cx="1360487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6" name="Equation" r:id="rId4" imgW="748975" imgH="241195" progId="Equation.DSMT4">
                  <p:embed/>
                </p:oleObj>
              </mc:Choice>
              <mc:Fallback>
                <p:oleObj name="Equation" r:id="rId4" imgW="748975" imgH="241195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3" y="4557713"/>
                        <a:ext cx="1360487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5" name="Object 13"/>
          <p:cNvGraphicFramePr>
            <a:graphicFrameLocks noChangeAspect="1"/>
          </p:cNvGraphicFramePr>
          <p:nvPr/>
        </p:nvGraphicFramePr>
        <p:xfrm>
          <a:off x="6318250" y="4557713"/>
          <a:ext cx="1360488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7" name="Equation" r:id="rId6" imgW="748975" imgH="241195" progId="Equation.DSMT4">
                  <p:embed/>
                </p:oleObj>
              </mc:Choice>
              <mc:Fallback>
                <p:oleObj name="Equation" r:id="rId6" imgW="748975" imgH="241195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8250" y="4557713"/>
                        <a:ext cx="1360488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6" name="Object 14"/>
          <p:cNvGraphicFramePr>
            <a:graphicFrameLocks noChangeAspect="1"/>
          </p:cNvGraphicFramePr>
          <p:nvPr/>
        </p:nvGraphicFramePr>
        <p:xfrm>
          <a:off x="4854575" y="4557713"/>
          <a:ext cx="13144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8" name="Equation" r:id="rId8" imgW="723586" imgH="241195" progId="Equation.DSMT4">
                  <p:embed/>
                </p:oleObj>
              </mc:Choice>
              <mc:Fallback>
                <p:oleObj name="Equation" r:id="rId8" imgW="723586" imgH="241195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4575" y="4557713"/>
                        <a:ext cx="131445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7" name="Object 15"/>
          <p:cNvGraphicFramePr>
            <a:graphicFrameLocks noChangeAspect="1"/>
          </p:cNvGraphicFramePr>
          <p:nvPr/>
        </p:nvGraphicFramePr>
        <p:xfrm>
          <a:off x="560388" y="4926013"/>
          <a:ext cx="1338262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9" name="Equation" r:id="rId10" imgW="736600" imgH="241300" progId="Equation.DSMT4">
                  <p:embed/>
                </p:oleObj>
              </mc:Choice>
              <mc:Fallback>
                <p:oleObj name="Equation" r:id="rId10" imgW="736600" imgH="2413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388" y="4926013"/>
                        <a:ext cx="1338262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8" name="Object 16"/>
          <p:cNvGraphicFramePr>
            <a:graphicFrameLocks noChangeAspect="1"/>
          </p:cNvGraphicFramePr>
          <p:nvPr/>
        </p:nvGraphicFramePr>
        <p:xfrm>
          <a:off x="2122488" y="4926013"/>
          <a:ext cx="1360487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20" name="Equation" r:id="rId12" imgW="748975" imgH="241195" progId="Equation.DSMT4">
                  <p:embed/>
                </p:oleObj>
              </mc:Choice>
              <mc:Fallback>
                <p:oleObj name="Equation" r:id="rId12" imgW="748975" imgH="241195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2488" y="4926013"/>
                        <a:ext cx="1360487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9" name="Object 17"/>
          <p:cNvGraphicFramePr>
            <a:graphicFrameLocks noChangeAspect="1"/>
          </p:cNvGraphicFramePr>
          <p:nvPr/>
        </p:nvGraphicFramePr>
        <p:xfrm>
          <a:off x="3635375" y="4916488"/>
          <a:ext cx="1336675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21" name="Equation" r:id="rId14" imgW="736600" imgH="241300" progId="Equation.DSMT4">
                  <p:embed/>
                </p:oleObj>
              </mc:Choice>
              <mc:Fallback>
                <p:oleObj name="Equation" r:id="rId14" imgW="736600" imgH="2413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4916488"/>
                        <a:ext cx="1336675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0" name="Object 18"/>
          <p:cNvGraphicFramePr>
            <a:graphicFrameLocks noChangeAspect="1"/>
          </p:cNvGraphicFramePr>
          <p:nvPr/>
        </p:nvGraphicFramePr>
        <p:xfrm>
          <a:off x="5075238" y="4916488"/>
          <a:ext cx="13589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22" name="Equation" r:id="rId16" imgW="748975" imgH="241195" progId="Equation.DSMT4">
                  <p:embed/>
                </p:oleObj>
              </mc:Choice>
              <mc:Fallback>
                <p:oleObj name="Equation" r:id="rId16" imgW="748975" imgH="241195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5238" y="4916488"/>
                        <a:ext cx="13589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1" name="Object 10"/>
          <p:cNvGraphicFramePr>
            <a:graphicFrameLocks noChangeAspect="1"/>
          </p:cNvGraphicFramePr>
          <p:nvPr/>
        </p:nvGraphicFramePr>
        <p:xfrm>
          <a:off x="1512888" y="5372100"/>
          <a:ext cx="5695950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23" name="Equation" r:id="rId18" imgW="2819400" imgH="431800" progId="Equation.DSMT4">
                  <p:embed/>
                </p:oleObj>
              </mc:Choice>
              <mc:Fallback>
                <p:oleObj name="Equation" r:id="rId18" imgW="2819400" imgH="431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2888" y="5372100"/>
                        <a:ext cx="5695950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2" name="Object 20"/>
          <p:cNvGraphicFramePr>
            <a:graphicFrameLocks noChangeAspect="1"/>
          </p:cNvGraphicFramePr>
          <p:nvPr/>
        </p:nvGraphicFramePr>
        <p:xfrm>
          <a:off x="1500188" y="6245225"/>
          <a:ext cx="2079625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24" name="Equation" r:id="rId20" imgW="1104900" imgH="241300" progId="Equation.DSMT4">
                  <p:embed/>
                </p:oleObj>
              </mc:Choice>
              <mc:Fallback>
                <p:oleObj name="Equation" r:id="rId20" imgW="1104900" imgH="2413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6245225"/>
                        <a:ext cx="2079625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2698750" y="512763"/>
          <a:ext cx="2592387" cy="2232025"/>
        </p:xfrm>
        <a:graphic>
          <a:graphicData uri="http://schemas.openxmlformats.org/drawingml/2006/table">
            <a:tbl>
              <a:tblPr/>
              <a:tblGrid>
                <a:gridCol w="518267"/>
                <a:gridCol w="519319"/>
                <a:gridCol w="518267"/>
                <a:gridCol w="518267"/>
                <a:gridCol w="518267"/>
              </a:tblGrid>
              <a:tr h="4464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Times New Roman"/>
                          <a:ea typeface="新細明體"/>
                          <a:cs typeface="Times New Roman"/>
                        </a:rPr>
                        <a:t>(0,0)</a:t>
                      </a:r>
                      <a:endParaRPr lang="zh-TW" sz="1200" kern="100" dirty="0">
                        <a:latin typeface="Calibri"/>
                        <a:ea typeface="新細明體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i="1" kern="100" dirty="0">
                          <a:latin typeface="Times New Roman"/>
                          <a:ea typeface="新細明體"/>
                          <a:cs typeface="Times New Roman"/>
                        </a:rPr>
                        <a:t>D</a:t>
                      </a:r>
                      <a:r>
                        <a:rPr lang="en-US" sz="1200" kern="100" dirty="0">
                          <a:latin typeface="Times New Roman"/>
                          <a:ea typeface="新細明體"/>
                          <a:cs typeface="Times New Roman"/>
                        </a:rPr>
                        <a:t>=0</a:t>
                      </a:r>
                      <a:endParaRPr lang="zh-TW" sz="1200" kern="100" dirty="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3" marR="685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新細明體"/>
                          <a:cs typeface="Times New Roman"/>
                        </a:rPr>
                        <a:t>(0,0)</a:t>
                      </a:r>
                      <a:endParaRPr lang="zh-TW" sz="1200" kern="100">
                        <a:latin typeface="Calibri"/>
                        <a:ea typeface="新細明體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i="1" kern="100">
                          <a:latin typeface="Times New Roman"/>
                          <a:ea typeface="新細明體"/>
                          <a:cs typeface="Times New Roman"/>
                        </a:rPr>
                        <a:t>D</a:t>
                      </a:r>
                      <a:r>
                        <a:rPr lang="en-US" sz="1200" kern="100">
                          <a:latin typeface="Times New Roman"/>
                          <a:ea typeface="新細明體"/>
                          <a:cs typeface="Times New Roman"/>
                        </a:rPr>
                        <a:t>=0</a:t>
                      </a:r>
                      <a:endParaRPr lang="zh-TW" sz="1200" kern="10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3" marR="685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新細明體"/>
                          <a:cs typeface="Times New Roman"/>
                        </a:rPr>
                        <a:t>(0,0)</a:t>
                      </a:r>
                      <a:endParaRPr lang="zh-TW" sz="1200" kern="100">
                        <a:latin typeface="Calibri"/>
                        <a:ea typeface="新細明體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i="1" kern="100">
                          <a:latin typeface="Times New Roman"/>
                          <a:ea typeface="新細明體"/>
                          <a:cs typeface="Times New Roman"/>
                        </a:rPr>
                        <a:t>D</a:t>
                      </a:r>
                      <a:r>
                        <a:rPr lang="en-US" sz="1200" kern="100">
                          <a:latin typeface="Times New Roman"/>
                          <a:ea typeface="新細明體"/>
                          <a:cs typeface="Times New Roman"/>
                        </a:rPr>
                        <a:t>=0</a:t>
                      </a:r>
                      <a:endParaRPr lang="zh-TW" sz="1200" kern="10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3" marR="685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新細明體"/>
                          <a:cs typeface="Times New Roman"/>
                        </a:rPr>
                        <a:t>(0,0)</a:t>
                      </a:r>
                      <a:endParaRPr lang="zh-TW" sz="1200" kern="100">
                        <a:latin typeface="Calibri"/>
                        <a:ea typeface="新細明體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i="1" kern="100">
                          <a:latin typeface="Times New Roman"/>
                          <a:ea typeface="新細明體"/>
                          <a:cs typeface="Times New Roman"/>
                        </a:rPr>
                        <a:t>D</a:t>
                      </a:r>
                      <a:r>
                        <a:rPr lang="en-US" sz="1200" kern="100">
                          <a:latin typeface="Times New Roman"/>
                          <a:ea typeface="新細明體"/>
                          <a:cs typeface="Times New Roman"/>
                        </a:rPr>
                        <a:t>=0</a:t>
                      </a:r>
                      <a:endParaRPr lang="zh-TW" sz="1200" kern="10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3" marR="685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新細明體"/>
                          <a:cs typeface="Times New Roman"/>
                        </a:rPr>
                        <a:t>(1,1)</a:t>
                      </a:r>
                      <a:endParaRPr lang="zh-TW" sz="1200" kern="100">
                        <a:latin typeface="Calibri"/>
                        <a:ea typeface="新細明體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i="1" kern="100">
                          <a:latin typeface="Times New Roman"/>
                          <a:ea typeface="新細明體"/>
                          <a:cs typeface="Times New Roman"/>
                        </a:rPr>
                        <a:t>D</a:t>
                      </a:r>
                      <a:r>
                        <a:rPr lang="en-US" sz="1200" kern="100">
                          <a:latin typeface="Times New Roman"/>
                          <a:ea typeface="新細明體"/>
                          <a:cs typeface="Times New Roman"/>
                        </a:rPr>
                        <a:t>=1</a:t>
                      </a:r>
                      <a:endParaRPr lang="zh-TW" sz="1200" kern="10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3" marR="685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4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新細明體"/>
                          <a:cs typeface="Times New Roman"/>
                        </a:rPr>
                        <a:t>(0,0)</a:t>
                      </a:r>
                      <a:endParaRPr lang="zh-TW" sz="1200" kern="100">
                        <a:latin typeface="Calibri"/>
                        <a:ea typeface="新細明體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i="1" kern="100">
                          <a:latin typeface="Times New Roman"/>
                          <a:ea typeface="新細明體"/>
                          <a:cs typeface="Times New Roman"/>
                        </a:rPr>
                        <a:t>D</a:t>
                      </a:r>
                      <a:r>
                        <a:rPr lang="en-US" sz="1200" kern="100">
                          <a:latin typeface="Times New Roman"/>
                          <a:ea typeface="新細明體"/>
                          <a:cs typeface="Times New Roman"/>
                        </a:rPr>
                        <a:t>=0</a:t>
                      </a:r>
                      <a:endParaRPr lang="zh-TW" sz="1200" kern="10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3" marR="685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新細明體"/>
                          <a:cs typeface="Times New Roman"/>
                        </a:rPr>
                        <a:t>(0,0)</a:t>
                      </a:r>
                      <a:endParaRPr lang="zh-TW" sz="1200" kern="100">
                        <a:latin typeface="Calibri"/>
                        <a:ea typeface="新細明體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i="1" kern="100">
                          <a:latin typeface="Times New Roman"/>
                          <a:ea typeface="新細明體"/>
                          <a:cs typeface="Times New Roman"/>
                        </a:rPr>
                        <a:t>D</a:t>
                      </a:r>
                      <a:r>
                        <a:rPr lang="en-US" sz="1200" kern="100">
                          <a:latin typeface="Times New Roman"/>
                          <a:ea typeface="新細明體"/>
                          <a:cs typeface="Times New Roman"/>
                        </a:rPr>
                        <a:t>=0</a:t>
                      </a:r>
                      <a:endParaRPr lang="zh-TW" sz="1200" kern="10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3" marR="685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新細明體"/>
                          <a:cs typeface="Times New Roman"/>
                        </a:rPr>
                        <a:t>(0,0)</a:t>
                      </a:r>
                      <a:endParaRPr lang="zh-TW" sz="1200" kern="100">
                        <a:latin typeface="Calibri"/>
                        <a:ea typeface="新細明體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i="1" kern="100">
                          <a:latin typeface="Times New Roman"/>
                          <a:ea typeface="新細明體"/>
                          <a:cs typeface="Times New Roman"/>
                        </a:rPr>
                        <a:t>D</a:t>
                      </a:r>
                      <a:r>
                        <a:rPr lang="en-US" sz="1200" kern="100">
                          <a:latin typeface="Times New Roman"/>
                          <a:ea typeface="新細明體"/>
                          <a:cs typeface="Times New Roman"/>
                        </a:rPr>
                        <a:t>=0</a:t>
                      </a:r>
                      <a:endParaRPr lang="zh-TW" sz="1200" kern="10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3" marR="685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新細明體"/>
                          <a:cs typeface="Times New Roman"/>
                        </a:rPr>
                        <a:t>(1,1)</a:t>
                      </a:r>
                      <a:endParaRPr lang="zh-TW" sz="1200" kern="100">
                        <a:latin typeface="Calibri"/>
                        <a:ea typeface="新細明體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i="1" kern="100">
                          <a:latin typeface="Times New Roman"/>
                          <a:ea typeface="新細明體"/>
                          <a:cs typeface="Times New Roman"/>
                        </a:rPr>
                        <a:t>D</a:t>
                      </a:r>
                      <a:r>
                        <a:rPr lang="en-US" sz="1200" kern="100">
                          <a:latin typeface="Times New Roman"/>
                          <a:ea typeface="新細明體"/>
                          <a:cs typeface="Times New Roman"/>
                        </a:rPr>
                        <a:t>=1</a:t>
                      </a:r>
                      <a:endParaRPr lang="zh-TW" sz="1200" kern="10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3" marR="685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新細明體"/>
                          <a:cs typeface="Times New Roman"/>
                        </a:rPr>
                        <a:t>(1,0)</a:t>
                      </a:r>
                      <a:endParaRPr lang="zh-TW" sz="1200" kern="100">
                        <a:latin typeface="Calibri"/>
                        <a:ea typeface="新細明體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i="1" kern="100">
                          <a:latin typeface="Times New Roman"/>
                          <a:ea typeface="新細明體"/>
                          <a:cs typeface="Times New Roman"/>
                        </a:rPr>
                        <a:t>D</a:t>
                      </a:r>
                      <a:r>
                        <a:rPr lang="en-US" sz="1200" kern="100">
                          <a:latin typeface="Times New Roman"/>
                          <a:ea typeface="新細明體"/>
                          <a:cs typeface="Times New Roman"/>
                        </a:rPr>
                        <a:t>=1</a:t>
                      </a:r>
                      <a:endParaRPr lang="zh-TW" sz="1200" kern="10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3" marR="685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4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新細明體"/>
                          <a:cs typeface="Times New Roman"/>
                        </a:rPr>
                        <a:t>(0,0)</a:t>
                      </a:r>
                      <a:endParaRPr lang="zh-TW" sz="1200" kern="100">
                        <a:latin typeface="Calibri"/>
                        <a:ea typeface="新細明體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i="1" kern="100">
                          <a:latin typeface="Times New Roman"/>
                          <a:ea typeface="新細明體"/>
                          <a:cs typeface="Times New Roman"/>
                        </a:rPr>
                        <a:t>D</a:t>
                      </a:r>
                      <a:r>
                        <a:rPr lang="en-US" sz="1200" kern="100">
                          <a:latin typeface="Times New Roman"/>
                          <a:ea typeface="新細明體"/>
                          <a:cs typeface="Times New Roman"/>
                        </a:rPr>
                        <a:t>=0</a:t>
                      </a:r>
                      <a:endParaRPr lang="zh-TW" sz="1200" kern="10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3" marR="685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新細明體"/>
                          <a:cs typeface="Times New Roman"/>
                        </a:rPr>
                        <a:t>(1,0)</a:t>
                      </a:r>
                      <a:endParaRPr lang="zh-TW" sz="1200" kern="100">
                        <a:latin typeface="Calibri"/>
                        <a:ea typeface="新細明體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i="1" kern="100">
                          <a:latin typeface="Times New Roman"/>
                          <a:ea typeface="新細明體"/>
                          <a:cs typeface="Times New Roman"/>
                        </a:rPr>
                        <a:t>D</a:t>
                      </a:r>
                      <a:r>
                        <a:rPr lang="en-US" sz="1200" kern="100">
                          <a:latin typeface="Times New Roman"/>
                          <a:ea typeface="新細明體"/>
                          <a:cs typeface="Times New Roman"/>
                        </a:rPr>
                        <a:t>=1</a:t>
                      </a:r>
                      <a:endParaRPr lang="zh-TW" sz="1200" kern="10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3" marR="685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新細明體"/>
                          <a:cs typeface="Times New Roman"/>
                        </a:rPr>
                        <a:t>(3,2)</a:t>
                      </a:r>
                      <a:endParaRPr lang="zh-TW" sz="1200" kern="100">
                        <a:latin typeface="Calibri"/>
                        <a:ea typeface="新細明體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i="1" kern="100">
                          <a:latin typeface="Times New Roman"/>
                          <a:ea typeface="新細明體"/>
                          <a:cs typeface="Times New Roman"/>
                        </a:rPr>
                        <a:t>D</a:t>
                      </a:r>
                      <a:r>
                        <a:rPr lang="en-US" sz="1200" kern="100">
                          <a:latin typeface="Times New Roman"/>
                          <a:ea typeface="新細明體"/>
                          <a:cs typeface="Times New Roman"/>
                        </a:rPr>
                        <a:t>=3</a:t>
                      </a:r>
                      <a:endParaRPr lang="zh-TW" sz="1200" kern="10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3" marR="685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新細明體"/>
                          <a:cs typeface="Times New Roman"/>
                        </a:rPr>
                        <a:t>(2,0)</a:t>
                      </a:r>
                      <a:endParaRPr lang="zh-TW" sz="1200" kern="100">
                        <a:latin typeface="Calibri"/>
                        <a:ea typeface="新細明體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i="1" kern="100">
                          <a:latin typeface="Times New Roman"/>
                          <a:ea typeface="新細明體"/>
                          <a:cs typeface="Times New Roman"/>
                        </a:rPr>
                        <a:t>D</a:t>
                      </a:r>
                      <a:r>
                        <a:rPr lang="en-US" sz="1200" kern="100">
                          <a:latin typeface="Times New Roman"/>
                          <a:ea typeface="新細明體"/>
                          <a:cs typeface="Times New Roman"/>
                        </a:rPr>
                        <a:t>=2</a:t>
                      </a:r>
                      <a:endParaRPr lang="zh-TW" sz="1200" kern="10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3" marR="685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Times New Roman"/>
                          <a:ea typeface="新細明體"/>
                          <a:cs typeface="Times New Roman"/>
                        </a:rPr>
                        <a:t>(2,0)</a:t>
                      </a:r>
                      <a:endParaRPr lang="zh-TW" sz="1200" kern="100" dirty="0">
                        <a:latin typeface="Calibri"/>
                        <a:ea typeface="新細明體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i="1" kern="100" dirty="0">
                          <a:latin typeface="Times New Roman"/>
                          <a:ea typeface="新細明體"/>
                          <a:cs typeface="Times New Roman"/>
                        </a:rPr>
                        <a:t>D</a:t>
                      </a:r>
                      <a:r>
                        <a:rPr lang="en-US" sz="1200" kern="100" dirty="0">
                          <a:latin typeface="Times New Roman"/>
                          <a:ea typeface="新細明體"/>
                          <a:cs typeface="Times New Roman"/>
                        </a:rPr>
                        <a:t>=2</a:t>
                      </a:r>
                      <a:endParaRPr lang="zh-TW" sz="1200" kern="100" dirty="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3" marR="685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4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新細明體"/>
                          <a:cs typeface="Times New Roman"/>
                        </a:rPr>
                        <a:t>(1,0)</a:t>
                      </a:r>
                      <a:endParaRPr lang="zh-TW" sz="1200" kern="100">
                        <a:latin typeface="Calibri"/>
                        <a:ea typeface="新細明體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i="1" kern="100">
                          <a:latin typeface="Times New Roman"/>
                          <a:ea typeface="新細明體"/>
                          <a:cs typeface="Times New Roman"/>
                        </a:rPr>
                        <a:t>D</a:t>
                      </a:r>
                      <a:r>
                        <a:rPr lang="en-US" sz="1200" kern="100">
                          <a:latin typeface="Times New Roman"/>
                          <a:ea typeface="新細明體"/>
                          <a:cs typeface="Times New Roman"/>
                        </a:rPr>
                        <a:t>=1</a:t>
                      </a:r>
                      <a:endParaRPr lang="zh-TW" sz="1200" kern="10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3" marR="685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新細明體"/>
                          <a:cs typeface="Times New Roman"/>
                        </a:rPr>
                        <a:t>(3,1)</a:t>
                      </a:r>
                      <a:endParaRPr lang="zh-TW" sz="1200" kern="100">
                        <a:latin typeface="Calibri"/>
                        <a:ea typeface="新細明體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i="1" kern="100">
                          <a:latin typeface="Times New Roman"/>
                          <a:ea typeface="新細明體"/>
                          <a:cs typeface="Times New Roman"/>
                        </a:rPr>
                        <a:t>D</a:t>
                      </a:r>
                      <a:r>
                        <a:rPr lang="en-US" sz="1200" kern="100">
                          <a:latin typeface="Times New Roman"/>
                          <a:ea typeface="新細明體"/>
                          <a:cs typeface="Times New Roman"/>
                        </a:rPr>
                        <a:t>=3</a:t>
                      </a:r>
                      <a:endParaRPr lang="zh-TW" sz="1200" kern="10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3" marR="685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新細明體"/>
                          <a:cs typeface="Times New Roman"/>
                        </a:rPr>
                        <a:t>(5,3)</a:t>
                      </a:r>
                      <a:endParaRPr lang="zh-TW" sz="1200" kern="100">
                        <a:latin typeface="Calibri"/>
                        <a:ea typeface="新細明體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i="1" kern="100">
                          <a:latin typeface="Times New Roman"/>
                          <a:ea typeface="新細明體"/>
                          <a:cs typeface="Times New Roman"/>
                        </a:rPr>
                        <a:t>D</a:t>
                      </a:r>
                      <a:r>
                        <a:rPr lang="en-US" sz="1200" kern="100">
                          <a:latin typeface="Times New Roman"/>
                          <a:ea typeface="新細明體"/>
                          <a:cs typeface="Times New Roman"/>
                        </a:rPr>
                        <a:t>=5</a:t>
                      </a:r>
                      <a:endParaRPr lang="zh-TW" sz="1200" kern="10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3" marR="685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新細明體"/>
                          <a:cs typeface="Times New Roman"/>
                        </a:rPr>
                        <a:t>(6,2)</a:t>
                      </a:r>
                      <a:endParaRPr lang="zh-TW" sz="1200" kern="100">
                        <a:latin typeface="Calibri"/>
                        <a:ea typeface="新細明體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i="1" kern="100">
                          <a:latin typeface="Times New Roman"/>
                          <a:ea typeface="新細明體"/>
                          <a:cs typeface="Times New Roman"/>
                        </a:rPr>
                        <a:t>D</a:t>
                      </a:r>
                      <a:r>
                        <a:rPr lang="en-US" sz="1200" kern="100">
                          <a:latin typeface="Times New Roman"/>
                          <a:ea typeface="新細明體"/>
                          <a:cs typeface="Times New Roman"/>
                        </a:rPr>
                        <a:t>=6</a:t>
                      </a:r>
                      <a:endParaRPr lang="zh-TW" sz="1200" kern="10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3" marR="685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新細明體"/>
                          <a:cs typeface="Times New Roman"/>
                        </a:rPr>
                        <a:t>(2,1)</a:t>
                      </a:r>
                      <a:endParaRPr lang="zh-TW" sz="1200" kern="100">
                        <a:latin typeface="Calibri"/>
                        <a:ea typeface="新細明體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i="1" kern="100">
                          <a:latin typeface="Times New Roman"/>
                          <a:ea typeface="新細明體"/>
                          <a:cs typeface="Times New Roman"/>
                        </a:rPr>
                        <a:t>D</a:t>
                      </a:r>
                      <a:r>
                        <a:rPr lang="en-US" sz="1200" kern="100">
                          <a:latin typeface="Times New Roman"/>
                          <a:ea typeface="新細明體"/>
                          <a:cs typeface="Times New Roman"/>
                        </a:rPr>
                        <a:t>=2</a:t>
                      </a:r>
                      <a:endParaRPr lang="zh-TW" sz="1200" kern="10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3" marR="685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4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新細明體"/>
                          <a:cs typeface="Times New Roman"/>
                        </a:rPr>
                        <a:t>(1,0)</a:t>
                      </a:r>
                      <a:endParaRPr lang="zh-TW" sz="1200" kern="100">
                        <a:latin typeface="Calibri"/>
                        <a:ea typeface="新細明體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i="1" kern="100">
                          <a:latin typeface="Times New Roman"/>
                          <a:ea typeface="新細明體"/>
                          <a:cs typeface="Times New Roman"/>
                        </a:rPr>
                        <a:t>D</a:t>
                      </a:r>
                      <a:r>
                        <a:rPr lang="en-US" sz="1200" kern="100">
                          <a:latin typeface="Times New Roman"/>
                          <a:ea typeface="新細明體"/>
                          <a:cs typeface="Times New Roman"/>
                        </a:rPr>
                        <a:t>=1</a:t>
                      </a:r>
                      <a:endParaRPr lang="zh-TW" sz="1200" kern="10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3" marR="685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新細明體"/>
                          <a:cs typeface="Times New Roman"/>
                        </a:rPr>
                        <a:t>(2,1)</a:t>
                      </a:r>
                      <a:endParaRPr lang="zh-TW" sz="1200" kern="100">
                        <a:latin typeface="Calibri"/>
                        <a:ea typeface="新細明體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i="1" kern="100">
                          <a:latin typeface="Times New Roman"/>
                          <a:ea typeface="新細明體"/>
                          <a:cs typeface="Times New Roman"/>
                        </a:rPr>
                        <a:t>D</a:t>
                      </a:r>
                      <a:r>
                        <a:rPr lang="en-US" sz="1200" kern="100">
                          <a:latin typeface="Times New Roman"/>
                          <a:ea typeface="新細明體"/>
                          <a:cs typeface="Times New Roman"/>
                        </a:rPr>
                        <a:t>=2</a:t>
                      </a:r>
                      <a:endParaRPr lang="zh-TW" sz="1200" kern="10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3" marR="685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新細明體"/>
                          <a:cs typeface="Times New Roman"/>
                        </a:rPr>
                        <a:t>(3,2)</a:t>
                      </a:r>
                      <a:endParaRPr lang="zh-TW" sz="1200" kern="100">
                        <a:latin typeface="Calibri"/>
                        <a:ea typeface="新細明體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i="1" kern="100">
                          <a:latin typeface="Times New Roman"/>
                          <a:ea typeface="新細明體"/>
                          <a:cs typeface="Times New Roman"/>
                        </a:rPr>
                        <a:t>D</a:t>
                      </a:r>
                      <a:r>
                        <a:rPr lang="en-US" sz="1200" kern="100">
                          <a:latin typeface="Times New Roman"/>
                          <a:ea typeface="新細明體"/>
                          <a:cs typeface="Times New Roman"/>
                        </a:rPr>
                        <a:t>=3</a:t>
                      </a:r>
                      <a:endParaRPr lang="zh-TW" sz="1200" kern="10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3" marR="685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新細明體"/>
                          <a:cs typeface="Times New Roman"/>
                        </a:rPr>
                        <a:t>(2,2)</a:t>
                      </a:r>
                      <a:endParaRPr lang="zh-TW" sz="1200" kern="100">
                        <a:latin typeface="Calibri"/>
                        <a:ea typeface="新細明體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i="1" kern="100">
                          <a:latin typeface="Times New Roman"/>
                          <a:ea typeface="新細明體"/>
                          <a:cs typeface="Times New Roman"/>
                        </a:rPr>
                        <a:t>D</a:t>
                      </a:r>
                      <a:r>
                        <a:rPr lang="en-US" sz="1200" kern="100">
                          <a:latin typeface="Times New Roman"/>
                          <a:ea typeface="新細明體"/>
                          <a:cs typeface="Times New Roman"/>
                        </a:rPr>
                        <a:t>=2</a:t>
                      </a:r>
                      <a:endParaRPr lang="zh-TW" sz="1200" kern="10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3" marR="685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Times New Roman"/>
                          <a:ea typeface="新細明體"/>
                          <a:cs typeface="Times New Roman"/>
                        </a:rPr>
                        <a:t>(2,1)</a:t>
                      </a:r>
                      <a:endParaRPr lang="zh-TW" sz="1200" kern="100" dirty="0">
                        <a:latin typeface="Calibri"/>
                        <a:ea typeface="新細明體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i="1" kern="100" dirty="0">
                          <a:latin typeface="Times New Roman"/>
                          <a:ea typeface="新細明體"/>
                          <a:cs typeface="Times New Roman"/>
                        </a:rPr>
                        <a:t>D</a:t>
                      </a:r>
                      <a:r>
                        <a:rPr lang="en-US" sz="1200" kern="100" dirty="0">
                          <a:latin typeface="Times New Roman"/>
                          <a:ea typeface="新細明體"/>
                          <a:cs typeface="Times New Roman"/>
                        </a:rPr>
                        <a:t>=2</a:t>
                      </a:r>
                      <a:endParaRPr lang="zh-TW" sz="1200" kern="100" dirty="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3" marR="685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" name="矩形 21"/>
          <p:cNvSpPr/>
          <p:nvPr/>
        </p:nvSpPr>
        <p:spPr>
          <a:xfrm>
            <a:off x="5507038" y="520700"/>
            <a:ext cx="2663825" cy="22320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grpSp>
        <p:nvGrpSpPr>
          <p:cNvPr id="29752" name="群組 45"/>
          <p:cNvGrpSpPr>
            <a:grpSpLocks/>
          </p:cNvGrpSpPr>
          <p:nvPr/>
        </p:nvGrpSpPr>
        <p:grpSpPr bwMode="auto">
          <a:xfrm>
            <a:off x="6065838" y="960438"/>
            <a:ext cx="1655762" cy="1054100"/>
            <a:chOff x="5948619" y="1027335"/>
            <a:chExt cx="1656184" cy="1054072"/>
          </a:xfrm>
        </p:grpSpPr>
        <p:sp>
          <p:nvSpPr>
            <p:cNvPr id="26" name="矩形 25"/>
            <p:cNvSpPr/>
            <p:nvPr/>
          </p:nvSpPr>
          <p:spPr>
            <a:xfrm>
              <a:off x="6012135" y="1557546"/>
              <a:ext cx="503365" cy="50322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TW" altLang="en-US"/>
            </a:p>
          </p:txBody>
        </p:sp>
        <p:grpSp>
          <p:nvGrpSpPr>
            <p:cNvPr id="29754" name="群組 44"/>
            <p:cNvGrpSpPr>
              <a:grpSpLocks/>
            </p:cNvGrpSpPr>
            <p:nvPr/>
          </p:nvGrpSpPr>
          <p:grpSpPr bwMode="auto">
            <a:xfrm>
              <a:off x="5948619" y="1027335"/>
              <a:ext cx="1656184" cy="1054072"/>
              <a:chOff x="5948619" y="1027335"/>
              <a:chExt cx="1656184" cy="1054072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6012135" y="1052734"/>
                <a:ext cx="503365" cy="50481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TW" altLang="en-US" dirty="0"/>
              </a:p>
            </p:txBody>
          </p:sp>
          <p:grpSp>
            <p:nvGrpSpPr>
              <p:cNvPr id="29756" name="群組 43"/>
              <p:cNvGrpSpPr>
                <a:grpSpLocks/>
              </p:cNvGrpSpPr>
              <p:nvPr/>
            </p:nvGrpSpPr>
            <p:grpSpPr bwMode="auto">
              <a:xfrm>
                <a:off x="5948619" y="1027335"/>
                <a:ext cx="1656184" cy="1054072"/>
                <a:chOff x="5948619" y="1027335"/>
                <a:chExt cx="1656184" cy="1054072"/>
              </a:xfrm>
            </p:grpSpPr>
            <p:sp>
              <p:nvSpPr>
                <p:cNvPr id="24" name="矩形 23"/>
                <p:cNvSpPr/>
                <p:nvPr/>
              </p:nvSpPr>
              <p:spPr>
                <a:xfrm>
                  <a:off x="6515500" y="1052734"/>
                  <a:ext cx="504954" cy="50481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zh-TW" altLang="en-US"/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>
                  <a:off x="7020454" y="1052734"/>
                  <a:ext cx="503366" cy="50481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zh-TW" altLang="en-US"/>
                </a:p>
              </p:txBody>
            </p:sp>
            <p:grpSp>
              <p:nvGrpSpPr>
                <p:cNvPr id="29759" name="群組 42"/>
                <p:cNvGrpSpPr>
                  <a:grpSpLocks/>
                </p:cNvGrpSpPr>
                <p:nvPr/>
              </p:nvGrpSpPr>
              <p:grpSpPr bwMode="auto">
                <a:xfrm>
                  <a:off x="5948619" y="1027335"/>
                  <a:ext cx="1656184" cy="1054072"/>
                  <a:chOff x="5948619" y="1027335"/>
                  <a:chExt cx="1656184" cy="1054072"/>
                </a:xfrm>
              </p:grpSpPr>
              <p:sp>
                <p:nvSpPr>
                  <p:cNvPr id="27" name="矩形 26"/>
                  <p:cNvSpPr/>
                  <p:nvPr/>
                </p:nvSpPr>
                <p:spPr>
                  <a:xfrm>
                    <a:off x="6515500" y="1557546"/>
                    <a:ext cx="504954" cy="503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zh-TW" altLang="en-US"/>
                  </a:p>
                </p:txBody>
              </p:sp>
              <p:grpSp>
                <p:nvGrpSpPr>
                  <p:cNvPr id="29761" name="群組 29"/>
                  <p:cNvGrpSpPr>
                    <a:grpSpLocks/>
                  </p:cNvGrpSpPr>
                  <p:nvPr/>
                </p:nvGrpSpPr>
                <p:grpSpPr bwMode="auto">
                  <a:xfrm>
                    <a:off x="5948619" y="1035802"/>
                    <a:ext cx="648072" cy="554695"/>
                    <a:chOff x="5948619" y="1035802"/>
                    <a:chExt cx="648072" cy="554695"/>
                  </a:xfrm>
                </p:grpSpPr>
                <p:sp>
                  <p:nvSpPr>
                    <p:cNvPr id="29772" name="文字方塊 2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948619" y="1035802"/>
                      <a:ext cx="648072" cy="3385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/>
                      <a:r>
                        <a:rPr lang="en-US" altLang="zh-TW" sz="1600"/>
                        <a:t>(3,2)</a:t>
                      </a:r>
                    </a:p>
                  </p:txBody>
                </p:sp>
                <p:graphicFrame>
                  <p:nvGraphicFramePr>
                    <p:cNvPr id="29773" name="Object 21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6279063" y="1273855"/>
                    <a:ext cx="228686" cy="316642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29825" name="Equation" r:id="rId22" imgW="165028" imgH="228501" progId="Equation.DSMT4">
                            <p:embed/>
                          </p:oleObj>
                        </mc:Choice>
                        <mc:Fallback>
                          <p:oleObj name="Equation" r:id="rId22" imgW="165028" imgH="228501" progId="Equation.DSMT4">
                            <p:embed/>
                            <p:pic>
                              <p:nvPicPr>
                                <p:cNvPr id="0" name="Object 21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23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6279063" y="1273855"/>
                                  <a:ext cx="228686" cy="316642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rgbClr val="808080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p:grpSp>
              <p:grpSp>
                <p:nvGrpSpPr>
                  <p:cNvPr id="29762" name="群組 30"/>
                  <p:cNvGrpSpPr>
                    <a:grpSpLocks/>
                  </p:cNvGrpSpPr>
                  <p:nvPr/>
                </p:nvGrpSpPr>
                <p:grpSpPr bwMode="auto">
                  <a:xfrm>
                    <a:off x="6465414" y="1027335"/>
                    <a:ext cx="648072" cy="555403"/>
                    <a:chOff x="5948619" y="1035802"/>
                    <a:chExt cx="648072" cy="555403"/>
                  </a:xfrm>
                </p:grpSpPr>
                <p:sp>
                  <p:nvSpPr>
                    <p:cNvPr id="29770" name="文字方塊 3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948619" y="1035802"/>
                      <a:ext cx="648072" cy="3385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/>
                      <a:r>
                        <a:rPr lang="en-US" altLang="zh-TW" sz="1600"/>
                        <a:t>(5,3)</a:t>
                      </a:r>
                    </a:p>
                  </p:txBody>
                </p:sp>
                <p:graphicFrame>
                  <p:nvGraphicFramePr>
                    <p:cNvPr id="29771" name="Object 22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6261830" y="1273705"/>
                    <a:ext cx="263525" cy="317500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29826" name="Equation" r:id="rId24" imgW="190500" imgH="228600" progId="Equation.DSMT4">
                            <p:embed/>
                          </p:oleObj>
                        </mc:Choice>
                        <mc:Fallback>
                          <p:oleObj name="Equation" r:id="rId24" imgW="190500" imgH="228600" progId="Equation.DSMT4">
                            <p:embed/>
                            <p:pic>
                              <p:nvPicPr>
                                <p:cNvPr id="0" name="Object 22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25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6261830" y="1273705"/>
                                  <a:ext cx="263525" cy="317500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rgbClr val="808080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p:grpSp>
              <p:grpSp>
                <p:nvGrpSpPr>
                  <p:cNvPr id="29763" name="群組 33"/>
                  <p:cNvGrpSpPr>
                    <a:grpSpLocks/>
                  </p:cNvGrpSpPr>
                  <p:nvPr/>
                </p:nvGrpSpPr>
                <p:grpSpPr bwMode="auto">
                  <a:xfrm>
                    <a:off x="6956731" y="1027335"/>
                    <a:ext cx="648072" cy="555402"/>
                    <a:chOff x="5948619" y="1035802"/>
                    <a:chExt cx="648072" cy="555402"/>
                  </a:xfrm>
                </p:grpSpPr>
                <p:sp>
                  <p:nvSpPr>
                    <p:cNvPr id="29768" name="文字方塊 3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948619" y="1035802"/>
                      <a:ext cx="648072" cy="3385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/>
                      <a:r>
                        <a:rPr lang="en-US" altLang="zh-TW" sz="1600"/>
                        <a:t>(4,1)</a:t>
                      </a:r>
                    </a:p>
                  </p:txBody>
                </p:sp>
                <p:graphicFrame>
                  <p:nvGraphicFramePr>
                    <p:cNvPr id="29769" name="Object 23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6271105" y="1273704"/>
                    <a:ext cx="246063" cy="317500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29827" name="Equation" r:id="rId26" imgW="177646" imgH="228402" progId="Equation.DSMT4">
                            <p:embed/>
                          </p:oleObj>
                        </mc:Choice>
                        <mc:Fallback>
                          <p:oleObj name="Equation" r:id="rId26" imgW="177646" imgH="228402" progId="Equation.DSMT4">
                            <p:embed/>
                            <p:pic>
                              <p:nvPicPr>
                                <p:cNvPr id="0" name="Object 23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27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6271105" y="1273704"/>
                                  <a:ext cx="246063" cy="317500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rgbClr val="808080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p:grpSp>
              <p:grpSp>
                <p:nvGrpSpPr>
                  <p:cNvPr id="29764" name="群組 36"/>
                  <p:cNvGrpSpPr>
                    <a:grpSpLocks/>
                  </p:cNvGrpSpPr>
                  <p:nvPr/>
                </p:nvGrpSpPr>
                <p:grpSpPr bwMode="auto">
                  <a:xfrm>
                    <a:off x="5961358" y="1527196"/>
                    <a:ext cx="648072" cy="554211"/>
                    <a:chOff x="5948619" y="1035802"/>
                    <a:chExt cx="648072" cy="554211"/>
                  </a:xfrm>
                </p:grpSpPr>
                <p:sp>
                  <p:nvSpPr>
                    <p:cNvPr id="29766" name="文字方塊 3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948619" y="1035802"/>
                      <a:ext cx="648072" cy="3385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/>
                      <a:r>
                        <a:rPr lang="en-US" altLang="zh-TW" sz="1600"/>
                        <a:t>(4,2)</a:t>
                      </a:r>
                    </a:p>
                  </p:txBody>
                </p:sp>
                <p:graphicFrame>
                  <p:nvGraphicFramePr>
                    <p:cNvPr id="29767" name="Object 24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6261754" y="1274101"/>
                    <a:ext cx="263525" cy="315912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29828" name="Equation" r:id="rId28" imgW="190500" imgH="228600" progId="Equation.DSMT4">
                            <p:embed/>
                          </p:oleObj>
                        </mc:Choice>
                        <mc:Fallback>
                          <p:oleObj name="Equation" r:id="rId28" imgW="190500" imgH="228600" progId="Equation.DSMT4">
                            <p:embed/>
                            <p:pic>
                              <p:nvPicPr>
                                <p:cNvPr id="0" name="Object 24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29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6261754" y="1274101"/>
                                  <a:ext cx="263525" cy="315912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rgbClr val="808080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p:grpSp>
              <p:graphicFrame>
                <p:nvGraphicFramePr>
                  <p:cNvPr id="29765" name="Object 25"/>
                  <p:cNvGraphicFramePr>
                    <a:graphicFrameLocks noChangeAspect="1"/>
                  </p:cNvGraphicFramePr>
                  <p:nvPr/>
                </p:nvGraphicFramePr>
                <p:xfrm>
                  <a:off x="6634831" y="1671135"/>
                  <a:ext cx="246062" cy="3175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9829" name="Equation" r:id="rId30" imgW="177646" imgH="228402" progId="Equation.DSMT4">
                          <p:embed/>
                        </p:oleObj>
                      </mc:Choice>
                      <mc:Fallback>
                        <p:oleObj name="Equation" r:id="rId30" imgW="177646" imgH="228402" progId="Equation.DSMT4">
                          <p:embed/>
                          <p:pic>
                            <p:nvPicPr>
                              <p:cNvPr id="0" name="Object 25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1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634831" y="1671135"/>
                                <a:ext cx="246062" cy="31750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</p:grp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投影片編號版面配置區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3A49AEE5-F6D9-4249-BE9E-F7F3680810C4}" type="slidenum">
              <a:rPr kumimoji="0" lang="zh-TW" altLang="en-US">
                <a:latin typeface="Arial Black" panose="020B0A04020102020204" pitchFamily="34" charset="0"/>
              </a:rPr>
              <a:pPr/>
              <a:t>28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  <p:grpSp>
        <p:nvGrpSpPr>
          <p:cNvPr id="30723" name="群組 12"/>
          <p:cNvGrpSpPr>
            <a:grpSpLocks/>
          </p:cNvGrpSpPr>
          <p:nvPr/>
        </p:nvGrpSpPr>
        <p:grpSpPr bwMode="auto">
          <a:xfrm>
            <a:off x="457200" y="908050"/>
            <a:ext cx="8382000" cy="2290763"/>
            <a:chOff x="457517" y="1052513"/>
            <a:chExt cx="8381683" cy="2289382"/>
          </a:xfrm>
        </p:grpSpPr>
        <p:grpSp>
          <p:nvGrpSpPr>
            <p:cNvPr id="30726" name="群組 8"/>
            <p:cNvGrpSpPr>
              <a:grpSpLocks/>
            </p:cNvGrpSpPr>
            <p:nvPr/>
          </p:nvGrpSpPr>
          <p:grpSpPr bwMode="auto">
            <a:xfrm>
              <a:off x="457517" y="1052513"/>
              <a:ext cx="8381683" cy="2289382"/>
              <a:chOff x="457200" y="685800"/>
              <a:chExt cx="8382000" cy="2288826"/>
            </a:xfrm>
          </p:grpSpPr>
          <p:sp>
            <p:nvSpPr>
              <p:cNvPr id="30730" name="Rectangle 3"/>
              <p:cNvSpPr>
                <a:spLocks noChangeArrowheads="1"/>
              </p:cNvSpPr>
              <p:nvPr/>
            </p:nvSpPr>
            <p:spPr bwMode="auto">
              <a:xfrm>
                <a:off x="457200" y="685800"/>
                <a:ext cx="8382000" cy="511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lnSpc>
                    <a:spcPct val="115000"/>
                  </a:lnSpc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</a:pPr>
                <a:r>
                  <a:rPr lang="zh-TW" altLang="en-US" sz="220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完全搜尋(</a:t>
                </a:r>
                <a:r>
                  <a:rPr lang="en-US" altLang="zh-TW" sz="220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Full Search)</a:t>
                </a:r>
              </a:p>
              <a:p>
                <a:pPr eaLnBrk="1" hangingPunct="1">
                  <a:lnSpc>
                    <a:spcPct val="115000"/>
                  </a:lnSpc>
                  <a:spcBef>
                    <a:spcPct val="20000"/>
                  </a:spcBef>
                  <a:buClr>
                    <a:schemeClr val="bg2"/>
                  </a:buClr>
                  <a:buSzPct val="75000"/>
                </a:pPr>
                <a:endPara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0731" name="矩形 2"/>
              <p:cNvSpPr>
                <a:spLocks noChangeArrowheads="1"/>
              </p:cNvSpPr>
              <p:nvPr/>
            </p:nvSpPr>
            <p:spPr bwMode="auto">
              <a:xfrm>
                <a:off x="755270" y="1189956"/>
                <a:ext cx="7993062" cy="17846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zh-TW" altLang="en-US" sz="220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我們假定在搜尋範圍中的某一搜尋正方形，如圖</a:t>
                </a:r>
                <a:r>
                  <a:rPr lang="en-US" altLang="zh-TW" sz="220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12.6.1.5</a:t>
                </a:r>
                <a:r>
                  <a:rPr lang="zh-TW" altLang="en-US" sz="220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所示的中間較小框框    。若</a:t>
                </a:r>
                <a:r>
                  <a:rPr lang="en-US" altLang="zh-TW" sz="2200" i="1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B</a:t>
                </a:r>
                <a:r>
                  <a:rPr lang="en-US" altLang="zh-TW" sz="2200" i="1" baseline="-3000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</a:t>
                </a:r>
                <a:r>
                  <a:rPr lang="zh-TW" altLang="en-US" sz="220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在    內找到最匹配的區塊，則完成匹配。否則在    的邊緣上找一暫時最匹配的區塊所在處定一</a:t>
                </a:r>
                <a:r>
                  <a:rPr lang="en-US" altLang="zh-TW" sz="220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3×3</a:t>
                </a:r>
                <a:r>
                  <a:rPr lang="zh-TW" altLang="en-US" sz="220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的視窗如圖</a:t>
                </a:r>
                <a:r>
                  <a:rPr lang="en-US" altLang="zh-TW" sz="220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12.6.1.5</a:t>
                </a:r>
                <a:r>
                  <a:rPr lang="zh-TW" altLang="en-US" sz="220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中以</a:t>
                </a:r>
                <a:r>
                  <a:rPr lang="en-US" altLang="zh-TW" sz="220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</a:t>
                </a:r>
                <a:r>
                  <a:rPr lang="zh-TW" altLang="en-US" sz="220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點為中心的視窗。接著在這小視窗中找</a:t>
                </a:r>
                <a:r>
                  <a:rPr lang="en-US" altLang="zh-TW" sz="2200" i="1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B</a:t>
                </a:r>
                <a:r>
                  <a:rPr lang="en-US" altLang="zh-TW" sz="2200" i="1" baseline="-3000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</a:t>
                </a:r>
                <a:r>
                  <a:rPr lang="zh-TW" altLang="en-US" sz="220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的最佳匹配區塊。直到找到最佳的匹配區塊為止。</a:t>
                </a:r>
              </a:p>
            </p:txBody>
          </p:sp>
        </p:grpSp>
        <p:graphicFrame>
          <p:nvGraphicFramePr>
            <p:cNvPr id="30727" name="Object 2"/>
            <p:cNvGraphicFramePr>
              <a:graphicFrameLocks noChangeAspect="1"/>
            </p:cNvGraphicFramePr>
            <p:nvPr/>
          </p:nvGraphicFramePr>
          <p:xfrm>
            <a:off x="2558296" y="1889282"/>
            <a:ext cx="285739" cy="411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44" name="Equation" r:id="rId3" imgW="152268" imgH="215713" progId="Equation.DSMT4">
                    <p:embed/>
                  </p:oleObj>
                </mc:Choice>
                <mc:Fallback>
                  <p:oleObj name="Equation" r:id="rId3" imgW="152268" imgH="215713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8296" y="1889282"/>
                          <a:ext cx="285739" cy="411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28" name="Object 3"/>
            <p:cNvGraphicFramePr>
              <a:graphicFrameLocks noChangeAspect="1"/>
            </p:cNvGraphicFramePr>
            <p:nvPr/>
          </p:nvGraphicFramePr>
          <p:xfrm>
            <a:off x="3852109" y="1865319"/>
            <a:ext cx="285739" cy="411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45" name="Equation" r:id="rId5" imgW="152268" imgH="215713" progId="Equation.DSMT4">
                    <p:embed/>
                  </p:oleObj>
                </mc:Choice>
                <mc:Fallback>
                  <p:oleObj name="Equation" r:id="rId5" imgW="152268" imgH="215713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2109" y="1865319"/>
                          <a:ext cx="285739" cy="411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29" name="Object 4"/>
            <p:cNvGraphicFramePr>
              <a:graphicFrameLocks noChangeAspect="1"/>
            </p:cNvGraphicFramePr>
            <p:nvPr/>
          </p:nvGraphicFramePr>
          <p:xfrm>
            <a:off x="1694232" y="2225873"/>
            <a:ext cx="285739" cy="4539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46" name="Equation" r:id="rId6" imgW="152268" imgH="215713" progId="Equation.DSMT4">
                    <p:embed/>
                  </p:oleObj>
                </mc:Choice>
                <mc:Fallback>
                  <p:oleObj name="Equation" r:id="rId6" imgW="152268" imgH="215713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4232" y="2225873"/>
                          <a:ext cx="285739" cy="4539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724" name="Object 5"/>
          <p:cNvGraphicFramePr>
            <a:graphicFrameLocks noChangeAspect="1"/>
          </p:cNvGraphicFramePr>
          <p:nvPr/>
        </p:nvGraphicFramePr>
        <p:xfrm>
          <a:off x="2627313" y="3357563"/>
          <a:ext cx="3024187" cy="305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7" name="點陣圖影像" r:id="rId7" imgW="3352381" imgH="3352381" progId="Paint.Picture">
                  <p:embed/>
                </p:oleObj>
              </mc:Choice>
              <mc:Fallback>
                <p:oleObj name="點陣圖影像" r:id="rId7" imgW="3352381" imgH="3352381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3357563"/>
                        <a:ext cx="3024187" cy="305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文字方塊 12"/>
          <p:cNvSpPr txBox="1">
            <a:spLocks noChangeArrowheads="1"/>
          </p:cNvSpPr>
          <p:nvPr/>
        </p:nvSpPr>
        <p:spPr bwMode="auto">
          <a:xfrm>
            <a:off x="5794375" y="5734050"/>
            <a:ext cx="25225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12.6.1.5 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  區塊匹配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投影片編號版面配置區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3024C219-9E3E-4526-A5E4-E3766F1E0EE3}" type="slidenum">
              <a:rPr kumimoji="0" lang="zh-TW" altLang="en-US">
                <a:latin typeface="Arial Black" panose="020B0A04020102020204" pitchFamily="34" charset="0"/>
              </a:rPr>
              <a:pPr/>
              <a:t>29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468313" y="949325"/>
            <a:ext cx="838200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贏家修正策略(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Winner-update Starategy)</a:t>
            </a:r>
            <a:endParaRPr lang="zh-TW" altLang="en-US" sz="2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748" name="矩形 2"/>
          <p:cNvSpPr>
            <a:spLocks noChangeArrowheads="1"/>
          </p:cNvSpPr>
          <p:nvPr/>
        </p:nvSpPr>
        <p:spPr bwMode="auto">
          <a:xfrm>
            <a:off x="736600" y="1412875"/>
            <a:ext cx="7723188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沿用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12.4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節中的符號 </a:t>
            </a:r>
            <a:r>
              <a:rPr lang="en-US" altLang="zh-TW" sz="2200" i="1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 和   ，                ，但 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x 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為目前影像中的待匹配區塊，而      為前一張參考影像中在搜尋範圍內的所有區塊，這裡假設十六維的向量</a:t>
            </a:r>
            <a:endParaRPr lang="en-US" altLang="zh-TW" sz="2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                       。為方便說明，假設            ，且各個向量只有三維。</a:t>
            </a:r>
            <a:endParaRPr lang="en-US" altLang="zh-TW" sz="2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endParaRPr lang="en-US" altLang="zh-TW" sz="2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首先，我們檢查   、  、   和    的第一個元素，假如四個元素如下所示                     </a:t>
            </a:r>
          </a:p>
          <a:p>
            <a:pPr eaLnBrk="1" hangingPunct="1"/>
            <a:endParaRPr lang="zh-TW" altLang="en-US" sz="2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31749" name="Object 2"/>
          <p:cNvGraphicFramePr>
            <a:graphicFrameLocks noChangeAspect="1"/>
          </p:cNvGraphicFramePr>
          <p:nvPr/>
        </p:nvGraphicFramePr>
        <p:xfrm>
          <a:off x="3975100" y="1460500"/>
          <a:ext cx="2762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7" name="Equation" r:id="rId3" imgW="177646" imgH="228402" progId="Equation.DSMT4">
                  <p:embed/>
                </p:oleObj>
              </mc:Choice>
              <mc:Fallback>
                <p:oleObj name="Equation" r:id="rId3" imgW="177646" imgH="228402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5100" y="1460500"/>
                        <a:ext cx="27622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3"/>
          <p:cNvGraphicFramePr>
            <a:graphicFrameLocks noChangeAspect="1"/>
          </p:cNvGraphicFramePr>
          <p:nvPr/>
        </p:nvGraphicFramePr>
        <p:xfrm>
          <a:off x="4365625" y="1465263"/>
          <a:ext cx="1182688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8" name="Equation" r:id="rId5" imgW="660113" imgH="177723" progId="Equation.DSMT4">
                  <p:embed/>
                </p:oleObj>
              </mc:Choice>
              <mc:Fallback>
                <p:oleObj name="Equation" r:id="rId5" imgW="660113" imgH="177723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5625" y="1465263"/>
                        <a:ext cx="1182688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1" name="Object 5"/>
          <p:cNvGraphicFramePr>
            <a:graphicFrameLocks noChangeAspect="1"/>
          </p:cNvGraphicFramePr>
          <p:nvPr/>
        </p:nvGraphicFramePr>
        <p:xfrm>
          <a:off x="2749550" y="1808163"/>
          <a:ext cx="454025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9" name="Equation" r:id="rId7" imgW="291973" imgH="228501" progId="Equation.DSMT4">
                  <p:embed/>
                </p:oleObj>
              </mc:Choice>
              <mc:Fallback>
                <p:oleObj name="Equation" r:id="rId7" imgW="291973" imgH="228501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9550" y="1808163"/>
                        <a:ext cx="454025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2" name="Object 6"/>
          <p:cNvGraphicFramePr>
            <a:graphicFrameLocks noChangeAspect="1"/>
          </p:cNvGraphicFramePr>
          <p:nvPr/>
        </p:nvGraphicFramePr>
        <p:xfrm>
          <a:off x="4500563" y="2132013"/>
          <a:ext cx="3671887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0" name="Equation" r:id="rId9" imgW="2362200" imgH="228600" progId="Equation.DSMT4">
                  <p:embed/>
                </p:oleObj>
              </mc:Choice>
              <mc:Fallback>
                <p:oleObj name="Equation" r:id="rId9" imgW="236220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2132013"/>
                        <a:ext cx="3671887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3" name="Object 8"/>
          <p:cNvGraphicFramePr>
            <a:graphicFrameLocks noChangeAspect="1"/>
          </p:cNvGraphicFramePr>
          <p:nvPr/>
        </p:nvGraphicFramePr>
        <p:xfrm>
          <a:off x="938213" y="2465388"/>
          <a:ext cx="3094037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1" name="Equation" r:id="rId11" imgW="1968500" imgH="228600" progId="Equation.DSMT4">
                  <p:embed/>
                </p:oleObj>
              </mc:Choice>
              <mc:Fallback>
                <p:oleObj name="Equation" r:id="rId11" imgW="196850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8213" y="2465388"/>
                        <a:ext cx="3094037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4" name="Object 10"/>
          <p:cNvGraphicFramePr>
            <a:graphicFrameLocks noChangeAspect="1"/>
          </p:cNvGraphicFramePr>
          <p:nvPr/>
        </p:nvGraphicFramePr>
        <p:xfrm>
          <a:off x="6613525" y="2492375"/>
          <a:ext cx="838200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2" name="Equation" r:id="rId13" imgW="507780" imgH="177723" progId="Equation.DSMT4">
                  <p:embed/>
                </p:oleObj>
              </mc:Choice>
              <mc:Fallback>
                <p:oleObj name="Equation" r:id="rId13" imgW="507780" imgH="177723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3525" y="2492375"/>
                        <a:ext cx="838200" cy="30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5" name="Object 11"/>
          <p:cNvGraphicFramePr>
            <a:graphicFrameLocks noChangeAspect="1"/>
          </p:cNvGraphicFramePr>
          <p:nvPr/>
        </p:nvGraphicFramePr>
        <p:xfrm>
          <a:off x="2836863" y="3500438"/>
          <a:ext cx="223837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3" name="Equation" r:id="rId15" imgW="152334" imgH="228501" progId="Equation.DSMT4">
                  <p:embed/>
                </p:oleObj>
              </mc:Choice>
              <mc:Fallback>
                <p:oleObj name="Equation" r:id="rId15" imgW="152334" imgH="228501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6863" y="3500438"/>
                        <a:ext cx="223837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6" name="Object 12"/>
          <p:cNvGraphicFramePr>
            <a:graphicFrameLocks noChangeAspect="1"/>
          </p:cNvGraphicFramePr>
          <p:nvPr/>
        </p:nvGraphicFramePr>
        <p:xfrm>
          <a:off x="3254375" y="3500438"/>
          <a:ext cx="242888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4" name="Equation" r:id="rId17" imgW="165028" imgH="228501" progId="Equation.DSMT4">
                  <p:embed/>
                </p:oleObj>
              </mc:Choice>
              <mc:Fallback>
                <p:oleObj name="Equation" r:id="rId17" imgW="165028" imgH="228501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4375" y="3500438"/>
                        <a:ext cx="242888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7" name="Object 13"/>
          <p:cNvGraphicFramePr>
            <a:graphicFrameLocks noChangeAspect="1"/>
          </p:cNvGraphicFramePr>
          <p:nvPr/>
        </p:nvGraphicFramePr>
        <p:xfrm>
          <a:off x="3670300" y="3508375"/>
          <a:ext cx="242888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5" name="Equation" r:id="rId19" imgW="165028" imgH="228501" progId="Equation.DSMT4">
                  <p:embed/>
                </p:oleObj>
              </mc:Choice>
              <mc:Fallback>
                <p:oleObj name="Equation" r:id="rId19" imgW="165028" imgH="228501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0300" y="3508375"/>
                        <a:ext cx="242888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8" name="Object 14"/>
          <p:cNvGraphicFramePr>
            <a:graphicFrameLocks noChangeAspect="1"/>
          </p:cNvGraphicFramePr>
          <p:nvPr/>
        </p:nvGraphicFramePr>
        <p:xfrm>
          <a:off x="4221163" y="3508375"/>
          <a:ext cx="242887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6" name="Equation" r:id="rId21" imgW="165028" imgH="228501" progId="Equation.DSMT4">
                  <p:embed/>
                </p:oleObj>
              </mc:Choice>
              <mc:Fallback>
                <p:oleObj name="Equation" r:id="rId21" imgW="165028" imgH="228501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1163" y="3508375"/>
                        <a:ext cx="242887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759" name="群組 24"/>
          <p:cNvGrpSpPr>
            <a:grpSpLocks/>
          </p:cNvGrpSpPr>
          <p:nvPr/>
        </p:nvGrpSpPr>
        <p:grpSpPr bwMode="auto">
          <a:xfrm>
            <a:off x="2484438" y="4652963"/>
            <a:ext cx="3600450" cy="1195387"/>
            <a:chOff x="2195736" y="4509120"/>
            <a:chExt cx="3600400" cy="1195354"/>
          </a:xfrm>
        </p:grpSpPr>
        <p:pic>
          <p:nvPicPr>
            <p:cNvPr id="31760" name="Picture 15" descr="WinnerUpdate-1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736" y="4509120"/>
              <a:ext cx="3600400" cy="1170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31761" name="Object 16"/>
            <p:cNvGraphicFramePr>
              <a:graphicFrameLocks noChangeAspect="1"/>
            </p:cNvGraphicFramePr>
            <p:nvPr/>
          </p:nvGraphicFramePr>
          <p:xfrm>
            <a:off x="2483768" y="5356282"/>
            <a:ext cx="223838" cy="339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17" name="Equation" r:id="rId24" imgW="152334" imgH="228501" progId="Equation.DSMT4">
                    <p:embed/>
                  </p:oleObj>
                </mc:Choice>
                <mc:Fallback>
                  <p:oleObj name="Equation" r:id="rId24" imgW="152334" imgH="228501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3768" y="5356282"/>
                          <a:ext cx="223838" cy="33972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2" name="Object 17"/>
            <p:cNvGraphicFramePr>
              <a:graphicFrameLocks noChangeAspect="1"/>
            </p:cNvGraphicFramePr>
            <p:nvPr/>
          </p:nvGraphicFramePr>
          <p:xfrm>
            <a:off x="3394471" y="5356282"/>
            <a:ext cx="242887" cy="339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18" name="Equation" r:id="rId25" imgW="165028" imgH="228501" progId="Equation.DSMT4">
                    <p:embed/>
                  </p:oleObj>
                </mc:Choice>
                <mc:Fallback>
                  <p:oleObj name="Equation" r:id="rId25" imgW="165028" imgH="228501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4471" y="5356282"/>
                          <a:ext cx="242887" cy="33972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3" name="Object 18"/>
            <p:cNvGraphicFramePr>
              <a:graphicFrameLocks noChangeAspect="1"/>
            </p:cNvGraphicFramePr>
            <p:nvPr/>
          </p:nvGraphicFramePr>
          <p:xfrm>
            <a:off x="4305174" y="5364749"/>
            <a:ext cx="241300" cy="339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19" name="Equation" r:id="rId27" imgW="165028" imgH="228501" progId="Equation.DSMT4">
                    <p:embed/>
                  </p:oleObj>
                </mc:Choice>
                <mc:Fallback>
                  <p:oleObj name="Equation" r:id="rId27" imgW="165028" imgH="228501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5174" y="5364749"/>
                          <a:ext cx="241300" cy="33972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4" name="Object 19"/>
            <p:cNvGraphicFramePr>
              <a:graphicFrameLocks noChangeAspect="1"/>
            </p:cNvGraphicFramePr>
            <p:nvPr/>
          </p:nvGraphicFramePr>
          <p:xfrm>
            <a:off x="5211605" y="5364749"/>
            <a:ext cx="241300" cy="339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20" name="Equation" r:id="rId29" imgW="165028" imgH="228501" progId="Equation.DSMT4">
                    <p:embed/>
                  </p:oleObj>
                </mc:Choice>
                <mc:Fallback>
                  <p:oleObj name="Equation" r:id="rId29" imgW="165028" imgH="228501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1605" y="5364749"/>
                          <a:ext cx="241300" cy="33972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371600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12.1 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前言</a:t>
            </a:r>
            <a:endParaRPr lang="en-US" altLang="zh-TW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23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006AFED3-C2B0-4D2D-A61D-C6CA9C604EB0}" type="slidenum">
              <a:rPr kumimoji="0" lang="zh-TW" altLang="en-US">
                <a:latin typeface="Arial Black" panose="020B0A04020102020204" pitchFamily="34" charset="0"/>
              </a:rPr>
              <a:pPr/>
              <a:t>3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457200" y="1524000"/>
            <a:ext cx="8305800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40000"/>
              </a:lnSpc>
            </a:pPr>
            <a:endParaRPr lang="zh-TW" altLang="en-US" sz="2200">
              <a:latin typeface="Arial" panose="020B0604020202020204" pitchFamily="34" charset="0"/>
            </a:endParaRPr>
          </a:p>
        </p:txBody>
      </p:sp>
      <p:sp>
        <p:nvSpPr>
          <p:cNvPr id="5125" name="矩形 1"/>
          <p:cNvSpPr>
            <a:spLocks noChangeArrowheads="1"/>
          </p:cNvSpPr>
          <p:nvPr/>
        </p:nvSpPr>
        <p:spPr bwMode="auto">
          <a:xfrm>
            <a:off x="539750" y="1524000"/>
            <a:ext cx="7704138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2400">
                <a:solidFill>
                  <a:srgbClr val="231F2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介紹消息理論和單張影像的壓縮原理。也介紹視訊的壓縮原理。例子：</a:t>
            </a:r>
            <a:r>
              <a:rPr lang="en-US" altLang="zh-TW" sz="2400">
                <a:solidFill>
                  <a:srgbClr val="231F2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JPEG</a:t>
            </a:r>
            <a:r>
              <a:rPr lang="zh-TW" altLang="en-US" sz="2400">
                <a:solidFill>
                  <a:srgbClr val="231F2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 </a:t>
            </a:r>
            <a:r>
              <a:rPr lang="en-US" altLang="zh-TW" sz="2400">
                <a:solidFill>
                  <a:srgbClr val="231F2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H.264/AVC </a:t>
            </a:r>
            <a:r>
              <a:rPr lang="zh-TW" altLang="en-US" sz="2400">
                <a:solidFill>
                  <a:srgbClr val="231F2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和 </a:t>
            </a:r>
            <a:r>
              <a:rPr lang="en-US" altLang="zh-TW" sz="2400">
                <a:solidFill>
                  <a:srgbClr val="231F2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HEVC</a:t>
            </a:r>
            <a:r>
              <a:rPr lang="zh-TW" altLang="en-US" sz="2400">
                <a:solidFill>
                  <a:srgbClr val="231F2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r>
              <a:rPr lang="zh-TW" altLang="en-US">
                <a:solidFill>
                  <a:srgbClr val="231F2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zh-TW" altLang="en-US">
                <a:solidFill>
                  <a:srgbClr val="231F2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投影片編號版面配置區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B96EB3DE-D048-4CCC-8536-9D5280A277BF}" type="slidenum">
              <a:rPr kumimoji="0" lang="zh-TW" altLang="en-US">
                <a:latin typeface="Arial Black" panose="020B0A04020102020204" pitchFamily="34" charset="0"/>
              </a:rPr>
              <a:pPr/>
              <a:t>30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  <p:grpSp>
        <p:nvGrpSpPr>
          <p:cNvPr id="32771" name="群組 23"/>
          <p:cNvGrpSpPr>
            <a:grpSpLocks/>
          </p:cNvGrpSpPr>
          <p:nvPr/>
        </p:nvGrpSpPr>
        <p:grpSpPr bwMode="auto">
          <a:xfrm>
            <a:off x="468313" y="836613"/>
            <a:ext cx="7993062" cy="769937"/>
            <a:chOff x="468313" y="836613"/>
            <a:chExt cx="7993062" cy="769937"/>
          </a:xfrm>
        </p:grpSpPr>
        <p:sp>
          <p:nvSpPr>
            <p:cNvPr id="32789" name="矩形 2"/>
            <p:cNvSpPr>
              <a:spLocks noChangeArrowheads="1"/>
            </p:cNvSpPr>
            <p:nvPr/>
          </p:nvSpPr>
          <p:spPr bwMode="auto">
            <a:xfrm>
              <a:off x="468313" y="836613"/>
              <a:ext cx="7993062" cy="769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因為            為最小者，就繼續看        並且計算出               ，假定目前的前置和如下所示            </a:t>
              </a:r>
            </a:p>
          </p:txBody>
        </p:sp>
        <p:graphicFrame>
          <p:nvGraphicFramePr>
            <p:cNvPr id="32790" name="Object 2"/>
            <p:cNvGraphicFramePr>
              <a:graphicFrameLocks noChangeAspect="1"/>
            </p:cNvGraphicFramePr>
            <p:nvPr/>
          </p:nvGraphicFramePr>
          <p:xfrm>
            <a:off x="1116013" y="908050"/>
            <a:ext cx="820737" cy="339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32" name="Equation" r:id="rId3" imgW="558800" imgH="228600" progId="Equation.DSMT4">
                    <p:embed/>
                  </p:oleObj>
                </mc:Choice>
                <mc:Fallback>
                  <p:oleObj name="Equation" r:id="rId3" imgW="558800" imgH="2286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6013" y="908050"/>
                          <a:ext cx="820737" cy="3397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91" name="Object 3"/>
            <p:cNvGraphicFramePr>
              <a:graphicFrameLocks noChangeAspect="1"/>
            </p:cNvGraphicFramePr>
            <p:nvPr/>
          </p:nvGraphicFramePr>
          <p:xfrm>
            <a:off x="4478338" y="900113"/>
            <a:ext cx="522287" cy="360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33" name="Equation" r:id="rId5" imgW="355446" imgH="228501" progId="Equation.DSMT4">
                    <p:embed/>
                  </p:oleObj>
                </mc:Choice>
                <mc:Fallback>
                  <p:oleObj name="Equation" r:id="rId5" imgW="355446" imgH="228501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8338" y="900113"/>
                          <a:ext cx="522287" cy="360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92" name="Object 4"/>
            <p:cNvGraphicFramePr>
              <a:graphicFrameLocks noChangeAspect="1"/>
            </p:cNvGraphicFramePr>
            <p:nvPr/>
          </p:nvGraphicFramePr>
          <p:xfrm>
            <a:off x="6415088" y="908050"/>
            <a:ext cx="1138237" cy="339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34" name="Equation" r:id="rId7" imgW="774364" imgH="228501" progId="Equation.DSMT4">
                    <p:embed/>
                  </p:oleObj>
                </mc:Choice>
                <mc:Fallback>
                  <p:oleObj name="Equation" r:id="rId7" imgW="774364" imgH="228501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15088" y="908050"/>
                          <a:ext cx="1138237" cy="3397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772" name="群組 11"/>
          <p:cNvGrpSpPr>
            <a:grpSpLocks/>
          </p:cNvGrpSpPr>
          <p:nvPr/>
        </p:nvGrpSpPr>
        <p:grpSpPr bwMode="auto">
          <a:xfrm>
            <a:off x="2484438" y="1628775"/>
            <a:ext cx="3527425" cy="1871663"/>
            <a:chOff x="2483768" y="1628800"/>
            <a:chExt cx="3168352" cy="1707877"/>
          </a:xfrm>
        </p:grpSpPr>
        <p:pic>
          <p:nvPicPr>
            <p:cNvPr id="32784" name="Picture 5" descr="WinnerUpdate-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1628800"/>
              <a:ext cx="3168352" cy="16710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32785" name="Object 6"/>
            <p:cNvGraphicFramePr>
              <a:graphicFrameLocks noChangeAspect="1"/>
            </p:cNvGraphicFramePr>
            <p:nvPr/>
          </p:nvGraphicFramePr>
          <p:xfrm>
            <a:off x="2725193" y="2996952"/>
            <a:ext cx="223838" cy="339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35" name="Equation" r:id="rId10" imgW="152334" imgH="228501" progId="Equation.DSMT4">
                    <p:embed/>
                  </p:oleObj>
                </mc:Choice>
                <mc:Fallback>
                  <p:oleObj name="Equation" r:id="rId10" imgW="152334" imgH="228501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5193" y="2996952"/>
                          <a:ext cx="223838" cy="33972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86" name="Object 7"/>
            <p:cNvGraphicFramePr>
              <a:graphicFrameLocks noChangeAspect="1"/>
            </p:cNvGraphicFramePr>
            <p:nvPr/>
          </p:nvGraphicFramePr>
          <p:xfrm>
            <a:off x="3525748" y="2980018"/>
            <a:ext cx="242887" cy="339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36" name="Equation" r:id="rId12" imgW="165028" imgH="228501" progId="Equation.DSMT4">
                    <p:embed/>
                  </p:oleObj>
                </mc:Choice>
                <mc:Fallback>
                  <p:oleObj name="Equation" r:id="rId12" imgW="165028" imgH="228501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5748" y="2980018"/>
                          <a:ext cx="242887" cy="33972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87" name="Object 8"/>
            <p:cNvGraphicFramePr>
              <a:graphicFrameLocks noChangeAspect="1"/>
            </p:cNvGraphicFramePr>
            <p:nvPr/>
          </p:nvGraphicFramePr>
          <p:xfrm>
            <a:off x="4343391" y="2988485"/>
            <a:ext cx="241300" cy="339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37" name="Equation" r:id="rId14" imgW="165028" imgH="228501" progId="Equation.DSMT4">
                    <p:embed/>
                  </p:oleObj>
                </mc:Choice>
                <mc:Fallback>
                  <p:oleObj name="Equation" r:id="rId14" imgW="165028" imgH="228501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3391" y="2988485"/>
                          <a:ext cx="241300" cy="33972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88" name="Object 9"/>
            <p:cNvGraphicFramePr>
              <a:graphicFrameLocks noChangeAspect="1"/>
            </p:cNvGraphicFramePr>
            <p:nvPr/>
          </p:nvGraphicFramePr>
          <p:xfrm>
            <a:off x="5148218" y="2996952"/>
            <a:ext cx="241300" cy="339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38" name="Equation" r:id="rId16" imgW="165028" imgH="228501" progId="Equation.DSMT4">
                    <p:embed/>
                  </p:oleObj>
                </mc:Choice>
                <mc:Fallback>
                  <p:oleObj name="Equation" r:id="rId16" imgW="165028" imgH="228501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8218" y="2996952"/>
                          <a:ext cx="241300" cy="33972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773" name="群組 22"/>
          <p:cNvGrpSpPr>
            <a:grpSpLocks/>
          </p:cNvGrpSpPr>
          <p:nvPr/>
        </p:nvGrpSpPr>
        <p:grpSpPr bwMode="auto">
          <a:xfrm>
            <a:off x="539750" y="3644900"/>
            <a:ext cx="7993063" cy="769938"/>
            <a:chOff x="539750" y="3645024"/>
            <a:chExt cx="7993063" cy="769937"/>
          </a:xfrm>
        </p:grpSpPr>
        <p:sp>
          <p:nvSpPr>
            <p:cNvPr id="32781" name="矩形 12"/>
            <p:cNvSpPr>
              <a:spLocks noChangeArrowheads="1"/>
            </p:cNvSpPr>
            <p:nvPr/>
          </p:nvSpPr>
          <p:spPr bwMode="auto">
            <a:xfrm>
              <a:off x="539750" y="3645024"/>
              <a:ext cx="7993063" cy="769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這時因為            為前置和中最小值，所以計算</a:t>
              </a:r>
              <a:endPara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eaLnBrk="1" hangingPunct="1"/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=3+6+9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。目前的前置和如下所示</a:t>
              </a:r>
            </a:p>
          </p:txBody>
        </p:sp>
        <p:graphicFrame>
          <p:nvGraphicFramePr>
            <p:cNvPr id="32782" name="Object 10"/>
            <p:cNvGraphicFramePr>
              <a:graphicFrameLocks noChangeAspect="1"/>
            </p:cNvGraphicFramePr>
            <p:nvPr/>
          </p:nvGraphicFramePr>
          <p:xfrm>
            <a:off x="1758950" y="3718049"/>
            <a:ext cx="801688" cy="339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39" name="Equation" r:id="rId18" imgW="545863" imgH="228501" progId="Equation.DSMT4">
                    <p:embed/>
                  </p:oleObj>
                </mc:Choice>
                <mc:Fallback>
                  <p:oleObj name="Equation" r:id="rId18" imgW="545863" imgH="228501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8950" y="3718049"/>
                          <a:ext cx="801688" cy="3397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83" name="Object 11"/>
            <p:cNvGraphicFramePr>
              <a:graphicFrameLocks noChangeAspect="1"/>
            </p:cNvGraphicFramePr>
            <p:nvPr/>
          </p:nvGraphicFramePr>
          <p:xfrm>
            <a:off x="6213475" y="3718049"/>
            <a:ext cx="1790700" cy="339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40" name="Equation" r:id="rId20" imgW="1219200" imgH="228600" progId="Equation.DSMT4">
                    <p:embed/>
                  </p:oleObj>
                </mc:Choice>
                <mc:Fallback>
                  <p:oleObj name="Equation" r:id="rId20" imgW="1219200" imgH="2286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13475" y="3718049"/>
                          <a:ext cx="1790700" cy="3397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774" name="群組 21"/>
          <p:cNvGrpSpPr>
            <a:grpSpLocks/>
          </p:cNvGrpSpPr>
          <p:nvPr/>
        </p:nvGrpSpPr>
        <p:grpSpPr bwMode="auto">
          <a:xfrm>
            <a:off x="2484438" y="4581525"/>
            <a:ext cx="3416300" cy="1860550"/>
            <a:chOff x="2483769" y="4581128"/>
            <a:chExt cx="3417364" cy="1860360"/>
          </a:xfrm>
        </p:grpSpPr>
        <p:pic>
          <p:nvPicPr>
            <p:cNvPr id="32775" name="Picture 12" descr="WinnerUpdate-3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9" y="4581128"/>
              <a:ext cx="3417364" cy="180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2776" name="群組 20"/>
            <p:cNvGrpSpPr>
              <a:grpSpLocks/>
            </p:cNvGrpSpPr>
            <p:nvPr/>
          </p:nvGrpSpPr>
          <p:grpSpPr bwMode="auto">
            <a:xfrm>
              <a:off x="2737778" y="6076362"/>
              <a:ext cx="2850599" cy="365126"/>
              <a:chOff x="2737778" y="6076362"/>
              <a:chExt cx="2850599" cy="365126"/>
            </a:xfrm>
          </p:grpSpPr>
          <p:graphicFrame>
            <p:nvGraphicFramePr>
              <p:cNvPr id="32777" name="Object 13"/>
              <p:cNvGraphicFramePr>
                <a:graphicFrameLocks noChangeAspect="1"/>
              </p:cNvGraphicFramePr>
              <p:nvPr/>
            </p:nvGraphicFramePr>
            <p:xfrm>
              <a:off x="2737778" y="6101763"/>
              <a:ext cx="223838" cy="3397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841" name="Equation" r:id="rId23" imgW="152334" imgH="228501" progId="Equation.DSMT4">
                      <p:embed/>
                    </p:oleObj>
                  </mc:Choice>
                  <mc:Fallback>
                    <p:oleObj name="Equation" r:id="rId23" imgW="152334" imgH="228501" progId="Equation.DSMT4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37778" y="6101763"/>
                            <a:ext cx="223838" cy="339725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778" name="Object 14"/>
              <p:cNvGraphicFramePr>
                <a:graphicFrameLocks noChangeAspect="1"/>
              </p:cNvGraphicFramePr>
              <p:nvPr/>
            </p:nvGraphicFramePr>
            <p:xfrm>
              <a:off x="3614536" y="6084829"/>
              <a:ext cx="242887" cy="3397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842" name="Equation" r:id="rId24" imgW="165028" imgH="228501" progId="Equation.DSMT4">
                      <p:embed/>
                    </p:oleObj>
                  </mc:Choice>
                  <mc:Fallback>
                    <p:oleObj name="Equation" r:id="rId24" imgW="165028" imgH="228501" progId="Equation.DSMT4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14536" y="6084829"/>
                            <a:ext cx="242887" cy="339725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779" name="Object 15"/>
              <p:cNvGraphicFramePr>
                <a:graphicFrameLocks noChangeAspect="1"/>
              </p:cNvGraphicFramePr>
              <p:nvPr/>
            </p:nvGraphicFramePr>
            <p:xfrm>
              <a:off x="4466047" y="6084829"/>
              <a:ext cx="241300" cy="3397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843" name="Equation" r:id="rId25" imgW="165028" imgH="228501" progId="Equation.DSMT4">
                      <p:embed/>
                    </p:oleObj>
                  </mc:Choice>
                  <mc:Fallback>
                    <p:oleObj name="Equation" r:id="rId25" imgW="165028" imgH="228501" progId="Equation.DSMT4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66047" y="6084829"/>
                            <a:ext cx="241300" cy="339725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780" name="Object 16"/>
              <p:cNvGraphicFramePr>
                <a:graphicFrameLocks noChangeAspect="1"/>
              </p:cNvGraphicFramePr>
              <p:nvPr/>
            </p:nvGraphicFramePr>
            <p:xfrm>
              <a:off x="5347077" y="6076362"/>
              <a:ext cx="241300" cy="3397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844" name="Equation" r:id="rId26" imgW="165028" imgH="228501" progId="Equation.DSMT4">
                      <p:embed/>
                    </p:oleObj>
                  </mc:Choice>
                  <mc:Fallback>
                    <p:oleObj name="Equation" r:id="rId26" imgW="165028" imgH="228501" progId="Equation.DSMT4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47077" y="6076362"/>
                            <a:ext cx="241300" cy="339725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投影片編號版面配置區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10F3B4D5-CBEB-430D-B64B-C8B3864AF45B}" type="slidenum">
              <a:rPr kumimoji="0" lang="zh-TW" altLang="en-US">
                <a:latin typeface="Arial Black" panose="020B0A04020102020204" pitchFamily="34" charset="0"/>
              </a:rPr>
              <a:pPr/>
              <a:t>31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  <p:sp>
        <p:nvSpPr>
          <p:cNvPr id="33795" name="矩形 2"/>
          <p:cNvSpPr>
            <a:spLocks noChangeArrowheads="1"/>
          </p:cNvSpPr>
          <p:nvPr/>
        </p:nvSpPr>
        <p:spPr bwMode="auto">
          <a:xfrm>
            <a:off x="611188" y="981075"/>
            <a:ext cx="7993062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重複同樣的方式，假設最終的前置和如下所示</a:t>
            </a:r>
          </a:p>
        </p:txBody>
      </p:sp>
      <p:grpSp>
        <p:nvGrpSpPr>
          <p:cNvPr id="33796" name="群組 8"/>
          <p:cNvGrpSpPr>
            <a:grpSpLocks/>
          </p:cNvGrpSpPr>
          <p:nvPr/>
        </p:nvGrpSpPr>
        <p:grpSpPr bwMode="auto">
          <a:xfrm>
            <a:off x="2484438" y="1635125"/>
            <a:ext cx="3959225" cy="2946400"/>
            <a:chOff x="2411760" y="1556792"/>
            <a:chExt cx="3240360" cy="2411023"/>
          </a:xfrm>
        </p:grpSpPr>
        <p:pic>
          <p:nvPicPr>
            <p:cNvPr id="33802" name="Picture 2" descr="WinnerUpdate-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760" y="1556792"/>
              <a:ext cx="3240360" cy="2376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33803" name="Object 3"/>
            <p:cNvGraphicFramePr>
              <a:graphicFrameLocks noChangeAspect="1"/>
            </p:cNvGraphicFramePr>
            <p:nvPr/>
          </p:nvGraphicFramePr>
          <p:xfrm>
            <a:off x="2687130" y="3628090"/>
            <a:ext cx="223838" cy="339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28" name="Equation" r:id="rId5" imgW="152334" imgH="228501" progId="Equation.DSMT4">
                    <p:embed/>
                  </p:oleObj>
                </mc:Choice>
                <mc:Fallback>
                  <p:oleObj name="Equation" r:id="rId5" imgW="152334" imgH="228501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7130" y="3628090"/>
                          <a:ext cx="223838" cy="33972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04" name="Object 4"/>
            <p:cNvGraphicFramePr>
              <a:graphicFrameLocks noChangeAspect="1"/>
            </p:cNvGraphicFramePr>
            <p:nvPr/>
          </p:nvGraphicFramePr>
          <p:xfrm>
            <a:off x="3504619" y="3619623"/>
            <a:ext cx="242887" cy="339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29" name="Equation" r:id="rId7" imgW="165028" imgH="228501" progId="Equation.DSMT4">
                    <p:embed/>
                  </p:oleObj>
                </mc:Choice>
                <mc:Fallback>
                  <p:oleObj name="Equation" r:id="rId7" imgW="165028" imgH="228501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619" y="3619623"/>
                          <a:ext cx="242887" cy="33972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05" name="Object 5"/>
            <p:cNvGraphicFramePr>
              <a:graphicFrameLocks noChangeAspect="1"/>
            </p:cNvGraphicFramePr>
            <p:nvPr/>
          </p:nvGraphicFramePr>
          <p:xfrm>
            <a:off x="4330729" y="3628090"/>
            <a:ext cx="241300" cy="339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30" name="Equation" r:id="rId9" imgW="165028" imgH="228501" progId="Equation.DSMT4">
                    <p:embed/>
                  </p:oleObj>
                </mc:Choice>
                <mc:Fallback>
                  <p:oleObj name="Equation" r:id="rId9" imgW="165028" imgH="228501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0729" y="3628090"/>
                          <a:ext cx="241300" cy="33972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06" name="Object 6"/>
            <p:cNvGraphicFramePr>
              <a:graphicFrameLocks noChangeAspect="1"/>
            </p:cNvGraphicFramePr>
            <p:nvPr/>
          </p:nvGraphicFramePr>
          <p:xfrm>
            <a:off x="5160957" y="3619623"/>
            <a:ext cx="241300" cy="339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31" name="Equation" r:id="rId11" imgW="165028" imgH="228501" progId="Equation.DSMT4">
                    <p:embed/>
                  </p:oleObj>
                </mc:Choice>
                <mc:Fallback>
                  <p:oleObj name="Equation" r:id="rId11" imgW="165028" imgH="228501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60957" y="3619623"/>
                          <a:ext cx="241300" cy="33972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797" name="群組 13"/>
          <p:cNvGrpSpPr>
            <a:grpSpLocks/>
          </p:cNvGrpSpPr>
          <p:nvPr/>
        </p:nvGrpSpPr>
        <p:grpSpPr bwMode="auto">
          <a:xfrm>
            <a:off x="755650" y="4868863"/>
            <a:ext cx="7993063" cy="430212"/>
            <a:chOff x="611188" y="4582289"/>
            <a:chExt cx="7993062" cy="430887"/>
          </a:xfrm>
        </p:grpSpPr>
        <p:sp>
          <p:nvSpPr>
            <p:cNvPr id="33798" name="矩形 9"/>
            <p:cNvSpPr>
              <a:spLocks noChangeArrowheads="1"/>
            </p:cNvSpPr>
            <p:nvPr/>
          </p:nvSpPr>
          <p:spPr bwMode="auto">
            <a:xfrm>
              <a:off x="611188" y="4582289"/>
              <a:ext cx="7993062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則由    可知   和    最匹配。</a:t>
              </a:r>
              <a:endPara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aphicFrame>
          <p:nvGraphicFramePr>
            <p:cNvPr id="33799" name="Object 7"/>
            <p:cNvGraphicFramePr>
              <a:graphicFrameLocks noChangeAspect="1"/>
            </p:cNvGraphicFramePr>
            <p:nvPr/>
          </p:nvGraphicFramePr>
          <p:xfrm>
            <a:off x="1331913" y="4653727"/>
            <a:ext cx="241300" cy="339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32" name="Equation" r:id="rId13" imgW="165028" imgH="228501" progId="Equation.DSMT4">
                    <p:embed/>
                  </p:oleObj>
                </mc:Choice>
                <mc:Fallback>
                  <p:oleObj name="Equation" r:id="rId13" imgW="165028" imgH="228501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1913" y="4653727"/>
                          <a:ext cx="241300" cy="33972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00" name="Object 8"/>
            <p:cNvGraphicFramePr>
              <a:graphicFrameLocks noChangeAspect="1"/>
            </p:cNvGraphicFramePr>
            <p:nvPr/>
          </p:nvGraphicFramePr>
          <p:xfrm>
            <a:off x="2085975" y="4679127"/>
            <a:ext cx="238125" cy="266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33" name="Equation" r:id="rId14" imgW="126835" imgH="139518" progId="Equation.DSMT4">
                    <p:embed/>
                  </p:oleObj>
                </mc:Choice>
                <mc:Fallback>
                  <p:oleObj name="Equation" r:id="rId14" imgW="126835" imgH="139518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5975" y="4679127"/>
                          <a:ext cx="238125" cy="266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01" name="Object 9"/>
            <p:cNvGraphicFramePr>
              <a:graphicFrameLocks noChangeAspect="1"/>
            </p:cNvGraphicFramePr>
            <p:nvPr/>
          </p:nvGraphicFramePr>
          <p:xfrm>
            <a:off x="2600325" y="4633089"/>
            <a:ext cx="295275" cy="360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34" name="Equation" r:id="rId16" imgW="190500" imgH="228600" progId="Equation.DSMT4">
                    <p:embed/>
                  </p:oleObj>
                </mc:Choice>
                <mc:Fallback>
                  <p:oleObj name="Equation" r:id="rId16" imgW="190500" imgH="2286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0325" y="4633089"/>
                          <a:ext cx="295275" cy="360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277DC2A0-DFF5-4B49-8C9C-058DC93E4E96}" type="slidenum">
              <a:rPr kumimoji="0" lang="zh-TW" altLang="en-US">
                <a:latin typeface="Arial Black" panose="020B0A04020102020204" pitchFamily="34" charset="0"/>
              </a:rPr>
              <a:pPr/>
              <a:t>32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  <p:sp>
        <p:nvSpPr>
          <p:cNvPr id="34819" name="矩形 2"/>
          <p:cNvSpPr>
            <a:spLocks noChangeArrowheads="1"/>
          </p:cNvSpPr>
          <p:nvPr/>
        </p:nvSpPr>
        <p:spPr bwMode="auto">
          <a:xfrm>
            <a:off x="395288" y="1700213"/>
            <a:ext cx="8435975" cy="278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3000"/>
              </a:lnSpc>
              <a:buClr>
                <a:schemeClr val="bg2"/>
              </a:buClr>
              <a:buFont typeface="Wingdings" panose="05000000000000000000" pitchFamily="2" charset="2"/>
              <a:buChar char="n"/>
            </a:pP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在 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H. 264/AVC 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中，畫面內預測分成 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4× 4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、 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8× 8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、 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16× 16 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三種不同大小的子區塊，其中 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4× 4 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和 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8× 8 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亮度區塊預測模式分成了垂直 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(Vertical)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、 水平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(Horizontal)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、 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DC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、 左下對角 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(Diagonal Down-left)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、 右下對角 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(Diagonal Downright)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、 右垂直 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(Vertical-right)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、下水平 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(Horizontal-down)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、 左垂直 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(Vertical-left)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和上水平 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(Horizontal-up) 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一共九種預測模式。</a:t>
            </a:r>
            <a:b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sz="2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820" name="標題 9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16038"/>
          </a:xfrm>
        </p:spPr>
        <p:txBody>
          <a:bodyPr/>
          <a:lstStyle/>
          <a:p>
            <a:pPr eaLnBrk="1" hangingPunct="1"/>
            <a:r>
              <a:rPr lang="en-US" altLang="zh-TW" sz="40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12.6.2</a:t>
            </a:r>
            <a:r>
              <a:rPr lang="zh-TW" altLang="en-US" sz="40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畫面內預測模式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382AF0B2-3889-497C-B4C4-D5C39111797E}" type="slidenum">
              <a:rPr kumimoji="0" lang="zh-TW" altLang="en-US">
                <a:latin typeface="Arial Black" panose="020B0A04020102020204" pitchFamily="34" charset="0"/>
              </a:rPr>
              <a:pPr/>
              <a:t>33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  <p:sp>
        <p:nvSpPr>
          <p:cNvPr id="35843" name="文字方塊 7"/>
          <p:cNvSpPr txBox="1">
            <a:spLocks noChangeArrowheads="1"/>
          </p:cNvSpPr>
          <p:nvPr/>
        </p:nvSpPr>
        <p:spPr bwMode="auto">
          <a:xfrm>
            <a:off x="2124075" y="6107113"/>
            <a:ext cx="4895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12.6.2.1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4x4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區塊的九種畫面內的預測模式</a:t>
            </a:r>
          </a:p>
        </p:txBody>
      </p:sp>
      <p:pic>
        <p:nvPicPr>
          <p:cNvPr id="35844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836613"/>
            <a:ext cx="6705600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027D39FE-DE5A-4C01-B4E3-170239D7FD05}" type="slidenum">
              <a:rPr kumimoji="0" lang="zh-TW" altLang="en-US">
                <a:latin typeface="Arial Black" panose="020B0A04020102020204" pitchFamily="34" charset="0"/>
              </a:rPr>
              <a:pPr/>
              <a:t>34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  <p:sp>
        <p:nvSpPr>
          <p:cNvPr id="36867" name="矩形 3"/>
          <p:cNvSpPr>
            <a:spLocks noChangeArrowheads="1"/>
          </p:cNvSpPr>
          <p:nvPr/>
        </p:nvSpPr>
        <p:spPr bwMode="auto">
          <a:xfrm>
            <a:off x="611188" y="981075"/>
            <a:ext cx="784860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在 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16× 16 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區塊的預測模式中，共分成垂直 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(Vertical)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、水平 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(Horizontal)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DC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、 平面 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(Plane) 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四種預測模式，如圖 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12.6.2.2 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所示。基本上， 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H. 264/AVC 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會將 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Inter Mode 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和 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Intra Mode 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都做一遍，再從中挑 </a:t>
            </a:r>
            <a:r>
              <a:rPr lang="en-US" altLang="zh-TW" sz="22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RD 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(Rate-Distortion) 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花費較少的 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Mode 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為準。不管是 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Inter Mode 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或是 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Intra Mode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，系統都會計算殘量 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(Residue) 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的壓縮花費。</a:t>
            </a:r>
            <a:b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sz="22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0740F50B-3871-49E7-A434-1BF9C1CF017F}" type="slidenum">
              <a:rPr kumimoji="0" lang="zh-TW" altLang="en-US">
                <a:latin typeface="Arial Black" panose="020B0A04020102020204" pitchFamily="34" charset="0"/>
              </a:rPr>
              <a:pPr/>
              <a:t>35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  <p:pic>
        <p:nvPicPr>
          <p:cNvPr id="37891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600" y="476250"/>
            <a:ext cx="4824413" cy="262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2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600" y="3089275"/>
            <a:ext cx="4824413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文字方塊 7"/>
          <p:cNvSpPr txBox="1">
            <a:spLocks noChangeArrowheads="1"/>
          </p:cNvSpPr>
          <p:nvPr/>
        </p:nvSpPr>
        <p:spPr bwMode="auto">
          <a:xfrm>
            <a:off x="2260600" y="5878513"/>
            <a:ext cx="48244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12.6.2.2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16x16 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的四種畫面內的預測模式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D8CA5A13-C5BA-4FC3-801C-FC4678C0089B}" type="slidenum">
              <a:rPr kumimoji="0" lang="zh-TW" altLang="en-US">
                <a:latin typeface="Arial Black" panose="020B0A04020102020204" pitchFamily="34" charset="0"/>
              </a:rPr>
              <a:pPr/>
              <a:t>36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  <p:sp>
        <p:nvSpPr>
          <p:cNvPr id="38915" name="矩形 2"/>
          <p:cNvSpPr>
            <a:spLocks noChangeArrowheads="1"/>
          </p:cNvSpPr>
          <p:nvPr/>
        </p:nvSpPr>
        <p:spPr bwMode="auto">
          <a:xfrm>
            <a:off x="269875" y="842963"/>
            <a:ext cx="8435975" cy="278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3000"/>
              </a:lnSpc>
              <a:buClr>
                <a:schemeClr val="bg2"/>
              </a:buClr>
              <a:buFont typeface="Wingdings" panose="05000000000000000000" pitchFamily="2" charset="2"/>
              <a:buChar char="n"/>
            </a:pPr>
            <a:r>
              <a:rPr lang="en-US" altLang="zh-TW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HEVC (High Efficiency Video Coding) </a:t>
            </a:r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中，畫面內亮度區塊預測模式增加為 </a:t>
            </a:r>
            <a:r>
              <a:rPr lang="en-US" altLang="zh-TW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35 </a:t>
            </a:r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種，以藉此提升高解析度影片的壓縮效率，其中包含 </a:t>
            </a:r>
            <a:r>
              <a:rPr lang="en-US" altLang="zh-TW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DC</a:t>
            </a:r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、 </a:t>
            </a:r>
            <a:r>
              <a:rPr lang="en-US" altLang="zh-TW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Planar </a:t>
            </a:r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及 </a:t>
            </a:r>
            <a:r>
              <a:rPr lang="en-US" altLang="zh-TW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33 </a:t>
            </a:r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種不同的預測方向。預測模式的編號與對應的預測方向表示在圖 </a:t>
            </a:r>
            <a:r>
              <a:rPr lang="en-US" altLang="zh-TW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12.6.2.3 </a:t>
            </a:r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中。預測區塊增加成 </a:t>
            </a:r>
            <a:r>
              <a:rPr lang="en-US" altLang="zh-TW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4× 4</a:t>
            </a:r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、 </a:t>
            </a:r>
            <a:r>
              <a:rPr lang="en-US" altLang="zh-TW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8× 8</a:t>
            </a:r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、 </a:t>
            </a:r>
            <a:r>
              <a:rPr lang="en-US" altLang="zh-TW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16× 16</a:t>
            </a:r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、 </a:t>
            </a:r>
            <a:r>
              <a:rPr lang="en-US" altLang="zh-TW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32× 32</a:t>
            </a:r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64× 64 </a:t>
            </a:r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五種子區塊，不同區塊大小所使用的預測模式數目也不相同，參見圖</a:t>
            </a:r>
            <a:r>
              <a:rPr lang="en-US" altLang="zh-TW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12.6.2.4</a:t>
            </a:r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b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sz="2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916" name="文字方塊 7"/>
          <p:cNvSpPr txBox="1">
            <a:spLocks noChangeArrowheads="1"/>
          </p:cNvSpPr>
          <p:nvPr/>
        </p:nvSpPr>
        <p:spPr bwMode="auto">
          <a:xfrm>
            <a:off x="3492500" y="5908675"/>
            <a:ext cx="1295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12.6.2.4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  <p:pic>
        <p:nvPicPr>
          <p:cNvPr id="38917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838" y="3860800"/>
            <a:ext cx="3514725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BAF242AB-1E31-4337-AF6B-B5F44BEE668B}" type="slidenum">
              <a:rPr kumimoji="0" lang="zh-TW" altLang="en-US">
                <a:latin typeface="Arial Black" panose="020B0A04020102020204" pitchFamily="34" charset="0"/>
              </a:rPr>
              <a:pPr/>
              <a:t>37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  <p:pic>
        <p:nvPicPr>
          <p:cNvPr id="39939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615950"/>
            <a:ext cx="4700587" cy="461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文字方塊 7"/>
          <p:cNvSpPr txBox="1">
            <a:spLocks noChangeArrowheads="1"/>
          </p:cNvSpPr>
          <p:nvPr/>
        </p:nvSpPr>
        <p:spPr bwMode="auto">
          <a:xfrm>
            <a:off x="5770563" y="1916113"/>
            <a:ext cx="15652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12.6.2.3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 eaLnBrk="1" hangingPunct="1"/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HEVC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35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種預測方式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1558925"/>
            <a:ext cx="2981325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3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FF4BE654-A502-4A27-B8C5-72F9A64F04E4}" type="slidenum">
              <a:rPr kumimoji="0" lang="zh-TW" altLang="en-US">
                <a:latin typeface="Arial Black" panose="020B0A04020102020204" pitchFamily="34" charset="0"/>
              </a:rPr>
              <a:pPr/>
              <a:t>38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  <p:sp>
        <p:nvSpPr>
          <p:cNvPr id="40964" name="矩形 2"/>
          <p:cNvSpPr>
            <a:spLocks noChangeArrowheads="1"/>
          </p:cNvSpPr>
          <p:nvPr/>
        </p:nvSpPr>
        <p:spPr bwMode="auto">
          <a:xfrm>
            <a:off x="269875" y="842963"/>
            <a:ext cx="5815013" cy="547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3000"/>
              </a:lnSpc>
              <a:buClr>
                <a:schemeClr val="bg2"/>
              </a:buClr>
              <a:buFont typeface="Wingdings" panose="05000000000000000000" pitchFamily="2" charset="2"/>
              <a:buChar char="n"/>
            </a:pPr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在 </a:t>
            </a:r>
            <a:r>
              <a:rPr lang="en-US" altLang="zh-TW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HEVC </a:t>
            </a:r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中新增的 </a:t>
            </a:r>
            <a:r>
              <a:rPr lang="en-US" altLang="zh-TW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Planar </a:t>
            </a:r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預測模式。</a:t>
            </a:r>
            <a:r>
              <a:rPr lang="en-US" altLang="zh-TW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4× 4 </a:t>
            </a:r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的白色區塊為待預測區塊。綠色的已解碼像素當參考像素。預測 </a:t>
            </a:r>
            <a:r>
              <a:rPr lang="en-US" altLang="zh-TW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(2, 2) </a:t>
            </a:r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位置的像素值為例，水平方向的預測是以 </a:t>
            </a:r>
            <a:r>
              <a:rPr lang="en-US" altLang="zh-TW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(4,</a:t>
            </a:r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－</a:t>
            </a:r>
            <a:r>
              <a:rPr lang="en-US" altLang="zh-TW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1) </a:t>
            </a:r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參考像素當作圖中 </a:t>
            </a:r>
            <a:r>
              <a:rPr lang="en-US" altLang="zh-TW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A </a:t>
            </a:r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位置的像素值，再將 </a:t>
            </a:r>
            <a:r>
              <a:rPr lang="en-US" altLang="zh-TW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A </a:t>
            </a:r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與考像素 </a:t>
            </a:r>
            <a:r>
              <a:rPr lang="en-US" altLang="zh-TW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－</a:t>
            </a:r>
            <a:r>
              <a:rPr lang="en-US" altLang="zh-TW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1, 2) </a:t>
            </a:r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以線性內插法計算出 </a:t>
            </a:r>
            <a:r>
              <a:rPr lang="en-US" altLang="zh-TW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(2, 2) </a:t>
            </a:r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的水平預測值；而後再計算垂直方向的預測值，將 </a:t>
            </a:r>
            <a:r>
              <a:rPr lang="en-US" altLang="zh-TW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－</a:t>
            </a:r>
            <a:r>
              <a:rPr lang="en-US" altLang="zh-TW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1, 4) </a:t>
            </a:r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參考像素作為圖中 </a:t>
            </a:r>
            <a:r>
              <a:rPr lang="en-US" altLang="zh-TW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B </a:t>
            </a:r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位置的像素值，再以像素 </a:t>
            </a:r>
            <a:r>
              <a:rPr lang="en-US" altLang="zh-TW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B </a:t>
            </a:r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與 </a:t>
            </a:r>
            <a:r>
              <a:rPr lang="en-US" altLang="zh-TW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(2,</a:t>
            </a:r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－</a:t>
            </a:r>
            <a:r>
              <a:rPr lang="en-US" altLang="zh-TW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1) </a:t>
            </a:r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參考像素用線性內插法計算出目前像素的垂直預測值。最後，再將前面得到的水平預測值與垂直預測值取平均得到目前</a:t>
            </a:r>
            <a:r>
              <a:rPr lang="en-US" altLang="zh-TW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(2, 2) </a:t>
            </a:r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位置的預測像素值。</a:t>
            </a:r>
            <a:b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sz="2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965" name="文字方塊 7"/>
          <p:cNvSpPr txBox="1">
            <a:spLocks noChangeArrowheads="1"/>
          </p:cNvSpPr>
          <p:nvPr/>
        </p:nvSpPr>
        <p:spPr bwMode="auto">
          <a:xfrm>
            <a:off x="6084888" y="4549775"/>
            <a:ext cx="298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12.6.2.5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Planar 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預測模式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2963C3B-06BE-4CDA-BE38-9CE88CDCB58B}" type="slidenum">
              <a:rPr kumimoji="0" lang="zh-TW" altLang="en-US">
                <a:latin typeface="Arial Black" panose="020B0A04020102020204" pitchFamily="34" charset="0"/>
              </a:rPr>
              <a:pPr eaLnBrk="1" hangingPunct="1"/>
              <a:t>4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  <p:sp>
        <p:nvSpPr>
          <p:cNvPr id="614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382000" cy="1371600"/>
          </a:xfrm>
        </p:spPr>
        <p:txBody>
          <a:bodyPr/>
          <a:lstStyle/>
          <a:p>
            <a:pPr eaLnBrk="1" hangingPunct="1"/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.2 消息理論</a:t>
            </a:r>
          </a:p>
        </p:txBody>
      </p:sp>
      <p:grpSp>
        <p:nvGrpSpPr>
          <p:cNvPr id="6148" name="群組 17"/>
          <p:cNvGrpSpPr>
            <a:grpSpLocks/>
          </p:cNvGrpSpPr>
          <p:nvPr/>
        </p:nvGrpSpPr>
        <p:grpSpPr bwMode="auto">
          <a:xfrm>
            <a:off x="457200" y="1600200"/>
            <a:ext cx="8305800" cy="4800600"/>
            <a:chOff x="457200" y="1600200"/>
            <a:chExt cx="8305800" cy="4800600"/>
          </a:xfrm>
        </p:grpSpPr>
        <p:grpSp>
          <p:nvGrpSpPr>
            <p:cNvPr id="6149" name="Group 1059"/>
            <p:cNvGrpSpPr>
              <a:grpSpLocks/>
            </p:cNvGrpSpPr>
            <p:nvPr/>
          </p:nvGrpSpPr>
          <p:grpSpPr bwMode="auto">
            <a:xfrm>
              <a:off x="457200" y="1600200"/>
              <a:ext cx="8305800" cy="515938"/>
              <a:chOff x="288" y="1008"/>
              <a:chExt cx="5232" cy="325"/>
            </a:xfrm>
          </p:grpSpPr>
          <p:sp>
            <p:nvSpPr>
              <p:cNvPr id="6160" name="Rectangle 1038"/>
              <p:cNvSpPr>
                <a:spLocks noChangeArrowheads="1"/>
              </p:cNvSpPr>
              <p:nvPr/>
            </p:nvSpPr>
            <p:spPr bwMode="auto">
              <a:xfrm>
                <a:off x="288" y="1008"/>
                <a:ext cx="5232" cy="32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lnSpc>
                    <a:spcPct val="125000"/>
                  </a:lnSpc>
                </a:pPr>
                <a:r>
                  <a:rPr lang="zh-TW" altLang="en-US" sz="220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定理</a:t>
                </a:r>
                <a:r>
                  <a:rPr lang="zh-TW" altLang="en-US" sz="220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1</a:t>
                </a:r>
                <a:r>
                  <a:rPr lang="en-US" altLang="zh-TW" sz="220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2</a:t>
                </a:r>
                <a:r>
                  <a:rPr lang="zh-TW" altLang="en-US" sz="220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.</a:t>
                </a:r>
                <a:r>
                  <a:rPr lang="en-US" altLang="zh-TW" sz="220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2.1</a:t>
                </a:r>
                <a:r>
                  <a:rPr lang="zh-TW" altLang="en-US" sz="220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　給任意 </a:t>
                </a:r>
                <a:r>
                  <a:rPr lang="en-US" altLang="zh-TW" sz="2200" i="1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 </a:t>
                </a:r>
                <a:r>
                  <a:rPr lang="zh-TW" altLang="en-US" sz="220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個事件，其熵　　　   。 </a:t>
                </a:r>
              </a:p>
            </p:txBody>
          </p:sp>
          <p:graphicFrame>
            <p:nvGraphicFramePr>
              <p:cNvPr id="6161" name="Object 1042"/>
              <p:cNvGraphicFramePr>
                <a:graphicFrameLocks noChangeAspect="1"/>
              </p:cNvGraphicFramePr>
              <p:nvPr/>
            </p:nvGraphicFramePr>
            <p:xfrm>
              <a:off x="3088" y="1081"/>
              <a:ext cx="699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83" name="方程式" r:id="rId3" imgW="622030" imgH="203112" progId="Equation.3">
                      <p:embed/>
                    </p:oleObj>
                  </mc:Choice>
                  <mc:Fallback>
                    <p:oleObj name="方程式" r:id="rId3" imgW="622030" imgH="203112" progId="Equation.3">
                      <p:embed/>
                      <p:pic>
                        <p:nvPicPr>
                          <p:cNvPr id="0" name="Object 10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88" y="1081"/>
                            <a:ext cx="699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6150" name="Text Box 1045"/>
            <p:cNvSpPr txBox="1">
              <a:spLocks noChangeArrowheads="1"/>
            </p:cNvSpPr>
            <p:nvPr/>
          </p:nvSpPr>
          <p:spPr bwMode="auto">
            <a:xfrm>
              <a:off x="457200" y="2133600"/>
              <a:ext cx="1022350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證明：</a:t>
              </a:r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151" name="Rectangle 1051"/>
            <p:cNvSpPr>
              <a:spLocks noChangeArrowheads="1"/>
            </p:cNvSpPr>
            <p:nvPr/>
          </p:nvSpPr>
          <p:spPr bwMode="auto">
            <a:xfrm>
              <a:off x="468313" y="2438400"/>
              <a:ext cx="8229600" cy="532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en-US" altLang="zh-TW" sz="2200" i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 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個事件且機率分別為　、　、…和　。 </a:t>
              </a:r>
            </a:p>
          </p:txBody>
        </p:sp>
        <p:graphicFrame>
          <p:nvGraphicFramePr>
            <p:cNvPr id="6152" name="Object 1050"/>
            <p:cNvGraphicFramePr>
              <a:graphicFrameLocks noChangeAspect="1"/>
            </p:cNvGraphicFramePr>
            <p:nvPr/>
          </p:nvGraphicFramePr>
          <p:xfrm>
            <a:off x="3275856" y="2492896"/>
            <a:ext cx="311150" cy="376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4" name="方程式" r:id="rId5" imgW="177569" imgH="215619" progId="Equation.3">
                    <p:embed/>
                  </p:oleObj>
                </mc:Choice>
                <mc:Fallback>
                  <p:oleObj name="方程式" r:id="rId5" imgW="177569" imgH="215619" progId="Equation.3">
                    <p:embed/>
                    <p:pic>
                      <p:nvPicPr>
                        <p:cNvPr id="0" name="Object 10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5856" y="2492896"/>
                          <a:ext cx="311150" cy="376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3" name="Object 1049"/>
            <p:cNvGraphicFramePr>
              <a:graphicFrameLocks noChangeAspect="1"/>
            </p:cNvGraphicFramePr>
            <p:nvPr/>
          </p:nvGraphicFramePr>
          <p:xfrm>
            <a:off x="3779912" y="2492896"/>
            <a:ext cx="3302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5" name="方程式" r:id="rId7" imgW="190335" imgH="215713" progId="Equation.3">
                    <p:embed/>
                  </p:oleObj>
                </mc:Choice>
                <mc:Fallback>
                  <p:oleObj name="方程式" r:id="rId7" imgW="190335" imgH="215713" progId="Equation.3">
                    <p:embed/>
                    <p:pic>
                      <p:nvPicPr>
                        <p:cNvPr id="0" name="Object 10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9912" y="2492896"/>
                          <a:ext cx="330200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4" name="Object 1048"/>
            <p:cNvGraphicFramePr>
              <a:graphicFrameLocks noChangeAspect="1"/>
            </p:cNvGraphicFramePr>
            <p:nvPr/>
          </p:nvGraphicFramePr>
          <p:xfrm>
            <a:off x="5004048" y="2492896"/>
            <a:ext cx="325438" cy="390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6" name="方程式" r:id="rId9" imgW="190500" imgH="228600" progId="Equation.3">
                    <p:embed/>
                  </p:oleObj>
                </mc:Choice>
                <mc:Fallback>
                  <p:oleObj name="方程式" r:id="rId9" imgW="190500" imgH="228600" progId="Equation.3">
                    <p:embed/>
                    <p:pic>
                      <p:nvPicPr>
                        <p:cNvPr id="0" name="Object 10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4048" y="2492896"/>
                          <a:ext cx="325438" cy="390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5" name="Object 1046"/>
            <p:cNvGraphicFramePr>
              <a:graphicFrameLocks noChangeAspect="1"/>
            </p:cNvGraphicFramePr>
            <p:nvPr/>
          </p:nvGraphicFramePr>
          <p:xfrm>
            <a:off x="2660650" y="2809875"/>
            <a:ext cx="1911350" cy="741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7" name="方程式" r:id="rId11" imgW="1117600" imgH="431800" progId="Equation.3">
                    <p:embed/>
                  </p:oleObj>
                </mc:Choice>
                <mc:Fallback>
                  <p:oleObj name="方程式" r:id="rId11" imgW="1117600" imgH="431800" progId="Equation.3">
                    <p:embed/>
                    <p:pic>
                      <p:nvPicPr>
                        <p:cNvPr id="0" name="Object 10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0650" y="2809875"/>
                          <a:ext cx="1911350" cy="741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6" name="Object 1052"/>
            <p:cNvGraphicFramePr>
              <a:graphicFrameLocks noChangeAspect="1"/>
            </p:cNvGraphicFramePr>
            <p:nvPr/>
          </p:nvGraphicFramePr>
          <p:xfrm>
            <a:off x="1381125" y="3505200"/>
            <a:ext cx="6227763" cy="2284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8" name="Equation" r:id="rId13" imgW="3670300" imgH="1346200" progId="Equation.DSMT4">
                    <p:embed/>
                  </p:oleObj>
                </mc:Choice>
                <mc:Fallback>
                  <p:oleObj name="Equation" r:id="rId13" imgW="3670300" imgH="1346200" progId="Equation.DSMT4">
                    <p:embed/>
                    <p:pic>
                      <p:nvPicPr>
                        <p:cNvPr id="0" name="Object 10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1125" y="3505200"/>
                          <a:ext cx="6227763" cy="2284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157" name="Group 1057"/>
            <p:cNvGrpSpPr>
              <a:grpSpLocks/>
            </p:cNvGrpSpPr>
            <p:nvPr/>
          </p:nvGrpSpPr>
          <p:grpSpPr bwMode="auto">
            <a:xfrm>
              <a:off x="609600" y="5962650"/>
              <a:ext cx="7924800" cy="438150"/>
              <a:chOff x="384" y="3715"/>
              <a:chExt cx="4992" cy="276"/>
            </a:xfrm>
          </p:grpSpPr>
          <p:sp>
            <p:nvSpPr>
              <p:cNvPr id="6158" name="Text Box 1054"/>
              <p:cNvSpPr txBox="1">
                <a:spLocks noChangeArrowheads="1"/>
              </p:cNvSpPr>
              <p:nvPr/>
            </p:nvSpPr>
            <p:spPr bwMode="auto">
              <a:xfrm>
                <a:off x="384" y="3715"/>
                <a:ext cx="4992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TW" altLang="en-US" sz="2200">
                    <a:latin typeface="微軟正黑體" panose="020B0604030504040204" pitchFamily="34" charset="-120"/>
                    <a:ea typeface="微軟正黑體" panose="020B0604030504040204" pitchFamily="34" charset="-120"/>
                    <a:sym typeface="Wingdings" panose="05000000000000000000" pitchFamily="2" charset="2"/>
                  </a:rPr>
                  <a:t>                          </a:t>
                </a:r>
              </a:p>
            </p:txBody>
          </p:sp>
          <p:graphicFrame>
            <p:nvGraphicFramePr>
              <p:cNvPr id="6159" name="Object 1055"/>
              <p:cNvGraphicFramePr>
                <a:graphicFrameLocks noChangeAspect="1"/>
              </p:cNvGraphicFramePr>
              <p:nvPr/>
            </p:nvGraphicFramePr>
            <p:xfrm>
              <a:off x="632" y="3744"/>
              <a:ext cx="1040" cy="2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89" name="方程式" r:id="rId15" imgW="837836" imgH="203112" progId="Equation.3">
                      <p:embed/>
                    </p:oleObj>
                  </mc:Choice>
                  <mc:Fallback>
                    <p:oleObj name="方程式" r:id="rId15" imgW="837836" imgH="203112" progId="Equation.3">
                      <p:embed/>
                      <p:pic>
                        <p:nvPicPr>
                          <p:cNvPr id="0" name="Object 105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32" y="3744"/>
                            <a:ext cx="1040" cy="2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0095248-6EDA-45A8-A6CC-4D5B8E6EA9D7}" type="slidenum">
              <a:rPr kumimoji="0" lang="zh-TW" altLang="en-US">
                <a:latin typeface="Arial Black" panose="020B0A04020102020204" pitchFamily="34" charset="0"/>
              </a:rPr>
              <a:pPr eaLnBrk="1" hangingPunct="1"/>
              <a:t>5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2339975" y="5661025"/>
            <a:ext cx="4464050" cy="647700"/>
          </a:xfrm>
        </p:spPr>
        <p:txBody>
          <a:bodyPr/>
          <a:lstStyle/>
          <a:p>
            <a:pPr eaLnBrk="1" hangingPunct="1"/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220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12.2.1</a:t>
            </a:r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</a:t>
            </a:r>
            <a:r>
              <a:rPr lang="en-US" altLang="zh-TW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</a:t>
            </a:r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的示意圖</a:t>
            </a:r>
          </a:p>
        </p:txBody>
      </p:sp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2120900" y="1100138"/>
          <a:ext cx="4611688" cy="487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Visio" r:id="rId3" imgW="2849760" imgH="3014280" progId="">
                  <p:embed/>
                </p:oleObj>
              </mc:Choice>
              <mc:Fallback>
                <p:oleObj name="Visio" r:id="rId3" imgW="2849760" imgH="301428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0900" y="1100138"/>
                        <a:ext cx="4611688" cy="487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9"/>
          <p:cNvGraphicFramePr>
            <a:graphicFrameLocks noChangeAspect="1"/>
          </p:cNvGraphicFramePr>
          <p:nvPr/>
        </p:nvGraphicFramePr>
        <p:xfrm>
          <a:off x="3635375" y="5918200"/>
          <a:ext cx="158432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方程式" r:id="rId5" imgW="748975" imgH="203112" progId="Equation.3">
                  <p:embed/>
                </p:oleObj>
              </mc:Choice>
              <mc:Fallback>
                <p:oleObj name="方程式" r:id="rId5" imgW="748975" imgH="20311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5918200"/>
                        <a:ext cx="1584325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群組 26"/>
          <p:cNvGrpSpPr>
            <a:grpSpLocks/>
          </p:cNvGrpSpPr>
          <p:nvPr/>
        </p:nvGrpSpPr>
        <p:grpSpPr bwMode="auto">
          <a:xfrm>
            <a:off x="457200" y="685800"/>
            <a:ext cx="8229600" cy="5456238"/>
            <a:chOff x="457200" y="685800"/>
            <a:chExt cx="8229600" cy="5456238"/>
          </a:xfrm>
        </p:grpSpPr>
        <p:sp>
          <p:nvSpPr>
            <p:cNvPr id="8196" name="Rectangle 2"/>
            <p:cNvSpPr>
              <a:spLocks noChangeArrowheads="1"/>
            </p:cNvSpPr>
            <p:nvPr/>
          </p:nvSpPr>
          <p:spPr bwMode="auto">
            <a:xfrm>
              <a:off x="457200" y="685800"/>
              <a:ext cx="8229600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115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</a:pP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Kraft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不等式 </a:t>
              </a:r>
            </a:p>
          </p:txBody>
        </p:sp>
        <p:sp>
          <p:nvSpPr>
            <p:cNvPr id="8197" name="Rectangle 24"/>
            <p:cNvSpPr>
              <a:spLocks noChangeArrowheads="1"/>
            </p:cNvSpPr>
            <p:nvPr/>
          </p:nvSpPr>
          <p:spPr bwMode="auto">
            <a:xfrm>
              <a:off x="747713" y="2624138"/>
              <a:ext cx="7848600" cy="2733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假設完成了          後，為避免發生          為           的前置碼(</a:t>
              </a: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Prefix Code)，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則必須滿足條件                        ，這裡          為不合法的碼數。</a:t>
              </a:r>
            </a:p>
            <a:p>
              <a:pPr eaLnBrk="1" hangingPunct="1">
                <a:lnSpc>
                  <a:spcPct val="130000"/>
                </a:lnSpc>
              </a:pP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同理，考慮時　　  ，則需滿足                                    。不等式兩邊同除以     ，可得                               。依此類推，可得下列</a:t>
              </a: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Kraft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不等式</a:t>
              </a:r>
            </a:p>
          </p:txBody>
        </p:sp>
        <p:graphicFrame>
          <p:nvGraphicFramePr>
            <p:cNvPr id="8198" name="Object 12"/>
            <p:cNvGraphicFramePr>
              <a:graphicFrameLocks noChangeAspect="1"/>
            </p:cNvGraphicFramePr>
            <p:nvPr/>
          </p:nvGraphicFramePr>
          <p:xfrm>
            <a:off x="4887913" y="2735263"/>
            <a:ext cx="650875" cy="400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68" name="Equation" r:id="rId3" imgW="381000" imgH="228600" progId="Equation.DSMT4">
                    <p:embed/>
                  </p:oleObj>
                </mc:Choice>
                <mc:Fallback>
                  <p:oleObj name="Equation" r:id="rId3" imgW="381000" imgH="2286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7913" y="2735263"/>
                          <a:ext cx="650875" cy="4000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9" name="Object 11"/>
            <p:cNvGraphicFramePr>
              <a:graphicFrameLocks noChangeAspect="1"/>
            </p:cNvGraphicFramePr>
            <p:nvPr/>
          </p:nvGraphicFramePr>
          <p:xfrm>
            <a:off x="2220913" y="2732088"/>
            <a:ext cx="650875" cy="400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69" name="Equation" r:id="rId5" imgW="381000" imgH="228600" progId="Equation.DSMT4">
                    <p:embed/>
                  </p:oleObj>
                </mc:Choice>
                <mc:Fallback>
                  <p:oleObj name="Equation" r:id="rId5" imgW="381000" imgH="2286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0913" y="2732088"/>
                          <a:ext cx="650875" cy="4000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0" name="Object 10"/>
            <p:cNvGraphicFramePr>
              <a:graphicFrameLocks noChangeAspect="1"/>
            </p:cNvGraphicFramePr>
            <p:nvPr/>
          </p:nvGraphicFramePr>
          <p:xfrm>
            <a:off x="5878513" y="2732088"/>
            <a:ext cx="684212" cy="400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70" name="Equation" r:id="rId7" imgW="393529" imgH="228501" progId="Equation.DSMT4">
                    <p:embed/>
                  </p:oleObj>
                </mc:Choice>
                <mc:Fallback>
                  <p:oleObj name="Equation" r:id="rId7" imgW="393529" imgH="228501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78513" y="2732088"/>
                          <a:ext cx="684212" cy="4000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1" name="Object 9"/>
            <p:cNvGraphicFramePr>
              <a:graphicFrameLocks noChangeAspect="1"/>
            </p:cNvGraphicFramePr>
            <p:nvPr/>
          </p:nvGraphicFramePr>
          <p:xfrm>
            <a:off x="4851400" y="3143379"/>
            <a:ext cx="1539875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71" name="Equation" r:id="rId9" imgW="889000" imgH="190500" progId="Equation.DSMT4">
                    <p:embed/>
                  </p:oleObj>
                </mc:Choice>
                <mc:Fallback>
                  <p:oleObj name="Equation" r:id="rId9" imgW="889000" imgH="1905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1400" y="3143379"/>
                          <a:ext cx="1539875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2" name="Object 8"/>
            <p:cNvGraphicFramePr>
              <a:graphicFrameLocks noChangeAspect="1"/>
            </p:cNvGraphicFramePr>
            <p:nvPr/>
          </p:nvGraphicFramePr>
          <p:xfrm>
            <a:off x="7243763" y="3135313"/>
            <a:ext cx="6223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72" name="Equation" r:id="rId11" imgW="355446" imgH="190417" progId="Equation.DSMT4">
                    <p:embed/>
                  </p:oleObj>
                </mc:Choice>
                <mc:Fallback>
                  <p:oleObj name="Equation" r:id="rId11" imgW="355446" imgH="190417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43763" y="3135313"/>
                          <a:ext cx="6223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3" name="Object 7"/>
            <p:cNvGraphicFramePr>
              <a:graphicFrameLocks noChangeAspect="1"/>
            </p:cNvGraphicFramePr>
            <p:nvPr/>
          </p:nvGraphicFramePr>
          <p:xfrm>
            <a:off x="2591291" y="4005235"/>
            <a:ext cx="688975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73" name="Equation" r:id="rId13" imgW="393529" imgH="228501" progId="Equation.DSMT4">
                    <p:embed/>
                  </p:oleObj>
                </mc:Choice>
                <mc:Fallback>
                  <p:oleObj name="Equation" r:id="rId13" imgW="393529" imgH="228501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1291" y="4005235"/>
                          <a:ext cx="688975" cy="3968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4" name="Object 6"/>
            <p:cNvGraphicFramePr>
              <a:graphicFrameLocks noChangeAspect="1"/>
            </p:cNvGraphicFramePr>
            <p:nvPr/>
          </p:nvGraphicFramePr>
          <p:xfrm>
            <a:off x="4765125" y="4017169"/>
            <a:ext cx="2351087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74" name="Equation" r:id="rId15" imgW="1358900" imgH="190500" progId="Equation.DSMT4">
                    <p:embed/>
                  </p:oleObj>
                </mc:Choice>
                <mc:Fallback>
                  <p:oleObj name="Equation" r:id="rId15" imgW="1358900" imgH="1905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5125" y="4017169"/>
                          <a:ext cx="2351087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5" name="Object 5"/>
            <p:cNvGraphicFramePr>
              <a:graphicFrameLocks noChangeAspect="1"/>
            </p:cNvGraphicFramePr>
            <p:nvPr/>
          </p:nvGraphicFramePr>
          <p:xfrm>
            <a:off x="2297113" y="4430713"/>
            <a:ext cx="374650" cy="328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75" name="Equation" r:id="rId17" imgW="215713" imgH="190335" progId="Equation.DSMT4">
                    <p:embed/>
                  </p:oleObj>
                </mc:Choice>
                <mc:Fallback>
                  <p:oleObj name="Equation" r:id="rId17" imgW="215713" imgH="190335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7113" y="4430713"/>
                          <a:ext cx="374650" cy="328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6" name="Object 4"/>
            <p:cNvGraphicFramePr>
              <a:graphicFrameLocks noChangeAspect="1"/>
            </p:cNvGraphicFramePr>
            <p:nvPr/>
          </p:nvGraphicFramePr>
          <p:xfrm>
            <a:off x="3515518" y="4466952"/>
            <a:ext cx="2112963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76" name="Equation" r:id="rId19" imgW="1219200" imgH="190500" progId="Equation.DSMT4">
                    <p:embed/>
                  </p:oleObj>
                </mc:Choice>
                <mc:Fallback>
                  <p:oleObj name="Equation" r:id="rId19" imgW="1219200" imgH="1905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5518" y="4466952"/>
                          <a:ext cx="2112963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7" name="Object 3"/>
            <p:cNvGraphicFramePr>
              <a:graphicFrameLocks noChangeAspect="1"/>
            </p:cNvGraphicFramePr>
            <p:nvPr/>
          </p:nvGraphicFramePr>
          <p:xfrm>
            <a:off x="2947194" y="5290982"/>
            <a:ext cx="2868612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77" name="Equation" r:id="rId21" imgW="1459866" imgH="203112" progId="Equation.DSMT4">
                    <p:embed/>
                  </p:oleObj>
                </mc:Choice>
                <mc:Fallback>
                  <p:oleObj name="Equation" r:id="rId21" imgW="1459866" imgH="203112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7194" y="5290982"/>
                          <a:ext cx="2868612" cy="393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8" name="Rectangle 20"/>
            <p:cNvSpPr>
              <a:spLocks noChangeArrowheads="1"/>
            </p:cNvSpPr>
            <p:nvPr/>
          </p:nvSpPr>
          <p:spPr bwMode="auto">
            <a:xfrm>
              <a:off x="762000" y="1249363"/>
              <a:ext cx="2370138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                。</a:t>
              </a:r>
            </a:p>
          </p:txBody>
        </p:sp>
        <p:grpSp>
          <p:nvGrpSpPr>
            <p:cNvPr id="8209" name="群組 24"/>
            <p:cNvGrpSpPr>
              <a:grpSpLocks/>
            </p:cNvGrpSpPr>
            <p:nvPr/>
          </p:nvGrpSpPr>
          <p:grpSpPr bwMode="auto">
            <a:xfrm>
              <a:off x="900113" y="1700213"/>
              <a:ext cx="5562600" cy="434975"/>
              <a:chOff x="838200" y="1735138"/>
              <a:chExt cx="5562600" cy="434975"/>
            </a:xfrm>
          </p:grpSpPr>
          <p:graphicFrame>
            <p:nvGraphicFramePr>
              <p:cNvPr id="8216" name="Object 16"/>
              <p:cNvGraphicFramePr>
                <a:graphicFrameLocks noChangeAspect="1"/>
              </p:cNvGraphicFramePr>
              <p:nvPr/>
            </p:nvGraphicFramePr>
            <p:xfrm>
              <a:off x="1908175" y="1773238"/>
              <a:ext cx="258763" cy="3968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78" name="Equation" r:id="rId23" imgW="152334" imgH="228501" progId="Equation.DSMT4">
                      <p:embed/>
                    </p:oleObj>
                  </mc:Choice>
                  <mc:Fallback>
                    <p:oleObj name="Equation" r:id="rId23" imgW="152334" imgH="228501" progId="Equation.DSMT4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08175" y="1773238"/>
                            <a:ext cx="258763" cy="3968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17" name="Object 15"/>
              <p:cNvGraphicFramePr>
                <a:graphicFrameLocks noChangeAspect="1"/>
              </p:cNvGraphicFramePr>
              <p:nvPr/>
            </p:nvGraphicFramePr>
            <p:xfrm>
              <a:off x="2484438" y="1773238"/>
              <a:ext cx="1739900" cy="3968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79" name="Equation" r:id="rId25" imgW="1002865" imgH="228501" progId="Equation.DSMT4">
                      <p:embed/>
                    </p:oleObj>
                  </mc:Choice>
                  <mc:Fallback>
                    <p:oleObj name="Equation" r:id="rId25" imgW="1002865" imgH="228501" progId="Equation.DSMT4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84438" y="1773238"/>
                            <a:ext cx="1739900" cy="3968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18" name="Object 14"/>
              <p:cNvGraphicFramePr>
                <a:graphicFrameLocks noChangeAspect="1"/>
              </p:cNvGraphicFramePr>
              <p:nvPr/>
            </p:nvGraphicFramePr>
            <p:xfrm>
              <a:off x="838200" y="1771650"/>
              <a:ext cx="265113" cy="3968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80" name="Equation" r:id="rId27" imgW="152334" imgH="228501" progId="Equation.DSMT4">
                      <p:embed/>
                    </p:oleObj>
                  </mc:Choice>
                  <mc:Fallback>
                    <p:oleObj name="Equation" r:id="rId27" imgW="152334" imgH="228501" progId="Equation.DSMT4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38200" y="1771650"/>
                            <a:ext cx="265113" cy="3968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19" name="Rectangle 21"/>
              <p:cNvSpPr>
                <a:spLocks noChangeArrowheads="1"/>
              </p:cNvSpPr>
              <p:nvPr/>
            </p:nvSpPr>
            <p:spPr bwMode="auto">
              <a:xfrm>
                <a:off x="990600" y="1735138"/>
                <a:ext cx="5410200" cy="4270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zh-TW" altLang="en-US" sz="220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長度為　 ， 　　　　</a:t>
                </a:r>
              </a:p>
            </p:txBody>
          </p:sp>
        </p:grpSp>
        <p:sp>
          <p:nvSpPr>
            <p:cNvPr id="8210" name="Rectangle 25"/>
            <p:cNvSpPr>
              <a:spLocks noChangeArrowheads="1"/>
            </p:cNvSpPr>
            <p:nvPr/>
          </p:nvSpPr>
          <p:spPr bwMode="auto">
            <a:xfrm>
              <a:off x="762000" y="5715000"/>
              <a:ext cx="7239000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Kraft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不等式將幫助證明熵可視為平均碼長的下限。 </a:t>
              </a:r>
            </a:p>
          </p:txBody>
        </p:sp>
        <p:graphicFrame>
          <p:nvGraphicFramePr>
            <p:cNvPr id="8211" name="Object 18"/>
            <p:cNvGraphicFramePr>
              <a:graphicFrameLocks noChangeAspect="1"/>
            </p:cNvGraphicFramePr>
            <p:nvPr/>
          </p:nvGraphicFramePr>
          <p:xfrm>
            <a:off x="827088" y="1268413"/>
            <a:ext cx="1846262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81" name="Equation" r:id="rId29" imgW="1066800" imgH="228600" progId="Equation.DSMT4">
                    <p:embed/>
                  </p:oleObj>
                </mc:Choice>
                <mc:Fallback>
                  <p:oleObj name="Equation" r:id="rId29" imgW="1066800" imgH="22860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7088" y="1268413"/>
                          <a:ext cx="1846262" cy="3968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212" name="群組 25"/>
            <p:cNvGrpSpPr>
              <a:grpSpLocks/>
            </p:cNvGrpSpPr>
            <p:nvPr/>
          </p:nvGrpSpPr>
          <p:grpSpPr bwMode="auto">
            <a:xfrm>
              <a:off x="755650" y="2205038"/>
              <a:ext cx="2160588" cy="446087"/>
              <a:chOff x="755650" y="2205038"/>
              <a:chExt cx="2160166" cy="446440"/>
            </a:xfrm>
          </p:grpSpPr>
          <p:sp>
            <p:nvSpPr>
              <p:cNvPr id="8213" name="Rectangle 22"/>
              <p:cNvSpPr>
                <a:spLocks noChangeArrowheads="1"/>
              </p:cNvSpPr>
              <p:nvPr/>
            </p:nvSpPr>
            <p:spPr bwMode="auto">
              <a:xfrm>
                <a:off x="755650" y="2205038"/>
                <a:ext cx="2160166" cy="4312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zh-TW" altLang="en-US" sz="220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編碼     </a:t>
                </a:r>
                <a:r>
                  <a:rPr lang="en-US" altLang="zh-TW" sz="220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:</a:t>
                </a:r>
                <a:r>
                  <a:rPr lang="zh-TW" altLang="en-US" sz="220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　　  </a:t>
                </a:r>
                <a:endPara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graphicFrame>
            <p:nvGraphicFramePr>
              <p:cNvPr id="8214" name="Object 17"/>
              <p:cNvGraphicFramePr>
                <a:graphicFrameLocks noChangeAspect="1"/>
              </p:cNvGraphicFramePr>
              <p:nvPr/>
            </p:nvGraphicFramePr>
            <p:xfrm>
              <a:off x="1403350" y="2227307"/>
              <a:ext cx="265113" cy="3968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82" name="Equation" r:id="rId31" imgW="152334" imgH="228501" progId="Equation.DSMT4">
                      <p:embed/>
                    </p:oleObj>
                  </mc:Choice>
                  <mc:Fallback>
                    <p:oleObj name="Equation" r:id="rId31" imgW="152334" imgH="228501" progId="Equation.DSMT4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03350" y="2227307"/>
                            <a:ext cx="265113" cy="3968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15" name="Object 13"/>
              <p:cNvGraphicFramePr>
                <a:graphicFrameLocks noChangeAspect="1"/>
              </p:cNvGraphicFramePr>
              <p:nvPr/>
            </p:nvGraphicFramePr>
            <p:xfrm>
              <a:off x="1921352" y="2254603"/>
              <a:ext cx="657225" cy="3968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83" name="Equation" r:id="rId33" imgW="381000" imgH="228600" progId="Equation.DSMT4">
                      <p:embed/>
                    </p:oleObj>
                  </mc:Choice>
                  <mc:Fallback>
                    <p:oleObj name="Equation" r:id="rId33" imgW="381000" imgH="228600" progId="Equation.DSMT4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21352" y="2254603"/>
                            <a:ext cx="657225" cy="3968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8195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6609CFC-B9E6-4EB7-9C21-D4E261C173E1}" type="slidenum">
              <a:rPr kumimoji="0" lang="zh-TW" altLang="en-US">
                <a:latin typeface="Arial Black" panose="020B0A04020102020204" pitchFamily="34" charset="0"/>
              </a:rPr>
              <a:pPr eaLnBrk="1" hangingPunct="1"/>
              <a:t>6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BDE68B9E-D04F-47B5-AC79-493DEDAB70AC}" type="slidenum">
              <a:rPr kumimoji="0" lang="zh-TW" altLang="en-US">
                <a:latin typeface="Arial Black" panose="020B0A04020102020204" pitchFamily="34" charset="0"/>
              </a:rPr>
              <a:pPr/>
              <a:t>7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  <p:grpSp>
        <p:nvGrpSpPr>
          <p:cNvPr id="9219" name="群組 20"/>
          <p:cNvGrpSpPr>
            <a:grpSpLocks/>
          </p:cNvGrpSpPr>
          <p:nvPr/>
        </p:nvGrpSpPr>
        <p:grpSpPr bwMode="auto">
          <a:xfrm>
            <a:off x="609600" y="563563"/>
            <a:ext cx="7696200" cy="5913437"/>
            <a:chOff x="609600" y="563563"/>
            <a:chExt cx="7696200" cy="5913437"/>
          </a:xfrm>
        </p:grpSpPr>
        <p:grpSp>
          <p:nvGrpSpPr>
            <p:cNvPr id="9220" name="Group 29"/>
            <p:cNvGrpSpPr>
              <a:grpSpLocks/>
            </p:cNvGrpSpPr>
            <p:nvPr/>
          </p:nvGrpSpPr>
          <p:grpSpPr bwMode="auto">
            <a:xfrm>
              <a:off x="609600" y="563563"/>
              <a:ext cx="7696200" cy="930275"/>
              <a:chOff x="384" y="355"/>
              <a:chExt cx="4848" cy="586"/>
            </a:xfrm>
          </p:grpSpPr>
          <p:sp>
            <p:nvSpPr>
              <p:cNvPr id="9231" name="Rectangle 3"/>
              <p:cNvSpPr>
                <a:spLocks noChangeArrowheads="1"/>
              </p:cNvSpPr>
              <p:nvPr/>
            </p:nvSpPr>
            <p:spPr bwMode="auto">
              <a:xfrm>
                <a:off x="384" y="355"/>
                <a:ext cx="4848" cy="58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lnSpc>
                    <a:spcPct val="125000"/>
                  </a:lnSpc>
                </a:pPr>
                <a:r>
                  <a:rPr lang="zh-TW" altLang="en-US" sz="220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定理</a:t>
                </a:r>
                <a:r>
                  <a:rPr lang="en-US" altLang="zh-TW" sz="220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12.</a:t>
                </a:r>
                <a:r>
                  <a:rPr lang="zh-TW" altLang="en-US" sz="220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2</a:t>
                </a:r>
                <a:r>
                  <a:rPr lang="en-US" altLang="zh-TW" sz="220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.2</a:t>
                </a:r>
                <a:r>
                  <a:rPr lang="zh-TW" altLang="en-US" sz="220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　令                         且    已被編成長度為    的碼，			則熵              ，這裡</a:t>
                </a:r>
                <a:r>
                  <a:rPr lang="en-US" altLang="zh-TW" sz="2200" i="1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L</a:t>
                </a:r>
                <a:r>
                  <a:rPr lang="zh-TW" altLang="en-US" sz="220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代表平均碼長。 </a:t>
                </a:r>
              </a:p>
            </p:txBody>
          </p:sp>
          <p:graphicFrame>
            <p:nvGraphicFramePr>
              <p:cNvPr id="9232" name="Object 8"/>
              <p:cNvGraphicFramePr>
                <a:graphicFrameLocks noChangeAspect="1"/>
              </p:cNvGraphicFramePr>
              <p:nvPr/>
            </p:nvGraphicFramePr>
            <p:xfrm>
              <a:off x="1585" y="414"/>
              <a:ext cx="1138" cy="2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63" name="方程式" r:id="rId3" imgW="1066800" imgH="228600" progId="Equation.3">
                      <p:embed/>
                    </p:oleObj>
                  </mc:Choice>
                  <mc:Fallback>
                    <p:oleObj name="方程式" r:id="rId3" imgW="1066800" imgH="228600" progId="Equation.3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85" y="414"/>
                            <a:ext cx="1138" cy="2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33" name="Object 7"/>
              <p:cNvGraphicFramePr>
                <a:graphicFrameLocks noChangeAspect="1"/>
              </p:cNvGraphicFramePr>
              <p:nvPr/>
            </p:nvGraphicFramePr>
            <p:xfrm>
              <a:off x="2917" y="421"/>
              <a:ext cx="164" cy="2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64" name="方程式" r:id="rId5" imgW="152334" imgH="228501" progId="Equation.3">
                      <p:embed/>
                    </p:oleObj>
                  </mc:Choice>
                  <mc:Fallback>
                    <p:oleObj name="方程式" r:id="rId5" imgW="152334" imgH="228501" progId="Equation.3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7" y="421"/>
                            <a:ext cx="164" cy="24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34" name="Object 6"/>
              <p:cNvGraphicFramePr>
                <a:graphicFrameLocks noChangeAspect="1"/>
              </p:cNvGraphicFramePr>
              <p:nvPr/>
            </p:nvGraphicFramePr>
            <p:xfrm>
              <a:off x="4332" y="414"/>
              <a:ext cx="175" cy="2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65" name="方程式" r:id="rId7" imgW="165028" imgH="228501" progId="Equation.3">
                      <p:embed/>
                    </p:oleObj>
                  </mc:Choice>
                  <mc:Fallback>
                    <p:oleObj name="方程式" r:id="rId7" imgW="165028" imgH="228501" progId="Equation.3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2" y="414"/>
                            <a:ext cx="175" cy="24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35" name="Object 5"/>
              <p:cNvGraphicFramePr>
                <a:graphicFrameLocks noChangeAspect="1"/>
              </p:cNvGraphicFramePr>
              <p:nvPr/>
            </p:nvGraphicFramePr>
            <p:xfrm>
              <a:off x="1947" y="694"/>
              <a:ext cx="663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66" name="方程式" r:id="rId9" imgW="622030" imgH="203112" progId="Equation.3">
                      <p:embed/>
                    </p:oleObj>
                  </mc:Choice>
                  <mc:Fallback>
                    <p:oleObj name="方程式" r:id="rId9" imgW="622030" imgH="203112" progId="Equation.3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47" y="694"/>
                            <a:ext cx="663" cy="2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9221" name="Object 12"/>
            <p:cNvGraphicFramePr>
              <a:graphicFrameLocks noChangeAspect="1"/>
            </p:cNvGraphicFramePr>
            <p:nvPr/>
          </p:nvGraphicFramePr>
          <p:xfrm>
            <a:off x="1338263" y="1858963"/>
            <a:ext cx="1285875" cy="757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7" name="方程式" r:id="rId11" imgW="736600" imgH="431800" progId="Equation.3">
                    <p:embed/>
                  </p:oleObj>
                </mc:Choice>
                <mc:Fallback>
                  <p:oleObj name="方程式" r:id="rId11" imgW="736600" imgH="4318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8263" y="1858963"/>
                          <a:ext cx="1285875" cy="757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2" name="Object 11"/>
            <p:cNvGraphicFramePr>
              <a:graphicFrameLocks noChangeAspect="1"/>
            </p:cNvGraphicFramePr>
            <p:nvPr/>
          </p:nvGraphicFramePr>
          <p:xfrm>
            <a:off x="1169988" y="2544763"/>
            <a:ext cx="6589712" cy="1646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8" name="Equation" r:id="rId13" imgW="3657600" imgH="914400" progId="Equation.DSMT4">
                    <p:embed/>
                  </p:oleObj>
                </mc:Choice>
                <mc:Fallback>
                  <p:oleObj name="Equation" r:id="rId13" imgW="3657600" imgH="9144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9988" y="2544763"/>
                          <a:ext cx="6589712" cy="1646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3" name="Rectangle 15"/>
            <p:cNvSpPr>
              <a:spLocks noChangeArrowheads="1"/>
            </p:cNvSpPr>
            <p:nvPr/>
          </p:nvSpPr>
          <p:spPr bwMode="auto">
            <a:xfrm>
              <a:off x="609600" y="1965325"/>
              <a:ext cx="742950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已知</a:t>
              </a:r>
            </a:p>
          </p:txBody>
        </p:sp>
        <p:sp>
          <p:nvSpPr>
            <p:cNvPr id="9224" name="Text Box 16"/>
            <p:cNvSpPr txBox="1">
              <a:spLocks noChangeArrowheads="1"/>
            </p:cNvSpPr>
            <p:nvPr/>
          </p:nvSpPr>
          <p:spPr bwMode="auto">
            <a:xfrm>
              <a:off x="609600" y="1508125"/>
              <a:ext cx="1022350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證明：</a:t>
              </a:r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225" name="Rectangle 17"/>
            <p:cNvSpPr>
              <a:spLocks noChangeArrowheads="1"/>
            </p:cNvSpPr>
            <p:nvPr/>
          </p:nvSpPr>
          <p:spPr bwMode="auto">
            <a:xfrm>
              <a:off x="609600" y="2690813"/>
              <a:ext cx="482600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2200">
                  <a:sym typeface="Wingdings" panose="05000000000000000000" pitchFamily="2" charset="2"/>
                </a:rPr>
                <a:t></a:t>
              </a:r>
            </a:p>
          </p:txBody>
        </p:sp>
        <p:graphicFrame>
          <p:nvGraphicFramePr>
            <p:cNvPr id="9226" name="Object 24"/>
            <p:cNvGraphicFramePr>
              <a:graphicFrameLocks noChangeAspect="1"/>
            </p:cNvGraphicFramePr>
            <p:nvPr/>
          </p:nvGraphicFramePr>
          <p:xfrm>
            <a:off x="2413000" y="4267200"/>
            <a:ext cx="4378325" cy="762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9" name="方程式" r:id="rId15" imgW="2540000" imgH="444500" progId="Equation.3">
                    <p:embed/>
                  </p:oleObj>
                </mc:Choice>
                <mc:Fallback>
                  <p:oleObj name="方程式" r:id="rId15" imgW="2540000" imgH="4445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3000" y="4267200"/>
                          <a:ext cx="4378325" cy="762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7" name="Object 23"/>
            <p:cNvGraphicFramePr>
              <a:graphicFrameLocks noChangeAspect="1"/>
            </p:cNvGraphicFramePr>
            <p:nvPr/>
          </p:nvGraphicFramePr>
          <p:xfrm>
            <a:off x="3308350" y="5232400"/>
            <a:ext cx="1370013" cy="339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70" name="方程式" r:id="rId17" imgW="812447" imgH="203112" progId="Equation.3">
                    <p:embed/>
                  </p:oleObj>
                </mc:Choice>
                <mc:Fallback>
                  <p:oleObj name="方程式" r:id="rId17" imgW="812447" imgH="203112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8350" y="5232400"/>
                          <a:ext cx="1370013" cy="3397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8" name="Object 21"/>
            <p:cNvGraphicFramePr>
              <a:graphicFrameLocks noChangeAspect="1"/>
            </p:cNvGraphicFramePr>
            <p:nvPr/>
          </p:nvGraphicFramePr>
          <p:xfrm>
            <a:off x="1131888" y="6135688"/>
            <a:ext cx="2209800" cy="341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71" name="方程式" r:id="rId19" imgW="1295400" imgH="203200" progId="Equation.3">
                    <p:embed/>
                  </p:oleObj>
                </mc:Choice>
                <mc:Fallback>
                  <p:oleObj name="方程式" r:id="rId19" imgW="1295400" imgH="2032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1888" y="6135688"/>
                          <a:ext cx="2209800" cy="341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9" name="Rectangle 26"/>
            <p:cNvSpPr>
              <a:spLocks noChangeArrowheads="1"/>
            </p:cNvSpPr>
            <p:nvPr/>
          </p:nvSpPr>
          <p:spPr bwMode="auto">
            <a:xfrm>
              <a:off x="685800" y="4373563"/>
              <a:ext cx="463550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又</a:t>
              </a:r>
            </a:p>
          </p:txBody>
        </p:sp>
        <p:sp>
          <p:nvSpPr>
            <p:cNvPr id="9230" name="Rectangle 28"/>
            <p:cNvSpPr>
              <a:spLocks noChangeArrowheads="1"/>
            </p:cNvSpPr>
            <p:nvPr/>
          </p:nvSpPr>
          <p:spPr bwMode="auto">
            <a:xfrm>
              <a:off x="609600" y="6049963"/>
              <a:ext cx="482600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2200">
                  <a:sym typeface="Wingdings" panose="05000000000000000000" pitchFamily="2" charset="2"/>
                </a:rPr>
                <a:t>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8B8951A9-6C36-48F6-9341-2E6B459E2206}" type="slidenum">
              <a:rPr kumimoji="0" lang="zh-TW" altLang="en-US">
                <a:latin typeface="Arial Black" panose="020B0A04020102020204" pitchFamily="34" charset="0"/>
              </a:rPr>
              <a:pPr/>
              <a:t>8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  <p:grpSp>
        <p:nvGrpSpPr>
          <p:cNvPr id="10243" name="群組 24"/>
          <p:cNvGrpSpPr>
            <a:grpSpLocks/>
          </p:cNvGrpSpPr>
          <p:nvPr/>
        </p:nvGrpSpPr>
        <p:grpSpPr bwMode="auto">
          <a:xfrm>
            <a:off x="179388" y="457200"/>
            <a:ext cx="8583612" cy="6019800"/>
            <a:chOff x="179512" y="457200"/>
            <a:chExt cx="8583488" cy="6019800"/>
          </a:xfrm>
        </p:grpSpPr>
        <p:sp>
          <p:nvSpPr>
            <p:cNvPr id="10244" name="Rectangle 2"/>
            <p:cNvSpPr>
              <a:spLocks noChangeArrowheads="1"/>
            </p:cNvSpPr>
            <p:nvPr/>
          </p:nvSpPr>
          <p:spPr bwMode="auto">
            <a:xfrm>
              <a:off x="457200" y="457200"/>
              <a:ext cx="8229600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115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</a:pP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巨集符號(</a:t>
              </a: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Macro Symbol)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集的平均碼長 </a:t>
              </a:r>
            </a:p>
          </p:txBody>
        </p:sp>
        <p:sp>
          <p:nvSpPr>
            <p:cNvPr id="10245" name="Rectangle 3"/>
            <p:cNvSpPr>
              <a:spLocks noChangeArrowheads="1"/>
            </p:cNvSpPr>
            <p:nvPr/>
          </p:nvSpPr>
          <p:spPr bwMode="auto">
            <a:xfrm>
              <a:off x="228600" y="914400"/>
              <a:ext cx="8229600" cy="515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125000"/>
                </a:lnSpc>
              </a:pPr>
              <a:r>
                <a:rPr lang="en-US" altLang="zh-TW" sz="2200" i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個符號形成一個巨集符號(</a:t>
              </a: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Macro Symbol)。</a:t>
              </a:r>
            </a:p>
          </p:txBody>
        </p:sp>
        <p:graphicFrame>
          <p:nvGraphicFramePr>
            <p:cNvPr id="10246" name="Object 4"/>
            <p:cNvGraphicFramePr>
              <a:graphicFrameLocks noChangeAspect="1"/>
            </p:cNvGraphicFramePr>
            <p:nvPr/>
          </p:nvGraphicFramePr>
          <p:xfrm>
            <a:off x="1187624" y="1340768"/>
            <a:ext cx="2932113" cy="666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9" name="方程式" r:id="rId3" imgW="1726451" imgH="393529" progId="Equation.3">
                    <p:embed/>
                  </p:oleObj>
                </mc:Choice>
                <mc:Fallback>
                  <p:oleObj name="方程式" r:id="rId3" imgW="1726451" imgH="393529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7624" y="1340768"/>
                          <a:ext cx="2932113" cy="666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47" name="Rectangle 10"/>
            <p:cNvSpPr>
              <a:spLocks noChangeArrowheads="1"/>
            </p:cNvSpPr>
            <p:nvPr/>
          </p:nvSpPr>
          <p:spPr bwMode="auto">
            <a:xfrm>
              <a:off x="179512" y="1484784"/>
              <a:ext cx="1022350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字母集</a:t>
              </a:r>
            </a:p>
          </p:txBody>
        </p:sp>
        <p:sp>
          <p:nvSpPr>
            <p:cNvPr id="10248" name="Rectangle 11"/>
            <p:cNvSpPr>
              <a:spLocks noChangeArrowheads="1"/>
            </p:cNvSpPr>
            <p:nvPr/>
          </p:nvSpPr>
          <p:spPr bwMode="auto">
            <a:xfrm>
              <a:off x="228600" y="2416175"/>
              <a:ext cx="482600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  <a:sym typeface="Wingdings" panose="05000000000000000000" pitchFamily="2" charset="2"/>
                </a:rPr>
                <a:t></a:t>
              </a:r>
            </a:p>
          </p:txBody>
        </p:sp>
        <p:sp>
          <p:nvSpPr>
            <p:cNvPr id="10249" name="Rectangle 12"/>
            <p:cNvSpPr>
              <a:spLocks noChangeArrowheads="1"/>
            </p:cNvSpPr>
            <p:nvPr/>
          </p:nvSpPr>
          <p:spPr bwMode="auto">
            <a:xfrm>
              <a:off x="228600" y="1928813"/>
              <a:ext cx="5257800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假設兩兩符號為彼此獨立 </a:t>
              </a:r>
            </a:p>
          </p:txBody>
        </p:sp>
        <p:graphicFrame>
          <p:nvGraphicFramePr>
            <p:cNvPr id="10250" name="Object 13"/>
            <p:cNvGraphicFramePr>
              <a:graphicFrameLocks noChangeAspect="1"/>
            </p:cNvGraphicFramePr>
            <p:nvPr/>
          </p:nvGraphicFramePr>
          <p:xfrm>
            <a:off x="766763" y="2309813"/>
            <a:ext cx="7689850" cy="2184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0" name="Equation" r:id="rId5" imgW="4826000" imgH="1371600" progId="Equation.DSMT4">
                    <p:embed/>
                  </p:oleObj>
                </mc:Choice>
                <mc:Fallback>
                  <p:oleObj name="Equation" r:id="rId5" imgW="4826000" imgH="13716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6763" y="2309813"/>
                          <a:ext cx="7689850" cy="2184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1" name="Rectangle 20"/>
            <p:cNvSpPr>
              <a:spLocks noChangeArrowheads="1"/>
            </p:cNvSpPr>
            <p:nvPr/>
          </p:nvSpPr>
          <p:spPr bwMode="auto">
            <a:xfrm>
              <a:off x="228600" y="4927600"/>
              <a:ext cx="8534400" cy="477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115000"/>
                </a:lnSpc>
              </a:pP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　   表一個巨集符號所需的位元長度。</a:t>
              </a:r>
            </a:p>
          </p:txBody>
        </p:sp>
        <p:graphicFrame>
          <p:nvGraphicFramePr>
            <p:cNvPr id="10252" name="Object 19"/>
            <p:cNvGraphicFramePr>
              <a:graphicFrameLocks noChangeAspect="1"/>
            </p:cNvGraphicFramePr>
            <p:nvPr/>
          </p:nvGraphicFramePr>
          <p:xfrm>
            <a:off x="899706" y="4581128"/>
            <a:ext cx="2755900" cy="373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1" name="方程式" r:id="rId7" imgW="1689100" imgH="228600" progId="Equation.3">
                    <p:embed/>
                  </p:oleObj>
                </mc:Choice>
                <mc:Fallback>
                  <p:oleObj name="方程式" r:id="rId7" imgW="1689100" imgH="2286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9706" y="4581128"/>
                          <a:ext cx="2755900" cy="3730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3" name="Object 18"/>
            <p:cNvGraphicFramePr>
              <a:graphicFrameLocks noChangeAspect="1"/>
            </p:cNvGraphicFramePr>
            <p:nvPr/>
          </p:nvGraphicFramePr>
          <p:xfrm>
            <a:off x="304800" y="4994275"/>
            <a:ext cx="457200" cy="339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2" name="Equation" r:id="rId9" imgW="253890" imgH="190417" progId="Equation.3">
                    <p:embed/>
                  </p:oleObj>
                </mc:Choice>
                <mc:Fallback>
                  <p:oleObj name="Equation" r:id="rId9" imgW="253890" imgH="190417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800" y="4994275"/>
                          <a:ext cx="457200" cy="3397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4" name="Object 17"/>
            <p:cNvGraphicFramePr>
              <a:graphicFrameLocks noChangeAspect="1"/>
            </p:cNvGraphicFramePr>
            <p:nvPr/>
          </p:nvGraphicFramePr>
          <p:xfrm>
            <a:off x="1136650" y="5521325"/>
            <a:ext cx="2374900" cy="955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3" name="方程式" r:id="rId11" imgW="1511300" imgH="609600" progId="Equation.3">
                    <p:embed/>
                  </p:oleObj>
                </mc:Choice>
                <mc:Fallback>
                  <p:oleObj name="方程式" r:id="rId11" imgW="1511300" imgH="6096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6650" y="5521325"/>
                          <a:ext cx="2374900" cy="955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5" name="Rectangle 21"/>
            <p:cNvSpPr>
              <a:spLocks noChangeArrowheads="1"/>
            </p:cNvSpPr>
            <p:nvPr/>
          </p:nvSpPr>
          <p:spPr bwMode="auto">
            <a:xfrm>
              <a:off x="228600" y="4525963"/>
              <a:ext cx="3048000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推得 </a:t>
              </a:r>
            </a:p>
          </p:txBody>
        </p:sp>
        <p:sp>
          <p:nvSpPr>
            <p:cNvPr id="10256" name="Rectangle 22"/>
            <p:cNvSpPr>
              <a:spLocks noChangeArrowheads="1"/>
            </p:cNvSpPr>
            <p:nvPr/>
          </p:nvSpPr>
          <p:spPr bwMode="auto">
            <a:xfrm>
              <a:off x="4267200" y="5618163"/>
              <a:ext cx="4343400" cy="477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lnSpc>
                  <a:spcPct val="115000"/>
                </a:lnSpc>
              </a:pP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若</a:t>
              </a:r>
              <a:r>
                <a:rPr lang="en-US" altLang="zh-TW" sz="2200" i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趨近於無窮大，則               。 </a:t>
              </a:r>
            </a:p>
          </p:txBody>
        </p:sp>
        <p:sp>
          <p:nvSpPr>
            <p:cNvPr id="10257" name="Rectangle 23"/>
            <p:cNvSpPr>
              <a:spLocks noChangeArrowheads="1"/>
            </p:cNvSpPr>
            <p:nvPr/>
          </p:nvSpPr>
          <p:spPr bwMode="auto">
            <a:xfrm>
              <a:off x="304800" y="5745163"/>
              <a:ext cx="482600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  <a:sym typeface="Wingdings" panose="05000000000000000000" pitchFamily="2" charset="2"/>
                </a:rPr>
                <a:t></a:t>
              </a:r>
            </a:p>
          </p:txBody>
        </p:sp>
        <p:sp>
          <p:nvSpPr>
            <p:cNvPr id="10258" name="Rectangle 24"/>
            <p:cNvSpPr>
              <a:spLocks noChangeArrowheads="1"/>
            </p:cNvSpPr>
            <p:nvPr/>
          </p:nvSpPr>
          <p:spPr bwMode="auto">
            <a:xfrm>
              <a:off x="3784600" y="5668963"/>
              <a:ext cx="482600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  <a:sym typeface="Wingdings" panose="05000000000000000000" pitchFamily="2" charset="2"/>
                </a:rPr>
                <a:t></a:t>
              </a:r>
            </a:p>
          </p:txBody>
        </p:sp>
        <p:sp>
          <p:nvSpPr>
            <p:cNvPr id="10259" name="AutoShape 25"/>
            <p:cNvSpPr>
              <a:spLocks/>
            </p:cNvSpPr>
            <p:nvPr/>
          </p:nvSpPr>
          <p:spPr bwMode="auto">
            <a:xfrm>
              <a:off x="838200" y="5486400"/>
              <a:ext cx="228600" cy="914400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aphicFrame>
          <p:nvGraphicFramePr>
            <p:cNvPr id="10260" name="Object 15"/>
            <p:cNvGraphicFramePr>
              <a:graphicFrameLocks noChangeAspect="1"/>
            </p:cNvGraphicFramePr>
            <p:nvPr/>
          </p:nvGraphicFramePr>
          <p:xfrm>
            <a:off x="7042150" y="5713413"/>
            <a:ext cx="1030288" cy="333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4" name="Equation" r:id="rId13" imgW="622030" imgH="203112" progId="Equation.DSMT4">
                    <p:embed/>
                  </p:oleObj>
                </mc:Choice>
                <mc:Fallback>
                  <p:oleObj name="Equation" r:id="rId13" imgW="622030" imgH="203112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42150" y="5713413"/>
                          <a:ext cx="1030288" cy="333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12.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 不失真壓縮</a:t>
            </a:r>
            <a:r>
              <a:rPr lang="zh-TW" altLang="en-US" sz="36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zh-TW" altLang="en-US" sz="36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36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12.</a:t>
            </a:r>
            <a:r>
              <a:rPr lang="zh-TW" altLang="en-US" sz="36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3.1 霍夫曼編碼</a:t>
            </a:r>
          </a:p>
        </p:txBody>
      </p:sp>
      <p:sp>
        <p:nvSpPr>
          <p:cNvPr id="11268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FD80C95A-0B09-4CD7-BD23-E826D84D325A}" type="slidenum">
              <a:rPr kumimoji="0" lang="zh-TW" altLang="en-US">
                <a:latin typeface="Arial Black" panose="020B0A04020102020204" pitchFamily="34" charset="0"/>
              </a:rPr>
              <a:pPr/>
              <a:t>9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457200" y="1752600"/>
            <a:ext cx="8475663" cy="4497388"/>
            <a:chOff x="457200" y="1752600"/>
            <a:chExt cx="8475663" cy="4497388"/>
          </a:xfrm>
        </p:grpSpPr>
        <p:pic>
          <p:nvPicPr>
            <p:cNvPr id="11266" name="圖片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1888" y="1828800"/>
              <a:ext cx="3990975" cy="3886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1269" name="群組 15"/>
            <p:cNvGrpSpPr>
              <a:grpSpLocks/>
            </p:cNvGrpSpPr>
            <p:nvPr/>
          </p:nvGrpSpPr>
          <p:grpSpPr bwMode="auto">
            <a:xfrm>
              <a:off x="457200" y="1752600"/>
              <a:ext cx="8229600" cy="4497388"/>
              <a:chOff x="457200" y="1752600"/>
              <a:chExt cx="8229600" cy="4497804"/>
            </a:xfrm>
          </p:grpSpPr>
          <p:sp>
            <p:nvSpPr>
              <p:cNvPr id="11270" name="Rectangle 1049"/>
              <p:cNvSpPr>
                <a:spLocks noChangeArrowheads="1"/>
              </p:cNvSpPr>
              <p:nvPr/>
            </p:nvSpPr>
            <p:spPr bwMode="auto">
              <a:xfrm>
                <a:off x="457200" y="1752600"/>
                <a:ext cx="8229600" cy="609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lnSpc>
                    <a:spcPct val="115000"/>
                  </a:lnSpc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</a:pPr>
                <a:r>
                  <a:rPr lang="zh-TW" altLang="en-US" sz="220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霍夫曼樹 </a:t>
                </a:r>
              </a:p>
            </p:txBody>
          </p:sp>
          <p:sp>
            <p:nvSpPr>
              <p:cNvPr id="11271" name="Rectangle 1052"/>
              <p:cNvSpPr>
                <a:spLocks noChangeArrowheads="1"/>
              </p:cNvSpPr>
              <p:nvPr/>
            </p:nvSpPr>
            <p:spPr bwMode="auto">
              <a:xfrm>
                <a:off x="539750" y="2205038"/>
                <a:ext cx="4320282" cy="30549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lnSpc>
                    <a:spcPct val="125000"/>
                  </a:lnSpc>
                </a:pPr>
                <a:r>
                  <a:rPr lang="zh-TW" altLang="en-US" sz="220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符號集　　　　　　  </a:t>
                </a:r>
              </a:p>
              <a:p>
                <a:pPr eaLnBrk="1" hangingPunct="1">
                  <a:lnSpc>
                    <a:spcPct val="125000"/>
                  </a:lnSpc>
                </a:pPr>
                <a:r>
                  <a:rPr lang="zh-TW" altLang="en-US" sz="220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對應頻率</a:t>
                </a:r>
              </a:p>
              <a:p>
                <a:pPr eaLnBrk="1" hangingPunct="1">
                  <a:lnSpc>
                    <a:spcPct val="125000"/>
                  </a:lnSpc>
                </a:pPr>
                <a:r>
                  <a:rPr lang="en-US" altLang="zh-TW" sz="220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Key: </a:t>
                </a:r>
                <a:r>
                  <a:rPr lang="zh-TW" altLang="en-US" sz="220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每次挑目前頻率最小的二個符號編碼逐步建構出霍夫曼樹。</a:t>
                </a:r>
              </a:p>
              <a:p>
                <a:pPr eaLnBrk="1" hangingPunct="1">
                  <a:lnSpc>
                    <a:spcPct val="125000"/>
                  </a:lnSpc>
                </a:pPr>
                <a:r>
                  <a:rPr lang="zh-TW" altLang="en-US" sz="220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編成碼                      </a:t>
                </a:r>
                <a:r>
                  <a:rPr lang="en-US" altLang="zh-TW" sz="220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=</a:t>
                </a:r>
                <a:endPara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eaLnBrk="1" hangingPunct="1">
                  <a:lnSpc>
                    <a:spcPct val="125000"/>
                  </a:lnSpc>
                </a:pPr>
                <a:endPara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eaLnBrk="1" hangingPunct="1">
                  <a:lnSpc>
                    <a:spcPct val="125000"/>
                  </a:lnSpc>
                </a:pPr>
                <a:r>
                  <a:rPr lang="zh-TW" altLang="en-US" sz="220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碼長度為</a:t>
                </a:r>
              </a:p>
            </p:txBody>
          </p:sp>
          <p:graphicFrame>
            <p:nvGraphicFramePr>
              <p:cNvPr id="11272" name="Object 1051"/>
              <p:cNvGraphicFramePr>
                <a:graphicFrameLocks noChangeAspect="1"/>
              </p:cNvGraphicFramePr>
              <p:nvPr/>
            </p:nvGraphicFramePr>
            <p:xfrm>
              <a:off x="1489304" y="2290520"/>
              <a:ext cx="1868690" cy="432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93" name="方程式" r:id="rId4" imgW="1117115" imgH="253890" progId="Equation.3">
                      <p:embed/>
                    </p:oleObj>
                  </mc:Choice>
                  <mc:Fallback>
                    <p:oleObj name="方程式" r:id="rId4" imgW="1117115" imgH="253890" progId="Equation.3">
                      <p:embed/>
                      <p:pic>
                        <p:nvPicPr>
                          <p:cNvPr id="0" name="Object 10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89304" y="2290520"/>
                            <a:ext cx="1868690" cy="4320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273" name="Object 1050"/>
              <p:cNvGraphicFramePr>
                <a:graphicFrameLocks noChangeAspect="1"/>
              </p:cNvGraphicFramePr>
              <p:nvPr/>
            </p:nvGraphicFramePr>
            <p:xfrm>
              <a:off x="1790984" y="2708920"/>
              <a:ext cx="2257548" cy="432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94" name="方程式" r:id="rId6" imgW="1345616" imgH="253890" progId="Equation.3">
                      <p:embed/>
                    </p:oleObj>
                  </mc:Choice>
                  <mc:Fallback>
                    <p:oleObj name="方程式" r:id="rId6" imgW="1345616" imgH="253890" progId="Equation.3">
                      <p:embed/>
                      <p:pic>
                        <p:nvPicPr>
                          <p:cNvPr id="0" name="Object 105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90984" y="2708920"/>
                            <a:ext cx="2257548" cy="4320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274" name="Rectangle 1058"/>
              <p:cNvSpPr>
                <a:spLocks noChangeArrowheads="1"/>
              </p:cNvSpPr>
              <p:nvPr/>
            </p:nvSpPr>
            <p:spPr bwMode="auto">
              <a:xfrm>
                <a:off x="6394450" y="5911850"/>
                <a:ext cx="1999265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kumimoji="0" lang="zh-TW" altLang="en-US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圖</a:t>
                </a:r>
                <a:r>
                  <a:rPr kumimoji="0"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12.3.1.1 </a:t>
                </a:r>
                <a:r>
                  <a:rPr kumimoji="0" lang="zh-TW" altLang="en-US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霍夫曼樹</a:t>
                </a:r>
              </a:p>
            </p:txBody>
          </p:sp>
          <p:graphicFrame>
            <p:nvGraphicFramePr>
              <p:cNvPr id="11275" name="Object 1065"/>
              <p:cNvGraphicFramePr>
                <a:graphicFrameLocks noChangeAspect="1"/>
              </p:cNvGraphicFramePr>
              <p:nvPr/>
            </p:nvGraphicFramePr>
            <p:xfrm>
              <a:off x="1501792" y="3940545"/>
              <a:ext cx="1486032" cy="4248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95" name="方程式" r:id="rId8" imgW="901309" imgH="253890" progId="Equation.3">
                      <p:embed/>
                    </p:oleObj>
                  </mc:Choice>
                  <mc:Fallback>
                    <p:oleObj name="方程式" r:id="rId8" imgW="901309" imgH="253890" progId="Equation.3">
                      <p:embed/>
                      <p:pic>
                        <p:nvPicPr>
                          <p:cNvPr id="0" name="Object 106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01792" y="3940545"/>
                            <a:ext cx="1486032" cy="4248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276" name="Object 1064"/>
              <p:cNvGraphicFramePr>
                <a:graphicFrameLocks noChangeAspect="1"/>
              </p:cNvGraphicFramePr>
              <p:nvPr/>
            </p:nvGraphicFramePr>
            <p:xfrm>
              <a:off x="845315" y="4378752"/>
              <a:ext cx="4048125" cy="4397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96" r:id="rId10" imgW="2374900" imgH="254000" progId="Equation.3">
                      <p:embed/>
                    </p:oleObj>
                  </mc:Choice>
                  <mc:Fallback>
                    <p:oleObj r:id="rId10" imgW="2374900" imgH="254000" progId="Equation.3">
                      <p:embed/>
                      <p:pic>
                        <p:nvPicPr>
                          <p:cNvPr id="0" name="Object 106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45315" y="4378752"/>
                            <a:ext cx="4048125" cy="4397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277" name="Object 1063"/>
              <p:cNvGraphicFramePr>
                <a:graphicFrameLocks noChangeAspect="1"/>
              </p:cNvGraphicFramePr>
              <p:nvPr/>
            </p:nvGraphicFramePr>
            <p:xfrm>
              <a:off x="899592" y="5301208"/>
              <a:ext cx="2938462" cy="4159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97" name="方程式" r:id="rId12" imgW="1815312" imgH="253890" progId="Equation.3">
                      <p:embed/>
                    </p:oleObj>
                  </mc:Choice>
                  <mc:Fallback>
                    <p:oleObj name="方程式" r:id="rId12" imgW="1815312" imgH="253890" progId="Equation.3">
                      <p:embed/>
                      <p:pic>
                        <p:nvPicPr>
                          <p:cNvPr id="0" name="Object 106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99592" y="5301208"/>
                            <a:ext cx="2938462" cy="4159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v6">
  <a:themeElements>
    <a:clrScheme name="自訂 5">
      <a:dk1>
        <a:srgbClr val="000000"/>
      </a:dk1>
      <a:lt1>
        <a:srgbClr val="FFFFFF"/>
      </a:lt1>
      <a:dk2>
        <a:srgbClr val="000000"/>
      </a:dk2>
      <a:lt2>
        <a:srgbClr val="15A7A7"/>
      </a:lt2>
      <a:accent1>
        <a:srgbClr val="BBE8EB"/>
      </a:accent1>
      <a:accent2>
        <a:srgbClr val="8EDADE"/>
      </a:accent2>
      <a:accent3>
        <a:srgbClr val="FFFFFF"/>
      </a:accent3>
      <a:accent4>
        <a:srgbClr val="000000"/>
      </a:accent4>
      <a:accent5>
        <a:srgbClr val="8EDADE"/>
      </a:accent5>
      <a:accent6>
        <a:srgbClr val="8EDADE"/>
      </a:accent6>
      <a:hlink>
        <a:srgbClr val="8EDADE"/>
      </a:hlink>
      <a:folHlink>
        <a:srgbClr val="BBE8EB"/>
      </a:folHlink>
    </a:clrScheme>
    <a:fontScheme name="Pixel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v6" id="{ABC13283-FAA0-4149-A742-4B9D2729B8B0}" vid="{2A35E677-82A8-459F-BE2D-E7E487924E00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v6</Template>
  <TotalTime>5020</TotalTime>
  <Words>2434</Words>
  <Application>Microsoft Office PowerPoint</Application>
  <PresentationFormat>如螢幕大小 (4:3)</PresentationFormat>
  <Paragraphs>320</Paragraphs>
  <Slides>38</Slides>
  <Notes>3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7</vt:i4>
      </vt:variant>
      <vt:variant>
        <vt:lpstr>投影片標題</vt:lpstr>
      </vt:variant>
      <vt:variant>
        <vt:i4>38</vt:i4>
      </vt:variant>
    </vt:vector>
  </HeadingPairs>
  <TitlesOfParts>
    <vt:vector size="54" baseType="lpstr">
      <vt:lpstr>微軟正黑體</vt:lpstr>
      <vt:lpstr>新細明體</vt:lpstr>
      <vt:lpstr>Arial</vt:lpstr>
      <vt:lpstr>Arial Black</vt:lpstr>
      <vt:lpstr>Calibri</vt:lpstr>
      <vt:lpstr>Symbol</vt:lpstr>
      <vt:lpstr>Times New Roman</vt:lpstr>
      <vt:lpstr>Wingdings</vt:lpstr>
      <vt:lpstr>v6</vt:lpstr>
      <vt:lpstr>方程式</vt:lpstr>
      <vt:lpstr>Equation</vt:lpstr>
      <vt:lpstr>Visio</vt:lpstr>
      <vt:lpstr>Microsoft 方程式編輯器 3.0</vt:lpstr>
      <vt:lpstr>Image</vt:lpstr>
      <vt:lpstr>VISIO</vt:lpstr>
      <vt:lpstr>點陣圖影像</vt:lpstr>
      <vt:lpstr>第十二章 影像與視訊壓縮</vt:lpstr>
      <vt:lpstr>內容</vt:lpstr>
      <vt:lpstr>12.1 前言</vt:lpstr>
      <vt:lpstr>12.2 消息理論</vt:lpstr>
      <vt:lpstr>圖12.2.1                的示意圖</vt:lpstr>
      <vt:lpstr>PowerPoint 簡報</vt:lpstr>
      <vt:lpstr>PowerPoint 簡報</vt:lpstr>
      <vt:lpstr>PowerPoint 簡報</vt:lpstr>
      <vt:lpstr>12.3 不失真壓縮 12.3.1 霍夫曼編碼</vt:lpstr>
      <vt:lpstr>範例1:給一4×4灰階影像，請建出霍夫曼樹並寫出灰階值50的霍夫曼碼長。</vt:lpstr>
      <vt:lpstr>解答:S=&lt;40,50,60,80,95,102,155&gt;，而W=&lt;1,1,2,2,3,3,4&gt;，霍夫曼樹如下:</vt:lpstr>
      <vt:lpstr>PowerPoint 簡報</vt:lpstr>
      <vt:lpstr>PowerPoint 簡報</vt:lpstr>
      <vt:lpstr>12.3.2 算術碼</vt:lpstr>
      <vt:lpstr>12.4 向量量化法</vt:lpstr>
      <vt:lpstr>PowerPoint 簡報</vt:lpstr>
      <vt:lpstr>PowerPoint 簡報</vt:lpstr>
      <vt:lpstr>12.5 單張影像壓縮</vt:lpstr>
      <vt:lpstr>PowerPoint 簡報</vt:lpstr>
      <vt:lpstr>PowerPoint 簡報</vt:lpstr>
      <vt:lpstr>12.6 視訊壓縮</vt:lpstr>
      <vt:lpstr>12.6.1畫面間區塊匹配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12.6.2畫面內預測模式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第十一章 影像與視訊壓縮</dc:title>
  <dc:creator>RB505</dc:creator>
  <cp:lastModifiedBy>user</cp:lastModifiedBy>
  <cp:revision>534</cp:revision>
  <cp:lastPrinted>1601-01-01T00:00:00Z</cp:lastPrinted>
  <dcterms:created xsi:type="dcterms:W3CDTF">2002-06-27T04:48:03Z</dcterms:created>
  <dcterms:modified xsi:type="dcterms:W3CDTF">2015-08-06T11:21:30Z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4</vt:i4>
  </property>
</Properties>
</file>