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25"/>
  </p:notesMasterIdLst>
  <p:handoutMasterIdLst>
    <p:handoutMasterId r:id="rId26"/>
  </p:handoutMasterIdLst>
  <p:sldIdLst>
    <p:sldId id="256" r:id="rId2"/>
    <p:sldId id="267" r:id="rId3"/>
    <p:sldId id="282" r:id="rId4"/>
    <p:sldId id="290" r:id="rId5"/>
    <p:sldId id="301" r:id="rId6"/>
    <p:sldId id="302" r:id="rId7"/>
    <p:sldId id="312" r:id="rId8"/>
    <p:sldId id="319" r:id="rId9"/>
    <p:sldId id="320" r:id="rId10"/>
    <p:sldId id="288" r:id="rId11"/>
    <p:sldId id="314" r:id="rId12"/>
    <p:sldId id="315" r:id="rId13"/>
    <p:sldId id="266" r:id="rId14"/>
    <p:sldId id="303" r:id="rId15"/>
    <p:sldId id="304" r:id="rId16"/>
    <p:sldId id="286" r:id="rId17"/>
    <p:sldId id="305" r:id="rId18"/>
    <p:sldId id="306" r:id="rId19"/>
    <p:sldId id="307" r:id="rId20"/>
    <p:sldId id="308" r:id="rId21"/>
    <p:sldId id="309" r:id="rId22"/>
    <p:sldId id="310" r:id="rId23"/>
    <p:sldId id="311" r:id="rId24"/>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41" autoAdjust="0"/>
    <p:restoredTop sz="92362" autoAdjust="0"/>
  </p:normalViewPr>
  <p:slideViewPr>
    <p:cSldViewPr>
      <p:cViewPr varScale="1">
        <p:scale>
          <a:sx n="112" d="100"/>
          <a:sy n="112" d="100"/>
        </p:scale>
        <p:origin x="45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e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01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560131"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charset="-120"/>
              </a:defRPr>
            </a:lvl1pPr>
          </a:lstStyle>
          <a:p>
            <a:pPr>
              <a:defRPr/>
            </a:pPr>
            <a:endParaRPr lang="en-US" altLang="zh-TW"/>
          </a:p>
        </p:txBody>
      </p:sp>
      <p:sp>
        <p:nvSpPr>
          <p:cNvPr id="560132"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560133"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B5E9AC8B-2DC9-4733-B4E6-77EAE41DA7CB}" type="slidenum">
              <a:rPr lang="zh-TW" altLang="en-US"/>
              <a:pPr/>
              <a:t>‹#›</a:t>
            </a:fld>
            <a:endParaRPr lang="en-US" altLang="zh-TW"/>
          </a:p>
        </p:txBody>
      </p:sp>
    </p:spTree>
    <p:extLst>
      <p:ext uri="{BB962C8B-B14F-4D97-AF65-F5344CB8AC3E}">
        <p14:creationId xmlns:p14="http://schemas.microsoft.com/office/powerpoint/2010/main" val="99001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115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56115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charset="-120"/>
              </a:defRPr>
            </a:lvl1pPr>
          </a:lstStyle>
          <a:p>
            <a:pPr>
              <a:defRPr/>
            </a:pPr>
            <a:endParaRPr lang="en-US" altLang="zh-TW"/>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115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6115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56115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2D98D012-3AD4-4424-BACD-87C58B85319C}" type="slidenum">
              <a:rPr lang="zh-TW" altLang="en-US"/>
              <a:pPr/>
              <a:t>‹#›</a:t>
            </a:fld>
            <a:endParaRPr lang="en-US" altLang="zh-TW"/>
          </a:p>
        </p:txBody>
      </p:sp>
    </p:spTree>
    <p:extLst>
      <p:ext uri="{BB962C8B-B14F-4D97-AF65-F5344CB8AC3E}">
        <p14:creationId xmlns:p14="http://schemas.microsoft.com/office/powerpoint/2010/main" val="5528925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D98D012-3AD4-4424-BACD-87C58B85319C}" type="slidenum">
              <a:rPr lang="zh-TW" altLang="en-US" smtClean="0"/>
              <a:pPr/>
              <a:t>12</a:t>
            </a:fld>
            <a:endParaRPr lang="en-US" altLang="zh-TW"/>
          </a:p>
        </p:txBody>
      </p:sp>
    </p:spTree>
    <p:extLst>
      <p:ext uri="{BB962C8B-B14F-4D97-AF65-F5344CB8AC3E}">
        <p14:creationId xmlns:p14="http://schemas.microsoft.com/office/powerpoint/2010/main" val="8875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a:ln/>
        </p:spPr>
      </p:sp>
      <p:sp>
        <p:nvSpPr>
          <p:cNvPr id="27651"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a typeface="新細明體" panose="02020500000000000000" pitchFamily="18" charset="-120"/>
            </a:endParaRPr>
          </a:p>
        </p:txBody>
      </p:sp>
      <p:sp>
        <p:nvSpPr>
          <p:cNvPr id="27652"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A77C522C-29F6-4E96-9A4D-73EB1E0505BE}" type="slidenum">
              <a:rPr lang="zh-TW" altLang="en-US">
                <a:latin typeface="Arial" panose="020B0604020202020204" pitchFamily="34" charset="0"/>
              </a:rPr>
              <a:pPr/>
              <a:t>23</a:t>
            </a:fld>
            <a:endParaRPr lang="en-US" altLang="zh-TW">
              <a:latin typeface="Arial" panose="020B0604020202020204" pitchFamily="34" charset="0"/>
            </a:endParaRPr>
          </a:p>
        </p:txBody>
      </p:sp>
    </p:spTree>
    <p:extLst>
      <p:ext uri="{BB962C8B-B14F-4D97-AF65-F5344CB8AC3E}">
        <p14:creationId xmlns:p14="http://schemas.microsoft.com/office/powerpoint/2010/main" val="389522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1026"/>
          <p:cNvGrpSpPr>
            <a:grpSpLocks/>
          </p:cNvGrpSpPr>
          <p:nvPr/>
        </p:nvGrpSpPr>
        <p:grpSpPr bwMode="auto">
          <a:xfrm>
            <a:off x="0" y="0"/>
            <a:ext cx="9144000" cy="6858000"/>
            <a:chOff x="0" y="0"/>
            <a:chExt cx="5760" cy="4320"/>
          </a:xfrm>
        </p:grpSpPr>
        <p:sp>
          <p:nvSpPr>
            <p:cNvPr id="5" name="Rectangle 102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defRPr/>
              </a:pPr>
              <a:endParaRPr kumimoji="0" lang="zh-TW" altLang="en-US" sz="2400" smtClean="0"/>
            </a:p>
          </p:txBody>
        </p:sp>
        <p:sp>
          <p:nvSpPr>
            <p:cNvPr id="6" name="Rectangle 1028"/>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grpSp>
          <p:nvGrpSpPr>
            <p:cNvPr id="7" name="Group 1029"/>
            <p:cNvGrpSpPr>
              <a:grpSpLocks/>
            </p:cNvGrpSpPr>
            <p:nvPr/>
          </p:nvGrpSpPr>
          <p:grpSpPr bwMode="auto">
            <a:xfrm>
              <a:off x="0" y="672"/>
              <a:ext cx="1806" cy="1989"/>
              <a:chOff x="0" y="672"/>
              <a:chExt cx="1806" cy="1989"/>
            </a:xfrm>
          </p:grpSpPr>
          <p:sp>
            <p:nvSpPr>
              <p:cNvPr id="8" name="Rectangle 1030"/>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9" name="Rectangle 1031"/>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0" name="Rectangle 1032"/>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1" name="Rectangle 1033"/>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2" name="Rectangle 1034"/>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3" name="Rectangle 1035"/>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4" name="Rectangle 1036"/>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5" name="Rectangle 1037"/>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6" name="Rectangle 1038"/>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7" name="Rectangle 1039"/>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grpSp>
      </p:grpSp>
      <p:sp>
        <p:nvSpPr>
          <p:cNvPr id="517139" name="Rectangle 1043"/>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TW" altLang="en-US" smtClean="0"/>
              <a:t>按一下以編輯母片標題樣式</a:t>
            </a:r>
            <a:endParaRPr lang="zh-TW" altLang="en-US"/>
          </a:p>
        </p:txBody>
      </p:sp>
      <p:sp>
        <p:nvSpPr>
          <p:cNvPr id="517140"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TW" altLang="en-US" smtClean="0"/>
              <a:t>按一下以編輯母片副標題樣式</a:t>
            </a:r>
            <a:endParaRPr lang="zh-TW" altLang="en-US"/>
          </a:p>
        </p:txBody>
      </p:sp>
      <p:sp>
        <p:nvSpPr>
          <p:cNvPr id="18"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TW"/>
          </a:p>
        </p:txBody>
      </p:sp>
      <p:sp>
        <p:nvSpPr>
          <p:cNvPr id="19" name="Rectangle 1041"/>
          <p:cNvSpPr>
            <a:spLocks noGrp="1" noChangeArrowheads="1"/>
          </p:cNvSpPr>
          <p:nvPr>
            <p:ph type="ftr" sz="quarter" idx="11"/>
          </p:nvPr>
        </p:nvSpPr>
        <p:spPr/>
        <p:txBody>
          <a:bodyPr/>
          <a:lstStyle>
            <a:lvl1pPr>
              <a:defRPr/>
            </a:lvl1pPr>
          </a:lstStyle>
          <a:p>
            <a:pPr>
              <a:defRPr/>
            </a:pPr>
            <a:endParaRPr lang="en-US" altLang="zh-TW"/>
          </a:p>
        </p:txBody>
      </p:sp>
      <p:sp>
        <p:nvSpPr>
          <p:cNvPr id="20" name="Rectangle 1042"/>
          <p:cNvSpPr>
            <a:spLocks noGrp="1" noChangeArrowheads="1"/>
          </p:cNvSpPr>
          <p:nvPr>
            <p:ph type="sldNum" sz="quarter" idx="12"/>
          </p:nvPr>
        </p:nvSpPr>
        <p:spPr/>
        <p:txBody>
          <a:bodyPr/>
          <a:lstStyle>
            <a:lvl1pPr>
              <a:defRPr/>
            </a:lvl1pPr>
          </a:lstStyle>
          <a:p>
            <a:fld id="{285D38B4-5ECD-4F6E-B9C7-3DDA288524DD}" type="slidenum">
              <a:rPr lang="zh-TW" altLang="en-US"/>
              <a:pPr/>
              <a:t>‹#›</a:t>
            </a:fld>
            <a:endParaRPr lang="en-US" altLang="zh-TW"/>
          </a:p>
        </p:txBody>
      </p:sp>
    </p:spTree>
    <p:extLst>
      <p:ext uri="{BB962C8B-B14F-4D97-AF65-F5344CB8AC3E}">
        <p14:creationId xmlns:p14="http://schemas.microsoft.com/office/powerpoint/2010/main" val="393293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82AB8A01-CBA9-4E37-B614-B671B890A29E}"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91128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57200"/>
            <a:ext cx="2057400" cy="5410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457200"/>
            <a:ext cx="6019800" cy="5410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FABF03E3-6FB2-482F-86CE-68345F8120D0}"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775770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4D1F4C88-6BFC-488D-BF08-321FCB05E4CD}"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451552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457200"/>
            <a:ext cx="8229600" cy="5410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fld id="{635B2215-179B-42AC-93D6-AA930474D52B}" type="slidenum">
              <a:rPr lang="zh-TW" altLang="en-US"/>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96098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4648200" y="1981200"/>
            <a:ext cx="4038600" cy="1866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4648200" y="4000500"/>
            <a:ext cx="4038600" cy="18669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7" name="Rectangle 3"/>
          <p:cNvSpPr>
            <a:spLocks noGrp="1" noChangeArrowheads="1"/>
          </p:cNvSpPr>
          <p:nvPr>
            <p:ph type="sldNum" sz="quarter" idx="11"/>
          </p:nvPr>
        </p:nvSpPr>
        <p:spPr>
          <a:ln/>
        </p:spPr>
        <p:txBody>
          <a:bodyPr/>
          <a:lstStyle>
            <a:lvl1pPr>
              <a:defRPr/>
            </a:lvl1pPr>
          </a:lstStyle>
          <a:p>
            <a:fld id="{8FD1CF33-988F-458E-B564-AB844AD4884C}" type="slidenum">
              <a:rPr lang="zh-TW" altLang="en-US"/>
              <a:pPr/>
              <a:t>‹#›</a:t>
            </a:fld>
            <a:endParaRPr lang="en-US" altLang="zh-TW"/>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421410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2550AC75-95FA-4B73-ABAC-44247B41ADDC}"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149306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a:ln/>
        </p:spPr>
        <p:txBody>
          <a:bodyPr/>
          <a:lstStyle>
            <a:lvl1pPr>
              <a:defRPr/>
            </a:lvl1pPr>
          </a:lstStyle>
          <a:p>
            <a:fld id="{A8B076FB-2723-4C47-9DAA-3F27222D31A8}" type="slidenum">
              <a:rPr lang="zh-TW" altLang="en-US"/>
              <a:pPr/>
              <a:t>‹#›</a:t>
            </a:fld>
            <a:endParaRPr lang="en-US" altLang="zh-TW"/>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7136842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D8BF7E0B-31E1-4D6B-98F5-C4E2A9EF0708}"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67851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a:ln/>
        </p:spPr>
        <p:txBody>
          <a:bodyPr/>
          <a:lstStyle>
            <a:lvl1pPr>
              <a:defRPr/>
            </a:lvl1pPr>
          </a:lstStyle>
          <a:p>
            <a:fld id="{77169C8B-EE87-498F-9B5F-DD1E3FBB5209}" type="slidenum">
              <a:rPr lang="zh-TW" altLang="en-US"/>
              <a:pPr/>
              <a:t>‹#›</a:t>
            </a:fld>
            <a:endParaRPr lang="en-US" altLang="zh-TW"/>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406499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a:ln/>
        </p:spPr>
        <p:txBody>
          <a:bodyPr/>
          <a:lstStyle>
            <a:lvl1pPr>
              <a:defRPr/>
            </a:lvl1pPr>
          </a:lstStyle>
          <a:p>
            <a:fld id="{2D0EFAD3-8174-49C7-8A62-7A39B9C151F9}" type="slidenum">
              <a:rPr lang="zh-TW" altLang="en-US"/>
              <a:pPr/>
              <a:t>‹#›</a:t>
            </a:fld>
            <a:endParaRPr lang="en-US" altLang="zh-TW"/>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349135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3" name="Rectangle 3"/>
          <p:cNvSpPr>
            <a:spLocks noGrp="1" noChangeArrowheads="1"/>
          </p:cNvSpPr>
          <p:nvPr>
            <p:ph type="sldNum" sz="quarter" idx="11"/>
          </p:nvPr>
        </p:nvSpPr>
        <p:spPr>
          <a:ln/>
        </p:spPr>
        <p:txBody>
          <a:bodyPr/>
          <a:lstStyle>
            <a:lvl1pPr>
              <a:defRPr/>
            </a:lvl1pPr>
          </a:lstStyle>
          <a:p>
            <a:fld id="{6E89624E-A29A-4BE0-83C3-E4185164BA34}" type="slidenum">
              <a:rPr lang="zh-TW" altLang="en-US"/>
              <a:pPr/>
              <a:t>‹#›</a:t>
            </a:fld>
            <a:endParaRPr lang="en-US" altLang="zh-TW"/>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79082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E5BC0F4C-6E35-48CD-8487-A5C30A7DD424}"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97538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a:ln/>
        </p:spPr>
        <p:txBody>
          <a:bodyPr/>
          <a:lstStyle>
            <a:lvl1pPr>
              <a:defRPr/>
            </a:lvl1pPr>
          </a:lstStyle>
          <a:p>
            <a:fld id="{8208BC04-3E92-49E6-A6E6-DFFCDE252EC1}" type="slidenum">
              <a:rPr lang="zh-TW" altLang="en-US"/>
              <a:pPr/>
              <a:t>‹#›</a:t>
            </a:fld>
            <a:endParaRPr lang="en-US" altLang="zh-TW"/>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TW"/>
          </a:p>
        </p:txBody>
      </p:sp>
    </p:spTree>
    <p:extLst>
      <p:ext uri="{BB962C8B-B14F-4D97-AF65-F5344CB8AC3E}">
        <p14:creationId xmlns:p14="http://schemas.microsoft.com/office/powerpoint/2010/main" val="227054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Arial" pitchFamily="34" charset="0"/>
                <a:ea typeface="新細明體" pitchFamily="18" charset="-120"/>
              </a:defRPr>
            </a:lvl1pPr>
          </a:lstStyle>
          <a:p>
            <a:pPr>
              <a:defRPr/>
            </a:pPr>
            <a:endParaRPr lang="en-US" altLang="zh-TW"/>
          </a:p>
        </p:txBody>
      </p:sp>
      <p:sp>
        <p:nvSpPr>
          <p:cNvPr id="516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fld id="{ECA7F563-F934-4921-B8DE-F474F20625C2}" type="slidenum">
              <a:rPr lang="zh-TW" altLang="en-US"/>
              <a:pPr/>
              <a:t>‹#›</a:t>
            </a:fld>
            <a:endParaRPr lang="en-US" altLang="zh-TW"/>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defRPr/>
              </a:pPr>
              <a:endParaRPr kumimoji="0" lang="zh-TW" altLang="en-US" sz="2400" smtClean="0"/>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mtClean="0">
                <a:solidFill>
                  <a:schemeClr val="hlink"/>
                </a:solidFill>
                <a:latin typeface="Arial" panose="020B0604020202020204"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mtClean="0">
                <a:solidFill>
                  <a:schemeClr val="hlink"/>
                </a:solidFill>
                <a:latin typeface="Arial" panose="020B0604020202020204"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mtClean="0">
                <a:solidFill>
                  <a:schemeClr val="accent2"/>
                </a:solidFill>
                <a:latin typeface="Arial" panose="020B0604020202020204"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mtClean="0">
                <a:solidFill>
                  <a:schemeClr val="hlink"/>
                </a:solidFill>
                <a:latin typeface="Arial" panose="020B0604020202020204"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z="2400" smtClean="0"/>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mtClean="0">
                <a:solidFill>
                  <a:schemeClr val="accent2"/>
                </a:solidFill>
                <a:latin typeface="Arial" panose="020B0604020202020204"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defRPr/>
              </a:pPr>
              <a:endParaRPr kumimoji="0" lang="zh-TW" altLang="en-US" smtClean="0">
                <a:solidFill>
                  <a:schemeClr val="accent2"/>
                </a:solidFill>
                <a:latin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16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Arial" pitchFamily="34" charset="0"/>
                <a:ea typeface="新細明體" pitchFamily="18" charset="-120"/>
              </a:defRPr>
            </a:lvl1pPr>
          </a:lstStyle>
          <a:p>
            <a:pPr>
              <a:defRPr/>
            </a:pPr>
            <a:endParaRPr lang="en-US" altLang="zh-TW"/>
          </a:p>
        </p:txBody>
      </p:sp>
    </p:spTree>
  </p:cSld>
  <p:clrMap bg1="lt1" tx1="dk1" bg2="lt2" tx2="dk2" accent1="accent1" accent2="accent2" accent3="accent3" accent4="accent4" accent5="accent5" accent6="accent6" hlink="hlink" folHlink="folHlink"/>
  <p:sldLayoutIdLst>
    <p:sldLayoutId id="2147484064"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Lst>
  <p:hf hdr="0" ft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2pPr>
      <a:lvl3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3pPr>
      <a:lvl4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4pPr>
      <a:lvl5pPr algn="l" rtl="0" eaLnBrk="0" fontAlgn="base" hangingPunct="0">
        <a:spcBef>
          <a:spcPct val="0"/>
        </a:spcBef>
        <a:spcAft>
          <a:spcPct val="0"/>
        </a:spcAft>
        <a:defRPr kumimoji="1" sz="4400">
          <a:solidFill>
            <a:schemeClr val="tx1"/>
          </a:solidFill>
          <a:latin typeface="Arial" pitchFamily="34" charset="0"/>
          <a:ea typeface="新細明體" pitchFamily="18" charset="-120"/>
        </a:defRPr>
      </a:lvl5pPr>
      <a:lvl6pPr marL="457200" algn="l" rtl="0" eaLnBrk="1" fontAlgn="base" hangingPunct="1">
        <a:spcBef>
          <a:spcPct val="0"/>
        </a:spcBef>
        <a:spcAft>
          <a:spcPct val="0"/>
        </a:spcAft>
        <a:defRPr kumimoji="1" sz="4400">
          <a:solidFill>
            <a:schemeClr val="tx1"/>
          </a:solidFill>
          <a:latin typeface="Arial" pitchFamily="34" charset="0"/>
          <a:ea typeface="新細明體" pitchFamily="18" charset="-120"/>
        </a:defRPr>
      </a:lvl6pPr>
      <a:lvl7pPr marL="914400" algn="l" rtl="0" eaLnBrk="1" fontAlgn="base" hangingPunct="1">
        <a:spcBef>
          <a:spcPct val="0"/>
        </a:spcBef>
        <a:spcAft>
          <a:spcPct val="0"/>
        </a:spcAft>
        <a:defRPr kumimoji="1" sz="4400">
          <a:solidFill>
            <a:schemeClr val="tx1"/>
          </a:solidFill>
          <a:latin typeface="Arial" pitchFamily="34" charset="0"/>
          <a:ea typeface="新細明體" pitchFamily="18" charset="-120"/>
        </a:defRPr>
      </a:lvl7pPr>
      <a:lvl8pPr marL="1371600" algn="l" rtl="0" eaLnBrk="1" fontAlgn="base" hangingPunct="1">
        <a:spcBef>
          <a:spcPct val="0"/>
        </a:spcBef>
        <a:spcAft>
          <a:spcPct val="0"/>
        </a:spcAft>
        <a:defRPr kumimoji="1" sz="4400">
          <a:solidFill>
            <a:schemeClr val="tx1"/>
          </a:solidFill>
          <a:latin typeface="Arial" pitchFamily="34" charset="0"/>
          <a:ea typeface="新細明體" pitchFamily="18" charset="-120"/>
        </a:defRPr>
      </a:lvl8pPr>
      <a:lvl9pPr marL="1828800" algn="l" rtl="0" eaLnBrk="1" fontAlgn="base" hangingPunct="1">
        <a:spcBef>
          <a:spcPct val="0"/>
        </a:spcBef>
        <a:spcAft>
          <a:spcPct val="0"/>
        </a:spcAft>
        <a:defRPr kumimoji="1" sz="4400">
          <a:solidFill>
            <a:schemeClr val="tx1"/>
          </a:solidFill>
          <a:latin typeface="Arial" pitchFamily="34"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png"/><Relationship Id="rId5" Type="http://schemas.openxmlformats.org/officeDocument/2006/relationships/oleObject" Target="../embeddings/oleObject21.bin"/><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0.png"/><Relationship Id="rId4" Type="http://schemas.openxmlformats.org/officeDocument/2006/relationships/oleObject" Target="../embeddings/oleObject23.bin"/><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png"/><Relationship Id="rId5" Type="http://schemas.openxmlformats.org/officeDocument/2006/relationships/oleObject" Target="../embeddings/oleObject27.bin"/><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1.wmf"/><Relationship Id="rId2" Type="http://schemas.openxmlformats.org/officeDocument/2006/relationships/slideLayout" Target="../slideLayouts/slideLayout2.xml"/><Relationship Id="rId16" Type="http://schemas.openxmlformats.org/officeDocument/2006/relationships/image" Target="../media/image33.wmf"/><Relationship Id="rId1" Type="http://schemas.openxmlformats.org/officeDocument/2006/relationships/vmlDrawing" Target="../drawings/vmlDrawing11.vml"/><Relationship Id="rId6" Type="http://schemas.openxmlformats.org/officeDocument/2006/relationships/image" Target="../media/image28.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2.bin"/><Relationship Id="rId14" Type="http://schemas.openxmlformats.org/officeDocument/2006/relationships/image" Target="../media/image32.wmf"/></Relationships>
</file>

<file path=ppt/slides/_rels/slide17.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37.bin"/><Relationship Id="rId4" Type="http://schemas.openxmlformats.org/officeDocument/2006/relationships/image" Target="../media/image3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37.wmf"/></Relationships>
</file>

<file path=ppt/slides/_rels/slide19.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2.wmf"/><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39.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image" Target="../media/image44.wmf"/><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3.bin"/><Relationship Id="rId14" Type="http://schemas.openxmlformats.org/officeDocument/2006/relationships/image" Target="../media/image4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2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1.wmf"/><Relationship Id="rId2" Type="http://schemas.openxmlformats.org/officeDocument/2006/relationships/slideLayout" Target="../slideLayouts/slideLayout13.xml"/><Relationship Id="rId16" Type="http://schemas.openxmlformats.org/officeDocument/2006/relationships/image" Target="../media/image53.wmf"/><Relationship Id="rId1" Type="http://schemas.openxmlformats.org/officeDocument/2006/relationships/vmlDrawing" Target="../drawings/vmlDrawing16.vml"/><Relationship Id="rId6" Type="http://schemas.openxmlformats.org/officeDocument/2006/relationships/image" Target="../media/image48.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50.wmf"/><Relationship Id="rId4" Type="http://schemas.openxmlformats.org/officeDocument/2006/relationships/image" Target="../media/image47.emf"/><Relationship Id="rId9" Type="http://schemas.openxmlformats.org/officeDocument/2006/relationships/oleObject" Target="../embeddings/oleObject51.bin"/><Relationship Id="rId14" Type="http://schemas.openxmlformats.org/officeDocument/2006/relationships/image" Target="../media/image52.wmf"/></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5.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8.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2.xml"/><Relationship Id="rId7" Type="http://schemas.openxmlformats.org/officeDocument/2006/relationships/image" Target="../media/image60.wmf"/><Relationship Id="rId12"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1.bin"/><Relationship Id="rId11" Type="http://schemas.openxmlformats.org/officeDocument/2006/relationships/oleObject" Target="../embeddings/oleObject64.bin"/><Relationship Id="rId5" Type="http://schemas.openxmlformats.org/officeDocument/2006/relationships/image" Target="../media/image59.wmf"/><Relationship Id="rId10" Type="http://schemas.openxmlformats.org/officeDocument/2006/relationships/image" Target="../media/image61.wmf"/><Relationship Id="rId4" Type="http://schemas.openxmlformats.org/officeDocument/2006/relationships/oleObject" Target="../embeddings/oleObject60.bin"/><Relationship Id="rId9" Type="http://schemas.openxmlformats.org/officeDocument/2006/relationships/oleObject" Target="../embeddings/oleObject6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image" Target="../media/image5.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7.wmf"/><Relationship Id="rId5" Type="http://schemas.openxmlformats.org/officeDocument/2006/relationships/oleObject" Target="../embeddings/oleObject5.bin"/><Relationship Id="rId1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image" Target="../media/image4.wmf"/><Relationship Id="rId9" Type="http://schemas.openxmlformats.org/officeDocument/2006/relationships/image" Target="../media/image6.wmf"/><Relationship Id="rId1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4.wmf"/><Relationship Id="rId1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oleObject" Target="../embeddings/oleObject16.bin"/><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15.wmf"/><Relationship Id="rId1" Type="http://schemas.openxmlformats.org/officeDocument/2006/relationships/vmlDrawing" Target="../drawings/vmlDrawing5.vml"/><Relationship Id="rId6" Type="http://schemas.openxmlformats.org/officeDocument/2006/relationships/image" Target="../media/image11.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8.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4.bin"/><Relationship Id="rId1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65288" y="1866900"/>
            <a:ext cx="7443787" cy="2209800"/>
          </a:xfrm>
        </p:spPr>
        <p:txBody>
          <a:bodyPr/>
          <a:lstStyle/>
          <a:p>
            <a:pPr algn="ctr" eaLnBrk="1" hangingPunct="1"/>
            <a:r>
              <a:rPr lang="zh-TW" altLang="en-US" sz="4300" b="1" smtClean="0">
                <a:solidFill>
                  <a:schemeClr val="bg1"/>
                </a:solidFill>
                <a:latin typeface="Times New Roman" panose="02020603050405020304" pitchFamily="18" charset="0"/>
              </a:rPr>
              <a:t>第十三章</a:t>
            </a:r>
            <a:br>
              <a:rPr lang="zh-TW" altLang="en-US" sz="4300" b="1" smtClean="0">
                <a:solidFill>
                  <a:schemeClr val="bg1"/>
                </a:solidFill>
                <a:latin typeface="Times New Roman" panose="02020603050405020304" pitchFamily="18" charset="0"/>
              </a:rPr>
            </a:br>
            <a:r>
              <a:rPr lang="zh-TW" altLang="en-US" sz="4300" b="1" smtClean="0"/>
              <a:t>影像資料庫檢索</a:t>
            </a:r>
            <a:endParaRPr lang="zh-TW" altLang="en-US" sz="4300" b="1" smtClean="0">
              <a:solidFill>
                <a:schemeClr val="bg1"/>
              </a:solidFill>
              <a:latin typeface="Times New Roman" panose="02020603050405020304" pitchFamily="18" charset="0"/>
            </a:endParaRPr>
          </a:p>
        </p:txBody>
      </p:sp>
      <p:sp>
        <p:nvSpPr>
          <p:cNvPr id="3075" name="Rectangle 104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5E63B599-3C34-4E9A-9388-3C2CC5991882}" type="slidenum">
              <a:rPr kumimoji="0" lang="zh-TW" altLang="en-US">
                <a:latin typeface="Arial Black" panose="020B0A04020102020204" pitchFamily="34" charset="0"/>
              </a:rPr>
              <a:pPr/>
              <a:t>1</a:t>
            </a:fld>
            <a:endParaRPr kumimoji="0" lang="en-US" altLang="zh-TW">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457200" y="457200"/>
            <a:ext cx="8794750" cy="1371600"/>
          </a:xfrm>
        </p:spPr>
        <p:txBody>
          <a:bodyPr/>
          <a:lstStyle/>
          <a:p>
            <a:pPr eaLnBrk="1" hangingPunct="1"/>
            <a:r>
              <a:rPr lang="en-US" altLang="zh-TW" smtClean="0">
                <a:latin typeface="微軟正黑體" panose="020B0604030504040204" pitchFamily="34" charset="-120"/>
                <a:ea typeface="微軟正黑體" panose="020B0604030504040204" pitchFamily="34" charset="-120"/>
              </a:rPr>
              <a:t>13.3 </a:t>
            </a:r>
            <a:r>
              <a:rPr lang="zh-TW" altLang="en-US" smtClean="0">
                <a:latin typeface="微軟正黑體" panose="020B0604030504040204" pitchFamily="34" charset="-120"/>
                <a:ea typeface="微軟正黑體" panose="020B0604030504040204" pitchFamily="34" charset="-120"/>
              </a:rPr>
              <a:t>邊紋理檢索法</a:t>
            </a:r>
            <a:r>
              <a:rPr lang="en-US" altLang="zh-TW" smtClean="0">
                <a:latin typeface="微軟正黑體" panose="020B0604030504040204" pitchFamily="34" charset="-120"/>
                <a:ea typeface="微軟正黑體" panose="020B0604030504040204" pitchFamily="34" charset="-120"/>
                <a:cs typeface="Times New Roman" panose="02020603050405020304" pitchFamily="18" charset="0"/>
              </a:rPr>
              <a:t>(Edge Texture)</a:t>
            </a:r>
            <a:endParaRPr lang="zh-TW" altLang="en-US" smtClean="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2291"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086614C-E615-4C4B-8A94-0B15F5FF24CC}" type="slidenum">
              <a:rPr kumimoji="0" lang="zh-TW" altLang="en-US">
                <a:latin typeface="Arial Black" panose="020B0A04020102020204" pitchFamily="34" charset="0"/>
              </a:rPr>
              <a:pPr/>
              <a:t>10</a:t>
            </a:fld>
            <a:endParaRPr kumimoji="0" lang="en-US" altLang="zh-TW">
              <a:latin typeface="Arial Black" panose="020B0A04020102020204" pitchFamily="34" charset="0"/>
            </a:endParaRPr>
          </a:p>
        </p:txBody>
      </p:sp>
      <p:sp>
        <p:nvSpPr>
          <p:cNvPr id="12292" name="Rectangle 1041"/>
          <p:cNvSpPr>
            <a:spLocks noChangeArrowheads="1"/>
          </p:cNvSpPr>
          <p:nvPr/>
        </p:nvSpPr>
        <p:spPr bwMode="auto">
          <a:xfrm>
            <a:off x="827088" y="1916113"/>
            <a:ext cx="3756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zh-TW" altLang="en-US" sz="2200" dirty="0">
                <a:latin typeface="微軟正黑體" panose="020B0604030504040204" pitchFamily="34" charset="-120"/>
                <a:ea typeface="微軟正黑體" panose="020B0604030504040204" pitchFamily="34" charset="-120"/>
              </a:rPr>
              <a:t>輸入影像的邊圖(</a:t>
            </a:r>
            <a:r>
              <a:rPr lang="en-US" altLang="zh-TW" sz="2200" dirty="0">
                <a:latin typeface="微軟正黑體" panose="020B0604030504040204" pitchFamily="34" charset="-120"/>
                <a:ea typeface="微軟正黑體" panose="020B0604030504040204" pitchFamily="34" charset="-120"/>
              </a:rPr>
              <a:t>Edge Map) </a:t>
            </a:r>
            <a:endParaRPr lang="zh-TW" altLang="en-US" sz="2200" dirty="0">
              <a:latin typeface="微軟正黑體" panose="020B0604030504040204" pitchFamily="34" charset="-120"/>
              <a:ea typeface="微軟正黑體" panose="020B0604030504040204" pitchFamily="34" charset="-120"/>
            </a:endParaRPr>
          </a:p>
        </p:txBody>
      </p:sp>
      <p:grpSp>
        <p:nvGrpSpPr>
          <p:cNvPr id="12293" name="群組 10"/>
          <p:cNvGrpSpPr>
            <a:grpSpLocks/>
          </p:cNvGrpSpPr>
          <p:nvPr/>
        </p:nvGrpSpPr>
        <p:grpSpPr bwMode="auto">
          <a:xfrm>
            <a:off x="827088" y="2636838"/>
            <a:ext cx="7364412" cy="3552825"/>
            <a:chOff x="827584" y="2940050"/>
            <a:chExt cx="7363916" cy="3553356"/>
          </a:xfrm>
        </p:grpSpPr>
        <p:graphicFrame>
          <p:nvGraphicFramePr>
            <p:cNvPr id="12294" name="Object 1079"/>
            <p:cNvGraphicFramePr>
              <a:graphicFrameLocks noChangeAspect="1"/>
            </p:cNvGraphicFramePr>
            <p:nvPr/>
          </p:nvGraphicFramePr>
          <p:xfrm>
            <a:off x="838200" y="2940050"/>
            <a:ext cx="3467100" cy="2590800"/>
          </p:xfrm>
          <a:graphic>
            <a:graphicData uri="http://schemas.openxmlformats.org/presentationml/2006/ole">
              <mc:AlternateContent xmlns:mc="http://schemas.openxmlformats.org/markup-compatibility/2006">
                <mc:Choice xmlns:v="urn:schemas-microsoft-com:vml" Requires="v">
                  <p:oleObj spid="_x0000_s12317" r:id="rId3" imgW="5495238" imgH="3734321" progId="PBrush">
                    <p:embed/>
                  </p:oleObj>
                </mc:Choice>
                <mc:Fallback>
                  <p:oleObj r:id="rId3" imgW="5495238" imgH="3734321" progId="PBrush">
                    <p:embed/>
                    <p:pic>
                      <p:nvPicPr>
                        <p:cNvPr id="0" name="Object 10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40050"/>
                          <a:ext cx="34671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5" name="Object 1080"/>
            <p:cNvGraphicFramePr>
              <a:graphicFrameLocks noChangeAspect="1"/>
            </p:cNvGraphicFramePr>
            <p:nvPr/>
          </p:nvGraphicFramePr>
          <p:xfrm>
            <a:off x="4724400" y="3016250"/>
            <a:ext cx="3467100" cy="2476500"/>
          </p:xfrm>
          <a:graphic>
            <a:graphicData uri="http://schemas.openxmlformats.org/presentationml/2006/ole">
              <mc:AlternateContent xmlns:mc="http://schemas.openxmlformats.org/markup-compatibility/2006">
                <mc:Choice xmlns:v="urn:schemas-microsoft-com:vml" Requires="v">
                  <p:oleObj spid="_x0000_s12318" r:id="rId5" imgW="5495238" imgH="3734321" progId="PBrush">
                    <p:embed/>
                  </p:oleObj>
                </mc:Choice>
                <mc:Fallback>
                  <p:oleObj r:id="rId5" imgW="5495238" imgH="3734321" progId="PBrush">
                    <p:embed/>
                    <p:pic>
                      <p:nvPicPr>
                        <p:cNvPr id="0" name="Object 10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016250"/>
                          <a:ext cx="34671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Text Box 1044"/>
            <p:cNvSpPr txBox="1">
              <a:spLocks noChangeArrowheads="1"/>
            </p:cNvSpPr>
            <p:nvPr/>
          </p:nvSpPr>
          <p:spPr bwMode="auto">
            <a:xfrm>
              <a:off x="827584" y="5562600"/>
              <a:ext cx="34563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a:latin typeface="微軟正黑體" panose="020B0604030504040204" pitchFamily="34" charset="-120"/>
                  <a:ea typeface="微軟正黑體" panose="020B0604030504040204" pitchFamily="34" charset="-120"/>
                </a:rPr>
                <a:t>(</a:t>
              </a:r>
              <a:r>
                <a:rPr lang="en-US" altLang="zh-TW">
                  <a:latin typeface="微軟正黑體" panose="020B0604030504040204" pitchFamily="34" charset="-120"/>
                  <a:ea typeface="微軟正黑體" panose="020B0604030504040204" pitchFamily="34" charset="-120"/>
                </a:rPr>
                <a:t>a) </a:t>
              </a:r>
              <a:r>
                <a:rPr lang="zh-TW" altLang="en-US">
                  <a:latin typeface="微軟正黑體" panose="020B0604030504040204" pitchFamily="34" charset="-120"/>
                  <a:ea typeface="微軟正黑體" panose="020B0604030504040204" pitchFamily="34" charset="-120"/>
                </a:rPr>
                <a:t>夕陽下的船 </a:t>
              </a:r>
            </a:p>
          </p:txBody>
        </p:sp>
        <p:sp>
          <p:nvSpPr>
            <p:cNvPr id="12297" name="Text Box 1045"/>
            <p:cNvSpPr txBox="1">
              <a:spLocks noChangeArrowheads="1"/>
            </p:cNvSpPr>
            <p:nvPr/>
          </p:nvSpPr>
          <p:spPr bwMode="auto">
            <a:xfrm>
              <a:off x="2915816" y="6093296"/>
              <a:ext cx="31935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sz="2000" dirty="0">
                  <a:latin typeface="微軟正黑體" panose="020B0604030504040204" pitchFamily="34" charset="-120"/>
                  <a:ea typeface="微軟正黑體" panose="020B0604030504040204" pitchFamily="34" charset="-120"/>
                </a:rPr>
                <a:t>圖</a:t>
              </a:r>
              <a:r>
                <a:rPr lang="en-US" altLang="zh-TW" sz="2000" dirty="0">
                  <a:latin typeface="微軟正黑體" panose="020B0604030504040204" pitchFamily="34" charset="-120"/>
                  <a:ea typeface="微軟正黑體" panose="020B0604030504040204" pitchFamily="34" charset="-120"/>
                </a:rPr>
                <a:t>13.3.1 </a:t>
              </a:r>
              <a:r>
                <a:rPr lang="zh-TW" altLang="en-US"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cs typeface="Times New Roman" panose="02020603050405020304" pitchFamily="18" charset="0"/>
                </a:rPr>
                <a:t>一個輸入的例子</a:t>
              </a:r>
              <a:r>
                <a:rPr lang="zh-TW" altLang="en-US" sz="2000" dirty="0">
                  <a:latin typeface="微軟正黑體" panose="020B0604030504040204" pitchFamily="34" charset="-120"/>
                  <a:ea typeface="微軟正黑體" panose="020B0604030504040204" pitchFamily="34" charset="-120"/>
                </a:rPr>
                <a:t> </a:t>
              </a:r>
            </a:p>
          </p:txBody>
        </p:sp>
        <p:sp>
          <p:nvSpPr>
            <p:cNvPr id="12298" name="Rectangle 1046"/>
            <p:cNvSpPr>
              <a:spLocks noChangeArrowheads="1"/>
            </p:cNvSpPr>
            <p:nvPr/>
          </p:nvSpPr>
          <p:spPr bwMode="auto">
            <a:xfrm>
              <a:off x="4644008" y="5530850"/>
              <a:ext cx="35283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a:latin typeface="微軟正黑體" panose="020B0604030504040204" pitchFamily="34" charset="-120"/>
                  <a:ea typeface="微軟正黑體" panose="020B0604030504040204" pitchFamily="34" charset="-120"/>
                </a:rPr>
                <a:t>(</a:t>
              </a:r>
              <a:r>
                <a:rPr lang="en-US" altLang="zh-TW">
                  <a:latin typeface="微軟正黑體" panose="020B0604030504040204" pitchFamily="34" charset="-120"/>
                  <a:ea typeface="微軟正黑體" panose="020B0604030504040204" pitchFamily="34" charset="-120"/>
                </a:rPr>
                <a:t>b) </a:t>
              </a:r>
              <a:r>
                <a:rPr lang="zh-TW" altLang="en-US">
                  <a:latin typeface="微軟正黑體" panose="020B0604030504040204" pitchFamily="34" charset="-120"/>
                  <a:ea typeface="微軟正黑體" panose="020B0604030504040204" pitchFamily="34" charset="-120"/>
                </a:rPr>
                <a:t>得到的邊圖 </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8" y="908050"/>
            <a:ext cx="8302625" cy="1371600"/>
          </a:xfrm>
        </p:spPr>
        <p:txBody>
          <a:bodyPr/>
          <a:lstStyle/>
          <a:p>
            <a:pPr eaLnBrk="1" hangingPunct="1"/>
            <a:r>
              <a:rPr lang="zh-TW" altLang="en-US" sz="4000" smtClean="0">
                <a:latin typeface="微軟正黑體" panose="020B0604030504040204" pitchFamily="34" charset="-120"/>
                <a:ea typeface="微軟正黑體" panose="020B0604030504040204" pitchFamily="34" charset="-120"/>
              </a:rPr>
              <a:t>五種特徵：</a:t>
            </a:r>
            <a:br>
              <a:rPr lang="zh-TW" altLang="en-US" sz="4000" smtClean="0">
                <a:latin typeface="微軟正黑體" panose="020B0604030504040204" pitchFamily="34" charset="-120"/>
                <a:ea typeface="微軟正黑體" panose="020B0604030504040204" pitchFamily="34" charset="-120"/>
              </a:rPr>
            </a:br>
            <a:endParaRPr lang="zh-TW" altLang="en-US" sz="4000" smtClean="0">
              <a:latin typeface="微軟正黑體" panose="020B0604030504040204" pitchFamily="34" charset="-120"/>
              <a:ea typeface="微軟正黑體" panose="020B0604030504040204" pitchFamily="34" charset="-120"/>
            </a:endParaRPr>
          </a:p>
        </p:txBody>
      </p:sp>
      <p:sp>
        <p:nvSpPr>
          <p:cNvPr id="13315"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B9124A87-4C4E-4112-9257-1FABBEBC23C2}" type="slidenum">
              <a:rPr kumimoji="0" lang="zh-TW" altLang="en-US">
                <a:latin typeface="Arial Black" panose="020B0A04020102020204" pitchFamily="34" charset="0"/>
              </a:rPr>
              <a:pPr/>
              <a:t>11</a:t>
            </a:fld>
            <a:endParaRPr kumimoji="0" lang="en-US" altLang="zh-TW">
              <a:latin typeface="Arial Black" panose="020B0A04020102020204" pitchFamily="34" charset="0"/>
            </a:endParaRPr>
          </a:p>
        </p:txBody>
      </p:sp>
      <p:grpSp>
        <p:nvGrpSpPr>
          <p:cNvPr id="13316" name="群組 8"/>
          <p:cNvGrpSpPr>
            <a:grpSpLocks/>
          </p:cNvGrpSpPr>
          <p:nvPr/>
        </p:nvGrpSpPr>
        <p:grpSpPr bwMode="auto">
          <a:xfrm>
            <a:off x="6156325" y="1412875"/>
            <a:ext cx="2663825" cy="2952750"/>
            <a:chOff x="6085309" y="1131640"/>
            <a:chExt cx="2663899" cy="2952328"/>
          </a:xfrm>
        </p:grpSpPr>
        <p:graphicFrame>
          <p:nvGraphicFramePr>
            <p:cNvPr id="13319" name="Object 26"/>
            <p:cNvGraphicFramePr>
              <a:graphicFrameLocks noChangeAspect="1"/>
            </p:cNvGraphicFramePr>
            <p:nvPr/>
          </p:nvGraphicFramePr>
          <p:xfrm>
            <a:off x="6156176" y="1131640"/>
            <a:ext cx="2534344" cy="2534344"/>
          </p:xfrm>
          <a:graphic>
            <a:graphicData uri="http://schemas.openxmlformats.org/presentationml/2006/ole">
              <mc:AlternateContent xmlns:mc="http://schemas.openxmlformats.org/markup-compatibility/2006">
                <mc:Choice xmlns:v="urn:schemas-microsoft-com:vml" Requires="v">
                  <p:oleObj spid="_x0000_s13330" r:id="rId3" imgW="1863852" imgH="1862328" progId="Visio.Drawing.11">
                    <p:embed/>
                  </p:oleObj>
                </mc:Choice>
                <mc:Fallback>
                  <p:oleObj r:id="rId3" imgW="1863852" imgH="1862328" progId="Visio.Drawing.11">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1131640"/>
                          <a:ext cx="2534344" cy="253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Text Box 5"/>
            <p:cNvSpPr txBox="1">
              <a:spLocks noChangeArrowheads="1"/>
            </p:cNvSpPr>
            <p:nvPr/>
          </p:nvSpPr>
          <p:spPr bwMode="auto">
            <a:xfrm>
              <a:off x="6085309" y="3747418"/>
              <a:ext cx="266389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sz="1600" dirty="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rPr>
                <a:t>13.3.2 </a:t>
              </a: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注水時間的例子 </a:t>
              </a:r>
            </a:p>
          </p:txBody>
        </p:sp>
      </p:grpSp>
      <p:sp>
        <p:nvSpPr>
          <p:cNvPr id="13317" name="Rectangle 7"/>
          <p:cNvSpPr>
            <a:spLocks noChangeArrowheads="1"/>
          </p:cNvSpPr>
          <p:nvPr/>
        </p:nvSpPr>
        <p:spPr bwMode="auto">
          <a:xfrm>
            <a:off x="568325" y="1700213"/>
            <a:ext cx="551656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注水時間(</a:t>
            </a:r>
            <a:r>
              <a:rPr lang="en-US" altLang="zh-TW" sz="2200">
                <a:latin typeface="微軟正黑體" panose="020B0604030504040204" pitchFamily="34" charset="-120"/>
                <a:ea typeface="微軟正黑體" panose="020B0604030504040204" pitchFamily="34" charset="-120"/>
              </a:rPr>
              <a:t>Filling Time) </a:t>
            </a: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a:t>
            </a:r>
            <a:r>
              <a:rPr lang="en-US" altLang="zh-TW" sz="2200">
                <a:latin typeface="微軟正黑體" panose="020B0604030504040204" pitchFamily="34" charset="-120"/>
                <a:ea typeface="微軟正黑體" panose="020B0604030504040204" pitchFamily="34" charset="-120"/>
              </a:rPr>
              <a:t> 11</a:t>
            </a:r>
          </a:p>
          <a:p>
            <a:pPr eaLnBrk="1" hangingPunct="1">
              <a:lnSpc>
                <a:spcPct val="150000"/>
              </a:lnSpc>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分岔數(</a:t>
            </a:r>
            <a:r>
              <a:rPr lang="en-US" altLang="zh-TW" sz="2200">
                <a:latin typeface="微軟正黑體" panose="020B0604030504040204" pitchFamily="34" charset="-120"/>
                <a:ea typeface="微軟正黑體" panose="020B0604030504040204" pitchFamily="34" charset="-120"/>
              </a:rPr>
              <a:t>Fock Count) </a:t>
            </a: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a:t>
            </a:r>
            <a:r>
              <a:rPr lang="en-US" altLang="zh-TW" sz="2200">
                <a:latin typeface="微軟正黑體" panose="020B0604030504040204" pitchFamily="34" charset="-120"/>
                <a:ea typeface="微軟正黑體" panose="020B0604030504040204" pitchFamily="34" charset="-120"/>
              </a:rPr>
              <a:t> 3</a:t>
            </a:r>
          </a:p>
          <a:p>
            <a:pPr eaLnBrk="1" hangingPunct="1">
              <a:lnSpc>
                <a:spcPct val="150000"/>
              </a:lnSpc>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迴圈數</a:t>
            </a:r>
            <a:r>
              <a:rPr lang="zh-TW" altLang="en-US" sz="220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a:latin typeface="微軟正黑體" panose="020B0604030504040204" pitchFamily="34" charset="-120"/>
                <a:ea typeface="微軟正黑體" panose="020B0604030504040204" pitchFamily="34" charset="-120"/>
                <a:cs typeface="Times New Roman" panose="02020603050405020304" pitchFamily="18" charset="0"/>
              </a:rPr>
              <a:t>Loop Count)</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1</a:t>
            </a:r>
            <a:endParaRPr lang="en-US" altLang="zh-TW" sz="2200">
              <a:latin typeface="微軟正黑體" panose="020B0604030504040204" pitchFamily="34" charset="-120"/>
              <a:ea typeface="微軟正黑體" panose="020B0604030504040204" pitchFamily="34" charset="-120"/>
            </a:endParaRPr>
          </a:p>
          <a:p>
            <a:pPr eaLnBrk="1" hangingPunct="1">
              <a:lnSpc>
                <a:spcPct val="150000"/>
              </a:lnSpc>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水流量(</a:t>
            </a:r>
            <a:r>
              <a:rPr lang="en-US" altLang="zh-TW" sz="2200">
                <a:latin typeface="微軟正黑體" panose="020B0604030504040204" pitchFamily="34" charset="-120"/>
                <a:ea typeface="微軟正黑體" panose="020B0604030504040204" pitchFamily="34" charset="-120"/>
              </a:rPr>
              <a:t>Water Amount) </a:t>
            </a: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15</a:t>
            </a:r>
            <a:endParaRPr lang="en-US" altLang="zh-TW" sz="2200">
              <a:latin typeface="微軟正黑體" panose="020B0604030504040204" pitchFamily="34" charset="-120"/>
              <a:ea typeface="微軟正黑體" panose="020B0604030504040204" pitchFamily="34" charset="-120"/>
            </a:endParaRPr>
          </a:p>
          <a:p>
            <a:pPr eaLnBrk="1" hangingPunct="1">
              <a:lnSpc>
                <a:spcPct val="150000"/>
              </a:lnSpc>
              <a:spcBef>
                <a:spcPct val="20000"/>
              </a:spcBef>
              <a:buClr>
                <a:schemeClr val="bg2"/>
              </a:buClr>
              <a:buSzPct val="75000"/>
              <a:buFont typeface="Wingdings" panose="05000000000000000000" pitchFamily="2" charset="2"/>
              <a:buChar char="n"/>
            </a:pPr>
            <a:r>
              <a:rPr lang="zh-TW" altLang="en-US" sz="2200">
                <a:latin typeface="微軟正黑體" panose="020B0604030504040204" pitchFamily="34" charset="-120"/>
                <a:ea typeface="微軟正黑體" panose="020B0604030504040204" pitchFamily="34" charset="-120"/>
              </a:rPr>
              <a:t>框住物體的最小長方形的寬和高 </a:t>
            </a:r>
            <a:r>
              <a:rPr lang="zh-TW" altLang="en-US" sz="2200">
                <a:latin typeface="微軟正黑體" panose="020B0604030504040204" pitchFamily="34" charset="-120"/>
                <a:ea typeface="微軟正黑體" panose="020B0604030504040204" pitchFamily="34" charset="-120"/>
                <a:sym typeface="Wingdings" panose="05000000000000000000" pitchFamily="2" charset="2"/>
              </a:rPr>
              <a:t>4和</a:t>
            </a:r>
            <a:r>
              <a:rPr lang="en-US" altLang="zh-TW" sz="2200">
                <a:latin typeface="微軟正黑體" panose="020B0604030504040204" pitchFamily="34" charset="-120"/>
                <a:ea typeface="微軟正黑體" panose="020B0604030504040204" pitchFamily="34" charset="-120"/>
                <a:sym typeface="Wingdings" panose="05000000000000000000" pitchFamily="2" charset="2"/>
              </a:rPr>
              <a:t>6</a:t>
            </a:r>
          </a:p>
        </p:txBody>
      </p:sp>
      <p:sp>
        <p:nvSpPr>
          <p:cNvPr id="13318" name="Rectangle 8"/>
          <p:cNvSpPr>
            <a:spLocks noChangeArrowheads="1"/>
          </p:cNvSpPr>
          <p:nvPr/>
        </p:nvSpPr>
        <p:spPr bwMode="auto">
          <a:xfrm>
            <a:off x="611188" y="4613275"/>
            <a:ext cx="7848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ct val="150000"/>
              </a:lnSpc>
            </a:pPr>
            <a:r>
              <a:rPr lang="zh-TW" altLang="en-US" sz="2200" dirty="0">
                <a:latin typeface="微軟正黑體" panose="020B0604030504040204" pitchFamily="34" charset="-120"/>
                <a:ea typeface="微軟正黑體" panose="020B0604030504040204" pitchFamily="34" charset="-120"/>
              </a:rPr>
              <a:t>利用以上五種特徵，可將輸入的邊圖統計出注水時間柱狀圖、分岔數柱狀圖和迴圈柱狀圖等，以方便在影像資料庫的檢索工作。這些柱狀圖的比對工作很類似於色彩柱狀圖的比對工作。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C8032F6-9485-4BAB-8C35-D89BCC34DA64}" type="slidenum">
              <a:rPr kumimoji="0" lang="zh-TW" altLang="en-US">
                <a:latin typeface="Arial Black" panose="020B0A04020102020204" pitchFamily="34" charset="0"/>
              </a:rPr>
              <a:pPr/>
              <a:t>12</a:t>
            </a:fld>
            <a:endParaRPr kumimoji="0" lang="en-US" altLang="zh-TW">
              <a:latin typeface="Arial Black" panose="020B0A04020102020204" pitchFamily="34" charset="0"/>
            </a:endParaRPr>
          </a:p>
        </p:txBody>
      </p:sp>
      <p:grpSp>
        <p:nvGrpSpPr>
          <p:cNvPr id="2" name="群組 1"/>
          <p:cNvGrpSpPr/>
          <p:nvPr/>
        </p:nvGrpSpPr>
        <p:grpSpPr>
          <a:xfrm>
            <a:off x="215900" y="620713"/>
            <a:ext cx="8437563" cy="5953125"/>
            <a:chOff x="215900" y="620713"/>
            <a:chExt cx="8437563" cy="5953125"/>
          </a:xfrm>
        </p:grpSpPr>
        <p:sp>
          <p:nvSpPr>
            <p:cNvPr id="14339" name="Text Box 7"/>
            <p:cNvSpPr txBox="1">
              <a:spLocks noChangeArrowheads="1"/>
            </p:cNvSpPr>
            <p:nvPr/>
          </p:nvSpPr>
          <p:spPr bwMode="auto">
            <a:xfrm>
              <a:off x="5435600" y="5084763"/>
              <a:ext cx="22098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600" dirty="0">
                  <a:latin typeface="微軟正黑體" panose="020B0604030504040204" pitchFamily="34" charset="-120"/>
                  <a:ea typeface="微軟正黑體" panose="020B0604030504040204" pitchFamily="34" charset="-120"/>
                </a:rPr>
                <a:t>圖</a:t>
              </a:r>
              <a:r>
                <a:rPr lang="en-US" altLang="zh-TW" sz="1600" dirty="0">
                  <a:latin typeface="微軟正黑體" panose="020B0604030504040204" pitchFamily="34" charset="-120"/>
                  <a:ea typeface="微軟正黑體" panose="020B0604030504040204" pitchFamily="34" charset="-120"/>
                </a:rPr>
                <a:t>13.3.3 </a:t>
              </a:r>
            </a:p>
            <a:p>
              <a:pPr eaLnBrk="1" hangingPunct="1">
                <a:spcBef>
                  <a:spcPct val="50000"/>
                </a:spcBef>
              </a:pPr>
              <a:r>
                <a:rPr lang="zh-TW" altLang="en-US" sz="1600" dirty="0">
                  <a:latin typeface="微軟正黑體" panose="020B0604030504040204" pitchFamily="34" charset="-120"/>
                  <a:ea typeface="微軟正黑體" panose="020B0604030504040204" pitchFamily="34" charset="-120"/>
                </a:rPr>
                <a:t>一個影像檢索的例子</a:t>
              </a:r>
              <a:endParaRPr lang="en-US" altLang="zh-TW" sz="1600" dirty="0">
                <a:latin typeface="微軟正黑體" panose="020B0604030504040204" pitchFamily="34" charset="-120"/>
                <a:ea typeface="微軟正黑體" panose="020B0604030504040204" pitchFamily="34" charset="-120"/>
              </a:endParaRPr>
            </a:p>
          </p:txBody>
        </p:sp>
        <p:grpSp>
          <p:nvGrpSpPr>
            <p:cNvPr id="14340" name="群組 13"/>
            <p:cNvGrpSpPr>
              <a:grpSpLocks/>
            </p:cNvGrpSpPr>
            <p:nvPr/>
          </p:nvGrpSpPr>
          <p:grpSpPr bwMode="auto">
            <a:xfrm>
              <a:off x="250825" y="620713"/>
              <a:ext cx="4114800" cy="2857500"/>
              <a:chOff x="250825" y="620713"/>
              <a:chExt cx="4114800" cy="2856805"/>
            </a:xfrm>
          </p:grpSpPr>
          <p:graphicFrame>
            <p:nvGraphicFramePr>
              <p:cNvPr id="14347" name="Object 59"/>
              <p:cNvGraphicFramePr>
                <a:graphicFrameLocks noChangeAspect="1"/>
              </p:cNvGraphicFramePr>
              <p:nvPr/>
            </p:nvGraphicFramePr>
            <p:xfrm>
              <a:off x="250825" y="620713"/>
              <a:ext cx="4114800" cy="2505075"/>
            </p:xfrm>
            <a:graphic>
              <a:graphicData uri="http://schemas.openxmlformats.org/presentationml/2006/ole">
                <mc:AlternateContent xmlns:mc="http://schemas.openxmlformats.org/markup-compatibility/2006">
                  <mc:Choice xmlns:v="urn:schemas-microsoft-com:vml" Requires="v">
                    <p:oleObj spid="_x0000_s14376" r:id="rId4" imgW="5504762" imgH="3734321" progId="PBrush">
                      <p:embed/>
                    </p:oleObj>
                  </mc:Choice>
                  <mc:Fallback>
                    <p:oleObj r:id="rId4" imgW="5504762" imgH="3734321" progId="PBrush">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620713"/>
                            <a:ext cx="41148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8" name="Rectangle 8"/>
              <p:cNvSpPr>
                <a:spLocks noChangeArrowheads="1"/>
              </p:cNvSpPr>
              <p:nvPr/>
            </p:nvSpPr>
            <p:spPr bwMode="auto">
              <a:xfrm>
                <a:off x="1043608" y="3140968"/>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a) </a:t>
                </a:r>
                <a:r>
                  <a:rPr lang="zh-TW" altLang="en-US" sz="1600">
                    <a:latin typeface="微軟正黑體" panose="020B0604030504040204" pitchFamily="34" charset="-120"/>
                    <a:ea typeface="微軟正黑體" panose="020B0604030504040204" pitchFamily="34" charset="-120"/>
                  </a:rPr>
                  <a:t>第一順位得到的影像 </a:t>
                </a:r>
              </a:p>
            </p:txBody>
          </p:sp>
        </p:grpSp>
        <p:grpSp>
          <p:nvGrpSpPr>
            <p:cNvPr id="14341" name="群組 12"/>
            <p:cNvGrpSpPr>
              <a:grpSpLocks/>
            </p:cNvGrpSpPr>
            <p:nvPr/>
          </p:nvGrpSpPr>
          <p:grpSpPr bwMode="auto">
            <a:xfrm>
              <a:off x="4500563" y="620713"/>
              <a:ext cx="4152900" cy="2857500"/>
              <a:chOff x="4500563" y="620713"/>
              <a:chExt cx="4152900" cy="2856805"/>
            </a:xfrm>
          </p:grpSpPr>
          <p:graphicFrame>
            <p:nvGraphicFramePr>
              <p:cNvPr id="14345" name="Object 60"/>
              <p:cNvGraphicFramePr>
                <a:graphicFrameLocks noChangeAspect="1"/>
              </p:cNvGraphicFramePr>
              <p:nvPr/>
            </p:nvGraphicFramePr>
            <p:xfrm>
              <a:off x="4500563" y="620713"/>
              <a:ext cx="4152900" cy="2514600"/>
            </p:xfrm>
            <a:graphic>
              <a:graphicData uri="http://schemas.openxmlformats.org/presentationml/2006/ole">
                <mc:AlternateContent xmlns:mc="http://schemas.openxmlformats.org/markup-compatibility/2006">
                  <mc:Choice xmlns:v="urn:schemas-microsoft-com:vml" Requires="v">
                    <p:oleObj spid="_x0000_s14377" r:id="rId6" imgW="5485714" imgH="3753374" progId="PBrush">
                      <p:embed/>
                    </p:oleObj>
                  </mc:Choice>
                  <mc:Fallback>
                    <p:oleObj r:id="rId6" imgW="5485714" imgH="3753374" progId="PBrush">
                      <p:embed/>
                      <p:pic>
                        <p:nvPicPr>
                          <p:cNvPr id="0"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620713"/>
                            <a:ext cx="41529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Rectangle 9"/>
              <p:cNvSpPr>
                <a:spLocks noChangeArrowheads="1"/>
              </p:cNvSpPr>
              <p:nvPr/>
            </p:nvSpPr>
            <p:spPr bwMode="auto">
              <a:xfrm>
                <a:off x="5378450" y="3140968"/>
                <a:ext cx="236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b) </a:t>
                </a:r>
                <a:r>
                  <a:rPr lang="zh-TW" altLang="en-US" sz="1600">
                    <a:latin typeface="微軟正黑體" panose="020B0604030504040204" pitchFamily="34" charset="-120"/>
                    <a:ea typeface="微軟正黑體" panose="020B0604030504040204" pitchFamily="34" charset="-120"/>
                  </a:rPr>
                  <a:t>第二順位得到的影像 </a:t>
                </a:r>
              </a:p>
            </p:txBody>
          </p:sp>
        </p:grpSp>
        <p:grpSp>
          <p:nvGrpSpPr>
            <p:cNvPr id="14342" name="群組 11"/>
            <p:cNvGrpSpPr>
              <a:grpSpLocks/>
            </p:cNvGrpSpPr>
            <p:nvPr/>
          </p:nvGrpSpPr>
          <p:grpSpPr bwMode="auto">
            <a:xfrm>
              <a:off x="215900" y="3571875"/>
              <a:ext cx="4162425" cy="3001963"/>
              <a:chOff x="215900" y="3571875"/>
              <a:chExt cx="4162425" cy="3001987"/>
            </a:xfrm>
          </p:grpSpPr>
          <p:graphicFrame>
            <p:nvGraphicFramePr>
              <p:cNvPr id="14343" name="Object 61"/>
              <p:cNvGraphicFramePr>
                <a:graphicFrameLocks noChangeAspect="1"/>
              </p:cNvGraphicFramePr>
              <p:nvPr/>
            </p:nvGraphicFramePr>
            <p:xfrm>
              <a:off x="215900" y="3571875"/>
              <a:ext cx="4162425" cy="2628900"/>
            </p:xfrm>
            <a:graphic>
              <a:graphicData uri="http://schemas.openxmlformats.org/presentationml/2006/ole">
                <mc:AlternateContent xmlns:mc="http://schemas.openxmlformats.org/markup-compatibility/2006">
                  <mc:Choice xmlns:v="urn:schemas-microsoft-com:vml" Requires="v">
                    <p:oleObj spid="_x0000_s14378" r:id="rId8" imgW="6095238" imgH="4563112" progId="PBrush">
                      <p:embed/>
                    </p:oleObj>
                  </mc:Choice>
                  <mc:Fallback>
                    <p:oleObj r:id="rId8" imgW="6095238" imgH="4563112" progId="PBrush">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900" y="3571875"/>
                            <a:ext cx="41624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Rectangle 10"/>
              <p:cNvSpPr>
                <a:spLocks noChangeArrowheads="1"/>
              </p:cNvSpPr>
              <p:nvPr/>
            </p:nvSpPr>
            <p:spPr bwMode="auto">
              <a:xfrm>
                <a:off x="899592" y="6237312"/>
                <a:ext cx="2449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1600">
                    <a:latin typeface="微軟正黑體" panose="020B0604030504040204" pitchFamily="34" charset="-120"/>
                    <a:ea typeface="微軟正黑體" panose="020B0604030504040204" pitchFamily="34" charset="-120"/>
                  </a:rPr>
                  <a:t>(</a:t>
                </a:r>
                <a:r>
                  <a:rPr lang="en-US" altLang="zh-TW" sz="1600">
                    <a:latin typeface="微軟正黑體" panose="020B0604030504040204" pitchFamily="34" charset="-120"/>
                    <a:ea typeface="微軟正黑體" panose="020B0604030504040204" pitchFamily="34" charset="-120"/>
                  </a:rPr>
                  <a:t>c) </a:t>
                </a:r>
                <a:r>
                  <a:rPr lang="zh-TW" altLang="en-US" sz="1600">
                    <a:latin typeface="微軟正黑體" panose="020B0604030504040204" pitchFamily="34" charset="-120"/>
                    <a:ea typeface="微軟正黑體" panose="020B0604030504040204" pitchFamily="34" charset="-120"/>
                  </a:rPr>
                  <a:t>第三順位得到的影像 </a:t>
                </a: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latin typeface="微軟正黑體" panose="020B0604030504040204" pitchFamily="34" charset="-120"/>
                <a:ea typeface="微軟正黑體" panose="020B0604030504040204" pitchFamily="34" charset="-120"/>
              </a:rPr>
              <a:t>13.4 </a:t>
            </a:r>
            <a:r>
              <a:rPr lang="zh-TW" altLang="en-US" smtClean="0">
                <a:latin typeface="微軟正黑體" panose="020B0604030504040204" pitchFamily="34" charset="-120"/>
                <a:ea typeface="微軟正黑體" panose="020B0604030504040204" pitchFamily="34" charset="-120"/>
              </a:rPr>
              <a:t>區域關係檢索法 </a:t>
            </a:r>
          </a:p>
        </p:txBody>
      </p:sp>
      <p:sp>
        <p:nvSpPr>
          <p:cNvPr id="15363"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00AEBC8-2EE4-4B03-82C0-F873EEADBD30}" type="slidenum">
              <a:rPr kumimoji="0" lang="zh-TW" altLang="en-US">
                <a:latin typeface="Arial Black" panose="020B0A04020102020204" pitchFamily="34" charset="0"/>
              </a:rPr>
              <a:pPr/>
              <a:t>13</a:t>
            </a:fld>
            <a:endParaRPr kumimoji="0" lang="en-US" altLang="zh-TW">
              <a:latin typeface="Arial Black" panose="020B0A04020102020204" pitchFamily="34" charset="0"/>
            </a:endParaRPr>
          </a:p>
        </p:txBody>
      </p:sp>
      <p:sp>
        <p:nvSpPr>
          <p:cNvPr id="15364" name="Text Box 12"/>
          <p:cNvSpPr txBox="1">
            <a:spLocks noChangeArrowheads="1"/>
          </p:cNvSpPr>
          <p:nvPr/>
        </p:nvSpPr>
        <p:spPr bwMode="auto">
          <a:xfrm>
            <a:off x="468313" y="1590675"/>
            <a:ext cx="80645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建立影像資料庫時，每張影像需要先得到其區域及記錄區域之間的彼此關係。可利用第五章的區域分割技巧搭配區域的質心等性質予以完成。</a:t>
            </a:r>
            <a:endParaRPr lang="en-US" altLang="zh-TW" sz="2200">
              <a:latin typeface="微軟正黑體" panose="020B0604030504040204" pitchFamily="34" charset="-120"/>
              <a:ea typeface="微軟正黑體" panose="020B0604030504040204" pitchFamily="34" charset="-120"/>
            </a:endParaRPr>
          </a:p>
          <a:p>
            <a:pPr eaLnBrk="1" hangingPunct="1">
              <a:spcBef>
                <a:spcPct val="50000"/>
              </a:spcBef>
            </a:pPr>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13.4.1(a) </a:t>
            </a:r>
            <a:r>
              <a:rPr lang="zh-TW" altLang="en-US" sz="2200">
                <a:latin typeface="微軟正黑體" panose="020B0604030504040204" pitchFamily="34" charset="-120"/>
                <a:ea typeface="微軟正黑體" panose="020B0604030504040204" pitchFamily="34" charset="-120"/>
              </a:rPr>
              <a:t>為原影像，而圖</a:t>
            </a:r>
            <a:r>
              <a:rPr lang="en-US" altLang="zh-TW" sz="2200">
                <a:latin typeface="微軟正黑體" panose="020B0604030504040204" pitchFamily="34" charset="-120"/>
                <a:ea typeface="微軟正黑體" panose="020B0604030504040204" pitchFamily="34" charset="-120"/>
              </a:rPr>
              <a:t>13.4.1(b) </a:t>
            </a:r>
            <a:r>
              <a:rPr lang="zh-TW" altLang="en-US" sz="2200">
                <a:latin typeface="微軟正黑體" panose="020B0604030504040204" pitchFamily="34" charset="-120"/>
                <a:ea typeface="微軟正黑體" panose="020B0604030504040204" pitchFamily="34" charset="-120"/>
              </a:rPr>
              <a:t>為影像內區域間的關係樹圖。</a:t>
            </a:r>
          </a:p>
        </p:txBody>
      </p:sp>
      <p:grpSp>
        <p:nvGrpSpPr>
          <p:cNvPr id="4" name="群組 3"/>
          <p:cNvGrpSpPr/>
          <p:nvPr/>
        </p:nvGrpSpPr>
        <p:grpSpPr>
          <a:xfrm>
            <a:off x="611188" y="3408363"/>
            <a:ext cx="7705725" cy="3197225"/>
            <a:chOff x="611188" y="3408363"/>
            <a:chExt cx="7705725" cy="3197225"/>
          </a:xfrm>
        </p:grpSpPr>
        <p:grpSp>
          <p:nvGrpSpPr>
            <p:cNvPr id="2" name="群組 1"/>
            <p:cNvGrpSpPr/>
            <p:nvPr/>
          </p:nvGrpSpPr>
          <p:grpSpPr>
            <a:xfrm>
              <a:off x="611188" y="3778250"/>
              <a:ext cx="3313112" cy="2428875"/>
              <a:chOff x="611188" y="3778250"/>
              <a:chExt cx="3313112" cy="2428875"/>
            </a:xfrm>
          </p:grpSpPr>
          <p:graphicFrame>
            <p:nvGraphicFramePr>
              <p:cNvPr id="15365" name="Object 53"/>
              <p:cNvGraphicFramePr>
                <a:graphicFrameLocks noChangeAspect="1"/>
              </p:cNvGraphicFramePr>
              <p:nvPr>
                <p:extLst>
                  <p:ext uri="{D42A27DB-BD31-4B8C-83A1-F6EECF244321}">
                    <p14:modId xmlns:p14="http://schemas.microsoft.com/office/powerpoint/2010/main" val="844456852"/>
                  </p:ext>
                </p:extLst>
              </p:nvPr>
            </p:nvGraphicFramePr>
            <p:xfrm>
              <a:off x="611188" y="3778250"/>
              <a:ext cx="3313112" cy="1738313"/>
            </p:xfrm>
            <a:graphic>
              <a:graphicData uri="http://schemas.openxmlformats.org/presentationml/2006/ole">
                <mc:AlternateContent xmlns:mc="http://schemas.openxmlformats.org/markup-compatibility/2006">
                  <mc:Choice xmlns:v="urn:schemas-microsoft-com:vml" Requires="v">
                    <p:oleObj spid="_x0000_s15388" name="點陣圖影像" r:id="rId3" imgW="3057143" imgH="1743318" progId="PBrush">
                      <p:embed/>
                    </p:oleObj>
                  </mc:Choice>
                  <mc:Fallback>
                    <p:oleObj name="點陣圖影像" r:id="rId3" imgW="3057143" imgH="1743318" progId="PBrush">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l="2637" t="6302" r="2367" b="6119"/>
                          <a:stretch>
                            <a:fillRect/>
                          </a:stretch>
                        </p:blipFill>
                        <p:spPr bwMode="auto">
                          <a:xfrm>
                            <a:off x="611188" y="3778250"/>
                            <a:ext cx="3313112"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Text Box 17"/>
              <p:cNvSpPr txBox="1">
                <a:spLocks noChangeArrowheads="1"/>
              </p:cNvSpPr>
              <p:nvPr/>
            </p:nvSpPr>
            <p:spPr bwMode="auto">
              <a:xfrm>
                <a:off x="1117600" y="5837238"/>
                <a:ext cx="208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 </a:t>
                </a:r>
                <a:r>
                  <a:rPr lang="zh-TW" altLang="en-US" dirty="0">
                    <a:latin typeface="微軟正黑體" panose="020B0604030504040204" pitchFamily="34" charset="-120"/>
                    <a:ea typeface="微軟正黑體" panose="020B0604030504040204" pitchFamily="34" charset="-120"/>
                  </a:rPr>
                  <a:t>原影像 </a:t>
                </a:r>
              </a:p>
            </p:txBody>
          </p:sp>
        </p:grpSp>
        <p:grpSp>
          <p:nvGrpSpPr>
            <p:cNvPr id="3" name="群組 2"/>
            <p:cNvGrpSpPr/>
            <p:nvPr/>
          </p:nvGrpSpPr>
          <p:grpSpPr>
            <a:xfrm>
              <a:off x="4427538" y="3408363"/>
              <a:ext cx="3889375" cy="2786062"/>
              <a:chOff x="4427538" y="3408363"/>
              <a:chExt cx="3889375" cy="2786062"/>
            </a:xfrm>
          </p:grpSpPr>
          <p:graphicFrame>
            <p:nvGraphicFramePr>
              <p:cNvPr id="15366" name="Object 54"/>
              <p:cNvGraphicFramePr>
                <a:graphicFrameLocks noChangeAspect="1"/>
              </p:cNvGraphicFramePr>
              <p:nvPr>
                <p:extLst>
                  <p:ext uri="{D42A27DB-BD31-4B8C-83A1-F6EECF244321}">
                    <p14:modId xmlns:p14="http://schemas.microsoft.com/office/powerpoint/2010/main" val="292136589"/>
                  </p:ext>
                </p:extLst>
              </p:nvPr>
            </p:nvGraphicFramePr>
            <p:xfrm>
              <a:off x="4427538" y="3408363"/>
              <a:ext cx="3889375" cy="2416175"/>
            </p:xfrm>
            <a:graphic>
              <a:graphicData uri="http://schemas.openxmlformats.org/presentationml/2006/ole">
                <mc:AlternateContent xmlns:mc="http://schemas.openxmlformats.org/markup-compatibility/2006">
                  <mc:Choice xmlns:v="urn:schemas-microsoft-com:vml" Requires="v">
                    <p:oleObj spid="_x0000_s15389" name="點陣圖影像" r:id="rId5" imgW="3839111" imgH="2553056" progId="PBrush">
                      <p:embed/>
                    </p:oleObj>
                  </mc:Choice>
                  <mc:Fallback>
                    <p:oleObj name="點陣圖影像" r:id="rId5" imgW="3839111" imgH="2553056" progId="PBrush">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l="7310" t="4028" r="1471" b="10892"/>
                          <a:stretch>
                            <a:fillRect/>
                          </a:stretch>
                        </p:blipFill>
                        <p:spPr bwMode="auto">
                          <a:xfrm>
                            <a:off x="4427538" y="3408363"/>
                            <a:ext cx="3889375"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Text Box 18"/>
              <p:cNvSpPr txBox="1">
                <a:spLocks noChangeArrowheads="1"/>
              </p:cNvSpPr>
              <p:nvPr/>
            </p:nvSpPr>
            <p:spPr bwMode="auto">
              <a:xfrm>
                <a:off x="5362575" y="5824538"/>
                <a:ext cx="2449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(b) </a:t>
                </a:r>
                <a:r>
                  <a:rPr lang="zh-TW" altLang="en-US" dirty="0">
                    <a:latin typeface="微軟正黑體" panose="020B0604030504040204" pitchFamily="34" charset="-120"/>
                    <a:ea typeface="微軟正黑體" panose="020B0604030504040204" pitchFamily="34" charset="-120"/>
                  </a:rPr>
                  <a:t>區域間的關係樹</a:t>
                </a:r>
              </a:p>
            </p:txBody>
          </p:sp>
        </p:grpSp>
        <p:sp>
          <p:nvSpPr>
            <p:cNvPr id="15369" name="Text Box 20"/>
            <p:cNvSpPr txBox="1">
              <a:spLocks noChangeArrowheads="1"/>
            </p:cNvSpPr>
            <p:nvPr/>
          </p:nvSpPr>
          <p:spPr bwMode="auto">
            <a:xfrm>
              <a:off x="2987675" y="6237288"/>
              <a:ext cx="2735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a:latin typeface="微軟正黑體" panose="020B0604030504040204" pitchFamily="34" charset="-120"/>
                  <a:ea typeface="微軟正黑體" panose="020B0604030504040204" pitchFamily="34" charset="-120"/>
                </a:rPr>
                <a:t>圖</a:t>
              </a:r>
              <a:r>
                <a:rPr lang="en-US" altLang="zh-TW">
                  <a:latin typeface="微軟正黑體" panose="020B0604030504040204" pitchFamily="34" charset="-120"/>
                  <a:ea typeface="微軟正黑體" panose="020B0604030504040204" pitchFamily="34" charset="-120"/>
                </a:rPr>
                <a:t>13.4.1 </a:t>
              </a:r>
              <a:r>
                <a:rPr lang="zh-TW" altLang="en-US">
                  <a:latin typeface="微軟正黑體" panose="020B0604030504040204" pitchFamily="34" charset="-120"/>
                  <a:ea typeface="微軟正黑體" panose="020B0604030504040204" pitchFamily="34" charset="-120"/>
                </a:rPr>
                <a:t>區域間關係</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95288" y="982663"/>
            <a:ext cx="7993062" cy="4391025"/>
          </a:xfrm>
        </p:spPr>
        <p:txBody>
          <a:bodyPr/>
          <a:lstStyle/>
          <a:p>
            <a:pPr eaLnBrk="1" hangingPunct="1">
              <a:lnSpc>
                <a:spcPts val="3000"/>
              </a:lnSpc>
            </a:pPr>
            <a:r>
              <a:rPr lang="zh-TW" altLang="en-US" sz="2400" smtClean="0">
                <a:latin typeface="微軟正黑體" panose="020B0604030504040204" pitchFamily="34" charset="-120"/>
                <a:ea typeface="微軟正黑體" panose="020B0604030504040204" pitchFamily="34" charset="-120"/>
              </a:rPr>
              <a:t>進行查詢時，我們比對區域和區域間關係來檢索影像。類似於深先表示式的空間資料結構</a:t>
            </a:r>
            <a:r>
              <a:rPr lang="en-US" altLang="zh-TW" sz="2400" smtClean="0">
                <a:latin typeface="微軟正黑體" panose="020B0604030504040204" pitchFamily="34" charset="-120"/>
                <a:ea typeface="微軟正黑體" panose="020B0604030504040204" pitchFamily="34" charset="-120"/>
              </a:rPr>
              <a:t>(</a:t>
            </a:r>
            <a:r>
              <a:rPr lang="zh-TW" altLang="en-US" sz="2400" smtClean="0">
                <a:latin typeface="微軟正黑體" panose="020B0604030504040204" pitchFamily="34" charset="-120"/>
                <a:ea typeface="微軟正黑體" panose="020B0604030504040204" pitchFamily="34" charset="-120"/>
              </a:rPr>
              <a:t>參見第十章</a:t>
            </a:r>
            <a:r>
              <a:rPr lang="en-US" altLang="zh-TW" sz="2400" smtClean="0">
                <a:latin typeface="微軟正黑體" panose="020B0604030504040204" pitchFamily="34" charset="-120"/>
                <a:ea typeface="微軟正黑體" panose="020B0604030504040204" pitchFamily="34" charset="-120"/>
              </a:rPr>
              <a:t>)</a:t>
            </a:r>
            <a:r>
              <a:rPr lang="zh-TW" altLang="en-US" sz="2400" smtClean="0">
                <a:latin typeface="微軟正黑體" panose="020B0604030504040204" pitchFamily="34" charset="-120"/>
                <a:ea typeface="微軟正黑體" panose="020B0604030504040204" pitchFamily="34" charset="-120"/>
              </a:rPr>
              <a:t>來表示之。例如圖</a:t>
            </a:r>
            <a:r>
              <a:rPr lang="en-US" altLang="zh-TW" sz="2400" smtClean="0">
                <a:latin typeface="微軟正黑體" panose="020B0604030504040204" pitchFamily="34" charset="-120"/>
                <a:ea typeface="微軟正黑體" panose="020B0604030504040204" pitchFamily="34" charset="-120"/>
                <a:cs typeface="Times New Roman" panose="02020603050405020304" pitchFamily="18" charset="0"/>
              </a:rPr>
              <a:t>13.4.1(b)</a:t>
            </a:r>
            <a:r>
              <a:rPr lang="en-US" altLang="zh-TW" sz="2400" smtClean="0">
                <a:latin typeface="微軟正黑體" panose="020B0604030504040204" pitchFamily="34" charset="-120"/>
                <a:ea typeface="微軟正黑體" panose="020B0604030504040204" pitchFamily="34" charset="-120"/>
              </a:rPr>
              <a:t> </a:t>
            </a:r>
            <a:r>
              <a:rPr lang="zh-TW" altLang="en-US" sz="2400" smtClean="0">
                <a:latin typeface="微軟正黑體" panose="020B0604030504040204" pitchFamily="34" charset="-120"/>
                <a:ea typeface="微軟正黑體" panose="020B0604030504040204" pitchFamily="34" charset="-120"/>
              </a:rPr>
              <a:t>可表示成 </a:t>
            </a:r>
            <a:r>
              <a:rPr lang="en-US" altLang="zh-TW" sz="2400" smtClean="0">
                <a:latin typeface="微軟正黑體" panose="020B0604030504040204" pitchFamily="34" charset="-120"/>
                <a:ea typeface="微軟正黑體" panose="020B0604030504040204" pitchFamily="34" charset="-120"/>
              </a:rPr>
              <a:t>((</a:t>
            </a:r>
            <a:r>
              <a:rPr lang="en-US" altLang="zh-TW" sz="2400" i="1" smtClean="0">
                <a:latin typeface="微軟正黑體" panose="020B0604030504040204" pitchFamily="34" charset="-120"/>
                <a:ea typeface="微軟正黑體" panose="020B0604030504040204" pitchFamily="34" charset="-120"/>
              </a:rPr>
              <a:t>A</a:t>
            </a:r>
            <a:r>
              <a:rPr lang="en-US" altLang="zh-TW" sz="2400" i="1" baseline="-25000" smtClean="0">
                <a:latin typeface="微軟正黑體" panose="020B0604030504040204" pitchFamily="34" charset="-120"/>
                <a:ea typeface="微軟正黑體" panose="020B0604030504040204" pitchFamily="34" charset="-120"/>
              </a:rPr>
              <a:t>1</a:t>
            </a:r>
            <a:r>
              <a:rPr lang="en-US" altLang="zh-TW" sz="2400" i="1" smtClean="0">
                <a:latin typeface="微軟正黑體" panose="020B0604030504040204" pitchFamily="34" charset="-120"/>
                <a:ea typeface="微軟正黑體" panose="020B0604030504040204" pitchFamily="34" charset="-120"/>
              </a:rPr>
              <a:t>A</a:t>
            </a:r>
            <a:r>
              <a:rPr lang="en-US" altLang="zh-TW" sz="2400" i="1" baseline="-25000" smtClean="0">
                <a:latin typeface="微軟正黑體" panose="020B0604030504040204" pitchFamily="34" charset="-120"/>
                <a:ea typeface="微軟正黑體" panose="020B0604030504040204" pitchFamily="34" charset="-120"/>
              </a:rPr>
              <a:t>2</a:t>
            </a:r>
            <a:r>
              <a:rPr lang="en-US" altLang="zh-TW" sz="2400" smtClean="0">
                <a:latin typeface="微軟正黑體" panose="020B0604030504040204" pitchFamily="34" charset="-120"/>
                <a:ea typeface="微軟正黑體" panose="020B0604030504040204" pitchFamily="34" charset="-120"/>
              </a:rPr>
              <a:t>))</a:t>
            </a:r>
            <a:r>
              <a:rPr lang="zh-TW" altLang="en-US" sz="2400" smtClean="0">
                <a:latin typeface="微軟正黑體" panose="020B0604030504040204" pitchFamily="34" charset="-120"/>
                <a:ea typeface="微軟正黑體" panose="020B0604030504040204" pitchFamily="34" charset="-120"/>
              </a:rPr>
              <a:t>，這裡</a:t>
            </a:r>
            <a:r>
              <a:rPr lang="en-US" altLang="zh-TW" sz="2400" i="1" smtClean="0">
                <a:latin typeface="微軟正黑體" panose="020B0604030504040204" pitchFamily="34" charset="-120"/>
                <a:ea typeface="微軟正黑體" panose="020B0604030504040204" pitchFamily="34" charset="-120"/>
              </a:rPr>
              <a:t>A</a:t>
            </a:r>
            <a:r>
              <a:rPr lang="en-US" altLang="zh-TW" sz="2400" i="1" baseline="-25000" smtClean="0">
                <a:latin typeface="微軟正黑體" panose="020B0604030504040204" pitchFamily="34" charset="-120"/>
                <a:ea typeface="微軟正黑體" panose="020B0604030504040204" pitchFamily="34" charset="-120"/>
              </a:rPr>
              <a:t>1</a:t>
            </a:r>
            <a:r>
              <a:rPr lang="zh-TW" altLang="en-US" sz="2400" smtClean="0">
                <a:latin typeface="微軟正黑體" panose="020B0604030504040204" pitchFamily="34" charset="-120"/>
                <a:ea typeface="微軟正黑體" panose="020B0604030504040204" pitchFamily="34" charset="-120"/>
              </a:rPr>
              <a:t>代表黑色三角形及其屬性，而</a:t>
            </a:r>
            <a:r>
              <a:rPr lang="en-US" altLang="zh-TW" sz="2400" i="1" smtClean="0">
                <a:latin typeface="微軟正黑體" panose="020B0604030504040204" pitchFamily="34" charset="-120"/>
                <a:ea typeface="微軟正黑體" panose="020B0604030504040204" pitchFamily="34" charset="-120"/>
              </a:rPr>
              <a:t>A</a:t>
            </a:r>
            <a:r>
              <a:rPr lang="en-US" altLang="zh-TW" sz="2400" i="1" baseline="-25000" smtClean="0">
                <a:latin typeface="微軟正黑體" panose="020B0604030504040204" pitchFamily="34" charset="-120"/>
                <a:ea typeface="微軟正黑體" panose="020B0604030504040204" pitchFamily="34" charset="-120"/>
              </a:rPr>
              <a:t>2</a:t>
            </a:r>
            <a:r>
              <a:rPr lang="zh-TW" altLang="en-US" sz="2400" smtClean="0">
                <a:latin typeface="微軟正黑體" panose="020B0604030504040204" pitchFamily="34" charset="-120"/>
                <a:ea typeface="微軟正黑體" panose="020B0604030504040204" pitchFamily="34" charset="-120"/>
              </a:rPr>
              <a:t>代表黑色圓形及其屬性；左括弧 </a:t>
            </a:r>
            <a:r>
              <a:rPr lang="en-US" altLang="zh-TW" sz="2400" smtClean="0">
                <a:latin typeface="微軟正黑體" panose="020B0604030504040204" pitchFamily="34" charset="-120"/>
                <a:ea typeface="微軟正黑體" panose="020B0604030504040204" pitchFamily="34" charset="-120"/>
              </a:rPr>
              <a:t>( </a:t>
            </a:r>
            <a:r>
              <a:rPr lang="zh-TW" altLang="en-US" sz="2400" smtClean="0">
                <a:latin typeface="微軟正黑體" panose="020B0604030504040204" pitchFamily="34" charset="-120"/>
                <a:ea typeface="微軟正黑體" panose="020B0604030504040204" pitchFamily="34" charset="-120"/>
              </a:rPr>
              <a:t>表示經過內部節點，而右括弧 </a:t>
            </a:r>
            <a:r>
              <a:rPr lang="en-US" altLang="zh-TW" sz="2400" smtClean="0">
                <a:latin typeface="微軟正黑體" panose="020B0604030504040204" pitchFamily="34" charset="-120"/>
                <a:ea typeface="微軟正黑體" panose="020B0604030504040204" pitchFamily="34" charset="-120"/>
              </a:rPr>
              <a:t>)</a:t>
            </a:r>
            <a:r>
              <a:rPr lang="zh-TW" altLang="en-US" sz="2400" smtClean="0">
                <a:latin typeface="微軟正黑體" panose="020B0604030504040204" pitchFamily="34" charset="-120"/>
                <a:ea typeface="微軟正黑體" panose="020B0604030504040204" pitchFamily="34" charset="-120"/>
              </a:rPr>
              <a:t> 則表示結束時該內部節點再次被拜訪到。</a:t>
            </a:r>
          </a:p>
          <a:p>
            <a:pPr eaLnBrk="1" hangingPunct="1">
              <a:lnSpc>
                <a:spcPts val="3000"/>
              </a:lnSpc>
            </a:pPr>
            <a:r>
              <a:rPr lang="zh-TW" altLang="en-US" sz="2400" smtClean="0">
                <a:latin typeface="微軟正黑體" panose="020B0604030504040204" pitchFamily="34" charset="-120"/>
                <a:ea typeface="微軟正黑體" panose="020B0604030504040204" pitchFamily="34" charset="-120"/>
              </a:rPr>
              <a:t>兩個區域</a:t>
            </a:r>
            <a:r>
              <a:rPr lang="en-US" altLang="zh-TW" sz="2400" i="1" smtClean="0">
                <a:latin typeface="微軟正黑體" panose="020B0604030504040204" pitchFamily="34" charset="-120"/>
                <a:ea typeface="微軟正黑體" panose="020B0604030504040204" pitchFamily="34" charset="-120"/>
              </a:rPr>
              <a:t>R</a:t>
            </a:r>
            <a:r>
              <a:rPr lang="zh-TW" altLang="en-US" sz="2400" smtClean="0">
                <a:latin typeface="微軟正黑體" panose="020B0604030504040204" pitchFamily="34" charset="-120"/>
                <a:ea typeface="微軟正黑體" panose="020B0604030504040204" pitchFamily="34" charset="-120"/>
              </a:rPr>
              <a:t>和</a:t>
            </a:r>
            <a:r>
              <a:rPr lang="en-US" altLang="zh-TW" sz="2400" i="1" smtClean="0">
                <a:latin typeface="微軟正黑體" panose="020B0604030504040204" pitchFamily="34" charset="-120"/>
                <a:ea typeface="微軟正黑體" panose="020B0604030504040204" pitchFamily="34" charset="-120"/>
              </a:rPr>
              <a:t>R΄</a:t>
            </a:r>
            <a:r>
              <a:rPr lang="zh-TW" altLang="en-US" sz="2400" smtClean="0">
                <a:latin typeface="微軟正黑體" panose="020B0604030504040204" pitchFamily="34" charset="-120"/>
                <a:ea typeface="微軟正黑體" panose="020B0604030504040204" pitchFamily="34" charset="-120"/>
              </a:rPr>
              <a:t>顏色相似度可表示為</a:t>
            </a:r>
          </a:p>
          <a:p>
            <a:pPr eaLnBrk="1" hangingPunct="1">
              <a:lnSpc>
                <a:spcPts val="3000"/>
              </a:lnSpc>
              <a:buFont typeface="Wingdings" panose="05000000000000000000" pitchFamily="2" charset="2"/>
              <a:buNone/>
            </a:pPr>
            <a:endParaRPr lang="zh-TW" altLang="en-US" sz="2400" smtClean="0">
              <a:latin typeface="微軟正黑體" panose="020B0604030504040204" pitchFamily="34" charset="-120"/>
              <a:ea typeface="微軟正黑體" panose="020B0604030504040204" pitchFamily="34" charset="-120"/>
            </a:endParaRPr>
          </a:p>
          <a:p>
            <a:pPr eaLnBrk="1" hangingPunct="1">
              <a:lnSpc>
                <a:spcPts val="3000"/>
              </a:lnSpc>
              <a:buFont typeface="Wingdings" panose="05000000000000000000" pitchFamily="2" charset="2"/>
              <a:buNone/>
            </a:pPr>
            <a:endParaRPr lang="zh-TW" altLang="en-US" sz="2400" smtClean="0">
              <a:latin typeface="微軟正黑體" panose="020B0604030504040204" pitchFamily="34" charset="-120"/>
              <a:ea typeface="微軟正黑體" panose="020B0604030504040204" pitchFamily="34" charset="-120"/>
            </a:endParaRPr>
          </a:p>
          <a:p>
            <a:pPr eaLnBrk="1" hangingPunct="1">
              <a:lnSpc>
                <a:spcPts val="3000"/>
              </a:lnSpc>
            </a:pPr>
            <a:r>
              <a:rPr lang="zh-TW" altLang="en-US" sz="2400" smtClean="0">
                <a:latin typeface="微軟正黑體" panose="020B0604030504040204" pitchFamily="34" charset="-120"/>
                <a:ea typeface="微軟正黑體" panose="020B0604030504040204" pitchFamily="34" charset="-120"/>
              </a:rPr>
              <a:t>這裡平均值</a:t>
            </a:r>
            <a:r>
              <a:rPr lang="en-US" altLang="zh-TW" sz="2400" i="1" smtClean="0">
                <a:latin typeface="微軟正黑體" panose="020B0604030504040204" pitchFamily="34" charset="-120"/>
                <a:ea typeface="微軟正黑體" panose="020B0604030504040204" pitchFamily="34" charset="-120"/>
              </a:rPr>
              <a:t>U=U</a:t>
            </a:r>
            <a:r>
              <a:rPr lang="zh-TW" altLang="en-US" sz="2400" baseline="-25000" smtClean="0">
                <a:latin typeface="微軟正黑體" panose="020B0604030504040204" pitchFamily="34" charset="-120"/>
                <a:ea typeface="微軟正黑體" panose="020B0604030504040204" pitchFamily="34" charset="-120"/>
              </a:rPr>
              <a:t>紅</a:t>
            </a:r>
            <a:r>
              <a:rPr lang="zh-TW" altLang="en-US" sz="2400" smtClean="0">
                <a:latin typeface="微軟正黑體" panose="020B0604030504040204" pitchFamily="34" charset="-120"/>
                <a:ea typeface="微軟正黑體" panose="020B0604030504040204" pitchFamily="34" charset="-120"/>
              </a:rPr>
              <a:t>、</a:t>
            </a:r>
            <a:r>
              <a:rPr lang="en-US" altLang="zh-TW" sz="2400" i="1" smtClean="0">
                <a:latin typeface="微軟正黑體" panose="020B0604030504040204" pitchFamily="34" charset="-120"/>
                <a:ea typeface="微軟正黑體" panose="020B0604030504040204" pitchFamily="34" charset="-120"/>
              </a:rPr>
              <a:t>U</a:t>
            </a:r>
            <a:r>
              <a:rPr lang="zh-TW" altLang="en-US" sz="2400" baseline="-25000" smtClean="0">
                <a:latin typeface="微軟正黑體" panose="020B0604030504040204" pitchFamily="34" charset="-120"/>
                <a:ea typeface="微軟正黑體" panose="020B0604030504040204" pitchFamily="34" charset="-120"/>
              </a:rPr>
              <a:t>綠 </a:t>
            </a:r>
            <a:r>
              <a:rPr lang="zh-TW" altLang="en-US" sz="2400" smtClean="0">
                <a:latin typeface="微軟正黑體" panose="020B0604030504040204" pitchFamily="34" charset="-120"/>
                <a:ea typeface="微軟正黑體" panose="020B0604030504040204" pitchFamily="34" charset="-120"/>
              </a:rPr>
              <a:t>和</a:t>
            </a:r>
            <a:r>
              <a:rPr lang="en-US" altLang="zh-TW" sz="2400" i="1" smtClean="0">
                <a:latin typeface="微軟正黑體" panose="020B0604030504040204" pitchFamily="34" charset="-120"/>
                <a:ea typeface="微軟正黑體" panose="020B0604030504040204" pitchFamily="34" charset="-120"/>
              </a:rPr>
              <a:t> U</a:t>
            </a:r>
            <a:r>
              <a:rPr lang="zh-TW" altLang="en-US" sz="2400" baseline="-25000" smtClean="0">
                <a:latin typeface="微軟正黑體" panose="020B0604030504040204" pitchFamily="34" charset="-120"/>
                <a:ea typeface="微軟正黑體" panose="020B0604030504040204" pitchFamily="34" charset="-120"/>
              </a:rPr>
              <a:t>藍</a:t>
            </a:r>
            <a:r>
              <a:rPr lang="zh-TW" altLang="en-US" sz="2400" smtClean="0">
                <a:latin typeface="微軟正黑體" panose="020B0604030504040204" pitchFamily="34" charset="-120"/>
                <a:ea typeface="微軟正黑體" panose="020B0604030504040204" pitchFamily="34" charset="-120"/>
              </a:rPr>
              <a:t> 與標準差</a:t>
            </a:r>
            <a:r>
              <a:rPr lang="el-GR" altLang="zh-TW" sz="2400" smtClean="0">
                <a:latin typeface="微軟正黑體" panose="020B0604030504040204" pitchFamily="34" charset="-120"/>
                <a:ea typeface="微軟正黑體" panose="020B0604030504040204" pitchFamily="34" charset="-120"/>
              </a:rPr>
              <a:t>σ</a:t>
            </a:r>
            <a:r>
              <a:rPr lang="en-US" altLang="zh-TW" sz="2400" smtClean="0">
                <a:latin typeface="微軟正黑體" panose="020B0604030504040204" pitchFamily="34" charset="-120"/>
                <a:ea typeface="微軟正黑體" panose="020B0604030504040204" pitchFamily="34" charset="-120"/>
              </a:rPr>
              <a:t>=</a:t>
            </a:r>
            <a:r>
              <a:rPr lang="el-GR" altLang="zh-TW" sz="2400" smtClean="0">
                <a:latin typeface="微軟正黑體" panose="020B0604030504040204" pitchFamily="34" charset="-120"/>
                <a:ea typeface="微軟正黑體" panose="020B0604030504040204" pitchFamily="34" charset="-120"/>
              </a:rPr>
              <a:t>σ</a:t>
            </a:r>
            <a:r>
              <a:rPr lang="zh-TW" altLang="en-US" sz="2400" baseline="-25000" smtClean="0">
                <a:latin typeface="微軟正黑體" panose="020B0604030504040204" pitchFamily="34" charset="-120"/>
                <a:ea typeface="微軟正黑體" panose="020B0604030504040204" pitchFamily="34" charset="-120"/>
              </a:rPr>
              <a:t>紅</a:t>
            </a:r>
            <a:r>
              <a:rPr lang="zh-TW" altLang="en-US" sz="2400" smtClean="0">
                <a:latin typeface="微軟正黑體" panose="020B0604030504040204" pitchFamily="34" charset="-120"/>
                <a:ea typeface="微軟正黑體" panose="020B0604030504040204" pitchFamily="34" charset="-120"/>
              </a:rPr>
              <a:t>、</a:t>
            </a:r>
            <a:r>
              <a:rPr lang="el-GR" altLang="zh-TW" sz="2400" smtClean="0">
                <a:latin typeface="微軟正黑體" panose="020B0604030504040204" pitchFamily="34" charset="-120"/>
                <a:ea typeface="微軟正黑體" panose="020B0604030504040204" pitchFamily="34" charset="-120"/>
              </a:rPr>
              <a:t> σ</a:t>
            </a:r>
            <a:r>
              <a:rPr lang="zh-TW" altLang="en-US" sz="2400" baseline="-25000" smtClean="0">
                <a:latin typeface="微軟正黑體" panose="020B0604030504040204" pitchFamily="34" charset="-120"/>
                <a:ea typeface="微軟正黑體" panose="020B0604030504040204" pitchFamily="34" charset="-120"/>
              </a:rPr>
              <a:t>綠</a:t>
            </a:r>
            <a:r>
              <a:rPr lang="zh-TW" altLang="en-US" sz="2400" smtClean="0">
                <a:latin typeface="微軟正黑體" panose="020B0604030504040204" pitchFamily="34" charset="-120"/>
                <a:ea typeface="微軟正黑體" panose="020B0604030504040204" pitchFamily="34" charset="-120"/>
              </a:rPr>
              <a:t>和</a:t>
            </a:r>
            <a:r>
              <a:rPr lang="el-GR" altLang="zh-TW" sz="2400" smtClean="0">
                <a:latin typeface="微軟正黑體" panose="020B0604030504040204" pitchFamily="34" charset="-120"/>
                <a:ea typeface="微軟正黑體" panose="020B0604030504040204" pitchFamily="34" charset="-120"/>
              </a:rPr>
              <a:t>σ</a:t>
            </a:r>
            <a:r>
              <a:rPr lang="zh-TW" altLang="en-US" sz="2400" baseline="-25000" smtClean="0">
                <a:latin typeface="微軟正黑體" panose="020B0604030504040204" pitchFamily="34" charset="-120"/>
                <a:ea typeface="微軟正黑體" panose="020B0604030504040204" pitchFamily="34" charset="-120"/>
              </a:rPr>
              <a:t>藍</a:t>
            </a:r>
            <a:r>
              <a:rPr lang="zh-TW" altLang="en-US" sz="2400" smtClean="0">
                <a:latin typeface="微軟正黑體" panose="020B0604030504040204" pitchFamily="34" charset="-120"/>
                <a:ea typeface="微軟正黑體" panose="020B0604030504040204" pitchFamily="34" charset="-120"/>
              </a:rPr>
              <a:t>。</a:t>
            </a:r>
          </a:p>
        </p:txBody>
      </p:sp>
      <p:sp>
        <p:nvSpPr>
          <p:cNvPr id="16387"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63F394E4-8651-499F-ADFB-F8F07C610AEE}" type="slidenum">
              <a:rPr kumimoji="0" lang="zh-TW" altLang="en-US">
                <a:latin typeface="Arial Black" panose="020B0A04020102020204" pitchFamily="34" charset="0"/>
              </a:rPr>
              <a:pPr/>
              <a:t>14</a:t>
            </a:fld>
            <a:endParaRPr kumimoji="0" lang="en-US" altLang="zh-TW">
              <a:latin typeface="Arial Black" panose="020B0A04020102020204" pitchFamily="34" charset="0"/>
            </a:endParaRPr>
          </a:p>
        </p:txBody>
      </p:sp>
      <p:pic>
        <p:nvPicPr>
          <p:cNvPr id="16388"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3860800"/>
            <a:ext cx="6704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95288" y="908050"/>
            <a:ext cx="8208962" cy="3886200"/>
          </a:xfrm>
        </p:spPr>
        <p:txBody>
          <a:bodyPr/>
          <a:lstStyle/>
          <a:p>
            <a:pPr eaLnBrk="1" hangingPunct="1">
              <a:lnSpc>
                <a:spcPts val="3000"/>
              </a:lnSpc>
            </a:pPr>
            <a:r>
              <a:rPr lang="zh-TW" altLang="en-US" sz="2400" smtClean="0">
                <a:latin typeface="微軟正黑體" panose="020B0604030504040204" pitchFamily="34" charset="-120"/>
                <a:ea typeface="微軟正黑體" panose="020B0604030504040204" pitchFamily="34" charset="-120"/>
              </a:rPr>
              <a:t>形狀相似度可表示為</a:t>
            </a:r>
          </a:p>
          <a:p>
            <a:pPr eaLnBrk="1" hangingPunct="1">
              <a:lnSpc>
                <a:spcPts val="3000"/>
              </a:lnSpc>
            </a:pPr>
            <a:endParaRPr lang="zh-TW" altLang="en-US" sz="2400" smtClean="0">
              <a:latin typeface="微軟正黑體" panose="020B0604030504040204" pitchFamily="34" charset="-120"/>
              <a:ea typeface="微軟正黑體" panose="020B0604030504040204" pitchFamily="34" charset="-120"/>
            </a:endParaRPr>
          </a:p>
          <a:p>
            <a:pPr eaLnBrk="1" hangingPunct="1">
              <a:lnSpc>
                <a:spcPts val="3000"/>
              </a:lnSpc>
              <a:buFont typeface="Wingdings" panose="05000000000000000000" pitchFamily="2" charset="2"/>
              <a:buNone/>
            </a:pPr>
            <a:r>
              <a:rPr lang="en-US" altLang="zh-TW" sz="2400" smtClean="0">
                <a:latin typeface="微軟正黑體" panose="020B0604030504040204" pitchFamily="34" charset="-120"/>
                <a:ea typeface="微軟正黑體" panose="020B0604030504040204" pitchFamily="34" charset="-120"/>
              </a:rPr>
              <a:t/>
            </a:r>
            <a:br>
              <a:rPr lang="en-US" altLang="zh-TW" sz="2400" smtClean="0">
                <a:latin typeface="微軟正黑體" panose="020B0604030504040204" pitchFamily="34" charset="-120"/>
                <a:ea typeface="微軟正黑體" panose="020B0604030504040204" pitchFamily="34" charset="-120"/>
              </a:rPr>
            </a:br>
            <a:r>
              <a:rPr lang="en-US" altLang="zh-TW" sz="2400" i="1" smtClean="0">
                <a:latin typeface="微軟正黑體" panose="020B0604030504040204" pitchFamily="34" charset="-120"/>
                <a:ea typeface="微軟正黑體" panose="020B0604030504040204" pitchFamily="34" charset="-120"/>
                <a:cs typeface="Times New Roman" panose="02020603050405020304" pitchFamily="18" charset="0"/>
              </a:rPr>
              <a:t>C</a:t>
            </a:r>
            <a:r>
              <a:rPr lang="en-US" altLang="zh-TW" sz="240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400" i="1" smtClean="0">
                <a:latin typeface="微軟正黑體" panose="020B0604030504040204" pitchFamily="34" charset="-120"/>
                <a:ea typeface="微軟正黑體" panose="020B0604030504040204" pitchFamily="34" charset="-120"/>
                <a:cs typeface="Times New Roman" panose="02020603050405020304" pitchFamily="18" charset="0"/>
              </a:rPr>
              <a:t>R</a:t>
            </a:r>
            <a:r>
              <a:rPr lang="en-US" altLang="zh-TW" sz="240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smtClean="0">
                <a:latin typeface="微軟正黑體" panose="020B0604030504040204" pitchFamily="34" charset="-120"/>
                <a:ea typeface="微軟正黑體" panose="020B0604030504040204" pitchFamily="34" charset="-120"/>
              </a:rPr>
              <a:t>代表區域</a:t>
            </a:r>
            <a:r>
              <a:rPr lang="en-US" altLang="zh-TW" sz="2400" i="1" smtClean="0">
                <a:latin typeface="微軟正黑體" panose="020B0604030504040204" pitchFamily="34" charset="-120"/>
                <a:ea typeface="微軟正黑體" panose="020B0604030504040204" pitchFamily="34" charset="-120"/>
              </a:rPr>
              <a:t>R</a:t>
            </a:r>
            <a:r>
              <a:rPr lang="zh-TW" altLang="en-US" sz="2400" smtClean="0">
                <a:latin typeface="微軟正黑體" panose="020B0604030504040204" pitchFamily="34" charset="-120"/>
                <a:ea typeface="微軟正黑體" panose="020B0604030504040204" pitchFamily="34" charset="-120"/>
              </a:rPr>
              <a:t>的質心，而</a:t>
            </a:r>
            <a:r>
              <a:rPr lang="en-US" altLang="zh-TW" sz="2400" i="1" smtClean="0">
                <a:latin typeface="微軟正黑體" panose="020B0604030504040204" pitchFamily="34" charset="-120"/>
                <a:ea typeface="微軟正黑體" panose="020B0604030504040204" pitchFamily="34" charset="-120"/>
              </a:rPr>
              <a:t>C</a:t>
            </a:r>
            <a:r>
              <a:rPr lang="en-US" altLang="zh-TW" sz="2400" smtClean="0">
                <a:latin typeface="微軟正黑體" panose="020B0604030504040204" pitchFamily="34" charset="-120"/>
                <a:ea typeface="微軟正黑體" panose="020B0604030504040204" pitchFamily="34" charset="-120"/>
              </a:rPr>
              <a:t>(</a:t>
            </a:r>
            <a:r>
              <a:rPr lang="en-US" altLang="zh-TW" sz="2400" i="1" smtClean="0">
                <a:latin typeface="微軟正黑體" panose="020B0604030504040204" pitchFamily="34" charset="-120"/>
                <a:ea typeface="微軟正黑體" panose="020B0604030504040204" pitchFamily="34" charset="-120"/>
              </a:rPr>
              <a:t>R΄</a:t>
            </a:r>
            <a:r>
              <a:rPr lang="en-US" altLang="zh-TW" sz="2400" smtClean="0">
                <a:latin typeface="微軟正黑體" panose="020B0604030504040204" pitchFamily="34" charset="-120"/>
                <a:ea typeface="微軟正黑體" panose="020B0604030504040204" pitchFamily="34" charset="-120"/>
              </a:rPr>
              <a:t>)</a:t>
            </a:r>
            <a:r>
              <a:rPr lang="zh-TW" altLang="en-US" sz="2400" smtClean="0">
                <a:latin typeface="微軟正黑體" panose="020B0604030504040204" pitchFamily="34" charset="-120"/>
                <a:ea typeface="微軟正黑體" panose="020B0604030504040204" pitchFamily="34" charset="-120"/>
              </a:rPr>
              <a:t>代表區域</a:t>
            </a:r>
            <a:r>
              <a:rPr lang="en-US" altLang="zh-TW" sz="2400" i="1" smtClean="0">
                <a:latin typeface="微軟正黑體" panose="020B0604030504040204" pitchFamily="34" charset="-120"/>
                <a:ea typeface="微軟正黑體" panose="020B0604030504040204" pitchFamily="34" charset="-120"/>
              </a:rPr>
              <a:t>R΄</a:t>
            </a:r>
            <a:r>
              <a:rPr lang="zh-TW" altLang="en-US" sz="2400" smtClean="0">
                <a:latin typeface="微軟正黑體" panose="020B0604030504040204" pitchFamily="34" charset="-120"/>
                <a:ea typeface="微軟正黑體" panose="020B0604030504040204" pitchFamily="34" charset="-120"/>
              </a:rPr>
              <a:t>的質心。當然讀者可引入更多的幾何特徵以提高形狀相似度的強健性。</a:t>
            </a:r>
          </a:p>
          <a:p>
            <a:pPr eaLnBrk="1" hangingPunct="1">
              <a:lnSpc>
                <a:spcPts val="3000"/>
              </a:lnSpc>
            </a:pPr>
            <a:r>
              <a:rPr lang="zh-TW" altLang="en-US" sz="2400" smtClean="0">
                <a:latin typeface="微軟正黑體" panose="020B0604030504040204" pitchFamily="34" charset="-120"/>
                <a:ea typeface="微軟正黑體" panose="020B0604030504040204" pitchFamily="34" charset="-120"/>
              </a:rPr>
              <a:t>給定一待查詢影像，首先將其轉換成關係深先表示式，然後將其和影像資料庫中的各個關係深先表示式相比，若彼此匹配的程度愈高代表相似度愈高，檢索出來的機會越高。 </a:t>
            </a:r>
          </a:p>
        </p:txBody>
      </p:sp>
      <p:graphicFrame>
        <p:nvGraphicFramePr>
          <p:cNvPr id="17411" name="Object 23"/>
          <p:cNvGraphicFramePr>
            <a:graphicFrameLocks noGrp="1" noChangeAspect="1"/>
          </p:cNvGraphicFramePr>
          <p:nvPr>
            <p:ph sz="half" idx="2"/>
          </p:nvPr>
        </p:nvGraphicFramePr>
        <p:xfrm>
          <a:off x="2147888" y="1495425"/>
          <a:ext cx="4467225" cy="539750"/>
        </p:xfrm>
        <a:graphic>
          <a:graphicData uri="http://schemas.openxmlformats.org/presentationml/2006/ole">
            <mc:AlternateContent xmlns:mc="http://schemas.openxmlformats.org/markup-compatibility/2006">
              <mc:Choice xmlns:v="urn:schemas-microsoft-com:vml" Requires="v">
                <p:oleObj spid="_x0000_s17422" name="方程式" r:id="rId3" imgW="1892300" imgH="228600" progId="Equation.3">
                  <p:embed/>
                </p:oleObj>
              </mc:Choice>
              <mc:Fallback>
                <p:oleObj name="方程式" r:id="rId3" imgW="1892300" imgH="228600" progId="Equation.3">
                  <p:embed/>
                  <p:pic>
                    <p:nvPicPr>
                      <p:cNvPr id="0" name="Object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1495425"/>
                        <a:ext cx="44672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投影片編號版面配置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9AB7DD67-4ADC-4832-8734-D1E0B8B553DD}" type="slidenum">
              <a:rPr kumimoji="0" lang="zh-TW" altLang="en-US">
                <a:latin typeface="Arial Black" panose="020B0A04020102020204" pitchFamily="34" charset="0"/>
              </a:rPr>
              <a:pPr/>
              <a:t>15</a:t>
            </a:fld>
            <a:endParaRPr kumimoji="0" lang="en-US" altLang="zh-TW">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476250"/>
            <a:ext cx="8229600" cy="1371600"/>
          </a:xfrm>
        </p:spPr>
        <p:txBody>
          <a:bodyPr/>
          <a:lstStyle/>
          <a:p>
            <a:pPr eaLnBrk="1" hangingPunct="1"/>
            <a:r>
              <a:rPr lang="en-US" altLang="zh-TW" smtClean="0">
                <a:latin typeface="微軟正黑體" panose="020B0604030504040204" pitchFamily="34" charset="-120"/>
                <a:ea typeface="微軟正黑體" panose="020B0604030504040204" pitchFamily="34" charset="-120"/>
              </a:rPr>
              <a:t>13.5 </a:t>
            </a:r>
            <a:r>
              <a:rPr lang="zh-TW" altLang="en-US" smtClean="0">
                <a:latin typeface="微軟正黑體" panose="020B0604030504040204" pitchFamily="34" charset="-120"/>
                <a:ea typeface="微軟正黑體" panose="020B0604030504040204" pitchFamily="34" charset="-120"/>
              </a:rPr>
              <a:t>圖論式檢索法 </a:t>
            </a:r>
          </a:p>
        </p:txBody>
      </p:sp>
      <p:graphicFrame>
        <p:nvGraphicFramePr>
          <p:cNvPr id="18435" name="Object 68"/>
          <p:cNvGraphicFramePr>
            <a:graphicFrameLocks noGrp="1" noChangeAspect="1"/>
          </p:cNvGraphicFramePr>
          <p:nvPr>
            <p:ph idx="1"/>
          </p:nvPr>
        </p:nvGraphicFramePr>
        <p:xfrm>
          <a:off x="2051050" y="3860800"/>
          <a:ext cx="3451225" cy="2447925"/>
        </p:xfrm>
        <a:graphic>
          <a:graphicData uri="http://schemas.openxmlformats.org/presentationml/2006/ole">
            <mc:AlternateContent xmlns:mc="http://schemas.openxmlformats.org/markup-compatibility/2006">
              <mc:Choice xmlns:v="urn:schemas-microsoft-com:vml" Requires="v">
                <p:oleObj spid="_x0000_s18509" name="Visio" r:id="rId3" imgW="9407181" imgH="6673773" progId="Visio.Drawing.11">
                  <p:embed/>
                </p:oleObj>
              </mc:Choice>
              <mc:Fallback>
                <p:oleObj name="Visio" r:id="rId3" imgW="9407181" imgH="6673773" progId="Visio.Drawing.11">
                  <p:embed/>
                  <p:pic>
                    <p:nvPicPr>
                      <p:cNvPr id="0" name="Object 6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860800"/>
                        <a:ext cx="3451225" cy="2447925"/>
                      </a:xfrm>
                      <a:prstGeom prst="rect">
                        <a:avLst/>
                      </a:prstGeom>
                      <a:noFill/>
                      <a:ln>
                        <a:noFill/>
                      </a:ln>
                      <a:effectLst/>
                      <a:extLst/>
                    </p:spPr>
                  </p:pic>
                </p:oleObj>
              </mc:Fallback>
            </mc:AlternateContent>
          </a:graphicData>
        </a:graphic>
      </p:graphicFrame>
      <p:sp>
        <p:nvSpPr>
          <p:cNvPr id="18436"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59CE983C-14F5-4926-8D3B-FA13E676F394}" type="slidenum">
              <a:rPr kumimoji="0" lang="zh-TW" altLang="en-US">
                <a:latin typeface="Arial Black" panose="020B0A04020102020204" pitchFamily="34" charset="0"/>
              </a:rPr>
              <a:pPr/>
              <a:t>16</a:t>
            </a:fld>
            <a:endParaRPr kumimoji="0" lang="en-US" altLang="zh-TW">
              <a:latin typeface="Arial Black" panose="020B0A04020102020204" pitchFamily="34" charset="0"/>
            </a:endParaRPr>
          </a:p>
        </p:txBody>
      </p:sp>
      <p:sp>
        <p:nvSpPr>
          <p:cNvPr id="18437" name="Text Box 32"/>
          <p:cNvSpPr txBox="1">
            <a:spLocks noChangeArrowheads="1"/>
          </p:cNvSpPr>
          <p:nvPr/>
        </p:nvSpPr>
        <p:spPr bwMode="auto">
          <a:xfrm>
            <a:off x="5940425" y="5229225"/>
            <a:ext cx="2375991" cy="342900"/>
          </a:xfrm>
          <a:prstGeom prst="rect">
            <a:avLst/>
          </a:prstGeom>
          <a:solidFill>
            <a:srgbClr val="FFFFFF"/>
          </a:solidFill>
          <a:ln w="9525" algn="ctr">
            <a:solidFill>
              <a:srgbClr val="FFFFFF"/>
            </a:solidFill>
            <a:miter lim="800000"/>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dirty="0">
                <a:latin typeface="微軟正黑體" panose="020B0604030504040204" pitchFamily="34" charset="-120"/>
                <a:ea typeface="微軟正黑體" panose="020B0604030504040204" pitchFamily="34" charset="-120"/>
              </a:rPr>
              <a:t>圖</a:t>
            </a:r>
            <a:r>
              <a:rPr lang="en-US" altLang="zh-TW" dirty="0">
                <a:latin typeface="微軟正黑體" panose="020B0604030504040204" pitchFamily="34" charset="-120"/>
                <a:ea typeface="微軟正黑體" panose="020B0604030504040204" pitchFamily="34" charset="-120"/>
              </a:rPr>
              <a:t>13.5.1 </a:t>
            </a:r>
            <a:r>
              <a:rPr lang="zh-TW" altLang="en-US" dirty="0">
                <a:latin typeface="微軟正黑體" panose="020B0604030504040204" pitchFamily="34" charset="-120"/>
                <a:ea typeface="微軟正黑體" panose="020B0604030504040204" pitchFamily="34" charset="-120"/>
              </a:rPr>
              <a:t>簡單的例子</a:t>
            </a:r>
          </a:p>
        </p:txBody>
      </p:sp>
      <p:grpSp>
        <p:nvGrpSpPr>
          <p:cNvPr id="18438" name="群組 14"/>
          <p:cNvGrpSpPr>
            <a:grpSpLocks/>
          </p:cNvGrpSpPr>
          <p:nvPr/>
        </p:nvGrpSpPr>
        <p:grpSpPr bwMode="auto">
          <a:xfrm>
            <a:off x="395288" y="1700213"/>
            <a:ext cx="8229600" cy="2016125"/>
            <a:chOff x="395288" y="1844824"/>
            <a:chExt cx="8229600" cy="2015936"/>
          </a:xfrm>
        </p:grpSpPr>
        <p:sp>
          <p:nvSpPr>
            <p:cNvPr id="18439" name="Text Box 5"/>
            <p:cNvSpPr txBox="1">
              <a:spLocks noChangeArrowheads="1"/>
            </p:cNvSpPr>
            <p:nvPr/>
          </p:nvSpPr>
          <p:spPr bwMode="auto">
            <a:xfrm>
              <a:off x="395288" y="1844824"/>
              <a:ext cx="8229600"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ts val="3000"/>
                </a:lnSpc>
              </a:pPr>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13.5.1</a:t>
              </a:r>
              <a:r>
                <a:rPr lang="zh-TW" altLang="en-US" sz="2200">
                  <a:latin typeface="微軟正黑體" panose="020B0604030504040204" pitchFamily="34" charset="-120"/>
                  <a:ea typeface="微軟正黑體" panose="020B0604030504040204" pitchFamily="34" charset="-120"/>
                </a:rPr>
                <a:t>中，    代表臉部；</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代表左眼，而    代表右眼。現在考慮物件的周長和物件之間的水平角度可進一步增加檢索的考慮面。令周長為 </a:t>
              </a:r>
              <a:r>
                <a:rPr lang="en-US" altLang="zh-TW" sz="2200" i="1">
                  <a:latin typeface="微軟正黑體" panose="020B0604030504040204" pitchFamily="34" charset="-120"/>
                  <a:ea typeface="微軟正黑體" panose="020B0604030504040204" pitchFamily="34" charset="-120"/>
                </a:rPr>
                <a:t>L</a:t>
              </a:r>
              <a:r>
                <a:rPr lang="zh-TW" altLang="en-US" sz="2200">
                  <a:latin typeface="微軟正黑體" panose="020B0604030504040204" pitchFamily="34" charset="-120"/>
                  <a:ea typeface="微軟正黑體" panose="020B0604030504040204" pitchFamily="34" charset="-120"/>
                </a:rPr>
                <a:t>，而水平角度為</a:t>
              </a:r>
              <a:r>
                <a:rPr lang="el-GR" altLang="zh-TW" sz="2200" i="1">
                  <a:latin typeface="微軟正黑體" panose="020B0604030504040204" pitchFamily="34" charset="-120"/>
                  <a:ea typeface="微軟正黑體" panose="020B0604030504040204" pitchFamily="34" charset="-120"/>
                </a:rPr>
                <a:t>θ</a:t>
              </a:r>
              <a:r>
                <a:rPr lang="zh-TW" altLang="en-US" sz="2200">
                  <a:latin typeface="微軟正黑體" panose="020B0604030504040204" pitchFamily="34" charset="-120"/>
                  <a:ea typeface="微軟正黑體" panose="020B0604030504040204" pitchFamily="34" charset="-120"/>
                </a:rPr>
                <a:t>，這裏</a:t>
              </a:r>
              <a:r>
                <a:rPr lang="el-GR" altLang="zh-TW" sz="2200" i="1">
                  <a:latin typeface="微軟正黑體" panose="020B0604030504040204" pitchFamily="34" charset="-120"/>
                  <a:ea typeface="微軟正黑體" panose="020B0604030504040204" pitchFamily="34" charset="-120"/>
                </a:rPr>
                <a:t>θ</a:t>
              </a:r>
              <a:r>
                <a:rPr lang="zh-TW" altLang="en-US" sz="2200" i="1">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的範圍介於</a:t>
              </a:r>
              <a:r>
                <a:rPr lang="en-US" altLang="zh-TW" sz="2200">
                  <a:latin typeface="微軟正黑體" panose="020B0604030504040204" pitchFamily="34" charset="-120"/>
                  <a:ea typeface="微軟正黑體" panose="020B0604030504040204" pitchFamily="34" charset="-120"/>
                </a:rPr>
                <a:t>0</a:t>
              </a:r>
              <a:r>
                <a:rPr lang="zh-TW" altLang="en-US" sz="2200">
                  <a:latin typeface="微軟正黑體" panose="020B0604030504040204" pitchFamily="34" charset="-120"/>
                  <a:ea typeface="微軟正黑體" panose="020B0604030504040204" pitchFamily="34" charset="-120"/>
                </a:rPr>
                <a:t>和</a:t>
              </a:r>
              <a:r>
                <a:rPr lang="en-US" altLang="zh-TW" sz="2200">
                  <a:latin typeface="微軟正黑體" panose="020B0604030504040204" pitchFamily="34" charset="-120"/>
                  <a:ea typeface="微軟正黑體" panose="020B0604030504040204" pitchFamily="34" charset="-120"/>
                </a:rPr>
                <a:t>1</a:t>
              </a:r>
              <a:r>
                <a:rPr lang="zh-TW" altLang="en-US" sz="2200">
                  <a:latin typeface="微軟正黑體" panose="020B0604030504040204" pitchFamily="34" charset="-120"/>
                  <a:ea typeface="微軟正黑體" panose="020B0604030504040204" pitchFamily="34" charset="-120"/>
                </a:rPr>
                <a:t>之間。例如：</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     </a:t>
              </a:r>
              <a:endParaRPr lang="en-US" altLang="zh-TW" sz="2200">
                <a:latin typeface="微軟正黑體" panose="020B0604030504040204" pitchFamily="34" charset="-120"/>
                <a:ea typeface="微軟正黑體" panose="020B0604030504040204" pitchFamily="34" charset="-120"/>
              </a:endParaRPr>
            </a:p>
            <a:p>
              <a:pPr eaLnBrk="1" hangingPunct="1">
                <a:lnSpc>
                  <a:spcPts val="3000"/>
                </a:lnSpc>
              </a:pPr>
              <a:r>
                <a:rPr lang="zh-TW" altLang="en-US" sz="2200">
                  <a:latin typeface="微軟正黑體" panose="020B0604030504040204" pitchFamily="34" charset="-120"/>
                  <a:ea typeface="微軟正黑體" panose="020B0604030504040204" pitchFamily="34" charset="-120"/>
                </a:rPr>
                <a:t>    和    為水平方位上的兩眼，                                  。如此一來，圖</a:t>
              </a:r>
              <a:r>
                <a:rPr lang="en-US" altLang="zh-TW" sz="2200">
                  <a:latin typeface="微軟正黑體" panose="020B0604030504040204" pitchFamily="34" charset="-120"/>
                  <a:ea typeface="微軟正黑體" panose="020B0604030504040204" pitchFamily="34" charset="-120"/>
                </a:rPr>
                <a:t>13.5.1</a:t>
              </a:r>
              <a:r>
                <a:rPr lang="zh-TW" altLang="en-US" sz="2200">
                  <a:latin typeface="微軟正黑體" panose="020B0604030504040204" pitchFamily="34" charset="-120"/>
                  <a:ea typeface="微軟正黑體" panose="020B0604030504040204" pitchFamily="34" charset="-120"/>
                </a:rPr>
                <a:t>的屬性關係可表示如圖</a:t>
              </a:r>
              <a:r>
                <a:rPr lang="en-US" altLang="zh-TW" sz="2200">
                  <a:latin typeface="微軟正黑體" panose="020B0604030504040204" pitchFamily="34" charset="-120"/>
                  <a:ea typeface="微軟正黑體" panose="020B0604030504040204" pitchFamily="34" charset="-120"/>
                </a:rPr>
                <a:t>13.5.2</a:t>
              </a:r>
              <a:r>
                <a:rPr lang="zh-TW" altLang="en-US" sz="2200">
                  <a:latin typeface="微軟正黑體" panose="020B0604030504040204" pitchFamily="34" charset="-120"/>
                  <a:ea typeface="微軟正黑體" panose="020B0604030504040204" pitchFamily="34" charset="-120"/>
                </a:rPr>
                <a:t>所示</a:t>
              </a:r>
            </a:p>
          </p:txBody>
        </p:sp>
        <p:graphicFrame>
          <p:nvGraphicFramePr>
            <p:cNvPr id="18440" name="Object 69"/>
            <p:cNvGraphicFramePr>
              <a:graphicFrameLocks noChangeAspect="1"/>
            </p:cNvGraphicFramePr>
            <p:nvPr/>
          </p:nvGraphicFramePr>
          <p:xfrm>
            <a:off x="1956440" y="1930480"/>
            <a:ext cx="306387" cy="360363"/>
          </p:xfrm>
          <a:graphic>
            <a:graphicData uri="http://schemas.openxmlformats.org/presentationml/2006/ole">
              <mc:AlternateContent xmlns:mc="http://schemas.openxmlformats.org/markup-compatibility/2006">
                <mc:Choice xmlns:v="urn:schemas-microsoft-com:vml" Requires="v">
                  <p:oleObj spid="_x0000_s18510" name="方程式" r:id="rId5" imgW="190500" imgH="228600" progId="Equation.3">
                    <p:embed/>
                  </p:oleObj>
                </mc:Choice>
                <mc:Fallback>
                  <p:oleObj name="方程式" r:id="rId5" imgW="190500" imgH="228600" progId="Equation.3">
                    <p:embed/>
                    <p:pic>
                      <p:nvPicPr>
                        <p:cNvPr id="0"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6440" y="1930480"/>
                          <a:ext cx="3063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1" name="Object 70"/>
            <p:cNvGraphicFramePr>
              <a:graphicFrameLocks noChangeAspect="1"/>
            </p:cNvGraphicFramePr>
            <p:nvPr/>
          </p:nvGraphicFramePr>
          <p:xfrm>
            <a:off x="468313" y="3032125"/>
            <a:ext cx="285750" cy="341313"/>
          </p:xfrm>
          <a:graphic>
            <a:graphicData uri="http://schemas.openxmlformats.org/presentationml/2006/ole">
              <mc:AlternateContent xmlns:mc="http://schemas.openxmlformats.org/markup-compatibility/2006">
                <mc:Choice xmlns:v="urn:schemas-microsoft-com:vml" Requires="v">
                  <p:oleObj spid="_x0000_s18511" name="方程式" r:id="rId7" imgW="177569" imgH="215619" progId="Equation.3">
                    <p:embed/>
                  </p:oleObj>
                </mc:Choice>
                <mc:Fallback>
                  <p:oleObj name="方程式" r:id="rId7" imgW="177569" imgH="215619" progId="Equation.3">
                    <p:embed/>
                    <p:pic>
                      <p:nvPicPr>
                        <p:cNvPr id="0"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032125"/>
                          <a:ext cx="2857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2" name="Object 71"/>
            <p:cNvGraphicFramePr>
              <a:graphicFrameLocks noChangeAspect="1"/>
            </p:cNvGraphicFramePr>
            <p:nvPr/>
          </p:nvGraphicFramePr>
          <p:xfrm>
            <a:off x="5705773" y="1936113"/>
            <a:ext cx="306387" cy="341313"/>
          </p:xfrm>
          <a:graphic>
            <a:graphicData uri="http://schemas.openxmlformats.org/presentationml/2006/ole">
              <mc:AlternateContent xmlns:mc="http://schemas.openxmlformats.org/markup-compatibility/2006">
                <mc:Choice xmlns:v="urn:schemas-microsoft-com:vml" Requires="v">
                  <p:oleObj spid="_x0000_s18512" name="方程式" r:id="rId9" imgW="190335" imgH="215713" progId="Equation.3">
                    <p:embed/>
                  </p:oleObj>
                </mc:Choice>
                <mc:Fallback>
                  <p:oleObj name="方程式" r:id="rId9" imgW="190335" imgH="215713" progId="Equation.3">
                    <p:embed/>
                    <p:pic>
                      <p:nvPicPr>
                        <p:cNvPr id="0" name="Object 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5773" y="1936113"/>
                          <a:ext cx="3063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Object 74"/>
            <p:cNvGraphicFramePr>
              <a:graphicFrameLocks noChangeAspect="1"/>
            </p:cNvGraphicFramePr>
            <p:nvPr/>
          </p:nvGraphicFramePr>
          <p:xfrm>
            <a:off x="1042988" y="3025775"/>
            <a:ext cx="306387" cy="341313"/>
          </p:xfrm>
          <a:graphic>
            <a:graphicData uri="http://schemas.openxmlformats.org/presentationml/2006/ole">
              <mc:AlternateContent xmlns:mc="http://schemas.openxmlformats.org/markup-compatibility/2006">
                <mc:Choice xmlns:v="urn:schemas-microsoft-com:vml" Requires="v">
                  <p:oleObj spid="_x0000_s18513" name="方程式" r:id="rId11" imgW="190335" imgH="215713" progId="Equation.3">
                    <p:embed/>
                  </p:oleObj>
                </mc:Choice>
                <mc:Fallback>
                  <p:oleObj name="方程式" r:id="rId11" imgW="190335" imgH="215713" progId="Equation.3">
                    <p:embed/>
                    <p:pic>
                      <p:nvPicPr>
                        <p:cNvPr id="0" name="Object 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3025775"/>
                          <a:ext cx="3063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4" name="Object 75"/>
            <p:cNvGraphicFramePr>
              <a:graphicFrameLocks noChangeAspect="1"/>
            </p:cNvGraphicFramePr>
            <p:nvPr/>
          </p:nvGraphicFramePr>
          <p:xfrm>
            <a:off x="3681897" y="1940004"/>
            <a:ext cx="284163" cy="341313"/>
          </p:xfrm>
          <a:graphic>
            <a:graphicData uri="http://schemas.openxmlformats.org/presentationml/2006/ole">
              <mc:AlternateContent xmlns:mc="http://schemas.openxmlformats.org/markup-compatibility/2006">
                <mc:Choice xmlns:v="urn:schemas-microsoft-com:vml" Requires="v">
                  <p:oleObj spid="_x0000_s18514" name="方程式" r:id="rId13" imgW="177569" imgH="215619" progId="Equation.3">
                    <p:embed/>
                  </p:oleObj>
                </mc:Choice>
                <mc:Fallback>
                  <p:oleObj name="方程式" r:id="rId13" imgW="177569" imgH="215619" progId="Equation.3">
                    <p:embed/>
                    <p:pic>
                      <p:nvPicPr>
                        <p:cNvPr id="0" name="Object 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81897" y="1940004"/>
                          <a:ext cx="2841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5" name="Object 76"/>
            <p:cNvGraphicFramePr>
              <a:graphicFrameLocks noChangeAspect="1"/>
            </p:cNvGraphicFramePr>
            <p:nvPr/>
          </p:nvGraphicFramePr>
          <p:xfrm>
            <a:off x="4067944" y="3041664"/>
            <a:ext cx="2466975" cy="395287"/>
          </p:xfrm>
          <a:graphic>
            <a:graphicData uri="http://schemas.openxmlformats.org/presentationml/2006/ole">
              <mc:AlternateContent xmlns:mc="http://schemas.openxmlformats.org/markup-compatibility/2006">
                <mc:Choice xmlns:v="urn:schemas-microsoft-com:vml" Requires="v">
                  <p:oleObj spid="_x0000_s18515" name="方程式" r:id="rId15" imgW="1397000" imgH="228600" progId="Equation.3">
                    <p:embed/>
                  </p:oleObj>
                </mc:Choice>
                <mc:Fallback>
                  <p:oleObj name="方程式" r:id="rId15" imgW="1397000" imgH="228600" progId="Equation.3">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7944" y="3041664"/>
                          <a:ext cx="24669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35"/>
          <p:cNvGraphicFramePr>
            <a:graphicFrameLocks noGrp="1" noChangeAspect="1"/>
          </p:cNvGraphicFramePr>
          <p:nvPr>
            <p:ph/>
          </p:nvPr>
        </p:nvGraphicFramePr>
        <p:xfrm>
          <a:off x="2195513" y="2446338"/>
          <a:ext cx="4537075" cy="3263900"/>
        </p:xfrm>
        <a:graphic>
          <a:graphicData uri="http://schemas.openxmlformats.org/presentationml/2006/ole">
            <mc:AlternateContent xmlns:mc="http://schemas.openxmlformats.org/markup-compatibility/2006">
              <mc:Choice xmlns:v="urn:schemas-microsoft-com:vml" Requires="v">
                <p:oleObj spid="_x0000_s19491" name="Visio" r:id="rId3" imgW="7954605" imgH="5722650" progId="Visio.Drawing.11">
                  <p:embed/>
                </p:oleObj>
              </mc:Choice>
              <mc:Fallback>
                <p:oleObj name="Visio" r:id="rId3" imgW="7954605" imgH="5722650" progId="Visio.Drawing.11">
                  <p:embed/>
                  <p:pic>
                    <p:nvPicPr>
                      <p:cNvPr id="0" name="Object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446338"/>
                        <a:ext cx="4537075" cy="326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032F964-FFA3-4FFF-BD60-AF16C6FEAD72}" type="slidenum">
              <a:rPr kumimoji="0" lang="zh-TW" altLang="en-US">
                <a:latin typeface="Arial Black" panose="020B0A04020102020204" pitchFamily="34" charset="0"/>
              </a:rPr>
              <a:pPr/>
              <a:t>17</a:t>
            </a:fld>
            <a:endParaRPr kumimoji="0" lang="en-US" altLang="zh-TW">
              <a:latin typeface="Arial Black" panose="020B0A04020102020204" pitchFamily="34" charset="0"/>
            </a:endParaRPr>
          </a:p>
        </p:txBody>
      </p:sp>
      <p:sp>
        <p:nvSpPr>
          <p:cNvPr id="19460" name="Text Box 6"/>
          <p:cNvSpPr txBox="1">
            <a:spLocks noChangeArrowheads="1"/>
          </p:cNvSpPr>
          <p:nvPr/>
        </p:nvSpPr>
        <p:spPr bwMode="auto">
          <a:xfrm>
            <a:off x="2700338" y="5876925"/>
            <a:ext cx="3671887" cy="504825"/>
          </a:xfrm>
          <a:prstGeom prst="rect">
            <a:avLst/>
          </a:prstGeom>
          <a:solidFill>
            <a:srgbClr val="FFFFFF"/>
          </a:solidFill>
          <a:ln w="9525" algn="ctr">
            <a:solidFill>
              <a:srgbClr val="FFFFFF"/>
            </a:solidFill>
            <a:miter lim="800000"/>
            <a:headEnd/>
            <a:tailEnd/>
          </a:ln>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latin typeface="微軟正黑體" panose="020B0604030504040204" pitchFamily="34" charset="-120"/>
                <a:ea typeface="微軟正黑體" panose="020B0604030504040204" pitchFamily="34" charset="-120"/>
              </a:rPr>
              <a:t>圖</a:t>
            </a:r>
            <a:r>
              <a:rPr lang="en-US" altLang="zh-TW" sz="2000">
                <a:latin typeface="微軟正黑體" panose="020B0604030504040204" pitchFamily="34" charset="-120"/>
                <a:ea typeface="微軟正黑體" panose="020B0604030504040204" pitchFamily="34" charset="-120"/>
              </a:rPr>
              <a:t>13.5.2   </a:t>
            </a:r>
            <a:r>
              <a:rPr lang="zh-TW" altLang="en-US" sz="2000">
                <a:latin typeface="微軟正黑體" panose="020B0604030504040204" pitchFamily="34" charset="-120"/>
                <a:ea typeface="微軟正黑體" panose="020B0604030504040204" pitchFamily="34" charset="-120"/>
              </a:rPr>
              <a:t>圖</a:t>
            </a:r>
            <a:r>
              <a:rPr lang="en-US" altLang="zh-TW" sz="2000">
                <a:latin typeface="微軟正黑體" panose="020B0604030504040204" pitchFamily="34" charset="-120"/>
                <a:ea typeface="微軟正黑體" panose="020B0604030504040204" pitchFamily="34" charset="-120"/>
              </a:rPr>
              <a:t>13.5.1</a:t>
            </a:r>
            <a:r>
              <a:rPr lang="zh-TW" altLang="en-US" sz="2000">
                <a:latin typeface="微軟正黑體" panose="020B0604030504040204" pitchFamily="34" charset="-120"/>
                <a:ea typeface="微軟正黑體" panose="020B0604030504040204" pitchFamily="34" charset="-120"/>
              </a:rPr>
              <a:t>的屬性圖</a:t>
            </a:r>
          </a:p>
        </p:txBody>
      </p:sp>
      <p:sp>
        <p:nvSpPr>
          <p:cNvPr id="19461" name="Text Box 7"/>
          <p:cNvSpPr txBox="1">
            <a:spLocks noChangeArrowheads="1"/>
          </p:cNvSpPr>
          <p:nvPr/>
        </p:nvSpPr>
        <p:spPr bwMode="auto">
          <a:xfrm>
            <a:off x="684213" y="981075"/>
            <a:ext cx="7704137"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圖</a:t>
            </a:r>
            <a:r>
              <a:rPr lang="en-US" altLang="zh-TW" sz="2200">
                <a:latin typeface="微軟正黑體" panose="020B0604030504040204" pitchFamily="34" charset="-120"/>
                <a:ea typeface="微軟正黑體" panose="020B0604030504040204" pitchFamily="34" charset="-120"/>
              </a:rPr>
              <a:t>13.5.2</a:t>
            </a:r>
            <a:r>
              <a:rPr lang="zh-TW" altLang="en-US" sz="2200">
                <a:latin typeface="微軟正黑體" panose="020B0604030504040204" pitchFamily="34" charset="-120"/>
                <a:ea typeface="微軟正黑體" panose="020B0604030504040204" pitchFamily="34" charset="-120"/>
              </a:rPr>
              <a:t>中，          代表人臉的中心和右眼的角度為</a:t>
            </a:r>
            <a:r>
              <a:rPr lang="en-US" altLang="zh-TW" sz="2200">
                <a:latin typeface="微軟正黑體" panose="020B0604030504040204" pitchFamily="34" charset="-120"/>
                <a:ea typeface="微軟正黑體" panose="020B0604030504040204" pitchFamily="34" charset="-120"/>
              </a:rPr>
              <a:t>36°</a:t>
            </a:r>
            <a:r>
              <a:rPr lang="zh-TW" altLang="en-US" sz="2200">
                <a:latin typeface="微軟正黑體" panose="020B0604030504040204" pitchFamily="34" charset="-120"/>
                <a:ea typeface="微軟正黑體" panose="020B0604030504040204" pitchFamily="34" charset="-120"/>
              </a:rPr>
              <a:t>；</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代表人臉的中心和左眼的角度為</a:t>
            </a:r>
            <a:r>
              <a:rPr lang="en-US" altLang="zh-TW" sz="2200">
                <a:latin typeface="微軟正黑體" panose="020B0604030504040204" pitchFamily="34" charset="-120"/>
                <a:ea typeface="微軟正黑體" panose="020B0604030504040204" pitchFamily="34" charset="-120"/>
              </a:rPr>
              <a:t>144 °</a:t>
            </a:r>
            <a:r>
              <a:rPr lang="zh-TW" altLang="en-US" sz="2200">
                <a:latin typeface="微軟正黑體" panose="020B0604030504040204" pitchFamily="34" charset="-120"/>
                <a:ea typeface="微軟正黑體" panose="020B0604030504040204" pitchFamily="34" charset="-120"/>
              </a:rPr>
              <a:t>。符號 </a:t>
            </a:r>
            <a:r>
              <a:rPr lang="en-US" altLang="zh-TW" sz="2200" i="1">
                <a:latin typeface="微軟正黑體" panose="020B0604030504040204" pitchFamily="34" charset="-120"/>
                <a:ea typeface="微軟正黑體" panose="020B0604030504040204" pitchFamily="34" charset="-120"/>
              </a:rPr>
              <a:t>C </a:t>
            </a:r>
            <a:r>
              <a:rPr lang="zh-TW" altLang="en-US" sz="2200">
                <a:latin typeface="微軟正黑體" panose="020B0604030504040204" pitchFamily="34" charset="-120"/>
                <a:ea typeface="微軟正黑體" panose="020B0604030504040204" pitchFamily="34" charset="-120"/>
              </a:rPr>
              <a:t>代表臉包含了眼睛，而符號 </a:t>
            </a:r>
            <a:r>
              <a:rPr lang="en-US" altLang="zh-TW" sz="2200" i="1">
                <a:latin typeface="微軟正黑體" panose="020B0604030504040204" pitchFamily="34" charset="-120"/>
                <a:ea typeface="微軟正黑體" panose="020B0604030504040204" pitchFamily="34" charset="-120"/>
              </a:rPr>
              <a:t>U </a:t>
            </a:r>
            <a:r>
              <a:rPr lang="zh-TW" altLang="en-US" sz="2200">
                <a:latin typeface="微軟正黑體" panose="020B0604030504040204" pitchFamily="34" charset="-120"/>
                <a:ea typeface="微軟正黑體" panose="020B0604030504040204" pitchFamily="34" charset="-120"/>
              </a:rPr>
              <a:t>代表兩眼沒有包含或交集關係。</a:t>
            </a:r>
          </a:p>
        </p:txBody>
      </p:sp>
      <p:graphicFrame>
        <p:nvGraphicFramePr>
          <p:cNvPr id="19462" name="Object 36"/>
          <p:cNvGraphicFramePr>
            <a:graphicFrameLocks noChangeAspect="1"/>
          </p:cNvGraphicFramePr>
          <p:nvPr/>
        </p:nvGraphicFramePr>
        <p:xfrm>
          <a:off x="2268538" y="1052513"/>
          <a:ext cx="733425" cy="280987"/>
        </p:xfrm>
        <a:graphic>
          <a:graphicData uri="http://schemas.openxmlformats.org/presentationml/2006/ole">
            <mc:AlternateContent xmlns:mc="http://schemas.openxmlformats.org/markup-compatibility/2006">
              <mc:Choice xmlns:v="urn:schemas-microsoft-com:vml" Requires="v">
                <p:oleObj spid="_x0000_s19492" name="方程式" r:id="rId5" imgW="457002" imgH="177723" progId="Equation.3">
                  <p:embed/>
                </p:oleObj>
              </mc:Choice>
              <mc:Fallback>
                <p:oleObj name="方程式" r:id="rId5" imgW="457002" imgH="177723"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052513"/>
                        <a:ext cx="7334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3" name="Object 37"/>
          <p:cNvGraphicFramePr>
            <a:graphicFrameLocks noChangeAspect="1"/>
          </p:cNvGraphicFramePr>
          <p:nvPr/>
        </p:nvGraphicFramePr>
        <p:xfrm>
          <a:off x="827088" y="1401763"/>
          <a:ext cx="754062" cy="280987"/>
        </p:xfrm>
        <a:graphic>
          <a:graphicData uri="http://schemas.openxmlformats.org/presentationml/2006/ole">
            <mc:AlternateContent xmlns:mc="http://schemas.openxmlformats.org/markup-compatibility/2006">
              <mc:Choice xmlns:v="urn:schemas-microsoft-com:vml" Requires="v">
                <p:oleObj spid="_x0000_s19493" name="方程式" r:id="rId7" imgW="469696" imgH="177723" progId="Equation.3">
                  <p:embed/>
                </p:oleObj>
              </mc:Choice>
              <mc:Fallback>
                <p:oleObj name="方程式" r:id="rId7" imgW="469696" imgH="177723"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1401763"/>
                        <a:ext cx="75406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1"/>
          </p:nvPr>
        </p:nvSpPr>
        <p:spPr>
          <a:xfrm>
            <a:off x="395288" y="622300"/>
            <a:ext cx="7921625" cy="3886200"/>
          </a:xfrm>
        </p:spPr>
        <p:txBody>
          <a:bodyPr/>
          <a:lstStyle/>
          <a:p>
            <a:pPr eaLnBrk="1" hangingPunct="1">
              <a:lnSpc>
                <a:spcPts val="3000"/>
              </a:lnSpc>
            </a:pPr>
            <a:r>
              <a:rPr lang="zh-TW" altLang="en-US" sz="2000" smtClean="0">
                <a:latin typeface="微軟正黑體" panose="020B0604030504040204" pitchFamily="34" charset="-120"/>
                <a:ea typeface="微軟正黑體" panose="020B0604030504040204" pitchFamily="34" charset="-120"/>
              </a:rPr>
              <a:t>現在將模組影像所對應的屬性關係圖視為一點，假若影像資料庫有</a:t>
            </a:r>
            <a:r>
              <a:rPr lang="en-US" altLang="zh-TW" sz="2000" i="1" smtClean="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sz="2000" i="1" smtClean="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smtClean="0">
                <a:latin typeface="微軟正黑體" panose="020B0604030504040204" pitchFamily="34" charset="-120"/>
                <a:ea typeface="微軟正黑體" panose="020B0604030504040204" pitchFamily="34" charset="-120"/>
              </a:rPr>
              <a:t>張模組影像，那麼就有 </a:t>
            </a:r>
            <a:r>
              <a:rPr lang="en-US" altLang="zh-TW" sz="2000" i="1" smtClean="0">
                <a:latin typeface="微軟正黑體" panose="020B0604030504040204" pitchFamily="34" charset="-120"/>
                <a:ea typeface="微軟正黑體" panose="020B0604030504040204" pitchFamily="34" charset="-120"/>
              </a:rPr>
              <a:t>n</a:t>
            </a:r>
            <a:r>
              <a:rPr lang="zh-TW" altLang="en-US" sz="2000" i="1" smtClean="0">
                <a:latin typeface="微軟正黑體" panose="020B0604030504040204" pitchFamily="34" charset="-120"/>
                <a:ea typeface="微軟正黑體" panose="020B0604030504040204" pitchFamily="34" charset="-120"/>
              </a:rPr>
              <a:t> </a:t>
            </a:r>
            <a:r>
              <a:rPr lang="zh-TW" altLang="en-US" sz="2000" smtClean="0">
                <a:latin typeface="微軟正黑體" panose="020B0604030504040204" pitchFamily="34" charset="-120"/>
                <a:ea typeface="微軟正黑體" panose="020B0604030504040204" pitchFamily="34" charset="-120"/>
              </a:rPr>
              <a:t>個屬性關係圖，也就是有 </a:t>
            </a:r>
            <a:r>
              <a:rPr lang="en-US" altLang="zh-TW" sz="2000" i="1" smtClean="0">
                <a:latin typeface="微軟正黑體" panose="020B0604030504040204" pitchFamily="34" charset="-120"/>
                <a:ea typeface="微軟正黑體" panose="020B0604030504040204" pitchFamily="34" charset="-120"/>
              </a:rPr>
              <a:t>n</a:t>
            </a:r>
            <a:r>
              <a:rPr lang="zh-TW" altLang="en-US" sz="2000" smtClean="0">
                <a:latin typeface="微軟正黑體" panose="020B0604030504040204" pitchFamily="34" charset="-120"/>
                <a:ea typeface="微軟正黑體" panose="020B0604030504040204" pitchFamily="34" charset="-120"/>
              </a:rPr>
              <a:t> 個點。接著，我們在這 </a:t>
            </a:r>
            <a:r>
              <a:rPr lang="en-US" altLang="zh-TW" sz="2000" i="1" smtClean="0">
                <a:latin typeface="微軟正黑體" panose="020B0604030504040204" pitchFamily="34" charset="-120"/>
                <a:ea typeface="微軟正黑體" panose="020B0604030504040204" pitchFamily="34" charset="-120"/>
              </a:rPr>
              <a:t>n</a:t>
            </a:r>
            <a:r>
              <a:rPr lang="zh-TW" altLang="en-US" sz="2000" i="1" smtClean="0">
                <a:latin typeface="微軟正黑體" panose="020B0604030504040204" pitchFamily="34" charset="-120"/>
                <a:ea typeface="微軟正黑體" panose="020B0604030504040204" pitchFamily="34" charset="-120"/>
              </a:rPr>
              <a:t> </a:t>
            </a:r>
            <a:r>
              <a:rPr lang="zh-TW" altLang="en-US" sz="2000" smtClean="0">
                <a:latin typeface="微軟正黑體" panose="020B0604030504040204" pitchFamily="34" charset="-120"/>
                <a:ea typeface="微軟正黑體" panose="020B0604030504040204" pitchFamily="34" charset="-120"/>
              </a:rPr>
              <a:t>個點當中挑選出二個點，</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a</a:t>
            </a:r>
            <a:r>
              <a:rPr lang="zh-TW" altLang="en-US" sz="2000" smtClean="0">
                <a:latin typeface="微軟正黑體" panose="020B0604030504040204" pitchFamily="34" charset="-120"/>
                <a:ea typeface="微軟正黑體" panose="020B0604030504040204" pitchFamily="34" charset="-120"/>
              </a:rPr>
              <a:t> 和</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b</a:t>
            </a:r>
            <a:r>
              <a:rPr lang="zh-TW" altLang="en-US" sz="2000" smtClean="0">
                <a:latin typeface="微軟正黑體" panose="020B0604030504040204" pitchFamily="34" charset="-120"/>
                <a:ea typeface="微軟正黑體" panose="020B0604030504040204" pitchFamily="34" charset="-120"/>
              </a:rPr>
              <a:t> ，並且確定這二個點的距離最遠，也就是 </a:t>
            </a:r>
            <a:r>
              <a:rPr lang="en-US" altLang="zh-TW" sz="2000" i="1" smtClean="0">
                <a:latin typeface="微軟正黑體" panose="020B0604030504040204" pitchFamily="34" charset="-120"/>
                <a:ea typeface="微軟正黑體" panose="020B0604030504040204" pitchFamily="34" charset="-120"/>
              </a:rPr>
              <a:t>D</a:t>
            </a:r>
            <a:r>
              <a:rPr lang="en-US" altLang="zh-TW" sz="2000" smtClean="0">
                <a:latin typeface="微軟正黑體" panose="020B0604030504040204" pitchFamily="34" charset="-120"/>
                <a:ea typeface="微軟正黑體" panose="020B0604030504040204" pitchFamily="34" charset="-120"/>
              </a:rPr>
              <a:t>(</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a</a:t>
            </a:r>
            <a:r>
              <a:rPr lang="zh-TW" altLang="en-US" sz="2000" smtClean="0">
                <a:latin typeface="微軟正黑體" panose="020B0604030504040204" pitchFamily="34" charset="-120"/>
                <a:ea typeface="微軟正黑體" panose="020B0604030504040204" pitchFamily="34" charset="-120"/>
              </a:rPr>
              <a:t> </a:t>
            </a:r>
            <a:r>
              <a:rPr lang="en-US" altLang="zh-TW" sz="2000" smtClean="0">
                <a:latin typeface="微軟正黑體" panose="020B0604030504040204" pitchFamily="34" charset="-120"/>
                <a:ea typeface="微軟正黑體" panose="020B0604030504040204" pitchFamily="34" charset="-120"/>
              </a:rPr>
              <a:t>,</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b</a:t>
            </a:r>
            <a:r>
              <a:rPr lang="zh-TW" altLang="en-US" sz="2000" smtClean="0">
                <a:latin typeface="微軟正黑體" panose="020B0604030504040204" pitchFamily="34" charset="-120"/>
                <a:ea typeface="微軟正黑體" panose="020B0604030504040204" pitchFamily="34" charset="-120"/>
              </a:rPr>
              <a:t> </a:t>
            </a:r>
            <a:r>
              <a:rPr lang="en-US" altLang="zh-TW" sz="2000" smtClean="0">
                <a:latin typeface="微軟正黑體" panose="020B0604030504040204" pitchFamily="34" charset="-120"/>
                <a:ea typeface="微軟正黑體" panose="020B0604030504040204" pitchFamily="34" charset="-120"/>
              </a:rPr>
              <a:t>)=</a:t>
            </a:r>
            <a:r>
              <a:rPr lang="en-US" altLang="zh-TW" sz="2000" i="1" smtClean="0">
                <a:latin typeface="微軟正黑體" panose="020B0604030504040204" pitchFamily="34" charset="-120"/>
                <a:ea typeface="微軟正黑體" panose="020B0604030504040204" pitchFamily="34" charset="-120"/>
              </a:rPr>
              <a:t>D</a:t>
            </a:r>
            <a:r>
              <a:rPr lang="en-US" altLang="zh-TW" sz="2000" i="1" baseline="-25000" smtClean="0">
                <a:latin typeface="微軟正黑體" panose="020B0604030504040204" pitchFamily="34" charset="-120"/>
                <a:ea typeface="微軟正黑體" panose="020B0604030504040204" pitchFamily="34" charset="-120"/>
              </a:rPr>
              <a:t>ab</a:t>
            </a:r>
            <a:r>
              <a:rPr lang="zh-TW" altLang="en-US" sz="2000" smtClean="0">
                <a:latin typeface="微軟正黑體" panose="020B0604030504040204" pitchFamily="34" charset="-120"/>
                <a:ea typeface="微軟正黑體" panose="020B0604030504040204" pitchFamily="34" charset="-120"/>
              </a:rPr>
              <a:t> 為最大。今以</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a</a:t>
            </a:r>
            <a:r>
              <a:rPr lang="zh-TW" altLang="en-US" sz="2000" smtClean="0">
                <a:latin typeface="微軟正黑體" panose="020B0604030504040204" pitchFamily="34" charset="-120"/>
                <a:ea typeface="微軟正黑體" panose="020B0604030504040204" pitchFamily="34" charset="-120"/>
              </a:rPr>
              <a:t> 和</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b</a:t>
            </a:r>
            <a:r>
              <a:rPr lang="zh-TW" altLang="en-US" sz="2000" smtClean="0">
                <a:latin typeface="微軟正黑體" panose="020B0604030504040204" pitchFamily="34" charset="-120"/>
                <a:ea typeface="微軟正黑體" panose="020B0604030504040204" pitchFamily="34" charset="-120"/>
              </a:rPr>
              <a:t> 拉出一直線。我們這裏所謂的 </a:t>
            </a:r>
            <a:r>
              <a:rPr lang="en-US" altLang="zh-TW" sz="2000" i="1" smtClean="0">
                <a:latin typeface="微軟正黑體" panose="020B0604030504040204" pitchFamily="34" charset="-120"/>
                <a:ea typeface="微軟正黑體" panose="020B0604030504040204" pitchFamily="34" charset="-120"/>
              </a:rPr>
              <a:t>D</a:t>
            </a:r>
            <a:r>
              <a:rPr lang="en-US" altLang="zh-TW" sz="2000" smtClean="0">
                <a:latin typeface="微軟正黑體" panose="020B0604030504040204" pitchFamily="34" charset="-120"/>
                <a:ea typeface="微軟正黑體" panose="020B0604030504040204" pitchFamily="34" charset="-120"/>
              </a:rPr>
              <a:t>(</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a</a:t>
            </a:r>
            <a:r>
              <a:rPr lang="zh-TW" altLang="en-US" sz="2000" smtClean="0">
                <a:latin typeface="微軟正黑體" panose="020B0604030504040204" pitchFamily="34" charset="-120"/>
                <a:ea typeface="微軟正黑體" panose="020B0604030504040204" pitchFamily="34" charset="-120"/>
              </a:rPr>
              <a:t> </a:t>
            </a:r>
            <a:r>
              <a:rPr lang="en-US" altLang="zh-TW" sz="2000" smtClean="0">
                <a:latin typeface="微軟正黑體" panose="020B0604030504040204" pitchFamily="34" charset="-120"/>
                <a:ea typeface="微軟正黑體" panose="020B0604030504040204" pitchFamily="34" charset="-120"/>
              </a:rPr>
              <a:t>,</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b</a:t>
            </a:r>
            <a:r>
              <a:rPr lang="zh-TW" altLang="en-US" sz="2000" smtClean="0">
                <a:latin typeface="微軟正黑體" panose="020B0604030504040204" pitchFamily="34" charset="-120"/>
                <a:ea typeface="微軟正黑體" panose="020B0604030504040204" pitchFamily="34" charset="-120"/>
              </a:rPr>
              <a:t> </a:t>
            </a:r>
            <a:r>
              <a:rPr lang="en-US" altLang="zh-TW" sz="2000" smtClean="0">
                <a:latin typeface="微軟正黑體" panose="020B0604030504040204" pitchFamily="34" charset="-120"/>
                <a:ea typeface="微軟正黑體" panose="020B0604030504040204" pitchFamily="34" charset="-120"/>
              </a:rPr>
              <a:t>)</a:t>
            </a:r>
            <a:r>
              <a:rPr lang="zh-TW" altLang="en-US" sz="2000" smtClean="0">
                <a:latin typeface="微軟正黑體" panose="020B0604030504040204" pitchFamily="34" charset="-120"/>
                <a:ea typeface="微軟正黑體" panose="020B0604030504040204" pitchFamily="34" charset="-120"/>
              </a:rPr>
              <a:t>之算法乃依循前面所說的編輯距離之算法。</a:t>
            </a:r>
          </a:p>
          <a:p>
            <a:pPr eaLnBrk="1" hangingPunct="1">
              <a:lnSpc>
                <a:spcPts val="3000"/>
              </a:lnSpc>
            </a:pPr>
            <a:r>
              <a:rPr lang="zh-TW" altLang="en-US" sz="2000" smtClean="0">
                <a:latin typeface="微軟正黑體" panose="020B0604030504040204" pitchFamily="34" charset="-120"/>
                <a:ea typeface="微軟正黑體" panose="020B0604030504040204" pitchFamily="34" charset="-120"/>
              </a:rPr>
              <a:t>扣除掉</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a</a:t>
            </a:r>
            <a:r>
              <a:rPr lang="zh-TW" altLang="en-US" sz="2000" smtClean="0">
                <a:latin typeface="微軟正黑體" panose="020B0604030504040204" pitchFamily="34" charset="-120"/>
                <a:ea typeface="微軟正黑體" panose="020B0604030504040204" pitchFamily="34" charset="-120"/>
              </a:rPr>
              <a:t> 和</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b</a:t>
            </a:r>
            <a:r>
              <a:rPr lang="zh-TW" altLang="en-US" sz="2000" smtClean="0">
                <a:latin typeface="微軟正黑體" panose="020B0604030504040204" pitchFamily="34" charset="-120"/>
                <a:ea typeface="微軟正黑體" panose="020B0604030504040204" pitchFamily="34" charset="-120"/>
              </a:rPr>
              <a:t>二點，假設</a:t>
            </a:r>
            <a:r>
              <a:rPr lang="en-US" altLang="zh-TW" sz="2000" i="1" smtClean="0">
                <a:latin typeface="微軟正黑體" panose="020B0604030504040204" pitchFamily="34" charset="-120"/>
                <a:ea typeface="微軟正黑體" panose="020B0604030504040204" pitchFamily="34" charset="-120"/>
              </a:rPr>
              <a:t>V</a:t>
            </a:r>
            <a:r>
              <a:rPr lang="en-US" altLang="zh-TW" sz="2000" i="1" baseline="-25000" smtClean="0">
                <a:latin typeface="微軟正黑體" panose="020B0604030504040204" pitchFamily="34" charset="-120"/>
                <a:ea typeface="微軟正黑體" panose="020B0604030504040204" pitchFamily="34" charset="-120"/>
              </a:rPr>
              <a:t>i</a:t>
            </a:r>
            <a:r>
              <a:rPr lang="zh-TW" altLang="en-US" sz="2000" smtClean="0">
                <a:latin typeface="微軟正黑體" panose="020B0604030504040204" pitchFamily="34" charset="-120"/>
                <a:ea typeface="微軟正黑體" panose="020B0604030504040204" pitchFamily="34" charset="-120"/>
              </a:rPr>
              <a:t> 為剩餘 </a:t>
            </a:r>
            <a:r>
              <a:rPr lang="en-US" altLang="zh-TW" sz="2000" smtClean="0">
                <a:latin typeface="微軟正黑體" panose="020B0604030504040204" pitchFamily="34" charset="-120"/>
                <a:ea typeface="微軟正黑體" panose="020B0604030504040204" pitchFamily="34" charset="-120"/>
              </a:rPr>
              <a:t>(</a:t>
            </a:r>
            <a:r>
              <a:rPr lang="en-US" altLang="zh-TW" sz="2000" i="1" smtClean="0">
                <a:latin typeface="微軟正黑體" panose="020B0604030504040204" pitchFamily="34" charset="-120"/>
                <a:ea typeface="微軟正黑體" panose="020B0604030504040204" pitchFamily="34" charset="-120"/>
              </a:rPr>
              <a:t>n</a:t>
            </a:r>
            <a:r>
              <a:rPr lang="en-US" altLang="zh-TW" sz="2000" smtClean="0">
                <a:latin typeface="微軟正黑體" panose="020B0604030504040204" pitchFamily="34" charset="-120"/>
                <a:ea typeface="微軟正黑體" panose="020B0604030504040204" pitchFamily="34" charset="-120"/>
              </a:rPr>
              <a:t>-2)</a:t>
            </a:r>
            <a:r>
              <a:rPr lang="zh-TW" altLang="en-US" sz="2000" smtClean="0">
                <a:latin typeface="微軟正黑體" panose="020B0604030504040204" pitchFamily="34" charset="-120"/>
                <a:ea typeface="微軟正黑體" panose="020B0604030504040204" pitchFamily="34" charset="-120"/>
              </a:rPr>
              <a:t> 個點中的一個點，三者的關係如下圖所示</a:t>
            </a:r>
          </a:p>
          <a:p>
            <a:pPr eaLnBrk="1" hangingPunct="1">
              <a:lnSpc>
                <a:spcPts val="3000"/>
              </a:lnSpc>
            </a:pPr>
            <a:endParaRPr lang="zh-TW" altLang="en-US" sz="2000" smtClean="0">
              <a:latin typeface="微軟正黑體" panose="020B0604030504040204" pitchFamily="34" charset="-120"/>
              <a:ea typeface="微軟正黑體" panose="020B0604030504040204" pitchFamily="34" charset="-120"/>
            </a:endParaRPr>
          </a:p>
        </p:txBody>
      </p:sp>
      <p:graphicFrame>
        <p:nvGraphicFramePr>
          <p:cNvPr id="20483" name="Object 225"/>
          <p:cNvGraphicFramePr>
            <a:graphicFrameLocks noGrp="1" noChangeAspect="1"/>
          </p:cNvGraphicFramePr>
          <p:nvPr>
            <p:ph sz="half" idx="2"/>
          </p:nvPr>
        </p:nvGraphicFramePr>
        <p:xfrm>
          <a:off x="1619250" y="3644900"/>
          <a:ext cx="5616575" cy="2554288"/>
        </p:xfrm>
        <a:graphic>
          <a:graphicData uri="http://schemas.openxmlformats.org/presentationml/2006/ole">
            <mc:AlternateContent xmlns:mc="http://schemas.openxmlformats.org/markup-compatibility/2006">
              <mc:Choice xmlns:v="urn:schemas-microsoft-com:vml" Requires="v">
                <p:oleObj spid="_x0000_s20496" name="Visio" r:id="rId3" imgW="6498884" imgH="2955189" progId="Visio.Drawing.11">
                  <p:embed/>
                </p:oleObj>
              </mc:Choice>
              <mc:Fallback>
                <p:oleObj name="Visio" r:id="rId3" imgW="6498884" imgH="2955189" progId="Visio.Drawing.11">
                  <p:embed/>
                  <p:pic>
                    <p:nvPicPr>
                      <p:cNvPr id="0" name="Object 22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644900"/>
                        <a:ext cx="5616575" cy="255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投影片編號版面配置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E337B4A7-BBD7-45F0-B5AB-0B6D931456AD}" type="slidenum">
              <a:rPr kumimoji="0" lang="zh-TW" altLang="en-US">
                <a:latin typeface="Arial Black" panose="020B0A04020102020204" pitchFamily="34" charset="0"/>
              </a:rPr>
              <a:pPr/>
              <a:t>18</a:t>
            </a:fld>
            <a:endParaRPr kumimoji="0" lang="en-US" altLang="zh-TW">
              <a:latin typeface="Arial Black" panose="020B0A04020102020204" pitchFamily="34" charset="0"/>
            </a:endParaRPr>
          </a:p>
        </p:txBody>
      </p:sp>
      <p:sp>
        <p:nvSpPr>
          <p:cNvPr id="2048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048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sz="half" idx="1"/>
          </p:nvPr>
        </p:nvSpPr>
        <p:spPr>
          <a:xfrm>
            <a:off x="323850" y="692150"/>
            <a:ext cx="4535488" cy="5832475"/>
          </a:xfrm>
        </p:spPr>
        <p:txBody>
          <a:bodyPr/>
          <a:lstStyle/>
          <a:p>
            <a:pPr eaLnBrk="1" hangingPunct="1">
              <a:lnSpc>
                <a:spcPct val="150000"/>
              </a:lnSpc>
            </a:pPr>
            <a:r>
              <a:rPr lang="zh-TW" altLang="en-US" sz="2000" smtClean="0">
                <a:latin typeface="微軟正黑體" panose="020B0604030504040204" pitchFamily="34" charset="-120"/>
                <a:ea typeface="微軟正黑體" panose="020B0604030504040204" pitchFamily="34" charset="-120"/>
              </a:rPr>
              <a:t>由上面的圖形中，可得到</a:t>
            </a:r>
          </a:p>
          <a:p>
            <a:pPr eaLnBrk="1" hangingPunct="1">
              <a:lnSpc>
                <a:spcPct val="150000"/>
              </a:lnSpc>
            </a:pPr>
            <a:endParaRPr lang="en-US" altLang="zh-TW" sz="3500" smtClean="0">
              <a:latin typeface="微軟正黑體" panose="020B0604030504040204" pitchFamily="34" charset="-120"/>
              <a:ea typeface="微軟正黑體" panose="020B0604030504040204" pitchFamily="34" charset="-120"/>
            </a:endParaRPr>
          </a:p>
          <a:p>
            <a:pPr eaLnBrk="1" hangingPunct="1">
              <a:lnSpc>
                <a:spcPct val="150000"/>
              </a:lnSpc>
            </a:pPr>
            <a:r>
              <a:rPr lang="zh-TW" altLang="en-US" sz="2000" smtClean="0">
                <a:latin typeface="微軟正黑體" panose="020B0604030504040204" pitchFamily="34" charset="-120"/>
                <a:ea typeface="微軟正黑體" panose="020B0604030504040204" pitchFamily="34" charset="-120"/>
              </a:rPr>
              <a:t>由上二式可推得</a:t>
            </a:r>
            <a:endParaRPr lang="en-US" altLang="zh-TW" sz="2000" smtClean="0">
              <a:latin typeface="微軟正黑體" panose="020B0604030504040204" pitchFamily="34" charset="-120"/>
              <a:ea typeface="微軟正黑體" panose="020B0604030504040204" pitchFamily="34" charset="-120"/>
            </a:endParaRPr>
          </a:p>
          <a:p>
            <a:pPr eaLnBrk="1" hangingPunct="1">
              <a:lnSpc>
                <a:spcPct val="150000"/>
              </a:lnSpc>
            </a:pPr>
            <a:endParaRPr lang="zh-TW" altLang="en-US" sz="3500" smtClean="0">
              <a:latin typeface="微軟正黑體" panose="020B0604030504040204" pitchFamily="34" charset="-120"/>
              <a:ea typeface="微軟正黑體" panose="020B0604030504040204" pitchFamily="34" charset="-120"/>
            </a:endParaRPr>
          </a:p>
          <a:p>
            <a:pPr eaLnBrk="1" hangingPunct="1">
              <a:lnSpc>
                <a:spcPct val="150000"/>
              </a:lnSpc>
            </a:pPr>
            <a:r>
              <a:rPr lang="zh-TW" altLang="en-US" sz="2000" smtClean="0">
                <a:latin typeface="微軟正黑體" panose="020B0604030504040204" pitchFamily="34" charset="-120"/>
                <a:ea typeface="微軟正黑體" panose="020B0604030504040204" pitchFamily="34" charset="-120"/>
              </a:rPr>
              <a:t>假想有一超平面</a:t>
            </a:r>
            <a:r>
              <a:rPr lang="en-US" altLang="zh-TW" sz="2000" smtClean="0">
                <a:latin typeface="微軟正黑體" panose="020B0604030504040204" pitchFamily="34" charset="-120"/>
                <a:ea typeface="微軟正黑體" panose="020B0604030504040204" pitchFamily="34" charset="-120"/>
                <a:cs typeface="Times New Roman" panose="02020603050405020304" pitchFamily="18" charset="0"/>
              </a:rPr>
              <a:t>(Hyper-plane) </a:t>
            </a:r>
            <a:r>
              <a:rPr lang="en-US" altLang="zh-TW" sz="2000" i="1" smtClean="0">
                <a:latin typeface="微軟正黑體" panose="020B0604030504040204" pitchFamily="34" charset="-120"/>
                <a:ea typeface="微軟正黑體" panose="020B0604030504040204" pitchFamily="34" charset="-120"/>
                <a:cs typeface="Times New Roman" panose="02020603050405020304" pitchFamily="18" charset="0"/>
              </a:rPr>
              <a:t>H</a:t>
            </a:r>
            <a:r>
              <a:rPr lang="zh-TW" altLang="en-US" sz="2000" smtClean="0">
                <a:latin typeface="微軟正黑體" panose="020B0604030504040204" pitchFamily="34" charset="-120"/>
                <a:ea typeface="微軟正黑體" panose="020B0604030504040204" pitchFamily="34" charset="-120"/>
              </a:rPr>
              <a:t>垂直直線       ，令    為    投影在 </a:t>
            </a:r>
            <a:r>
              <a:rPr lang="en-US" altLang="zh-TW" sz="2000" i="1" smtClean="0">
                <a:latin typeface="微軟正黑體" panose="020B0604030504040204" pitchFamily="34" charset="-120"/>
                <a:ea typeface="微軟正黑體" panose="020B0604030504040204" pitchFamily="34" charset="-120"/>
              </a:rPr>
              <a:t>H </a:t>
            </a:r>
            <a:r>
              <a:rPr lang="zh-TW" altLang="en-US" sz="2000" smtClean="0">
                <a:latin typeface="微軟正黑體" panose="020B0604030504040204" pitchFamily="34" charset="-120"/>
                <a:ea typeface="微軟正黑體" panose="020B0604030504040204" pitchFamily="34" charset="-120"/>
              </a:rPr>
              <a:t>的點。這裡，我們可以假設 </a:t>
            </a:r>
            <a:r>
              <a:rPr lang="en-US" altLang="zh-TW" sz="2000" i="1" smtClean="0">
                <a:latin typeface="微軟正黑體" panose="020B0604030504040204" pitchFamily="34" charset="-120"/>
                <a:ea typeface="微軟正黑體" panose="020B0604030504040204" pitchFamily="34" charset="-120"/>
              </a:rPr>
              <a:t>H</a:t>
            </a:r>
            <a:r>
              <a:rPr lang="zh-TW" altLang="en-US" sz="2000" smtClean="0">
                <a:latin typeface="微軟正黑體" panose="020B0604030504040204" pitchFamily="34" charset="-120"/>
                <a:ea typeface="微軟正黑體" panose="020B0604030504040204" pitchFamily="34" charset="-120"/>
              </a:rPr>
              <a:t>為二維的超平面，而且原先的 </a:t>
            </a:r>
            <a:r>
              <a:rPr lang="en-US" altLang="zh-TW" sz="2000" smtClean="0">
                <a:latin typeface="微軟正黑體" panose="020B0604030504040204" pitchFamily="34" charset="-120"/>
                <a:ea typeface="微軟正黑體" panose="020B0604030504040204" pitchFamily="34" charset="-120"/>
              </a:rPr>
              <a:t>(</a:t>
            </a:r>
            <a:r>
              <a:rPr lang="en-US" altLang="zh-TW" sz="2000" i="1" smtClean="0">
                <a:latin typeface="微軟正黑體" panose="020B0604030504040204" pitchFamily="34" charset="-120"/>
                <a:ea typeface="微軟正黑體" panose="020B0604030504040204" pitchFamily="34" charset="-120"/>
              </a:rPr>
              <a:t>n</a:t>
            </a:r>
            <a:r>
              <a:rPr lang="en-US" altLang="zh-TW" sz="2000" smtClean="0">
                <a:latin typeface="微軟正黑體" panose="020B0604030504040204" pitchFamily="34" charset="-120"/>
                <a:ea typeface="微軟正黑體" panose="020B0604030504040204" pitchFamily="34" charset="-120"/>
              </a:rPr>
              <a:t>-2)</a:t>
            </a:r>
            <a:r>
              <a:rPr lang="zh-TW" altLang="en-US" sz="2000" smtClean="0">
                <a:latin typeface="微軟正黑體" panose="020B0604030504040204" pitchFamily="34" charset="-120"/>
                <a:ea typeface="微軟正黑體" panose="020B0604030504040204" pitchFamily="34" charset="-120"/>
              </a:rPr>
              <a:t> 個點皆已投影在 </a:t>
            </a:r>
            <a:r>
              <a:rPr lang="en-US" altLang="zh-TW" sz="2000" i="1" smtClean="0">
                <a:latin typeface="微軟正黑體" panose="020B0604030504040204" pitchFamily="34" charset="-120"/>
                <a:ea typeface="微軟正黑體" panose="020B0604030504040204" pitchFamily="34" charset="-120"/>
              </a:rPr>
              <a:t>H </a:t>
            </a:r>
            <a:r>
              <a:rPr lang="zh-TW" altLang="en-US" sz="2000" smtClean="0">
                <a:latin typeface="微軟正黑體" panose="020B0604030504040204" pitchFamily="34" charset="-120"/>
                <a:ea typeface="微軟正黑體" panose="020B0604030504040204" pitchFamily="34" charset="-120"/>
              </a:rPr>
              <a:t>上了。可得</a:t>
            </a:r>
            <a:endParaRPr lang="en-US" altLang="zh-TW" sz="2000" smtClean="0">
              <a:latin typeface="微軟正黑體" panose="020B0604030504040204" pitchFamily="34" charset="-120"/>
              <a:ea typeface="微軟正黑體" panose="020B0604030504040204" pitchFamily="34" charset="-120"/>
            </a:endParaRPr>
          </a:p>
          <a:p>
            <a:pPr eaLnBrk="1" hangingPunct="1">
              <a:lnSpc>
                <a:spcPct val="150000"/>
              </a:lnSpc>
              <a:buFont typeface="Wingdings" panose="05000000000000000000" pitchFamily="2" charset="2"/>
              <a:buNone/>
            </a:pPr>
            <a:r>
              <a:rPr lang="en-US" altLang="zh-TW" sz="2000" smtClean="0">
                <a:latin typeface="微軟正黑體" panose="020B0604030504040204" pitchFamily="34" charset="-120"/>
                <a:ea typeface="微軟正黑體" panose="020B0604030504040204" pitchFamily="34" charset="-120"/>
              </a:rPr>
              <a:t>     [</a:t>
            </a:r>
            <a:r>
              <a:rPr lang="zh-TW" altLang="en-US" sz="2000" smtClean="0">
                <a:latin typeface="微軟正黑體" panose="020B0604030504040204" pitchFamily="34" charset="-120"/>
                <a:ea typeface="微軟正黑體" panose="020B0604030504040204" pitchFamily="34" charset="-120"/>
              </a:rPr>
              <a:t>可事先算出</a:t>
            </a:r>
            <a:r>
              <a:rPr lang="en-US" altLang="zh-TW" sz="2000" smtClean="0">
                <a:latin typeface="微軟正黑體" panose="020B0604030504040204" pitchFamily="34" charset="-120"/>
                <a:ea typeface="微軟正黑體" panose="020B0604030504040204" pitchFamily="34" charset="-120"/>
              </a:rPr>
              <a:t>;</a:t>
            </a:r>
            <a:r>
              <a:rPr lang="zh-TW" altLang="en-US" sz="2000" smtClean="0">
                <a:latin typeface="微軟正黑體" panose="020B0604030504040204" pitchFamily="34" charset="-120"/>
                <a:ea typeface="微軟正黑體" panose="020B0604030504040204" pitchFamily="34" charset="-120"/>
              </a:rPr>
              <a:t>續降維度</a:t>
            </a:r>
            <a:r>
              <a:rPr lang="en-US" altLang="zh-TW" sz="2000" smtClean="0">
                <a:latin typeface="微軟正黑體" panose="020B0604030504040204" pitchFamily="34" charset="-120"/>
                <a:ea typeface="微軟正黑體" panose="020B0604030504040204" pitchFamily="34" charset="-120"/>
              </a:rPr>
              <a:t>]</a:t>
            </a:r>
            <a:endParaRPr lang="zh-TW" altLang="en-US" sz="2000" smtClean="0">
              <a:latin typeface="微軟正黑體" panose="020B0604030504040204" pitchFamily="34" charset="-120"/>
              <a:ea typeface="微軟正黑體" panose="020B0604030504040204" pitchFamily="34" charset="-120"/>
            </a:endParaRPr>
          </a:p>
        </p:txBody>
      </p:sp>
      <p:graphicFrame>
        <p:nvGraphicFramePr>
          <p:cNvPr id="21507" name="Object 149"/>
          <p:cNvGraphicFramePr>
            <a:graphicFrameLocks noGrp="1" noChangeAspect="1"/>
          </p:cNvGraphicFramePr>
          <p:nvPr>
            <p:ph sz="quarter" idx="2"/>
          </p:nvPr>
        </p:nvGraphicFramePr>
        <p:xfrm>
          <a:off x="5233988" y="1903413"/>
          <a:ext cx="3082925" cy="2506662"/>
        </p:xfrm>
        <a:graphic>
          <a:graphicData uri="http://schemas.openxmlformats.org/presentationml/2006/ole">
            <mc:AlternateContent xmlns:mc="http://schemas.openxmlformats.org/markup-compatibility/2006">
              <mc:Choice xmlns:v="urn:schemas-microsoft-com:vml" Requires="v">
                <p:oleObj spid="_x0000_s21569" name="Visio" r:id="rId3" imgW="9619657" imgH="7825661" progId="Visio.Drawing.11">
                  <p:embed/>
                </p:oleObj>
              </mc:Choice>
              <mc:Fallback>
                <p:oleObj name="Visio" r:id="rId3" imgW="9619657" imgH="7825661" progId="Visio.Drawing.11">
                  <p:embed/>
                  <p:pic>
                    <p:nvPicPr>
                      <p:cNvPr id="0" name="Object 14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988" y="1903413"/>
                        <a:ext cx="3082925"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150"/>
          <p:cNvGraphicFramePr>
            <a:graphicFrameLocks noGrp="1" noChangeAspect="1"/>
          </p:cNvGraphicFramePr>
          <p:nvPr>
            <p:ph sz="quarter" idx="3"/>
          </p:nvPr>
        </p:nvGraphicFramePr>
        <p:xfrm>
          <a:off x="1042988" y="1341438"/>
          <a:ext cx="2085975" cy="747712"/>
        </p:xfrm>
        <a:graphic>
          <a:graphicData uri="http://schemas.openxmlformats.org/presentationml/2006/ole">
            <mc:AlternateContent xmlns:mc="http://schemas.openxmlformats.org/markup-compatibility/2006">
              <mc:Choice xmlns:v="urn:schemas-microsoft-com:vml" Requires="v">
                <p:oleObj spid="_x0000_s21570" name="方程式" r:id="rId5" imgW="1346200" imgH="482600" progId="Equation.3">
                  <p:embed/>
                </p:oleObj>
              </mc:Choice>
              <mc:Fallback>
                <p:oleObj name="方程式" r:id="rId5" imgW="1346200" imgH="482600" progId="Equation.3">
                  <p:embed/>
                  <p:pic>
                    <p:nvPicPr>
                      <p:cNvPr id="0" name="Object 15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341438"/>
                        <a:ext cx="2085975" cy="74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9" name="投影片編號版面配置區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8E3995E5-508F-43E6-BD4E-D8B9AD197BFF}" type="slidenum">
              <a:rPr kumimoji="0" lang="zh-TW" altLang="en-US">
                <a:latin typeface="Arial Black" panose="020B0A04020102020204" pitchFamily="34" charset="0"/>
              </a:rPr>
              <a:pPr/>
              <a:t>19</a:t>
            </a:fld>
            <a:endParaRPr kumimoji="0" lang="en-US" altLang="zh-TW">
              <a:latin typeface="Arial Black" panose="020B0A04020102020204" pitchFamily="34" charset="0"/>
            </a:endParaRPr>
          </a:p>
        </p:txBody>
      </p:sp>
      <p:graphicFrame>
        <p:nvGraphicFramePr>
          <p:cNvPr id="21510" name="Object 151"/>
          <p:cNvGraphicFramePr>
            <a:graphicFrameLocks noChangeAspect="1"/>
          </p:cNvGraphicFramePr>
          <p:nvPr/>
        </p:nvGraphicFramePr>
        <p:xfrm>
          <a:off x="1042988" y="2781300"/>
          <a:ext cx="2160587" cy="752475"/>
        </p:xfrm>
        <a:graphic>
          <a:graphicData uri="http://schemas.openxmlformats.org/presentationml/2006/ole">
            <mc:AlternateContent xmlns:mc="http://schemas.openxmlformats.org/markup-compatibility/2006">
              <mc:Choice xmlns:v="urn:schemas-microsoft-com:vml" Requires="v">
                <p:oleObj spid="_x0000_s21571" name="方程式" r:id="rId7" imgW="1282700" imgH="457200" progId="Equation.3">
                  <p:embed/>
                </p:oleObj>
              </mc:Choice>
              <mc:Fallback>
                <p:oleObj name="方程式" r:id="rId7" imgW="1282700" imgH="457200" progId="Equation.3">
                  <p:embed/>
                  <p:pic>
                    <p:nvPicPr>
                      <p:cNvPr id="0" name="Object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781300"/>
                        <a:ext cx="2160587"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152"/>
          <p:cNvGraphicFramePr>
            <a:graphicFrameLocks noChangeAspect="1"/>
          </p:cNvGraphicFramePr>
          <p:nvPr/>
        </p:nvGraphicFramePr>
        <p:xfrm>
          <a:off x="1546225" y="4133850"/>
          <a:ext cx="433388" cy="365125"/>
        </p:xfrm>
        <a:graphic>
          <a:graphicData uri="http://schemas.openxmlformats.org/presentationml/2006/ole">
            <mc:AlternateContent xmlns:mc="http://schemas.openxmlformats.org/markup-compatibility/2006">
              <mc:Choice xmlns:v="urn:schemas-microsoft-com:vml" Requires="v">
                <p:oleObj spid="_x0000_s21572" name="方程式" r:id="rId9" imgW="304536" imgH="253780" progId="Equation.3">
                  <p:embed/>
                </p:oleObj>
              </mc:Choice>
              <mc:Fallback>
                <p:oleObj name="方程式" r:id="rId9" imgW="304536" imgH="253780" progId="Equation.3">
                  <p:embed/>
                  <p:pic>
                    <p:nvPicPr>
                      <p:cNvPr id="0" name="Object 1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6225" y="4133850"/>
                        <a:ext cx="433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Object 153"/>
          <p:cNvGraphicFramePr>
            <a:graphicFrameLocks noChangeAspect="1"/>
          </p:cNvGraphicFramePr>
          <p:nvPr/>
        </p:nvGraphicFramePr>
        <p:xfrm>
          <a:off x="2438400" y="4151313"/>
          <a:ext cx="261938" cy="330200"/>
        </p:xfrm>
        <a:graphic>
          <a:graphicData uri="http://schemas.openxmlformats.org/presentationml/2006/ole">
            <mc:AlternateContent xmlns:mc="http://schemas.openxmlformats.org/markup-compatibility/2006">
              <mc:Choice xmlns:v="urn:schemas-microsoft-com:vml" Requires="v">
                <p:oleObj spid="_x0000_s21573" name="方程式" r:id="rId11" imgW="177646" imgH="228402" progId="Equation.3">
                  <p:embed/>
                </p:oleObj>
              </mc:Choice>
              <mc:Fallback>
                <p:oleObj name="方程式" r:id="rId11" imgW="177646" imgH="228402" progId="Equation.3">
                  <p:embed/>
                  <p:pic>
                    <p:nvPicPr>
                      <p:cNvPr id="0" name="Object 1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4151313"/>
                        <a:ext cx="2619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154"/>
          <p:cNvGraphicFramePr>
            <a:graphicFrameLocks noChangeAspect="1"/>
          </p:cNvGraphicFramePr>
          <p:nvPr/>
        </p:nvGraphicFramePr>
        <p:xfrm>
          <a:off x="3001963" y="4151313"/>
          <a:ext cx="220662" cy="330200"/>
        </p:xfrm>
        <a:graphic>
          <a:graphicData uri="http://schemas.openxmlformats.org/presentationml/2006/ole">
            <mc:AlternateContent xmlns:mc="http://schemas.openxmlformats.org/markup-compatibility/2006">
              <mc:Choice xmlns:v="urn:schemas-microsoft-com:vml" Requires="v">
                <p:oleObj spid="_x0000_s21574" name="Equation" r:id="rId13" imgW="152334" imgH="228501" progId="Equation.DSMT4">
                  <p:embed/>
                </p:oleObj>
              </mc:Choice>
              <mc:Fallback>
                <p:oleObj name="Equation" r:id="rId13" imgW="152334" imgH="228501" progId="Equation.DSMT4">
                  <p:embed/>
                  <p:pic>
                    <p:nvPicPr>
                      <p:cNvPr id="0" name="Object 1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1963" y="4151313"/>
                        <a:ext cx="2206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4" name="Picture 18"/>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70275" y="5457825"/>
            <a:ext cx="3529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549275"/>
            <a:ext cx="8229600" cy="1371600"/>
          </a:xfrm>
        </p:spPr>
        <p:txBody>
          <a:bodyPr/>
          <a:lstStyle/>
          <a:p>
            <a:pPr eaLnBrk="1" hangingPunct="1"/>
            <a:r>
              <a:rPr lang="zh-TW" altLang="en-US" smtClean="0">
                <a:latin typeface="微軟正黑體" panose="020B0604030504040204" pitchFamily="34" charset="-120"/>
                <a:ea typeface="微軟正黑體" panose="020B0604030504040204" pitchFamily="34" charset="-120"/>
              </a:rPr>
              <a:t>內容</a:t>
            </a:r>
          </a:p>
        </p:txBody>
      </p:sp>
      <p:sp>
        <p:nvSpPr>
          <p:cNvPr id="4099"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F2FCD2CC-5D39-4A43-B518-C1DEC46D66B2}" type="slidenum">
              <a:rPr kumimoji="0" lang="zh-TW" altLang="en-US">
                <a:latin typeface="Arial Black" panose="020B0A04020102020204" pitchFamily="34" charset="0"/>
              </a:rPr>
              <a:pPr/>
              <a:t>2</a:t>
            </a:fld>
            <a:endParaRPr kumimoji="0" lang="en-US" altLang="zh-TW">
              <a:latin typeface="Arial Black" panose="020B0A04020102020204" pitchFamily="34" charset="0"/>
            </a:endParaRPr>
          </a:p>
        </p:txBody>
      </p:sp>
      <p:sp>
        <p:nvSpPr>
          <p:cNvPr id="538628" name="Rectangle 4"/>
          <p:cNvSpPr>
            <a:spLocks noChangeArrowheads="1"/>
          </p:cNvSpPr>
          <p:nvPr/>
        </p:nvSpPr>
        <p:spPr bwMode="auto">
          <a:xfrm>
            <a:off x="900113" y="1844675"/>
            <a:ext cx="7772400" cy="4114800"/>
          </a:xfrm>
          <a:prstGeom prst="rect">
            <a:avLst/>
          </a:prstGeom>
          <a:noFill/>
          <a:ln>
            <a:noFill/>
          </a:ln>
          <a:effectLst/>
          <a:extLst/>
        </p:spPr>
        <p:txBody>
          <a:bodyPr/>
          <a:lstStyle/>
          <a:p>
            <a:pPr marL="342900" indent="-342900" eaLnBrk="1" hangingPunct="1">
              <a:spcBef>
                <a:spcPct val="20000"/>
              </a:spcBef>
              <a:buClr>
                <a:schemeClr val="bg2"/>
              </a:buClr>
              <a:buSzPct val="75000"/>
              <a:buFont typeface="Wingdings" pitchFamily="2" charset="2"/>
              <a:buChar char="n"/>
              <a:defRPr/>
            </a:pPr>
            <a:r>
              <a:rPr lang="en-US" altLang="zh-TW" sz="3200" dirty="0">
                <a:latin typeface="微軟正黑體" panose="020B0604030504040204" pitchFamily="34" charset="-120"/>
                <a:ea typeface="微軟正黑體" panose="020B0604030504040204" pitchFamily="34" charset="-120"/>
              </a:rPr>
              <a:t>13.1</a:t>
            </a:r>
            <a:r>
              <a:rPr lang="zh-TW" altLang="en-US" sz="3200" dirty="0">
                <a:latin typeface="微軟正黑體" panose="020B0604030504040204" pitchFamily="34" charset="-120"/>
                <a:ea typeface="微軟正黑體" panose="020B0604030504040204" pitchFamily="34" charset="-120"/>
              </a:rPr>
              <a:t>   前言</a:t>
            </a:r>
            <a:endParaRPr lang="en-US" altLang="zh-TW" sz="3200" dirty="0">
              <a:latin typeface="微軟正黑體" panose="020B0604030504040204" pitchFamily="34" charset="-120"/>
              <a:ea typeface="微軟正黑體" panose="020B0604030504040204" pitchFamily="34" charset="-120"/>
            </a:endParaRPr>
          </a:p>
          <a:p>
            <a:pPr marL="342900" indent="-342900" eaLnBrk="1" hangingPunct="1">
              <a:spcBef>
                <a:spcPct val="20000"/>
              </a:spcBef>
              <a:buClr>
                <a:schemeClr val="bg2"/>
              </a:buClr>
              <a:buSzPct val="75000"/>
              <a:buFont typeface="Wingdings" pitchFamily="2" charset="2"/>
              <a:buChar char="n"/>
              <a:defRPr/>
            </a:pPr>
            <a:r>
              <a:rPr lang="en-US" altLang="zh-TW" sz="3200" dirty="0">
                <a:latin typeface="微軟正黑體" panose="020B0604030504040204" pitchFamily="34" charset="-120"/>
                <a:ea typeface="微軟正黑體" panose="020B0604030504040204" pitchFamily="34" charset="-120"/>
              </a:rPr>
              <a:t>13.2   </a:t>
            </a:r>
            <a:r>
              <a:rPr lang="zh-TW" altLang="en-US" sz="3200" dirty="0">
                <a:latin typeface="微軟正黑體" panose="020B0604030504040204" pitchFamily="34" charset="-120"/>
                <a:ea typeface="微軟正黑體" panose="020B0604030504040204" pitchFamily="34" charset="-120"/>
              </a:rPr>
              <a:t>色彩檢索法</a:t>
            </a:r>
            <a:r>
              <a:rPr lang="zh-TW" altLang="en-US" dirty="0">
                <a:latin typeface="微軟正黑體" panose="020B0604030504040204" pitchFamily="34" charset="-120"/>
                <a:ea typeface="微軟正黑體" panose="020B0604030504040204" pitchFamily="34" charset="-120"/>
              </a:rPr>
              <a:t> </a:t>
            </a:r>
            <a:endParaRPr lang="zh-TW" altLang="en-US" sz="1600" dirty="0">
              <a:latin typeface="微軟正黑體" panose="020B0604030504040204" pitchFamily="34" charset="-120"/>
              <a:ea typeface="微軟正黑體" panose="020B0604030504040204" pitchFamily="34" charset="-120"/>
            </a:endParaRPr>
          </a:p>
          <a:p>
            <a:pPr marL="342900" indent="-342900" eaLnBrk="1" hangingPunct="1">
              <a:spcBef>
                <a:spcPct val="20000"/>
              </a:spcBef>
              <a:buClr>
                <a:schemeClr val="bg2"/>
              </a:buClr>
              <a:buSzPct val="75000"/>
              <a:buFont typeface="Wingdings" pitchFamily="2" charset="2"/>
              <a:buChar char="n"/>
              <a:defRPr/>
            </a:pPr>
            <a:r>
              <a:rPr lang="en-US" altLang="zh-TW" sz="3200" dirty="0">
                <a:latin typeface="微軟正黑體" panose="020B0604030504040204" pitchFamily="34" charset="-120"/>
                <a:ea typeface="微軟正黑體" panose="020B0604030504040204" pitchFamily="34" charset="-120"/>
              </a:rPr>
              <a:t>13.3   </a:t>
            </a:r>
            <a:r>
              <a:rPr lang="zh-TW" altLang="en-US" sz="3200" dirty="0">
                <a:latin typeface="微軟正黑體" panose="020B0604030504040204" pitchFamily="34" charset="-120"/>
                <a:ea typeface="微軟正黑體" panose="020B0604030504040204" pitchFamily="34" charset="-120"/>
              </a:rPr>
              <a:t>邊紋理檢索法 </a:t>
            </a:r>
          </a:p>
          <a:p>
            <a:pPr marL="342900" indent="-342900" eaLnBrk="1" hangingPunct="1">
              <a:spcBef>
                <a:spcPct val="20000"/>
              </a:spcBef>
              <a:buClr>
                <a:schemeClr val="bg2"/>
              </a:buClr>
              <a:buSzPct val="75000"/>
              <a:buFont typeface="Wingdings" pitchFamily="2" charset="2"/>
              <a:buChar char="n"/>
              <a:defRPr/>
            </a:pPr>
            <a:r>
              <a:rPr lang="en-US" altLang="zh-TW" sz="3200" dirty="0">
                <a:latin typeface="微軟正黑體" panose="020B0604030504040204" pitchFamily="34" charset="-120"/>
                <a:ea typeface="微軟正黑體" panose="020B0604030504040204" pitchFamily="34" charset="-120"/>
              </a:rPr>
              <a:t>13.4   </a:t>
            </a:r>
            <a:r>
              <a:rPr lang="zh-TW" altLang="en-US" sz="3200" dirty="0">
                <a:latin typeface="微軟正黑體" panose="020B0604030504040204" pitchFamily="34" charset="-120"/>
                <a:ea typeface="微軟正黑體" panose="020B0604030504040204" pitchFamily="34" charset="-120"/>
              </a:rPr>
              <a:t>區域關係檢索法 </a:t>
            </a:r>
          </a:p>
          <a:p>
            <a:pPr marL="342900" indent="-342900" eaLnBrk="1" hangingPunct="1">
              <a:spcBef>
                <a:spcPct val="20000"/>
              </a:spcBef>
              <a:buClr>
                <a:schemeClr val="bg2"/>
              </a:buClr>
              <a:buSzPct val="75000"/>
              <a:buFont typeface="Wingdings" pitchFamily="2" charset="2"/>
              <a:buChar char="n"/>
              <a:defRPr/>
            </a:pPr>
            <a:r>
              <a:rPr lang="en-US" altLang="zh-TW" sz="3200" dirty="0">
                <a:latin typeface="微軟正黑體" panose="020B0604030504040204" pitchFamily="34" charset="-120"/>
                <a:ea typeface="微軟正黑體" panose="020B0604030504040204" pitchFamily="34" charset="-120"/>
              </a:rPr>
              <a:t>13.5   </a:t>
            </a:r>
            <a:r>
              <a:rPr lang="zh-TW" altLang="en-US" sz="3200" dirty="0">
                <a:latin typeface="微軟正黑體" panose="020B0604030504040204" pitchFamily="34" charset="-120"/>
                <a:ea typeface="微軟正黑體" panose="020B0604030504040204" pitchFamily="34" charset="-120"/>
              </a:rPr>
              <a:t>圖論式檢索法 </a:t>
            </a:r>
          </a:p>
          <a:p>
            <a:pPr marL="342900" indent="-342900" eaLnBrk="1" hangingPunct="1">
              <a:spcBef>
                <a:spcPct val="20000"/>
              </a:spcBef>
              <a:buClr>
                <a:schemeClr val="bg2"/>
              </a:buClr>
              <a:buSzPct val="75000"/>
              <a:buFont typeface="Wingdings" pitchFamily="2" charset="2"/>
              <a:buChar char="n"/>
              <a:defRPr/>
            </a:pPr>
            <a:r>
              <a:rPr lang="en-US" altLang="zh-TW" sz="3200" dirty="0">
                <a:latin typeface="微軟正黑體" panose="020B0604030504040204" pitchFamily="34" charset="-120"/>
                <a:ea typeface="微軟正黑體" panose="020B0604030504040204" pitchFamily="34" charset="-120"/>
              </a:rPr>
              <a:t>13.6   </a:t>
            </a:r>
            <a:r>
              <a:rPr lang="zh-TW" altLang="en-US" sz="3200" dirty="0">
                <a:latin typeface="微軟正黑體" panose="020B0604030504040204" pitchFamily="34" charset="-120"/>
                <a:ea typeface="微軟正黑體" panose="020B0604030504040204" pitchFamily="34" charset="-120"/>
              </a:rPr>
              <a:t>植基在彩度動差的檢索法</a:t>
            </a:r>
            <a:endParaRPr lang="en-US" altLang="zh-TW" sz="3200" dirty="0">
              <a:latin typeface="微軟正黑體" panose="020B0604030504040204" pitchFamily="34" charset="-120"/>
              <a:ea typeface="微軟正黑體" panose="020B0604030504040204" pitchFamily="34" charset="-120"/>
            </a:endParaRPr>
          </a:p>
          <a:p>
            <a:pPr marL="342900" indent="-342900" eaLnBrk="1" hangingPunct="1">
              <a:spcBef>
                <a:spcPct val="20000"/>
              </a:spcBef>
              <a:buClr>
                <a:schemeClr val="bg2"/>
              </a:buClr>
              <a:buSzPct val="75000"/>
              <a:buFont typeface="Wingdings" pitchFamily="2" charset="2"/>
              <a:buChar char="n"/>
              <a:defRPr/>
            </a:pPr>
            <a:r>
              <a:rPr lang="en-US" altLang="zh-TW" sz="3200" dirty="0">
                <a:latin typeface="微軟正黑體" panose="020B0604030504040204" pitchFamily="34" charset="-120"/>
                <a:ea typeface="微軟正黑體" panose="020B0604030504040204" pitchFamily="34" charset="-120"/>
              </a:rPr>
              <a:t>13.7</a:t>
            </a:r>
            <a:r>
              <a:rPr lang="zh-TW" altLang="en-US" sz="3200" dirty="0">
                <a:latin typeface="微軟正黑體" panose="020B0604030504040204" pitchFamily="34" charset="-120"/>
                <a:ea typeface="微軟正黑體" panose="020B0604030504040204" pitchFamily="34" charset="-120"/>
              </a:rPr>
              <a:t>   結論</a:t>
            </a:r>
            <a:endParaRPr lang="en-US" altLang="zh-TW" sz="3200" dirty="0">
              <a:latin typeface="微軟正黑體" panose="020B0604030504040204" pitchFamily="34" charset="-120"/>
              <a:ea typeface="微軟正黑體" panose="020B0604030504040204" pitchFamily="34" charset="-120"/>
            </a:endParaRPr>
          </a:p>
          <a:p>
            <a:pPr eaLnBrk="1" hangingPunct="1">
              <a:spcBef>
                <a:spcPct val="20000"/>
              </a:spcBef>
              <a:buClr>
                <a:schemeClr val="bg2"/>
              </a:buClr>
              <a:buSzPct val="75000"/>
              <a:defRPr/>
            </a:pPr>
            <a:r>
              <a:rPr lang="zh-TW" altLang="en-US" sz="3200" dirty="0">
                <a:latin typeface="微軟正黑體" panose="020B0604030504040204" pitchFamily="34" charset="-120"/>
                <a:ea typeface="微軟正黑體" panose="020B0604030504040204" pitchFamily="34" charset="-120"/>
              </a:rPr>
              <a:t> </a:t>
            </a:r>
          </a:p>
          <a:p>
            <a:pPr marL="342900" indent="-342900" eaLnBrk="1" hangingPunct="1">
              <a:spcBef>
                <a:spcPct val="20000"/>
              </a:spcBef>
              <a:buClr>
                <a:schemeClr val="bg2"/>
              </a:buClr>
              <a:buSzPct val="75000"/>
              <a:buFont typeface="Wingdings" pitchFamily="2" charset="2"/>
              <a:buNone/>
              <a:defRPr/>
            </a:pPr>
            <a:endParaRPr lang="zh-TW" altLang="en-US" sz="3200"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smtClean="0">
                <a:latin typeface="微軟正黑體" panose="020B0604030504040204" pitchFamily="34" charset="-120"/>
                <a:ea typeface="微軟正黑體" panose="020B0604030504040204" pitchFamily="34" charset="-120"/>
              </a:rPr>
              <a:t>13.6  </a:t>
            </a:r>
            <a:r>
              <a:rPr lang="zh-TW" altLang="en-US" smtClean="0">
                <a:latin typeface="微軟正黑體" panose="020B0604030504040204" pitchFamily="34" charset="-120"/>
                <a:ea typeface="微軟正黑體" panose="020B0604030504040204" pitchFamily="34" charset="-120"/>
              </a:rPr>
              <a:t>植基在彩度動差的檢索法</a:t>
            </a:r>
          </a:p>
        </p:txBody>
      </p:sp>
      <p:graphicFrame>
        <p:nvGraphicFramePr>
          <p:cNvPr id="22531" name="Object 43"/>
          <p:cNvGraphicFramePr>
            <a:graphicFrameLocks noGrp="1" noChangeAspect="1"/>
          </p:cNvGraphicFramePr>
          <p:nvPr>
            <p:ph sz="half" idx="1"/>
          </p:nvPr>
        </p:nvGraphicFramePr>
        <p:xfrm>
          <a:off x="1116013" y="2349500"/>
          <a:ext cx="3525837" cy="1168400"/>
        </p:xfrm>
        <a:graphic>
          <a:graphicData uri="http://schemas.openxmlformats.org/presentationml/2006/ole">
            <mc:AlternateContent xmlns:mc="http://schemas.openxmlformats.org/markup-compatibility/2006">
              <mc:Choice xmlns:v="urn:schemas-microsoft-com:vml" Requires="v">
                <p:oleObj spid="_x0000_s22556" name="方程式" r:id="rId3" imgW="2146300" imgH="711200" progId="Equation.3">
                  <p:embed/>
                </p:oleObj>
              </mc:Choice>
              <mc:Fallback>
                <p:oleObj name="方程式" r:id="rId3" imgW="2146300" imgH="711200" progId="Equation.3">
                  <p:embed/>
                  <p:pic>
                    <p:nvPicPr>
                      <p:cNvPr id="0" name="Object 4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349500"/>
                        <a:ext cx="3525837"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44"/>
          <p:cNvGraphicFramePr>
            <a:graphicFrameLocks noGrp="1" noChangeAspect="1"/>
          </p:cNvGraphicFramePr>
          <p:nvPr>
            <p:ph sz="half" idx="2"/>
          </p:nvPr>
        </p:nvGraphicFramePr>
        <p:xfrm>
          <a:off x="1116013" y="4846638"/>
          <a:ext cx="2085975" cy="1390650"/>
        </p:xfrm>
        <a:graphic>
          <a:graphicData uri="http://schemas.openxmlformats.org/presentationml/2006/ole">
            <mc:AlternateContent xmlns:mc="http://schemas.openxmlformats.org/markup-compatibility/2006">
              <mc:Choice xmlns:v="urn:schemas-microsoft-com:vml" Requires="v">
                <p:oleObj spid="_x0000_s22557" name="方程式" r:id="rId5" imgW="1181100" imgH="787400" progId="Equation.3">
                  <p:embed/>
                </p:oleObj>
              </mc:Choice>
              <mc:Fallback>
                <p:oleObj name="方程式" r:id="rId5" imgW="1181100" imgH="787400" progId="Equation.3">
                  <p:embed/>
                  <p:pic>
                    <p:nvPicPr>
                      <p:cNvPr id="0" name="Object 4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846638"/>
                        <a:ext cx="2085975"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投影片編號版面配置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4F395D06-3F6C-44E0-B1B1-E12A585DF841}" type="slidenum">
              <a:rPr kumimoji="0" lang="zh-TW" altLang="en-US">
                <a:latin typeface="Arial Black" panose="020B0A04020102020204" pitchFamily="34" charset="0"/>
              </a:rPr>
              <a:pPr/>
              <a:t>20</a:t>
            </a:fld>
            <a:endParaRPr kumimoji="0" lang="en-US" altLang="zh-TW">
              <a:latin typeface="Arial Black" panose="020B0A04020102020204" pitchFamily="34" charset="0"/>
            </a:endParaRPr>
          </a:p>
        </p:txBody>
      </p:sp>
      <p:sp>
        <p:nvSpPr>
          <p:cNvPr id="22534" name="Text Box 5"/>
          <p:cNvSpPr txBox="1">
            <a:spLocks noChangeArrowheads="1"/>
          </p:cNvSpPr>
          <p:nvPr/>
        </p:nvSpPr>
        <p:spPr bwMode="auto">
          <a:xfrm>
            <a:off x="468313" y="1628775"/>
            <a:ext cx="80645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200" dirty="0">
                <a:latin typeface="微軟正黑體" panose="020B0604030504040204" pitchFamily="34" charset="-120"/>
                <a:ea typeface="微軟正黑體" panose="020B0604030504040204" pitchFamily="34" charset="-120"/>
              </a:rPr>
              <a:t>CIE XYZ</a:t>
            </a:r>
            <a:r>
              <a:rPr lang="zh-TW" altLang="en-US" sz="2200" dirty="0">
                <a:latin typeface="微軟正黑體" panose="020B0604030504040204" pitchFamily="34" charset="-120"/>
                <a:ea typeface="微軟正黑體" panose="020B0604030504040204" pitchFamily="34" charset="-120"/>
              </a:rPr>
              <a:t>彩色系統可透過式</a:t>
            </a:r>
            <a:r>
              <a:rPr lang="en-US" altLang="zh-TW" sz="2200" dirty="0">
                <a:latin typeface="微軟正黑體" panose="020B0604030504040204" pitchFamily="34" charset="-120"/>
                <a:ea typeface="微軟正黑體" panose="020B0604030504040204" pitchFamily="34" charset="-120"/>
              </a:rPr>
              <a:t>(13.6.1)</a:t>
            </a:r>
            <a:r>
              <a:rPr lang="zh-TW" altLang="en-US" sz="2200" dirty="0">
                <a:latin typeface="微軟正黑體" panose="020B0604030504040204" pitchFamily="34" charset="-120"/>
                <a:ea typeface="微軟正黑體" panose="020B0604030504040204" pitchFamily="34" charset="-120"/>
              </a:rPr>
              <a:t>中的</a:t>
            </a:r>
            <a:r>
              <a:rPr lang="en-US" altLang="zh-TW" sz="2200" dirty="0">
                <a:latin typeface="微軟正黑體" panose="020B0604030504040204" pitchFamily="34" charset="-120"/>
                <a:ea typeface="微軟正黑體" panose="020B0604030504040204" pitchFamily="34" charset="-120"/>
              </a:rPr>
              <a:t>RGB</a:t>
            </a:r>
            <a:r>
              <a:rPr lang="zh-TW" altLang="en-US" sz="2200" dirty="0">
                <a:latin typeface="微軟正黑體" panose="020B0604030504040204" pitchFamily="34" charset="-120"/>
                <a:ea typeface="微軟正黑體" panose="020B0604030504040204" pitchFamily="34" charset="-120"/>
              </a:rPr>
              <a:t>彩色系統來得到</a:t>
            </a:r>
          </a:p>
        </p:txBody>
      </p:sp>
      <p:sp>
        <p:nvSpPr>
          <p:cNvPr id="22535" name="Text Box 8"/>
          <p:cNvSpPr txBox="1">
            <a:spLocks noChangeArrowheads="1"/>
          </p:cNvSpPr>
          <p:nvPr/>
        </p:nvSpPr>
        <p:spPr bwMode="auto">
          <a:xfrm>
            <a:off x="468313" y="4005263"/>
            <a:ext cx="78486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上式所得到的</a:t>
            </a:r>
            <a:r>
              <a:rPr lang="en-US" altLang="zh-TW" sz="2200">
                <a:latin typeface="微軟正黑體" panose="020B0604030504040204" pitchFamily="34" charset="-120"/>
                <a:ea typeface="微軟正黑體" panose="020B0604030504040204" pitchFamily="34" charset="-120"/>
              </a:rPr>
              <a:t>X</a:t>
            </a:r>
            <a:r>
              <a:rPr lang="zh-TW" altLang="en-US" sz="2200">
                <a:latin typeface="微軟正黑體" panose="020B0604030504040204" pitchFamily="34" charset="-120"/>
                <a:ea typeface="微軟正黑體" panose="020B0604030504040204" pitchFamily="34" charset="-120"/>
              </a:rPr>
              <a:t>、</a:t>
            </a:r>
            <a:r>
              <a:rPr lang="en-US" altLang="zh-TW" sz="2200">
                <a:latin typeface="微軟正黑體" panose="020B0604030504040204" pitchFamily="34" charset="-120"/>
                <a:ea typeface="微軟正黑體" panose="020B0604030504040204" pitchFamily="34" charset="-120"/>
              </a:rPr>
              <a:t>Y</a:t>
            </a:r>
            <a:r>
              <a:rPr lang="zh-TW" altLang="en-US" sz="2200">
                <a:latin typeface="微軟正黑體" panose="020B0604030504040204" pitchFamily="34" charset="-120"/>
                <a:ea typeface="微軟正黑體" panose="020B0604030504040204" pitchFamily="34" charset="-120"/>
              </a:rPr>
              <a:t>和</a:t>
            </a:r>
            <a:r>
              <a:rPr lang="en-US" altLang="zh-TW" sz="2200">
                <a:latin typeface="微軟正黑體" panose="020B0604030504040204" pitchFamily="34" charset="-120"/>
                <a:ea typeface="微軟正黑體" panose="020B0604030504040204" pitchFamily="34" charset="-120"/>
              </a:rPr>
              <a:t>Z</a:t>
            </a:r>
            <a:r>
              <a:rPr lang="zh-TW" altLang="en-US" sz="2200">
                <a:latin typeface="微軟正黑體" panose="020B0604030504040204" pitchFamily="34" charset="-120"/>
                <a:ea typeface="微軟正黑體" panose="020B0604030504040204" pitchFamily="34" charset="-120"/>
              </a:rPr>
              <a:t>，可以再用下式可得到彩度的分量</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x</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y</a:t>
            </a:r>
            <a:r>
              <a:rPr lang="en-US" altLang="zh-TW" sz="2200">
                <a:latin typeface="微軟正黑體" panose="020B0604030504040204" pitchFamily="34" charset="-120"/>
                <a:ea typeface="微軟正黑體" panose="020B0604030504040204" pitchFamily="34" charset="-120"/>
              </a:rPr>
              <a:t>)</a:t>
            </a:r>
            <a:endParaRPr lang="zh-TW" altLang="en-US" sz="2200">
              <a:latin typeface="微軟正黑體" panose="020B0604030504040204" pitchFamily="34" charset="-120"/>
              <a:ea typeface="微軟正黑體" panose="020B0604030504040204" pitchFamily="34" charset="-120"/>
            </a:endParaRPr>
          </a:p>
        </p:txBody>
      </p:sp>
      <p:sp>
        <p:nvSpPr>
          <p:cNvPr id="22536" name="文字方塊 1"/>
          <p:cNvSpPr txBox="1">
            <a:spLocks noChangeArrowheads="1"/>
          </p:cNvSpPr>
          <p:nvPr/>
        </p:nvSpPr>
        <p:spPr bwMode="auto">
          <a:xfrm>
            <a:off x="6738938" y="2905125"/>
            <a:ext cx="1063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dirty="0">
                <a:latin typeface="微軟正黑體" panose="020B0604030504040204" pitchFamily="34" charset="-120"/>
                <a:ea typeface="微軟正黑體" panose="020B0604030504040204" pitchFamily="34" charset="-120"/>
              </a:rPr>
              <a:t>(13.6.1)</a:t>
            </a:r>
            <a:endParaRPr lang="zh-TW" altLang="en-US" sz="2000" dirty="0">
              <a:latin typeface="微軟正黑體" panose="020B0604030504040204" pitchFamily="34" charset="-120"/>
              <a:ea typeface="微軟正黑體" panose="020B0604030504040204" pitchFamily="34" charset="-120"/>
            </a:endParaRPr>
          </a:p>
        </p:txBody>
      </p:sp>
      <p:sp>
        <p:nvSpPr>
          <p:cNvPr id="22537" name="文字方塊 11"/>
          <p:cNvSpPr txBox="1">
            <a:spLocks noChangeArrowheads="1"/>
          </p:cNvSpPr>
          <p:nvPr/>
        </p:nvSpPr>
        <p:spPr bwMode="auto">
          <a:xfrm>
            <a:off x="6738938" y="5300663"/>
            <a:ext cx="1063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dirty="0">
                <a:latin typeface="微軟正黑體" panose="020B0604030504040204" pitchFamily="34" charset="-120"/>
                <a:ea typeface="微軟正黑體" panose="020B0604030504040204" pitchFamily="34" charset="-120"/>
              </a:rPr>
              <a:t>(13.6.2)</a:t>
            </a:r>
            <a:endParaRPr lang="zh-TW" altLang="en-US" sz="2000"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312"/>
          <p:cNvGraphicFramePr>
            <a:graphicFrameLocks noGrp="1" noChangeAspect="1"/>
          </p:cNvGraphicFramePr>
          <p:nvPr>
            <p:ph/>
          </p:nvPr>
        </p:nvGraphicFramePr>
        <p:xfrm>
          <a:off x="1804988" y="2274888"/>
          <a:ext cx="5532437" cy="1774825"/>
        </p:xfrm>
        <a:graphic>
          <a:graphicData uri="http://schemas.openxmlformats.org/presentationml/2006/ole">
            <mc:AlternateContent xmlns:mc="http://schemas.openxmlformats.org/markup-compatibility/2006">
              <mc:Choice xmlns:v="urn:schemas-microsoft-com:vml" Requires="v">
                <p:oleObj spid="_x0000_s23635" name="Visio" r:id="rId3" imgW="5531917" imgH="1774830" progId="Visio.Drawing.11">
                  <p:embed/>
                </p:oleObj>
              </mc:Choice>
              <mc:Fallback>
                <p:oleObj name="Visio" r:id="rId3" imgW="5531917" imgH="1774830" progId="Visio.Drawing.11">
                  <p:embed/>
                  <p:pic>
                    <p:nvPicPr>
                      <p:cNvPr id="0" name="Object 3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274888"/>
                        <a:ext cx="5532437" cy="177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5"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67158CF6-8244-41BC-B07B-9891A58129A8}" type="slidenum">
              <a:rPr kumimoji="0" lang="zh-TW" altLang="en-US">
                <a:latin typeface="Arial Black" panose="020B0A04020102020204" pitchFamily="34" charset="0"/>
              </a:rPr>
              <a:pPr/>
              <a:t>21</a:t>
            </a:fld>
            <a:endParaRPr kumimoji="0" lang="en-US" altLang="zh-TW">
              <a:latin typeface="Arial Black" panose="020B0A04020102020204" pitchFamily="34" charset="0"/>
            </a:endParaRPr>
          </a:p>
        </p:txBody>
      </p:sp>
      <p:grpSp>
        <p:nvGrpSpPr>
          <p:cNvPr id="23556" name="群組 19"/>
          <p:cNvGrpSpPr>
            <a:grpSpLocks/>
          </p:cNvGrpSpPr>
          <p:nvPr/>
        </p:nvGrpSpPr>
        <p:grpSpPr bwMode="auto">
          <a:xfrm>
            <a:off x="395288" y="809625"/>
            <a:ext cx="8353425" cy="1106488"/>
            <a:chOff x="395288" y="765175"/>
            <a:chExt cx="8353425" cy="1107996"/>
          </a:xfrm>
        </p:grpSpPr>
        <p:sp>
          <p:nvSpPr>
            <p:cNvPr id="23570" name="Text Box 21"/>
            <p:cNvSpPr txBox="1">
              <a:spLocks noChangeArrowheads="1"/>
            </p:cNvSpPr>
            <p:nvPr/>
          </p:nvSpPr>
          <p:spPr bwMode="auto">
            <a:xfrm>
              <a:off x="395288" y="765175"/>
              <a:ext cx="835342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200">
                  <a:latin typeface="微軟正黑體" panose="020B0604030504040204" pitchFamily="34" charset="-120"/>
                  <a:ea typeface="微軟正黑體" panose="020B0604030504040204" pitchFamily="34" charset="-120"/>
                </a:rPr>
                <a:t>Paschos</a:t>
              </a:r>
              <a:r>
                <a:rPr lang="zh-TW" altLang="en-US" sz="2200">
                  <a:latin typeface="微軟正黑體" panose="020B0604030504040204" pitchFamily="34" charset="-120"/>
                  <a:ea typeface="微軟正黑體" panose="020B0604030504040204" pitchFamily="34" charset="-120"/>
                </a:rPr>
                <a:t>等人 </a:t>
              </a:r>
              <a:r>
                <a:rPr lang="en-US" altLang="zh-TW" sz="2200">
                  <a:latin typeface="微軟正黑體" panose="020B0604030504040204" pitchFamily="34" charset="-120"/>
                  <a:ea typeface="微軟正黑體" panose="020B0604030504040204" pitchFamily="34" charset="-120"/>
                </a:rPr>
                <a:t>[10]</a:t>
              </a:r>
              <a:r>
                <a:rPr lang="zh-TW" altLang="en-US" sz="2200">
                  <a:latin typeface="微軟正黑體" panose="020B0604030504040204" pitchFamily="34" charset="-120"/>
                  <a:ea typeface="微軟正黑體" panose="020B0604030504040204" pitchFamily="34" charset="-120"/>
                </a:rPr>
                <a:t> 的影像資料庫檢索法，首先將彩色影像的像素轉換成彩度 </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x</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y</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，並可將其量化</a:t>
              </a:r>
              <a:r>
                <a:rPr lang="en-US" altLang="zh-TW" sz="2200">
                  <a:latin typeface="微軟正黑體" panose="020B0604030504040204" pitchFamily="34" charset="-120"/>
                  <a:ea typeface="微軟正黑體" panose="020B0604030504040204" pitchFamily="34" charset="-120"/>
                </a:rPr>
                <a:t>(Quantize)</a:t>
              </a:r>
              <a:r>
                <a:rPr lang="zh-TW" altLang="en-US" sz="2200">
                  <a:latin typeface="微軟正黑體" panose="020B0604030504040204" pitchFamily="34" charset="-120"/>
                  <a:ea typeface="微軟正黑體" panose="020B0604030504040204" pitchFamily="34" charset="-120"/>
                </a:rPr>
                <a:t>成若干層級。換言之，彩度 </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x</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y</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 可對應到層級 </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X</a:t>
              </a:r>
              <a:r>
                <a:rPr lang="en-US" altLang="zh-TW" sz="2200" i="1" baseline="-25000">
                  <a:latin typeface="微軟正黑體" panose="020B0604030504040204" pitchFamily="34" charset="-120"/>
                  <a:ea typeface="微軟正黑體" panose="020B0604030504040204" pitchFamily="34" charset="-120"/>
                </a:rPr>
                <a:t>l</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Y</a:t>
              </a:r>
              <a:r>
                <a:rPr lang="en-US" altLang="zh-TW" sz="2200" i="1" baseline="-25000">
                  <a:latin typeface="微軟正黑體" panose="020B0604030504040204" pitchFamily="34" charset="-120"/>
                  <a:ea typeface="微軟正黑體" panose="020B0604030504040204" pitchFamily="34" charset="-120"/>
                </a:rPr>
                <a:t>l</a:t>
              </a:r>
              <a:r>
                <a:rPr lang="en-US" altLang="zh-TW" sz="2200">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                。</a:t>
              </a:r>
            </a:p>
          </p:txBody>
        </p:sp>
        <p:graphicFrame>
          <p:nvGraphicFramePr>
            <p:cNvPr id="23571" name="Object 320"/>
            <p:cNvGraphicFramePr>
              <a:graphicFrameLocks noChangeAspect="1"/>
            </p:cNvGraphicFramePr>
            <p:nvPr/>
          </p:nvGraphicFramePr>
          <p:xfrm>
            <a:off x="4283968" y="1513360"/>
            <a:ext cx="896938" cy="292100"/>
          </p:xfrm>
          <a:graphic>
            <a:graphicData uri="http://schemas.openxmlformats.org/presentationml/2006/ole">
              <mc:AlternateContent xmlns:mc="http://schemas.openxmlformats.org/markup-compatibility/2006">
                <mc:Choice xmlns:v="urn:schemas-microsoft-com:vml" Requires="v">
                  <p:oleObj spid="_x0000_s23636" name="Equation" r:id="rId5" imgW="558558" imgH="177723" progId="Equation.DSMT4">
                    <p:embed/>
                  </p:oleObj>
                </mc:Choice>
                <mc:Fallback>
                  <p:oleObj name="Equation" r:id="rId5" imgW="558558" imgH="177723" progId="Equation.DSMT4">
                    <p:embed/>
                    <p:pic>
                      <p:nvPicPr>
                        <p:cNvPr id="0" name="Object 3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1513360"/>
                          <a:ext cx="8969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557" name="Text Box 40"/>
          <p:cNvSpPr txBox="1">
            <a:spLocks noChangeArrowheads="1"/>
          </p:cNvSpPr>
          <p:nvPr/>
        </p:nvSpPr>
        <p:spPr bwMode="auto">
          <a:xfrm>
            <a:off x="468313" y="4581525"/>
            <a:ext cx="813593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在上面的對應示意圖中，</a:t>
            </a:r>
            <a:r>
              <a:rPr lang="en-US" altLang="zh-TW" sz="2200">
                <a:latin typeface="微軟正黑體" panose="020B0604030504040204" pitchFamily="34" charset="-120"/>
                <a:ea typeface="微軟正黑體" panose="020B0604030504040204" pitchFamily="34" charset="-120"/>
              </a:rPr>
              <a:t>RGB</a:t>
            </a:r>
            <a:r>
              <a:rPr lang="zh-TW" altLang="en-US" sz="2200">
                <a:latin typeface="微軟正黑體" panose="020B0604030504040204" pitchFamily="34" charset="-120"/>
                <a:ea typeface="微軟正黑體" panose="020B0604030504040204" pitchFamily="34" charset="-120"/>
              </a:rPr>
              <a:t>彩色系統中常常會發生好幾個像素對應到同一個彩度 </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x</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y</a:t>
            </a:r>
            <a:r>
              <a:rPr lang="en-US" altLang="zh-TW" sz="2200">
                <a:latin typeface="微軟正黑體" panose="020B0604030504040204" pitchFamily="34" charset="-120"/>
                <a:ea typeface="微軟正黑體" panose="020B0604030504040204" pitchFamily="34" charset="-120"/>
              </a:rPr>
              <a:t>)</a:t>
            </a:r>
            <a:r>
              <a:rPr lang="zh-TW" altLang="en-US" sz="2200">
                <a:latin typeface="微軟正黑體" panose="020B0604030504040204" pitchFamily="34" charset="-120"/>
                <a:ea typeface="微軟正黑體" panose="020B0604030504040204" pitchFamily="34" charset="-120"/>
              </a:rPr>
              <a:t> 的情形。這種多對一的對應關係，我們可用陣列 </a:t>
            </a:r>
            <a:r>
              <a:rPr lang="en-US" altLang="zh-TW" sz="2200" i="1">
                <a:latin typeface="微軟正黑體" panose="020B0604030504040204" pitchFamily="34" charset="-120"/>
                <a:ea typeface="微軟正黑體" panose="020B0604030504040204" pitchFamily="34" charset="-120"/>
              </a:rPr>
              <a:t>C</a:t>
            </a:r>
            <a:r>
              <a:rPr lang="zh-TW" altLang="en-US" sz="2200">
                <a:latin typeface="微軟正黑體" panose="020B0604030504040204" pitchFamily="34" charset="-120"/>
                <a:ea typeface="微軟正黑體" panose="020B0604030504040204" pitchFamily="34" charset="-120"/>
              </a:rPr>
              <a:t> 來儲存二維彩度陣列 </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x</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y</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上的投票情形。</a:t>
            </a:r>
          </a:p>
          <a:p>
            <a:pPr eaLnBrk="1" hangingPunct="1"/>
            <a:r>
              <a:rPr lang="zh-TW" altLang="en-US" sz="2200">
                <a:latin typeface="微軟正黑體" panose="020B0604030504040204" pitchFamily="34" charset="-120"/>
                <a:ea typeface="微軟正黑體" panose="020B0604030504040204" pitchFamily="34" charset="-120"/>
              </a:rPr>
              <a:t>陣列 </a:t>
            </a:r>
            <a:r>
              <a:rPr lang="en-US" altLang="zh-TW" sz="2200" i="1">
                <a:latin typeface="微軟正黑體" panose="020B0604030504040204" pitchFamily="34" charset="-120"/>
                <a:ea typeface="微軟正黑體" panose="020B0604030504040204" pitchFamily="34" charset="-120"/>
              </a:rPr>
              <a:t>C </a:t>
            </a:r>
            <a:r>
              <a:rPr lang="zh-TW" altLang="en-US" sz="2200">
                <a:latin typeface="微軟正黑體" panose="020B0604030504040204" pitchFamily="34" charset="-120"/>
                <a:ea typeface="微軟正黑體" panose="020B0604030504040204" pitchFamily="34" charset="-120"/>
              </a:rPr>
              <a:t>可被定義為：</a:t>
            </a:r>
          </a:p>
          <a:p>
            <a:pPr eaLnBrk="1" hangingPunct="1"/>
            <a:r>
              <a:rPr lang="en-US" altLang="zh-TW" sz="2200" i="1">
                <a:latin typeface="微軟正黑體" panose="020B0604030504040204" pitchFamily="34" charset="-120"/>
                <a:ea typeface="微軟正黑體" panose="020B0604030504040204" pitchFamily="34" charset="-120"/>
              </a:rPr>
              <a:t>        C </a:t>
            </a:r>
            <a:r>
              <a:rPr lang="en-US" altLang="zh-TW" sz="2200">
                <a:latin typeface="微軟正黑體" panose="020B0604030504040204" pitchFamily="34" charset="-120"/>
                <a:ea typeface="微軟正黑體" panose="020B0604030504040204" pitchFamily="34" charset="-120"/>
              </a:rPr>
              <a:t>(</a:t>
            </a:r>
            <a:r>
              <a:rPr lang="en-US" altLang="zh-TW" sz="2200" i="1">
                <a:latin typeface="微軟正黑體" panose="020B0604030504040204" pitchFamily="34" charset="-120"/>
                <a:ea typeface="微軟正黑體" panose="020B0604030504040204" pitchFamily="34" charset="-120"/>
              </a:rPr>
              <a:t>x</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y</a:t>
            </a:r>
            <a:r>
              <a:rPr lang="en-US" altLang="zh-TW" sz="2200">
                <a:latin typeface="微軟正黑體" panose="020B0604030504040204" pitchFamily="34" charset="-120"/>
                <a:ea typeface="微軟正黑體" panose="020B0604030504040204" pitchFamily="34" charset="-120"/>
              </a:rPr>
              <a:t>) =RGB</a:t>
            </a:r>
            <a:r>
              <a:rPr lang="zh-TW" altLang="en-US" sz="2200">
                <a:latin typeface="微軟正黑體" panose="020B0604030504040204" pitchFamily="34" charset="-120"/>
                <a:ea typeface="微軟正黑體" panose="020B0604030504040204" pitchFamily="34" charset="-120"/>
              </a:rPr>
              <a:t>彩色系統中對應到彩度</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x</a:t>
            </a:r>
            <a:r>
              <a:rPr lang="en-US" altLang="zh-TW" sz="2200">
                <a:latin typeface="微軟正黑體" panose="020B0604030504040204" pitchFamily="34" charset="-120"/>
                <a:ea typeface="微軟正黑體" panose="020B0604030504040204" pitchFamily="34" charset="-120"/>
              </a:rPr>
              <a:t>, </a:t>
            </a:r>
            <a:r>
              <a:rPr lang="en-US" altLang="zh-TW" sz="2200" i="1">
                <a:latin typeface="微軟正黑體" panose="020B0604030504040204" pitchFamily="34" charset="-120"/>
                <a:ea typeface="微軟正黑體" panose="020B0604030504040204" pitchFamily="34" charset="-120"/>
              </a:rPr>
              <a:t>y</a:t>
            </a:r>
            <a:r>
              <a:rPr lang="en-US" altLang="zh-TW" sz="2200">
                <a:latin typeface="微軟正黑體" panose="020B0604030504040204" pitchFamily="34" charset="-120"/>
                <a:ea typeface="微軟正黑體" panose="020B0604030504040204" pitchFamily="34" charset="-120"/>
              </a:rPr>
              <a:t>) </a:t>
            </a:r>
            <a:r>
              <a:rPr lang="zh-TW" altLang="en-US" sz="2200">
                <a:latin typeface="微軟正黑體" panose="020B0604030504040204" pitchFamily="34" charset="-120"/>
                <a:ea typeface="微軟正黑體" panose="020B0604030504040204" pitchFamily="34" charset="-120"/>
              </a:rPr>
              <a:t>的像素個數</a:t>
            </a:r>
          </a:p>
        </p:txBody>
      </p:sp>
      <p:grpSp>
        <p:nvGrpSpPr>
          <p:cNvPr id="23558" name="群組 18"/>
          <p:cNvGrpSpPr>
            <a:grpSpLocks/>
          </p:cNvGrpSpPr>
          <p:nvPr/>
        </p:nvGrpSpPr>
        <p:grpSpPr bwMode="auto">
          <a:xfrm>
            <a:off x="1692275" y="2636838"/>
            <a:ext cx="5183188" cy="1103312"/>
            <a:chOff x="1691680" y="2636912"/>
            <a:chExt cx="5183757" cy="1103238"/>
          </a:xfrm>
        </p:grpSpPr>
        <p:sp>
          <p:nvSpPr>
            <p:cNvPr id="23559" name="文字方塊 1"/>
            <p:cNvSpPr txBox="1">
              <a:spLocks noChangeArrowheads="1"/>
            </p:cNvSpPr>
            <p:nvPr/>
          </p:nvSpPr>
          <p:spPr bwMode="auto">
            <a:xfrm>
              <a:off x="4319588" y="2771850"/>
              <a:ext cx="287337"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i="1"/>
                <a:t>y</a:t>
              </a:r>
              <a:endParaRPr lang="zh-TW" altLang="en-US" i="1"/>
            </a:p>
          </p:txBody>
        </p:sp>
        <p:sp>
          <p:nvSpPr>
            <p:cNvPr id="4" name="矩形 3"/>
            <p:cNvSpPr/>
            <p:nvPr/>
          </p:nvSpPr>
          <p:spPr>
            <a:xfrm>
              <a:off x="5402075" y="3468706"/>
              <a:ext cx="504880" cy="215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graphicFrame>
          <p:nvGraphicFramePr>
            <p:cNvPr id="23561" name="物件 2"/>
            <p:cNvGraphicFramePr>
              <a:graphicFrameLocks noChangeAspect="1"/>
            </p:cNvGraphicFramePr>
            <p:nvPr/>
          </p:nvGraphicFramePr>
          <p:xfrm>
            <a:off x="5220072" y="3448050"/>
            <a:ext cx="658813" cy="292100"/>
          </p:xfrm>
          <a:graphic>
            <a:graphicData uri="http://schemas.openxmlformats.org/presentationml/2006/ole">
              <mc:AlternateContent xmlns:mc="http://schemas.openxmlformats.org/markup-compatibility/2006">
                <mc:Choice xmlns:v="urn:schemas-microsoft-com:vml" Requires="v">
                  <p:oleObj spid="_x0000_s23637" name="Equation" r:id="rId7" imgW="457002" imgH="203112" progId="Equation.DSMT4">
                    <p:embed/>
                  </p:oleObj>
                </mc:Choice>
                <mc:Fallback>
                  <p:oleObj name="Equation" r:id="rId7" imgW="457002" imgH="203112" progId="Equation.DSMT4">
                    <p:embed/>
                    <p:pic>
                      <p:nvPicPr>
                        <p:cNvPr id="0" name="物件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3448050"/>
                          <a:ext cx="6588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矩形 20"/>
            <p:cNvSpPr/>
            <p:nvPr/>
          </p:nvSpPr>
          <p:spPr>
            <a:xfrm>
              <a:off x="6300699" y="2978201"/>
              <a:ext cx="574738" cy="215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graphicFrame>
          <p:nvGraphicFramePr>
            <p:cNvPr id="23563" name="物件 4"/>
            <p:cNvGraphicFramePr>
              <a:graphicFrameLocks noChangeAspect="1"/>
            </p:cNvGraphicFramePr>
            <p:nvPr/>
          </p:nvGraphicFramePr>
          <p:xfrm>
            <a:off x="6156176" y="2924944"/>
            <a:ext cx="687387" cy="282575"/>
          </p:xfrm>
          <a:graphic>
            <a:graphicData uri="http://schemas.openxmlformats.org/presentationml/2006/ole">
              <mc:AlternateContent xmlns:mc="http://schemas.openxmlformats.org/markup-compatibility/2006">
                <mc:Choice xmlns:v="urn:schemas-microsoft-com:vml" Requires="v">
                  <p:oleObj spid="_x0000_s23638" name="Equation" r:id="rId9" imgW="494870" imgH="203024" progId="Equation.DSMT4">
                    <p:embed/>
                  </p:oleObj>
                </mc:Choice>
                <mc:Fallback>
                  <p:oleObj name="Equation" r:id="rId9" imgW="494870" imgH="203024" progId="Equation.DSMT4">
                    <p:embed/>
                    <p:pic>
                      <p:nvPicPr>
                        <p:cNvPr id="0" name="物件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176" y="2924944"/>
                          <a:ext cx="6873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矩形 27"/>
            <p:cNvSpPr/>
            <p:nvPr/>
          </p:nvSpPr>
          <p:spPr>
            <a:xfrm>
              <a:off x="2271182" y="2722631"/>
              <a:ext cx="504880" cy="215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graphicFrame>
          <p:nvGraphicFramePr>
            <p:cNvPr id="23565" name="物件 5"/>
            <p:cNvGraphicFramePr>
              <a:graphicFrameLocks noChangeAspect="1"/>
            </p:cNvGraphicFramePr>
            <p:nvPr/>
          </p:nvGraphicFramePr>
          <p:xfrm>
            <a:off x="2267744" y="2636912"/>
            <a:ext cx="536575" cy="319088"/>
          </p:xfrm>
          <a:graphic>
            <a:graphicData uri="http://schemas.openxmlformats.org/presentationml/2006/ole">
              <mc:AlternateContent xmlns:mc="http://schemas.openxmlformats.org/markup-compatibility/2006">
                <mc:Choice xmlns:v="urn:schemas-microsoft-com:vml" Requires="v">
                  <p:oleObj spid="_x0000_s23639" name="Equation" r:id="rId11" imgW="406224" imgH="241195" progId="Equation.DSMT4">
                    <p:embed/>
                  </p:oleObj>
                </mc:Choice>
                <mc:Fallback>
                  <p:oleObj name="Equation" r:id="rId11" imgW="406224" imgH="241195" progId="Equation.DSMT4">
                    <p:embed/>
                    <p:pic>
                      <p:nvPicPr>
                        <p:cNvPr id="0" name="物件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7744" y="2636912"/>
                          <a:ext cx="53657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矩形 28"/>
            <p:cNvSpPr/>
            <p:nvPr/>
          </p:nvSpPr>
          <p:spPr>
            <a:xfrm>
              <a:off x="1691680" y="2927405"/>
              <a:ext cx="503293" cy="215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30" name="矩形 29"/>
            <p:cNvSpPr/>
            <p:nvPr/>
          </p:nvSpPr>
          <p:spPr>
            <a:xfrm>
              <a:off x="2263243" y="3184562"/>
              <a:ext cx="504880" cy="215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graphicFrame>
          <p:nvGraphicFramePr>
            <p:cNvPr id="23568" name="物件 6"/>
            <p:cNvGraphicFramePr>
              <a:graphicFrameLocks noChangeAspect="1"/>
            </p:cNvGraphicFramePr>
            <p:nvPr/>
          </p:nvGraphicFramePr>
          <p:xfrm>
            <a:off x="1691680" y="2852936"/>
            <a:ext cx="536575" cy="268288"/>
          </p:xfrm>
          <a:graphic>
            <a:graphicData uri="http://schemas.openxmlformats.org/presentationml/2006/ole">
              <mc:AlternateContent xmlns:mc="http://schemas.openxmlformats.org/markup-compatibility/2006">
                <mc:Choice xmlns:v="urn:schemas-microsoft-com:vml" Requires="v">
                  <p:oleObj spid="_x0000_s23640" name="Equation" r:id="rId13" imgW="406048" imgH="203024" progId="Equation.DSMT4">
                    <p:embed/>
                  </p:oleObj>
                </mc:Choice>
                <mc:Fallback>
                  <p:oleObj name="Equation" r:id="rId13" imgW="406048" imgH="203024" progId="Equation.DSMT4">
                    <p:embed/>
                    <p:pic>
                      <p:nvPicPr>
                        <p:cNvPr id="0" name="物件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1680" y="2852936"/>
                          <a:ext cx="5365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9" name="物件 7"/>
            <p:cNvGraphicFramePr>
              <a:graphicFrameLocks noChangeAspect="1"/>
            </p:cNvGraphicFramePr>
            <p:nvPr/>
          </p:nvGraphicFramePr>
          <p:xfrm>
            <a:off x="2123728" y="3140968"/>
            <a:ext cx="636588" cy="268287"/>
          </p:xfrm>
          <a:graphic>
            <a:graphicData uri="http://schemas.openxmlformats.org/presentationml/2006/ole">
              <mc:AlternateContent xmlns:mc="http://schemas.openxmlformats.org/markup-compatibility/2006">
                <mc:Choice xmlns:v="urn:schemas-microsoft-com:vml" Requires="v">
                  <p:oleObj spid="_x0000_s23641" name="Equation" r:id="rId15" imgW="482391" imgH="203112" progId="Equation.DSMT4">
                    <p:embed/>
                  </p:oleObj>
                </mc:Choice>
                <mc:Fallback>
                  <p:oleObj name="Equation" r:id="rId15" imgW="482391" imgH="203112" progId="Equation.DSMT4">
                    <p:embed/>
                    <p:pic>
                      <p:nvPicPr>
                        <p:cNvPr id="0" name="物件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3728" y="3140968"/>
                          <a:ext cx="636588"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906E44FC-5C89-4A01-9257-8AF1CFF96111}" type="slidenum">
              <a:rPr kumimoji="0" lang="zh-TW" altLang="en-US">
                <a:latin typeface="Arial Black" panose="020B0A04020102020204" pitchFamily="34" charset="0"/>
              </a:rPr>
              <a:pPr/>
              <a:t>22</a:t>
            </a:fld>
            <a:endParaRPr kumimoji="0" lang="en-US" altLang="zh-TW">
              <a:latin typeface="Arial Black" panose="020B0A04020102020204" pitchFamily="34" charset="0"/>
            </a:endParaRPr>
          </a:p>
        </p:txBody>
      </p:sp>
      <p:sp>
        <p:nvSpPr>
          <p:cNvPr id="24579" name="Text Box 4"/>
          <p:cNvSpPr txBox="1">
            <a:spLocks noChangeArrowheads="1"/>
          </p:cNvSpPr>
          <p:nvPr/>
        </p:nvSpPr>
        <p:spPr bwMode="auto">
          <a:xfrm>
            <a:off x="539750" y="620713"/>
            <a:ext cx="8208963" cy="151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dirty="0">
                <a:latin typeface="微軟正黑體" panose="020B0604030504040204" pitchFamily="34" charset="-120"/>
                <a:ea typeface="微軟正黑體" panose="020B0604030504040204" pitchFamily="34" charset="-120"/>
              </a:rPr>
              <a:t>範例</a:t>
            </a:r>
            <a:r>
              <a:rPr lang="en-US" altLang="zh-TW" sz="2200" dirty="0">
                <a:latin typeface="微軟正黑體" panose="020B0604030504040204" pitchFamily="34" charset="-120"/>
                <a:ea typeface="微軟正黑體" panose="020B0604030504040204" pitchFamily="34" charset="-120"/>
              </a:rPr>
              <a:t>3: </a:t>
            </a:r>
            <a:r>
              <a:rPr lang="zh-TW" altLang="en-US" sz="2200" dirty="0">
                <a:latin typeface="微軟正黑體" panose="020B0604030504040204" pitchFamily="34" charset="-120"/>
                <a:ea typeface="微軟正黑體" panose="020B0604030504040204" pitchFamily="34" charset="-120"/>
              </a:rPr>
              <a:t>何謂彩度動差</a:t>
            </a:r>
            <a:r>
              <a:rPr lang="en-US" altLang="zh-TW" sz="2200" dirty="0" smtClean="0">
                <a:latin typeface="微軟正黑體" panose="020B0604030504040204" pitchFamily="34" charset="-120"/>
                <a:ea typeface="微軟正黑體" panose="020B0604030504040204" pitchFamily="34" charset="-120"/>
              </a:rPr>
              <a:t>?</a:t>
            </a:r>
          </a:p>
          <a:p>
            <a:pPr eaLnBrk="1" hangingPunct="1">
              <a:spcBef>
                <a:spcPct val="50000"/>
              </a:spcBef>
            </a:pPr>
            <a:r>
              <a:rPr lang="zh-TW" altLang="en-US" sz="1050" dirty="0">
                <a:latin typeface="微軟正黑體" panose="020B0604030504040204" pitchFamily="34" charset="-120"/>
                <a:ea typeface="微軟正黑體" panose="020B0604030504040204" pitchFamily="34" charset="-120"/>
              </a:rPr>
              <a:t>　</a:t>
            </a:r>
            <a:endParaRPr lang="en-US" altLang="zh-TW" sz="1050" dirty="0">
              <a:latin typeface="微軟正黑體" panose="020B0604030504040204" pitchFamily="34" charset="-120"/>
              <a:ea typeface="微軟正黑體" panose="020B0604030504040204" pitchFamily="34" charset="-120"/>
            </a:endParaRPr>
          </a:p>
          <a:p>
            <a:pPr eaLnBrk="1" hangingPunct="1">
              <a:spcBef>
                <a:spcPct val="50000"/>
              </a:spcBef>
            </a:pPr>
            <a:r>
              <a:rPr lang="zh-TW" altLang="en-US" sz="2200" dirty="0" smtClean="0">
                <a:latin typeface="微軟正黑體" panose="020B0604030504040204" pitchFamily="34" charset="-120"/>
                <a:ea typeface="微軟正黑體" panose="020B0604030504040204" pitchFamily="34" charset="-120"/>
              </a:rPr>
              <a:t>解答</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在第八章的</a:t>
            </a:r>
            <a:r>
              <a:rPr lang="en-US" altLang="zh-TW" sz="2200" dirty="0">
                <a:latin typeface="微軟正黑體" panose="020B0604030504040204" pitchFamily="34" charset="-120"/>
                <a:ea typeface="微軟正黑體" panose="020B0604030504040204" pitchFamily="34" charset="-120"/>
              </a:rPr>
              <a:t>8.5</a:t>
            </a:r>
            <a:r>
              <a:rPr lang="zh-TW" altLang="en-US" sz="2200" dirty="0">
                <a:latin typeface="微軟正黑體" panose="020B0604030504040204" pitchFamily="34" charset="-120"/>
                <a:ea typeface="微軟正黑體" panose="020B0604030504040204" pitchFamily="34" charset="-120"/>
              </a:rPr>
              <a:t>節中，我們在式</a:t>
            </a:r>
            <a:r>
              <a:rPr lang="en-US" altLang="zh-TW" sz="2200" dirty="0">
                <a:latin typeface="微軟正黑體" panose="020B0604030504040204" pitchFamily="34" charset="-120"/>
                <a:ea typeface="微軟正黑體" panose="020B0604030504040204" pitchFamily="34" charset="-120"/>
              </a:rPr>
              <a:t>(8.5.1)</a:t>
            </a:r>
            <a:r>
              <a:rPr lang="zh-TW" altLang="en-US" sz="2200" dirty="0">
                <a:latin typeface="微軟正黑體" panose="020B0604030504040204" pitchFamily="34" charset="-120"/>
                <a:ea typeface="微軟正黑體" panose="020B0604030504040204" pitchFamily="34" charset="-120"/>
              </a:rPr>
              <a:t>中定義過</a:t>
            </a:r>
            <a:r>
              <a:rPr lang="en-US" altLang="zh-TW" sz="2200" dirty="0">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p</a:t>
            </a:r>
            <a:r>
              <a:rPr lang="en-US" altLang="zh-TW" sz="2200" dirty="0" err="1">
                <a:latin typeface="微軟正黑體" panose="020B0604030504040204" pitchFamily="34" charset="-120"/>
                <a:ea typeface="微軟正黑體" panose="020B0604030504040204" pitchFamily="34" charset="-120"/>
              </a:rPr>
              <a:t>+</a:t>
            </a:r>
            <a:r>
              <a:rPr lang="en-US" altLang="zh-TW" sz="2200" i="1" dirty="0" err="1">
                <a:latin typeface="微軟正黑體" panose="020B0604030504040204" pitchFamily="34" charset="-120"/>
                <a:ea typeface="微軟正黑體" panose="020B0604030504040204" pitchFamily="34" charset="-120"/>
              </a:rPr>
              <a:t>q</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階動差為 </a:t>
            </a:r>
          </a:p>
        </p:txBody>
      </p:sp>
      <p:graphicFrame>
        <p:nvGraphicFramePr>
          <p:cNvPr id="24580" name="Object 115"/>
          <p:cNvGraphicFramePr>
            <a:graphicFrameLocks noChangeAspect="1"/>
          </p:cNvGraphicFramePr>
          <p:nvPr/>
        </p:nvGraphicFramePr>
        <p:xfrm>
          <a:off x="2703513" y="1844675"/>
          <a:ext cx="3452812" cy="612775"/>
        </p:xfrm>
        <a:graphic>
          <a:graphicData uri="http://schemas.openxmlformats.org/presentationml/2006/ole">
            <mc:AlternateContent xmlns:mc="http://schemas.openxmlformats.org/markup-compatibility/2006">
              <mc:Choice xmlns:v="urn:schemas-microsoft-com:vml" Requires="v">
                <p:oleObj spid="_x0000_s24633" name="Equation" r:id="rId3" imgW="1879600" imgH="330200" progId="Equation.DSMT4">
                  <p:embed/>
                </p:oleObj>
              </mc:Choice>
              <mc:Fallback>
                <p:oleObj name="Equation" r:id="rId3" imgW="1879600" imgH="330200" progId="Equation.DSMT4">
                  <p:embed/>
                  <p:pic>
                    <p:nvPicPr>
                      <p:cNvPr id="0" name="Object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513" y="1844675"/>
                        <a:ext cx="345281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Text Box 7"/>
          <p:cNvSpPr txBox="1">
            <a:spLocks noChangeArrowheads="1"/>
          </p:cNvSpPr>
          <p:nvPr/>
        </p:nvSpPr>
        <p:spPr bwMode="auto">
          <a:xfrm>
            <a:off x="611188" y="2636838"/>
            <a:ext cx="82819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dirty="0">
                <a:latin typeface="微軟正黑體" panose="020B0604030504040204" pitchFamily="34" charset="-120"/>
                <a:ea typeface="微軟正黑體" panose="020B0604030504040204" pitchFamily="34" charset="-120"/>
              </a:rPr>
              <a:t>上式中的         代表位於位置         的像素灰階值。這裡談的彩度動差被定義為</a:t>
            </a:r>
          </a:p>
        </p:txBody>
      </p:sp>
      <p:graphicFrame>
        <p:nvGraphicFramePr>
          <p:cNvPr id="24582" name="Object 116"/>
          <p:cNvGraphicFramePr>
            <a:graphicFrameLocks noChangeAspect="1"/>
          </p:cNvGraphicFramePr>
          <p:nvPr>
            <p:extLst>
              <p:ext uri="{D42A27DB-BD31-4B8C-83A1-F6EECF244321}">
                <p14:modId xmlns:p14="http://schemas.microsoft.com/office/powerpoint/2010/main" val="1732673698"/>
              </p:ext>
            </p:extLst>
          </p:nvPr>
        </p:nvGraphicFramePr>
        <p:xfrm>
          <a:off x="2916238" y="3429000"/>
          <a:ext cx="2949575" cy="863600"/>
        </p:xfrm>
        <a:graphic>
          <a:graphicData uri="http://schemas.openxmlformats.org/presentationml/2006/ole">
            <mc:AlternateContent xmlns:mc="http://schemas.openxmlformats.org/markup-compatibility/2006">
              <mc:Choice xmlns:v="urn:schemas-microsoft-com:vml" Requires="v">
                <p:oleObj spid="_x0000_s24634" name="方程式" r:id="rId5" imgW="1562100" imgH="457200" progId="Equation.3">
                  <p:embed/>
                </p:oleObj>
              </mc:Choice>
              <mc:Fallback>
                <p:oleObj name="方程式" r:id="rId5" imgW="1562100" imgH="457200" progId="Equation.3">
                  <p:embed/>
                  <p:pic>
                    <p:nvPicPr>
                      <p:cNvPr id="0" name="Object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429000"/>
                        <a:ext cx="2949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Text Box 10"/>
          <p:cNvSpPr txBox="1">
            <a:spLocks noChangeArrowheads="1"/>
          </p:cNvSpPr>
          <p:nvPr/>
        </p:nvSpPr>
        <p:spPr bwMode="auto">
          <a:xfrm>
            <a:off x="684213" y="4508500"/>
            <a:ext cx="82804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dirty="0">
                <a:latin typeface="微軟正黑體" panose="020B0604030504040204" pitchFamily="34" charset="-120"/>
                <a:ea typeface="微軟正黑體" panose="020B0604030504040204" pitchFamily="34" charset="-120"/>
              </a:rPr>
              <a:t>一般來說，我們都只用到低階的彩度動差，例如                  等</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eaLnBrk="1" hangingPunct="1">
              <a:spcBef>
                <a:spcPct val="50000"/>
              </a:spcBef>
            </a:pPr>
            <a:r>
              <a:rPr lang="zh-TW" altLang="en-US" sz="2200" dirty="0">
                <a:latin typeface="微軟正黑體" panose="020B0604030504040204" pitchFamily="34" charset="-120"/>
                <a:ea typeface="微軟正黑體" panose="020B0604030504040204" pitchFamily="34" charset="-120"/>
              </a:rPr>
              <a:t>解答完畢 </a:t>
            </a:r>
          </a:p>
        </p:txBody>
      </p:sp>
      <p:graphicFrame>
        <p:nvGraphicFramePr>
          <p:cNvPr id="24584" name="Object 118"/>
          <p:cNvGraphicFramePr>
            <a:graphicFrameLocks noChangeAspect="1"/>
          </p:cNvGraphicFramePr>
          <p:nvPr/>
        </p:nvGraphicFramePr>
        <p:xfrm>
          <a:off x="1763713" y="2708275"/>
          <a:ext cx="720725" cy="296863"/>
        </p:xfrm>
        <a:graphic>
          <a:graphicData uri="http://schemas.openxmlformats.org/presentationml/2006/ole">
            <mc:AlternateContent xmlns:mc="http://schemas.openxmlformats.org/markup-compatibility/2006">
              <mc:Choice xmlns:v="urn:schemas-microsoft-com:vml" Requires="v">
                <p:oleObj spid="_x0000_s24635" name="方程式" r:id="rId7" imgW="482391" imgH="203112" progId="Equation.3">
                  <p:embed/>
                </p:oleObj>
              </mc:Choice>
              <mc:Fallback>
                <p:oleObj name="方程式" r:id="rId7" imgW="482391" imgH="203112" progId="Equation.3">
                  <p:embed/>
                  <p:pic>
                    <p:nvPicPr>
                      <p:cNvPr id="0" name="Object 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708275"/>
                        <a:ext cx="7207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5" name="Object 119"/>
          <p:cNvGraphicFramePr>
            <a:graphicFrameLocks noChangeAspect="1"/>
          </p:cNvGraphicFramePr>
          <p:nvPr/>
        </p:nvGraphicFramePr>
        <p:xfrm>
          <a:off x="4140200" y="2708275"/>
          <a:ext cx="503238" cy="311150"/>
        </p:xfrm>
        <a:graphic>
          <a:graphicData uri="http://schemas.openxmlformats.org/presentationml/2006/ole">
            <mc:AlternateContent xmlns:mc="http://schemas.openxmlformats.org/markup-compatibility/2006">
              <mc:Choice xmlns:v="urn:schemas-microsoft-com:vml" Requires="v">
                <p:oleObj spid="_x0000_s24636" name="方程式" r:id="rId9" imgW="355292" imgH="215713" progId="Equation.3">
                  <p:embed/>
                </p:oleObj>
              </mc:Choice>
              <mc:Fallback>
                <p:oleObj name="方程式" r:id="rId9" imgW="355292" imgH="215713" progId="Equation.3">
                  <p:embed/>
                  <p:pic>
                    <p:nvPicPr>
                      <p:cNvPr id="0" name="Object 1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2708275"/>
                        <a:ext cx="5032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120"/>
          <p:cNvGraphicFramePr>
            <a:graphicFrameLocks noChangeAspect="1"/>
          </p:cNvGraphicFramePr>
          <p:nvPr>
            <p:extLst>
              <p:ext uri="{D42A27DB-BD31-4B8C-83A1-F6EECF244321}">
                <p14:modId xmlns:p14="http://schemas.microsoft.com/office/powerpoint/2010/main" val="1214009942"/>
              </p:ext>
            </p:extLst>
          </p:nvPr>
        </p:nvGraphicFramePr>
        <p:xfrm>
          <a:off x="6650038" y="4581128"/>
          <a:ext cx="1244600" cy="303213"/>
        </p:xfrm>
        <a:graphic>
          <a:graphicData uri="http://schemas.openxmlformats.org/presentationml/2006/ole">
            <mc:AlternateContent xmlns:mc="http://schemas.openxmlformats.org/markup-compatibility/2006">
              <mc:Choice xmlns:v="urn:schemas-microsoft-com:vml" Requires="v">
                <p:oleObj spid="_x0000_s24637" name="Equation" r:id="rId11" imgW="825500" imgH="203200" progId="Equation.DSMT4">
                  <p:embed/>
                </p:oleObj>
              </mc:Choice>
              <mc:Fallback>
                <p:oleObj name="Equation" r:id="rId11" imgW="825500" imgH="203200" progId="Equation.DSMT4">
                  <p:embed/>
                  <p:pic>
                    <p:nvPicPr>
                      <p:cNvPr id="0" name="Object 1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0038" y="4581128"/>
                        <a:ext cx="12446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7" name="文字方塊 13"/>
          <p:cNvSpPr txBox="1">
            <a:spLocks noChangeArrowheads="1"/>
          </p:cNvSpPr>
          <p:nvPr/>
        </p:nvSpPr>
        <p:spPr bwMode="auto">
          <a:xfrm>
            <a:off x="6846888" y="3716337"/>
            <a:ext cx="1063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dirty="0">
                <a:latin typeface="微軟正黑體" panose="020B0604030504040204" pitchFamily="34" charset="-120"/>
                <a:ea typeface="微軟正黑體" panose="020B0604030504040204" pitchFamily="34" charset="-120"/>
              </a:rPr>
              <a:t>(13.6.3)</a:t>
            </a:r>
            <a:endParaRPr lang="zh-TW" altLang="en-US" sz="2000"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539750" y="1350940"/>
            <a:ext cx="7632700" cy="1246188"/>
            <a:chOff x="684213" y="1393652"/>
            <a:chExt cx="7632700" cy="1246188"/>
          </a:xfrm>
        </p:grpSpPr>
        <p:sp>
          <p:nvSpPr>
            <p:cNvPr id="25604" name="Text Box 5"/>
            <p:cNvSpPr txBox="1">
              <a:spLocks noChangeArrowheads="1"/>
            </p:cNvSpPr>
            <p:nvPr/>
          </p:nvSpPr>
          <p:spPr bwMode="auto">
            <a:xfrm>
              <a:off x="684213" y="1393652"/>
              <a:ext cx="76327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ts val="3000"/>
                </a:lnSpc>
                <a:spcBef>
                  <a:spcPct val="50000"/>
                </a:spcBef>
              </a:pPr>
              <a:r>
                <a:rPr lang="zh-TW" altLang="en-US" sz="2200" dirty="0">
                  <a:latin typeface="微軟正黑體" panose="020B0604030504040204" pitchFamily="34" charset="-120"/>
                  <a:ea typeface="微軟正黑體" panose="020B0604030504040204" pitchFamily="34" charset="-120"/>
                </a:rPr>
                <a:t>解答：令查詢影像的彩度動差為      ；令影像資料庫中的模型影像之彩度動差為      。利用彩度動差       和       ，查詢影像和模型影像的差異大小可利用下列的距離來量度：</a:t>
              </a:r>
            </a:p>
          </p:txBody>
        </p:sp>
        <p:graphicFrame>
          <p:nvGraphicFramePr>
            <p:cNvPr id="25606" name="Object 97"/>
            <p:cNvGraphicFramePr>
              <a:graphicFrameLocks noChangeAspect="1"/>
            </p:cNvGraphicFramePr>
            <p:nvPr>
              <p:extLst>
                <p:ext uri="{D42A27DB-BD31-4B8C-83A1-F6EECF244321}">
                  <p14:modId xmlns:p14="http://schemas.microsoft.com/office/powerpoint/2010/main" val="3454929329"/>
                </p:ext>
              </p:extLst>
            </p:nvPr>
          </p:nvGraphicFramePr>
          <p:xfrm>
            <a:off x="4665663" y="1412875"/>
            <a:ext cx="468312" cy="361950"/>
          </p:xfrm>
          <a:graphic>
            <a:graphicData uri="http://schemas.openxmlformats.org/presentationml/2006/ole">
              <mc:AlternateContent xmlns:mc="http://schemas.openxmlformats.org/markup-compatibility/2006">
                <mc:Choice xmlns:v="urn:schemas-microsoft-com:vml" Requires="v">
                  <p:oleObj spid="_x0000_s25657" name="方程式" r:id="rId4" imgW="330057" imgH="253890" progId="Equation.3">
                    <p:embed/>
                  </p:oleObj>
                </mc:Choice>
                <mc:Fallback>
                  <p:oleObj name="方程式" r:id="rId4" imgW="330057" imgH="253890" progId="Equation.3">
                    <p:embed/>
                    <p:pic>
                      <p:nvPicPr>
                        <p:cNvPr id="0" name="Object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663" y="1412875"/>
                          <a:ext cx="4683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Object 98"/>
            <p:cNvGraphicFramePr>
              <a:graphicFrameLocks noChangeAspect="1"/>
            </p:cNvGraphicFramePr>
            <p:nvPr>
              <p:extLst>
                <p:ext uri="{D42A27DB-BD31-4B8C-83A1-F6EECF244321}">
                  <p14:modId xmlns:p14="http://schemas.microsoft.com/office/powerpoint/2010/main" val="3317022895"/>
                </p:ext>
              </p:extLst>
            </p:nvPr>
          </p:nvGraphicFramePr>
          <p:xfrm>
            <a:off x="3033713" y="1837110"/>
            <a:ext cx="519112" cy="358775"/>
          </p:xfrm>
          <a:graphic>
            <a:graphicData uri="http://schemas.openxmlformats.org/presentationml/2006/ole">
              <mc:AlternateContent xmlns:mc="http://schemas.openxmlformats.org/markup-compatibility/2006">
                <mc:Choice xmlns:v="urn:schemas-microsoft-com:vml" Requires="v">
                  <p:oleObj spid="_x0000_s25658" name="Equation" r:id="rId6" imgW="393480" imgH="266400" progId="Equation.DSMT4">
                    <p:embed/>
                  </p:oleObj>
                </mc:Choice>
                <mc:Fallback>
                  <p:oleObj name="Equation" r:id="rId6" imgW="393480" imgH="266400" progId="Equation.DSMT4">
                    <p:embed/>
                    <p:pic>
                      <p:nvPicPr>
                        <p:cNvPr id="0" name="Object 98"/>
                        <p:cNvPicPr>
                          <a:picLocks noChangeAspect="1" noChangeArrowheads="1"/>
                        </p:cNvPicPr>
                        <p:nvPr/>
                      </p:nvPicPr>
                      <p:blipFill>
                        <a:blip r:embed="rId7"/>
                        <a:srcRect/>
                        <a:stretch>
                          <a:fillRect/>
                        </a:stretch>
                      </p:blipFill>
                      <p:spPr bwMode="auto">
                        <a:xfrm>
                          <a:off x="3033713" y="1837110"/>
                          <a:ext cx="5191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8" name="Object 99"/>
            <p:cNvGraphicFramePr>
              <a:graphicFrameLocks noChangeAspect="1"/>
            </p:cNvGraphicFramePr>
            <p:nvPr>
              <p:extLst>
                <p:ext uri="{D42A27DB-BD31-4B8C-83A1-F6EECF244321}">
                  <p14:modId xmlns:p14="http://schemas.microsoft.com/office/powerpoint/2010/main" val="3847503319"/>
                </p:ext>
              </p:extLst>
            </p:nvPr>
          </p:nvGraphicFramePr>
          <p:xfrm>
            <a:off x="5364163" y="1817688"/>
            <a:ext cx="468312" cy="360362"/>
          </p:xfrm>
          <a:graphic>
            <a:graphicData uri="http://schemas.openxmlformats.org/presentationml/2006/ole">
              <mc:AlternateContent xmlns:mc="http://schemas.openxmlformats.org/markup-compatibility/2006">
                <mc:Choice xmlns:v="urn:schemas-microsoft-com:vml" Requires="v">
                  <p:oleObj spid="_x0000_s25659" name="方程式" r:id="rId8" imgW="330057" imgH="253890" progId="Equation.3">
                    <p:embed/>
                  </p:oleObj>
                </mc:Choice>
                <mc:Fallback>
                  <p:oleObj name="方程式" r:id="rId8" imgW="330057" imgH="253890" progId="Equation.3">
                    <p:embed/>
                    <p:pic>
                      <p:nvPicPr>
                        <p:cNvPr id="0" name="Object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1817688"/>
                          <a:ext cx="4683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9" name="Object 100"/>
            <p:cNvGraphicFramePr>
              <a:graphicFrameLocks noChangeAspect="1"/>
            </p:cNvGraphicFramePr>
            <p:nvPr>
              <p:extLst>
                <p:ext uri="{D42A27DB-BD31-4B8C-83A1-F6EECF244321}">
                  <p14:modId xmlns:p14="http://schemas.microsoft.com/office/powerpoint/2010/main" val="667472447"/>
                </p:ext>
              </p:extLst>
            </p:nvPr>
          </p:nvGraphicFramePr>
          <p:xfrm>
            <a:off x="6156325" y="1811338"/>
            <a:ext cx="503238" cy="366712"/>
          </p:xfrm>
          <a:graphic>
            <a:graphicData uri="http://schemas.openxmlformats.org/presentationml/2006/ole">
              <mc:AlternateContent xmlns:mc="http://schemas.openxmlformats.org/markup-compatibility/2006">
                <mc:Choice xmlns:v="urn:schemas-microsoft-com:vml" Requires="v">
                  <p:oleObj spid="_x0000_s25660" name="方程式" r:id="rId9" imgW="355292" imgH="253780" progId="Equation.3">
                    <p:embed/>
                  </p:oleObj>
                </mc:Choice>
                <mc:Fallback>
                  <p:oleObj name="方程式" r:id="rId9" imgW="355292" imgH="253780" progId="Equation.3">
                    <p:embed/>
                    <p:pic>
                      <p:nvPicPr>
                        <p:cNvPr id="0" name="Object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1811338"/>
                          <a:ext cx="503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603" name="Text Box 4"/>
          <p:cNvSpPr txBox="1">
            <a:spLocks noChangeArrowheads="1"/>
          </p:cNvSpPr>
          <p:nvPr/>
        </p:nvSpPr>
        <p:spPr bwMode="auto">
          <a:xfrm>
            <a:off x="539824" y="622523"/>
            <a:ext cx="7848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dirty="0">
                <a:latin typeface="微軟正黑體" panose="020B0604030504040204" pitchFamily="34" charset="-120"/>
                <a:ea typeface="微軟正黑體" panose="020B0604030504040204" pitchFamily="34" charset="-120"/>
              </a:rPr>
              <a:t>範例</a:t>
            </a:r>
            <a:r>
              <a:rPr lang="en-US" altLang="zh-TW" sz="2200" dirty="0">
                <a:latin typeface="微軟正黑體" panose="020B0604030504040204" pitchFamily="34" charset="-120"/>
                <a:ea typeface="微軟正黑體" panose="020B0604030504040204" pitchFamily="34" charset="-120"/>
              </a:rPr>
              <a:t>4</a:t>
            </a:r>
            <a:r>
              <a:rPr lang="zh-TW" altLang="en-US" sz="2200" dirty="0">
                <a:latin typeface="微軟正黑體" panose="020B0604030504040204" pitchFamily="34" charset="-120"/>
                <a:ea typeface="微軟正黑體" panose="020B0604030504040204" pitchFamily="34" charset="-120"/>
              </a:rPr>
              <a:t>：如何利用式</a:t>
            </a:r>
            <a:r>
              <a:rPr lang="en-US" altLang="zh-TW" sz="2200" dirty="0">
                <a:latin typeface="微軟正黑體" panose="020B0604030504040204" pitchFamily="34" charset="-120"/>
                <a:ea typeface="微軟正黑體" panose="020B0604030504040204" pitchFamily="34" charset="-120"/>
              </a:rPr>
              <a:t>(13.6.3)</a:t>
            </a:r>
            <a:r>
              <a:rPr lang="zh-TW" altLang="en-US" sz="2200" dirty="0">
                <a:latin typeface="微軟正黑體" panose="020B0604030504040204" pitchFamily="34" charset="-120"/>
                <a:ea typeface="微軟正黑體" panose="020B0604030504040204" pitchFamily="34" charset="-120"/>
              </a:rPr>
              <a:t>所定義的彩度動差來進行影像檢索？</a:t>
            </a:r>
            <a:endParaRPr lang="en-US" altLang="zh-TW" sz="2200" dirty="0">
              <a:latin typeface="微軟正黑體" panose="020B0604030504040204" pitchFamily="34" charset="-120"/>
              <a:ea typeface="微軟正黑體" panose="020B0604030504040204" pitchFamily="34" charset="-120"/>
            </a:endParaRPr>
          </a:p>
        </p:txBody>
      </p:sp>
      <p:sp>
        <p:nvSpPr>
          <p:cNvPr id="25602"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871D1D24-CF18-406F-A7E4-75CB7FAFCAC9}" type="slidenum">
              <a:rPr kumimoji="0" lang="zh-TW" altLang="en-US">
                <a:latin typeface="Arial Black" panose="020B0A04020102020204" pitchFamily="34" charset="0"/>
              </a:rPr>
              <a:pPr/>
              <a:t>23</a:t>
            </a:fld>
            <a:endParaRPr kumimoji="0" lang="en-US" altLang="zh-TW">
              <a:latin typeface="Arial Black" panose="020B0A04020102020204" pitchFamily="34" charset="0"/>
            </a:endParaRPr>
          </a:p>
        </p:txBody>
      </p:sp>
      <p:grpSp>
        <p:nvGrpSpPr>
          <p:cNvPr id="3" name="群組 2"/>
          <p:cNvGrpSpPr/>
          <p:nvPr/>
        </p:nvGrpSpPr>
        <p:grpSpPr>
          <a:xfrm>
            <a:off x="2647329" y="2780928"/>
            <a:ext cx="5453063" cy="969962"/>
            <a:chOff x="2644775" y="2995613"/>
            <a:chExt cx="5453063" cy="969962"/>
          </a:xfrm>
        </p:grpSpPr>
        <p:graphicFrame>
          <p:nvGraphicFramePr>
            <p:cNvPr id="25605" name="Object 96"/>
            <p:cNvGraphicFramePr>
              <a:graphicFrameLocks noChangeAspect="1"/>
            </p:cNvGraphicFramePr>
            <p:nvPr>
              <p:extLst>
                <p:ext uri="{D42A27DB-BD31-4B8C-83A1-F6EECF244321}">
                  <p14:modId xmlns:p14="http://schemas.microsoft.com/office/powerpoint/2010/main" val="3719921929"/>
                </p:ext>
              </p:extLst>
            </p:nvPr>
          </p:nvGraphicFramePr>
          <p:xfrm>
            <a:off x="2644775" y="2995613"/>
            <a:ext cx="3222625" cy="969962"/>
          </p:xfrm>
          <a:graphic>
            <a:graphicData uri="http://schemas.openxmlformats.org/presentationml/2006/ole">
              <mc:AlternateContent xmlns:mc="http://schemas.openxmlformats.org/markup-compatibility/2006">
                <mc:Choice xmlns:v="urn:schemas-microsoft-com:vml" Requires="v">
                  <p:oleObj spid="_x0000_s25661" name="方程式" r:id="rId11" imgW="1485255" imgH="444307" progId="Equation.3">
                    <p:embed/>
                  </p:oleObj>
                </mc:Choice>
                <mc:Fallback>
                  <p:oleObj name="方程式" r:id="rId11" imgW="1485255" imgH="444307" progId="Equation.3">
                    <p:embed/>
                    <p:pic>
                      <p:nvPicPr>
                        <p:cNvPr id="0" name="Object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4775" y="2995613"/>
                          <a:ext cx="3222625"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文字方塊 11"/>
            <p:cNvSpPr txBox="1">
              <a:spLocks noChangeArrowheads="1"/>
            </p:cNvSpPr>
            <p:nvPr/>
          </p:nvSpPr>
          <p:spPr bwMode="auto">
            <a:xfrm>
              <a:off x="6948488" y="3213100"/>
              <a:ext cx="11493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a:latin typeface="微軟正黑體" panose="020B0604030504040204" pitchFamily="34" charset="-120"/>
                  <a:ea typeface="微軟正黑體" panose="020B0604030504040204" pitchFamily="34" charset="-120"/>
                </a:rPr>
                <a:t>(13.6.4)</a:t>
              </a:r>
              <a:endParaRPr lang="zh-TW" altLang="en-US" sz="2200">
                <a:latin typeface="微軟正黑體" panose="020B0604030504040204" pitchFamily="34" charset="-120"/>
                <a:ea typeface="微軟正黑體" panose="020B0604030504040204" pitchFamily="34" charset="-120"/>
              </a:endParaRPr>
            </a:p>
          </p:txBody>
        </p:sp>
      </p:grpSp>
      <p:sp>
        <p:nvSpPr>
          <p:cNvPr id="25611" name="文字方塊 12"/>
          <p:cNvSpPr txBox="1">
            <a:spLocks noChangeArrowheads="1"/>
          </p:cNvSpPr>
          <p:nvPr/>
        </p:nvSpPr>
        <p:spPr bwMode="auto">
          <a:xfrm>
            <a:off x="709613" y="3933056"/>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000" dirty="0">
                <a:latin typeface="微軟正黑體" panose="020B0604030504040204" pitchFamily="34" charset="-120"/>
                <a:ea typeface="微軟正黑體" panose="020B0604030504040204" pitchFamily="34" charset="-120"/>
              </a:rPr>
              <a:t>解答完畢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457200"/>
            <a:ext cx="8915400" cy="1371600"/>
          </a:xfrm>
        </p:spPr>
        <p:txBody>
          <a:bodyPr/>
          <a:lstStyle/>
          <a:p>
            <a:pPr eaLnBrk="1" hangingPunct="1"/>
            <a:r>
              <a:rPr lang="en-US" altLang="zh-TW" smtClean="0">
                <a:latin typeface="微軟正黑體" panose="020B0604030504040204" pitchFamily="34" charset="-120"/>
                <a:ea typeface="微軟正黑體" panose="020B0604030504040204" pitchFamily="34" charset="-120"/>
              </a:rPr>
              <a:t>13.1 </a:t>
            </a:r>
            <a:r>
              <a:rPr lang="zh-TW" altLang="en-US" smtClean="0">
                <a:latin typeface="微軟正黑體" panose="020B0604030504040204" pitchFamily="34" charset="-120"/>
                <a:ea typeface="微軟正黑體" panose="020B0604030504040204" pitchFamily="34" charset="-120"/>
              </a:rPr>
              <a:t>前言</a:t>
            </a:r>
            <a:endParaRPr lang="zh-TW" altLang="en-US" sz="3600" smtClean="0">
              <a:latin typeface="微軟正黑體" panose="020B0604030504040204" pitchFamily="34" charset="-120"/>
              <a:ea typeface="微軟正黑體" panose="020B0604030504040204" pitchFamily="34" charset="-120"/>
            </a:endParaRPr>
          </a:p>
        </p:txBody>
      </p:sp>
      <p:sp>
        <p:nvSpPr>
          <p:cNvPr id="5123"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A1FC21E-2F8B-435E-AB0A-6E3A89983EA9}" type="slidenum">
              <a:rPr kumimoji="0" lang="zh-TW" altLang="en-US">
                <a:latin typeface="Arial Black" panose="020B0A04020102020204" pitchFamily="34" charset="0"/>
              </a:rPr>
              <a:pPr/>
              <a:t>3</a:t>
            </a:fld>
            <a:endParaRPr kumimoji="0" lang="en-US" altLang="zh-TW">
              <a:latin typeface="Arial Black" panose="020B0A04020102020204" pitchFamily="34" charset="0"/>
            </a:endParaRPr>
          </a:p>
        </p:txBody>
      </p:sp>
      <p:sp>
        <p:nvSpPr>
          <p:cNvPr id="5124" name="Text Box 6"/>
          <p:cNvSpPr txBox="1">
            <a:spLocks noChangeArrowheads="1"/>
          </p:cNvSpPr>
          <p:nvPr/>
        </p:nvSpPr>
        <p:spPr bwMode="auto">
          <a:xfrm>
            <a:off x="395288" y="1628775"/>
            <a:ext cx="8229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2200">
                <a:latin typeface="微軟正黑體" panose="020B0604030504040204" pitchFamily="34" charset="-120"/>
                <a:ea typeface="微軟正黑體" panose="020B0604030504040204" pitchFamily="34" charset="-120"/>
              </a:rPr>
              <a:t>介紹色彩、紋理、幾何及空間關係為主的資料檢索技術和整合性方法。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B312950-D7F9-4079-9C3D-A3B5AAB32A07}" type="slidenum">
              <a:rPr kumimoji="0" lang="zh-TW" altLang="en-US">
                <a:latin typeface="Arial Black" panose="020B0A04020102020204" pitchFamily="34" charset="0"/>
              </a:rPr>
              <a:pPr/>
              <a:t>4</a:t>
            </a:fld>
            <a:endParaRPr kumimoji="0" lang="en-US" altLang="zh-TW">
              <a:latin typeface="Arial Black" panose="020B0A04020102020204" pitchFamily="34" charset="0"/>
            </a:endParaRPr>
          </a:p>
        </p:txBody>
      </p:sp>
      <p:sp>
        <p:nvSpPr>
          <p:cNvPr id="6147" name="Rectangle 2"/>
          <p:cNvSpPr>
            <a:spLocks noChangeArrowheads="1"/>
          </p:cNvSpPr>
          <p:nvPr/>
        </p:nvSpPr>
        <p:spPr bwMode="auto">
          <a:xfrm>
            <a:off x="533400" y="542925"/>
            <a:ext cx="5334000"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Clr>
                <a:schemeClr val="bg2"/>
              </a:buClr>
              <a:buSzPct val="75000"/>
              <a:buFont typeface="Wingdings" panose="05000000000000000000" pitchFamily="2" charset="2"/>
              <a:buNone/>
            </a:pPr>
            <a:r>
              <a:rPr lang="en-US" altLang="zh-TW" sz="4400">
                <a:latin typeface="微軟正黑體" panose="020B0604030504040204" pitchFamily="34" charset="-120"/>
                <a:ea typeface="微軟正黑體" panose="020B0604030504040204" pitchFamily="34" charset="-120"/>
              </a:rPr>
              <a:t>13.2 </a:t>
            </a:r>
            <a:r>
              <a:rPr lang="zh-TW" altLang="en-US" sz="4400">
                <a:latin typeface="微軟正黑體" panose="020B0604030504040204" pitchFamily="34" charset="-120"/>
                <a:ea typeface="微軟正黑體" panose="020B0604030504040204" pitchFamily="34" charset="-120"/>
              </a:rPr>
              <a:t>色彩檢索法 </a:t>
            </a:r>
          </a:p>
        </p:txBody>
      </p:sp>
      <p:sp>
        <p:nvSpPr>
          <p:cNvPr id="6148" name="Text Box 10"/>
          <p:cNvSpPr txBox="1">
            <a:spLocks noChangeArrowheads="1"/>
          </p:cNvSpPr>
          <p:nvPr/>
        </p:nvSpPr>
        <p:spPr bwMode="auto">
          <a:xfrm>
            <a:off x="611188" y="1412875"/>
            <a:ext cx="7993062"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200">
                <a:latin typeface="微軟正黑體" panose="020B0604030504040204" pitchFamily="34" charset="-120"/>
                <a:ea typeface="微軟正黑體" panose="020B0604030504040204" pitchFamily="34" charset="-120"/>
              </a:rPr>
              <a:t>範例</a:t>
            </a:r>
            <a:r>
              <a:rPr lang="en-US" altLang="zh-TW" sz="2200">
                <a:latin typeface="微軟正黑體" panose="020B0604030504040204" pitchFamily="34" charset="-120"/>
                <a:ea typeface="微軟正黑體" panose="020B0604030504040204" pitchFamily="34" charset="-120"/>
              </a:rPr>
              <a:t>1:[1]</a:t>
            </a:r>
            <a:r>
              <a:rPr lang="zh-TW" altLang="en-US" sz="2200">
                <a:latin typeface="微軟正黑體" panose="020B0604030504040204" pitchFamily="34" charset="-120"/>
                <a:ea typeface="微軟正黑體" panose="020B0604030504040204" pitchFamily="34" charset="-120"/>
              </a:rPr>
              <a:t>何謂色彩影像檢索法？</a:t>
            </a:r>
            <a:endParaRPr lang="en-US" altLang="zh-TW" sz="2200">
              <a:latin typeface="微軟正黑體" panose="020B0604030504040204" pitchFamily="34" charset="-120"/>
              <a:ea typeface="微軟正黑體" panose="020B0604030504040204" pitchFamily="34" charset="-120"/>
            </a:endParaRPr>
          </a:p>
          <a:p>
            <a:pPr eaLnBrk="1" hangingPunct="1">
              <a:spcBef>
                <a:spcPct val="50000"/>
              </a:spcBef>
            </a:pPr>
            <a:r>
              <a:rPr lang="zh-TW" altLang="en-US" sz="2200">
                <a:latin typeface="微軟正黑體" panose="020B0604030504040204" pitchFamily="34" charset="-120"/>
                <a:ea typeface="微軟正黑體" panose="020B0604030504040204" pitchFamily="34" charset="-120"/>
              </a:rPr>
              <a:t>解答：查詢影像</a:t>
            </a:r>
            <a:r>
              <a:rPr lang="en-US" altLang="zh-TW" sz="2200">
                <a:latin typeface="微軟正黑體" panose="020B0604030504040204" pitchFamily="34" charset="-120"/>
                <a:ea typeface="微軟正黑體" panose="020B0604030504040204" pitchFamily="34" charset="-120"/>
              </a:rPr>
              <a:t>(Query Image)</a:t>
            </a:r>
            <a:r>
              <a:rPr lang="zh-TW" altLang="en-US" sz="2200">
                <a:latin typeface="微軟正黑體" panose="020B0604030504040204" pitchFamily="34" charset="-120"/>
                <a:ea typeface="微軟正黑體" panose="020B0604030504040204" pitchFamily="34" charset="-120"/>
              </a:rPr>
              <a:t>轉換為色彩柱狀圖</a:t>
            </a:r>
            <a:r>
              <a:rPr lang="en-US" altLang="zh-TW" sz="2200">
                <a:latin typeface="微軟正黑體" panose="020B0604030504040204" pitchFamily="34" charset="-120"/>
                <a:ea typeface="微軟正黑體" panose="020B0604030504040204" pitchFamily="34" charset="-120"/>
              </a:rPr>
              <a:t>(Color Histogram)</a:t>
            </a:r>
            <a:r>
              <a:rPr lang="zh-TW" altLang="en-US" sz="2200">
                <a:latin typeface="微軟正黑體" panose="020B0604030504040204" pitchFamily="34" charset="-120"/>
                <a:ea typeface="微軟正黑體" panose="020B0604030504040204" pitchFamily="34" charset="-120"/>
              </a:rPr>
              <a:t> 。介於查詢影像與模型影像</a:t>
            </a:r>
            <a:r>
              <a:rPr lang="en-US" altLang="zh-TW" sz="2200">
                <a:latin typeface="微軟正黑體" panose="020B0604030504040204" pitchFamily="34" charset="-120"/>
                <a:ea typeface="微軟正黑體" panose="020B0604030504040204" pitchFamily="34" charset="-120"/>
              </a:rPr>
              <a:t>(Model Image)</a:t>
            </a:r>
            <a:r>
              <a:rPr lang="zh-TW" altLang="en-US" sz="2200">
                <a:latin typeface="微軟正黑體" panose="020B0604030504040204" pitchFamily="34" charset="-120"/>
                <a:ea typeface="微軟正黑體" panose="020B0604030504040204" pitchFamily="34" charset="-120"/>
              </a:rPr>
              <a:t>的兩個色彩柱狀圖之間的斜線區域代表兩張影像的差異度</a:t>
            </a:r>
            <a:r>
              <a:rPr lang="en-US" altLang="zh-TW" sz="2200">
                <a:latin typeface="微軟正黑體" panose="020B0604030504040204" pitchFamily="34" charset="-120"/>
                <a:ea typeface="微軟正黑體" panose="020B0604030504040204" pitchFamily="34" charset="-120"/>
              </a:rPr>
              <a:t>(Difference)</a:t>
            </a:r>
            <a:r>
              <a:rPr lang="zh-TW" altLang="en-US" sz="2200">
                <a:latin typeface="微軟正黑體" panose="020B0604030504040204" pitchFamily="34" charset="-120"/>
                <a:ea typeface="微軟正黑體" panose="020B0604030504040204" pitchFamily="34" charset="-120"/>
              </a:rPr>
              <a:t>。差異度越小，代表兩張影像的相似度</a:t>
            </a:r>
            <a:r>
              <a:rPr lang="en-US" altLang="zh-TW" sz="2200">
                <a:latin typeface="微軟正黑體" panose="020B0604030504040204" pitchFamily="34" charset="-120"/>
                <a:ea typeface="微軟正黑體" panose="020B0604030504040204" pitchFamily="34" charset="-120"/>
              </a:rPr>
              <a:t>(Similarity)</a:t>
            </a:r>
            <a:r>
              <a:rPr lang="zh-TW" altLang="en-US" sz="2200">
                <a:latin typeface="微軟正黑體" panose="020B0604030504040204" pitchFamily="34" charset="-120"/>
                <a:ea typeface="微軟正黑體" panose="020B0604030504040204" pitchFamily="34" charset="-120"/>
              </a:rPr>
              <a:t>愈高。</a:t>
            </a:r>
            <a:endParaRPr lang="en-US" altLang="zh-TW">
              <a:latin typeface="微軟正黑體" panose="020B0604030504040204" pitchFamily="34" charset="-120"/>
              <a:ea typeface="微軟正黑體" panose="020B0604030504040204" pitchFamily="34" charset="-120"/>
            </a:endParaRPr>
          </a:p>
        </p:txBody>
      </p:sp>
      <p:grpSp>
        <p:nvGrpSpPr>
          <p:cNvPr id="2" name="群組 1"/>
          <p:cNvGrpSpPr/>
          <p:nvPr/>
        </p:nvGrpSpPr>
        <p:grpSpPr>
          <a:xfrm>
            <a:off x="1258888" y="3556000"/>
            <a:ext cx="6840537" cy="3124200"/>
            <a:chOff x="1258888" y="3556000"/>
            <a:chExt cx="6840537" cy="3124200"/>
          </a:xfrm>
        </p:grpSpPr>
        <p:graphicFrame>
          <p:nvGraphicFramePr>
            <p:cNvPr id="6149" name="Object 37"/>
            <p:cNvGraphicFramePr>
              <a:graphicFrameLocks noChangeAspect="1"/>
            </p:cNvGraphicFramePr>
            <p:nvPr>
              <p:extLst>
                <p:ext uri="{D42A27DB-BD31-4B8C-83A1-F6EECF244321}">
                  <p14:modId xmlns:p14="http://schemas.microsoft.com/office/powerpoint/2010/main" val="1757104460"/>
                </p:ext>
              </p:extLst>
            </p:nvPr>
          </p:nvGraphicFramePr>
          <p:xfrm>
            <a:off x="1258888" y="3556000"/>
            <a:ext cx="5041900" cy="3124200"/>
          </p:xfrm>
          <a:graphic>
            <a:graphicData uri="http://schemas.openxmlformats.org/presentationml/2006/ole">
              <mc:AlternateContent xmlns:mc="http://schemas.openxmlformats.org/markup-compatibility/2006">
                <mc:Choice xmlns:v="urn:schemas-microsoft-com:vml" Requires="v">
                  <p:oleObj spid="_x0000_s6160" name="Visio" r:id="rId3" imgW="4474752" imgH="2836620" progId="Visio.Drawing.11">
                    <p:embed/>
                  </p:oleObj>
                </mc:Choice>
                <mc:Fallback>
                  <p:oleObj name="Visio" r:id="rId3" imgW="4474752" imgH="2836620" progId="Visio.Drawing.11">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56000"/>
                          <a:ext cx="50419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0" name="Text Box 20"/>
            <p:cNvSpPr txBox="1">
              <a:spLocks noChangeArrowheads="1"/>
            </p:cNvSpPr>
            <p:nvPr/>
          </p:nvSpPr>
          <p:spPr bwMode="auto">
            <a:xfrm>
              <a:off x="5364163" y="5661025"/>
              <a:ext cx="2735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dirty="0">
                  <a:latin typeface="微軟正黑體" panose="020B0604030504040204" pitchFamily="34" charset="-120"/>
                  <a:ea typeface="微軟正黑體" panose="020B0604030504040204" pitchFamily="34" charset="-120"/>
                </a:rPr>
                <a:t>圖</a:t>
              </a:r>
              <a:r>
                <a:rPr lang="en-US" altLang="zh-TW" dirty="0">
                  <a:latin typeface="微軟正黑體" panose="020B0604030504040204" pitchFamily="34" charset="-120"/>
                  <a:ea typeface="微軟正黑體" panose="020B0604030504040204" pitchFamily="34" charset="-120"/>
                </a:rPr>
                <a:t>13.2.1  </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兩張影像的色彩柱狀圖</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sz="half" idx="1"/>
          </p:nvPr>
        </p:nvSpPr>
        <p:spPr>
          <a:xfrm>
            <a:off x="540000" y="720000"/>
            <a:ext cx="8352159" cy="4680520"/>
          </a:xfrm>
        </p:spPr>
        <p:txBody>
          <a:bodyPr/>
          <a:lstStyle/>
          <a:p>
            <a:pPr eaLnBrk="1" hangingPunct="1">
              <a:lnSpc>
                <a:spcPct val="150000"/>
              </a:lnSpc>
            </a:pPr>
            <a:r>
              <a:rPr lang="zh-TW" altLang="en-US" sz="2200" dirty="0" smtClean="0">
                <a:latin typeface="微軟正黑體" panose="020B0604030504040204" pitchFamily="34" charset="-120"/>
                <a:ea typeface="微軟正黑體" panose="020B0604030504040204" pitchFamily="34" charset="-120"/>
              </a:rPr>
              <a:t>八分樹</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(Octree)[2]</a:t>
            </a:r>
            <a:r>
              <a:rPr lang="zh-TW" altLang="en-US" sz="2200" dirty="0" smtClean="0">
                <a:latin typeface="微軟正黑體" panose="020B0604030504040204" pitchFamily="34" charset="-120"/>
                <a:ea typeface="微軟正黑體" panose="020B0604030504040204" pitchFamily="34" charset="-120"/>
              </a:rPr>
              <a:t>被用來表示影像的彩色資訊。</a:t>
            </a:r>
          </a:p>
          <a:p>
            <a:pPr eaLnBrk="1" hangingPunct="1">
              <a:lnSpc>
                <a:spcPct val="150000"/>
              </a:lnSpc>
              <a:buFont typeface="Wingdings" panose="05000000000000000000" pitchFamily="2" charset="2"/>
              <a:buNone/>
            </a:pPr>
            <a:endParaRPr lang="zh-TW" altLang="en-US" sz="2200" dirty="0" smtClean="0">
              <a:latin typeface="微軟正黑體" panose="020B0604030504040204" pitchFamily="34" charset="-120"/>
              <a:ea typeface="微軟正黑體" panose="020B0604030504040204" pitchFamily="34" charset="-120"/>
            </a:endParaRPr>
          </a:p>
        </p:txBody>
      </p:sp>
      <p:graphicFrame>
        <p:nvGraphicFramePr>
          <p:cNvPr id="7171" name="Object 23"/>
          <p:cNvGraphicFramePr>
            <a:graphicFrameLocks noGrp="1" noChangeAspect="1"/>
          </p:cNvGraphicFramePr>
          <p:nvPr>
            <p:ph sz="half" idx="2"/>
          </p:nvPr>
        </p:nvGraphicFramePr>
        <p:xfrm>
          <a:off x="2339975" y="2133600"/>
          <a:ext cx="4038600" cy="3149600"/>
        </p:xfrm>
        <a:graphic>
          <a:graphicData uri="http://schemas.openxmlformats.org/presentationml/2006/ole">
            <mc:AlternateContent xmlns:mc="http://schemas.openxmlformats.org/markup-compatibility/2006">
              <mc:Choice xmlns:v="urn:schemas-microsoft-com:vml" Requires="v">
                <p:oleObj spid="_x0000_s7189" name="Visio" r:id="rId3" imgW="5434721" imgH="4238724" progId="Visio.Drawing.11">
                  <p:embed/>
                </p:oleObj>
              </mc:Choice>
              <mc:Fallback>
                <p:oleObj name="Visio" r:id="rId3" imgW="5434721" imgH="4238724" progId="Visio.Drawing.11">
                  <p:embed/>
                  <p:pic>
                    <p:nvPicPr>
                      <p:cNvPr id="0" name="Object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133600"/>
                        <a:ext cx="4038600" cy="314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投影片編號版面配置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FE21314-13F7-4808-B1B2-66945913A1FB}" type="slidenum">
              <a:rPr kumimoji="0" lang="zh-TW" altLang="en-US">
                <a:latin typeface="Arial Black" panose="020B0A04020102020204" pitchFamily="34" charset="0"/>
              </a:rPr>
              <a:pPr/>
              <a:t>5</a:t>
            </a:fld>
            <a:endParaRPr kumimoji="0" lang="en-US" altLang="zh-TW">
              <a:latin typeface="Arial Black" panose="020B0A04020102020204" pitchFamily="34" charset="0"/>
            </a:endParaRPr>
          </a:p>
        </p:txBody>
      </p:sp>
      <p:grpSp>
        <p:nvGrpSpPr>
          <p:cNvPr id="7173" name="群組 13"/>
          <p:cNvGrpSpPr>
            <a:grpSpLocks/>
          </p:cNvGrpSpPr>
          <p:nvPr/>
        </p:nvGrpSpPr>
        <p:grpSpPr bwMode="auto">
          <a:xfrm>
            <a:off x="3605213" y="4541838"/>
            <a:ext cx="1139825" cy="908050"/>
            <a:chOff x="5908675" y="4181475"/>
            <a:chExt cx="1139825" cy="908050"/>
          </a:xfrm>
        </p:grpSpPr>
        <p:cxnSp>
          <p:nvCxnSpPr>
            <p:cNvPr id="3" name="直線單箭頭接點 2"/>
            <p:cNvCxnSpPr/>
            <p:nvPr/>
          </p:nvCxnSpPr>
          <p:spPr>
            <a:xfrm flipV="1">
              <a:off x="6443662" y="4508500"/>
              <a:ext cx="0" cy="3968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5" name="文字方塊 3"/>
            <p:cNvSpPr txBox="1">
              <a:spLocks noChangeArrowheads="1"/>
            </p:cNvSpPr>
            <p:nvPr/>
          </p:nvSpPr>
          <p:spPr bwMode="auto">
            <a:xfrm>
              <a:off x="6408738" y="418147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y</a:t>
              </a:r>
              <a:endParaRPr lang="zh-TW" altLang="en-US"/>
            </a:p>
          </p:txBody>
        </p:sp>
        <p:cxnSp>
          <p:nvCxnSpPr>
            <p:cNvPr id="7" name="直線單箭頭接點 6"/>
            <p:cNvCxnSpPr/>
            <p:nvPr/>
          </p:nvCxnSpPr>
          <p:spPr>
            <a:xfrm flipV="1">
              <a:off x="6443662" y="4887912"/>
              <a:ext cx="360363" cy="174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7" name="文字方塊 13"/>
            <p:cNvSpPr txBox="1">
              <a:spLocks noChangeArrowheads="1"/>
            </p:cNvSpPr>
            <p:nvPr/>
          </p:nvSpPr>
          <p:spPr bwMode="auto">
            <a:xfrm>
              <a:off x="6761163" y="4549775"/>
              <a:ext cx="287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z</a:t>
              </a:r>
              <a:endParaRPr lang="zh-TW" altLang="en-US"/>
            </a:p>
          </p:txBody>
        </p:sp>
        <p:cxnSp>
          <p:nvCxnSpPr>
            <p:cNvPr id="13" name="直線單箭頭接點 12"/>
            <p:cNvCxnSpPr/>
            <p:nvPr/>
          </p:nvCxnSpPr>
          <p:spPr>
            <a:xfrm flipH="1" flipV="1">
              <a:off x="6105525" y="4792662"/>
              <a:ext cx="338137" cy="127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9" name="文字方塊 24"/>
            <p:cNvSpPr txBox="1">
              <a:spLocks noChangeArrowheads="1"/>
            </p:cNvSpPr>
            <p:nvPr/>
          </p:nvSpPr>
          <p:spPr bwMode="auto">
            <a:xfrm>
              <a:off x="5908675" y="472122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a:t>x</a:t>
              </a:r>
              <a:endParaRPr lang="zh-TW"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sz="half" idx="1"/>
          </p:nvPr>
        </p:nvSpPr>
        <p:spPr>
          <a:xfrm>
            <a:off x="540000" y="720000"/>
            <a:ext cx="8352159" cy="4680520"/>
          </a:xfrm>
        </p:spPr>
        <p:txBody>
          <a:bodyPr/>
          <a:lstStyle/>
          <a:p>
            <a:pPr eaLnBrk="1" hangingPunct="1"/>
            <a:r>
              <a:rPr lang="zh-TW" altLang="en-US" sz="2200" dirty="0" smtClean="0">
                <a:latin typeface="微軟正黑體" panose="020B0604030504040204" pitchFamily="34" charset="-120"/>
                <a:ea typeface="微軟正黑體" panose="020B0604030504040204" pitchFamily="34" charset="-120"/>
              </a:rPr>
              <a:t>八分樹表示法。</a:t>
            </a:r>
            <a:r>
              <a:rPr lang="zh-TW" altLang="en-US" sz="2800" dirty="0" smtClean="0">
                <a:latin typeface="微軟正黑體" panose="020B0604030504040204" pitchFamily="34" charset="-120"/>
                <a:ea typeface="微軟正黑體" panose="020B0604030504040204" pitchFamily="34" charset="-120"/>
              </a:rPr>
              <a:t> </a:t>
            </a:r>
          </a:p>
        </p:txBody>
      </p:sp>
      <p:graphicFrame>
        <p:nvGraphicFramePr>
          <p:cNvPr id="8195" name="Object 26"/>
          <p:cNvGraphicFramePr>
            <a:graphicFrameLocks noGrp="1" noChangeAspect="1"/>
          </p:cNvGraphicFramePr>
          <p:nvPr>
            <p:ph sz="half" idx="2"/>
          </p:nvPr>
        </p:nvGraphicFramePr>
        <p:xfrm>
          <a:off x="250825" y="2349500"/>
          <a:ext cx="8518525" cy="3275013"/>
        </p:xfrm>
        <a:graphic>
          <a:graphicData uri="http://schemas.openxmlformats.org/presentationml/2006/ole">
            <mc:AlternateContent xmlns:mc="http://schemas.openxmlformats.org/markup-compatibility/2006">
              <mc:Choice xmlns:v="urn:schemas-microsoft-com:vml" Requires="v">
                <p:oleObj spid="_x0000_s8206" name="Visio" r:id="rId3" imgW="4995978" imgH="1920556" progId="Visio.Drawing.11">
                  <p:embed/>
                </p:oleObj>
              </mc:Choice>
              <mc:Fallback>
                <p:oleObj name="Visio" r:id="rId3" imgW="4995978" imgH="1920556" progId="Visio.Drawing.11">
                  <p:embed/>
                  <p:pic>
                    <p:nvPicPr>
                      <p:cNvPr id="0" name="Object 2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349500"/>
                        <a:ext cx="8518525" cy="327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投影片編號版面配置區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CDB4B9CF-2FE1-4C1B-8F31-1E236DF54388}" type="slidenum">
              <a:rPr kumimoji="0" lang="zh-TW" altLang="en-US">
                <a:latin typeface="Arial Black" panose="020B0A04020102020204" pitchFamily="34" charset="0"/>
              </a:rPr>
              <a:pPr/>
              <a:t>6</a:t>
            </a:fld>
            <a:endParaRPr kumimoji="0" lang="en-US" altLang="zh-TW">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836613"/>
            <a:ext cx="8229600" cy="4968875"/>
          </a:xfrm>
        </p:spPr>
        <p:txBody>
          <a:bodyPr/>
          <a:lstStyle/>
          <a:p>
            <a:pPr eaLnBrk="1" hangingPunct="1">
              <a:lnSpc>
                <a:spcPct val="150000"/>
              </a:lnSpc>
            </a:pPr>
            <a:r>
              <a:rPr lang="zh-TW" altLang="en-US" sz="2200" dirty="0" smtClean="0">
                <a:latin typeface="微軟正黑體" panose="020B0604030504040204" pitchFamily="34" charset="-120"/>
                <a:ea typeface="微軟正黑體" panose="020B0604030504040204" pitchFamily="34" charset="-120"/>
              </a:rPr>
              <a:t>範例</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3: </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可否給一小例子以解釋何謂八分樹的色彩檢索法</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b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b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
            </a:r>
            <a:b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b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解答</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b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b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給定                                                                                             。因為                  、                      、                     ，所以可用</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011</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代表這些彩色的範圍，</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011</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位於八分樹的樹根之下一層的孩子點上。從這些孩子點往下走訪到下一層編號為</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001</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的節點上。依此次序一直走訪到第八層，途中經過的路徑可表示為</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b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b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
            </a:r>
            <a:b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b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該路徑可表示成圖</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13.2.2</a:t>
            </a:r>
            <a:r>
              <a:rPr lang="zh-TW" altLang="en-US" sz="2200"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t/>
            </a:r>
            <a:br>
              <a:rPr lang="en-US" altLang="zh-TW" sz="2200" dirty="0" smtClean="0">
                <a:latin typeface="微軟正黑體" panose="020B0604030504040204" pitchFamily="34" charset="-120"/>
                <a:ea typeface="微軟正黑體" panose="020B0604030504040204" pitchFamily="34" charset="-120"/>
                <a:cs typeface="Times New Roman" panose="02020603050405020304" pitchFamily="18" charset="0"/>
              </a:rPr>
            </a:br>
            <a:endParaRPr lang="zh-TW" altLang="en-US" sz="2200" i="1" dirty="0" smtClean="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9219" name="投影片編號版面配置區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3B9E9FD6-BC54-4394-A09A-5B55FA904BF2}" type="slidenum">
              <a:rPr kumimoji="0" lang="zh-TW" altLang="en-US">
                <a:latin typeface="Arial Black" panose="020B0A04020102020204" pitchFamily="34" charset="0"/>
              </a:rPr>
              <a:pPr/>
              <a:t>7</a:t>
            </a:fld>
            <a:endParaRPr kumimoji="0" lang="en-US" altLang="zh-TW">
              <a:latin typeface="Arial Black" panose="020B0A04020102020204" pitchFamily="34" charset="0"/>
            </a:endParaRPr>
          </a:p>
        </p:txBody>
      </p:sp>
      <p:graphicFrame>
        <p:nvGraphicFramePr>
          <p:cNvPr id="9220" name="物件 1"/>
          <p:cNvGraphicFramePr>
            <a:graphicFrameLocks noChangeAspect="1"/>
          </p:cNvGraphicFramePr>
          <p:nvPr/>
        </p:nvGraphicFramePr>
        <p:xfrm>
          <a:off x="4514850" y="4060825"/>
          <a:ext cx="114300" cy="215900"/>
        </p:xfrm>
        <a:graphic>
          <a:graphicData uri="http://schemas.openxmlformats.org/presentationml/2006/ole">
            <mc:AlternateContent xmlns:mc="http://schemas.openxmlformats.org/markup-compatibility/2006">
              <mc:Choice xmlns:v="urn:schemas-microsoft-com:vml" Requires="v">
                <p:oleObj spid="_x0000_s9290" name="方程式" r:id="rId3" imgW="114151" imgH="215619" progId="Equation.3">
                  <p:embed/>
                </p:oleObj>
              </mc:Choice>
              <mc:Fallback>
                <p:oleObj name="方程式" r:id="rId3" imgW="114151" imgH="215619" progId="Equation.3">
                  <p:embed/>
                  <p:pic>
                    <p:nvPicPr>
                      <p:cNvPr id="0" name="物件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4060825"/>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物件 2"/>
          <p:cNvGraphicFramePr>
            <a:graphicFrameLocks noChangeAspect="1"/>
          </p:cNvGraphicFramePr>
          <p:nvPr/>
        </p:nvGraphicFramePr>
        <p:xfrm>
          <a:off x="4514850" y="4060825"/>
          <a:ext cx="114300" cy="215900"/>
        </p:xfrm>
        <a:graphic>
          <a:graphicData uri="http://schemas.openxmlformats.org/presentationml/2006/ole">
            <mc:AlternateContent xmlns:mc="http://schemas.openxmlformats.org/markup-compatibility/2006">
              <mc:Choice xmlns:v="urn:schemas-microsoft-com:vml" Requires="v">
                <p:oleObj spid="_x0000_s9291" name="方程式" r:id="rId5" imgW="114151" imgH="215619" progId="Equation.3">
                  <p:embed/>
                </p:oleObj>
              </mc:Choice>
              <mc:Fallback>
                <p:oleObj name="方程式" r:id="rId5" imgW="114151" imgH="215619" progId="Equation.3">
                  <p:embed/>
                  <p:pic>
                    <p:nvPicPr>
                      <p:cNvPr id="0" name="物件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4060825"/>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4180920819"/>
              </p:ext>
            </p:extLst>
          </p:nvPr>
        </p:nvGraphicFramePr>
        <p:xfrm>
          <a:off x="831850" y="2663676"/>
          <a:ext cx="1279525" cy="358775"/>
        </p:xfrm>
        <a:graphic>
          <a:graphicData uri="http://schemas.openxmlformats.org/presentationml/2006/ole">
            <mc:AlternateContent xmlns:mc="http://schemas.openxmlformats.org/markup-compatibility/2006">
              <mc:Choice xmlns:v="urn:schemas-microsoft-com:vml" Requires="v">
                <p:oleObj spid="_x0000_s9292" name="Equation" r:id="rId6" imgW="723586" imgH="203112" progId="Equation.DSMT4">
                  <p:embed/>
                </p:oleObj>
              </mc:Choice>
              <mc:Fallback>
                <p:oleObj name="Equation" r:id="rId6" imgW="723586" imgH="203112"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50" y="2663676"/>
                        <a:ext cx="12795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8"/>
          <p:cNvGraphicFramePr>
            <a:graphicFrameLocks noChangeAspect="1"/>
          </p:cNvGraphicFramePr>
          <p:nvPr>
            <p:extLst>
              <p:ext uri="{D42A27DB-BD31-4B8C-83A1-F6EECF244321}">
                <p14:modId xmlns:p14="http://schemas.microsoft.com/office/powerpoint/2010/main" val="3234475581"/>
              </p:ext>
            </p:extLst>
          </p:nvPr>
        </p:nvGraphicFramePr>
        <p:xfrm>
          <a:off x="2343150" y="2663676"/>
          <a:ext cx="1571625" cy="360363"/>
        </p:xfrm>
        <a:graphic>
          <a:graphicData uri="http://schemas.openxmlformats.org/presentationml/2006/ole">
            <mc:AlternateContent xmlns:mc="http://schemas.openxmlformats.org/markup-compatibility/2006">
              <mc:Choice xmlns:v="urn:schemas-microsoft-com:vml" Requires="v">
                <p:oleObj spid="_x0000_s9293" name="Equation" r:id="rId8" imgW="888614" imgH="203112" progId="Equation.DSMT4">
                  <p:embed/>
                </p:oleObj>
              </mc:Choice>
              <mc:Fallback>
                <p:oleObj name="Equation" r:id="rId8" imgW="888614" imgH="203112"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3150" y="2663676"/>
                        <a:ext cx="15716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物件 3"/>
          <p:cNvGraphicFramePr>
            <a:graphicFrameLocks noChangeAspect="1"/>
          </p:cNvGraphicFramePr>
          <p:nvPr>
            <p:extLst>
              <p:ext uri="{D42A27DB-BD31-4B8C-83A1-F6EECF244321}">
                <p14:modId xmlns:p14="http://schemas.microsoft.com/office/powerpoint/2010/main" val="1013077191"/>
              </p:ext>
            </p:extLst>
          </p:nvPr>
        </p:nvGraphicFramePr>
        <p:xfrm>
          <a:off x="4143375" y="2663676"/>
          <a:ext cx="1549400" cy="360363"/>
        </p:xfrm>
        <a:graphic>
          <a:graphicData uri="http://schemas.openxmlformats.org/presentationml/2006/ole">
            <mc:AlternateContent xmlns:mc="http://schemas.openxmlformats.org/markup-compatibility/2006">
              <mc:Choice xmlns:v="urn:schemas-microsoft-com:vml" Requires="v">
                <p:oleObj spid="_x0000_s9294" name="Equation" r:id="rId10" imgW="876300" imgH="203200" progId="Equation.DSMT4">
                  <p:embed/>
                </p:oleObj>
              </mc:Choice>
              <mc:Fallback>
                <p:oleObj name="Equation" r:id="rId10" imgW="876300" imgH="203200" progId="Equation.DSMT4">
                  <p:embed/>
                  <p:pic>
                    <p:nvPicPr>
                      <p:cNvPr id="0" name="物件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3375" y="2663676"/>
                        <a:ext cx="1549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5" name="物件 5"/>
          <p:cNvGraphicFramePr>
            <a:graphicFrameLocks noChangeAspect="1"/>
          </p:cNvGraphicFramePr>
          <p:nvPr>
            <p:extLst>
              <p:ext uri="{D42A27DB-BD31-4B8C-83A1-F6EECF244321}">
                <p14:modId xmlns:p14="http://schemas.microsoft.com/office/powerpoint/2010/main" val="759779025"/>
              </p:ext>
            </p:extLst>
          </p:nvPr>
        </p:nvGraphicFramePr>
        <p:xfrm>
          <a:off x="900113" y="4652814"/>
          <a:ext cx="7199312" cy="360362"/>
        </p:xfrm>
        <a:graphic>
          <a:graphicData uri="http://schemas.openxmlformats.org/presentationml/2006/ole">
            <mc:AlternateContent xmlns:mc="http://schemas.openxmlformats.org/markup-compatibility/2006">
              <mc:Choice xmlns:v="urn:schemas-microsoft-com:vml" Requires="v">
                <p:oleObj spid="_x0000_s9295" name="Equation" r:id="rId12" imgW="4064000" imgH="203200" progId="Equation.DSMT4">
                  <p:embed/>
                </p:oleObj>
              </mc:Choice>
              <mc:Fallback>
                <p:oleObj name="Equation" r:id="rId12" imgW="4064000" imgH="203200" progId="Equation.DSMT4">
                  <p:embed/>
                  <p:pic>
                    <p:nvPicPr>
                      <p:cNvPr id="0" name="物件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4652814"/>
                        <a:ext cx="71993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6" name="物件 8"/>
          <p:cNvGraphicFramePr>
            <a:graphicFrameLocks noChangeAspect="1"/>
          </p:cNvGraphicFramePr>
          <p:nvPr>
            <p:extLst>
              <p:ext uri="{D42A27DB-BD31-4B8C-83A1-F6EECF244321}">
                <p14:modId xmlns:p14="http://schemas.microsoft.com/office/powerpoint/2010/main" val="2646950031"/>
              </p:ext>
            </p:extLst>
          </p:nvPr>
        </p:nvGraphicFramePr>
        <p:xfrm>
          <a:off x="1030288" y="2138214"/>
          <a:ext cx="6554787" cy="403225"/>
        </p:xfrm>
        <a:graphic>
          <a:graphicData uri="http://schemas.openxmlformats.org/presentationml/2006/ole">
            <mc:AlternateContent xmlns:mc="http://schemas.openxmlformats.org/markup-compatibility/2006">
              <mc:Choice xmlns:v="urn:schemas-microsoft-com:vml" Requires="v">
                <p:oleObj spid="_x0000_s9296" name="Equation" r:id="rId14" imgW="3708400" imgH="228600" progId="Equation.DSMT4">
                  <p:embed/>
                </p:oleObj>
              </mc:Choice>
              <mc:Fallback>
                <p:oleObj name="Equation" r:id="rId14" imgW="3708400" imgH="228600" progId="Equation.DSMT4">
                  <p:embed/>
                  <p:pic>
                    <p:nvPicPr>
                      <p:cNvPr id="0" name="物件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0288" y="2138214"/>
                        <a:ext cx="65547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5014DA75-2433-4935-8050-ACD578ED96C4}" type="slidenum">
              <a:rPr kumimoji="0" lang="zh-TW" altLang="en-US">
                <a:latin typeface="Arial Black" panose="020B0A04020102020204" pitchFamily="34" charset="0"/>
              </a:rPr>
              <a:pPr/>
              <a:t>8</a:t>
            </a:fld>
            <a:endParaRPr kumimoji="0" lang="en-US" altLang="zh-TW">
              <a:latin typeface="Arial Black" panose="020B0A04020102020204" pitchFamily="34" charset="0"/>
            </a:endParaRPr>
          </a:p>
        </p:txBody>
      </p:sp>
      <p:grpSp>
        <p:nvGrpSpPr>
          <p:cNvPr id="10243" name="群組 30"/>
          <p:cNvGrpSpPr>
            <a:grpSpLocks/>
          </p:cNvGrpSpPr>
          <p:nvPr/>
        </p:nvGrpSpPr>
        <p:grpSpPr bwMode="auto">
          <a:xfrm>
            <a:off x="1756048" y="541337"/>
            <a:ext cx="5457032" cy="6127750"/>
            <a:chOff x="1364456" y="552450"/>
            <a:chExt cx="5457032" cy="6127750"/>
          </a:xfrm>
        </p:grpSpPr>
        <p:sp>
          <p:nvSpPr>
            <p:cNvPr id="5" name="橢圓 4"/>
            <p:cNvSpPr/>
            <p:nvPr/>
          </p:nvSpPr>
          <p:spPr>
            <a:xfrm>
              <a:off x="4284663" y="552450"/>
              <a:ext cx="358775" cy="3603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sp>
          <p:nvSpPr>
            <p:cNvPr id="7" name="橢圓 6"/>
            <p:cNvSpPr/>
            <p:nvPr/>
          </p:nvSpPr>
          <p:spPr>
            <a:xfrm>
              <a:off x="3978275" y="1273175"/>
              <a:ext cx="360363"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sp>
          <p:nvSpPr>
            <p:cNvPr id="9" name="橢圓 8"/>
            <p:cNvSpPr/>
            <p:nvPr/>
          </p:nvSpPr>
          <p:spPr>
            <a:xfrm>
              <a:off x="3671888" y="1990725"/>
              <a:ext cx="360362" cy="3603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sp>
          <p:nvSpPr>
            <p:cNvPr id="11" name="橢圓 10"/>
            <p:cNvSpPr/>
            <p:nvPr/>
          </p:nvSpPr>
          <p:spPr>
            <a:xfrm>
              <a:off x="3978275" y="2711450"/>
              <a:ext cx="358775" cy="3603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sp>
          <p:nvSpPr>
            <p:cNvPr id="14" name="橢圓 13"/>
            <p:cNvSpPr/>
            <p:nvPr/>
          </p:nvSpPr>
          <p:spPr>
            <a:xfrm>
              <a:off x="4589463" y="3432175"/>
              <a:ext cx="360362"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cxnSp>
          <p:nvCxnSpPr>
            <p:cNvPr id="20" name="直線接點 19"/>
            <p:cNvCxnSpPr>
              <a:stCxn id="5" idx="4"/>
              <a:endCxn id="7" idx="0"/>
            </p:cNvCxnSpPr>
            <p:nvPr/>
          </p:nvCxnSpPr>
          <p:spPr>
            <a:xfrm flipH="1">
              <a:off x="4157663" y="912813"/>
              <a:ext cx="306387" cy="360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a:stCxn id="7" idx="4"/>
              <a:endCxn id="9" idx="0"/>
            </p:cNvCxnSpPr>
            <p:nvPr/>
          </p:nvCxnSpPr>
          <p:spPr>
            <a:xfrm flipH="1">
              <a:off x="3851275" y="1631950"/>
              <a:ext cx="306388"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a:stCxn id="9" idx="4"/>
              <a:endCxn id="11" idx="0"/>
            </p:cNvCxnSpPr>
            <p:nvPr/>
          </p:nvCxnSpPr>
          <p:spPr>
            <a:xfrm>
              <a:off x="3851275" y="2351088"/>
              <a:ext cx="306388" cy="360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a:stCxn id="11" idx="4"/>
              <a:endCxn id="14" idx="0"/>
            </p:cNvCxnSpPr>
            <p:nvPr/>
          </p:nvCxnSpPr>
          <p:spPr>
            <a:xfrm>
              <a:off x="4157663" y="3071813"/>
              <a:ext cx="612775" cy="360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4284663" y="4151313"/>
              <a:ext cx="358775" cy="3603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sp>
          <p:nvSpPr>
            <p:cNvPr id="28" name="橢圓 27"/>
            <p:cNvSpPr/>
            <p:nvPr/>
          </p:nvSpPr>
          <p:spPr>
            <a:xfrm>
              <a:off x="4895850" y="4872038"/>
              <a:ext cx="360363" cy="3587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cxnSp>
          <p:nvCxnSpPr>
            <p:cNvPr id="30" name="直線接點 29"/>
            <p:cNvCxnSpPr>
              <a:stCxn id="14" idx="4"/>
              <a:endCxn id="27" idx="0"/>
            </p:cNvCxnSpPr>
            <p:nvPr/>
          </p:nvCxnSpPr>
          <p:spPr>
            <a:xfrm flipH="1">
              <a:off x="4464050" y="3790950"/>
              <a:ext cx="306388" cy="360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a:stCxn id="27" idx="4"/>
              <a:endCxn id="28" idx="0"/>
            </p:cNvCxnSpPr>
            <p:nvPr/>
          </p:nvCxnSpPr>
          <p:spPr>
            <a:xfrm>
              <a:off x="4464050" y="4511675"/>
              <a:ext cx="611188" cy="360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4589463" y="5591175"/>
              <a:ext cx="360362" cy="3603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sp>
          <p:nvSpPr>
            <p:cNvPr id="34" name="橢圓 33"/>
            <p:cNvSpPr/>
            <p:nvPr/>
          </p:nvSpPr>
          <p:spPr>
            <a:xfrm>
              <a:off x="5202238" y="6310313"/>
              <a:ext cx="360362" cy="3603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latin typeface="微軟正黑體" panose="020B0604030504040204" pitchFamily="34" charset="-120"/>
                <a:ea typeface="微軟正黑體" panose="020B0604030504040204" pitchFamily="34" charset="-120"/>
              </a:endParaRPr>
            </a:p>
          </p:txBody>
        </p:sp>
        <p:cxnSp>
          <p:nvCxnSpPr>
            <p:cNvPr id="37" name="直線接點 36"/>
            <p:cNvCxnSpPr>
              <a:stCxn id="28" idx="4"/>
              <a:endCxn id="33" idx="0"/>
            </p:cNvCxnSpPr>
            <p:nvPr/>
          </p:nvCxnSpPr>
          <p:spPr>
            <a:xfrm flipH="1">
              <a:off x="4770438" y="5230813"/>
              <a:ext cx="304800" cy="360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a:stCxn id="33" idx="4"/>
              <a:endCxn id="34" idx="0"/>
            </p:cNvCxnSpPr>
            <p:nvPr/>
          </p:nvCxnSpPr>
          <p:spPr>
            <a:xfrm>
              <a:off x="4770438" y="5951538"/>
              <a:ext cx="611187" cy="358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261" name="物件 41"/>
            <p:cNvGraphicFramePr>
              <a:graphicFrameLocks noChangeAspect="1"/>
            </p:cNvGraphicFramePr>
            <p:nvPr/>
          </p:nvGraphicFramePr>
          <p:xfrm>
            <a:off x="4494213" y="1273175"/>
            <a:ext cx="1169987" cy="412750"/>
          </p:xfrm>
          <a:graphic>
            <a:graphicData uri="http://schemas.openxmlformats.org/presentationml/2006/ole">
              <mc:AlternateContent xmlns:mc="http://schemas.openxmlformats.org/markup-compatibility/2006">
                <mc:Choice xmlns:v="urn:schemas-microsoft-com:vml" Requires="v">
                  <p:oleObj spid="_x0000_s10352" name="Equation" r:id="rId3" imgW="647700" imgH="228600" progId="Equation.DSMT4">
                    <p:embed/>
                  </p:oleObj>
                </mc:Choice>
                <mc:Fallback>
                  <p:oleObj name="Equation" r:id="rId3" imgW="647700" imgH="228600" progId="Equation.DSMT4">
                    <p:embed/>
                    <p:pic>
                      <p:nvPicPr>
                        <p:cNvPr id="0" name="物件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213" y="1273175"/>
                          <a:ext cx="11699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2" name="物件 42"/>
            <p:cNvGraphicFramePr>
              <a:graphicFrameLocks noChangeAspect="1"/>
            </p:cNvGraphicFramePr>
            <p:nvPr/>
          </p:nvGraphicFramePr>
          <p:xfrm>
            <a:off x="4157663" y="1990725"/>
            <a:ext cx="1146175" cy="412750"/>
          </p:xfrm>
          <a:graphic>
            <a:graphicData uri="http://schemas.openxmlformats.org/presentationml/2006/ole">
              <mc:AlternateContent xmlns:mc="http://schemas.openxmlformats.org/markup-compatibility/2006">
                <mc:Choice xmlns:v="urn:schemas-microsoft-com:vml" Requires="v">
                  <p:oleObj spid="_x0000_s10353" name="Equation" r:id="rId5" imgW="634725" imgH="228501" progId="Equation.DSMT4">
                    <p:embed/>
                  </p:oleObj>
                </mc:Choice>
                <mc:Fallback>
                  <p:oleObj name="Equation" r:id="rId5" imgW="634725" imgH="228501" progId="Equation.DSMT4">
                    <p:embed/>
                    <p:pic>
                      <p:nvPicPr>
                        <p:cNvPr id="0" name="物件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7663" y="1990725"/>
                          <a:ext cx="11461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3" name="物件 43"/>
            <p:cNvGraphicFramePr>
              <a:graphicFrameLocks noChangeAspect="1"/>
            </p:cNvGraphicFramePr>
            <p:nvPr/>
          </p:nvGraphicFramePr>
          <p:xfrm>
            <a:off x="4494213" y="2695575"/>
            <a:ext cx="1192212" cy="412750"/>
          </p:xfrm>
          <a:graphic>
            <a:graphicData uri="http://schemas.openxmlformats.org/presentationml/2006/ole">
              <mc:AlternateContent xmlns:mc="http://schemas.openxmlformats.org/markup-compatibility/2006">
                <mc:Choice xmlns:v="urn:schemas-microsoft-com:vml" Requires="v">
                  <p:oleObj spid="_x0000_s10354" name="Equation" r:id="rId7" imgW="660400" imgH="228600" progId="Equation.DSMT4">
                    <p:embed/>
                  </p:oleObj>
                </mc:Choice>
                <mc:Fallback>
                  <p:oleObj name="Equation" r:id="rId7" imgW="660400" imgH="228600" progId="Equation.DSMT4">
                    <p:embed/>
                    <p:pic>
                      <p:nvPicPr>
                        <p:cNvPr id="0" name="物件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213" y="2695575"/>
                          <a:ext cx="11922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4" name="物件 44"/>
            <p:cNvGraphicFramePr>
              <a:graphicFrameLocks noChangeAspect="1"/>
            </p:cNvGraphicFramePr>
            <p:nvPr/>
          </p:nvGraphicFramePr>
          <p:xfrm>
            <a:off x="5078413" y="3405188"/>
            <a:ext cx="1193800" cy="412750"/>
          </p:xfrm>
          <a:graphic>
            <a:graphicData uri="http://schemas.openxmlformats.org/presentationml/2006/ole">
              <mc:AlternateContent xmlns:mc="http://schemas.openxmlformats.org/markup-compatibility/2006">
                <mc:Choice xmlns:v="urn:schemas-microsoft-com:vml" Requires="v">
                  <p:oleObj spid="_x0000_s10355" name="Equation" r:id="rId9" imgW="660400" imgH="228600" progId="Equation.DSMT4">
                    <p:embed/>
                  </p:oleObj>
                </mc:Choice>
                <mc:Fallback>
                  <p:oleObj name="Equation" r:id="rId9" imgW="660400" imgH="228600" progId="Equation.DSMT4">
                    <p:embed/>
                    <p:pic>
                      <p:nvPicPr>
                        <p:cNvPr id="0" name="物件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8413" y="3405188"/>
                          <a:ext cx="1193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5" name="物件 45"/>
            <p:cNvGraphicFramePr>
              <a:graphicFrameLocks noChangeAspect="1"/>
            </p:cNvGraphicFramePr>
            <p:nvPr/>
          </p:nvGraphicFramePr>
          <p:xfrm>
            <a:off x="4829175" y="4098925"/>
            <a:ext cx="1169988" cy="412750"/>
          </p:xfrm>
          <a:graphic>
            <a:graphicData uri="http://schemas.openxmlformats.org/presentationml/2006/ole">
              <mc:AlternateContent xmlns:mc="http://schemas.openxmlformats.org/markup-compatibility/2006">
                <mc:Choice xmlns:v="urn:schemas-microsoft-com:vml" Requires="v">
                  <p:oleObj spid="_x0000_s10356" name="Equation" r:id="rId11" imgW="647700" imgH="228600" progId="Equation.DSMT4">
                    <p:embed/>
                  </p:oleObj>
                </mc:Choice>
                <mc:Fallback>
                  <p:oleObj name="Equation" r:id="rId11" imgW="647700" imgH="228600" progId="Equation.DSMT4">
                    <p:embed/>
                    <p:pic>
                      <p:nvPicPr>
                        <p:cNvPr id="0" name="物件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4098925"/>
                          <a:ext cx="11699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6" name="物件 46"/>
            <p:cNvGraphicFramePr>
              <a:graphicFrameLocks noChangeAspect="1"/>
            </p:cNvGraphicFramePr>
            <p:nvPr/>
          </p:nvGraphicFramePr>
          <p:xfrm>
            <a:off x="5381625" y="4818063"/>
            <a:ext cx="1146175" cy="412750"/>
          </p:xfrm>
          <a:graphic>
            <a:graphicData uri="http://schemas.openxmlformats.org/presentationml/2006/ole">
              <mc:AlternateContent xmlns:mc="http://schemas.openxmlformats.org/markup-compatibility/2006">
                <mc:Choice xmlns:v="urn:schemas-microsoft-com:vml" Requires="v">
                  <p:oleObj spid="_x0000_s10357" name="Equation" r:id="rId12" imgW="634725" imgH="228501" progId="Equation.DSMT4">
                    <p:embed/>
                  </p:oleObj>
                </mc:Choice>
                <mc:Fallback>
                  <p:oleObj name="Equation" r:id="rId12" imgW="634725" imgH="228501" progId="Equation.DSMT4">
                    <p:embed/>
                    <p:pic>
                      <p:nvPicPr>
                        <p:cNvPr id="0" name="物件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1625" y="4818063"/>
                          <a:ext cx="11461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7" name="物件 47"/>
            <p:cNvGraphicFramePr>
              <a:graphicFrameLocks noChangeAspect="1"/>
            </p:cNvGraphicFramePr>
            <p:nvPr/>
          </p:nvGraphicFramePr>
          <p:xfrm>
            <a:off x="5075238" y="5591175"/>
            <a:ext cx="1169987" cy="412750"/>
          </p:xfrm>
          <a:graphic>
            <a:graphicData uri="http://schemas.openxmlformats.org/presentationml/2006/ole">
              <mc:AlternateContent xmlns:mc="http://schemas.openxmlformats.org/markup-compatibility/2006">
                <mc:Choice xmlns:v="urn:schemas-microsoft-com:vml" Requires="v">
                  <p:oleObj spid="_x0000_s10358" name="Equation" r:id="rId14" imgW="647700" imgH="228600" progId="Equation.DSMT4">
                    <p:embed/>
                  </p:oleObj>
                </mc:Choice>
                <mc:Fallback>
                  <p:oleObj name="Equation" r:id="rId14" imgW="647700" imgH="228600" progId="Equation.DSMT4">
                    <p:embed/>
                    <p:pic>
                      <p:nvPicPr>
                        <p:cNvPr id="0" name="物件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238" y="5591175"/>
                          <a:ext cx="11699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8" name="物件 48"/>
            <p:cNvGraphicFramePr>
              <a:graphicFrameLocks noChangeAspect="1"/>
            </p:cNvGraphicFramePr>
            <p:nvPr/>
          </p:nvGraphicFramePr>
          <p:xfrm>
            <a:off x="5651500" y="6267450"/>
            <a:ext cx="1169988" cy="412750"/>
          </p:xfrm>
          <a:graphic>
            <a:graphicData uri="http://schemas.openxmlformats.org/presentationml/2006/ole">
              <mc:AlternateContent xmlns:mc="http://schemas.openxmlformats.org/markup-compatibility/2006">
                <mc:Choice xmlns:v="urn:schemas-microsoft-com:vml" Requires="v">
                  <p:oleObj spid="_x0000_s10359" name="Equation" r:id="rId15" imgW="647700" imgH="228600" progId="Equation.DSMT4">
                    <p:embed/>
                  </p:oleObj>
                </mc:Choice>
                <mc:Fallback>
                  <p:oleObj name="Equation" r:id="rId15" imgW="647700" imgH="228600" progId="Equation.DSMT4">
                    <p:embed/>
                    <p:pic>
                      <p:nvPicPr>
                        <p:cNvPr id="0" name="物件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6267450"/>
                          <a:ext cx="11699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9" name="Text Box 20"/>
            <p:cNvSpPr txBox="1">
              <a:spLocks noChangeArrowheads="1"/>
            </p:cNvSpPr>
            <p:nvPr/>
          </p:nvSpPr>
          <p:spPr bwMode="auto">
            <a:xfrm>
              <a:off x="1364456" y="5544234"/>
              <a:ext cx="3343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dirty="0">
                  <a:latin typeface="微軟正黑體" panose="020B0604030504040204" pitchFamily="34" charset="-120"/>
                  <a:ea typeface="微軟正黑體" panose="020B0604030504040204" pitchFamily="34" charset="-120"/>
                </a:rPr>
                <a:t>圖</a:t>
              </a:r>
              <a:r>
                <a:rPr lang="en-US" altLang="zh-TW" dirty="0" smtClean="0">
                  <a:latin typeface="微軟正黑體" panose="020B0604030504040204" pitchFamily="34" charset="-120"/>
                  <a:ea typeface="微軟正黑體" panose="020B0604030504040204" pitchFamily="34" charset="-120"/>
                </a:rPr>
                <a:t>13.2.2  </a:t>
              </a:r>
              <a:r>
                <a:rPr lang="zh-TW" altLang="en-US" dirty="0" smtClean="0">
                  <a:latin typeface="微軟正黑體" panose="020B0604030504040204" pitchFamily="34" charset="-120"/>
                  <a:ea typeface="微軟正黑體" panose="020B0604030504040204" pitchFamily="34" charset="-120"/>
                </a:rPr>
                <a:t>所</a:t>
              </a:r>
              <a:r>
                <a:rPr lang="zh-TW" altLang="en-US" dirty="0">
                  <a:latin typeface="微軟正黑體" panose="020B0604030504040204" pitchFamily="34" charset="-120"/>
                  <a:ea typeface="微軟正黑體" panose="020B0604030504040204" pitchFamily="34" charset="-120"/>
                </a:rPr>
                <a:t>對應的路徑</a:t>
              </a:r>
              <a:r>
                <a:rPr lang="en-US" altLang="zh-TW" dirty="0">
                  <a:latin typeface="微軟正黑體" panose="020B0604030504040204" pitchFamily="34" charset="-120"/>
                  <a:ea typeface="微軟正黑體" panose="020B0604030504040204" pitchFamily="34" charset="-120"/>
                </a:rPr>
                <a:t/>
              </a:r>
              <a:br>
                <a:rPr lang="en-US" altLang="zh-TW" dirty="0">
                  <a:latin typeface="微軟正黑體" panose="020B0604030504040204" pitchFamily="34" charset="-120"/>
                  <a:ea typeface="微軟正黑體" panose="020B0604030504040204" pitchFamily="34" charset="-120"/>
                </a:rPr>
              </a:br>
              <a:endParaRPr lang="zh-TW" altLang="en-US" dirty="0">
                <a:latin typeface="微軟正黑體" panose="020B0604030504040204" pitchFamily="34" charset="-120"/>
                <a:ea typeface="微軟正黑體" panose="020B0604030504040204" pitchFamily="34" charset="-120"/>
              </a:endParaRPr>
            </a:p>
          </p:txBody>
        </p:sp>
        <p:graphicFrame>
          <p:nvGraphicFramePr>
            <p:cNvPr id="10270" name="物件 50"/>
            <p:cNvGraphicFramePr>
              <a:graphicFrameLocks noChangeAspect="1"/>
            </p:cNvGraphicFramePr>
            <p:nvPr/>
          </p:nvGraphicFramePr>
          <p:xfrm>
            <a:off x="1476375" y="5867400"/>
            <a:ext cx="2265363" cy="298450"/>
          </p:xfrm>
          <a:graphic>
            <a:graphicData uri="http://schemas.openxmlformats.org/presentationml/2006/ole">
              <mc:AlternateContent xmlns:mc="http://schemas.openxmlformats.org/markup-compatibility/2006">
                <mc:Choice xmlns:v="urn:schemas-microsoft-com:vml" Requires="v">
                  <p:oleObj spid="_x0000_s10360" name="Equation" r:id="rId17" imgW="1536033" imgH="203112" progId="Equation.DSMT4">
                    <p:embed/>
                  </p:oleObj>
                </mc:Choice>
                <mc:Fallback>
                  <p:oleObj name="Equation" r:id="rId17" imgW="1536033" imgH="203112" progId="Equation.DSMT4">
                    <p:embed/>
                    <p:pic>
                      <p:nvPicPr>
                        <p:cNvPr id="0" name="物件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6375" y="5867400"/>
                          <a:ext cx="22653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fld id="{0672A5EF-DFD6-425D-A466-1C78628C841A}" type="slidenum">
              <a:rPr kumimoji="0" lang="zh-TW" altLang="en-US">
                <a:latin typeface="Arial Black" panose="020B0A04020102020204" pitchFamily="34" charset="0"/>
              </a:rPr>
              <a:pPr/>
              <a:t>9</a:t>
            </a:fld>
            <a:endParaRPr kumimoji="0" lang="en-US" altLang="zh-TW">
              <a:latin typeface="Arial Black" panose="020B0A04020102020204" pitchFamily="34" charset="0"/>
            </a:endParaRPr>
          </a:p>
        </p:txBody>
      </p:sp>
      <p:sp>
        <p:nvSpPr>
          <p:cNvPr id="11267" name="文字方塊 4"/>
          <p:cNvSpPr txBox="1">
            <a:spLocks noChangeArrowheads="1"/>
          </p:cNvSpPr>
          <p:nvPr/>
        </p:nvSpPr>
        <p:spPr bwMode="auto">
          <a:xfrm>
            <a:off x="684213" y="908050"/>
            <a:ext cx="777557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Times New Roman" panose="02020603050405020304" pitchFamily="18" charset="0"/>
                <a:ea typeface="新細明體" panose="02020500000000000000" pitchFamily="18" charset="-120"/>
              </a:defRPr>
            </a:lvl1pPr>
            <a:lvl2pPr marL="742950" indent="-285750">
              <a:defRPr kumimoji="1">
                <a:solidFill>
                  <a:schemeClr val="tx1"/>
                </a:solidFill>
                <a:latin typeface="Times New Roman" panose="02020603050405020304" pitchFamily="18" charset="0"/>
                <a:ea typeface="新細明體" panose="02020500000000000000" pitchFamily="18" charset="-120"/>
              </a:defRPr>
            </a:lvl2pPr>
            <a:lvl3pPr marL="1143000" indent="-228600">
              <a:defRPr kumimoji="1">
                <a:solidFill>
                  <a:schemeClr val="tx1"/>
                </a:solidFill>
                <a:latin typeface="Times New Roman" panose="02020603050405020304" pitchFamily="18" charset="0"/>
                <a:ea typeface="新細明體" panose="02020500000000000000" pitchFamily="18" charset="-120"/>
              </a:defRPr>
            </a:lvl3pPr>
            <a:lvl4pPr marL="1600200" indent="-228600">
              <a:defRPr kumimoji="1">
                <a:solidFill>
                  <a:schemeClr val="tx1"/>
                </a:solidFill>
                <a:latin typeface="Times New Roman" panose="02020603050405020304" pitchFamily="18" charset="0"/>
                <a:ea typeface="新細明體" panose="02020500000000000000" pitchFamily="18" charset="-120"/>
              </a:defRPr>
            </a:lvl4pPr>
            <a:lvl5pPr marL="2057400" indent="-228600">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eaLnBrk="1" hangingPunct="1">
              <a:lnSpc>
                <a:spcPts val="3400"/>
              </a:lnSpc>
            </a:pPr>
            <a:r>
              <a:rPr lang="zh-TW" altLang="en-US" sz="2200">
                <a:latin typeface="微軟正黑體" panose="020B0604030504040204" pitchFamily="34" charset="-120"/>
                <a:ea typeface="微軟正黑體" panose="020B0604030504040204" pitchFamily="34" charset="-120"/>
              </a:rPr>
              <a:t>愈上層的節點給予較高的加權。每個彩色像素都可用一路徑儲存它。由於分佈不平均，我們不需要完整八分樹，可將八分樹由下往上縮減，降低記憶體需求。</a:t>
            </a:r>
            <a:r>
              <a:rPr lang="en-US" altLang="zh-TW" sz="2200">
                <a:latin typeface="微軟正黑體" panose="020B0604030504040204" pitchFamily="34" charset="-120"/>
                <a:ea typeface="微軟正黑體" panose="020B0604030504040204" pitchFamily="34" charset="-120"/>
              </a:rPr>
              <a:t/>
            </a:r>
            <a:br>
              <a:rPr lang="en-US" altLang="zh-TW" sz="2200">
                <a:latin typeface="微軟正黑體" panose="020B0604030504040204" pitchFamily="34" charset="-120"/>
                <a:ea typeface="微軟正黑體" panose="020B0604030504040204" pitchFamily="34" charset="-120"/>
              </a:rPr>
            </a:br>
            <a:r>
              <a:rPr lang="en-US" altLang="zh-TW" sz="2200">
                <a:latin typeface="微軟正黑體" panose="020B0604030504040204" pitchFamily="34" charset="-120"/>
                <a:ea typeface="微軟正黑體" panose="020B0604030504040204" pitchFamily="34" charset="-120"/>
              </a:rPr>
              <a:t/>
            </a:r>
            <a:br>
              <a:rPr lang="en-US" altLang="zh-TW" sz="2200">
                <a:latin typeface="微軟正黑體" panose="020B0604030504040204" pitchFamily="34" charset="-120"/>
                <a:ea typeface="微軟正黑體" panose="020B0604030504040204" pitchFamily="34" charset="-120"/>
              </a:rPr>
            </a:br>
            <a:r>
              <a:rPr lang="zh-TW" altLang="en-US" sz="2200">
                <a:latin typeface="微軟正黑體" panose="020B0604030504040204" pitchFamily="34" charset="-120"/>
                <a:ea typeface="微軟正黑體" panose="020B0604030504040204" pitchFamily="34" charset="-120"/>
              </a:rPr>
              <a:t>影像檢索時，將待查詢的影像轉換成減縮式的八分樹，再將其和影像資料庫中的各個八分樹取交集，交集越多相似度就越高。最後再由相似度高低排出檢索結果。</a:t>
            </a:r>
            <a:endParaRPr lang="en-US" altLang="zh-TW" sz="2200">
              <a:latin typeface="微軟正黑體" panose="020B0604030504040204" pitchFamily="34" charset="-120"/>
              <a:ea typeface="微軟正黑體" panose="020B0604030504040204" pitchFamily="34" charset="-120"/>
            </a:endParaRPr>
          </a:p>
          <a:p>
            <a:pPr eaLnBrk="1" hangingPunct="1">
              <a:lnSpc>
                <a:spcPts val="3400"/>
              </a:lnSpc>
            </a:pPr>
            <a:endParaRPr lang="en-US" altLang="zh-TW" sz="2200">
              <a:latin typeface="微軟正黑體" panose="020B0604030504040204" pitchFamily="34" charset="-120"/>
              <a:ea typeface="微軟正黑體" panose="020B0604030504040204" pitchFamily="34" charset="-120"/>
            </a:endParaRPr>
          </a:p>
          <a:p>
            <a:pPr eaLnBrk="1" hangingPunct="1">
              <a:lnSpc>
                <a:spcPts val="3400"/>
              </a:lnSpc>
            </a:pPr>
            <a:r>
              <a:rPr lang="zh-TW" altLang="en-US" sz="2200">
                <a:latin typeface="微軟正黑體" panose="020B0604030504040204" pitchFamily="34" charset="-120"/>
                <a:ea typeface="微軟正黑體" panose="020B0604030504040204" pitchFamily="34" charset="-120"/>
              </a:rPr>
              <a:t>解答完畢</a:t>
            </a:r>
          </a:p>
        </p:txBody>
      </p:sp>
    </p:spTree>
  </p:cSld>
  <p:clrMapOvr>
    <a:masterClrMapping/>
  </p:clrMapOvr>
</p:sld>
</file>

<file path=ppt/theme/theme1.xml><?xml version="1.0" encoding="utf-8"?>
<a:theme xmlns:a="http://schemas.openxmlformats.org/drawingml/2006/main" name="v6">
  <a:themeElements>
    <a:clrScheme name="自訂 5">
      <a:dk1>
        <a:srgbClr val="000000"/>
      </a:dk1>
      <a:lt1>
        <a:srgbClr val="FFFFFF"/>
      </a:lt1>
      <a:dk2>
        <a:srgbClr val="000000"/>
      </a:dk2>
      <a:lt2>
        <a:srgbClr val="15A7A7"/>
      </a:lt2>
      <a:accent1>
        <a:srgbClr val="BBE8EB"/>
      </a:accent1>
      <a:accent2>
        <a:srgbClr val="8EDADE"/>
      </a:accent2>
      <a:accent3>
        <a:srgbClr val="FFFFFF"/>
      </a:accent3>
      <a:accent4>
        <a:srgbClr val="000000"/>
      </a:accent4>
      <a:accent5>
        <a:srgbClr val="8EDADE"/>
      </a:accent5>
      <a:accent6>
        <a:srgbClr val="8EDADE"/>
      </a:accent6>
      <a:hlink>
        <a:srgbClr val="8EDADE"/>
      </a:hlink>
      <a:folHlink>
        <a:srgbClr val="BBE8EB"/>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6" id="{ABC13283-FAA0-4149-A742-4B9D2729B8B0}" vid="{2A35E677-82A8-459F-BE2D-E7E487924E00}"/>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v6</Template>
  <TotalTime>3054</TotalTime>
  <Words>1323</Words>
  <Application>Microsoft Office PowerPoint</Application>
  <PresentationFormat>如螢幕大小 (4:3)</PresentationFormat>
  <Paragraphs>119</Paragraphs>
  <Slides>23</Slides>
  <Notes>2</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5</vt:i4>
      </vt:variant>
      <vt:variant>
        <vt:lpstr>投影片標題</vt:lpstr>
      </vt:variant>
      <vt:variant>
        <vt:i4>23</vt:i4>
      </vt:variant>
    </vt:vector>
  </HeadingPairs>
  <TitlesOfParts>
    <vt:vector size="35" baseType="lpstr">
      <vt:lpstr>微軟正黑體</vt:lpstr>
      <vt:lpstr>新細明體</vt:lpstr>
      <vt:lpstr>Arial</vt:lpstr>
      <vt:lpstr>Arial Black</vt:lpstr>
      <vt:lpstr>Times New Roman</vt:lpstr>
      <vt:lpstr>Wingdings</vt:lpstr>
      <vt:lpstr>v6</vt:lpstr>
      <vt:lpstr>方程式</vt:lpstr>
      <vt:lpstr>Equation</vt:lpstr>
      <vt:lpstr>Visio</vt:lpstr>
      <vt:lpstr>Visio.Drawing.11</vt:lpstr>
      <vt:lpstr>點陣圖影像</vt:lpstr>
      <vt:lpstr>第十三章 影像資料庫檢索</vt:lpstr>
      <vt:lpstr>內容</vt:lpstr>
      <vt:lpstr>13.1 前言</vt:lpstr>
      <vt:lpstr>PowerPoint 簡報</vt:lpstr>
      <vt:lpstr>PowerPoint 簡報</vt:lpstr>
      <vt:lpstr>PowerPoint 簡報</vt:lpstr>
      <vt:lpstr>範例3: 可否給一小例子以解釋何謂八分樹的色彩檢索法?  解答: 給定                                                                                             。因為                  、                      、                     ，所以可用011代表這些彩色的範圍，011位於八分樹的樹根之下一層的孩子點上。從這些孩子點往下走訪到下一層編號為001的節點上。依此次序一直走訪到第八層，途中經過的路徑可表示為:  該路徑可表示成圖13.2.2。 </vt:lpstr>
      <vt:lpstr>PowerPoint 簡報</vt:lpstr>
      <vt:lpstr>PowerPoint 簡報</vt:lpstr>
      <vt:lpstr>13.3 邊紋理檢索法(Edge Texture)</vt:lpstr>
      <vt:lpstr>五種特徵： </vt:lpstr>
      <vt:lpstr>PowerPoint 簡報</vt:lpstr>
      <vt:lpstr>13.4 區域關係檢索法 </vt:lpstr>
      <vt:lpstr>PowerPoint 簡報</vt:lpstr>
      <vt:lpstr>PowerPoint 簡報</vt:lpstr>
      <vt:lpstr>13.5 圖論式檢索法 </vt:lpstr>
      <vt:lpstr>PowerPoint 簡報</vt:lpstr>
      <vt:lpstr>PowerPoint 簡報</vt:lpstr>
      <vt:lpstr>PowerPoint 簡報</vt:lpstr>
      <vt:lpstr>13.6  植基在彩度動差的檢索法</vt:lpstr>
      <vt:lpstr>PowerPoint 簡報</vt:lpstr>
      <vt:lpstr>PowerPoint 簡報</vt:lpstr>
      <vt:lpstr>PowerPoint 簡報</vt:lpstr>
    </vt:vector>
  </TitlesOfParts>
  <Company>原子光研究所</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影像資料庫檢索</dc:title>
  <dc:creator>RB505</dc:creator>
  <cp:lastModifiedBy>user</cp:lastModifiedBy>
  <cp:revision>423</cp:revision>
  <cp:lastPrinted>1601-01-01T00:00:00Z</cp:lastPrinted>
  <dcterms:created xsi:type="dcterms:W3CDTF">2002-06-27T04:48:03Z</dcterms:created>
  <dcterms:modified xsi:type="dcterms:W3CDTF">2015-08-06T11:10:04Z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