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7" r:id="rId3"/>
    <p:sldId id="282" r:id="rId4"/>
    <p:sldId id="29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32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4" r:id="rId28"/>
    <p:sldId id="325" r:id="rId29"/>
    <p:sldId id="333" r:id="rId30"/>
    <p:sldId id="327" r:id="rId31"/>
    <p:sldId id="328" r:id="rId32"/>
    <p:sldId id="329" r:id="rId33"/>
    <p:sldId id="330" r:id="rId34"/>
    <p:sldId id="33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91456" autoAdjust="0"/>
  </p:normalViewPr>
  <p:slideViewPr>
    <p:cSldViewPr>
      <p:cViewPr varScale="1">
        <p:scale>
          <a:sx n="111" d="100"/>
          <a:sy n="111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8ADC24C-20AE-40E2-B3B0-369A1F615C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7268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1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61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E60A7C2-18B7-4165-96DD-66F87B69C0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5857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9E4FE31-1E57-4790-9C64-9792CDD9A498}" type="slidenum">
              <a:rPr lang="zh-TW" altLang="en-US">
                <a:latin typeface="Arial" panose="020B0604020202020204" pitchFamily="34" charset="0"/>
              </a:rPr>
              <a:pPr/>
              <a:t>25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 smtClean="0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2400" smtClean="0"/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en-US" sz="2400" smtClean="0"/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B50F3-2EFC-48E7-AFD1-3950DABB473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88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10565-8EEF-4C7D-A050-DDE38459360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90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DC928-46CE-4C3B-9B97-FB25ADD1F5E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8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35EB7-3303-4821-8181-24F70C115E3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01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C5478-A143-4501-A512-1B13955D07D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34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C6208-A5FE-4688-A065-60382B62A95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59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92AAF-CCB7-40E4-8457-DD065A5DD11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65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A3921-327C-48FB-BBEC-F5109AF2585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4B64A-823C-4442-86FE-7DED191F4F0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224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6BA45-8DB7-4A25-8A8E-6D22CD2AA0F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887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F7DF1-FDC1-477A-A78C-6977C1AC51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853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5EBBD-E4F7-4781-B48C-C2293C5B70A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79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fld id="{94762A80-23EF-4299-ACC5-F6EEDFF820CE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 smtClean="0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2400" smtClean="0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z="2400" smtClean="0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3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7" Type="http://schemas.openxmlformats.org/officeDocument/2006/relationships/image" Target="../media/image66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第十四章</a:t>
            </a:r>
            <a:br>
              <a:rPr lang="zh-TW" altLang="en-US" sz="43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彩色影像處理</a:t>
            </a:r>
            <a:r>
              <a:rPr lang="zh-TW" altLang="en-US" sz="43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075" name="Rectangle 104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DFFA91E-12C1-444E-BFF8-9E7D3F8E4707}" type="slidenum">
              <a:rPr kumimoji="0" lang="zh-TW" altLang="en-US">
                <a:latin typeface="Arial Black" panose="020B0A04020102020204" pitchFamily="34" charset="0"/>
              </a:rPr>
              <a:pPr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688975"/>
            <a:ext cx="7715250" cy="1947863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：改變調色盤圖表中的顏色及對應關係，是否可達到壓縮效果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b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JPEG-LS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壓縮標準中，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4938" y="2852738"/>
          <a:ext cx="6230937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7969771" imgH="3682674" progId="Word.Document.8">
                  <p:embed/>
                </p:oleObj>
              </mc:Choice>
              <mc:Fallback>
                <p:oleObj name="Document" r:id="rId3" imgW="7969771" imgH="3682674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852738"/>
                        <a:ext cx="6230937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0FC6B77-DB34-486F-9371-9DB56FEF576E}" type="slidenum">
              <a:rPr kumimoji="0" lang="zh-TW" altLang="en-US"/>
              <a:pPr/>
              <a:t>10</a:t>
            </a:fld>
            <a:endParaRPr kumimoji="0"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446C791-85A0-4E97-BA64-93A45A0225B5}" type="slidenum">
              <a:rPr kumimoji="0" lang="zh-TW" altLang="en-US">
                <a:latin typeface="Arial Black" panose="020B0A04020102020204" pitchFamily="34" charset="0"/>
              </a:rPr>
              <a:pPr/>
              <a:t>11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539750" y="992188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14.3.4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編號圖改變成圖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14.3.5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的編號圖，的確可達到鄰近像素值較接近的效果。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8600" y="2408238"/>
          <a:ext cx="1728788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97"/>
                <a:gridCol w="432197"/>
                <a:gridCol w="432197"/>
                <a:gridCol w="432197"/>
              </a:tblGrid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604" marR="68604" marT="0" marB="0"/>
                </a:tc>
              </a:tr>
            </a:tbl>
          </a:graphicData>
        </a:graphic>
      </p:graphicFrame>
      <p:sp>
        <p:nvSpPr>
          <p:cNvPr id="13343" name="Rectangle 7"/>
          <p:cNvSpPr>
            <a:spLocks noChangeArrowheads="1"/>
          </p:cNvSpPr>
          <p:nvPr/>
        </p:nvSpPr>
        <p:spPr bwMode="auto">
          <a:xfrm>
            <a:off x="706438" y="4005263"/>
            <a:ext cx="3240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14.3.5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改良後的編號圖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54588" y="2046288"/>
          <a:ext cx="28082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2"/>
                <a:gridCol w="702072"/>
                <a:gridCol w="702072"/>
                <a:gridCol w="702072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latin typeface="Times New Roman"/>
                          <a:ea typeface="新細明體"/>
                          <a:cs typeface="Times New Roman"/>
                        </a:rPr>
                        <a:t>編號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R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G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  <p:sp>
        <p:nvSpPr>
          <p:cNvPr id="13376" name="Rectangle 8"/>
          <p:cNvSpPr>
            <a:spLocks noChangeArrowheads="1"/>
          </p:cNvSpPr>
          <p:nvPr/>
        </p:nvSpPr>
        <p:spPr bwMode="auto">
          <a:xfrm>
            <a:off x="4810125" y="3990975"/>
            <a:ext cx="3227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14.3.6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改良後的對應表</a:t>
            </a:r>
            <a:endParaRPr lang="zh-TW" altLang="en-US" sz="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77" name="文字方塊 6"/>
          <p:cNvSpPr txBox="1">
            <a:spLocks noChangeArrowheads="1"/>
          </p:cNvSpPr>
          <p:nvPr/>
        </p:nvSpPr>
        <p:spPr bwMode="auto">
          <a:xfrm>
            <a:off x="468313" y="4868863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/>
          </p:nvPr>
        </p:nvSpPr>
        <p:spPr>
          <a:xfrm>
            <a:off x="468313" y="836613"/>
            <a:ext cx="7848600" cy="56880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：利用圖論的技巧設計出有效的調色盤對應關係。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假設某一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4×4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的子影像經調色盤的對應轉換為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依據列優先的掃描次序，我們得到序列〈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3, 3, 3, 2, 2, 1, 1, 1, 2, 1, 0, 0, 3, 3, 0, 0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〉。可得到下列的兩兩關係圖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3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14EE998-E5F8-4E83-92BA-FCB6B9BF915D}" type="slidenum">
              <a:rPr kumimoji="0" lang="zh-TW" altLang="en-US"/>
              <a:pPr/>
              <a:t>12</a:t>
            </a:fld>
            <a:endParaRPr kumimoji="0" lang="en-US" altLang="zh-TW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33433"/>
              </p:ext>
            </p:extLst>
          </p:nvPr>
        </p:nvGraphicFramePr>
        <p:xfrm>
          <a:off x="3708200" y="2348036"/>
          <a:ext cx="1439864" cy="1296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66"/>
                <a:gridCol w="359966"/>
                <a:gridCol w="359966"/>
                <a:gridCol w="359966"/>
              </a:tblGrid>
              <a:tr h="32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</a:tr>
              <a:tr h="32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</a:tr>
              <a:tr h="32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</a:tr>
              <a:tr h="32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66" marR="68566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473"/>
              </p:ext>
            </p:extLst>
          </p:nvPr>
        </p:nvGraphicFramePr>
        <p:xfrm>
          <a:off x="3348038" y="4527128"/>
          <a:ext cx="20875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512"/>
                <a:gridCol w="417512"/>
                <a:gridCol w="417512"/>
                <a:gridCol w="417512"/>
                <a:gridCol w="417512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58" marR="68558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/>
          </p:nvPr>
        </p:nvSpPr>
        <p:spPr>
          <a:xfrm>
            <a:off x="468313" y="549275"/>
            <a:ext cx="8229600" cy="5768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述的兩兩關係圖可表示為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找出一條最重的漢彌頓路徑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(Heaviest Hamiltonian Path)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如此一來，我們就取得〈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0, 1, 2, 3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〉和〈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0, 3, 2, 1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〉的對應了。依據此調色盤新的對應關係，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子影像就可以轉換為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就左預測而言，上述的新調色盤對應關係可達到較好的壓縮效果。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A79DE44-82D2-4A38-AA85-080455362E44}" type="slidenum">
              <a:rPr kumimoji="0" lang="zh-TW" altLang="en-US"/>
              <a:pPr/>
              <a:t>13</a:t>
            </a:fld>
            <a:endParaRPr kumimoji="0" lang="en-US" altLang="zh-TW"/>
          </a:p>
        </p:txBody>
      </p:sp>
      <p:grpSp>
        <p:nvGrpSpPr>
          <p:cNvPr id="15364" name="Group 7"/>
          <p:cNvGrpSpPr>
            <a:grpSpLocks noChangeAspect="1"/>
          </p:cNvGrpSpPr>
          <p:nvPr/>
        </p:nvGrpSpPr>
        <p:grpSpPr bwMode="auto">
          <a:xfrm>
            <a:off x="3203575" y="836613"/>
            <a:ext cx="2057400" cy="1600200"/>
            <a:chOff x="1800" y="1530"/>
            <a:chExt cx="3240" cy="2520"/>
          </a:xfrm>
        </p:grpSpPr>
        <p:sp>
          <p:nvSpPr>
            <p:cNvPr id="15408" name="AutoShape 8"/>
            <p:cNvSpPr>
              <a:spLocks noChangeAspect="1" noChangeArrowheads="1"/>
            </p:cNvSpPr>
            <p:nvPr/>
          </p:nvSpPr>
          <p:spPr bwMode="auto">
            <a:xfrm>
              <a:off x="1800" y="1530"/>
              <a:ext cx="324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09" name="Oval 9"/>
            <p:cNvSpPr>
              <a:spLocks noChangeArrowheads="1"/>
            </p:cNvSpPr>
            <p:nvPr/>
          </p:nvSpPr>
          <p:spPr bwMode="auto">
            <a:xfrm>
              <a:off x="2340" y="189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10" name="Oval 10"/>
            <p:cNvSpPr>
              <a:spLocks noChangeArrowheads="1"/>
            </p:cNvSpPr>
            <p:nvPr/>
          </p:nvSpPr>
          <p:spPr bwMode="auto">
            <a:xfrm>
              <a:off x="2341" y="333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11" name="Oval 11"/>
            <p:cNvSpPr>
              <a:spLocks noChangeArrowheads="1"/>
            </p:cNvSpPr>
            <p:nvPr/>
          </p:nvSpPr>
          <p:spPr bwMode="auto">
            <a:xfrm>
              <a:off x="4321" y="189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12" name="Oval 12"/>
            <p:cNvSpPr>
              <a:spLocks noChangeArrowheads="1"/>
            </p:cNvSpPr>
            <p:nvPr/>
          </p:nvSpPr>
          <p:spPr bwMode="auto">
            <a:xfrm>
              <a:off x="4320" y="333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13" name="Line 13"/>
            <p:cNvSpPr>
              <a:spLocks noChangeShapeType="1"/>
            </p:cNvSpPr>
            <p:nvPr/>
          </p:nvSpPr>
          <p:spPr bwMode="auto">
            <a:xfrm>
              <a:off x="2610" y="2430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14"/>
            <p:cNvSpPr>
              <a:spLocks noChangeShapeType="1"/>
            </p:cNvSpPr>
            <p:nvPr/>
          </p:nvSpPr>
          <p:spPr bwMode="auto">
            <a:xfrm>
              <a:off x="2880" y="3599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Line 15"/>
            <p:cNvSpPr>
              <a:spLocks noChangeShapeType="1"/>
            </p:cNvSpPr>
            <p:nvPr/>
          </p:nvSpPr>
          <p:spPr bwMode="auto">
            <a:xfrm>
              <a:off x="4611" y="2430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6" name="Line 16"/>
            <p:cNvSpPr>
              <a:spLocks noChangeShapeType="1"/>
            </p:cNvSpPr>
            <p:nvPr/>
          </p:nvSpPr>
          <p:spPr bwMode="auto">
            <a:xfrm>
              <a:off x="2880" y="2181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Line 17"/>
            <p:cNvSpPr>
              <a:spLocks noChangeShapeType="1"/>
            </p:cNvSpPr>
            <p:nvPr/>
          </p:nvSpPr>
          <p:spPr bwMode="auto">
            <a:xfrm flipH="1">
              <a:off x="2792" y="2363"/>
              <a:ext cx="1632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8" name="Text Box 18"/>
            <p:cNvSpPr txBox="1">
              <a:spLocks noChangeArrowheads="1"/>
            </p:cNvSpPr>
            <p:nvPr/>
          </p:nvSpPr>
          <p:spPr bwMode="auto">
            <a:xfrm>
              <a:off x="3240" y="1711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1</a:t>
              </a:r>
              <a:endParaRPr lang="zh-TW" altLang="zh-TW"/>
            </a:p>
          </p:txBody>
        </p:sp>
        <p:sp>
          <p:nvSpPr>
            <p:cNvPr id="15419" name="Text Box 19"/>
            <p:cNvSpPr txBox="1">
              <a:spLocks noChangeArrowheads="1"/>
            </p:cNvSpPr>
            <p:nvPr/>
          </p:nvSpPr>
          <p:spPr bwMode="auto">
            <a:xfrm>
              <a:off x="3240" y="351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1</a:t>
              </a:r>
              <a:endParaRPr lang="zh-TW" altLang="zh-TW"/>
            </a:p>
          </p:txBody>
        </p:sp>
        <p:sp>
          <p:nvSpPr>
            <p:cNvPr id="15420" name="Text Box 20"/>
            <p:cNvSpPr txBox="1">
              <a:spLocks noChangeArrowheads="1"/>
            </p:cNvSpPr>
            <p:nvPr/>
          </p:nvSpPr>
          <p:spPr bwMode="auto">
            <a:xfrm>
              <a:off x="2160" y="261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2</a:t>
              </a:r>
              <a:endParaRPr lang="zh-TW" altLang="zh-TW"/>
            </a:p>
          </p:txBody>
        </p:sp>
        <p:sp>
          <p:nvSpPr>
            <p:cNvPr id="15421" name="Text Box 21"/>
            <p:cNvSpPr txBox="1">
              <a:spLocks noChangeArrowheads="1"/>
            </p:cNvSpPr>
            <p:nvPr/>
          </p:nvSpPr>
          <p:spPr bwMode="auto">
            <a:xfrm>
              <a:off x="4500" y="261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3</a:t>
              </a:r>
              <a:endParaRPr lang="zh-TW" altLang="zh-TW"/>
            </a:p>
          </p:txBody>
        </p:sp>
        <p:sp>
          <p:nvSpPr>
            <p:cNvPr id="15422" name="Text Box 22"/>
            <p:cNvSpPr txBox="1">
              <a:spLocks noChangeArrowheads="1"/>
            </p:cNvSpPr>
            <p:nvPr/>
          </p:nvSpPr>
          <p:spPr bwMode="auto">
            <a:xfrm>
              <a:off x="4379" y="189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1</a:t>
              </a:r>
              <a:endParaRPr lang="zh-TW" altLang="zh-TW"/>
            </a:p>
          </p:txBody>
        </p:sp>
        <p:sp>
          <p:nvSpPr>
            <p:cNvPr id="15423" name="Text Box 23"/>
            <p:cNvSpPr txBox="1">
              <a:spLocks noChangeArrowheads="1"/>
            </p:cNvSpPr>
            <p:nvPr/>
          </p:nvSpPr>
          <p:spPr bwMode="auto">
            <a:xfrm>
              <a:off x="4379" y="3331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2</a:t>
              </a:r>
              <a:endParaRPr lang="zh-TW" altLang="zh-TW"/>
            </a:p>
          </p:txBody>
        </p:sp>
        <p:sp>
          <p:nvSpPr>
            <p:cNvPr id="15424" name="Text Box 24"/>
            <p:cNvSpPr txBox="1">
              <a:spLocks noChangeArrowheads="1"/>
            </p:cNvSpPr>
            <p:nvPr/>
          </p:nvSpPr>
          <p:spPr bwMode="auto">
            <a:xfrm>
              <a:off x="2400" y="1891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0</a:t>
              </a:r>
              <a:endParaRPr lang="zh-TW" altLang="zh-TW"/>
            </a:p>
          </p:txBody>
        </p:sp>
        <p:sp>
          <p:nvSpPr>
            <p:cNvPr id="15425" name="Text Box 25"/>
            <p:cNvSpPr txBox="1">
              <a:spLocks noChangeArrowheads="1"/>
            </p:cNvSpPr>
            <p:nvPr/>
          </p:nvSpPr>
          <p:spPr bwMode="auto">
            <a:xfrm>
              <a:off x="2400" y="3331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3</a:t>
              </a:r>
              <a:endParaRPr lang="zh-TW" altLang="zh-TW"/>
            </a:p>
          </p:txBody>
        </p:sp>
        <p:sp>
          <p:nvSpPr>
            <p:cNvPr id="15426" name="Text Box 26"/>
            <p:cNvSpPr txBox="1">
              <a:spLocks noChangeArrowheads="1"/>
            </p:cNvSpPr>
            <p:nvPr/>
          </p:nvSpPr>
          <p:spPr bwMode="auto">
            <a:xfrm>
              <a:off x="3960" y="243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0</a:t>
              </a:r>
              <a:endParaRPr lang="zh-TW" altLang="zh-TW"/>
            </a:p>
          </p:txBody>
        </p:sp>
        <p:sp>
          <p:nvSpPr>
            <p:cNvPr id="15427" name="Text Box 27"/>
            <p:cNvSpPr txBox="1">
              <a:spLocks noChangeArrowheads="1"/>
            </p:cNvSpPr>
            <p:nvPr/>
          </p:nvSpPr>
          <p:spPr bwMode="auto">
            <a:xfrm>
              <a:off x="2700" y="243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200"/>
                <a:t>0</a:t>
              </a:r>
              <a:endParaRPr lang="zh-TW" altLang="zh-TW"/>
            </a:p>
          </p:txBody>
        </p:sp>
      </p:grpSp>
      <p:sp>
        <p:nvSpPr>
          <p:cNvPr id="15365" name="Rectangle 53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5366" name="Group 40"/>
          <p:cNvGrpSpPr>
            <a:grpSpLocks noChangeAspect="1"/>
          </p:cNvGrpSpPr>
          <p:nvPr/>
        </p:nvGrpSpPr>
        <p:grpSpPr bwMode="auto">
          <a:xfrm>
            <a:off x="2700338" y="2781300"/>
            <a:ext cx="3086100" cy="342900"/>
            <a:chOff x="1800" y="5490"/>
            <a:chExt cx="4860" cy="540"/>
          </a:xfrm>
        </p:grpSpPr>
        <p:sp>
          <p:nvSpPr>
            <p:cNvPr id="15396" name="AutoShape 52"/>
            <p:cNvSpPr>
              <a:spLocks noChangeAspect="1" noChangeArrowheads="1" noTextEdit="1"/>
            </p:cNvSpPr>
            <p:nvPr/>
          </p:nvSpPr>
          <p:spPr bwMode="auto">
            <a:xfrm>
              <a:off x="1800" y="5490"/>
              <a:ext cx="48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Oval 51"/>
            <p:cNvSpPr>
              <a:spLocks noChangeArrowheads="1"/>
            </p:cNvSpPr>
            <p:nvPr/>
          </p:nvSpPr>
          <p:spPr bwMode="auto">
            <a:xfrm>
              <a:off x="2160" y="549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98" name="Oval 50"/>
            <p:cNvSpPr>
              <a:spLocks noChangeArrowheads="1"/>
            </p:cNvSpPr>
            <p:nvPr/>
          </p:nvSpPr>
          <p:spPr bwMode="auto">
            <a:xfrm>
              <a:off x="3421" y="549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99" name="Oval 49"/>
            <p:cNvSpPr>
              <a:spLocks noChangeArrowheads="1"/>
            </p:cNvSpPr>
            <p:nvPr/>
          </p:nvSpPr>
          <p:spPr bwMode="auto">
            <a:xfrm>
              <a:off x="4680" y="549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00" name="Oval 48"/>
            <p:cNvSpPr>
              <a:spLocks noChangeArrowheads="1"/>
            </p:cNvSpPr>
            <p:nvPr/>
          </p:nvSpPr>
          <p:spPr bwMode="auto">
            <a:xfrm>
              <a:off x="5941" y="5490"/>
              <a:ext cx="53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01" name="Text Box 47"/>
            <p:cNvSpPr txBox="1">
              <a:spLocks noChangeArrowheads="1"/>
            </p:cNvSpPr>
            <p:nvPr/>
          </p:nvSpPr>
          <p:spPr bwMode="auto">
            <a:xfrm>
              <a:off x="2225" y="549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200"/>
                <a:t>0</a:t>
              </a:r>
              <a:endParaRPr lang="en-US" altLang="zh-TW"/>
            </a:p>
          </p:txBody>
        </p:sp>
        <p:sp>
          <p:nvSpPr>
            <p:cNvPr id="15402" name="Text Box 46"/>
            <p:cNvSpPr txBox="1">
              <a:spLocks noChangeArrowheads="1"/>
            </p:cNvSpPr>
            <p:nvPr/>
          </p:nvSpPr>
          <p:spPr bwMode="auto">
            <a:xfrm>
              <a:off x="6006" y="5491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200"/>
                <a:t>1</a:t>
              </a:r>
              <a:endParaRPr lang="en-US" altLang="zh-TW"/>
            </a:p>
          </p:txBody>
        </p:sp>
        <p:sp>
          <p:nvSpPr>
            <p:cNvPr id="15403" name="Text Box 45"/>
            <p:cNvSpPr txBox="1">
              <a:spLocks noChangeArrowheads="1"/>
            </p:cNvSpPr>
            <p:nvPr/>
          </p:nvSpPr>
          <p:spPr bwMode="auto">
            <a:xfrm>
              <a:off x="4748" y="5491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200"/>
                <a:t>2</a:t>
              </a:r>
              <a:endParaRPr lang="en-US" altLang="zh-TW"/>
            </a:p>
          </p:txBody>
        </p:sp>
        <p:sp>
          <p:nvSpPr>
            <p:cNvPr id="15404" name="Text Box 44"/>
            <p:cNvSpPr txBox="1">
              <a:spLocks noChangeArrowheads="1"/>
            </p:cNvSpPr>
            <p:nvPr/>
          </p:nvSpPr>
          <p:spPr bwMode="auto">
            <a:xfrm>
              <a:off x="3489" y="5490"/>
              <a:ext cx="36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200"/>
                <a:t>3</a:t>
              </a:r>
              <a:endParaRPr lang="en-US" altLang="zh-TW"/>
            </a:p>
          </p:txBody>
        </p:sp>
        <p:sp>
          <p:nvSpPr>
            <p:cNvPr id="15405" name="Line 43"/>
            <p:cNvSpPr>
              <a:spLocks noChangeShapeType="1"/>
            </p:cNvSpPr>
            <p:nvPr/>
          </p:nvSpPr>
          <p:spPr bwMode="auto">
            <a:xfrm>
              <a:off x="2700" y="578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42"/>
            <p:cNvSpPr>
              <a:spLocks noChangeShapeType="1"/>
            </p:cNvSpPr>
            <p:nvPr/>
          </p:nvSpPr>
          <p:spPr bwMode="auto">
            <a:xfrm>
              <a:off x="3960" y="578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5220" y="5781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7" name="Rectangle 58"/>
          <p:cNvSpPr>
            <a:spLocks noChangeArrowheads="1"/>
          </p:cNvSpPr>
          <p:nvPr/>
        </p:nvSpPr>
        <p:spPr bwMode="auto">
          <a:xfrm>
            <a:off x="0" y="6159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3708400" y="3933825"/>
          <a:ext cx="1800224" cy="1584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6"/>
                <a:gridCol w="450056"/>
                <a:gridCol w="450056"/>
                <a:gridCol w="450056"/>
              </a:tblGrid>
              <a:tr h="5199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  <a:tr h="35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  <a:tr h="35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  <a:tr h="35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1" marR="68581" marT="0" marB="0"/>
                </a:tc>
              </a:tr>
            </a:tbl>
          </a:graphicData>
        </a:graphic>
      </p:graphicFrame>
      <p:sp>
        <p:nvSpPr>
          <p:cNvPr id="15395" name="Line 17"/>
          <p:cNvSpPr>
            <a:spLocks noChangeShapeType="1"/>
          </p:cNvSpPr>
          <p:nvPr/>
        </p:nvSpPr>
        <p:spPr bwMode="auto">
          <a:xfrm flipH="1" flipV="1">
            <a:off x="3832225" y="1365250"/>
            <a:ext cx="998538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 </a:t>
            </a:r>
            <a:r>
              <a:rPr lang="zh-TW" alt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彩色影像的測邊</a:t>
            </a:r>
            <a:endPara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8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01E9FB9-848E-460D-876F-EC221A5A54C1}" type="slidenum">
              <a:rPr kumimoji="0" lang="zh-TW" altLang="en-US"/>
              <a:pPr/>
              <a:t>14</a:t>
            </a:fld>
            <a:endParaRPr kumimoji="0" lang="en-US" altLang="zh-TW"/>
          </a:p>
        </p:txBody>
      </p:sp>
      <p:sp>
        <p:nvSpPr>
          <p:cNvPr id="16388" name="文字方塊 4"/>
          <p:cNvSpPr txBox="1">
            <a:spLocks noChangeArrowheads="1"/>
          </p:cNvSpPr>
          <p:nvPr/>
        </p:nvSpPr>
        <p:spPr bwMode="auto">
          <a:xfrm>
            <a:off x="1042988" y="1628775"/>
            <a:ext cx="6192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14.4.1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改良式的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Prewitt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測邊算子</a:t>
            </a:r>
          </a:p>
        </p:txBody>
      </p:sp>
      <p:sp>
        <p:nvSpPr>
          <p:cNvPr id="16389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0" name="Rectangle 60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1" name="Rectangle 73"/>
          <p:cNvSpPr>
            <a:spLocks noChangeArrowheads="1"/>
          </p:cNvSpPr>
          <p:nvPr/>
        </p:nvSpPr>
        <p:spPr bwMode="auto">
          <a:xfrm>
            <a:off x="0" y="50196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2" name="AutoShape 58"/>
          <p:cNvSpPr>
            <a:spLocks noChangeAspect="1" noChangeArrowheads="1" noTextEdit="1"/>
          </p:cNvSpPr>
          <p:nvPr/>
        </p:nvSpPr>
        <p:spPr bwMode="auto">
          <a:xfrm>
            <a:off x="1403350" y="1989138"/>
            <a:ext cx="562927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393" name="群組 96"/>
          <p:cNvGrpSpPr>
            <a:grpSpLocks/>
          </p:cNvGrpSpPr>
          <p:nvPr/>
        </p:nvGrpSpPr>
        <p:grpSpPr bwMode="auto">
          <a:xfrm>
            <a:off x="1512888" y="2547938"/>
            <a:ext cx="5233987" cy="3473450"/>
            <a:chOff x="1513101" y="2547986"/>
            <a:chExt cx="5234437" cy="3473302"/>
          </a:xfrm>
        </p:grpSpPr>
        <p:sp>
          <p:nvSpPr>
            <p:cNvPr id="16394" name="Rectangle 57"/>
            <p:cNvSpPr>
              <a:spLocks noChangeArrowheads="1"/>
            </p:cNvSpPr>
            <p:nvPr/>
          </p:nvSpPr>
          <p:spPr bwMode="auto">
            <a:xfrm>
              <a:off x="1734767" y="2660183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395" name="Rectangle 56"/>
            <p:cNvSpPr>
              <a:spLocks noChangeArrowheads="1"/>
            </p:cNvSpPr>
            <p:nvPr/>
          </p:nvSpPr>
          <p:spPr bwMode="auto">
            <a:xfrm>
              <a:off x="1734767" y="3322329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396" name="Rectangle 55"/>
            <p:cNvSpPr>
              <a:spLocks noChangeArrowheads="1"/>
            </p:cNvSpPr>
            <p:nvPr/>
          </p:nvSpPr>
          <p:spPr bwMode="auto">
            <a:xfrm>
              <a:off x="1734767" y="3984475"/>
              <a:ext cx="663157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397" name="Rectangle 54"/>
            <p:cNvSpPr>
              <a:spLocks noChangeArrowheads="1"/>
            </p:cNvSpPr>
            <p:nvPr/>
          </p:nvSpPr>
          <p:spPr bwMode="auto">
            <a:xfrm>
              <a:off x="2397004" y="2660183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398" name="Rectangle 53"/>
            <p:cNvSpPr>
              <a:spLocks noChangeArrowheads="1"/>
            </p:cNvSpPr>
            <p:nvPr/>
          </p:nvSpPr>
          <p:spPr bwMode="auto">
            <a:xfrm>
              <a:off x="2397004" y="3322329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399" name="Rectangle 52"/>
            <p:cNvSpPr>
              <a:spLocks noChangeArrowheads="1"/>
            </p:cNvSpPr>
            <p:nvPr/>
          </p:nvSpPr>
          <p:spPr bwMode="auto">
            <a:xfrm>
              <a:off x="2397924" y="3984475"/>
              <a:ext cx="66131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0" name="Rectangle 51"/>
            <p:cNvSpPr>
              <a:spLocks noChangeArrowheads="1"/>
            </p:cNvSpPr>
            <p:nvPr/>
          </p:nvSpPr>
          <p:spPr bwMode="auto">
            <a:xfrm>
              <a:off x="3059242" y="2660183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59242" y="3322329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2" name="Rectangle 49"/>
            <p:cNvSpPr>
              <a:spLocks noChangeArrowheads="1"/>
            </p:cNvSpPr>
            <p:nvPr/>
          </p:nvSpPr>
          <p:spPr bwMode="auto">
            <a:xfrm>
              <a:off x="3059242" y="3984475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3" name="Rectangle 48"/>
            <p:cNvSpPr>
              <a:spLocks noChangeArrowheads="1"/>
            </p:cNvSpPr>
            <p:nvPr/>
          </p:nvSpPr>
          <p:spPr bwMode="auto">
            <a:xfrm>
              <a:off x="4549277" y="2660183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4" name="Rectangle 47"/>
            <p:cNvSpPr>
              <a:spLocks noChangeArrowheads="1"/>
            </p:cNvSpPr>
            <p:nvPr/>
          </p:nvSpPr>
          <p:spPr bwMode="auto">
            <a:xfrm>
              <a:off x="5211514" y="2660183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5" name="Rectangle 46"/>
            <p:cNvSpPr>
              <a:spLocks noChangeArrowheads="1"/>
            </p:cNvSpPr>
            <p:nvPr/>
          </p:nvSpPr>
          <p:spPr bwMode="auto">
            <a:xfrm>
              <a:off x="4549277" y="3322329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6" name="Rectangle 45"/>
            <p:cNvSpPr>
              <a:spLocks noChangeArrowheads="1"/>
            </p:cNvSpPr>
            <p:nvPr/>
          </p:nvSpPr>
          <p:spPr bwMode="auto">
            <a:xfrm>
              <a:off x="5873752" y="2660183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7" name="Rectangle 44"/>
            <p:cNvSpPr>
              <a:spLocks noChangeArrowheads="1"/>
            </p:cNvSpPr>
            <p:nvPr/>
          </p:nvSpPr>
          <p:spPr bwMode="auto">
            <a:xfrm>
              <a:off x="5211514" y="3322329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8" name="Rectangle 43"/>
            <p:cNvSpPr>
              <a:spLocks noChangeArrowheads="1"/>
            </p:cNvSpPr>
            <p:nvPr/>
          </p:nvSpPr>
          <p:spPr bwMode="auto">
            <a:xfrm>
              <a:off x="3059242" y="3984475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09" name="Rectangle 42"/>
            <p:cNvSpPr>
              <a:spLocks noChangeArrowheads="1"/>
            </p:cNvSpPr>
            <p:nvPr/>
          </p:nvSpPr>
          <p:spPr bwMode="auto">
            <a:xfrm>
              <a:off x="5873752" y="3322329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0" name="Rectangle 41"/>
            <p:cNvSpPr>
              <a:spLocks noChangeArrowheads="1"/>
            </p:cNvSpPr>
            <p:nvPr/>
          </p:nvSpPr>
          <p:spPr bwMode="auto">
            <a:xfrm>
              <a:off x="5873752" y="3984475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1" name="Rectangle 40"/>
            <p:cNvSpPr>
              <a:spLocks noChangeArrowheads="1"/>
            </p:cNvSpPr>
            <p:nvPr/>
          </p:nvSpPr>
          <p:spPr bwMode="auto">
            <a:xfrm>
              <a:off x="5211514" y="3984475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2" name="Rectangle 39"/>
            <p:cNvSpPr>
              <a:spLocks noChangeArrowheads="1"/>
            </p:cNvSpPr>
            <p:nvPr/>
          </p:nvSpPr>
          <p:spPr bwMode="auto">
            <a:xfrm>
              <a:off x="4549277" y="3984475"/>
              <a:ext cx="662238" cy="662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3" name="Text Box 37"/>
            <p:cNvSpPr txBox="1">
              <a:spLocks noChangeArrowheads="1"/>
            </p:cNvSpPr>
            <p:nvPr/>
          </p:nvSpPr>
          <p:spPr bwMode="auto">
            <a:xfrm>
              <a:off x="1734767" y="2547986"/>
              <a:ext cx="184747" cy="3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4" name="Text Box 35"/>
            <p:cNvSpPr txBox="1">
              <a:spLocks noChangeArrowheads="1"/>
            </p:cNvSpPr>
            <p:nvPr/>
          </p:nvSpPr>
          <p:spPr bwMode="auto">
            <a:xfrm>
              <a:off x="1734767" y="3241400"/>
              <a:ext cx="184747" cy="3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5" name="Text Box 33"/>
            <p:cNvSpPr txBox="1">
              <a:spLocks noChangeArrowheads="1"/>
            </p:cNvSpPr>
            <p:nvPr/>
          </p:nvSpPr>
          <p:spPr bwMode="auto">
            <a:xfrm>
              <a:off x="1734767" y="3903546"/>
              <a:ext cx="184747" cy="3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6" name="Text Box 31"/>
            <p:cNvSpPr txBox="1">
              <a:spLocks noChangeArrowheads="1"/>
            </p:cNvSpPr>
            <p:nvPr/>
          </p:nvSpPr>
          <p:spPr bwMode="auto">
            <a:xfrm>
              <a:off x="4549277" y="2547986"/>
              <a:ext cx="596934" cy="7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7" name="Text Box 29"/>
            <p:cNvSpPr txBox="1">
              <a:spLocks noChangeArrowheads="1"/>
            </p:cNvSpPr>
            <p:nvPr/>
          </p:nvSpPr>
          <p:spPr bwMode="auto">
            <a:xfrm>
              <a:off x="5211514" y="2547986"/>
              <a:ext cx="596934" cy="7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8" name="Text Box 27"/>
            <p:cNvSpPr txBox="1">
              <a:spLocks noChangeArrowheads="1"/>
            </p:cNvSpPr>
            <p:nvPr/>
          </p:nvSpPr>
          <p:spPr bwMode="auto">
            <a:xfrm>
              <a:off x="5873752" y="2547986"/>
              <a:ext cx="596934" cy="7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19" name="Text Box 19"/>
            <p:cNvSpPr txBox="1">
              <a:spLocks noChangeArrowheads="1"/>
            </p:cNvSpPr>
            <p:nvPr/>
          </p:nvSpPr>
          <p:spPr bwMode="auto">
            <a:xfrm>
              <a:off x="3165936" y="2547986"/>
              <a:ext cx="184747" cy="3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20" name="Text Box 17"/>
            <p:cNvSpPr txBox="1">
              <a:spLocks noChangeArrowheads="1"/>
            </p:cNvSpPr>
            <p:nvPr/>
          </p:nvSpPr>
          <p:spPr bwMode="auto">
            <a:xfrm>
              <a:off x="3165936" y="3243239"/>
              <a:ext cx="184747" cy="3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21" name="Text Box 15"/>
            <p:cNvSpPr txBox="1">
              <a:spLocks noChangeArrowheads="1"/>
            </p:cNvSpPr>
            <p:nvPr/>
          </p:nvSpPr>
          <p:spPr bwMode="auto">
            <a:xfrm>
              <a:off x="3165936" y="3905385"/>
              <a:ext cx="184747" cy="36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22" name="Text Box 13"/>
            <p:cNvSpPr txBox="1">
              <a:spLocks noChangeArrowheads="1"/>
            </p:cNvSpPr>
            <p:nvPr/>
          </p:nvSpPr>
          <p:spPr bwMode="auto">
            <a:xfrm>
              <a:off x="4625618" y="3905385"/>
              <a:ext cx="468165" cy="7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23" name="Text Box 11"/>
            <p:cNvSpPr txBox="1">
              <a:spLocks noChangeArrowheads="1"/>
            </p:cNvSpPr>
            <p:nvPr/>
          </p:nvSpPr>
          <p:spPr bwMode="auto">
            <a:xfrm>
              <a:off x="5293374" y="3905385"/>
              <a:ext cx="468165" cy="7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24" name="Text Box 9"/>
            <p:cNvSpPr txBox="1">
              <a:spLocks noChangeArrowheads="1"/>
            </p:cNvSpPr>
            <p:nvPr/>
          </p:nvSpPr>
          <p:spPr bwMode="auto">
            <a:xfrm>
              <a:off x="5955612" y="3905385"/>
              <a:ext cx="468165" cy="7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425" name="Text Box 8"/>
            <p:cNvSpPr txBox="1">
              <a:spLocks noChangeArrowheads="1"/>
            </p:cNvSpPr>
            <p:nvPr/>
          </p:nvSpPr>
          <p:spPr bwMode="auto">
            <a:xfrm>
              <a:off x="1513101" y="4821354"/>
              <a:ext cx="2430044" cy="49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水平面罩</a:t>
              </a:r>
            </a:p>
          </p:txBody>
        </p:sp>
        <p:sp>
          <p:nvSpPr>
            <p:cNvPr id="16426" name="Text Box 7"/>
            <p:cNvSpPr txBox="1">
              <a:spLocks noChangeArrowheads="1"/>
            </p:cNvSpPr>
            <p:nvPr/>
          </p:nvSpPr>
          <p:spPr bwMode="auto">
            <a:xfrm>
              <a:off x="4317494" y="4821354"/>
              <a:ext cx="2430044" cy="49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垂直面罩</a:t>
              </a:r>
            </a:p>
          </p:txBody>
        </p:sp>
        <p:grpSp>
          <p:nvGrpSpPr>
            <p:cNvPr id="16427" name="群組 79"/>
            <p:cNvGrpSpPr>
              <a:grpSpLocks/>
            </p:cNvGrpSpPr>
            <p:nvPr/>
          </p:nvGrpSpPr>
          <p:grpSpPr bwMode="auto">
            <a:xfrm>
              <a:off x="1910687" y="2679410"/>
              <a:ext cx="1572729" cy="1920715"/>
              <a:chOff x="6866269" y="3041664"/>
              <a:chExt cx="1085791" cy="1326036"/>
            </a:xfrm>
          </p:grpSpPr>
          <p:graphicFrame>
            <p:nvGraphicFramePr>
              <p:cNvPr id="16442" name="Object 80"/>
              <p:cNvGraphicFramePr>
                <a:graphicFrameLocks noChangeAspect="1"/>
              </p:cNvGraphicFramePr>
              <p:nvPr/>
            </p:nvGraphicFramePr>
            <p:xfrm>
              <a:off x="7812360" y="3041664"/>
              <a:ext cx="139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8" name="Equation" r:id="rId3" imgW="139639" imgH="393529" progId="">
                      <p:embed/>
                    </p:oleObj>
                  </mc:Choice>
                  <mc:Fallback>
                    <p:oleObj name="Equation" r:id="rId3" imgW="139639" imgH="393529" progId="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2360" y="3041664"/>
                            <a:ext cx="1397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3" name="Object 81"/>
              <p:cNvGraphicFramePr>
                <a:graphicFrameLocks noChangeAspect="1"/>
              </p:cNvGraphicFramePr>
              <p:nvPr/>
            </p:nvGraphicFramePr>
            <p:xfrm>
              <a:off x="7812360" y="3974000"/>
              <a:ext cx="139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9" name="Equation" r:id="rId5" imgW="139639" imgH="393529" progId="">
                      <p:embed/>
                    </p:oleObj>
                  </mc:Choice>
                  <mc:Fallback>
                    <p:oleObj name="Equation" r:id="rId5" imgW="139639" imgH="393529" progId="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2360" y="3974000"/>
                            <a:ext cx="1397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4" name="Object 82"/>
              <p:cNvGraphicFramePr>
                <a:graphicFrameLocks noChangeAspect="1"/>
              </p:cNvGraphicFramePr>
              <p:nvPr/>
            </p:nvGraphicFramePr>
            <p:xfrm>
              <a:off x="7812360" y="3501008"/>
              <a:ext cx="139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0" name="Equation" r:id="rId6" imgW="139639" imgH="393529" progId="">
                      <p:embed/>
                    </p:oleObj>
                  </mc:Choice>
                  <mc:Fallback>
                    <p:oleObj name="Equation" r:id="rId6" imgW="139639" imgH="393529" progId="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2360" y="3501008"/>
                            <a:ext cx="1397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5" name="Object 83"/>
              <p:cNvGraphicFramePr>
                <a:graphicFrameLocks noChangeAspect="1"/>
              </p:cNvGraphicFramePr>
              <p:nvPr/>
            </p:nvGraphicFramePr>
            <p:xfrm>
              <a:off x="6866269" y="3068638"/>
              <a:ext cx="241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1" name="Equation" r:id="rId7" imgW="241195" imgH="393529" progId="">
                      <p:embed/>
                    </p:oleObj>
                  </mc:Choice>
                  <mc:Fallback>
                    <p:oleObj name="Equation" r:id="rId7" imgW="241195" imgH="393529" progId="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66269" y="3068638"/>
                            <a:ext cx="2413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6" name="Object 86"/>
              <p:cNvGraphicFramePr>
                <a:graphicFrameLocks noChangeAspect="1"/>
              </p:cNvGraphicFramePr>
              <p:nvPr/>
            </p:nvGraphicFramePr>
            <p:xfrm>
              <a:off x="6876256" y="3501008"/>
              <a:ext cx="241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2" name="Equation" r:id="rId9" imgW="241195" imgH="393529" progId="">
                      <p:embed/>
                    </p:oleObj>
                  </mc:Choice>
                  <mc:Fallback>
                    <p:oleObj name="Equation" r:id="rId9" imgW="241195" imgH="393529" progId="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6256" y="3501008"/>
                            <a:ext cx="2413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7" name="Object 87"/>
              <p:cNvGraphicFramePr>
                <a:graphicFrameLocks noChangeAspect="1"/>
              </p:cNvGraphicFramePr>
              <p:nvPr/>
            </p:nvGraphicFramePr>
            <p:xfrm>
              <a:off x="6876256" y="3960352"/>
              <a:ext cx="241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3" name="Equation" r:id="rId10" imgW="241195" imgH="393529" progId="">
                      <p:embed/>
                    </p:oleObj>
                  </mc:Choice>
                  <mc:Fallback>
                    <p:oleObj name="Equation" r:id="rId10" imgW="241195" imgH="393529" progId="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6256" y="3960352"/>
                            <a:ext cx="2413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28" name="群組 86"/>
            <p:cNvGrpSpPr>
              <a:grpSpLocks/>
            </p:cNvGrpSpPr>
            <p:nvPr/>
          </p:nvGrpSpPr>
          <p:grpSpPr bwMode="auto">
            <a:xfrm>
              <a:off x="4724437" y="2718947"/>
              <a:ext cx="1665890" cy="1906404"/>
              <a:chOff x="8808844" y="3068960"/>
              <a:chExt cx="1150108" cy="1316156"/>
            </a:xfrm>
          </p:grpSpPr>
          <p:graphicFrame>
            <p:nvGraphicFramePr>
              <p:cNvPr id="16436" name="Object 88"/>
              <p:cNvGraphicFramePr>
                <a:graphicFrameLocks noChangeAspect="1"/>
              </p:cNvGraphicFramePr>
              <p:nvPr/>
            </p:nvGraphicFramePr>
            <p:xfrm>
              <a:off x="9328844" y="3991416"/>
              <a:ext cx="139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4" name="Equation" r:id="rId11" imgW="139639" imgH="393529" progId="">
                      <p:embed/>
                    </p:oleObj>
                  </mc:Choice>
                  <mc:Fallback>
                    <p:oleObj name="Equation" r:id="rId11" imgW="139639" imgH="393529" progId="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28844" y="3991416"/>
                            <a:ext cx="1397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7" name="Object 89"/>
              <p:cNvGraphicFramePr>
                <a:graphicFrameLocks noChangeAspect="1"/>
              </p:cNvGraphicFramePr>
              <p:nvPr/>
            </p:nvGraphicFramePr>
            <p:xfrm>
              <a:off x="9783872" y="3991416"/>
              <a:ext cx="139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5" name="Equation" r:id="rId12" imgW="139639" imgH="393529" progId="">
                      <p:embed/>
                    </p:oleObj>
                  </mc:Choice>
                  <mc:Fallback>
                    <p:oleObj name="Equation" r:id="rId12" imgW="139639" imgH="393529" progId="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83872" y="3991416"/>
                            <a:ext cx="1397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8" name="Object 90"/>
              <p:cNvGraphicFramePr>
                <a:graphicFrameLocks noChangeAspect="1"/>
              </p:cNvGraphicFramePr>
              <p:nvPr/>
            </p:nvGraphicFramePr>
            <p:xfrm>
              <a:off x="8855968" y="3991416"/>
              <a:ext cx="1397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6" name="Equation" r:id="rId13" imgW="139639" imgH="393529" progId="">
                      <p:embed/>
                    </p:oleObj>
                  </mc:Choice>
                  <mc:Fallback>
                    <p:oleObj name="Equation" r:id="rId13" imgW="139639" imgH="393529" progId="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55968" y="3991416"/>
                            <a:ext cx="1397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9" name="Object 91"/>
              <p:cNvGraphicFramePr>
                <a:graphicFrameLocks noChangeAspect="1"/>
              </p:cNvGraphicFramePr>
              <p:nvPr/>
            </p:nvGraphicFramePr>
            <p:xfrm>
              <a:off x="9717652" y="3068960"/>
              <a:ext cx="241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7" name="Equation" r:id="rId14" imgW="241195" imgH="393529" progId="">
                      <p:embed/>
                    </p:oleObj>
                  </mc:Choice>
                  <mc:Fallback>
                    <p:oleObj name="Equation" r:id="rId14" imgW="241195" imgH="393529" progId="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7652" y="3068960"/>
                            <a:ext cx="2413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0" name="Object 92"/>
              <p:cNvGraphicFramePr>
                <a:graphicFrameLocks noChangeAspect="1"/>
              </p:cNvGraphicFramePr>
              <p:nvPr/>
            </p:nvGraphicFramePr>
            <p:xfrm>
              <a:off x="9266168" y="3068960"/>
              <a:ext cx="241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8" name="Equation" r:id="rId15" imgW="241195" imgH="393529" progId="">
                      <p:embed/>
                    </p:oleObj>
                  </mc:Choice>
                  <mc:Fallback>
                    <p:oleObj name="Equation" r:id="rId15" imgW="241195" imgH="393529" progId="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66168" y="3068960"/>
                            <a:ext cx="2413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93"/>
              <p:cNvGraphicFramePr>
                <a:graphicFrameLocks noChangeAspect="1"/>
              </p:cNvGraphicFramePr>
              <p:nvPr/>
            </p:nvGraphicFramePr>
            <p:xfrm>
              <a:off x="8808844" y="3068960"/>
              <a:ext cx="241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9" name="Equation" r:id="rId16" imgW="241195" imgH="393529" progId="">
                      <p:embed/>
                    </p:oleObj>
                  </mc:Choice>
                  <mc:Fallback>
                    <p:oleObj name="Equation" r:id="rId16" imgW="241195" imgH="393529" progId="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08844" y="3068960"/>
                            <a:ext cx="2413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29" name="Text Box 8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4752528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14.4.1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改良式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Prewitt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測邊面罩</a:t>
              </a:r>
            </a:p>
          </p:txBody>
        </p:sp>
        <p:graphicFrame>
          <p:nvGraphicFramePr>
            <p:cNvPr id="16430" name="Object 94"/>
            <p:cNvGraphicFramePr>
              <a:graphicFrameLocks noChangeAspect="1"/>
            </p:cNvGraphicFramePr>
            <p:nvPr/>
          </p:nvGraphicFramePr>
          <p:xfrm>
            <a:off x="2638425" y="3513138"/>
            <a:ext cx="184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0" name="Equation" r:id="rId17" imgW="126725" imgH="177415" progId="">
                    <p:embed/>
                  </p:oleObj>
                </mc:Choice>
                <mc:Fallback>
                  <p:oleObj name="Equation" r:id="rId17" imgW="126725" imgH="177415" progId="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425" y="3513138"/>
                          <a:ext cx="1841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1" name="Object 95"/>
            <p:cNvGraphicFramePr>
              <a:graphicFrameLocks noChangeAspect="1"/>
            </p:cNvGraphicFramePr>
            <p:nvPr/>
          </p:nvGraphicFramePr>
          <p:xfrm>
            <a:off x="2627784" y="2883793"/>
            <a:ext cx="184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1" name="Equation" r:id="rId19" imgW="126725" imgH="177415" progId="">
                    <p:embed/>
                  </p:oleObj>
                </mc:Choice>
                <mc:Fallback>
                  <p:oleObj name="Equation" r:id="rId19" imgW="126725" imgH="177415" progId="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2883793"/>
                          <a:ext cx="1841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2" name="Object 96"/>
            <p:cNvGraphicFramePr>
              <a:graphicFrameLocks noChangeAspect="1"/>
            </p:cNvGraphicFramePr>
            <p:nvPr/>
          </p:nvGraphicFramePr>
          <p:xfrm>
            <a:off x="2646010" y="4179937"/>
            <a:ext cx="184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2" name="Equation" r:id="rId20" imgW="126725" imgH="177415" progId="">
                    <p:embed/>
                  </p:oleObj>
                </mc:Choice>
                <mc:Fallback>
                  <p:oleObj name="Equation" r:id="rId20" imgW="126725" imgH="177415" progId="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010" y="4179937"/>
                          <a:ext cx="1841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3" name="Object 97"/>
            <p:cNvGraphicFramePr>
              <a:graphicFrameLocks noChangeAspect="1"/>
            </p:cNvGraphicFramePr>
            <p:nvPr/>
          </p:nvGraphicFramePr>
          <p:xfrm>
            <a:off x="5436096" y="3537012"/>
            <a:ext cx="184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3" name="Equation" r:id="rId21" imgW="126725" imgH="177415" progId="">
                    <p:embed/>
                  </p:oleObj>
                </mc:Choice>
                <mc:Fallback>
                  <p:oleObj name="Equation" r:id="rId21" imgW="126725" imgH="177415" progId="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3537012"/>
                          <a:ext cx="1841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98"/>
            <p:cNvGraphicFramePr>
              <a:graphicFrameLocks noChangeAspect="1"/>
            </p:cNvGraphicFramePr>
            <p:nvPr/>
          </p:nvGraphicFramePr>
          <p:xfrm>
            <a:off x="4788024" y="3537012"/>
            <a:ext cx="184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4" name="Equation" r:id="rId22" imgW="126725" imgH="177415" progId="">
                    <p:embed/>
                  </p:oleObj>
                </mc:Choice>
                <mc:Fallback>
                  <p:oleObj name="Equation" r:id="rId22" imgW="126725" imgH="177415" progId="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3537012"/>
                          <a:ext cx="1841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99"/>
            <p:cNvGraphicFramePr>
              <a:graphicFrameLocks noChangeAspect="1"/>
            </p:cNvGraphicFramePr>
            <p:nvPr/>
          </p:nvGraphicFramePr>
          <p:xfrm>
            <a:off x="6084168" y="3537012"/>
            <a:ext cx="184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5" name="Equation" r:id="rId23" imgW="126725" imgH="177415" progId="">
                    <p:embed/>
                  </p:oleObj>
                </mc:Choice>
                <mc:Fallback>
                  <p:oleObj name="Equation" r:id="rId23" imgW="126725" imgH="177415" progId="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3537012"/>
                          <a:ext cx="184150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2"/>
          <p:cNvSpPr>
            <a:spLocks noGrp="1"/>
          </p:cNvSpPr>
          <p:nvPr>
            <p:ph idx="1"/>
          </p:nvPr>
        </p:nvSpPr>
        <p:spPr>
          <a:xfrm>
            <a:off x="468313" y="548680"/>
            <a:ext cx="8229600" cy="56886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：利用改良式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Prewitt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測邊算子測得的水平反應值</a:t>
            </a:r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和平均垂直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反應值</a:t>
            </a:r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來決定像素為可能邊點。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計算出合成值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若其大於門檻值，則該點為邊點。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邊的方向性也可透過下式求得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15146F3-D553-4E52-ABCA-EE9EFB0DE9DE}" type="slidenum">
              <a:rPr kumimoji="0" lang="zh-TW" altLang="en-US"/>
              <a:pPr/>
              <a:t>15</a:t>
            </a:fld>
            <a:endParaRPr kumimoji="0" lang="en-US" altLang="zh-TW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7413" name="群組 7"/>
          <p:cNvGrpSpPr>
            <a:grpSpLocks/>
          </p:cNvGrpSpPr>
          <p:nvPr/>
        </p:nvGrpSpPr>
        <p:grpSpPr bwMode="auto">
          <a:xfrm>
            <a:off x="1908175" y="2492375"/>
            <a:ext cx="5697538" cy="552450"/>
            <a:chOff x="1979712" y="2564904"/>
            <a:chExt cx="5508104" cy="552450"/>
          </a:xfrm>
        </p:grpSpPr>
        <p:graphicFrame>
          <p:nvGraphicFramePr>
            <p:cNvPr id="17418" name="Object 1"/>
            <p:cNvGraphicFramePr>
              <a:graphicFrameLocks noChangeAspect="1"/>
            </p:cNvGraphicFramePr>
            <p:nvPr/>
          </p:nvGraphicFramePr>
          <p:xfrm>
            <a:off x="1979712" y="2564904"/>
            <a:ext cx="377190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Equation" r:id="rId3" imgW="1955800" imgH="292100" progId="">
                    <p:embed/>
                  </p:oleObj>
                </mc:Choice>
                <mc:Fallback>
                  <p:oleObj name="Equation" r:id="rId3" imgW="1955800" imgH="292100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564904"/>
                          <a:ext cx="3771900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Rectangle 3"/>
            <p:cNvSpPr>
              <a:spLocks noChangeArrowheads="1"/>
            </p:cNvSpPr>
            <p:nvPr/>
          </p:nvSpPr>
          <p:spPr bwMode="auto">
            <a:xfrm>
              <a:off x="6012160" y="2636912"/>
              <a:ext cx="1475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(14.4.1.1)</a:t>
              </a:r>
              <a:endPara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7415" name="群組 11"/>
          <p:cNvGrpSpPr>
            <a:grpSpLocks/>
          </p:cNvGrpSpPr>
          <p:nvPr/>
        </p:nvGrpSpPr>
        <p:grpSpPr bwMode="auto">
          <a:xfrm>
            <a:off x="3184525" y="5305425"/>
            <a:ext cx="4321175" cy="828675"/>
            <a:chOff x="3203847" y="4365104"/>
            <a:chExt cx="4176465" cy="828675"/>
          </a:xfrm>
        </p:grpSpPr>
        <p:graphicFrame>
          <p:nvGraphicFramePr>
            <p:cNvPr id="17416" name="Object 4"/>
            <p:cNvGraphicFramePr>
              <a:graphicFrameLocks noChangeAspect="1"/>
            </p:cNvGraphicFramePr>
            <p:nvPr/>
          </p:nvGraphicFramePr>
          <p:xfrm>
            <a:off x="3203847" y="4365104"/>
            <a:ext cx="2171700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5" imgW="1091726" imgH="418918" progId="">
                    <p:embed/>
                  </p:oleObj>
                </mc:Choice>
                <mc:Fallback>
                  <p:oleObj name="Equation" r:id="rId5" imgW="1091726" imgH="418918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7" y="4365104"/>
                          <a:ext cx="2171700" cy="828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Rectangle 6"/>
            <p:cNvSpPr>
              <a:spLocks noChangeArrowheads="1"/>
            </p:cNvSpPr>
            <p:nvPr/>
          </p:nvSpPr>
          <p:spPr bwMode="auto">
            <a:xfrm>
              <a:off x="6156176" y="4427240"/>
              <a:ext cx="122413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(14.4.1.2)</a:t>
              </a:r>
              <a:endPara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：利用局部最大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Local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Maxima)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的概念只濾出較細的邊出來。</a:t>
            </a:r>
          </a:p>
        </p:txBody>
      </p:sp>
      <p:sp>
        <p:nvSpPr>
          <p:cNvPr id="18435" name="內容版面配置區 8"/>
          <p:cNvSpPr>
            <a:spLocks noGrp="1"/>
          </p:cNvSpPr>
          <p:nvPr>
            <p:ph idx="1"/>
          </p:nvPr>
        </p:nvSpPr>
        <p:spPr>
          <a:xfrm>
            <a:off x="468313" y="1484313"/>
            <a:ext cx="7775575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若一可能為邊點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同方向性的兩邊點其合成反應值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皆小於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的合成反應值，則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就可成為真正的邊點。圖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14.4.1.2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為此情形之示意圖。</a:t>
            </a:r>
          </a:p>
        </p:txBody>
      </p:sp>
      <p:sp>
        <p:nvSpPr>
          <p:cNvPr id="1843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5B236A3-AB75-46F0-B30F-982BB5AC6A4A}" type="slidenum">
              <a:rPr kumimoji="0" lang="zh-TW" altLang="en-US">
                <a:latin typeface="Arial Black" panose="020B0A04020102020204" pitchFamily="34" charset="0"/>
              </a:rPr>
              <a:pPr/>
              <a:t>16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1979613" y="2500313"/>
          <a:ext cx="5040312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3" imgW="6090539" imgH="5044342" progId="Word.Document.8">
                  <p:embed/>
                </p:oleObj>
              </mc:Choice>
              <mc:Fallback>
                <p:oleObj name="Document" r:id="rId3" imgW="6090539" imgH="50443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00313"/>
                        <a:ext cx="5040312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91AF663-B29F-4311-8EAE-606C1E0321A5}" type="slidenum">
              <a:rPr kumimoji="0" lang="zh-TW" altLang="en-US"/>
              <a:pPr/>
              <a:t>17</a:t>
            </a:fld>
            <a:endParaRPr kumimoji="0"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idx="4294967295"/>
          </p:nvPr>
        </p:nvSpPr>
        <p:spPr>
          <a:xfrm>
            <a:off x="423863" y="919163"/>
            <a:ext cx="8229600" cy="47418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加強細邊的連結性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(Linking Property)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加入細邊集中以便加強細邊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的連結性。</a:t>
            </a:r>
          </a:p>
        </p:txBody>
      </p:sp>
      <p:sp>
        <p:nvSpPr>
          <p:cNvPr id="19460" name="文字方塊 7"/>
          <p:cNvSpPr txBox="1">
            <a:spLocks noChangeArrowheads="1"/>
          </p:cNvSpPr>
          <p:nvPr/>
        </p:nvSpPr>
        <p:spPr bwMode="auto">
          <a:xfrm>
            <a:off x="468313" y="566102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18014"/>
              </p:ext>
            </p:extLst>
          </p:nvPr>
        </p:nvGraphicFramePr>
        <p:xfrm>
          <a:off x="1043608" y="2011313"/>
          <a:ext cx="1970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1333500" imgH="279400" progId="">
                  <p:embed/>
                </p:oleObj>
              </mc:Choice>
              <mc:Fallback>
                <p:oleObj name="Equation" r:id="rId3" imgW="1333500" imgH="2794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11313"/>
                        <a:ext cx="19700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6" name="Object 16"/>
          <p:cNvGraphicFramePr>
            <a:graphicFrameLocks noChangeAspect="1"/>
          </p:cNvGraphicFramePr>
          <p:nvPr/>
        </p:nvGraphicFramePr>
        <p:xfrm>
          <a:off x="3241675" y="2636838"/>
          <a:ext cx="21939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5" imgW="910780" imgH="910756" progId="">
                  <p:embed/>
                </p:oleObj>
              </mc:Choice>
              <mc:Fallback>
                <p:oleObj name="Visio" r:id="rId5" imgW="910780" imgH="91075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2636838"/>
                        <a:ext cx="21939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2843213" y="4941888"/>
            <a:ext cx="339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000"/>
              <a:t>圖</a:t>
            </a:r>
            <a:r>
              <a:rPr lang="en-US" altLang="zh-TW" sz="2000"/>
              <a:t>14.4.1.3 </a:t>
            </a:r>
            <a:r>
              <a:rPr lang="zh-TW" altLang="en-US" sz="2000"/>
              <a:t>加強細邊的連結性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/>
          </p:nvPr>
        </p:nvSpPr>
        <p:spPr>
          <a:xfrm>
            <a:off x="539750" y="1447800"/>
            <a:ext cx="8229600" cy="50053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給一張輸入的彩色影像，如圖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14.4.1.4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所示，利用上述的測邊法並細化邊圖，我們得到圖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14.4.1.5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的彩色測邊的結果。</a:t>
            </a:r>
          </a:p>
          <a:p>
            <a:pPr eaLnBrk="1" hangingPunct="1">
              <a:defRPr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8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757CBD5-4FBF-4739-A265-D14D43F0DBB2}" type="slidenum">
              <a:rPr kumimoji="0" lang="zh-TW" altLang="en-US">
                <a:latin typeface="Arial Black" panose="020B0A04020102020204" pitchFamily="34" charset="0"/>
              </a:rPr>
              <a:pPr/>
              <a:t>18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229600" cy="1371600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實作結果</a:t>
            </a:r>
          </a:p>
        </p:txBody>
      </p:sp>
      <p:pic>
        <p:nvPicPr>
          <p:cNvPr id="20486" name="Picture 9" descr="jetedgeprewi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5400"/>
            <a:ext cx="2725738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1547813" y="2565400"/>
            <a:ext cx="5864225" cy="3105150"/>
            <a:chOff x="1547813" y="2565400"/>
            <a:chExt cx="5864225" cy="3105150"/>
          </a:xfrm>
        </p:grpSpPr>
        <p:pic>
          <p:nvPicPr>
            <p:cNvPr id="20485" name="Picture 8" descr="j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2565400"/>
              <a:ext cx="27432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矩形 10"/>
            <p:cNvSpPr>
              <a:spLocks noChangeArrowheads="1"/>
            </p:cNvSpPr>
            <p:nvPr/>
          </p:nvSpPr>
          <p:spPr bwMode="auto">
            <a:xfrm>
              <a:off x="1692275" y="5300663"/>
              <a:ext cx="2492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 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14.4.1.4  F16</a:t>
              </a:r>
              <a:r>
                <a:rPr lang="zh-TW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原影像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488" name="矩形 11"/>
            <p:cNvSpPr>
              <a:spLocks noChangeArrowheads="1"/>
            </p:cNvSpPr>
            <p:nvPr/>
          </p:nvSpPr>
          <p:spPr bwMode="auto">
            <a:xfrm>
              <a:off x="4716463" y="5300663"/>
              <a:ext cx="2695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zh-TW" dirty="0"/>
                <a:t>圖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14.4.1.5</a:t>
              </a:r>
              <a:r>
                <a:rPr lang="en-US" altLang="zh-TW" dirty="0"/>
                <a:t>  F16</a:t>
              </a:r>
              <a:r>
                <a:rPr lang="zh-TW" altLang="zh-TW" dirty="0"/>
                <a:t>細化邊圖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14.4.2 </a:t>
            </a:r>
            <a:r>
              <a:rPr lang="zh-TW" alt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向量排序統計為基礎的彩色測邊器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向量式排序應用到側邊上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利用一個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大小的面罩取出一塊等大的彩色子影像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求出像素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與其餘的像素之差異總和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所得之序列為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，得到一個較簡單的測邊器。當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VR (vector range)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值高於一個門檻值時，將面罩中心的像素視為一邊點。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50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077CC5F-2976-4211-BFA6-FAD09C584822}" type="slidenum">
              <a:rPr kumimoji="0" lang="zh-TW" altLang="en-US">
                <a:latin typeface="Arial Black" panose="020B0A04020102020204" pitchFamily="34" charset="0"/>
              </a:rPr>
              <a:pPr/>
              <a:t>19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601573"/>
              </p:ext>
            </p:extLst>
          </p:nvPr>
        </p:nvGraphicFramePr>
        <p:xfrm>
          <a:off x="2124075" y="2207617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3" imgW="203024" imgH="203024" progId="">
                  <p:embed/>
                </p:oleObj>
              </mc:Choice>
              <mc:Fallback>
                <p:oleObj name="Equation" r:id="rId3" imgW="203024" imgH="20302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7617"/>
                        <a:ext cx="34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51724"/>
              </p:ext>
            </p:extLst>
          </p:nvPr>
        </p:nvGraphicFramePr>
        <p:xfrm>
          <a:off x="1547813" y="2620144"/>
          <a:ext cx="209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5" imgW="152334" imgH="228501" progId="">
                  <p:embed/>
                </p:oleObj>
              </mc:Choice>
              <mc:Fallback>
                <p:oleObj name="Equation" r:id="rId5" imgW="152334" imgH="228501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20144"/>
                        <a:ext cx="2095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158874"/>
              </p:ext>
            </p:extLst>
          </p:nvPr>
        </p:nvGraphicFramePr>
        <p:xfrm>
          <a:off x="4643438" y="2590552"/>
          <a:ext cx="288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7" imgW="165028" imgH="228501" progId="">
                  <p:embed/>
                </p:oleObj>
              </mc:Choice>
              <mc:Fallback>
                <p:oleObj name="Equation" r:id="rId7" imgW="165028" imgH="22850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90552"/>
                        <a:ext cx="288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98746"/>
              </p:ext>
            </p:extLst>
          </p:nvPr>
        </p:nvGraphicFramePr>
        <p:xfrm>
          <a:off x="3059113" y="2999780"/>
          <a:ext cx="3025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9" imgW="1917700" imgH="457200" progId="">
                  <p:embed/>
                </p:oleObj>
              </mc:Choice>
              <mc:Fallback>
                <p:oleObj name="Equation" r:id="rId9" imgW="1917700" imgH="4572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9780"/>
                        <a:ext cx="30257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582740"/>
              </p:ext>
            </p:extLst>
          </p:nvPr>
        </p:nvGraphicFramePr>
        <p:xfrm>
          <a:off x="3317875" y="4079280"/>
          <a:ext cx="2508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1" imgW="1358310" imgH="266584" progId="">
                  <p:embed/>
                </p:oleObj>
              </mc:Choice>
              <mc:Fallback>
                <p:oleObj name="Equation" r:id="rId11" imgW="1358310" imgH="266584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079280"/>
                        <a:ext cx="2508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0" name="Rectangle 31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/>
              <a:t> </a:t>
            </a:r>
            <a:endParaRPr lang="en-US" altLang="zh-TW"/>
          </a:p>
        </p:txBody>
      </p:sp>
      <p:sp>
        <p:nvSpPr>
          <p:cNvPr id="2152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22" name="Rectangle 3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/>
              <a:t> </a:t>
            </a:r>
            <a:endParaRPr lang="en-US" altLang="zh-TW"/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2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88103"/>
              </p:ext>
            </p:extLst>
          </p:nvPr>
        </p:nvGraphicFramePr>
        <p:xfrm>
          <a:off x="1116013" y="4728567"/>
          <a:ext cx="1362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3" imgW="1054100" imgH="330200" progId="">
                  <p:embed/>
                </p:oleObj>
              </mc:Choice>
              <mc:Fallback>
                <p:oleObj name="Equation" r:id="rId13" imgW="1054100" imgH="33020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8567"/>
                        <a:ext cx="1362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40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7D16359-497D-4262-A6CC-B5F8A1AAB388}" type="slidenum">
              <a:rPr kumimoji="0" lang="zh-TW" altLang="en-US"/>
              <a:pPr/>
              <a:t>2</a:t>
            </a:fld>
            <a:endParaRPr kumimoji="0" lang="en-US" altLang="zh-TW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00113" y="1628775"/>
            <a:ext cx="77724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14.1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14.2 RGB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彩色模式轉換為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CIE Lu'v'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彩色影像調色盤的最佳對應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14.4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彩色影像測邊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14.5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彩色影像的分割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彩色影像的對比加強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14.7 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馬賽克影像回復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14.8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結論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/>
          </p:nvPr>
        </p:nvSpPr>
        <p:spPr>
          <a:xfrm>
            <a:off x="468313" y="1341438"/>
            <a:ext cx="8229600" cy="48244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:(1)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VR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修改成最小化向量化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(Minimum VR,MVR)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使用取平均值的方式來分散雜訊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VR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可修改成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Dispersion (VD):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s-E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MVR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s-E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VD</a:t>
            </a:r>
            <a:r>
              <a:rPr lang="zh-TW" altLang="es-E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s-E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MVD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值高於一個門檻值，面罩中心的像素則可視為一個邊點。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3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ED34D0-0015-4A2E-8698-8A97270C55E4}" type="slidenum">
              <a:rPr kumimoji="0" lang="zh-TW" altLang="en-US">
                <a:latin typeface="Arial Black" panose="020B0A04020102020204" pitchFamily="34" charset="0"/>
              </a:rPr>
              <a:pPr/>
              <a:t>20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20688"/>
            <a:ext cx="8229600" cy="822325"/>
          </a:xfrm>
        </p:spPr>
        <p:txBody>
          <a:bodyPr/>
          <a:lstStyle/>
          <a:p>
            <a:pPr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測邊器的抗雜訊能力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22533" name="Object 8"/>
          <p:cNvGraphicFramePr>
            <a:graphicFrameLocks noChangeAspect="1"/>
          </p:cNvGraphicFramePr>
          <p:nvPr/>
        </p:nvGraphicFramePr>
        <p:xfrm>
          <a:off x="2268538" y="1773238"/>
          <a:ext cx="51149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3657600" imgH="495300" progId="">
                  <p:embed/>
                </p:oleObj>
              </mc:Choice>
              <mc:Fallback>
                <p:oleObj name="Equation" r:id="rId3" imgW="3657600" imgH="495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51149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3348038" y="2852738"/>
          <a:ext cx="2667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1816100" imgH="482600" progId="">
                  <p:embed/>
                </p:oleObj>
              </mc:Choice>
              <mc:Fallback>
                <p:oleObj name="Equation" r:id="rId5" imgW="1816100" imgH="482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852738"/>
                        <a:ext cx="2667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2537" name="Object 11"/>
          <p:cNvGraphicFramePr>
            <a:graphicFrameLocks noChangeAspect="1"/>
          </p:cNvGraphicFramePr>
          <p:nvPr/>
        </p:nvGraphicFramePr>
        <p:xfrm>
          <a:off x="2268538" y="4106863"/>
          <a:ext cx="53435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3568700" imgH="508000" progId="">
                  <p:embed/>
                </p:oleObj>
              </mc:Choice>
              <mc:Fallback>
                <p:oleObj name="Equation" r:id="rId7" imgW="3568700" imgH="5080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06863"/>
                        <a:ext cx="53435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6"/>
          <p:cNvSpPr>
            <a:spLocks noGrp="1"/>
          </p:cNvSpPr>
          <p:nvPr>
            <p:ph/>
          </p:nvPr>
        </p:nvSpPr>
        <p:spPr>
          <a:xfrm>
            <a:off x="468313" y="1403176"/>
            <a:ext cx="8229600" cy="5410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一張輸入的彩色影像，如圖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14.4.2.1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示，利用上述的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MVD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測邊法，我們得到圖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14.4.2.2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彩色測邊的結果。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5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2668C1C-C7CA-444E-8979-0090B435FF80}" type="slidenum">
              <a:rPr kumimoji="0" lang="zh-TW" altLang="en-US">
                <a:latin typeface="Arial Black" panose="020B0A04020102020204" pitchFamily="34" charset="0"/>
              </a:rPr>
              <a:pPr/>
              <a:t>21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76275"/>
            <a:ext cx="6273800" cy="703263"/>
          </a:xfrm>
        </p:spPr>
        <p:txBody>
          <a:bodyPr/>
          <a:lstStyle/>
          <a:p>
            <a:pPr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：測邊實作結果。</a:t>
            </a:r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200"/>
              <a:t>     </a:t>
            </a:r>
            <a:endParaRPr lang="en-US" altLang="zh-TW"/>
          </a:p>
        </p:txBody>
      </p:sp>
      <p:grpSp>
        <p:nvGrpSpPr>
          <p:cNvPr id="2" name="群組 1"/>
          <p:cNvGrpSpPr/>
          <p:nvPr/>
        </p:nvGrpSpPr>
        <p:grpSpPr>
          <a:xfrm>
            <a:off x="2124075" y="2348880"/>
            <a:ext cx="5184775" cy="2962275"/>
            <a:chOff x="2124075" y="2626965"/>
            <a:chExt cx="5184775" cy="2962275"/>
          </a:xfrm>
        </p:grpSpPr>
        <p:pic>
          <p:nvPicPr>
            <p:cNvPr id="23557" name="Picture 9" descr="je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2626965"/>
              <a:ext cx="2514600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Picture 8" descr="jeted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2626965"/>
              <a:ext cx="2495550" cy="249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矩形 12"/>
            <p:cNvSpPr>
              <a:spLocks noChangeArrowheads="1"/>
            </p:cNvSpPr>
            <p:nvPr/>
          </p:nvSpPr>
          <p:spPr bwMode="auto">
            <a:xfrm>
              <a:off x="2195513" y="5219352"/>
              <a:ext cx="2390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zh-TW"/>
                <a:t>圖 </a:t>
              </a:r>
              <a:r>
                <a:rPr lang="en-US" altLang="zh-TW"/>
                <a:t>14.4.2.1  F16</a:t>
              </a:r>
              <a:r>
                <a:rPr lang="zh-TW" altLang="zh-TW"/>
                <a:t>原影像</a:t>
              </a:r>
              <a:endParaRPr lang="zh-TW" altLang="en-US"/>
            </a:p>
          </p:txBody>
        </p:sp>
        <p:sp>
          <p:nvSpPr>
            <p:cNvPr id="23562" name="矩形 13"/>
            <p:cNvSpPr>
              <a:spLocks noChangeArrowheads="1"/>
            </p:cNvSpPr>
            <p:nvPr/>
          </p:nvSpPr>
          <p:spPr bwMode="auto">
            <a:xfrm>
              <a:off x="5076825" y="5219352"/>
              <a:ext cx="2159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zh-TW"/>
                <a:t>圖 </a:t>
              </a:r>
              <a:r>
                <a:rPr lang="en-US" altLang="zh-TW"/>
                <a:t>14.4.2.2  F16</a:t>
              </a:r>
              <a:r>
                <a:rPr lang="zh-TW" altLang="zh-TW"/>
                <a:t>邊圖</a:t>
              </a: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14.5 </a:t>
            </a:r>
            <a:r>
              <a:rPr lang="zh-TW" alt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彩色影像的分割</a:t>
            </a:r>
          </a:p>
        </p:txBody>
      </p:sp>
      <p:sp>
        <p:nvSpPr>
          <p:cNvPr id="2457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0FEDEB6-97CE-41CB-8D99-9BE11E9A817D}" type="slidenum">
              <a:rPr kumimoji="0" lang="zh-TW" altLang="en-US">
                <a:latin typeface="Arial Black" panose="020B0A04020102020204" pitchFamily="34" charset="0"/>
              </a:rPr>
              <a:pPr/>
              <a:t>22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4580" name="內容版面配置區 5"/>
          <p:cNvSpPr txBox="1">
            <a:spLocks/>
          </p:cNvSpPr>
          <p:nvPr/>
        </p:nvSpPr>
        <p:spPr bwMode="auto">
          <a:xfrm>
            <a:off x="684213" y="1989138"/>
            <a:ext cx="70675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得到彩色影像上邊和粗糙區域的訊息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先將彩色影像轉換成灰階影像。接下來，利用測邊法來求得該灰階影像的邊訊息。再利用分水嶺分割法求得灰階影像的粗糙區域。令這些粗糙的區域集為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581" name="物件 1"/>
          <p:cNvGraphicFramePr>
            <a:graphicFrameLocks noChangeAspect="1"/>
          </p:cNvGraphicFramePr>
          <p:nvPr/>
        </p:nvGraphicFramePr>
        <p:xfrm>
          <a:off x="3563938" y="3644900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901309" imgH="228501" progId="Equation.DSMT4">
                  <p:embed/>
                </p:oleObj>
              </mc:Choice>
              <mc:Fallback>
                <p:oleObj name="Equation" r:id="rId3" imgW="901309" imgH="228501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44900"/>
                        <a:ext cx="1641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5"/>
          <p:cNvSpPr>
            <a:spLocks noGrp="1"/>
          </p:cNvSpPr>
          <p:nvPr>
            <p:ph/>
          </p:nvPr>
        </p:nvSpPr>
        <p:spPr>
          <a:xfrm>
            <a:off x="468313" y="765175"/>
            <a:ext cx="8229600" cy="541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利用所得的邊和粗糙區域訊息來進行粗糙區域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的合併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色調距離度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交界邊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近似度 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                     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：界邊點數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：交界像素數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綜合差異度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60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CD00ECB-7EE5-4AE5-B9DA-9DC09F510138}" type="slidenum">
              <a:rPr kumimoji="0" lang="zh-TW" altLang="en-US">
                <a:latin typeface="Arial Black" panose="020B0A04020102020204" pitchFamily="34" charset="0"/>
              </a:rPr>
              <a:pPr/>
              <a:t>23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2627313" y="1268413"/>
          <a:ext cx="5286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3" imgW="3098800" imgH="355600" progId="">
                  <p:embed/>
                </p:oleObj>
              </mc:Choice>
              <mc:Fallback>
                <p:oleObj name="Equation" r:id="rId3" imgW="3098800" imgH="355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268413"/>
                        <a:ext cx="5286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5608" name="Object 11"/>
          <p:cNvGraphicFramePr>
            <a:graphicFrameLocks noChangeAspect="1"/>
          </p:cNvGraphicFramePr>
          <p:nvPr/>
        </p:nvGraphicFramePr>
        <p:xfrm>
          <a:off x="2843213" y="1844675"/>
          <a:ext cx="19907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5" imgW="1409088" imgH="533169" progId="">
                  <p:embed/>
                </p:oleObj>
              </mc:Choice>
              <mc:Fallback>
                <p:oleObj name="Equation" r:id="rId5" imgW="1409088" imgH="533169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44675"/>
                        <a:ext cx="19907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5611" name="Object 15"/>
          <p:cNvGraphicFramePr>
            <a:graphicFrameLocks noChangeAspect="1"/>
          </p:cNvGraphicFramePr>
          <p:nvPr/>
        </p:nvGraphicFramePr>
        <p:xfrm>
          <a:off x="2339975" y="3141663"/>
          <a:ext cx="5761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7" imgW="3441700" imgH="279400" progId="">
                  <p:embed/>
                </p:oleObj>
              </mc:Choice>
              <mc:Fallback>
                <p:oleObj name="Equation" r:id="rId7" imgW="3441700" imgH="2794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141663"/>
                        <a:ext cx="57610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7"/>
          <p:cNvGraphicFramePr>
            <a:graphicFrameLocks noChangeAspect="1"/>
          </p:cNvGraphicFramePr>
          <p:nvPr/>
        </p:nvGraphicFramePr>
        <p:xfrm>
          <a:off x="900113" y="2636838"/>
          <a:ext cx="7921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方程式" r:id="rId9" imgW="520700" imgH="228600" progId="Equation.3">
                  <p:embed/>
                </p:oleObj>
              </mc:Choice>
              <mc:Fallback>
                <p:oleObj name="方程式" r:id="rId9" imgW="520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9216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"/>
          <p:cNvGraphicFramePr>
            <a:graphicFrameLocks noChangeAspect="1"/>
          </p:cNvGraphicFramePr>
          <p:nvPr/>
        </p:nvGraphicFramePr>
        <p:xfrm>
          <a:off x="3203575" y="2636838"/>
          <a:ext cx="3032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方程式" r:id="rId11" imgW="203112" imgH="241195" progId="Equation.3">
                  <p:embed/>
                </p:oleObj>
              </mc:Choice>
              <mc:Fallback>
                <p:oleObj name="方程式" r:id="rId11" imgW="203112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3032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7"/>
          <p:cNvSpPr>
            <a:spLocks noGrp="1"/>
          </p:cNvSpPr>
          <p:nvPr>
            <p:ph/>
          </p:nvPr>
        </p:nvSpPr>
        <p:spPr>
          <a:xfrm>
            <a:off x="457200" y="1916113"/>
            <a:ext cx="8075613" cy="39512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輸入的彩色像素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。將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點沿著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移動，會與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相交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，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我們稱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的最大飽和色彩。由於在彩色區域三角形做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000" smtClean="0">
                <a:ea typeface="微軟正黑體" panose="020B0604030504040204" pitchFamily="34" charset="-120"/>
              </a:rPr>
              <a:t>’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2000" smtClean="0">
                <a:ea typeface="微軟正黑體" panose="020B0604030504040204" pitchFamily="34" charset="-120"/>
              </a:rPr>
              <a:t>’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的色彩飽和，並不會影響到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值，因此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。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  <p:sp>
        <p:nvSpPr>
          <p:cNvPr id="2662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D33CB49-2A98-4680-85D3-B5F115ACB2E6}" type="slidenum">
              <a:rPr kumimoji="0" lang="zh-TW" altLang="en-US"/>
              <a:pPr/>
              <a:t>24</a:t>
            </a:fld>
            <a:endParaRPr kumimoji="0" lang="en-US" altLang="zh-TW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588" y="1905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14.6 </a:t>
            </a:r>
            <a:r>
              <a:rPr lang="zh-TW" alt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彩色影像的對比加強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6629" name="文字方塊 7"/>
          <p:cNvSpPr txBox="1">
            <a:spLocks noChangeArrowheads="1"/>
          </p:cNvSpPr>
          <p:nvPr/>
        </p:nvSpPr>
        <p:spPr bwMode="auto">
          <a:xfrm>
            <a:off x="468313" y="1196975"/>
            <a:ext cx="7488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CIE Lu‘v’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彩色模式下做彩色影像的對比加強。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631" name="Object 9"/>
          <p:cNvGraphicFramePr>
            <a:graphicFrameLocks noChangeAspect="1"/>
          </p:cNvGraphicFramePr>
          <p:nvPr/>
        </p:nvGraphicFramePr>
        <p:xfrm>
          <a:off x="2916238" y="1989138"/>
          <a:ext cx="1371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3" imgW="1028700" imgH="228600" progId="">
                  <p:embed/>
                </p:oleObj>
              </mc:Choice>
              <mc:Fallback>
                <p:oleObj name="Equation" r:id="rId3" imgW="102870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89138"/>
                        <a:ext cx="1371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633" name="Object 11"/>
          <p:cNvGraphicFramePr>
            <a:graphicFrameLocks noChangeAspect="1"/>
          </p:cNvGraphicFramePr>
          <p:nvPr/>
        </p:nvGraphicFramePr>
        <p:xfrm>
          <a:off x="5708650" y="1900238"/>
          <a:ext cx="4476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5" imgW="266584" imgH="228501" progId="">
                  <p:embed/>
                </p:oleObj>
              </mc:Choice>
              <mc:Fallback>
                <p:oleObj name="Equation" r:id="rId5" imgW="266584" imgH="22850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1900238"/>
                        <a:ext cx="4476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635" name="Object 13"/>
          <p:cNvGraphicFramePr>
            <a:graphicFrameLocks noChangeAspect="1"/>
          </p:cNvGraphicFramePr>
          <p:nvPr/>
        </p:nvGraphicFramePr>
        <p:xfrm>
          <a:off x="7353300" y="1916113"/>
          <a:ext cx="5318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7" imgW="317225" imgH="203024" progId="">
                  <p:embed/>
                </p:oleObj>
              </mc:Choice>
              <mc:Fallback>
                <p:oleObj name="Equation" r:id="rId7" imgW="317225" imgH="20302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1916113"/>
                        <a:ext cx="5318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637" name="Object 15"/>
          <p:cNvGraphicFramePr>
            <a:graphicFrameLocks noChangeAspect="1"/>
          </p:cNvGraphicFramePr>
          <p:nvPr/>
        </p:nvGraphicFramePr>
        <p:xfrm>
          <a:off x="827088" y="2205038"/>
          <a:ext cx="371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9" imgW="203112" imgH="228501" progId="">
                  <p:embed/>
                </p:oleObj>
              </mc:Choice>
              <mc:Fallback>
                <p:oleObj name="Equation" r:id="rId9" imgW="203112" imgH="22850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3714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7"/>
          <p:cNvGraphicFramePr>
            <a:graphicFrameLocks noChangeAspect="1"/>
          </p:cNvGraphicFramePr>
          <p:nvPr/>
        </p:nvGraphicFramePr>
        <p:xfrm>
          <a:off x="2124075" y="2205038"/>
          <a:ext cx="371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11" imgW="203112" imgH="228501" progId="">
                  <p:embed/>
                </p:oleObj>
              </mc:Choice>
              <mc:Fallback>
                <p:oleObj name="Equation" r:id="rId11" imgW="203112" imgH="228501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3714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2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6640" name="Object 20"/>
          <p:cNvGraphicFramePr>
            <a:graphicFrameLocks noChangeAspect="1"/>
          </p:cNvGraphicFramePr>
          <p:nvPr/>
        </p:nvGraphicFramePr>
        <p:xfrm>
          <a:off x="4787900" y="2622550"/>
          <a:ext cx="16049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2" imgW="1129810" imgH="241195" progId="">
                  <p:embed/>
                </p:oleObj>
              </mc:Choice>
              <mc:Fallback>
                <p:oleObj name="Equation" r:id="rId12" imgW="1129810" imgH="241195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22550"/>
                        <a:ext cx="16049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1" name="Picture 22" descr="saturati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043238"/>
            <a:ext cx="2011363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2" name="Rectangle 23"/>
          <p:cNvSpPr>
            <a:spLocks noChangeArrowheads="1"/>
          </p:cNvSpPr>
          <p:nvPr/>
        </p:nvSpPr>
        <p:spPr bwMode="auto">
          <a:xfrm>
            <a:off x="2968625" y="5448300"/>
            <a:ext cx="320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14.6.1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色彩飽和化示意圖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/>
          </p:nvPr>
        </p:nvSpPr>
        <p:spPr>
          <a:xfrm>
            <a:off x="468313" y="1484313"/>
            <a:ext cx="8229600" cy="5149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：為了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增加飽和影像的色彩，我們必須對飽和影像做「反飽和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動作，如圖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14.6.2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65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9B22E3C-3BE7-451D-9CE1-595DF84436CE}" type="slidenum">
              <a:rPr kumimoji="0" lang="zh-TW" altLang="en-US">
                <a:latin typeface="Arial Black" panose="020B0A04020102020204" pitchFamily="34" charset="0"/>
              </a:rPr>
              <a:pPr/>
              <a:t>25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7652" name="文字方塊 7"/>
          <p:cNvSpPr txBox="1">
            <a:spLocks noChangeArrowheads="1"/>
          </p:cNvSpPr>
          <p:nvPr/>
        </p:nvSpPr>
        <p:spPr bwMode="auto">
          <a:xfrm>
            <a:off x="468313" y="981075"/>
            <a:ext cx="353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增加飽和影像的色彩。 </a:t>
            </a:r>
          </a:p>
        </p:txBody>
      </p:sp>
      <p:pic>
        <p:nvPicPr>
          <p:cNvPr id="27653" name="Picture 8" descr="de-satu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68599"/>
            <a:ext cx="2765425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2935288" y="5837262"/>
            <a:ext cx="327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14.6.2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色彩反飽和示意圖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5"/>
          <p:cNvSpPr>
            <a:spLocks noGrp="1"/>
          </p:cNvSpPr>
          <p:nvPr>
            <p:ph/>
          </p:nvPr>
        </p:nvSpPr>
        <p:spPr>
          <a:xfrm>
            <a:off x="457200" y="457200"/>
            <a:ext cx="8291513" cy="59959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000" i="1" baseline="-25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色彩混合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，以達到反飽和的效果，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得到的色彩為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其中，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  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為整張圖片的平均亮度值，</a:t>
            </a:r>
            <a:r>
              <a:rPr lang="en-US" altLang="zh-TW" sz="20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則是由使用者自定的參數，用以調整增強後影像的亮度。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zh-TW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7230CC8-AC38-407F-9434-037B64EA49DF}" type="slidenum">
              <a:rPr kumimoji="0" lang="zh-TW" altLang="en-US"/>
              <a:pPr/>
              <a:t>26</a:t>
            </a:fld>
            <a:endParaRPr kumimoji="0" lang="en-US" altLang="zh-TW"/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2195513" y="1093788"/>
          <a:ext cx="2171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93788"/>
                        <a:ext cx="21717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1"/>
          <p:cNvGraphicFramePr>
            <a:graphicFrameLocks noChangeAspect="1"/>
          </p:cNvGraphicFramePr>
          <p:nvPr/>
        </p:nvGraphicFramePr>
        <p:xfrm>
          <a:off x="2700338" y="1471613"/>
          <a:ext cx="29432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5" imgW="1803400" imgH="952500" progId="">
                  <p:embed/>
                </p:oleObj>
              </mc:Choice>
              <mc:Fallback>
                <p:oleObj name="Equation" r:id="rId5" imgW="1803400" imgH="9525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71613"/>
                        <a:ext cx="29432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0"/>
          <p:cNvGraphicFramePr>
            <a:graphicFrameLocks noChangeAspect="1"/>
          </p:cNvGraphicFramePr>
          <p:nvPr/>
        </p:nvGraphicFramePr>
        <p:xfrm>
          <a:off x="2700338" y="3141663"/>
          <a:ext cx="2209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7" imgW="1269449" imgH="710891" progId="">
                  <p:embed/>
                </p:oleObj>
              </mc:Choice>
              <mc:Fallback>
                <p:oleObj name="Equation" r:id="rId7" imgW="1269449" imgH="71089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1663"/>
                        <a:ext cx="2209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2700338" y="4581525"/>
          <a:ext cx="1495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9" imgW="914003" imgH="266584" progId="">
                  <p:embed/>
                </p:oleObj>
              </mc:Choice>
              <mc:Fallback>
                <p:oleObj name="Equation" r:id="rId9" imgW="914003" imgH="266584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525"/>
                        <a:ext cx="1495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0" y="207327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0" y="378777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4" name="Rectangle 17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8685" name="Object 16"/>
          <p:cNvGraphicFramePr>
            <a:graphicFrameLocks noChangeAspect="1"/>
          </p:cNvGraphicFramePr>
          <p:nvPr/>
        </p:nvGraphicFramePr>
        <p:xfrm>
          <a:off x="1187450" y="5157788"/>
          <a:ext cx="904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11" imgW="558558" imgH="253890" progId="">
                  <p:embed/>
                </p:oleObj>
              </mc:Choice>
              <mc:Fallback>
                <p:oleObj name="Equation" r:id="rId11" imgW="558558" imgH="25389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904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19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8687" name="Object 18"/>
          <p:cNvGraphicFramePr>
            <a:graphicFrameLocks noChangeAspect="1"/>
          </p:cNvGraphicFramePr>
          <p:nvPr/>
        </p:nvGraphicFramePr>
        <p:xfrm>
          <a:off x="2484438" y="5135563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13" imgW="139639" imgH="203112" progId="">
                  <p:embed/>
                </p:oleObj>
              </mc:Choice>
              <mc:Fallback>
                <p:oleObj name="Equation" r:id="rId13" imgW="139639" imgH="203112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35563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6"/>
          <p:cNvSpPr>
            <a:spLocks noGrp="1"/>
          </p:cNvSpPr>
          <p:nvPr>
            <p:ph/>
          </p:nvPr>
        </p:nvSpPr>
        <p:spPr>
          <a:xfrm>
            <a:off x="457200" y="1557338"/>
            <a:ext cx="8229600" cy="46799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先透過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14.4.2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節所介紹的測邊器求得原影像的邊圖，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後我們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以達到色彩對比加強與保邊的平衡，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調整後的顏色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14.6.3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所示。</a:t>
            </a:r>
          </a:p>
        </p:txBody>
      </p:sp>
      <p:sp>
        <p:nvSpPr>
          <p:cNvPr id="296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4CC49CF-1A90-42B0-9AD9-18A03E040AD1}" type="slidenum">
              <a:rPr kumimoji="0" lang="zh-TW" altLang="en-US">
                <a:latin typeface="Arial Black" panose="020B0A04020102020204" pitchFamily="34" charset="0"/>
              </a:rPr>
              <a:pPr/>
              <a:t>27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6659563" y="191611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228600" imgH="228600" progId="">
                  <p:embed/>
                </p:oleObj>
              </mc:Choice>
              <mc:Fallback>
                <p:oleObj name="Equation" r:id="rId3" imgW="22860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916113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10" descr="newCIEtrian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636838"/>
            <a:ext cx="256063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1943100" y="5661025"/>
            <a:ext cx="5259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14.6.3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對比加強與保邊的平衡點       示意圖</a:t>
            </a:r>
          </a:p>
        </p:txBody>
      </p:sp>
      <p:graphicFrame>
        <p:nvGraphicFramePr>
          <p:cNvPr id="29704" name="Object 11"/>
          <p:cNvGraphicFramePr>
            <a:graphicFrameLocks noChangeAspect="1"/>
          </p:cNvGraphicFramePr>
          <p:nvPr/>
        </p:nvGraphicFramePr>
        <p:xfrm>
          <a:off x="5848350" y="5705475"/>
          <a:ext cx="3794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6" imgW="228600" imgH="228600" progId="">
                  <p:embed/>
                </p:oleObj>
              </mc:Choice>
              <mc:Fallback>
                <p:oleObj name="Equation" r:id="rId6" imgW="22860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5705475"/>
                        <a:ext cx="3794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文字方塊 7"/>
          <p:cNvSpPr txBox="1">
            <a:spLocks noChangeArrowheads="1"/>
          </p:cNvSpPr>
          <p:nvPr/>
        </p:nvSpPr>
        <p:spPr bwMode="auto">
          <a:xfrm>
            <a:off x="468313" y="981075"/>
            <a:ext cx="430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在對比增強時做保邊的處理。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/>
          </p:nvPr>
        </p:nvSpPr>
        <p:spPr>
          <a:xfrm>
            <a:off x="457200" y="755650"/>
            <a:ext cx="8229600" cy="5410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14.6.4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顯示一個被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的遮罩覆蓋的子影像，在以「列優先」的影像處理的方式之下，標示為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的像素代表已經做過加強的像素，標示為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的則為尚未加強的像素，中心標示為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的像素，即是我們正在做色彩對比加強處理的像素。</a:t>
            </a:r>
          </a:p>
          <a:p>
            <a:pPr eaLnBrk="1" hangingPunct="1">
              <a:defRPr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723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F8EF846-DCBC-46C4-8AD2-46881B25917C}" type="slidenum">
              <a:rPr kumimoji="0" lang="zh-TW" altLang="en-US"/>
              <a:pPr/>
              <a:t>28</a:t>
            </a:fld>
            <a:endParaRPr kumimoji="0" lang="en-US" altLang="zh-TW"/>
          </a:p>
        </p:txBody>
      </p:sp>
      <p:pic>
        <p:nvPicPr>
          <p:cNvPr id="30724" name="Picture 7" descr="m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44675"/>
            <a:ext cx="1971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1949450" y="3802063"/>
            <a:ext cx="5245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14.6.4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一個被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3×3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的遮罩覆蓋的子影像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26" name="Picture 9" descr="alternativ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641850"/>
            <a:ext cx="5994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2959100" y="5518150"/>
            <a:ext cx="322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14.6.5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交錯搜尋示意圖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對比加強與保邊的效果 </a:t>
            </a:r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8B28523-CEFA-4B77-9958-DE0825ACBDE2}" type="slidenum">
              <a:rPr kumimoji="0" lang="zh-TW" altLang="en-US">
                <a:latin typeface="Arial Black" panose="020B0A04020102020204" pitchFamily="34" charset="0"/>
              </a:rPr>
              <a:pPr/>
              <a:t>29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1748" name="群組 14"/>
          <p:cNvGrpSpPr>
            <a:grpSpLocks/>
          </p:cNvGrpSpPr>
          <p:nvPr/>
        </p:nvGrpSpPr>
        <p:grpSpPr bwMode="auto">
          <a:xfrm>
            <a:off x="755650" y="1412875"/>
            <a:ext cx="7704138" cy="2540000"/>
            <a:chOff x="755576" y="1700808"/>
            <a:chExt cx="7704856" cy="2539987"/>
          </a:xfrm>
        </p:grpSpPr>
        <p:pic>
          <p:nvPicPr>
            <p:cNvPr id="31755" name="Picture 5" descr="pepper_origin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700808"/>
              <a:ext cx="21717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6" name="Picture 2" descr="pepper_enhanced_Pe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487" y="1700808"/>
              <a:ext cx="2176463" cy="217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7" name="Picture 3" descr="pepper_enhanc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700808"/>
              <a:ext cx="2176463" cy="217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8" name="文字方塊 8"/>
            <p:cNvSpPr txBox="1">
              <a:spLocks noChangeArrowheads="1"/>
            </p:cNvSpPr>
            <p:nvPr/>
          </p:nvSpPr>
          <p:spPr bwMode="auto">
            <a:xfrm>
              <a:off x="755576" y="3933056"/>
              <a:ext cx="2376264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14.6.6 Pepper</a:t>
              </a:r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原影像</a:t>
              </a:r>
            </a:p>
          </p:txBody>
        </p:sp>
        <p:sp>
          <p:nvSpPr>
            <p:cNvPr id="31759" name="文字方塊 9"/>
            <p:cNvSpPr txBox="1">
              <a:spLocks noChangeArrowheads="1"/>
            </p:cNvSpPr>
            <p:nvPr/>
          </p:nvSpPr>
          <p:spPr bwMode="auto">
            <a:xfrm>
              <a:off x="3347864" y="3933057"/>
              <a:ext cx="2232248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14.6.8</a:t>
              </a:r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對比</a:t>
              </a:r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加強影像</a:t>
              </a:r>
            </a:p>
          </p:txBody>
        </p:sp>
        <p:sp>
          <p:nvSpPr>
            <p:cNvPr id="31760" name="文字方塊 10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2808312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14.6.10 </a:t>
              </a:r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保邊加強影像</a:t>
              </a:r>
            </a:p>
          </p:txBody>
        </p:sp>
      </p:grpSp>
      <p:pic>
        <p:nvPicPr>
          <p:cNvPr id="31749" name="Picture 2" descr="pepper_edge_orig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76700"/>
            <a:ext cx="2198687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 descr="pepper_edge_Pe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88" y="4076700"/>
            <a:ext cx="217805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4" descr="pepper_ed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76700"/>
            <a:ext cx="217646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文字方塊 15"/>
          <p:cNvSpPr txBox="1">
            <a:spLocks noChangeArrowheads="1"/>
          </p:cNvSpPr>
          <p:nvPr/>
        </p:nvSpPr>
        <p:spPr bwMode="auto">
          <a:xfrm>
            <a:off x="900113" y="6237288"/>
            <a:ext cx="1806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14.6.7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原影像邊圖</a:t>
            </a:r>
          </a:p>
        </p:txBody>
      </p:sp>
      <p:sp>
        <p:nvSpPr>
          <p:cNvPr id="31753" name="文字方塊 16"/>
          <p:cNvSpPr txBox="1">
            <a:spLocks noChangeArrowheads="1"/>
          </p:cNvSpPr>
          <p:nvPr/>
        </p:nvSpPr>
        <p:spPr bwMode="auto">
          <a:xfrm>
            <a:off x="3348038" y="6211888"/>
            <a:ext cx="2376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14.6.9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對比</a:t>
            </a:r>
            <a:r>
              <a:rPr lang="zh-TW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加強影像邊圖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754" name="文字方塊 17"/>
          <p:cNvSpPr txBox="1">
            <a:spLocks noChangeArrowheads="1"/>
          </p:cNvSpPr>
          <p:nvPr/>
        </p:nvSpPr>
        <p:spPr bwMode="auto">
          <a:xfrm>
            <a:off x="5840413" y="6211888"/>
            <a:ext cx="2519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14.6.11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保邊加強影像邊圖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14.1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sz="36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2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277157F-ED2D-41BD-9AB4-D28EE9AE8295}" type="slidenum">
              <a:rPr kumimoji="0" lang="zh-TW" altLang="en-US"/>
              <a:pPr/>
              <a:t>3</a:t>
            </a:fld>
            <a:endParaRPr kumimoji="0" lang="en-US" altLang="zh-TW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84213" y="1628775"/>
            <a:ext cx="76327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介紹將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彩色模式轉換為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CIE Lu’v’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彩色模式。接下來，介紹</a:t>
            </a:r>
            <a:r>
              <a:rPr lang="zh-TW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彩色影像調色盤的對應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測邊與分割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彩色對比加強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和彩色影像的應用實例。</a:t>
            </a:r>
            <a:b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馬賽克影像回復</a:t>
            </a: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為了節省相機成本，在相機市場上出現只有一個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CD(Charge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Coupled Device)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的數位靜態相機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(Digital Still Camera,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DSC)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14.7.1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為此一類型相機較廣泛使用的拜耳濾波陣列。圖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14.7.2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14.7.3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為單一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CCD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及三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CCD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相機示意圖。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BDEC080-11CE-41F8-9EEC-282F277839E2}" type="slidenum">
              <a:rPr kumimoji="0" lang="zh-TW" altLang="en-US">
                <a:latin typeface="Arial Black" panose="020B0A04020102020204" pitchFamily="34" charset="0"/>
              </a:rPr>
              <a:pPr/>
              <a:t>30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2773" name="群組 6"/>
          <p:cNvGrpSpPr>
            <a:grpSpLocks/>
          </p:cNvGrpSpPr>
          <p:nvPr/>
        </p:nvGrpSpPr>
        <p:grpSpPr bwMode="auto">
          <a:xfrm>
            <a:off x="2987675" y="3573463"/>
            <a:ext cx="2952750" cy="2816225"/>
            <a:chOff x="4048625" y="3493840"/>
            <a:chExt cx="3107035" cy="2958018"/>
          </a:xfrm>
        </p:grpSpPr>
        <p:graphicFrame>
          <p:nvGraphicFramePr>
            <p:cNvPr id="32774" name="Object 2"/>
            <p:cNvGraphicFramePr>
              <a:graphicFrameLocks noChangeAspect="1"/>
            </p:cNvGraphicFramePr>
            <p:nvPr/>
          </p:nvGraphicFramePr>
          <p:xfrm>
            <a:off x="4275937" y="3493840"/>
            <a:ext cx="2592388" cy="2592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1" name="Visio" r:id="rId3" imgW="2194619" imgH="2194560" progId="">
                    <p:embed/>
                  </p:oleObj>
                </mc:Choice>
                <mc:Fallback>
                  <p:oleObj name="Visio" r:id="rId3" imgW="2194619" imgH="219456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937" y="3493840"/>
                          <a:ext cx="2592388" cy="2592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字方塊 5"/>
            <p:cNvSpPr txBox="1">
              <a:spLocks noChangeArrowheads="1"/>
            </p:cNvSpPr>
            <p:nvPr/>
          </p:nvSpPr>
          <p:spPr bwMode="auto">
            <a:xfrm>
              <a:off x="4048625" y="6064119"/>
              <a:ext cx="3107035" cy="387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14.7.1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拜耳彩色濾波陣列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D06E766-DB22-45A3-BA11-C04B0424A353}" type="slidenum">
              <a:rPr kumimoji="0" lang="zh-TW" altLang="en-US">
                <a:latin typeface="Arial Black" panose="020B0A04020102020204" pitchFamily="34" charset="0"/>
              </a:rPr>
              <a:pPr/>
              <a:t>31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900113" y="1341438"/>
          <a:ext cx="3024187" cy="446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Visio" r:id="rId3" imgW="2338768" imgH="3454610" progId="">
                  <p:embed/>
                </p:oleObj>
              </mc:Choice>
              <mc:Fallback>
                <p:oleObj name="Visio" r:id="rId3" imgW="2338768" imgH="345461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3024187" cy="446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字方塊 6"/>
          <p:cNvSpPr txBox="1">
            <a:spLocks noChangeArrowheads="1"/>
          </p:cNvSpPr>
          <p:nvPr/>
        </p:nvSpPr>
        <p:spPr bwMode="auto">
          <a:xfrm>
            <a:off x="827088" y="6237288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14.7.2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三個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CCD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DSC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</a:p>
        </p:txBody>
      </p:sp>
      <p:sp>
        <p:nvSpPr>
          <p:cNvPr id="33797" name="文字方塊 7"/>
          <p:cNvSpPr txBox="1">
            <a:spLocks noChangeArrowheads="1"/>
          </p:cNvSpPr>
          <p:nvPr/>
        </p:nvSpPr>
        <p:spPr bwMode="auto">
          <a:xfrm>
            <a:off x="4787900" y="6237288"/>
            <a:ext cx="3529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14.7.3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CCD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CFA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</a:p>
        </p:txBody>
      </p:sp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5867400" y="869950"/>
          <a:ext cx="1368425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Visio" r:id="rId5" imgW="955260" imgH="3710437" progId="">
                  <p:embed/>
                </p:oleObj>
              </mc:Choice>
              <mc:Fallback>
                <p:oleObj name="Visio" r:id="rId5" imgW="955260" imgH="371043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69950"/>
                        <a:ext cx="1368425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21F90EE-1F1C-4490-8334-61A74DE67AFA}" type="slidenum">
              <a:rPr kumimoji="0" lang="zh-TW" altLang="en-US"/>
              <a:pPr/>
              <a:t>32</a:t>
            </a:fld>
            <a:endParaRPr kumimoji="0" lang="en-US" altLang="zh-TW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132138" y="2636838"/>
          <a:ext cx="2808287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Visio" r:id="rId3" imgW="1834788" imgH="1834739" progId="">
                  <p:embed/>
                </p:oleObj>
              </mc:Choice>
              <mc:Fallback>
                <p:oleObj name="Visio" r:id="rId3" imgW="1834788" imgH="183473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636838"/>
                        <a:ext cx="2808287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文字方塊 6"/>
          <p:cNvSpPr txBox="1">
            <a:spLocks noChangeArrowheads="1"/>
          </p:cNvSpPr>
          <p:nvPr/>
        </p:nvSpPr>
        <p:spPr bwMode="auto">
          <a:xfrm>
            <a:off x="2987675" y="5518150"/>
            <a:ext cx="3240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14.7.4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 編號後的馬賽克影像</a:t>
            </a:r>
          </a:p>
        </p:txBody>
      </p:sp>
      <p:sp>
        <p:nvSpPr>
          <p:cNvPr id="34821" name="文字方塊 7"/>
          <p:cNvSpPr txBox="1">
            <a:spLocks noChangeArrowheads="1"/>
          </p:cNvSpPr>
          <p:nvPr/>
        </p:nvSpPr>
        <p:spPr bwMode="auto">
          <a:xfrm>
            <a:off x="468313" y="981075"/>
            <a:ext cx="81359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：傳統去馬賽克方法。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72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平均內插方式，對像素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而言，其綠色和藍色值可被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理對像素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而言，其藍色值為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14.7.5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14.7.6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分別為馬賽克影像與去馬賽克結果。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843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FC1FC04-F0BA-437B-B9A6-641A4BECFE06}" type="slidenum">
              <a:rPr kumimoji="0" lang="zh-TW" altLang="en-US">
                <a:latin typeface="Arial Black" panose="020B0A04020102020204" pitchFamily="34" charset="0"/>
              </a:rPr>
              <a:pPr/>
              <a:t>33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2916238" y="1773238"/>
          <a:ext cx="30241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459866" imgH="812447" progId="">
                  <p:embed/>
                </p:oleObj>
              </mc:Choice>
              <mc:Fallback>
                <p:oleObj name="Equation" r:id="rId3" imgW="1459866" imgH="81244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3024187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3563938" y="4076700"/>
          <a:ext cx="16557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812447" imgH="393529" progId="">
                  <p:embed/>
                </p:oleObj>
              </mc:Choice>
              <mc:Fallback>
                <p:oleObj name="Equation" r:id="rId5" imgW="812447" imgH="39352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76700"/>
                        <a:ext cx="16557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nan\Desktop\yn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30325"/>
            <a:ext cx="3886200" cy="3886200"/>
          </a:xfrm>
        </p:spPr>
      </p:pic>
      <p:sp>
        <p:nvSpPr>
          <p:cNvPr id="3686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FA9CD27-7DC7-440E-8938-AE8E1B95CFB5}" type="slidenum">
              <a:rPr kumimoji="0" lang="zh-TW" altLang="en-US">
                <a:latin typeface="Arial Black" panose="020B0A04020102020204" pitchFamily="34" charset="0"/>
              </a:rPr>
              <a:pPr/>
              <a:t>34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36868" name="Picture 4" descr="C:\Users\Anan\Desktop\yn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330325"/>
            <a:ext cx="3887788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文字方塊 6"/>
          <p:cNvSpPr txBox="1">
            <a:spLocks noChangeArrowheads="1"/>
          </p:cNvSpPr>
          <p:nvPr/>
        </p:nvSpPr>
        <p:spPr bwMode="auto">
          <a:xfrm>
            <a:off x="1258888" y="5362575"/>
            <a:ext cx="230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14.7.5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馬賽克影像</a:t>
            </a:r>
          </a:p>
        </p:txBody>
      </p:sp>
      <p:sp>
        <p:nvSpPr>
          <p:cNvPr id="36870" name="文字方塊 6"/>
          <p:cNvSpPr txBox="1">
            <a:spLocks noChangeArrowheads="1"/>
          </p:cNvSpPr>
          <p:nvPr/>
        </p:nvSpPr>
        <p:spPr bwMode="auto">
          <a:xfrm>
            <a:off x="5292725" y="536257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14.7.6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 去馬賽克後的結果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內容版面配置區 40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897437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：如何將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色彩模式轉換為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Lu'v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可以視為色彩的亮度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  <p:sp>
        <p:nvSpPr>
          <p:cNvPr id="6147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6564313" y="596741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87BFD39-3379-44EA-9213-2BD433B85B24}" type="slidenum">
              <a:rPr kumimoji="0" lang="zh-TW" altLang="en-US"/>
              <a:pPr/>
              <a:t>4</a:t>
            </a:fld>
            <a:endParaRPr kumimoji="0" lang="en-US" altLang="zh-TW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50825" y="685800"/>
            <a:ext cx="864235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14.2 RGB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彩色模式轉換為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Lu'v'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 </a:t>
            </a:r>
          </a:p>
        </p:txBody>
      </p:sp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11113" y="28543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11113" y="28495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51" name="Rectangle 39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52" name="群組 45"/>
          <p:cNvGrpSpPr>
            <a:grpSpLocks/>
          </p:cNvGrpSpPr>
          <p:nvPr/>
        </p:nvGrpSpPr>
        <p:grpSpPr bwMode="auto">
          <a:xfrm>
            <a:off x="1763713" y="3083421"/>
            <a:ext cx="5473700" cy="1209675"/>
            <a:chOff x="1763688" y="3284984"/>
            <a:chExt cx="5474496" cy="1209675"/>
          </a:xfrm>
        </p:grpSpPr>
        <p:graphicFrame>
          <p:nvGraphicFramePr>
            <p:cNvPr id="6158" name="Object 38"/>
            <p:cNvGraphicFramePr>
              <a:graphicFrameLocks noChangeAspect="1"/>
            </p:cNvGraphicFramePr>
            <p:nvPr/>
          </p:nvGraphicFramePr>
          <p:xfrm>
            <a:off x="1763688" y="3284984"/>
            <a:ext cx="445770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3" imgW="2616200" imgH="711200" progId="">
                    <p:embed/>
                  </p:oleObj>
                </mc:Choice>
                <mc:Fallback>
                  <p:oleObj name="Equation" r:id="rId3" imgW="2616200" imgH="711200" progId="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3284984"/>
                          <a:ext cx="4457700" cy="1209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40"/>
            <p:cNvSpPr>
              <a:spLocks noChangeArrowheads="1"/>
            </p:cNvSpPr>
            <p:nvPr/>
          </p:nvSpPr>
          <p:spPr bwMode="auto">
            <a:xfrm>
              <a:off x="6156995" y="3708385"/>
              <a:ext cx="10811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(14.2.1)</a:t>
              </a:r>
            </a:p>
          </p:txBody>
        </p:sp>
      </p:grpSp>
      <p:graphicFrame>
        <p:nvGraphicFramePr>
          <p:cNvPr id="6153" name="Object 42"/>
          <p:cNvGraphicFramePr>
            <a:graphicFrameLocks noChangeAspect="1"/>
          </p:cNvGraphicFramePr>
          <p:nvPr/>
        </p:nvGraphicFramePr>
        <p:xfrm>
          <a:off x="2422525" y="5237163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1143000" imgH="393700" progId="">
                  <p:embed/>
                </p:oleObj>
              </mc:Choice>
              <mc:Fallback>
                <p:oleObj name="Equation" r:id="rId5" imgW="1143000" imgH="393700" progId="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237163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41"/>
          <p:cNvGraphicFramePr>
            <a:graphicFrameLocks noChangeAspect="1"/>
          </p:cNvGraphicFramePr>
          <p:nvPr/>
        </p:nvGraphicFramePr>
        <p:xfrm>
          <a:off x="4438650" y="5237163"/>
          <a:ext cx="1685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7" imgW="1129810" imgH="393529" progId="">
                  <p:embed/>
                </p:oleObj>
              </mc:Choice>
              <mc:Fallback>
                <p:oleObj name="Equation" r:id="rId7" imgW="1129810" imgH="393529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5237163"/>
                        <a:ext cx="16859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43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56" name="Rectangle 44"/>
          <p:cNvSpPr>
            <a:spLocks noChangeArrowheads="1"/>
          </p:cNvSpPr>
          <p:nvPr/>
        </p:nvSpPr>
        <p:spPr bwMode="auto">
          <a:xfrm>
            <a:off x="4383088" y="890588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57" name="Rectangle 45"/>
          <p:cNvSpPr>
            <a:spLocks noChangeArrowheads="1"/>
          </p:cNvSpPr>
          <p:nvPr/>
        </p:nvSpPr>
        <p:spPr bwMode="auto">
          <a:xfrm>
            <a:off x="6165850" y="5092700"/>
            <a:ext cx="1512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(14.2.2)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5"/>
          <p:cNvSpPr>
            <a:spLocks noGrp="1"/>
          </p:cNvSpPr>
          <p:nvPr>
            <p:ph/>
          </p:nvPr>
        </p:nvSpPr>
        <p:spPr>
          <a:xfrm>
            <a:off x="457200" y="774700"/>
            <a:ext cx="8229600" cy="52466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彩色模式轉換到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Lu'v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彩色模式的例子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F97890B-44E3-42B1-B0BF-262AAA235116}" type="slidenum">
              <a:rPr kumimoji="0" lang="zh-TW" altLang="en-US"/>
              <a:pPr/>
              <a:t>5</a:t>
            </a:fld>
            <a:endParaRPr kumimoji="0" lang="en-US" altLang="zh-TW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97685"/>
              </p:ext>
            </p:extLst>
          </p:nvPr>
        </p:nvGraphicFramePr>
        <p:xfrm>
          <a:off x="1524000" y="1966243"/>
          <a:ext cx="6095997" cy="14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G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G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G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117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62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70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162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101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115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136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73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101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132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70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97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162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102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132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70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97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159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156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97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154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93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224" name="Rectangle 7"/>
          <p:cNvSpPr>
            <a:spLocks noChangeArrowheads="1"/>
          </p:cNvSpPr>
          <p:nvPr/>
        </p:nvSpPr>
        <p:spPr bwMode="auto">
          <a:xfrm>
            <a:off x="3851275" y="3463255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84077"/>
              </p:ext>
            </p:extLst>
          </p:nvPr>
        </p:nvGraphicFramePr>
        <p:xfrm>
          <a:off x="1403350" y="3998243"/>
          <a:ext cx="6337296" cy="14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4"/>
                <a:gridCol w="704144"/>
                <a:gridCol w="704144"/>
                <a:gridCol w="704144"/>
                <a:gridCol w="704144"/>
                <a:gridCol w="704144"/>
                <a:gridCol w="704144"/>
                <a:gridCol w="704144"/>
                <a:gridCol w="704144"/>
              </a:tblGrid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L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u’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v’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L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u’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v’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L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u’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v’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>
                    <a:solidFill>
                      <a:schemeClr val="accent2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71.82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0.2629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0.5916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111.94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0.2478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0.5577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84.44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0.2609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0.587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81.26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0.2620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0.5895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112.76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0.2470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0.5557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81.26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0.2620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0.5895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  <a:tr h="371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110.60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0.2471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0.5559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107.61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0.2480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0.5582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109.48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新細明體"/>
                          <a:cs typeface="Times New Roman"/>
                        </a:rPr>
                        <a:t>0.2444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新細明體"/>
                          <a:cs typeface="Times New Roman"/>
                        </a:rPr>
                        <a:t>0.55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  <p:sp>
        <p:nvSpPr>
          <p:cNvPr id="7277" name="Rectangle 8"/>
          <p:cNvSpPr>
            <a:spLocks noChangeArrowheads="1"/>
          </p:cNvSpPr>
          <p:nvPr/>
        </p:nvSpPr>
        <p:spPr bwMode="auto">
          <a:xfrm>
            <a:off x="4140200" y="5549230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內容版面配置區 7"/>
          <p:cNvSpPr>
            <a:spLocks noGrp="1"/>
          </p:cNvSpPr>
          <p:nvPr>
            <p:ph/>
          </p:nvPr>
        </p:nvSpPr>
        <p:spPr>
          <a:xfrm>
            <a:off x="1042988" y="1628775"/>
            <a:ext cx="7416800" cy="4978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其中三頂點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000" smtClean="0"/>
              <a:t>’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2000" smtClean="0">
                <a:ea typeface="微軟正黑體" panose="020B0604030504040204" pitchFamily="34" charset="-120"/>
              </a:rPr>
              <a:t>’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2000" smtClean="0">
                <a:ea typeface="微軟正黑體" panose="020B0604030504040204" pitchFamily="34" charset="-120"/>
              </a:rPr>
              <a:t>’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座標分別為：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			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   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，在三角形內部的點</a:t>
            </a:r>
            <a:endParaRPr lang="en-US" altLang="zh-TW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      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則是對應到白色點。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z="20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3CDD093-5C08-4955-B577-3D0088A79804}" type="slidenum">
              <a:rPr kumimoji="0"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kumimoji="0"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u'v'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色彩分布 </a:t>
            </a:r>
          </a:p>
        </p:txBody>
      </p:sp>
      <p:pic>
        <p:nvPicPr>
          <p:cNvPr id="8197" name="Picture 8" descr="CIE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28775"/>
            <a:ext cx="4141787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199" name="Object 9"/>
          <p:cNvGraphicFramePr>
            <a:graphicFrameLocks noChangeAspect="1"/>
          </p:cNvGraphicFramePr>
          <p:nvPr/>
        </p:nvGraphicFramePr>
        <p:xfrm>
          <a:off x="5076825" y="5373688"/>
          <a:ext cx="2419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4" imgW="1752600" imgH="215900" progId="">
                  <p:embed/>
                </p:oleObj>
              </mc:Choice>
              <mc:Fallback>
                <p:oleObj name="Equation" r:id="rId4" imgW="1752600" imgH="2159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73688"/>
                        <a:ext cx="2419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1116013" y="5732463"/>
          <a:ext cx="228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6" imgW="1752600" imgH="228600" progId="">
                  <p:embed/>
                </p:oleObj>
              </mc:Choice>
              <mc:Fallback>
                <p:oleObj name="Equation" r:id="rId6" imgW="175260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2463"/>
                        <a:ext cx="2286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3708400" y="5732463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8" imgW="1739900" imgH="215900" progId="">
                  <p:embed/>
                </p:oleObj>
              </mc:Choice>
              <mc:Fallback>
                <p:oleObj name="Equation" r:id="rId8" imgW="1739900" imgH="2159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732463"/>
                        <a:ext cx="23717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205" name="Object 15"/>
          <p:cNvGraphicFramePr>
            <a:graphicFrameLocks noChangeAspect="1"/>
          </p:cNvGraphicFramePr>
          <p:nvPr/>
        </p:nvGraphicFramePr>
        <p:xfrm>
          <a:off x="1116013" y="6092825"/>
          <a:ext cx="26289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0" imgW="2044700" imgH="228600" progId="">
                  <p:embed/>
                </p:oleObj>
              </mc:Choice>
              <mc:Fallback>
                <p:oleObj name="Equation" r:id="rId10" imgW="2044700" imgH="2286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92825"/>
                        <a:ext cx="26289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/>
          </p:nvPr>
        </p:nvSpPr>
        <p:spPr>
          <a:xfrm>
            <a:off x="468313" y="404813"/>
            <a:ext cx="8229600" cy="6453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：如何由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Lu'v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彩色模式轉回成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彩色模式轉換到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xyY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得到到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XYZ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中三個元素值，其轉換式如下：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(14.2.4)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	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		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。再透過式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(14.2.1)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的逆過程便可將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Lu'v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彩色模式轉回成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彩色模式。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1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6C2110F-4FE8-45C4-B42A-3CE480E13E98}" type="slidenum">
              <a:rPr kumimoji="0" lang="zh-TW" altLang="en-US"/>
              <a:pPr/>
              <a:t>7</a:t>
            </a:fld>
            <a:endParaRPr kumimoji="0" lang="en-US" altLang="zh-TW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50508"/>
              </p:ext>
            </p:extLst>
          </p:nvPr>
        </p:nvGraphicFramePr>
        <p:xfrm>
          <a:off x="3132138" y="1964829"/>
          <a:ext cx="1600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3" imgW="1066337" imgH="393529" progId="">
                  <p:embed/>
                </p:oleObj>
              </mc:Choice>
              <mc:Fallback>
                <p:oleObj name="Equation" r:id="rId3" imgW="1066337" imgH="39352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64829"/>
                        <a:ext cx="1600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5845"/>
              </p:ext>
            </p:extLst>
          </p:nvPr>
        </p:nvGraphicFramePr>
        <p:xfrm>
          <a:off x="3132138" y="2612901"/>
          <a:ext cx="1600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5" imgW="1066337" imgH="393529" progId="">
                  <p:embed/>
                </p:oleObj>
              </mc:Choice>
              <mc:Fallback>
                <p:oleObj name="Equation" r:id="rId5" imgW="1066337" imgH="39352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612901"/>
                        <a:ext cx="1600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3132138" y="3333750"/>
          <a:ext cx="571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7" imgW="393359" imgH="164957" progId="">
                  <p:embed/>
                </p:oleObj>
              </mc:Choice>
              <mc:Fallback>
                <p:oleObj name="Equation" r:id="rId7" imgW="393359" imgH="164957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33750"/>
                        <a:ext cx="5715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0" y="11017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6227763" y="3284538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MR12"/>
              </a:rPr>
              <a:t>(14.2.3)</a:t>
            </a:r>
          </a:p>
        </p:txBody>
      </p:sp>
      <p:graphicFrame>
        <p:nvGraphicFramePr>
          <p:cNvPr id="9226" name="Object 16"/>
          <p:cNvGraphicFramePr>
            <a:graphicFrameLocks noChangeAspect="1"/>
          </p:cNvGraphicFramePr>
          <p:nvPr/>
        </p:nvGraphicFramePr>
        <p:xfrm>
          <a:off x="3241675" y="4210050"/>
          <a:ext cx="1943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9" imgW="1129810" imgH="215806" progId="">
                  <p:embed/>
                </p:oleObj>
              </mc:Choice>
              <mc:Fallback>
                <p:oleObj name="Equation" r:id="rId9" imgW="1129810" imgH="215806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4210050"/>
                        <a:ext cx="1943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5"/>
          <p:cNvGraphicFramePr>
            <a:graphicFrameLocks noChangeAspect="1"/>
          </p:cNvGraphicFramePr>
          <p:nvPr/>
        </p:nvGraphicFramePr>
        <p:xfrm>
          <a:off x="3241675" y="4652963"/>
          <a:ext cx="6858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1" imgW="393359" imgH="164957" progId="">
                  <p:embed/>
                </p:oleObj>
              </mc:Choice>
              <mc:Fallback>
                <p:oleObj name="Equation" r:id="rId11" imgW="393359" imgH="164957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4652963"/>
                        <a:ext cx="6858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4"/>
          <p:cNvGraphicFramePr>
            <a:graphicFrameLocks noChangeAspect="1"/>
          </p:cNvGraphicFramePr>
          <p:nvPr/>
        </p:nvGraphicFramePr>
        <p:xfrm>
          <a:off x="3241675" y="5013325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3" imgW="1104421" imgH="215806" progId="">
                  <p:embed/>
                </p:oleObj>
              </mc:Choice>
              <mc:Fallback>
                <p:oleObj name="Equation" r:id="rId13" imgW="1104421" imgH="215806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5013325"/>
                        <a:ext cx="194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8"/>
          <p:cNvSpPr>
            <a:spLocks noChangeArrowheads="1"/>
          </p:cNvSpPr>
          <p:nvPr/>
        </p:nvSpPr>
        <p:spPr bwMode="auto">
          <a:xfrm>
            <a:off x="0" y="8731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0" name="Rectangle 19"/>
          <p:cNvSpPr>
            <a:spLocks noChangeArrowheads="1"/>
          </p:cNvSpPr>
          <p:nvPr/>
        </p:nvSpPr>
        <p:spPr bwMode="auto">
          <a:xfrm>
            <a:off x="0" y="161607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1" name="Rectangle 20"/>
          <p:cNvSpPr>
            <a:spLocks noChangeArrowheads="1"/>
          </p:cNvSpPr>
          <p:nvPr/>
        </p:nvSpPr>
        <p:spPr bwMode="auto">
          <a:xfrm>
            <a:off x="6156325" y="5084763"/>
            <a:ext cx="165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MR12"/>
              </a:rPr>
              <a:t> (14.2.4)</a:t>
            </a:r>
          </a:p>
        </p:txBody>
      </p:sp>
      <p:graphicFrame>
        <p:nvGraphicFramePr>
          <p:cNvPr id="9232" name="Object 24"/>
          <p:cNvGraphicFramePr>
            <a:graphicFrameLocks noChangeAspect="1"/>
          </p:cNvGraphicFramePr>
          <p:nvPr/>
        </p:nvGraphicFramePr>
        <p:xfrm>
          <a:off x="2339975" y="5589588"/>
          <a:ext cx="10953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5" imgW="774364" imgH="203112" progId="">
                  <p:embed/>
                </p:oleObj>
              </mc:Choice>
              <mc:Fallback>
                <p:oleObj name="Equation" r:id="rId15" imgW="774364" imgH="203112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588"/>
                        <a:ext cx="10953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23"/>
          <p:cNvGraphicFramePr>
            <a:graphicFrameLocks noChangeAspect="1"/>
          </p:cNvGraphicFramePr>
          <p:nvPr/>
        </p:nvGraphicFramePr>
        <p:xfrm>
          <a:off x="3708400" y="5589588"/>
          <a:ext cx="15843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7" imgW="1205977" imgH="253890" progId="Equation.DSMT4">
                  <p:embed/>
                </p:oleObj>
              </mc:Choice>
              <mc:Fallback>
                <p:oleObj name="Equation" r:id="rId17" imgW="1205977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89588"/>
                        <a:ext cx="15843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2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35" name="Rectangle 26"/>
          <p:cNvSpPr>
            <a:spLocks noChangeArrowheads="1"/>
          </p:cNvSpPr>
          <p:nvPr/>
        </p:nvSpPr>
        <p:spPr bwMode="auto">
          <a:xfrm>
            <a:off x="0" y="101600"/>
            <a:ext cx="24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9236" name="Rectangle 27"/>
          <p:cNvSpPr>
            <a:spLocks noChangeArrowheads="1"/>
          </p:cNvSpPr>
          <p:nvPr/>
        </p:nvSpPr>
        <p:spPr bwMode="auto">
          <a:xfrm>
            <a:off x="0" y="720725"/>
            <a:ext cx="2095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14.3</a:t>
            </a:r>
            <a:r>
              <a:rPr lang="zh-TW" alt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彩色影像調色盤的最佳對應 </a:t>
            </a:r>
          </a:p>
        </p:txBody>
      </p:sp>
      <p:sp>
        <p:nvSpPr>
          <p:cNvPr id="10243" name="內容版面配置區 8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38862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彩色影像調色盤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調色盤的用意在於利用一個整數集將影像中出現的顏色對應起來。例如，假設只有四種顏色可用，顯示於圖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14.3.1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，如果將各個顏色賦予一個整數編號，則可得到圖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14.3.2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的調色盤圖表。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zh-TW" altLang="en-US" sz="18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FB93D36-4EF2-461F-A9C8-A5DA714B9278}" type="slidenum">
              <a:rPr kumimoji="0" lang="zh-TW" altLang="en-US"/>
              <a:pPr/>
              <a:t>8</a:t>
            </a:fld>
            <a:endParaRPr kumimoji="0" lang="en-US" altLang="zh-TW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00200" y="3127375"/>
          <a:ext cx="2376488" cy="189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484"/>
                <a:gridCol w="811484"/>
                <a:gridCol w="753520"/>
              </a:tblGrid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G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  <p:sp>
        <p:nvSpPr>
          <p:cNvPr id="10271" name="Rectangle 8"/>
          <p:cNvSpPr>
            <a:spLocks noChangeArrowheads="1"/>
          </p:cNvSpPr>
          <p:nvPr/>
        </p:nvSpPr>
        <p:spPr bwMode="auto">
          <a:xfrm>
            <a:off x="1528763" y="5038725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14.3.1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一個例子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24388" y="3068638"/>
          <a:ext cx="2916237" cy="195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15"/>
                <a:gridCol w="742315"/>
                <a:gridCol w="742315"/>
                <a:gridCol w="689292"/>
              </a:tblGrid>
              <a:tr h="391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2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編號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R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G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</a:tr>
              <a:tr h="391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</a:tr>
              <a:tr h="391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</a:tr>
              <a:tr h="391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</a:tr>
              <a:tr h="391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0" marR="68590" marT="0" marB="0"/>
                </a:tc>
              </a:tr>
            </a:tbl>
          </a:graphicData>
        </a:graphic>
      </p:graphicFrame>
      <p:sp>
        <p:nvSpPr>
          <p:cNvPr id="10304" name="Rectangle 8"/>
          <p:cNvSpPr>
            <a:spLocks noChangeArrowheads="1"/>
          </p:cNvSpPr>
          <p:nvPr/>
        </p:nvSpPr>
        <p:spPr bwMode="auto">
          <a:xfrm>
            <a:off x="4840288" y="5038725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14.3.2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賦予編號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90318F-5235-4599-BF14-34B327150848}" type="slidenum">
              <a:rPr kumimoji="0" lang="zh-TW" altLang="en-US">
                <a:latin typeface="Arial Black" panose="020B0A04020102020204" pitchFamily="34" charset="0"/>
              </a:rPr>
              <a:pPr/>
              <a:t>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684213" y="538331"/>
            <a:ext cx="701992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：給一例子以說明調色盤的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功用。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有了編號圖後，根據調色盤圖表自然很容易將編號圖轉換回原色彩影像。</a:t>
            </a:r>
          </a:p>
          <a:p>
            <a:pPr eaLnBrk="1" hangingPunct="1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19475" y="1268413"/>
          <a:ext cx="2184400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0"/>
                <a:gridCol w="546100"/>
                <a:gridCol w="546100"/>
                <a:gridCol w="546100"/>
              </a:tblGrid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255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96" marR="68596" marT="0" marB="0" anchor="ctr"/>
                </a:tc>
              </a:tr>
            </a:tbl>
          </a:graphicData>
        </a:graphic>
      </p:graphicFrame>
      <p:sp>
        <p:nvSpPr>
          <p:cNvPr id="11295" name="Rectangle 7"/>
          <p:cNvSpPr>
            <a:spLocks noChangeArrowheads="1"/>
          </p:cNvSpPr>
          <p:nvPr/>
        </p:nvSpPr>
        <p:spPr bwMode="auto">
          <a:xfrm>
            <a:off x="3352800" y="2881313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14.3.3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一個子影像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19475" y="3357563"/>
          <a:ext cx="2232024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06"/>
                <a:gridCol w="558006"/>
                <a:gridCol w="558006"/>
                <a:gridCol w="558006"/>
              </a:tblGrid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  <a:tr h="37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12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endParaRPr lang="zh-TW" sz="12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3" marR="68573" marT="0" marB="0"/>
                </a:tc>
              </a:tr>
            </a:tbl>
          </a:graphicData>
        </a:graphic>
      </p:graphicFrame>
      <p:sp>
        <p:nvSpPr>
          <p:cNvPr id="11323" name="Rectangle 8"/>
          <p:cNvSpPr>
            <a:spLocks noChangeArrowheads="1"/>
          </p:cNvSpPr>
          <p:nvPr/>
        </p:nvSpPr>
        <p:spPr bwMode="auto">
          <a:xfrm>
            <a:off x="3352800" y="4897438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14.3.4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按編號轉換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4695</TotalTime>
  <Words>1781</Words>
  <Application>Microsoft Office PowerPoint</Application>
  <PresentationFormat>如螢幕大小 (4:3)</PresentationFormat>
  <Paragraphs>568</Paragraphs>
  <Slides>34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CMR12</vt:lpstr>
      <vt:lpstr>微軟正黑體</vt:lpstr>
      <vt:lpstr>新細明體</vt:lpstr>
      <vt:lpstr>Arial</vt:lpstr>
      <vt:lpstr>Arial Black</vt:lpstr>
      <vt:lpstr>Times New Roman</vt:lpstr>
      <vt:lpstr>Wingdings</vt:lpstr>
      <vt:lpstr>v6</vt:lpstr>
      <vt:lpstr>Equation</vt:lpstr>
      <vt:lpstr>Document</vt:lpstr>
      <vt:lpstr>Visio</vt:lpstr>
      <vt:lpstr>方程式</vt:lpstr>
      <vt:lpstr>第十四章 彩色影像處理 </vt:lpstr>
      <vt:lpstr>內容</vt:lpstr>
      <vt:lpstr>14.1 前言</vt:lpstr>
      <vt:lpstr>PowerPoint 簡報</vt:lpstr>
      <vt:lpstr>PowerPoint 簡報</vt:lpstr>
      <vt:lpstr>CIE u'v'色彩分布 </vt:lpstr>
      <vt:lpstr>PowerPoint 簡報</vt:lpstr>
      <vt:lpstr>14.3　彩色影像調色盤的最佳對應 </vt:lpstr>
      <vt:lpstr>PowerPoint 簡報</vt:lpstr>
      <vt:lpstr>範例3：改變調色盤圖表中的顏色及對應關係，是否可達到壓縮效果?  解答： JPEG-LS壓縮標準中，</vt:lpstr>
      <vt:lpstr>PowerPoint 簡報</vt:lpstr>
      <vt:lpstr>PowerPoint 簡報</vt:lpstr>
      <vt:lpstr>PowerPoint 簡報</vt:lpstr>
      <vt:lpstr>14.4 彩色影像的測邊</vt:lpstr>
      <vt:lpstr>PowerPoint 簡報</vt:lpstr>
      <vt:lpstr>範例3：利用局部最大(Local Maxima)的概念只濾出較細的邊出來。</vt:lpstr>
      <vt:lpstr>PowerPoint 簡報</vt:lpstr>
      <vt:lpstr>實作結果</vt:lpstr>
      <vt:lpstr>14.4.2 向量排序統計為基礎的彩色測邊器</vt:lpstr>
      <vt:lpstr>範例3:提高VR測邊器的抗雜訊能力。 </vt:lpstr>
      <vt:lpstr>範例4：測邊實作結果。</vt:lpstr>
      <vt:lpstr>14.5 彩色影像的分割</vt:lpstr>
      <vt:lpstr>PowerPoint 簡報</vt:lpstr>
      <vt:lpstr>14.6 彩色影像的對比加強 </vt:lpstr>
      <vt:lpstr>PowerPoint 簡報</vt:lpstr>
      <vt:lpstr>PowerPoint 簡報</vt:lpstr>
      <vt:lpstr>PowerPoint 簡報</vt:lpstr>
      <vt:lpstr>PowerPoint 簡報</vt:lpstr>
      <vt:lpstr>對比加強與保邊的效果 </vt:lpstr>
      <vt:lpstr>14.7 馬賽克影像回復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第十三章 彩色影像處理</dc:title>
  <dc:creator>RB505</dc:creator>
  <cp:lastModifiedBy>user</cp:lastModifiedBy>
  <cp:revision>453</cp:revision>
  <cp:lastPrinted>1601-01-01T00:00:00Z</cp:lastPrinted>
  <dcterms:created xsi:type="dcterms:W3CDTF">2002-06-27T04:48:03Z</dcterms:created>
  <dcterms:modified xsi:type="dcterms:W3CDTF">2015-08-06T11:47:36Z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