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5" r:id="rId1"/>
  </p:sldMasterIdLst>
  <p:notesMasterIdLst>
    <p:notesMasterId r:id="rId24"/>
  </p:notesMasterIdLst>
  <p:handoutMasterIdLst>
    <p:handoutMasterId r:id="rId25"/>
  </p:handoutMasterIdLst>
  <p:sldIdLst>
    <p:sldId id="256" r:id="rId2"/>
    <p:sldId id="267" r:id="rId3"/>
    <p:sldId id="348" r:id="rId4"/>
    <p:sldId id="326" r:id="rId5"/>
    <p:sldId id="327" r:id="rId6"/>
    <p:sldId id="349" r:id="rId7"/>
    <p:sldId id="330" r:id="rId8"/>
    <p:sldId id="331" r:id="rId9"/>
    <p:sldId id="332" r:id="rId10"/>
    <p:sldId id="334" r:id="rId11"/>
    <p:sldId id="335" r:id="rId12"/>
    <p:sldId id="336" r:id="rId13"/>
    <p:sldId id="350" r:id="rId14"/>
    <p:sldId id="338" r:id="rId15"/>
    <p:sldId id="339" r:id="rId16"/>
    <p:sldId id="340" r:id="rId17"/>
    <p:sldId id="342" r:id="rId18"/>
    <p:sldId id="344" r:id="rId19"/>
    <p:sldId id="343" r:id="rId20"/>
    <p:sldId id="345" r:id="rId21"/>
    <p:sldId id="346" r:id="rId22"/>
    <p:sldId id="347" r:id="rId23"/>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79" autoAdjust="0"/>
    <p:restoredTop sz="94719" autoAdjust="0"/>
  </p:normalViewPr>
  <p:slideViewPr>
    <p:cSldViewPr>
      <p:cViewPr>
        <p:scale>
          <a:sx n="81" d="100"/>
          <a:sy n="81" d="100"/>
        </p:scale>
        <p:origin x="-84"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0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TW"/>
          </a:p>
        </p:txBody>
      </p:sp>
      <p:sp>
        <p:nvSpPr>
          <p:cNvPr id="560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TW"/>
          </a:p>
        </p:txBody>
      </p:sp>
      <p:sp>
        <p:nvSpPr>
          <p:cNvPr id="560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TW"/>
          </a:p>
        </p:txBody>
      </p:sp>
      <p:sp>
        <p:nvSpPr>
          <p:cNvPr id="560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C32133B4-2B3F-46C9-9E1B-819AB9109CB3}" type="slidenum">
              <a:rPr lang="zh-TW" altLang="en-US"/>
              <a:pPr>
                <a:defRPr/>
              </a:pPr>
              <a:t>‹#›</a:t>
            </a:fld>
            <a:endParaRPr lang="en-US" altLang="zh-TW"/>
          </a:p>
        </p:txBody>
      </p:sp>
    </p:spTree>
    <p:extLst>
      <p:ext uri="{BB962C8B-B14F-4D97-AF65-F5344CB8AC3E}">
        <p14:creationId xmlns:p14="http://schemas.microsoft.com/office/powerpoint/2010/main" val="4095244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1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TW"/>
          </a:p>
        </p:txBody>
      </p:sp>
      <p:sp>
        <p:nvSpPr>
          <p:cNvPr id="561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TW"/>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1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61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TW"/>
          </a:p>
        </p:txBody>
      </p:sp>
      <p:sp>
        <p:nvSpPr>
          <p:cNvPr id="561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A1345D42-0C90-4E63-8394-DA873A65FC96}" type="slidenum">
              <a:rPr lang="zh-TW" altLang="en-US"/>
              <a:pPr>
                <a:defRPr/>
              </a:pPr>
              <a:t>‹#›</a:t>
            </a:fld>
            <a:endParaRPr lang="en-US" altLang="zh-TW"/>
          </a:p>
        </p:txBody>
      </p:sp>
    </p:spTree>
    <p:extLst>
      <p:ext uri="{BB962C8B-B14F-4D97-AF65-F5344CB8AC3E}">
        <p14:creationId xmlns:p14="http://schemas.microsoft.com/office/powerpoint/2010/main" val="35125871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sp>
          <p:nvSpPr>
            <p:cNvPr id="5" name="Rectangle 1027"/>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a:defRPr/>
              </a:pPr>
              <a:endParaRPr kumimoji="0" lang="zh-TW" altLang="en-US" sz="2400" smtClean="0"/>
            </a:p>
          </p:txBody>
        </p:sp>
        <p:sp>
          <p:nvSpPr>
            <p:cNvPr id="6" name="Rectangle 1028"/>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grpSp>
          <p:nvGrpSpPr>
            <p:cNvPr id="7" name="Group 1029"/>
            <p:cNvGrpSpPr>
              <a:grpSpLocks/>
            </p:cNvGrpSpPr>
            <p:nvPr/>
          </p:nvGrpSpPr>
          <p:grpSpPr bwMode="auto">
            <a:xfrm>
              <a:off x="0" y="672"/>
              <a:ext cx="1806" cy="1989"/>
              <a:chOff x="0" y="672"/>
              <a:chExt cx="1806" cy="1989"/>
            </a:xfrm>
          </p:grpSpPr>
          <p:sp>
            <p:nvSpPr>
              <p:cNvPr id="8" name="Rectangle 1030"/>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9" name="Rectangle 1031"/>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0" name="Rectangle 1032"/>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1" name="Rectangle 1033"/>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2" name="Rectangle 1034"/>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3" name="Rectangle 1035"/>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4" name="Rectangle 1036"/>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5" name="Rectangle 1037"/>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6" name="Rectangle 1038"/>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7" name="Rectangle 1039"/>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grpSp>
      </p:grpSp>
      <p:sp>
        <p:nvSpPr>
          <p:cNvPr id="517139" name="Rectangle 1043"/>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TW" altLang="en-US" smtClean="0"/>
              <a:t>按一下以編輯母片標題樣式</a:t>
            </a:r>
            <a:endParaRPr lang="zh-TW" altLang="en-US"/>
          </a:p>
        </p:txBody>
      </p:sp>
      <p:sp>
        <p:nvSpPr>
          <p:cNvPr id="517140" name="Rectangle 1044"/>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TW" altLang="en-US" smtClean="0"/>
              <a:t>按一下以編輯母片副標題樣式</a:t>
            </a:r>
            <a:endParaRPr lang="zh-TW" altLang="en-US"/>
          </a:p>
        </p:txBody>
      </p:sp>
      <p:sp>
        <p:nvSpPr>
          <p:cNvPr id="18" name="Rectangle 1040"/>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TW"/>
          </a:p>
        </p:txBody>
      </p:sp>
      <p:sp>
        <p:nvSpPr>
          <p:cNvPr id="19" name="Rectangle 1041"/>
          <p:cNvSpPr>
            <a:spLocks noGrp="1" noChangeArrowheads="1"/>
          </p:cNvSpPr>
          <p:nvPr>
            <p:ph type="ftr" sz="quarter" idx="11"/>
          </p:nvPr>
        </p:nvSpPr>
        <p:spPr/>
        <p:txBody>
          <a:bodyPr/>
          <a:lstStyle>
            <a:lvl1pPr>
              <a:defRPr/>
            </a:lvl1pPr>
          </a:lstStyle>
          <a:p>
            <a:pPr>
              <a:defRPr/>
            </a:pPr>
            <a:endParaRPr lang="en-US" altLang="zh-TW"/>
          </a:p>
        </p:txBody>
      </p:sp>
      <p:sp>
        <p:nvSpPr>
          <p:cNvPr id="20" name="Rectangle 1042"/>
          <p:cNvSpPr>
            <a:spLocks noGrp="1" noChangeArrowheads="1"/>
          </p:cNvSpPr>
          <p:nvPr>
            <p:ph type="sldNum" sz="quarter" idx="12"/>
          </p:nvPr>
        </p:nvSpPr>
        <p:spPr/>
        <p:txBody>
          <a:bodyPr/>
          <a:lstStyle>
            <a:lvl1pPr>
              <a:defRPr/>
            </a:lvl1pPr>
          </a:lstStyle>
          <a:p>
            <a:pPr>
              <a:defRPr/>
            </a:pPr>
            <a:fld id="{4254349A-B25A-4F8E-81BF-6A65D137B946}" type="slidenum">
              <a:rPr lang="zh-TW" altLang="en-US"/>
              <a:pPr>
                <a:defRPr/>
              </a:pPr>
              <a:t>‹#›</a:t>
            </a:fld>
            <a:endParaRPr lang="en-US" altLang="zh-TW"/>
          </a:p>
        </p:txBody>
      </p:sp>
    </p:spTree>
    <p:extLst>
      <p:ext uri="{BB962C8B-B14F-4D97-AF65-F5344CB8AC3E}">
        <p14:creationId xmlns:p14="http://schemas.microsoft.com/office/powerpoint/2010/main" val="320927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fld id="{EA60E79C-56D8-44D7-941E-ECEC38D02EF5}" type="slidenum">
              <a:rPr lang="zh-TW" altLang="en-US"/>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67939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457200"/>
            <a:ext cx="2057400" cy="5410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457200"/>
            <a:ext cx="6019800" cy="5410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fld id="{3675DC01-20BC-46F1-8F65-E2B46CB38F1C}" type="slidenum">
              <a:rPr lang="zh-TW" altLang="en-US"/>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414788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fld id="{F694EDC0-93C8-40FB-B455-DB87A901B260}" type="slidenum">
              <a:rPr lang="zh-TW" altLang="en-US"/>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81734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fld id="{E7446B76-1170-49AC-8C35-827F0CF9EDBD}" type="slidenum">
              <a:rPr lang="zh-TW" altLang="en-US"/>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78276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fld id="{95BDF2DF-23C2-47BA-B905-9EDEEA8BDAC8}" type="slidenum">
              <a:rPr lang="zh-TW" altLang="en-US"/>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32320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8" name="Rectangle 3"/>
          <p:cNvSpPr>
            <a:spLocks noGrp="1" noChangeArrowheads="1"/>
          </p:cNvSpPr>
          <p:nvPr>
            <p:ph type="sldNum" sz="quarter" idx="11"/>
          </p:nvPr>
        </p:nvSpPr>
        <p:spPr>
          <a:ln/>
        </p:spPr>
        <p:txBody>
          <a:bodyPr/>
          <a:lstStyle>
            <a:lvl1pPr>
              <a:defRPr/>
            </a:lvl1pPr>
          </a:lstStyle>
          <a:p>
            <a:pPr>
              <a:defRPr/>
            </a:pPr>
            <a:fld id="{CC73C54D-ED1A-4C9F-9BB8-7A9E59EAF2CD}" type="slidenum">
              <a:rPr lang="zh-TW" altLang="en-US"/>
              <a:pPr>
                <a:defRPr/>
              </a:pPr>
              <a:t>‹#›</a:t>
            </a:fld>
            <a:endParaRPr lang="en-US" altLang="zh-TW"/>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30639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a:ln/>
        </p:spPr>
        <p:txBody>
          <a:bodyPr/>
          <a:lstStyle>
            <a:lvl1pPr>
              <a:defRPr/>
            </a:lvl1pPr>
          </a:lstStyle>
          <a:p>
            <a:pPr>
              <a:defRPr/>
            </a:pPr>
            <a:fld id="{68C015DD-D0E7-41BB-A013-4EC58A7CCEB7}" type="slidenum">
              <a:rPr lang="zh-TW" altLang="en-US"/>
              <a:pPr>
                <a:defRPr/>
              </a:pPr>
              <a:t>‹#›</a:t>
            </a:fld>
            <a:endParaRPr lang="en-US" altLang="zh-TW"/>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50141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3" name="Rectangle 3"/>
          <p:cNvSpPr>
            <a:spLocks noGrp="1" noChangeArrowheads="1"/>
          </p:cNvSpPr>
          <p:nvPr>
            <p:ph type="sldNum" sz="quarter" idx="11"/>
          </p:nvPr>
        </p:nvSpPr>
        <p:spPr>
          <a:ln/>
        </p:spPr>
        <p:txBody>
          <a:bodyPr/>
          <a:lstStyle>
            <a:lvl1pPr>
              <a:defRPr/>
            </a:lvl1pPr>
          </a:lstStyle>
          <a:p>
            <a:pPr>
              <a:defRPr/>
            </a:pPr>
            <a:fld id="{70B759CF-7C31-4892-9D68-96BBC0A987BF}" type="slidenum">
              <a:rPr lang="zh-TW" altLang="en-US"/>
              <a:pPr>
                <a:defRPr/>
              </a:pPr>
              <a:t>‹#›</a:t>
            </a:fld>
            <a:endParaRPr lang="en-US" altLang="zh-TW"/>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34272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fld id="{821BB403-F4FE-46D4-A379-C6345E5A3140}" type="slidenum">
              <a:rPr lang="zh-TW" altLang="en-US"/>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15785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fld id="{F5618AD1-55A8-41F4-B8D8-6F95002114AE}" type="slidenum">
              <a:rPr lang="zh-TW" altLang="en-US"/>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62923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latin typeface="Arial" pitchFamily="34" charset="0"/>
                <a:ea typeface="新細明體" pitchFamily="18" charset="-120"/>
              </a:defRPr>
            </a:lvl1pPr>
          </a:lstStyle>
          <a:p>
            <a:pPr>
              <a:defRPr/>
            </a:pPr>
            <a:endParaRPr lang="en-US" altLang="zh-TW"/>
          </a:p>
        </p:txBody>
      </p:sp>
      <p:sp>
        <p:nvSpPr>
          <p:cNvPr id="516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Black" panose="020B0A04020102020204" pitchFamily="34" charset="0"/>
              </a:defRPr>
            </a:lvl1pPr>
          </a:lstStyle>
          <a:p>
            <a:pPr>
              <a:defRPr/>
            </a:pPr>
            <a:fld id="{2AF0D966-6201-4ABA-A027-5DB5F9A9AD1E}" type="slidenum">
              <a:rPr lang="zh-TW" altLang="en-US"/>
              <a:pPr>
                <a:defRPr/>
              </a:pPr>
              <a:t>‹#›</a:t>
            </a:fld>
            <a:endParaRPr lang="en-US" altLang="zh-TW"/>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a:defRPr/>
              </a:pPr>
              <a:endParaRPr kumimoji="0" lang="zh-TW" altLang="en-US" sz="2400" smtClean="0"/>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hlink"/>
                </a:solidFill>
                <a:latin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hlink"/>
                </a:solidFill>
                <a:latin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accent2"/>
                </a:solidFill>
                <a:latin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hlink"/>
                </a:solidFill>
                <a:latin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accent2"/>
                </a:solidFill>
                <a:latin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accent2"/>
                </a:solidFill>
                <a:latin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16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pitchFamily="34" charset="0"/>
                <a:ea typeface="新細明體" pitchFamily="18" charset="-120"/>
              </a:defRPr>
            </a:lvl1pPr>
          </a:lstStyle>
          <a:p>
            <a:pPr>
              <a:defRPr/>
            </a:pPr>
            <a:endParaRPr lang="en-US" altLang="zh-TW"/>
          </a:p>
        </p:txBody>
      </p:sp>
    </p:spTree>
  </p:cSld>
  <p:clrMap bg1="lt1" tx1="dk1" bg2="lt2" tx2="dk2" accent1="accent1" accent2="accent2" accent3="accent3" accent4="accent4" accent5="accent5" accent6="accent6" hlink="hlink" folHlink="folHlink"/>
  <p:sldLayoutIdLst>
    <p:sldLayoutId id="2147484322"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65288" y="1866900"/>
            <a:ext cx="7443787" cy="2209800"/>
          </a:xfrm>
        </p:spPr>
        <p:txBody>
          <a:bodyPr/>
          <a:lstStyle/>
          <a:p>
            <a:pPr algn="ctr" eaLnBrk="1" hangingPunct="1"/>
            <a:r>
              <a:rPr lang="zh-TW" altLang="en-US" sz="4300" b="1" dirty="0" smtClean="0">
                <a:solidFill>
                  <a:schemeClr val="bg1"/>
                </a:solidFill>
                <a:latin typeface="微軟正黑體" panose="020B0604030504040204" pitchFamily="34" charset="-120"/>
                <a:ea typeface="微軟正黑體" panose="020B0604030504040204" pitchFamily="34" charset="-120"/>
              </a:rPr>
              <a:t>第十五章</a:t>
            </a:r>
            <a:br>
              <a:rPr lang="zh-TW" altLang="en-US" sz="4300" b="1" dirty="0" smtClean="0">
                <a:solidFill>
                  <a:schemeClr val="bg1"/>
                </a:solidFill>
                <a:latin typeface="微軟正黑體" panose="020B0604030504040204" pitchFamily="34" charset="-120"/>
                <a:ea typeface="微軟正黑體" panose="020B0604030504040204" pitchFamily="34" charset="-120"/>
              </a:rPr>
            </a:br>
            <a:r>
              <a:rPr lang="zh-TW" altLang="en-US" sz="4300" b="1" dirty="0" smtClean="0">
                <a:solidFill>
                  <a:schemeClr val="bg1"/>
                </a:solidFill>
                <a:latin typeface="微軟正黑體" panose="020B0604030504040204" pitchFamily="34" charset="-120"/>
                <a:ea typeface="微軟正黑體" panose="020B0604030504040204" pitchFamily="34" charset="-120"/>
              </a:rPr>
              <a:t>三維影像的彩現</a:t>
            </a:r>
          </a:p>
        </p:txBody>
      </p:sp>
      <p:sp>
        <p:nvSpPr>
          <p:cNvPr id="5123" name="Rectangle 104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385813B5-2C0D-4456-AB3E-6F86488C46FA}" type="slidenum">
              <a:rPr kumimoji="0" lang="zh-TW" altLang="en-US" sz="1200" smtClean="0">
                <a:latin typeface="Arial Black" panose="020B0A04020102020204" pitchFamily="34" charset="0"/>
              </a:rPr>
              <a:pPr>
                <a:spcBef>
                  <a:spcPct val="0"/>
                </a:spcBef>
                <a:buClrTx/>
                <a:buSzTx/>
                <a:buFontTx/>
                <a:buNone/>
              </a:pPr>
              <a:t>1</a:t>
            </a:fld>
            <a:endParaRPr kumimoji="0" lang="en-US" altLang="zh-TW" sz="1200" smtClean="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B4B7E0C-38F4-4B84-AEAC-4D4B79DF45E4}" type="slidenum">
              <a:rPr kumimoji="0" lang="zh-TW" altLang="en-US" sz="1200" smtClean="0">
                <a:latin typeface="Arial Black" panose="020B0A04020102020204" pitchFamily="34" charset="0"/>
              </a:rPr>
              <a:pPr>
                <a:spcBef>
                  <a:spcPct val="0"/>
                </a:spcBef>
                <a:buClrTx/>
                <a:buSzTx/>
                <a:buFontTx/>
                <a:buNone/>
              </a:pPr>
              <a:t>10</a:t>
            </a:fld>
            <a:endParaRPr kumimoji="0" lang="en-US" altLang="zh-TW" sz="1200" smtClean="0">
              <a:latin typeface="Arial Black" panose="020B0A04020102020204" pitchFamily="34" charset="0"/>
            </a:endParaRPr>
          </a:p>
        </p:txBody>
      </p:sp>
      <mc:AlternateContent xmlns:mc="http://schemas.openxmlformats.org/markup-compatibility/2006">
        <mc:Choice xmlns:a14="http://schemas.microsoft.com/office/drawing/2010/main" Requires="a14">
          <p:sp>
            <p:nvSpPr>
              <p:cNvPr id="2" name="矩形 1"/>
              <p:cNvSpPr/>
              <p:nvPr/>
            </p:nvSpPr>
            <p:spPr>
              <a:xfrm>
                <a:off x="539552" y="692695"/>
                <a:ext cx="7992888" cy="1671676"/>
              </a:xfrm>
              <a:prstGeom prst="rect">
                <a:avLst/>
              </a:prstGeom>
            </p:spPr>
            <p:txBody>
              <a:bodyPr wrap="square">
                <a:spAutoFit/>
              </a:bodyPr>
              <a:lstStyle/>
              <a:p>
                <a:r>
                  <a:rPr lang="zh-TW" altLang="en-US" sz="2200" dirty="0" smtClean="0">
                    <a:latin typeface="微軟正黑體" panose="020B0604030504040204" pitchFamily="34" charset="-120"/>
                    <a:ea typeface="微軟正黑體" panose="020B0604030504040204" pitchFamily="34" charset="-120"/>
                  </a:rPr>
                  <a:t>由前述推導得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𝑃</m:t>
                        </m:r>
                      </m:e>
                      <m:sub>
                        <m:r>
                          <a:rPr lang="en-US" altLang="zh-TW" sz="2200" i="1" dirty="0" smtClean="0">
                            <a:latin typeface="Cambria Math" panose="02040503050406030204" pitchFamily="18" charset="0"/>
                            <a:ea typeface="微軟正黑體" panose="020B0604030504040204" pitchFamily="34" charset="-120"/>
                          </a:rPr>
                          <m:t>2</m:t>
                        </m:r>
                      </m:sub>
                    </m:sSub>
                    <m:r>
                      <a:rPr lang="en-US" altLang="zh-TW" sz="2200" i="1" dirty="0" smtClean="0">
                        <a:latin typeface="Cambria Math" panose="02040503050406030204" pitchFamily="18" charset="0"/>
                        <a:ea typeface="微軟正黑體" panose="020B0604030504040204" pitchFamily="34" charset="-120"/>
                      </a:rPr>
                      <m:t>=</m:t>
                    </m:r>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𝑃</m:t>
                        </m:r>
                      </m:e>
                      <m:sub>
                        <m:r>
                          <a:rPr lang="en-US" altLang="zh-TW" sz="2200" i="1" dirty="0" smtClean="0">
                            <a:latin typeface="Cambria Math" panose="02040503050406030204" pitchFamily="18" charset="0"/>
                            <a:ea typeface="微軟正黑體" panose="020B0604030504040204" pitchFamily="34" charset="-120"/>
                          </a:rPr>
                          <m:t>1</m:t>
                        </m:r>
                      </m:sub>
                    </m:sSub>
                    <m:r>
                      <a:rPr lang="en-US" altLang="zh-TW" sz="2200" i="1" dirty="0" smtClean="0">
                        <a:latin typeface="Cambria Math" panose="02040503050406030204" pitchFamily="18" charset="0"/>
                        <a:ea typeface="微軟正黑體" panose="020B0604030504040204" pitchFamily="34" charset="-120"/>
                      </a:rPr>
                      <m:t>+</m:t>
                    </m:r>
                    <m:f>
                      <m:fPr>
                        <m:ctrlPr>
                          <a:rPr lang="en-US" altLang="zh-TW" sz="2200" i="1" dirty="0" smtClean="0">
                            <a:latin typeface="Cambria Math"/>
                            <a:ea typeface="微軟正黑體" panose="020B0604030504040204" pitchFamily="34" charset="-120"/>
                          </a:rPr>
                        </m:ctrlPr>
                      </m:fPr>
                      <m:num>
                        <m:r>
                          <a:rPr lang="en-US" altLang="zh-TW" sz="2200" b="0" i="1" dirty="0" smtClean="0">
                            <a:latin typeface="Cambria Math" panose="02040503050406030204" pitchFamily="18" charset="0"/>
                            <a:ea typeface="微軟正黑體" panose="020B0604030504040204" pitchFamily="34" charset="-120"/>
                          </a:rPr>
                          <m:t>𝑓</m:t>
                        </m:r>
                        <m:r>
                          <a:rPr lang="en-US" altLang="zh-TW" sz="2200" b="0" i="1" dirty="0" smtClean="0">
                            <a:latin typeface="Cambria Math" panose="02040503050406030204" pitchFamily="18" charset="0"/>
                            <a:ea typeface="微軟正黑體" panose="020B0604030504040204" pitchFamily="34" charset="-120"/>
                          </a:rPr>
                          <m:t>∗</m:t>
                        </m:r>
                        <m:r>
                          <a:rPr lang="en-US" altLang="zh-TW" sz="2200" b="0" i="1" dirty="0" smtClean="0">
                            <a:latin typeface="Cambria Math"/>
                            <a:ea typeface="微軟正黑體" panose="020B0604030504040204" pitchFamily="34" charset="-120"/>
                          </a:rPr>
                          <m:t>𝑙</m:t>
                        </m:r>
                      </m:num>
                      <m:den>
                        <m:sSub>
                          <m:sSubPr>
                            <m:ctrlPr>
                              <a:rPr lang="en-US" altLang="zh-TW" sz="2200" b="0" i="1" dirty="0" smtClean="0">
                                <a:latin typeface="Cambria Math"/>
                                <a:ea typeface="微軟正黑體" panose="020B0604030504040204" pitchFamily="34" charset="-120"/>
                              </a:rPr>
                            </m:ctrlPr>
                          </m:sSubPr>
                          <m:e>
                            <m:r>
                              <a:rPr lang="en-US" altLang="zh-TW" sz="2200" b="0" i="1" dirty="0" smtClean="0">
                                <a:latin typeface="Cambria Math" panose="02040503050406030204" pitchFamily="18" charset="0"/>
                                <a:ea typeface="微軟正黑體" panose="020B0604030504040204" pitchFamily="34" charset="-120"/>
                              </a:rPr>
                              <m:t>𝑍</m:t>
                            </m:r>
                          </m:e>
                          <m:sub>
                            <m:r>
                              <a:rPr lang="en-US" altLang="zh-TW" sz="2200" b="0" i="1" dirty="0" smtClean="0">
                                <a:latin typeface="Cambria Math" panose="02040503050406030204" pitchFamily="18" charset="0"/>
                                <a:ea typeface="微軟正黑體" panose="020B0604030504040204" pitchFamily="34" charset="-120"/>
                              </a:rPr>
                              <m:t>𝑤</m:t>
                            </m:r>
                          </m:sub>
                        </m:sSub>
                      </m:den>
                    </m:f>
                  </m:oMath>
                </a14:m>
                <a:r>
                  <a:rPr lang="zh-TW" altLang="en-US" sz="2200" dirty="0" smtClean="0">
                    <a:latin typeface="微軟正黑體" panose="020B0604030504040204" pitchFamily="34" charset="-120"/>
                    <a:ea typeface="微軟正黑體" panose="020B0604030504040204" pitchFamily="34" charset="-120"/>
                  </a:rPr>
                  <a:t> 。</a:t>
                </a:r>
                <a:endParaRPr lang="en-US" altLang="zh-TW" sz="2200" dirty="0">
                  <a:latin typeface="微軟正黑體" panose="020B0604030504040204" pitchFamily="34" charset="-120"/>
                  <a:ea typeface="微軟正黑體" panose="020B0604030504040204" pitchFamily="34" charset="-120"/>
                </a:endParaRPr>
              </a:p>
              <a:p>
                <a:r>
                  <a:rPr lang="zh-TW" altLang="en-US" sz="2400" dirty="0" smtClean="0"/>
                  <a:t>令 </a:t>
                </a:r>
                <a14:m>
                  <m:oMath xmlns:m="http://schemas.openxmlformats.org/officeDocument/2006/math">
                    <m:sSub>
                      <m:sSubPr>
                        <m:ctrlPr>
                          <a:rPr lang="en-US" altLang="zh-TW" sz="2800" i="1" dirty="0" smtClean="0">
                            <a:latin typeface="Cambria Math"/>
                          </a:rPr>
                        </m:ctrlPr>
                      </m:sSubPr>
                      <m:e>
                        <m:r>
                          <a:rPr lang="en-US" altLang="zh-TW" sz="2800" i="1" dirty="0" smtClean="0">
                            <a:latin typeface="Cambria Math" panose="02040503050406030204" pitchFamily="18" charset="0"/>
                          </a:rPr>
                          <m:t>𝑑</m:t>
                        </m:r>
                      </m:e>
                      <m:sub>
                        <m:r>
                          <a:rPr lang="en-US" altLang="zh-TW" sz="2800" i="1" dirty="0" smtClean="0">
                            <a:latin typeface="Cambria Math" panose="02040503050406030204" pitchFamily="18" charset="0"/>
                          </a:rPr>
                          <m:t>𝑥</m:t>
                        </m:r>
                      </m:sub>
                    </m:sSub>
                    <m:r>
                      <a:rPr lang="en-US" altLang="zh-TW" sz="2800" i="1" dirty="0" smtClean="0">
                        <a:latin typeface="Cambria Math" panose="02040503050406030204" pitchFamily="18" charset="0"/>
                      </a:rPr>
                      <m:t>=</m:t>
                    </m:r>
                    <m:r>
                      <a:rPr lang="zh-TW" altLang="en-US" sz="2800" i="1" dirty="0" smtClean="0">
                        <a:latin typeface="Cambria Math" panose="02040503050406030204" pitchFamily="18" charset="0"/>
                      </a:rPr>
                      <m:t> </m:t>
                    </m:r>
                    <m:f>
                      <m:fPr>
                        <m:ctrlPr>
                          <a:rPr lang="en-US" altLang="zh-TW" sz="2800" i="1" dirty="0" smtClean="0">
                            <a:latin typeface="Cambria Math"/>
                          </a:rPr>
                        </m:ctrlPr>
                      </m:fPr>
                      <m:num>
                        <m:r>
                          <a:rPr lang="en-US" altLang="zh-TW" sz="2800" b="0" i="1" dirty="0" smtClean="0">
                            <a:latin typeface="Cambria Math" panose="02040503050406030204" pitchFamily="18" charset="0"/>
                          </a:rPr>
                          <m:t>𝑓</m:t>
                        </m:r>
                        <m:r>
                          <a:rPr lang="en-US" altLang="zh-TW" sz="2800" b="0" i="1" dirty="0" smtClean="0">
                            <a:latin typeface="Cambria Math" panose="02040503050406030204" pitchFamily="18" charset="0"/>
                          </a:rPr>
                          <m:t>∗</m:t>
                        </m:r>
                        <m:r>
                          <a:rPr lang="en-US" altLang="zh-TW" sz="2800" b="0" i="1" dirty="0" smtClean="0">
                            <a:latin typeface="Cambria Math"/>
                          </a:rPr>
                          <m:t>𝑙</m:t>
                        </m:r>
                      </m:num>
                      <m:den>
                        <m:sSub>
                          <m:sSubPr>
                            <m:ctrlPr>
                              <a:rPr lang="en-US" altLang="zh-TW" sz="2800" b="0" i="1" dirty="0" smtClean="0">
                                <a:latin typeface="Cambria Math"/>
                              </a:rPr>
                            </m:ctrlPr>
                          </m:sSubPr>
                          <m:e>
                            <m:r>
                              <a:rPr lang="en-US" altLang="zh-TW" sz="2800" b="0" i="1" dirty="0" smtClean="0">
                                <a:latin typeface="Cambria Math" panose="02040503050406030204" pitchFamily="18" charset="0"/>
                              </a:rPr>
                              <m:t>𝑍</m:t>
                            </m:r>
                          </m:e>
                          <m:sub>
                            <m:r>
                              <a:rPr lang="en-US" altLang="zh-TW" sz="2800" b="0" i="1" dirty="0" smtClean="0">
                                <a:latin typeface="Cambria Math" panose="02040503050406030204" pitchFamily="18" charset="0"/>
                              </a:rPr>
                              <m:t>𝑤</m:t>
                            </m:r>
                          </m:sub>
                        </m:sSub>
                      </m:den>
                    </m:f>
                  </m:oMath>
                </a14:m>
                <a:r>
                  <a:rPr lang="zh-TW" altLang="en-US" sz="2400" dirty="0" smtClean="0"/>
                  <a:t> 為水平</a:t>
                </a:r>
                <a:r>
                  <a:rPr lang="zh-TW" altLang="en-US" sz="2400" dirty="0"/>
                  <a:t>位移，且其代表真實相片的某像素點經由水平翹曲變形技術映射到虛擬相片的水平位移。</a:t>
                </a:r>
                <a:endParaRPr lang="zh-TW" altLang="en-US" sz="2200" dirty="0">
                  <a:latin typeface="微軟正黑體" panose="020B0604030504040204" pitchFamily="34" charset="-120"/>
                  <a:ea typeface="微軟正黑體" panose="020B0604030504040204" pitchFamily="34" charset="-120"/>
                </a:endParaRPr>
              </a:p>
            </p:txBody>
          </p:sp>
        </mc:Choice>
        <mc:Fallback>
          <p:sp>
            <p:nvSpPr>
              <p:cNvPr id="2" name="矩形 1"/>
              <p:cNvSpPr>
                <a:spLocks noRot="1" noChangeAspect="1" noMove="1" noResize="1" noEditPoints="1" noAdjustHandles="1" noChangeArrowheads="1" noChangeShapeType="1" noTextEdit="1"/>
              </p:cNvSpPr>
              <p:nvPr/>
            </p:nvSpPr>
            <p:spPr>
              <a:xfrm>
                <a:off x="539552" y="692695"/>
                <a:ext cx="7992888" cy="1671676"/>
              </a:xfrm>
              <a:prstGeom prst="rect">
                <a:avLst/>
              </a:prstGeom>
              <a:blipFill rotWithShape="1">
                <a:blip r:embed="rId2"/>
                <a:stretch>
                  <a:fillRect l="-1220" b="-7664"/>
                </a:stretch>
              </a:blipFill>
            </p:spPr>
            <p:txBody>
              <a:bodyPr/>
              <a:lstStyle/>
              <a:p>
                <a:r>
                  <a:rPr lang="en-US">
                    <a:noFill/>
                  </a:rPr>
                  <a:t> </a:t>
                </a:r>
              </a:p>
            </p:txBody>
          </p:sp>
        </mc:Fallback>
      </mc:AlternateContent>
      <p:grpSp>
        <p:nvGrpSpPr>
          <p:cNvPr id="5" name="群組 4"/>
          <p:cNvGrpSpPr/>
          <p:nvPr/>
        </p:nvGrpSpPr>
        <p:grpSpPr>
          <a:xfrm>
            <a:off x="395672" y="2637620"/>
            <a:ext cx="8280648" cy="3391281"/>
            <a:chOff x="323528" y="2636912"/>
            <a:chExt cx="8280648" cy="3391281"/>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576" y="2636912"/>
              <a:ext cx="5640600" cy="339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1" name="Rectangle 2"/>
                <p:cNvSpPr txBox="1">
                  <a:spLocks noChangeArrowheads="1"/>
                </p:cNvSpPr>
                <p:nvPr/>
              </p:nvSpPr>
              <p:spPr bwMode="auto">
                <a:xfrm>
                  <a:off x="323528" y="4008516"/>
                  <a:ext cx="2758153" cy="6480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200" kern="0" dirty="0" smtClean="0">
                      <a:latin typeface="微軟正黑體" panose="020B0604030504040204" pitchFamily="34" charset="-120"/>
                      <a:ea typeface="微軟正黑體" panose="020B0604030504040204" pitchFamily="34" charset="-120"/>
                    </a:rPr>
                    <a:t>圖</a:t>
                  </a:r>
                  <a:r>
                    <a:rPr lang="en-US" altLang="zh-TW" sz="2200" kern="0" dirty="0" smtClean="0">
                      <a:latin typeface="微軟正黑體" panose="020B0604030504040204" pitchFamily="34" charset="-120"/>
                      <a:ea typeface="微軟正黑體" panose="020B0604030504040204" pitchFamily="34" charset="-120"/>
                      <a:cs typeface="Times New Roman" panose="02020603050405020304" pitchFamily="18" charset="0"/>
                    </a:rPr>
                    <a:t>15.3.2</a:t>
                  </a:r>
                </a:p>
                <a:p>
                  <a:pPr algn="ctr" eaLnBrk="1" hangingPunct="1">
                    <a:defRPr/>
                  </a:pPr>
                  <a:r>
                    <a:rPr lang="zh-TW" altLang="en-US" sz="2200" kern="0" dirty="0" smtClean="0">
                      <a:latin typeface="微軟正黑體" panose="020B0604030504040204" pitchFamily="34" charset="-120"/>
                      <a:ea typeface="微軟正黑體" panose="020B0604030504040204" pitchFamily="34" charset="-120"/>
                      <a:cs typeface="Times New Roman" panose="02020603050405020304" pitchFamily="18" charset="0"/>
                    </a:rPr>
                    <a:t> </a:t>
                  </a:r>
                  <a14:m>
                    <m:oMath xmlns:m="http://schemas.openxmlformats.org/officeDocument/2006/math">
                      <m:sSub>
                        <m:sSubPr>
                          <m:ctrlPr>
                            <a:rPr lang="en-US" altLang="zh-TW" sz="2200" i="1" kern="0" dirty="0" smtClean="0">
                              <a:latin typeface="Cambria Math"/>
                              <a:ea typeface="微軟正黑體" panose="020B0604030504040204" pitchFamily="34" charset="-120"/>
                              <a:cs typeface="Times New Roman" panose="02020603050405020304" pitchFamily="18" charset="0"/>
                            </a:rPr>
                          </m:ctrlPr>
                        </m:sSubPr>
                        <m:e>
                          <m:r>
                            <a:rPr lang="en-US" altLang="zh-TW" sz="2200" i="1" kern="0" dirty="0" smtClean="0">
                              <a:latin typeface="Cambria Math" panose="02040503050406030204" pitchFamily="18" charset="0"/>
                              <a:ea typeface="微軟正黑體" panose="020B0604030504040204" pitchFamily="34" charset="-120"/>
                              <a:cs typeface="Times New Roman" panose="02020603050405020304" pitchFamily="18" charset="0"/>
                            </a:rPr>
                            <m:t>𝑂</m:t>
                          </m:r>
                        </m:e>
                        <m:sub>
                          <m:r>
                            <a:rPr lang="en-US" altLang="zh-TW" sz="2200" i="1" kern="0" dirty="0" smtClean="0">
                              <a:latin typeface="Cambria Math" panose="02040503050406030204" pitchFamily="18" charset="0"/>
                              <a:ea typeface="微軟正黑體" panose="020B0604030504040204" pitchFamily="34" charset="-120"/>
                              <a:cs typeface="Times New Roman" panose="02020603050405020304" pitchFamily="18" charset="0"/>
                            </a:rPr>
                            <m:t>𝑥</m:t>
                          </m:r>
                        </m:sub>
                      </m:sSub>
                    </m:oMath>
                  </a14:m>
                  <a:r>
                    <a:rPr lang="zh-TW" altLang="en-US" sz="2200" kern="0" dirty="0">
                      <a:latin typeface="微軟正黑體" panose="020B0604030504040204" pitchFamily="34" charset="-120"/>
                      <a:ea typeface="微軟正黑體" panose="020B0604030504040204" pitchFamily="34" charset="-120"/>
                      <a:cs typeface="Times New Roman" panose="02020603050405020304" pitchFamily="18" charset="0"/>
                    </a:rPr>
                    <a:t>和 </a:t>
                  </a:r>
                  <a14:m>
                    <m:oMath xmlns:m="http://schemas.openxmlformats.org/officeDocument/2006/math">
                      <m:sSub>
                        <m:sSubPr>
                          <m:ctrlPr>
                            <a:rPr lang="en-US" altLang="zh-TW" sz="2200" i="1" kern="0" dirty="0" smtClean="0">
                              <a:latin typeface="Cambria Math"/>
                              <a:ea typeface="微軟正黑體" panose="020B0604030504040204" pitchFamily="34" charset="-120"/>
                              <a:cs typeface="Times New Roman" panose="02020603050405020304" pitchFamily="18" charset="0"/>
                            </a:rPr>
                          </m:ctrlPr>
                        </m:sSubPr>
                        <m:e>
                          <m:r>
                            <a:rPr lang="en-US" altLang="zh-TW" sz="2200" i="1" kern="0" dirty="0" smtClean="0">
                              <a:latin typeface="Cambria Math" panose="02040503050406030204" pitchFamily="18" charset="0"/>
                              <a:ea typeface="微軟正黑體" panose="020B0604030504040204" pitchFamily="34" charset="-120"/>
                              <a:cs typeface="Times New Roman" panose="02020603050405020304" pitchFamily="18" charset="0"/>
                            </a:rPr>
                            <m:t>𝑂</m:t>
                          </m:r>
                        </m:e>
                        <m:sub>
                          <m:r>
                            <a:rPr lang="en-US" altLang="zh-TW" sz="2200" i="1" kern="0" dirty="0" smtClean="0">
                              <a:latin typeface="Cambria Math" panose="02040503050406030204" pitchFamily="18" charset="0"/>
                              <a:ea typeface="微軟正黑體" panose="020B0604030504040204" pitchFamily="34" charset="-120"/>
                              <a:cs typeface="Times New Roman" panose="02020603050405020304" pitchFamily="18" charset="0"/>
                            </a:rPr>
                            <m:t>𝑦</m:t>
                          </m:r>
                        </m:sub>
                      </m:sSub>
                    </m:oMath>
                  </a14:m>
                  <a:r>
                    <a:rPr lang="en-US" altLang="zh-TW" sz="2200" kern="0" dirty="0" smtClean="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200" kern="0" dirty="0">
                      <a:latin typeface="微軟正黑體" panose="020B0604030504040204" pitchFamily="34" charset="-120"/>
                      <a:ea typeface="微軟正黑體" panose="020B0604030504040204" pitchFamily="34" charset="-120"/>
                      <a:cs typeface="Times New Roman" panose="02020603050405020304" pitchFamily="18" charset="0"/>
                    </a:rPr>
                    <a:t>的平移關係</a:t>
                  </a:r>
                  <a:endParaRPr lang="zh-TW" altLang="en-US" sz="2200" kern="0" dirty="0" smtClean="0">
                    <a:latin typeface="微軟正黑體" panose="020B0604030504040204" pitchFamily="34" charset="-120"/>
                    <a:ea typeface="微軟正黑體" panose="020B0604030504040204" pitchFamily="34" charset="-120"/>
                  </a:endParaRPr>
                </a:p>
              </p:txBody>
            </p:sp>
          </mc:Choice>
          <mc:Fallback>
            <p:sp>
              <p:nvSpPr>
                <p:cNvPr id="11" name="Rectangle 2"/>
                <p:cNvSpPr txBox="1">
                  <a:spLocks noRot="1" noChangeAspect="1" noMove="1" noResize="1" noEditPoints="1" noAdjustHandles="1" noChangeArrowheads="1" noChangeShapeType="1" noTextEdit="1"/>
                </p:cNvSpPr>
                <p:nvPr/>
              </p:nvSpPr>
              <p:spPr bwMode="auto">
                <a:xfrm>
                  <a:off x="323528" y="4008516"/>
                  <a:ext cx="2758153" cy="648072"/>
                </a:xfrm>
                <a:prstGeom prst="rect">
                  <a:avLst/>
                </a:prstGeom>
                <a:blipFill rotWithShape="1">
                  <a:blip r:embed="rId4"/>
                  <a:stretch>
                    <a:fillRect t="-16981" r="-1549" b="-254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381000" y="457200"/>
            <a:ext cx="8382000" cy="1371600"/>
          </a:xfrm>
        </p:spPr>
        <p:txBody>
          <a:bodyPr/>
          <a:lstStyle/>
          <a:p>
            <a:pPr eaLnBrk="1" hangingPunct="1"/>
            <a:r>
              <a:rPr lang="en-US" altLang="zh-TW" dirty="0" smtClean="0">
                <a:latin typeface="微軟正黑體" panose="020B0604030504040204" pitchFamily="34" charset="-120"/>
                <a:ea typeface="微軟正黑體" panose="020B0604030504040204" pitchFamily="34" charset="-120"/>
              </a:rPr>
              <a:t>15.4</a:t>
            </a:r>
            <a:r>
              <a:rPr lang="zh-TW" altLang="en-US" dirty="0" smtClean="0">
                <a:latin typeface="微軟正黑體" panose="020B0604030504040204" pitchFamily="34" charset="-120"/>
                <a:ea typeface="微軟正黑體" panose="020B0604030504040204" pitchFamily="34" charset="-120"/>
              </a:rPr>
              <a:t> 深度計算模型</a:t>
            </a:r>
            <a:endParaRPr lang="zh-TW" altLang="en-US" sz="4000" dirty="0" smtClean="0">
              <a:latin typeface="微軟正黑體" panose="020B0604030504040204" pitchFamily="34" charset="-120"/>
              <a:ea typeface="微軟正黑體" panose="020B0604030504040204" pitchFamily="34" charset="-120"/>
            </a:endParaRPr>
          </a:p>
        </p:txBody>
      </p:sp>
      <p:sp>
        <p:nvSpPr>
          <p:cNvPr id="16387"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D25C449-6BAD-4D28-9D69-C38A6043D08B}" type="slidenum">
              <a:rPr kumimoji="0" lang="zh-TW" altLang="en-US" sz="1200" smtClean="0">
                <a:latin typeface="Arial Black" panose="020B0A04020102020204" pitchFamily="34" charset="0"/>
              </a:rPr>
              <a:pPr>
                <a:spcBef>
                  <a:spcPct val="0"/>
                </a:spcBef>
                <a:buClrTx/>
                <a:buSzTx/>
                <a:buFontTx/>
                <a:buNone/>
              </a:pPr>
              <a:t>11</a:t>
            </a:fld>
            <a:endParaRPr kumimoji="0" lang="en-US" altLang="zh-TW" sz="1200" smtClean="0">
              <a:latin typeface="Arial Black" panose="020B0A04020102020204" pitchFamily="34" charset="0"/>
            </a:endParaRPr>
          </a:p>
        </p:txBody>
      </p:sp>
      <p:grpSp>
        <p:nvGrpSpPr>
          <p:cNvPr id="4" name="群組 3"/>
          <p:cNvGrpSpPr/>
          <p:nvPr/>
        </p:nvGrpSpPr>
        <p:grpSpPr>
          <a:xfrm>
            <a:off x="245368" y="3983038"/>
            <a:ext cx="8848527" cy="2638425"/>
            <a:chOff x="89098" y="3983038"/>
            <a:chExt cx="8848527" cy="2638425"/>
          </a:xfrm>
        </p:grpSpPr>
        <p:sp>
          <p:nvSpPr>
            <p:cNvPr id="21" name="Rectangle 2"/>
            <p:cNvSpPr txBox="1">
              <a:spLocks noChangeArrowheads="1"/>
            </p:cNvSpPr>
            <p:nvPr/>
          </p:nvSpPr>
          <p:spPr bwMode="auto">
            <a:xfrm>
              <a:off x="4473575" y="4730750"/>
              <a:ext cx="44640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15.4.1</a:t>
              </a:r>
              <a:r>
                <a:rPr lang="zh-TW" altLang="en-US" sz="2000" kern="0" dirty="0" smtClean="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000" dirty="0">
                  <a:latin typeface="微軟正黑體" panose="020B0604030504040204" pitchFamily="34" charset="-120"/>
                  <a:ea typeface="微軟正黑體" panose="020B0604030504040204" pitchFamily="34" charset="-120"/>
                </a:rPr>
                <a:t>深度值的非線性</a:t>
              </a:r>
              <a:r>
                <a:rPr lang="zh-TW" altLang="en-US" sz="2000" dirty="0" smtClean="0">
                  <a:latin typeface="微軟正黑體" panose="020B0604030504040204" pitchFamily="34" charset="-120"/>
                  <a:ea typeface="微軟正黑體" panose="020B0604030504040204" pitchFamily="34" charset="-120"/>
                </a:rPr>
                <a:t>量化</a:t>
              </a:r>
              <a:endParaRPr lang="zh-TW" altLang="en-US" sz="2000" kern="0" dirty="0" smtClean="0">
                <a:latin typeface="微軟正黑體" panose="020B0604030504040204" pitchFamily="34" charset="-120"/>
                <a:ea typeface="微軟正黑體" panose="020B0604030504040204" pitchFamily="34" charset="-120"/>
              </a:endParaRPr>
            </a:p>
          </p:txBody>
        </p:sp>
        <p:pic>
          <p:nvPicPr>
            <p:cNvPr id="16390" name="圖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258" y="3983038"/>
              <a:ext cx="42005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圖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58" y="4343400"/>
              <a:ext cx="39243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圖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098" y="4532313"/>
              <a:ext cx="40386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圖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3988" y="4914900"/>
              <a:ext cx="42005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圖片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11388" y="4730750"/>
              <a:ext cx="219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圖片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06600" y="6030913"/>
              <a:ext cx="6286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2" name="矩形 1"/>
              <p:cNvSpPr/>
              <p:nvPr/>
            </p:nvSpPr>
            <p:spPr>
              <a:xfrm>
                <a:off x="381000" y="1616238"/>
                <a:ext cx="8079432" cy="1135054"/>
              </a:xfrm>
              <a:prstGeom prst="rect">
                <a:avLst/>
              </a:prstGeom>
            </p:spPr>
            <p:txBody>
              <a:bodyPr wrap="square">
                <a:spAutoFit/>
              </a:bodyPr>
              <a:lstStyle/>
              <a:p>
                <a:r>
                  <a:rPr lang="zh-TW" altLang="en-US" sz="2200" dirty="0" smtClean="0">
                    <a:latin typeface="微軟正黑體" panose="020B0604030504040204" pitchFamily="34" charset="-120"/>
                    <a:ea typeface="微軟正黑體" panose="020B0604030504040204" pitchFamily="34" charset="-120"/>
                  </a:rPr>
                  <a:t>深度影像中的整數深度值 </a:t>
                </a:r>
                <a:r>
                  <a:rPr lang="en-US" altLang="zh-TW" sz="2200" dirty="0" smtClean="0">
                    <a:latin typeface="微軟正黑體" panose="020B0604030504040204" pitchFamily="34" charset="-120"/>
                    <a:ea typeface="微軟正黑體" panose="020B0604030504040204" pitchFamily="34" charset="-120"/>
                  </a:rPr>
                  <a:t>(z) </a:t>
                </a:r>
                <a:r>
                  <a:rPr lang="zh-TW" altLang="en-US" sz="2200" dirty="0" smtClean="0">
                    <a:latin typeface="微軟正黑體" panose="020B0604030504040204" pitchFamily="34" charset="-120"/>
                    <a:ea typeface="微軟正黑體" panose="020B0604030504040204" pitchFamily="34" charset="-120"/>
                  </a:rPr>
                  <a:t>是由實際深度 </a:t>
                </a:r>
                <a:r>
                  <a:rPr lang="en-US" altLang="zh-TW" sz="2200" dirty="0" smtClean="0">
                    <a:latin typeface="微軟正黑體" panose="020B0604030504040204" pitchFamily="34" charset="-120"/>
                    <a:ea typeface="微軟正黑體" panose="020B0604030504040204" pitchFamily="34" charset="-120"/>
                  </a:rPr>
                  <a:t>(</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𝑍</m:t>
                        </m:r>
                      </m:e>
                      <m:sub>
                        <m:r>
                          <a:rPr lang="en-US" altLang="zh-TW" sz="2200" i="1" dirty="0" smtClean="0">
                            <a:latin typeface="Cambria Math" panose="02040503050406030204" pitchFamily="18" charset="0"/>
                            <a:ea typeface="微軟正黑體" panose="020B0604030504040204" pitchFamily="34" charset="-120"/>
                          </a:rPr>
                          <m:t>𝑤</m:t>
                        </m:r>
                      </m:sub>
                    </m:sSub>
                  </m:oMath>
                </a14:m>
                <a:r>
                  <a:rPr lang="en-US" altLang="zh-TW" sz="2200" dirty="0" smtClean="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量化所產生的，其量化方法乃將實際深度利用最遠距離 </a:t>
                </a:r>
                <a:r>
                  <a:rPr lang="en-US" altLang="zh-TW" sz="2200" dirty="0" smtClean="0">
                    <a:latin typeface="微軟正黑體" panose="020B0604030504040204" pitchFamily="34" charset="-120"/>
                    <a:ea typeface="微軟正黑體" panose="020B0604030504040204" pitchFamily="34" charset="-120"/>
                  </a:rPr>
                  <a:t>(</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𝑍</m:t>
                        </m:r>
                      </m:e>
                      <m:sub>
                        <m:r>
                          <a:rPr lang="en-US" altLang="zh-TW" sz="2200" i="1" dirty="0" smtClean="0">
                            <a:latin typeface="Cambria Math" panose="02040503050406030204" pitchFamily="18" charset="0"/>
                            <a:ea typeface="微軟正黑體" panose="020B0604030504040204" pitchFamily="34" charset="-120"/>
                          </a:rPr>
                          <m:t>𝑓𝑎𝑟</m:t>
                        </m:r>
                      </m:sub>
                    </m:sSub>
                  </m:oMath>
                </a14:m>
                <a:r>
                  <a:rPr lang="en-US" altLang="zh-TW" sz="2200" dirty="0" smtClean="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和最近距離 </a:t>
                </a:r>
                <a:r>
                  <a:rPr lang="en-US" altLang="zh-TW" sz="2200" dirty="0" smtClean="0">
                    <a:latin typeface="微軟正黑體" panose="020B0604030504040204" pitchFamily="34" charset="-120"/>
                    <a:ea typeface="微軟正黑體" panose="020B0604030504040204" pitchFamily="34" charset="-120"/>
                  </a:rPr>
                  <a:t>(</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𝑍</m:t>
                        </m:r>
                      </m:e>
                      <m:sub>
                        <m:r>
                          <a:rPr lang="en-US" altLang="zh-TW" sz="2200" i="1" dirty="0" smtClean="0">
                            <a:latin typeface="Cambria Math" panose="02040503050406030204" pitchFamily="18" charset="0"/>
                            <a:ea typeface="微軟正黑體" panose="020B0604030504040204" pitchFamily="34" charset="-120"/>
                          </a:rPr>
                          <m:t>𝑛𝑒𝑎𝑟</m:t>
                        </m:r>
                      </m:sub>
                    </m:sSub>
                  </m:oMath>
                </a14:m>
                <a:r>
                  <a:rPr lang="en-US" altLang="zh-TW" sz="2200" dirty="0" smtClean="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以非線性的方式量化至 </a:t>
                </a:r>
                <a:r>
                  <a:rPr lang="en-US" altLang="zh-TW" sz="2200" dirty="0" smtClean="0">
                    <a:latin typeface="微軟正黑體" panose="020B0604030504040204" pitchFamily="34" charset="-120"/>
                    <a:ea typeface="微軟正黑體" panose="020B0604030504040204" pitchFamily="34" charset="-120"/>
                  </a:rPr>
                  <a:t>0 </a:t>
                </a:r>
                <a:r>
                  <a:rPr lang="zh-TW" altLang="en-US" sz="2200" dirty="0" smtClean="0">
                    <a:latin typeface="微軟正黑體" panose="020B0604030504040204" pitchFamily="34" charset="-120"/>
                    <a:ea typeface="微軟正黑體" panose="020B0604030504040204" pitchFamily="34" charset="-120"/>
                  </a:rPr>
                  <a:t>到 </a:t>
                </a:r>
                <a:r>
                  <a:rPr lang="en-US" altLang="zh-TW" sz="2200" dirty="0" smtClean="0">
                    <a:latin typeface="微軟正黑體" panose="020B0604030504040204" pitchFamily="34" charset="-120"/>
                    <a:ea typeface="微軟正黑體" panose="020B0604030504040204" pitchFamily="34" charset="-120"/>
                  </a:rPr>
                  <a:t>255 </a:t>
                </a:r>
                <a:r>
                  <a:rPr lang="zh-TW" altLang="en-US" sz="2200" dirty="0" smtClean="0">
                    <a:latin typeface="微軟正黑體" panose="020B0604030504040204" pitchFamily="34" charset="-120"/>
                    <a:ea typeface="微軟正黑體" panose="020B0604030504040204" pitchFamily="34" charset="-120"/>
                  </a:rPr>
                  <a:t>的整數值。</a:t>
                </a:r>
                <a:endParaRPr lang="zh-TW" altLang="en-US" sz="2200" dirty="0">
                  <a:latin typeface="微軟正黑體" panose="020B0604030504040204" pitchFamily="34" charset="-120"/>
                  <a:ea typeface="微軟正黑體" panose="020B0604030504040204" pitchFamily="34" charset="-120"/>
                </a:endParaRPr>
              </a:p>
            </p:txBody>
          </p:sp>
        </mc:Choice>
        <mc:Fallback xmlns="">
          <p:sp>
            <p:nvSpPr>
              <p:cNvPr id="2" name="矩形 1"/>
              <p:cNvSpPr>
                <a:spLocks noRot="1" noChangeAspect="1" noMove="1" noResize="1" noEditPoints="1" noAdjustHandles="1" noChangeArrowheads="1" noChangeShapeType="1" noTextEdit="1"/>
              </p:cNvSpPr>
              <p:nvPr/>
            </p:nvSpPr>
            <p:spPr>
              <a:xfrm>
                <a:off x="381000" y="1616238"/>
                <a:ext cx="8079432" cy="1135054"/>
              </a:xfrm>
              <a:prstGeom prst="rect">
                <a:avLst/>
              </a:prstGeom>
              <a:blipFill rotWithShape="1">
                <a:blip r:embed="rId8"/>
                <a:stretch>
                  <a:fillRect l="-981" t="-3226" r="-1736" b="-10215"/>
                </a:stretch>
              </a:blipFill>
            </p:spPr>
            <p:txBody>
              <a:bodyPr/>
              <a:lstStyle/>
              <a:p>
                <a:r>
                  <a:rPr lang="zh-TW" altLang="en-US">
                    <a:noFill/>
                  </a:rPr>
                  <a:t> </a:t>
                </a:r>
              </a:p>
            </p:txBody>
          </p:sp>
        </mc:Fallback>
      </mc:AlternateContent>
      <p:pic>
        <p:nvPicPr>
          <p:cNvPr id="3" name="圖片 2"/>
          <p:cNvPicPr>
            <a:picLocks noChangeAspect="1"/>
          </p:cNvPicPr>
          <p:nvPr/>
        </p:nvPicPr>
        <p:blipFill>
          <a:blip r:embed="rId9"/>
          <a:stretch>
            <a:fillRect/>
          </a:stretch>
        </p:blipFill>
        <p:spPr>
          <a:xfrm>
            <a:off x="1963514" y="2924944"/>
            <a:ext cx="5020121" cy="81224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D18D96E-E554-4583-B03B-E3B13080160C}" type="slidenum">
              <a:rPr kumimoji="0" lang="zh-TW" altLang="en-US" sz="1200" smtClean="0">
                <a:latin typeface="Arial Black" panose="020B0A04020102020204" pitchFamily="34" charset="0"/>
              </a:rPr>
              <a:pPr>
                <a:spcBef>
                  <a:spcPct val="0"/>
                </a:spcBef>
                <a:buClrTx/>
                <a:buSzTx/>
                <a:buFontTx/>
                <a:buNone/>
              </a:pPr>
              <a:t>12</a:t>
            </a:fld>
            <a:endParaRPr kumimoji="0" lang="en-US" altLang="zh-TW" sz="1200" smtClean="0">
              <a:latin typeface="Arial Black" panose="020B0A04020102020204" pitchFamily="34" charset="0"/>
            </a:endParaRPr>
          </a:p>
        </p:txBody>
      </p:sp>
      <p:sp>
        <p:nvSpPr>
          <p:cNvPr id="2" name="矩形 1"/>
          <p:cNvSpPr/>
          <p:nvPr/>
        </p:nvSpPr>
        <p:spPr>
          <a:xfrm>
            <a:off x="467544" y="764704"/>
            <a:ext cx="8219256" cy="2462213"/>
          </a:xfrm>
          <a:prstGeom prst="rect">
            <a:avLst/>
          </a:prstGeom>
        </p:spPr>
        <p:txBody>
          <a:bodyPr wrap="square">
            <a:spAutoFit/>
          </a:bodyPr>
          <a:lstStyle/>
          <a:p>
            <a:r>
              <a:rPr lang="zh-TW" altLang="en-US" sz="2200" dirty="0" smtClean="0">
                <a:latin typeface="微軟正黑體" panose="020B0604030504040204" pitchFamily="34" charset="-120"/>
                <a:ea typeface="微軟正黑體" panose="020B0604030504040204" pitchFamily="34" charset="-120"/>
              </a:rPr>
              <a:t>若整數深度值已知，我們可以利用反量化的深度值公式</a:t>
            </a:r>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r>
              <a:rPr lang="zh-TW" altLang="en-US" sz="2200" dirty="0" smtClean="0">
                <a:latin typeface="微軟正黑體" panose="020B0604030504040204" pitchFamily="34" charset="-120"/>
                <a:ea typeface="微軟正黑體" panose="020B0604030504040204" pitchFamily="34" charset="-120"/>
              </a:rPr>
              <a:t>計算出實際深度值。</a:t>
            </a:r>
            <a:endParaRPr lang="en-US" altLang="zh-TW" sz="2200" dirty="0" smtClean="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2"/>
          <a:stretch>
            <a:fillRect/>
          </a:stretch>
        </p:blipFill>
        <p:spPr>
          <a:xfrm>
            <a:off x="1661554" y="1340768"/>
            <a:ext cx="5831235" cy="135529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D18D96E-E554-4583-B03B-E3B13080160C}" type="slidenum">
              <a:rPr kumimoji="0" lang="zh-TW" altLang="en-US" sz="1200" smtClean="0">
                <a:latin typeface="Arial Black" panose="020B0A04020102020204" pitchFamily="34" charset="0"/>
              </a:rPr>
              <a:pPr>
                <a:spcBef>
                  <a:spcPct val="0"/>
                </a:spcBef>
                <a:buClrTx/>
                <a:buSzTx/>
                <a:buFontTx/>
                <a:buNone/>
              </a:pPr>
              <a:t>13</a:t>
            </a:fld>
            <a:endParaRPr kumimoji="0" lang="en-US" altLang="zh-TW" sz="1200" smtClean="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467544" y="764704"/>
                <a:ext cx="8219256" cy="5049652"/>
              </a:xfrm>
              <a:prstGeom prst="rect">
                <a:avLst/>
              </a:prstGeom>
            </p:spPr>
            <p:txBody>
              <a:bodyPr wrap="square">
                <a:spAutoFit/>
              </a:bodyPr>
              <a:lstStyle/>
              <a:p>
                <a:r>
                  <a:rPr lang="zh-TW" altLang="en-US" sz="2200" dirty="0">
                    <a:latin typeface="微軟正黑體" panose="020B0604030504040204" pitchFamily="34" charset="-120"/>
                    <a:ea typeface="微軟正黑體" panose="020B0604030504040204" pitchFamily="34" charset="-120"/>
                  </a:rPr>
                  <a:t>在 </a:t>
                </a:r>
                <a:r>
                  <a:rPr lang="en-US" altLang="zh-TW" sz="2200" dirty="0">
                    <a:latin typeface="微軟正黑體" panose="020B0604030504040204" pitchFamily="34" charset="-120"/>
                    <a:ea typeface="微軟正黑體" panose="020B0604030504040204" pitchFamily="34" charset="-120"/>
                  </a:rPr>
                  <a:t>15.3 </a:t>
                </a:r>
                <a:r>
                  <a:rPr lang="zh-TW" altLang="en-US" sz="2200" dirty="0">
                    <a:latin typeface="微軟正黑體" panose="020B0604030504040204" pitchFamily="34" charset="-120"/>
                    <a:ea typeface="微軟正黑體" panose="020B0604030504040204" pitchFamily="34" charset="-120"/>
                  </a:rPr>
                  <a:t>節中，已知</a:t>
                </a:r>
                <a14:m>
                  <m:oMath xmlns:m="http://schemas.openxmlformats.org/officeDocument/2006/math">
                    <m:sSub>
                      <m:sSubPr>
                        <m:ctrlPr>
                          <a:rPr lang="en-US" altLang="zh-TW" sz="2200" i="1" dirty="0">
                            <a:latin typeface="Cambria Math"/>
                          </a:rPr>
                        </m:ctrlPr>
                      </m:sSubPr>
                      <m:e>
                        <m:r>
                          <a:rPr lang="en-US" altLang="zh-TW" sz="2200" i="1" dirty="0">
                            <a:latin typeface="Cambria Math" panose="02040503050406030204" pitchFamily="18" charset="0"/>
                          </a:rPr>
                          <m:t>𝑑</m:t>
                        </m:r>
                      </m:e>
                      <m:sub>
                        <m:r>
                          <a:rPr lang="en-US" altLang="zh-TW" sz="2200" i="1" dirty="0">
                            <a:latin typeface="Cambria Math" panose="02040503050406030204" pitchFamily="18" charset="0"/>
                          </a:rPr>
                          <m:t>𝑥</m:t>
                        </m:r>
                      </m:sub>
                    </m:sSub>
                    <m:r>
                      <a:rPr lang="en-US" altLang="zh-TW" sz="2200" i="1" dirty="0">
                        <a:latin typeface="Cambria Math" panose="02040503050406030204" pitchFamily="18" charset="0"/>
                      </a:rPr>
                      <m:t>=</m:t>
                    </m:r>
                    <m:r>
                      <a:rPr lang="zh-TW" altLang="en-US" sz="2200" i="1" dirty="0">
                        <a:latin typeface="Cambria Math" panose="02040503050406030204" pitchFamily="18" charset="0"/>
                      </a:rPr>
                      <m:t> </m:t>
                    </m:r>
                    <m:f>
                      <m:fPr>
                        <m:ctrlPr>
                          <a:rPr lang="en-US" altLang="zh-TW" sz="2200" i="1" dirty="0">
                            <a:latin typeface="Cambria Math"/>
                          </a:rPr>
                        </m:ctrlPr>
                      </m:fPr>
                      <m:num>
                        <m:r>
                          <a:rPr lang="en-US" altLang="zh-TW" sz="2200" i="1" dirty="0">
                            <a:latin typeface="Cambria Math" panose="02040503050406030204" pitchFamily="18" charset="0"/>
                          </a:rPr>
                          <m:t>𝑓</m:t>
                        </m:r>
                        <m:r>
                          <a:rPr lang="en-US" altLang="zh-TW" sz="2200" i="1" dirty="0">
                            <a:latin typeface="Cambria Math" panose="02040503050406030204" pitchFamily="18" charset="0"/>
                          </a:rPr>
                          <m:t>∗</m:t>
                        </m:r>
                        <m:r>
                          <a:rPr lang="en-US" altLang="zh-TW" sz="2200" i="1" dirty="0">
                            <a:latin typeface="Cambria Math"/>
                          </a:rPr>
                          <m:t>𝑙</m:t>
                        </m:r>
                      </m:num>
                      <m:den>
                        <m:sSub>
                          <m:sSubPr>
                            <m:ctrlPr>
                              <a:rPr lang="en-US" altLang="zh-TW" sz="2200" i="1" dirty="0">
                                <a:latin typeface="Cambria Math"/>
                              </a:rPr>
                            </m:ctrlPr>
                          </m:sSubPr>
                          <m:e>
                            <m:r>
                              <a:rPr lang="en-US" altLang="zh-TW" sz="2200" i="1" dirty="0">
                                <a:latin typeface="Cambria Math" panose="02040503050406030204" pitchFamily="18" charset="0"/>
                              </a:rPr>
                              <m:t>𝑍</m:t>
                            </m:r>
                          </m:e>
                          <m:sub>
                            <m:r>
                              <a:rPr lang="en-US" altLang="zh-TW" sz="2200" i="1" dirty="0">
                                <a:latin typeface="Cambria Math" panose="02040503050406030204" pitchFamily="18" charset="0"/>
                              </a:rPr>
                              <m:t>𝑤</m:t>
                            </m:r>
                          </m:sub>
                        </m:sSub>
                      </m:den>
                    </m:f>
                  </m:oMath>
                </a14:m>
                <a:r>
                  <a:rPr lang="zh-TW" altLang="en-US" sz="2200" dirty="0" smtClean="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r>
                  <a:rPr lang="zh-TW" altLang="en-US" sz="2200" dirty="0" smtClean="0">
                    <a:latin typeface="微軟正黑體" panose="020B0604030504040204" pitchFamily="34" charset="-120"/>
                    <a:ea typeface="微軟正黑體" panose="020B0604030504040204" pitchFamily="34" charset="-120"/>
                  </a:rPr>
                  <a:t>水平位移量 </a:t>
                </a:r>
                <a:r>
                  <a:rPr lang="en-US" altLang="zh-TW" sz="2200" dirty="0" smtClean="0">
                    <a:latin typeface="微軟正黑體" panose="020B0604030504040204" pitchFamily="34" charset="-120"/>
                    <a:ea typeface="微軟正黑體" panose="020B0604030504040204" pitchFamily="34" charset="-120"/>
                  </a:rPr>
                  <a:t>dx </a:t>
                </a:r>
                <a:r>
                  <a:rPr lang="zh-TW" altLang="en-US" sz="2200" dirty="0" smtClean="0">
                    <a:latin typeface="微軟正黑體" panose="020B0604030504040204" pitchFamily="34" charset="-120"/>
                    <a:ea typeface="微軟正黑體" panose="020B0604030504040204" pitchFamily="34" charset="-120"/>
                  </a:rPr>
                  <a:t>與實際深度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𝑍</m:t>
                        </m:r>
                      </m:e>
                      <m:sub>
                        <m:r>
                          <a:rPr lang="en-US" altLang="zh-TW" sz="2200" i="1" dirty="0" smtClean="0">
                            <a:latin typeface="Cambria Math" panose="02040503050406030204" pitchFamily="18" charset="0"/>
                            <a:ea typeface="微軟正黑體" panose="020B0604030504040204" pitchFamily="34" charset="-120"/>
                          </a:rPr>
                          <m:t>𝑤</m:t>
                        </m:r>
                      </m:sub>
                    </m:sSub>
                  </m:oMath>
                </a14:m>
                <a:r>
                  <a:rPr lang="zh-TW" altLang="en-US" sz="2200" dirty="0" smtClean="0">
                    <a:latin typeface="微軟正黑體" panose="020B0604030504040204" pitchFamily="34" charset="-120"/>
                    <a:ea typeface="微軟正黑體" panose="020B0604030504040204" pitchFamily="34" charset="-120"/>
                  </a:rPr>
                  <a:t>的倒數有關係，故</a:t>
                </a:r>
                <a:endParaRPr lang="en-US" altLang="zh-TW" sz="2200" dirty="0">
                  <a:latin typeface="微軟正黑體" panose="020B0604030504040204" pitchFamily="34" charset="-120"/>
                  <a:ea typeface="微軟正黑體" panose="020B0604030504040204" pitchFamily="34" charset="-120"/>
                </a:endParaRPr>
              </a:p>
              <a:p>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r>
                  <a:rPr lang="zh-TW" altLang="en-US" sz="2200" dirty="0" smtClean="0">
                    <a:latin typeface="微軟正黑體" panose="020B0604030504040204" pitchFamily="34" charset="-120"/>
                    <a:ea typeface="微軟正黑體" panose="020B0604030504040204" pitchFamily="34" charset="-120"/>
                  </a:rPr>
                  <a:t>我們稱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𝐷</m:t>
                        </m:r>
                      </m:e>
                      <m:sub>
                        <m:r>
                          <a:rPr lang="en-US" altLang="zh-TW" sz="2200" i="1" dirty="0" smtClean="0">
                            <a:latin typeface="Cambria Math" panose="02040503050406030204" pitchFamily="18" charset="0"/>
                            <a:ea typeface="微軟正黑體" panose="020B0604030504040204" pitchFamily="34" charset="-120"/>
                          </a:rPr>
                          <m:t>𝑥</m:t>
                        </m:r>
                      </m:sub>
                    </m:sSub>
                    <m:d>
                      <m:dPr>
                        <m:ctrlPr>
                          <a:rPr lang="en-US" altLang="zh-TW" sz="2200" i="1" dirty="0">
                            <a:latin typeface="Cambria Math"/>
                            <a:ea typeface="微軟正黑體" panose="020B0604030504040204" pitchFamily="34" charset="-120"/>
                          </a:rPr>
                        </m:ctrlPr>
                      </m:dPr>
                      <m:e>
                        <m:r>
                          <a:rPr lang="en-US" altLang="zh-TW" sz="2200" i="1" dirty="0">
                            <a:latin typeface="Cambria Math" panose="02040503050406030204" pitchFamily="18" charset="0"/>
                            <a:ea typeface="微軟正黑體" panose="020B0604030504040204" pitchFamily="34" charset="-120"/>
                          </a:rPr>
                          <m:t>𝑧</m:t>
                        </m:r>
                      </m:e>
                    </m:d>
                  </m:oMath>
                </a14:m>
                <a:r>
                  <a:rPr lang="zh-TW" altLang="en-US" sz="2200" dirty="0" smtClean="0">
                    <a:latin typeface="微軟正黑體" panose="020B0604030504040204" pitchFamily="34" charset="-120"/>
                    <a:ea typeface="微軟正黑體" panose="020B0604030504040204" pitchFamily="34" charset="-120"/>
                  </a:rPr>
                  <a:t>為水平位移函數 </a:t>
                </a:r>
                <a:r>
                  <a:rPr lang="en-US" altLang="zh-TW" sz="2200" dirty="0" smtClean="0">
                    <a:latin typeface="微軟正黑體" panose="020B0604030504040204" pitchFamily="34" charset="-120"/>
                    <a:ea typeface="微軟正黑體" panose="020B0604030504040204" pitchFamily="34" charset="-120"/>
                  </a:rPr>
                  <a:t>(Disparity Function)</a:t>
                </a:r>
                <a:r>
                  <a:rPr lang="zh-TW" altLang="en-US" sz="2200" dirty="0" smtClean="0">
                    <a:latin typeface="微軟正黑體" panose="020B0604030504040204" pitchFamily="34" charset="-120"/>
                    <a:ea typeface="微軟正黑體" panose="020B0604030504040204" pitchFamily="34" charset="-120"/>
                  </a:rPr>
                  <a:t>，此函數是一個嚴格遞增函數。深度值 </a:t>
                </a:r>
                <a:r>
                  <a:rPr lang="en-US" altLang="zh-TW" sz="2200" dirty="0" smtClean="0">
                    <a:latin typeface="微軟正黑體" panose="020B0604030504040204" pitchFamily="34" charset="-120"/>
                    <a:ea typeface="微軟正黑體" panose="020B0604030504040204" pitchFamily="34" charset="-120"/>
                  </a:rPr>
                  <a:t>z </a:t>
                </a:r>
                <a:r>
                  <a:rPr lang="zh-TW" altLang="en-US" sz="2200" dirty="0" smtClean="0">
                    <a:latin typeface="微軟正黑體" panose="020B0604030504040204" pitchFamily="34" charset="-120"/>
                    <a:ea typeface="微軟正黑體" panose="020B0604030504040204" pitchFamily="34" charset="-120"/>
                  </a:rPr>
                  <a:t>愈大，水平位移就愈大。我們可以將水平位移函數改寫為</a:t>
                </a:r>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endParaRPr lang="en-US" altLang="zh-TW" sz="2200" dirty="0" smtClean="0">
                  <a:latin typeface="微軟正黑體" panose="020B0604030504040204" pitchFamily="34" charset="-120"/>
                  <a:ea typeface="微軟正黑體" panose="020B0604030504040204" pitchFamily="34" charset="-120"/>
                </a:endParaRPr>
              </a:p>
              <a:p>
                <a:r>
                  <a:rPr lang="zh-TW" altLang="en-US" sz="2200" dirty="0" smtClean="0">
                    <a:latin typeface="微軟正黑體" panose="020B0604030504040204" pitchFamily="34" charset="-120"/>
                    <a:ea typeface="微軟正黑體" panose="020B0604030504040204" pitchFamily="34" charset="-120"/>
                  </a:rPr>
                  <a:t>其中</a:t>
                </a:r>
                <a:r>
                  <a:rPr lang="en-US" altLang="zh-TW" sz="2200" dirty="0" smtClean="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和</a:t>
                </a:r>
                <a:r>
                  <a:rPr lang="en-US" altLang="zh-TW" sz="2200" dirty="0" smtClean="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         。</a:t>
                </a:r>
                <a:endParaRPr lang="en-US" altLang="zh-TW" sz="2200" dirty="0" smtClean="0">
                  <a:latin typeface="微軟正黑體" panose="020B0604030504040204" pitchFamily="34" charset="-120"/>
                  <a:ea typeface="微軟正黑體" panose="020B0604030504040204" pitchFamily="34" charset="-120"/>
                </a:endParaRPr>
              </a:p>
            </p:txBody>
          </p:sp>
        </mc:Choice>
        <mc:Fallback xmlns="">
          <p:sp>
            <p:nvSpPr>
              <p:cNvPr id="2" name="矩形 1"/>
              <p:cNvSpPr>
                <a:spLocks noRot="1" noChangeAspect="1" noMove="1" noResize="1" noEditPoints="1" noAdjustHandles="1" noChangeArrowheads="1" noChangeShapeType="1" noTextEdit="1"/>
              </p:cNvSpPr>
              <p:nvPr/>
            </p:nvSpPr>
            <p:spPr>
              <a:xfrm>
                <a:off x="467544" y="764704"/>
                <a:ext cx="8219256" cy="5049652"/>
              </a:xfrm>
              <a:prstGeom prst="rect">
                <a:avLst/>
              </a:prstGeom>
              <a:blipFill rotWithShape="1">
                <a:blip r:embed="rId2"/>
                <a:stretch>
                  <a:fillRect l="-964" b="-965"/>
                </a:stretch>
              </a:blipFill>
            </p:spPr>
            <p:txBody>
              <a:bodyPr/>
              <a:lstStyle/>
              <a:p>
                <a:r>
                  <a:rPr lang="zh-TW" altLang="en-US">
                    <a:noFill/>
                  </a:rPr>
                  <a:t> </a:t>
                </a:r>
              </a:p>
            </p:txBody>
          </p:sp>
        </mc:Fallback>
      </mc:AlternateContent>
      <p:pic>
        <p:nvPicPr>
          <p:cNvPr id="5" name="圖片 4"/>
          <p:cNvPicPr>
            <a:picLocks noChangeAspect="1"/>
          </p:cNvPicPr>
          <p:nvPr/>
        </p:nvPicPr>
        <p:blipFill>
          <a:blip r:embed="rId3"/>
          <a:stretch>
            <a:fillRect/>
          </a:stretch>
        </p:blipFill>
        <p:spPr>
          <a:xfrm>
            <a:off x="1547664" y="2216600"/>
            <a:ext cx="5663554" cy="358537"/>
          </a:xfrm>
          <a:prstGeom prst="rect">
            <a:avLst/>
          </a:prstGeom>
        </p:spPr>
      </p:pic>
      <p:pic>
        <p:nvPicPr>
          <p:cNvPr id="7" name="圖片 6"/>
          <p:cNvPicPr>
            <a:picLocks noChangeAspect="1"/>
          </p:cNvPicPr>
          <p:nvPr/>
        </p:nvPicPr>
        <p:blipFill>
          <a:blip r:embed="rId4"/>
          <a:stretch>
            <a:fillRect/>
          </a:stretch>
        </p:blipFill>
        <p:spPr>
          <a:xfrm>
            <a:off x="1403648" y="5168282"/>
            <a:ext cx="2638226" cy="853006"/>
          </a:xfrm>
          <a:prstGeom prst="rect">
            <a:avLst/>
          </a:prstGeom>
        </p:spPr>
      </p:pic>
      <p:pic>
        <p:nvPicPr>
          <p:cNvPr id="8" name="圖片 7"/>
          <p:cNvPicPr>
            <a:picLocks noChangeAspect="1"/>
          </p:cNvPicPr>
          <p:nvPr/>
        </p:nvPicPr>
        <p:blipFill>
          <a:blip r:embed="rId5"/>
          <a:stretch>
            <a:fillRect/>
          </a:stretch>
        </p:blipFill>
        <p:spPr>
          <a:xfrm>
            <a:off x="4644008" y="5289029"/>
            <a:ext cx="1081573" cy="662899"/>
          </a:xfrm>
          <a:prstGeom prst="rect">
            <a:avLst/>
          </a:prstGeom>
        </p:spPr>
      </p:pic>
      <p:pic>
        <p:nvPicPr>
          <p:cNvPr id="6" name="圖片 5"/>
          <p:cNvPicPr>
            <a:picLocks noChangeAspect="1"/>
          </p:cNvPicPr>
          <p:nvPr/>
        </p:nvPicPr>
        <p:blipFill>
          <a:blip r:embed="rId6"/>
          <a:stretch>
            <a:fillRect/>
          </a:stretch>
        </p:blipFill>
        <p:spPr>
          <a:xfrm>
            <a:off x="1863898" y="4102494"/>
            <a:ext cx="5031085" cy="740650"/>
          </a:xfrm>
          <a:prstGeom prst="rect">
            <a:avLst/>
          </a:prstGeom>
        </p:spPr>
      </p:pic>
    </p:spTree>
    <p:extLst>
      <p:ext uri="{BB962C8B-B14F-4D97-AF65-F5344CB8AC3E}">
        <p14:creationId xmlns:p14="http://schemas.microsoft.com/office/powerpoint/2010/main" val="189448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381000" y="457200"/>
            <a:ext cx="8382000" cy="1371600"/>
          </a:xfrm>
        </p:spPr>
        <p:txBody>
          <a:bodyPr/>
          <a:lstStyle/>
          <a:p>
            <a:pPr eaLnBrk="1" hangingPunct="1"/>
            <a:r>
              <a:rPr lang="en-US" altLang="zh-TW" dirty="0" smtClean="0">
                <a:latin typeface="微軟正黑體" panose="020B0604030504040204" pitchFamily="34" charset="-120"/>
                <a:ea typeface="微軟正黑體" panose="020B0604030504040204" pitchFamily="34" charset="-120"/>
              </a:rPr>
              <a:t>15.5 </a:t>
            </a:r>
            <a:r>
              <a:rPr lang="zh-TW" altLang="en-US" dirty="0" smtClean="0">
                <a:latin typeface="微軟正黑體" panose="020B0604030504040204" pitchFamily="34" charset="-120"/>
                <a:ea typeface="微軟正黑體" panose="020B0604030504040204" pitchFamily="34" charset="-120"/>
              </a:rPr>
              <a:t>空缺填補</a:t>
            </a:r>
            <a:endParaRPr lang="zh-TW" altLang="en-US" sz="4000" dirty="0" smtClean="0">
              <a:latin typeface="微軟正黑體" panose="020B0604030504040204" pitchFamily="34" charset="-120"/>
              <a:ea typeface="微軟正黑體" panose="020B0604030504040204" pitchFamily="34" charset="-120"/>
            </a:endParaRPr>
          </a:p>
        </p:txBody>
      </p:sp>
      <p:sp>
        <p:nvSpPr>
          <p:cNvPr id="19459"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E72D645B-06D9-42D6-8307-6F463DD60BAB}" type="slidenum">
              <a:rPr kumimoji="0" lang="zh-TW" altLang="en-US" sz="1200" smtClean="0">
                <a:latin typeface="Arial Black" panose="020B0A04020102020204" pitchFamily="34" charset="0"/>
              </a:rPr>
              <a:pPr>
                <a:spcBef>
                  <a:spcPct val="0"/>
                </a:spcBef>
                <a:buClrTx/>
                <a:buSzTx/>
                <a:buFontTx/>
                <a:buNone/>
              </a:pPr>
              <a:t>14</a:t>
            </a:fld>
            <a:endParaRPr kumimoji="0" lang="en-US" altLang="zh-TW" sz="1200" smtClean="0">
              <a:latin typeface="Arial Black" panose="020B0A04020102020204" pitchFamily="34" charset="0"/>
            </a:endParaRPr>
          </a:p>
        </p:txBody>
      </p:sp>
      <p:sp>
        <p:nvSpPr>
          <p:cNvPr id="9220" name="矩形 2"/>
          <p:cNvSpPr>
            <a:spLocks noChangeArrowheads="1"/>
          </p:cNvSpPr>
          <p:nvPr/>
        </p:nvSpPr>
        <p:spPr bwMode="auto">
          <a:xfrm>
            <a:off x="396875" y="1828800"/>
            <a:ext cx="828992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 typeface="Wingdings" panose="05000000000000000000" pitchFamily="2" charset="2"/>
              <a:buNone/>
              <a:defRPr/>
            </a:pPr>
            <a:r>
              <a:rPr lang="zh-TW" altLang="en-US" sz="2200" dirty="0" smtClean="0">
                <a:latin typeface="微軟正黑體" panose="020B0604030504040204" pitchFamily="34" charset="-120"/>
                <a:ea typeface="微軟正黑體" panose="020B0604030504040204" pitchFamily="34" charset="-120"/>
              </a:rPr>
              <a:t>處理兩種類型的影像缺空問題：</a:t>
            </a:r>
            <a:endParaRPr lang="en-US" altLang="zh-TW" sz="2200" dirty="0" smtClean="0">
              <a:latin typeface="微軟正黑體" panose="020B0604030504040204" pitchFamily="34" charset="-120"/>
              <a:ea typeface="微軟正黑體" panose="020B0604030504040204" pitchFamily="34" charset="-120"/>
            </a:endParaRPr>
          </a:p>
          <a:p>
            <a:pPr marL="1257300" lvl="1" indent="-514350">
              <a:spcBef>
                <a:spcPct val="0"/>
              </a:spcBef>
              <a:buClrTx/>
              <a:buSzTx/>
              <a:buFont typeface="+mj-lt"/>
              <a:buAutoNum type="arabicPeriod"/>
              <a:defRPr/>
            </a:pPr>
            <a:r>
              <a:rPr lang="zh-TW" altLang="en-US" sz="2200" dirty="0" smtClean="0">
                <a:latin typeface="微軟正黑體" panose="020B0604030504040204" pitchFamily="34" charset="-120"/>
                <a:ea typeface="微軟正黑體" panose="020B0604030504040204" pitchFamily="34" charset="-120"/>
              </a:rPr>
              <a:t>深度攝影機在擷取深度資訊時產生的缺空</a:t>
            </a:r>
            <a:endParaRPr lang="en-US" altLang="zh-TW" sz="2200" dirty="0" smtClean="0">
              <a:latin typeface="微軟正黑體" panose="020B0604030504040204" pitchFamily="34" charset="-120"/>
              <a:ea typeface="微軟正黑體" panose="020B0604030504040204" pitchFamily="34" charset="-120"/>
            </a:endParaRPr>
          </a:p>
          <a:p>
            <a:pPr marL="1200150" lvl="1" indent="-457200">
              <a:spcBef>
                <a:spcPct val="0"/>
              </a:spcBef>
              <a:buClrTx/>
              <a:buSzTx/>
              <a:buFont typeface="+mj-lt"/>
              <a:buAutoNum type="arabicPeriod"/>
              <a:defRPr/>
            </a:pPr>
            <a:r>
              <a:rPr lang="zh-TW" altLang="en-US" sz="2200" dirty="0" smtClean="0">
                <a:latin typeface="微軟正黑體" panose="020B0604030504040204" pitchFamily="34" charset="-120"/>
                <a:ea typeface="微軟正黑體" panose="020B0604030504040204" pitchFamily="34" charset="-120"/>
              </a:rPr>
              <a:t>彩現時所產生的缺空</a:t>
            </a:r>
            <a:endParaRPr lang="en-US" altLang="zh-TW" sz="2200" dirty="0" smtClean="0">
              <a:latin typeface="微軟正黑體" panose="020B0604030504040204" pitchFamily="34" charset="-120"/>
              <a:ea typeface="微軟正黑體" panose="020B0604030504040204" pitchFamily="34" charset="-120"/>
            </a:endParaRPr>
          </a:p>
          <a:p>
            <a:pPr>
              <a:spcBef>
                <a:spcPct val="0"/>
              </a:spcBef>
              <a:buClrTx/>
              <a:buSzTx/>
              <a:buFontTx/>
              <a:buNone/>
              <a:defRPr/>
            </a:pPr>
            <a:r>
              <a:rPr lang="zh-TW" altLang="en-US" sz="2200" dirty="0" smtClean="0">
                <a:latin typeface="微軟正黑體" panose="020B0604030504040204" pitchFamily="34" charset="-120"/>
                <a:ea typeface="微軟正黑體" panose="020B0604030504040204" pitchFamily="34" charset="-120"/>
              </a:rPr>
              <a:t>為了使擷取的深度影像具有完整的資訊，及增加彩現後的完整影像呈現，我們會透過缺空填補的演算法，將這些缺空修補起來。</a:t>
            </a:r>
            <a:br>
              <a:rPr lang="zh-TW" altLang="en-US" sz="2200" dirty="0" smtClean="0">
                <a:latin typeface="微軟正黑體" panose="020B0604030504040204" pitchFamily="34" charset="-120"/>
                <a:ea typeface="微軟正黑體" panose="020B0604030504040204" pitchFamily="34" charset="-120"/>
              </a:rPr>
            </a:br>
            <a:r>
              <a:rPr lang="zh-TW" altLang="en-US" sz="2200" dirty="0" smtClean="0">
                <a:latin typeface="微軟正黑體" panose="020B0604030504040204" pitchFamily="34" charset="-120"/>
                <a:ea typeface="微軟正黑體" panose="020B0604030504040204" pitchFamily="34" charset="-120"/>
              </a:rPr>
              <a:t/>
            </a:r>
            <a:br>
              <a:rPr lang="zh-TW" altLang="en-US" sz="2200" dirty="0" smtClean="0">
                <a:latin typeface="微軟正黑體" panose="020B0604030504040204" pitchFamily="34" charset="-120"/>
                <a:ea typeface="微軟正黑體" panose="020B0604030504040204" pitchFamily="34" charset="-120"/>
              </a:rPr>
            </a:br>
            <a:r>
              <a:rPr lang="zh-TW" altLang="en-US" sz="2200" dirty="0" smtClean="0">
                <a:solidFill>
                  <a:srgbClr val="231F20"/>
                </a:solidFill>
                <a:latin typeface="微軟正黑體" panose="020B0604030504040204" pitchFamily="34" charset="-120"/>
                <a:ea typeface="微軟正黑體" panose="020B0604030504040204" pitchFamily="34" charset="-120"/>
              </a:rPr>
              <a:t/>
            </a:r>
            <a:br>
              <a:rPr lang="zh-TW" altLang="en-US" sz="2200" dirty="0" smtClean="0">
                <a:solidFill>
                  <a:srgbClr val="231F20"/>
                </a:solidFill>
                <a:latin typeface="微軟正黑體" panose="020B0604030504040204" pitchFamily="34" charset="-120"/>
                <a:ea typeface="微軟正黑體" panose="020B0604030504040204" pitchFamily="34" charset="-120"/>
              </a:rPr>
            </a:br>
            <a:endParaRPr lang="zh-TW" altLang="en-US" sz="2200" dirty="0" smtClean="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
          <p:cNvSpPr>
            <a:spLocks noChangeArrowheads="1"/>
          </p:cNvSpPr>
          <p:nvPr/>
        </p:nvSpPr>
        <p:spPr bwMode="auto">
          <a:xfrm>
            <a:off x="539750" y="692150"/>
            <a:ext cx="82899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1257300" indent="-5143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zh-TW" altLang="en-US" sz="2200" dirty="0">
                <a:latin typeface="微軟正黑體" panose="020B0604030504040204" pitchFamily="34" charset="-120"/>
                <a:ea typeface="微軟正黑體" panose="020B0604030504040204" pitchFamily="34" charset="-120"/>
              </a:rPr>
              <a:t>第一種類型的缺空是深度攝影機擷取深度影像時所產生</a:t>
            </a:r>
            <a:r>
              <a:rPr lang="zh-TW" altLang="en-US" sz="2200" dirty="0" smtClean="0">
                <a:latin typeface="微軟正黑體" panose="020B0604030504040204" pitchFamily="34" charset="-120"/>
                <a:ea typeface="微軟正黑體" panose="020B0604030504040204" pitchFamily="34" charset="-120"/>
              </a:rPr>
              <a:t>的。有</a:t>
            </a:r>
            <a:r>
              <a:rPr lang="zh-TW" altLang="en-US" sz="2200" dirty="0">
                <a:latin typeface="微軟正黑體" panose="020B0604030504040204" pitchFamily="34" charset="-120"/>
                <a:ea typeface="微軟正黑體" panose="020B0604030504040204" pitchFamily="34" charset="-120"/>
              </a:rPr>
              <a:t>兩個因素導致缺空</a:t>
            </a:r>
            <a:r>
              <a:rPr lang="zh-TW" altLang="en-US" sz="2200" dirty="0" smtClean="0">
                <a:latin typeface="微軟正黑體" panose="020B0604030504040204" pitchFamily="34" charset="-120"/>
                <a:ea typeface="微軟正黑體" panose="020B0604030504040204" pitchFamily="34" charset="-120"/>
              </a:rPr>
              <a:t>。</a:t>
            </a:r>
            <a:endParaRPr lang="zh-TW" altLang="en-US" sz="2200" dirty="0">
              <a:latin typeface="微軟正黑體" panose="020B0604030504040204" pitchFamily="34" charset="-120"/>
              <a:ea typeface="微軟正黑體" panose="020B0604030504040204" pitchFamily="34" charset="-120"/>
            </a:endParaRPr>
          </a:p>
        </p:txBody>
      </p:sp>
      <p:sp>
        <p:nvSpPr>
          <p:cNvPr id="20483"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2C94E029-6505-4E13-921D-3CCA98B9CB1C}" type="slidenum">
              <a:rPr kumimoji="0" lang="zh-TW" altLang="en-US" sz="1200" smtClean="0">
                <a:latin typeface="Arial Black" panose="020B0A04020102020204" pitchFamily="34" charset="0"/>
              </a:rPr>
              <a:pPr>
                <a:spcBef>
                  <a:spcPct val="0"/>
                </a:spcBef>
                <a:buClrTx/>
                <a:buSzTx/>
                <a:buFontTx/>
                <a:buNone/>
              </a:pPr>
              <a:t>15</a:t>
            </a:fld>
            <a:endParaRPr kumimoji="0" lang="en-US" altLang="zh-TW" sz="1200" smtClean="0">
              <a:latin typeface="Arial Black" panose="020B0A04020102020204" pitchFamily="34" charset="0"/>
            </a:endParaRPr>
          </a:p>
        </p:txBody>
      </p:sp>
      <p:grpSp>
        <p:nvGrpSpPr>
          <p:cNvPr id="2" name="群組 1"/>
          <p:cNvGrpSpPr/>
          <p:nvPr/>
        </p:nvGrpSpPr>
        <p:grpSpPr>
          <a:xfrm>
            <a:off x="2039702" y="1484784"/>
            <a:ext cx="5272169" cy="4647675"/>
            <a:chOff x="2039702" y="1484784"/>
            <a:chExt cx="5272169" cy="4647675"/>
          </a:xfrm>
        </p:grpSpPr>
        <p:pic>
          <p:nvPicPr>
            <p:cNvPr id="4"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9702" y="1484784"/>
              <a:ext cx="5272169" cy="3954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2187657" y="5604416"/>
              <a:ext cx="4992215" cy="52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15.5.1</a:t>
              </a:r>
            </a:p>
            <a:p>
              <a:pPr algn="ctr" eaLnBrk="1" hangingPunct="1">
                <a:defRPr/>
              </a:pPr>
              <a:r>
                <a:rPr lang="zh-TW" altLang="en-US" sz="2000" kern="0" dirty="0">
                  <a:latin typeface="微軟正黑體" panose="020B0604030504040204" pitchFamily="34" charset="-120"/>
                  <a:ea typeface="微軟正黑體" panose="020B0604030504040204" pitchFamily="34" charset="-120"/>
                  <a:cs typeface="Times New Roman" panose="02020603050405020304" pitchFamily="18" charset="0"/>
                </a:rPr>
                <a:t>黑白區域代表深度影像中的缺空</a:t>
              </a:r>
              <a:endParaRPr lang="zh-TW" altLang="en-US" sz="2000" kern="0" dirty="0" smtClean="0">
                <a:latin typeface="微軟正黑體" panose="020B0604030504040204" pitchFamily="34" charset="-120"/>
                <a:ea typeface="微軟正黑體" panose="020B0604030504040204" pitchFamily="34" charset="-12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
          <p:cNvSpPr>
            <a:spLocks noChangeArrowheads="1"/>
          </p:cNvSpPr>
          <p:nvPr/>
        </p:nvSpPr>
        <p:spPr bwMode="auto">
          <a:xfrm>
            <a:off x="539750" y="692150"/>
            <a:ext cx="8289925"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defRPr/>
            </a:pPr>
            <a:r>
              <a:rPr lang="zh-TW" altLang="en-US" sz="2200" dirty="0" smtClean="0">
                <a:latin typeface="微軟正黑體" panose="020B0604030504040204" pitchFamily="34" charset="-120"/>
                <a:ea typeface="微軟正黑體" panose="020B0604030504040204" pitchFamily="34" charset="-120"/>
              </a:rPr>
              <a:t>第一類型缺空的填補方法</a:t>
            </a:r>
            <a:endParaRPr lang="en-US" altLang="zh-TW" sz="2200" dirty="0" smtClean="0">
              <a:latin typeface="微軟正黑體" panose="020B0604030504040204" pitchFamily="34" charset="-120"/>
              <a:ea typeface="微軟正黑體" panose="020B0604030504040204" pitchFamily="34" charset="-120"/>
            </a:endParaRPr>
          </a:p>
          <a:p>
            <a:pPr marL="457200" indent="-457200">
              <a:spcBef>
                <a:spcPct val="0"/>
              </a:spcBef>
              <a:buSzTx/>
              <a:defRPr/>
            </a:pPr>
            <a:r>
              <a:rPr lang="zh-TW" altLang="en-US" sz="2200" dirty="0" smtClean="0">
                <a:latin typeface="微軟正黑體" panose="020B0604030504040204" pitchFamily="34" charset="-120"/>
                <a:ea typeface="微軟正黑體" panose="020B0604030504040204" pitchFamily="34" charset="-120"/>
              </a:rPr>
              <a:t>步驟 </a:t>
            </a:r>
            <a:r>
              <a:rPr lang="en-US" altLang="zh-TW" sz="2200" b="1" dirty="0" smtClean="0">
                <a:latin typeface="微軟正黑體" panose="020B0604030504040204" pitchFamily="34" charset="-120"/>
                <a:ea typeface="微軟正黑體" panose="020B0604030504040204" pitchFamily="34" charset="-120"/>
              </a:rPr>
              <a:t>1</a:t>
            </a:r>
            <a:r>
              <a:rPr lang="zh-TW" altLang="en-US" sz="2200" dirty="0" smtClean="0">
                <a:latin typeface="微軟正黑體" panose="020B0604030504040204" pitchFamily="34" charset="-120"/>
                <a:ea typeface="微軟正黑體" panose="020B0604030504040204" pitchFamily="34" charset="-120"/>
              </a:rPr>
              <a:t>： 以每一個缺空像素點為中心在彩色影像相同位置開啟一個搜尋範圍。</a:t>
            </a:r>
            <a:endParaRPr lang="en-US" altLang="zh-TW" sz="2200" dirty="0" smtClean="0">
              <a:latin typeface="微軟正黑體" panose="020B0604030504040204" pitchFamily="34" charset="-120"/>
              <a:ea typeface="微軟正黑體" panose="020B0604030504040204" pitchFamily="34" charset="-120"/>
            </a:endParaRPr>
          </a:p>
          <a:p>
            <a:pPr marL="457200" indent="-457200">
              <a:spcBef>
                <a:spcPct val="0"/>
              </a:spcBef>
              <a:buSzTx/>
              <a:defRPr/>
            </a:pPr>
            <a:r>
              <a:rPr lang="zh-TW" altLang="en-US" sz="2200" dirty="0" smtClean="0">
                <a:latin typeface="微軟正黑體" panose="020B0604030504040204" pitchFamily="34" charset="-120"/>
                <a:ea typeface="微軟正黑體" panose="020B0604030504040204" pitchFamily="34" charset="-120"/>
              </a:rPr>
              <a:t>步驟 </a:t>
            </a:r>
            <a:r>
              <a:rPr lang="en-US" altLang="zh-TW" sz="2200" b="1" dirty="0" smtClean="0">
                <a:latin typeface="微軟正黑體" panose="020B0604030504040204" pitchFamily="34" charset="-120"/>
                <a:ea typeface="微軟正黑體" panose="020B0604030504040204" pitchFamily="34" charset="-120"/>
              </a:rPr>
              <a:t>2</a:t>
            </a:r>
            <a:r>
              <a:rPr lang="zh-TW" altLang="en-US" sz="2200" dirty="0" smtClean="0">
                <a:latin typeface="微軟正黑體" panose="020B0604030504040204" pitchFamily="34" charset="-120"/>
                <a:ea typeface="微軟正黑體" panose="020B0604030504040204" pitchFamily="34" charset="-120"/>
              </a:rPr>
              <a:t>： 在搜尋範圍內找尋與缺空像素之顏色相近的點，並將顏色相近的點作為候選點。</a:t>
            </a:r>
            <a:endParaRPr lang="en-US" altLang="zh-TW" sz="2200" dirty="0" smtClean="0">
              <a:latin typeface="微軟正黑體" panose="020B0604030504040204" pitchFamily="34" charset="-120"/>
              <a:ea typeface="微軟正黑體" panose="020B0604030504040204" pitchFamily="34" charset="-120"/>
            </a:endParaRPr>
          </a:p>
          <a:p>
            <a:pPr marL="457200" indent="-457200">
              <a:spcBef>
                <a:spcPct val="0"/>
              </a:spcBef>
              <a:buSzTx/>
              <a:defRPr/>
            </a:pPr>
            <a:r>
              <a:rPr lang="zh-TW" altLang="en-US" sz="2200" dirty="0" smtClean="0">
                <a:latin typeface="微軟正黑體" panose="020B0604030504040204" pitchFamily="34" charset="-120"/>
                <a:ea typeface="微軟正黑體" panose="020B0604030504040204" pitchFamily="34" charset="-120"/>
              </a:rPr>
              <a:t>步驟 </a:t>
            </a:r>
            <a:r>
              <a:rPr lang="en-US" altLang="zh-TW" sz="2200" b="1" dirty="0" smtClean="0">
                <a:latin typeface="微軟正黑體" panose="020B0604030504040204" pitchFamily="34" charset="-120"/>
                <a:ea typeface="微軟正黑體" panose="020B0604030504040204" pitchFamily="34" charset="-120"/>
              </a:rPr>
              <a:t>3</a:t>
            </a:r>
            <a:r>
              <a:rPr lang="zh-TW" altLang="en-US" sz="2200" dirty="0" smtClean="0">
                <a:latin typeface="微軟正黑體" panose="020B0604030504040204" pitchFamily="34" charset="-120"/>
                <a:ea typeface="微軟正黑體" panose="020B0604030504040204" pitchFamily="34" charset="-120"/>
              </a:rPr>
              <a:t>： 若沒有找到候選點，則跳到步驟 </a:t>
            </a:r>
            <a:r>
              <a:rPr lang="en-US" altLang="zh-TW" sz="2200" dirty="0" smtClean="0">
                <a:latin typeface="微軟正黑體" panose="020B0604030504040204" pitchFamily="34" charset="-120"/>
                <a:ea typeface="微軟正黑體" panose="020B0604030504040204" pitchFamily="34" charset="-120"/>
              </a:rPr>
              <a:t>5</a:t>
            </a:r>
            <a:r>
              <a:rPr lang="zh-TW" altLang="en-US" sz="2200" dirty="0" smtClean="0">
                <a:latin typeface="微軟正黑體" panose="020B0604030504040204" pitchFamily="34" charset="-120"/>
                <a:ea typeface="微軟正黑體" panose="020B0604030504040204" pitchFamily="34" charset="-120"/>
              </a:rPr>
              <a:t>；否則，跳到步驟 </a:t>
            </a:r>
            <a:r>
              <a:rPr lang="en-US" altLang="zh-TW" sz="2200" dirty="0" smtClean="0">
                <a:latin typeface="微軟正黑體" panose="020B0604030504040204" pitchFamily="34" charset="-120"/>
                <a:ea typeface="微軟正黑體" panose="020B0604030504040204" pitchFamily="34" charset="-120"/>
              </a:rPr>
              <a:t>4</a:t>
            </a:r>
            <a:r>
              <a:rPr lang="zh-TW" altLang="en-US" sz="2200" dirty="0" smtClean="0">
                <a:latin typeface="微軟正黑體" panose="020B0604030504040204" pitchFamily="34" charset="-120"/>
                <a:ea typeface="微軟正黑體" panose="020B0604030504040204" pitchFamily="34" charset="-120"/>
              </a:rPr>
              <a:t>。</a:t>
            </a:r>
            <a:endParaRPr lang="en-US" altLang="zh-TW" sz="2200" dirty="0" smtClean="0">
              <a:latin typeface="微軟正黑體" panose="020B0604030504040204" pitchFamily="34" charset="-120"/>
              <a:ea typeface="微軟正黑體" panose="020B0604030504040204" pitchFamily="34" charset="-120"/>
            </a:endParaRPr>
          </a:p>
          <a:p>
            <a:pPr marL="457200" indent="-457200">
              <a:spcBef>
                <a:spcPct val="0"/>
              </a:spcBef>
              <a:buSzTx/>
              <a:defRPr/>
            </a:pPr>
            <a:r>
              <a:rPr lang="zh-TW" altLang="en-US" sz="2200" dirty="0" smtClean="0">
                <a:latin typeface="微軟正黑體" panose="020B0604030504040204" pitchFamily="34" charset="-120"/>
                <a:ea typeface="微軟正黑體" panose="020B0604030504040204" pitchFamily="34" charset="-120"/>
              </a:rPr>
              <a:t>步驟 </a:t>
            </a:r>
            <a:r>
              <a:rPr lang="en-US" altLang="zh-TW" sz="2200" b="1" dirty="0" smtClean="0">
                <a:latin typeface="微軟正黑體" panose="020B0604030504040204" pitchFamily="34" charset="-120"/>
                <a:ea typeface="微軟正黑體" panose="020B0604030504040204" pitchFamily="34" charset="-120"/>
              </a:rPr>
              <a:t>4</a:t>
            </a:r>
            <a:r>
              <a:rPr lang="zh-TW" altLang="en-US" sz="2200" dirty="0" smtClean="0">
                <a:latin typeface="微軟正黑體" panose="020B0604030504040204" pitchFamily="34" charset="-120"/>
                <a:ea typeface="微軟正黑體" panose="020B0604030504040204" pitchFamily="34" charset="-120"/>
              </a:rPr>
              <a:t>： 從候選點對應的深度值中，取出其深度的中間值填補缺空的像素點。隨後，往下一個缺空像素進行填補。</a:t>
            </a:r>
            <a:endParaRPr lang="en-US" altLang="zh-TW" sz="2200" dirty="0" smtClean="0">
              <a:latin typeface="微軟正黑體" panose="020B0604030504040204" pitchFamily="34" charset="-120"/>
              <a:ea typeface="微軟正黑體" panose="020B0604030504040204" pitchFamily="34" charset="-120"/>
            </a:endParaRPr>
          </a:p>
          <a:p>
            <a:pPr marL="457200" indent="-457200">
              <a:spcBef>
                <a:spcPct val="0"/>
              </a:spcBef>
              <a:buSzTx/>
              <a:defRPr/>
            </a:pPr>
            <a:r>
              <a:rPr lang="zh-TW" altLang="en-US" sz="2200" dirty="0" smtClean="0">
                <a:latin typeface="微軟正黑體" panose="020B0604030504040204" pitchFamily="34" charset="-120"/>
                <a:ea typeface="微軟正黑體" panose="020B0604030504040204" pitchFamily="34" charset="-120"/>
              </a:rPr>
              <a:t>步驟 </a:t>
            </a:r>
            <a:r>
              <a:rPr lang="en-US" altLang="zh-TW" sz="2200" b="1" dirty="0" smtClean="0">
                <a:latin typeface="微軟正黑體" panose="020B0604030504040204" pitchFamily="34" charset="-120"/>
                <a:ea typeface="微軟正黑體" panose="020B0604030504040204" pitchFamily="34" charset="-120"/>
              </a:rPr>
              <a:t>5</a:t>
            </a:r>
            <a:r>
              <a:rPr lang="zh-TW" altLang="en-US" sz="2200" dirty="0" smtClean="0">
                <a:latin typeface="微軟正黑體" panose="020B0604030504040204" pitchFamily="34" charset="-120"/>
                <a:ea typeface="微軟正黑體" panose="020B0604030504040204" pitchFamily="34" charset="-120"/>
              </a:rPr>
              <a:t>： 在搜尋範圍中統計出現頻率最高的深度值，以此深度值作為缺空待修</a:t>
            </a:r>
            <a:endParaRPr lang="zh-TW" altLang="en-US" sz="2200" dirty="0">
              <a:latin typeface="微軟正黑體" panose="020B0604030504040204" pitchFamily="34" charset="-120"/>
              <a:ea typeface="微軟正黑體" panose="020B0604030504040204" pitchFamily="34" charset="-120"/>
            </a:endParaRPr>
          </a:p>
        </p:txBody>
      </p:sp>
      <p:sp>
        <p:nvSpPr>
          <p:cNvPr id="2253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4DA2F94-06B8-4997-AB5F-9367271B4718}" type="slidenum">
              <a:rPr kumimoji="0" lang="zh-TW" altLang="en-US" sz="1200" smtClean="0">
                <a:latin typeface="Arial Black" panose="020B0A04020102020204" pitchFamily="34" charset="0"/>
              </a:rPr>
              <a:pPr>
                <a:spcBef>
                  <a:spcPct val="0"/>
                </a:spcBef>
                <a:buClrTx/>
                <a:buSzTx/>
                <a:buFontTx/>
                <a:buNone/>
              </a:pPr>
              <a:t>16</a:t>
            </a:fld>
            <a:endParaRPr kumimoji="0" lang="en-US" altLang="zh-TW" sz="1200" smtClean="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EEA9750F-3E16-45BF-B0D9-EB8B8B8DBCC0}" type="slidenum">
              <a:rPr kumimoji="0" lang="zh-TW" altLang="en-US" sz="1200" smtClean="0">
                <a:latin typeface="Arial Black" panose="020B0A04020102020204" pitchFamily="34" charset="0"/>
              </a:rPr>
              <a:pPr>
                <a:spcBef>
                  <a:spcPct val="0"/>
                </a:spcBef>
                <a:buClrTx/>
                <a:buSzTx/>
                <a:buFontTx/>
                <a:buNone/>
              </a:pPr>
              <a:t>17</a:t>
            </a:fld>
            <a:endParaRPr kumimoji="0" lang="en-US" altLang="zh-TW" sz="1200" smtClean="0">
              <a:latin typeface="Arial Black" panose="020B0A04020102020204" pitchFamily="34" charset="0"/>
            </a:endParaRPr>
          </a:p>
        </p:txBody>
      </p:sp>
      <p:grpSp>
        <p:nvGrpSpPr>
          <p:cNvPr id="2" name="群組 1"/>
          <p:cNvGrpSpPr/>
          <p:nvPr/>
        </p:nvGrpSpPr>
        <p:grpSpPr>
          <a:xfrm>
            <a:off x="1547813" y="549275"/>
            <a:ext cx="6192837" cy="5927725"/>
            <a:chOff x="1547813" y="549275"/>
            <a:chExt cx="6192837" cy="5927725"/>
          </a:xfrm>
        </p:grpSpPr>
        <p:pic>
          <p:nvPicPr>
            <p:cNvPr id="23555"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549275"/>
              <a:ext cx="619283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2843213" y="5227638"/>
              <a:ext cx="3317875"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15.5.2</a:t>
              </a:r>
            </a:p>
            <a:p>
              <a:pPr algn="ctr" eaLnBrk="1" hangingPunct="1">
                <a:defRPr/>
              </a:pPr>
              <a:r>
                <a:rPr lang="zh-TW" altLang="en-US" sz="200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15.5.1</a:t>
              </a:r>
              <a:r>
                <a:rPr lang="zh-TW" altLang="en-US" sz="2000" kern="0" dirty="0" smtClean="0">
                  <a:latin typeface="微軟正黑體" panose="020B0604030504040204" pitchFamily="34" charset="-120"/>
                  <a:ea typeface="微軟正黑體" panose="020B0604030504040204" pitchFamily="34" charset="-120"/>
                  <a:cs typeface="Times New Roman" panose="02020603050405020304" pitchFamily="18" charset="0"/>
                </a:rPr>
                <a:t>的</a:t>
              </a:r>
              <a:r>
                <a:rPr lang="zh-TW" altLang="en-US" sz="2000" kern="0" dirty="0">
                  <a:latin typeface="微軟正黑體" panose="020B0604030504040204" pitchFamily="34" charset="-120"/>
                  <a:ea typeface="微軟正黑體" panose="020B0604030504040204" pitchFamily="34" charset="-120"/>
                  <a:cs typeface="Times New Roman" panose="02020603050405020304" pitchFamily="18" charset="0"/>
                </a:rPr>
                <a:t>缺空填補結果</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
          <p:cNvSpPr>
            <a:spLocks noChangeArrowheads="1"/>
          </p:cNvSpPr>
          <p:nvPr/>
        </p:nvSpPr>
        <p:spPr bwMode="auto">
          <a:xfrm>
            <a:off x="411162" y="793735"/>
            <a:ext cx="3770313"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zh-TW" altLang="en-US" sz="2200" dirty="0">
                <a:latin typeface="微軟正黑體" panose="020B0604030504040204" pitchFamily="34" charset="-120"/>
                <a:ea typeface="微軟正黑體" panose="020B0604030504040204" pitchFamily="34" charset="-120"/>
              </a:rPr>
              <a:t>第二種類型是以深度影像搭配彩色影像進行彩現時所產生的缺空</a:t>
            </a:r>
            <a:r>
              <a:rPr lang="zh-TW" altLang="en-US" sz="2200" dirty="0" smtClean="0">
                <a:latin typeface="微軟正黑體" panose="020B0604030504040204" pitchFamily="34" charset="-120"/>
                <a:ea typeface="微軟正黑體" panose="020B0604030504040204" pitchFamily="34" charset="-120"/>
              </a:rPr>
              <a:t>。考慮有些</a:t>
            </a:r>
            <a:r>
              <a:rPr lang="zh-TW" altLang="en-US" sz="2200" dirty="0">
                <a:latin typeface="微軟正黑體" panose="020B0604030504040204" pitchFamily="34" charset="-120"/>
                <a:ea typeface="微軟正黑體" panose="020B0604030504040204" pitchFamily="34" charset="-120"/>
              </a:rPr>
              <a:t>距離較遠的背景部分會被距離較近的前景物件所遮蔽，或是攝影機沒有拍攝到的物件都會導致彩現的缺空，這兩種現象我們都稱作遮蔽效應，以圖 </a:t>
            </a:r>
            <a:r>
              <a:rPr lang="en-US" altLang="zh-TW" sz="2200" dirty="0">
                <a:latin typeface="微軟正黑體" panose="020B0604030504040204" pitchFamily="34" charset="-120"/>
                <a:ea typeface="微軟正黑體" panose="020B0604030504040204" pitchFamily="34" charset="-120"/>
              </a:rPr>
              <a:t>15.5.3 </a:t>
            </a:r>
            <a:r>
              <a:rPr lang="zh-TW" altLang="en-US" sz="2200" dirty="0">
                <a:latin typeface="微軟正黑體" panose="020B0604030504040204" pitchFamily="34" charset="-120"/>
                <a:ea typeface="微軟正黑體" panose="020B0604030504040204" pitchFamily="34" charset="-120"/>
              </a:rPr>
              <a:t>為例。</a:t>
            </a:r>
            <a:br>
              <a:rPr lang="zh-TW" altLang="en-US" sz="2200" dirty="0">
                <a:latin typeface="微軟正黑體" panose="020B0604030504040204" pitchFamily="34" charset="-120"/>
                <a:ea typeface="微軟正黑體" panose="020B0604030504040204" pitchFamily="34" charset="-120"/>
              </a:rPr>
            </a:br>
            <a:endParaRPr lang="zh-TW" altLang="en-US" sz="2200" dirty="0">
              <a:latin typeface="微軟正黑體" panose="020B0604030504040204" pitchFamily="34" charset="-120"/>
              <a:ea typeface="微軟正黑體" panose="020B0604030504040204" pitchFamily="34" charset="-120"/>
            </a:endParaRPr>
          </a:p>
        </p:txBody>
      </p:sp>
      <p:sp>
        <p:nvSpPr>
          <p:cNvPr id="2457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70AD4DFA-AD42-42C7-98E3-8D353E09271B}" type="slidenum">
              <a:rPr kumimoji="0" lang="zh-TW" altLang="en-US" sz="1200" smtClean="0">
                <a:latin typeface="Arial Black" panose="020B0A04020102020204" pitchFamily="34" charset="0"/>
              </a:rPr>
              <a:pPr>
                <a:spcBef>
                  <a:spcPct val="0"/>
                </a:spcBef>
                <a:buClrTx/>
                <a:buSzTx/>
                <a:buFontTx/>
                <a:buNone/>
              </a:pPr>
              <a:t>18</a:t>
            </a:fld>
            <a:endParaRPr kumimoji="0" lang="en-US" altLang="zh-TW" sz="1200" smtClean="0">
              <a:latin typeface="Arial Black" panose="020B0A04020102020204" pitchFamily="34" charset="0"/>
            </a:endParaRPr>
          </a:p>
        </p:txBody>
      </p:sp>
      <p:grpSp>
        <p:nvGrpSpPr>
          <p:cNvPr id="2" name="群組 1"/>
          <p:cNvGrpSpPr/>
          <p:nvPr/>
        </p:nvGrpSpPr>
        <p:grpSpPr>
          <a:xfrm>
            <a:off x="4310063" y="549275"/>
            <a:ext cx="4486275" cy="5445125"/>
            <a:chOff x="4310063" y="549275"/>
            <a:chExt cx="4486275" cy="5445125"/>
          </a:xfrm>
        </p:grpSpPr>
        <p:pic>
          <p:nvPicPr>
            <p:cNvPr id="24580"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0063" y="549275"/>
              <a:ext cx="448627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圖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1138" y="5016500"/>
              <a:ext cx="2524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645025" y="5559425"/>
              <a:ext cx="38163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15.5.3</a:t>
              </a:r>
              <a:r>
                <a:rPr lang="zh-TW" altLang="en-US" sz="2000" kern="0" dirty="0" smtClean="0">
                  <a:latin typeface="微軟正黑體" panose="020B0604030504040204" pitchFamily="34" charset="-120"/>
                  <a:ea typeface="微軟正黑體" panose="020B0604030504040204" pitchFamily="34" charset="-120"/>
                  <a:cs typeface="Times New Roman" panose="02020603050405020304" pitchFamily="18" charset="0"/>
                </a:rPr>
                <a:t> 遮蔽</a:t>
              </a:r>
              <a:r>
                <a:rPr lang="zh-TW" altLang="en-US" sz="2000" kern="0" dirty="0">
                  <a:latin typeface="微軟正黑體" panose="020B0604030504040204" pitchFamily="34" charset="-120"/>
                  <a:ea typeface="微軟正黑體" panose="020B0604030504040204" pitchFamily="34" charset="-120"/>
                  <a:cs typeface="Times New Roman" panose="02020603050405020304" pitchFamily="18" charset="0"/>
                </a:rPr>
                <a:t>效應示意圖</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
          <p:cNvSpPr>
            <a:spLocks noChangeArrowheads="1"/>
          </p:cNvSpPr>
          <p:nvPr/>
        </p:nvSpPr>
        <p:spPr bwMode="auto">
          <a:xfrm>
            <a:off x="411163" y="793735"/>
            <a:ext cx="377031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defRPr/>
            </a:pPr>
            <a:r>
              <a:rPr lang="zh-TW" altLang="en-US" sz="2200" dirty="0" smtClean="0">
                <a:latin typeface="微軟正黑體" panose="020B0604030504040204" pitchFamily="34" charset="-120"/>
                <a:ea typeface="微軟正黑體" panose="020B0604030504040204" pitchFamily="34" charset="-120"/>
              </a:rPr>
              <a:t>另外考慮，在翹曲變形時，以深度影像計算每個像素所對應的新位置可能會產生小數的座標值，經過四捨五入之後形成多個像素對應到相同位置，而造成某些位置沒有像素值可對應，也會形成缺空。</a:t>
            </a:r>
            <a:br>
              <a:rPr lang="zh-TW" altLang="en-US" sz="2200" dirty="0" smtClean="0">
                <a:latin typeface="微軟正黑體" panose="020B0604030504040204" pitchFamily="34" charset="-120"/>
                <a:ea typeface="微軟正黑體" panose="020B0604030504040204" pitchFamily="34" charset="-120"/>
              </a:rPr>
            </a:br>
            <a:endParaRPr lang="zh-TW" altLang="en-US" sz="2200" dirty="0">
              <a:latin typeface="微軟正黑體" panose="020B0604030504040204" pitchFamily="34" charset="-120"/>
              <a:ea typeface="微軟正黑體" panose="020B0604030504040204" pitchFamily="34" charset="-120"/>
            </a:endParaRPr>
          </a:p>
        </p:txBody>
      </p:sp>
      <p:sp>
        <p:nvSpPr>
          <p:cNvPr id="25603"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DA2D0112-D387-4621-832F-0D910B1EDF91}" type="slidenum">
              <a:rPr kumimoji="0" lang="zh-TW" altLang="en-US" sz="1200" smtClean="0">
                <a:latin typeface="Arial Black" panose="020B0A04020102020204" pitchFamily="34" charset="0"/>
              </a:rPr>
              <a:pPr>
                <a:spcBef>
                  <a:spcPct val="0"/>
                </a:spcBef>
                <a:buClrTx/>
                <a:buSzTx/>
                <a:buFontTx/>
                <a:buNone/>
              </a:pPr>
              <a:t>19</a:t>
            </a:fld>
            <a:endParaRPr kumimoji="0" lang="en-US" altLang="zh-TW" sz="1200" smtClean="0">
              <a:latin typeface="Arial Black" panose="020B0A04020102020204" pitchFamily="34" charset="0"/>
            </a:endParaRPr>
          </a:p>
        </p:txBody>
      </p:sp>
      <p:grpSp>
        <p:nvGrpSpPr>
          <p:cNvPr id="2" name="群組 1"/>
          <p:cNvGrpSpPr/>
          <p:nvPr/>
        </p:nvGrpSpPr>
        <p:grpSpPr>
          <a:xfrm>
            <a:off x="4164013" y="836613"/>
            <a:ext cx="4778375" cy="4475162"/>
            <a:chOff x="4164013" y="836613"/>
            <a:chExt cx="4778375" cy="4475162"/>
          </a:xfrm>
        </p:grpSpPr>
        <p:sp>
          <p:nvSpPr>
            <p:cNvPr id="6" name="Rectangle 2"/>
            <p:cNvSpPr txBox="1">
              <a:spLocks noChangeArrowheads="1"/>
            </p:cNvSpPr>
            <p:nvPr/>
          </p:nvSpPr>
          <p:spPr bwMode="auto">
            <a:xfrm>
              <a:off x="4645025" y="4876800"/>
              <a:ext cx="38163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15.5.4</a:t>
              </a:r>
            </a:p>
            <a:p>
              <a:pPr algn="ctr" eaLnBrk="1" hangingPunct="1">
                <a:defRPr/>
              </a:pPr>
              <a:r>
                <a:rPr lang="zh-TW" altLang="en-US" sz="2000" dirty="0" smtClean="0">
                  <a:latin typeface="微軟正黑體" panose="020B0604030504040204" pitchFamily="34" charset="-120"/>
                  <a:ea typeface="微軟正黑體" panose="020B0604030504040204" pitchFamily="34" charset="-120"/>
                </a:rPr>
                <a:t>翹</a:t>
              </a:r>
              <a:r>
                <a:rPr lang="zh-TW" altLang="en-US" sz="2000" dirty="0">
                  <a:latin typeface="微軟正黑體" panose="020B0604030504040204" pitchFamily="34" charset="-120"/>
                  <a:ea typeface="微軟正黑體" panose="020B0604030504040204" pitchFamily="34" charset="-120"/>
                </a:rPr>
                <a:t>曲變形後的缺空結果</a:t>
              </a:r>
              <a:br>
                <a:rPr lang="zh-TW" altLang="en-US" sz="2000" dirty="0">
                  <a:latin typeface="微軟正黑體" panose="020B0604030504040204" pitchFamily="34" charset="-120"/>
                  <a:ea typeface="微軟正黑體" panose="020B0604030504040204" pitchFamily="34" charset="-120"/>
                </a:rPr>
              </a:br>
              <a:endParaRPr lang="zh-TW" altLang="en-US" sz="2000" kern="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25605" name="圖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4013" y="836613"/>
              <a:ext cx="4778375"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3"/>
          <p:cNvSpPr>
            <a:spLocks noGrp="1"/>
          </p:cNvSpPr>
          <p:nvPr>
            <p:ph type="title"/>
          </p:nvPr>
        </p:nvSpPr>
        <p:spPr/>
        <p:txBody>
          <a:bodyPr/>
          <a:lstStyle/>
          <a:p>
            <a:pPr eaLnBrk="1" hangingPunct="1"/>
            <a:r>
              <a:rPr lang="zh-TW" altLang="en-US" dirty="0" smtClean="0">
                <a:latin typeface="微軟正黑體" panose="020B0604030504040204" pitchFamily="34" charset="-120"/>
                <a:ea typeface="微軟正黑體" panose="020B0604030504040204" pitchFamily="34" charset="-120"/>
              </a:rPr>
              <a:t>內容</a:t>
            </a:r>
          </a:p>
        </p:txBody>
      </p:sp>
      <p:sp>
        <p:nvSpPr>
          <p:cNvPr id="6147"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223449E3-9FE0-4816-9C28-39A6D90692EC}" type="slidenum">
              <a:rPr kumimoji="0" lang="zh-TW" altLang="en-US" sz="1200" smtClean="0">
                <a:latin typeface="Arial Black" panose="020B0A04020102020204" pitchFamily="34" charset="0"/>
              </a:rPr>
              <a:pPr>
                <a:spcBef>
                  <a:spcPct val="0"/>
                </a:spcBef>
                <a:buClrTx/>
                <a:buSzTx/>
                <a:buFontTx/>
                <a:buNone/>
              </a:pPr>
              <a:t>2</a:t>
            </a:fld>
            <a:endParaRPr kumimoji="0" lang="en-US" altLang="zh-TW" sz="1200" smtClean="0">
              <a:latin typeface="Arial Black" panose="020B0A04020102020204" pitchFamily="34" charset="0"/>
            </a:endParaRPr>
          </a:p>
        </p:txBody>
      </p:sp>
      <p:sp>
        <p:nvSpPr>
          <p:cNvPr id="6148" name="Rectangle 4"/>
          <p:cNvSpPr>
            <a:spLocks noChangeArrowheads="1"/>
          </p:cNvSpPr>
          <p:nvPr/>
        </p:nvSpPr>
        <p:spPr bwMode="auto">
          <a:xfrm>
            <a:off x="971550" y="17002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latin typeface="微軟正黑體" panose="020B0604030504040204" pitchFamily="34" charset="-120"/>
                <a:ea typeface="微軟正黑體" panose="020B0604030504040204" pitchFamily="34" charset="-120"/>
              </a:rPr>
              <a:t>15.1 </a:t>
            </a:r>
            <a:r>
              <a:rPr lang="zh-TW" altLang="en-US" dirty="0">
                <a:latin typeface="微軟正黑體" panose="020B0604030504040204" pitchFamily="34" charset="-120"/>
                <a:ea typeface="微軟正黑體" panose="020B0604030504040204" pitchFamily="34" charset="-120"/>
              </a:rPr>
              <a:t>前言</a:t>
            </a:r>
          </a:p>
          <a:p>
            <a:pPr eaLnBrk="1" hangingPunct="1"/>
            <a:r>
              <a:rPr lang="en-US" altLang="zh-TW" dirty="0">
                <a:latin typeface="微軟正黑體" panose="020B0604030504040204" pitchFamily="34" charset="-120"/>
                <a:ea typeface="微軟正黑體" panose="020B0604030504040204" pitchFamily="34" charset="-120"/>
              </a:rPr>
              <a:t>15.2 </a:t>
            </a:r>
            <a:r>
              <a:rPr lang="en-US" altLang="zh-TW" dirty="0" err="1">
                <a:latin typeface="微軟正黑體" panose="020B0604030504040204" pitchFamily="34" charset="-120"/>
                <a:ea typeface="微軟正黑體" panose="020B0604030504040204" pitchFamily="34" charset="-120"/>
              </a:rPr>
              <a:t>Kinect</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系統介紹</a:t>
            </a:r>
            <a:endParaRPr lang="zh-TW" altLang="en-US" sz="1600" dirty="0">
              <a:latin typeface="微軟正黑體" panose="020B0604030504040204" pitchFamily="34" charset="-120"/>
              <a:ea typeface="微軟正黑體" panose="020B0604030504040204" pitchFamily="34" charset="-120"/>
            </a:endParaRPr>
          </a:p>
          <a:p>
            <a:pPr eaLnBrk="1" hangingPunct="1"/>
            <a:r>
              <a:rPr lang="en-US" altLang="zh-TW" dirty="0">
                <a:latin typeface="微軟正黑體" panose="020B0604030504040204" pitchFamily="34" charset="-120"/>
                <a:ea typeface="微軟正黑體" panose="020B0604030504040204" pitchFamily="34" charset="-120"/>
              </a:rPr>
              <a:t>15.3</a:t>
            </a:r>
            <a:r>
              <a:rPr lang="zh-TW" altLang="en-US" dirty="0">
                <a:latin typeface="微軟正黑體" panose="020B0604030504040204" pitchFamily="34" charset="-120"/>
                <a:ea typeface="微軟正黑體" panose="020B0604030504040204" pitchFamily="34" charset="-120"/>
              </a:rPr>
              <a:t> 翹曲變形技術： </a:t>
            </a:r>
            <a:r>
              <a:rPr lang="en-US" altLang="zh-TW" dirty="0">
                <a:latin typeface="微軟正黑體" panose="020B0604030504040204" pitchFamily="34" charset="-120"/>
                <a:ea typeface="微軟正黑體" panose="020B0604030504040204" pitchFamily="34" charset="-120"/>
              </a:rPr>
              <a:t>DIBR </a:t>
            </a:r>
            <a:r>
              <a:rPr lang="zh-TW" altLang="en-US" dirty="0">
                <a:latin typeface="微軟正黑體" panose="020B0604030504040204" pitchFamily="34" charset="-120"/>
                <a:ea typeface="微軟正黑體" panose="020B0604030504040204" pitchFamily="34" charset="-120"/>
              </a:rPr>
              <a:t>第一步驟</a:t>
            </a:r>
            <a:endParaRPr lang="en-US" altLang="zh-TW" dirty="0">
              <a:latin typeface="微軟正黑體" panose="020B0604030504040204" pitchFamily="34" charset="-120"/>
              <a:ea typeface="微軟正黑體" panose="020B0604030504040204" pitchFamily="34" charset="-120"/>
            </a:endParaRPr>
          </a:p>
          <a:p>
            <a:pPr eaLnBrk="1" hangingPunct="1"/>
            <a:r>
              <a:rPr lang="en-US" altLang="zh-TW" dirty="0">
                <a:latin typeface="微軟正黑體" panose="020B0604030504040204" pitchFamily="34" charset="-120"/>
                <a:ea typeface="微軟正黑體" panose="020B0604030504040204" pitchFamily="34" charset="-120"/>
              </a:rPr>
              <a:t>15.4</a:t>
            </a:r>
            <a:r>
              <a:rPr lang="zh-TW" altLang="en-US" dirty="0">
                <a:latin typeface="微軟正黑體" panose="020B0604030504040204" pitchFamily="34" charset="-120"/>
                <a:ea typeface="微軟正黑體" panose="020B0604030504040204" pitchFamily="34" charset="-120"/>
              </a:rPr>
              <a:t> 深度計算模型</a:t>
            </a:r>
            <a:endParaRPr lang="en-US" altLang="zh-TW" dirty="0">
              <a:latin typeface="微軟正黑體" panose="020B0604030504040204" pitchFamily="34" charset="-120"/>
              <a:ea typeface="微軟正黑體" panose="020B0604030504040204" pitchFamily="34" charset="-120"/>
            </a:endParaRPr>
          </a:p>
          <a:p>
            <a:pPr eaLnBrk="1" hangingPunct="1"/>
            <a:r>
              <a:rPr lang="en-US" altLang="zh-TW" dirty="0">
                <a:latin typeface="微軟正黑體" panose="020B0604030504040204" pitchFamily="34" charset="-120"/>
                <a:ea typeface="微軟正黑體" panose="020B0604030504040204" pitchFamily="34" charset="-120"/>
              </a:rPr>
              <a:t>15.5</a:t>
            </a:r>
            <a:r>
              <a:rPr lang="zh-TW" altLang="en-US" dirty="0">
                <a:latin typeface="微軟正黑體" panose="020B0604030504040204" pitchFamily="34" charset="-120"/>
                <a:ea typeface="微軟正黑體" panose="020B0604030504040204" pitchFamily="34" charset="-120"/>
              </a:rPr>
              <a:t> 缺空填補</a:t>
            </a:r>
            <a:endParaRPr lang="en-US" altLang="zh-TW" dirty="0">
              <a:latin typeface="微軟正黑體" panose="020B0604030504040204" pitchFamily="34" charset="-120"/>
              <a:ea typeface="微軟正黑體" panose="020B0604030504040204" pitchFamily="34" charset="-120"/>
            </a:endParaRPr>
          </a:p>
          <a:p>
            <a:pPr eaLnBrk="1" hangingPunct="1"/>
            <a:r>
              <a:rPr lang="en-US" altLang="zh-TW" dirty="0">
                <a:latin typeface="微軟正黑體" panose="020B0604030504040204" pitchFamily="34" charset="-120"/>
                <a:ea typeface="微軟正黑體" panose="020B0604030504040204" pitchFamily="34" charset="-120"/>
              </a:rPr>
              <a:t>15.6</a:t>
            </a:r>
            <a:r>
              <a:rPr lang="zh-TW" altLang="en-US" dirty="0">
                <a:latin typeface="微軟正黑體" panose="020B0604030504040204" pitchFamily="34" charset="-120"/>
                <a:ea typeface="微軟正黑體" panose="020B0604030504040204" pitchFamily="34" charset="-120"/>
              </a:rPr>
              <a:t> 結論</a:t>
            </a:r>
            <a:endParaRPr lang="en-US" altLang="zh-TW"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611560" y="764704"/>
                <a:ext cx="7704856" cy="5170646"/>
              </a:xfrm>
              <a:prstGeom prst="rect">
                <a:avLst/>
              </a:prstGeom>
            </p:spPr>
            <p:txBody>
              <a:bodyPr wrap="square">
                <a:spAutoFit/>
              </a:bodyPr>
              <a:lstStyle/>
              <a:p>
                <a:r>
                  <a:rPr lang="zh-TW" altLang="en-US" sz="2200" dirty="0" smtClean="0">
                    <a:latin typeface="微軟正黑體" panose="020B0604030504040204" pitchFamily="34" charset="-120"/>
                    <a:ea typeface="微軟正黑體" panose="020B0604030504040204" pitchFamily="34" charset="-120"/>
                  </a:rPr>
                  <a:t>在此</a:t>
                </a:r>
                <a:r>
                  <a:rPr lang="zh-TW" altLang="en-US" sz="2200" dirty="0">
                    <a:latin typeface="微軟正黑體" panose="020B0604030504040204" pitchFamily="34" charset="-120"/>
                    <a:ea typeface="微軟正黑體" panose="020B0604030504040204" pitchFamily="34" charset="-120"/>
                  </a:rPr>
                  <a:t>僅介紹一個較容易實作的水平內插</a:t>
                </a:r>
                <a:r>
                  <a:rPr lang="zh-TW" altLang="en-US" sz="2200" dirty="0" smtClean="0">
                    <a:latin typeface="微軟正黑體" panose="020B0604030504040204" pitchFamily="34" charset="-120"/>
                    <a:ea typeface="微軟正黑體" panose="020B0604030504040204" pitchFamily="34" charset="-120"/>
                  </a:rPr>
                  <a:t>法</a:t>
                </a:r>
                <a:r>
                  <a:rPr lang="en-US" altLang="zh-TW" sz="2200" dirty="0" smtClean="0">
                    <a:latin typeface="微軟正黑體" panose="020B0604030504040204" pitchFamily="34" charset="-120"/>
                    <a:ea typeface="微軟正黑體" panose="020B0604030504040204" pitchFamily="34" charset="-120"/>
                  </a:rPr>
                  <a:t> </a:t>
                </a:r>
                <a:r>
                  <a:rPr lang="en-US" altLang="zh-TW" sz="2200" b="1" dirty="0" smtClean="0">
                    <a:latin typeface="微軟正黑體" panose="020B0604030504040204" pitchFamily="34" charset="-120"/>
                    <a:ea typeface="微軟正黑體" panose="020B0604030504040204" pitchFamily="34" charset="-120"/>
                  </a:rPr>
                  <a:t>[</a:t>
                </a:r>
                <a:r>
                  <a:rPr lang="en-US" altLang="zh-TW" sz="2200" b="1" dirty="0">
                    <a:latin typeface="微軟正黑體" panose="020B0604030504040204" pitchFamily="34" charset="-120"/>
                    <a:ea typeface="微軟正黑體" panose="020B0604030504040204" pitchFamily="34" charset="-120"/>
                  </a:rPr>
                  <a:t>9</a:t>
                </a:r>
                <a:r>
                  <a:rPr lang="en-US" altLang="zh-TW" sz="2200" b="1" dirty="0" smtClean="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。基於水平翹曲變形時，得到的新像素位置只有向左或向右其中的一種移動。我們可利用空缺像素的左右方存在的像素，以內插的方法填補缺空。水平內插法以下式表示：</a:t>
                </a:r>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endParaRPr lang="en-US" altLang="zh-TW" sz="2200" dirty="0" smtClean="0">
                  <a:latin typeface="微軟正黑體" panose="020B0604030504040204" pitchFamily="34" charset="-120"/>
                  <a:ea typeface="微軟正黑體" panose="020B0604030504040204" pitchFamily="34" charset="-120"/>
                </a:endParaRPr>
              </a:p>
              <a:p>
                <a:r>
                  <a:rPr lang="zh-TW" altLang="en-US" sz="2200" dirty="0" smtClean="0">
                    <a:latin typeface="微軟正黑體" panose="020B0604030504040204" pitchFamily="34" charset="-120"/>
                    <a:ea typeface="微軟正黑體" panose="020B0604030504040204" pitchFamily="34" charset="-120"/>
                  </a:rPr>
                  <a:t>這裏</a:t>
                </a:r>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a:latin typeface="微軟正黑體" panose="020B0604030504040204" pitchFamily="34" charset="-120"/>
                  <a:ea typeface="微軟正黑體" panose="020B0604030504040204" pitchFamily="34" charset="-120"/>
                </a:endParaRPr>
              </a:p>
              <a:p>
                <a:endParaRPr lang="en-US" altLang="zh-TW" sz="2200" dirty="0" smtClean="0">
                  <a:latin typeface="微軟正黑體" panose="020B0604030504040204" pitchFamily="34" charset="-120"/>
                  <a:ea typeface="微軟正黑體" panose="020B0604030504040204" pitchFamily="34" charset="-120"/>
                </a:endParaRPr>
              </a:p>
              <a:p>
                <a:r>
                  <a:rPr lang="zh-TW" altLang="en-US" sz="2200" dirty="0" smtClean="0">
                    <a:latin typeface="微軟正黑體" panose="020B0604030504040204" pitchFamily="34" charset="-120"/>
                    <a:ea typeface="微軟正黑體" panose="020B0604030504040204" pitchFamily="34" charset="-120"/>
                  </a:rPr>
                  <a:t>其中 </a:t>
                </a:r>
                <a:r>
                  <a:rPr lang="en-US" altLang="zh-TW" sz="2200" dirty="0" smtClean="0">
                    <a:latin typeface="微軟正黑體" panose="020B0604030504040204" pitchFamily="34" charset="-120"/>
                    <a:ea typeface="微軟正黑體" panose="020B0604030504040204" pitchFamily="34" charset="-120"/>
                  </a:rPr>
                  <a:t>n </a:t>
                </a:r>
                <a:r>
                  <a:rPr lang="zh-TW" altLang="en-US" sz="2200" dirty="0" smtClean="0">
                    <a:latin typeface="微軟正黑體" panose="020B0604030504040204" pitchFamily="34" charset="-120"/>
                    <a:ea typeface="微軟正黑體" panose="020B0604030504040204" pitchFamily="34" charset="-120"/>
                  </a:rPr>
                  <a:t>為目前待修補的缺空像素位置， </a:t>
                </a:r>
                <a:r>
                  <a:rPr lang="en-US" altLang="zh-TW" sz="2200" dirty="0" smtClean="0">
                    <a:latin typeface="微軟正黑體" panose="020B0604030504040204" pitchFamily="34" charset="-120"/>
                    <a:ea typeface="微軟正黑體" panose="020B0604030504040204" pitchFamily="34" charset="-120"/>
                  </a:rPr>
                  <a:t>H </a:t>
                </a:r>
                <a:r>
                  <a:rPr lang="zh-TW" altLang="en-US" sz="2200" dirty="0" smtClean="0">
                    <a:latin typeface="微軟正黑體" panose="020B0604030504040204" pitchFamily="34" charset="-120"/>
                    <a:ea typeface="微軟正黑體" panose="020B0604030504040204" pitchFamily="34" charset="-120"/>
                  </a:rPr>
                  <a:t>為缺空像素的點集合， </a:t>
                </a:r>
                <a14:m>
                  <m:oMath xmlns:m="http://schemas.openxmlformats.org/officeDocument/2006/math">
                    <m:r>
                      <a:rPr lang="zh-TW" altLang="en-US" sz="2200" i="1" dirty="0" smtClean="0">
                        <a:latin typeface="Cambria Math" panose="02040503050406030204" pitchFamily="18" charset="0"/>
                        <a:ea typeface="微軟正黑體" panose="020B0604030504040204" pitchFamily="34" charset="-120"/>
                      </a:rPr>
                      <m:t>𝜕</m:t>
                    </m:r>
                    <m:r>
                      <a:rPr lang="en-US" altLang="zh-TW" sz="2200" i="1" dirty="0" smtClean="0">
                        <a:latin typeface="Cambria Math" panose="02040503050406030204" pitchFamily="18" charset="0"/>
                        <a:ea typeface="微軟正黑體" panose="020B0604030504040204" pitchFamily="34" charset="-120"/>
                      </a:rPr>
                      <m:t>𝐻</m:t>
                    </m:r>
                  </m:oMath>
                </a14:m>
                <a:r>
                  <a:rPr lang="en-US" altLang="zh-TW" sz="2200" dirty="0" smtClean="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為缺空像素點集合的邊界外緣像素點集合，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𝑚</m:t>
                        </m:r>
                      </m:e>
                      <m:sub>
                        <m:r>
                          <a:rPr lang="en-US" altLang="zh-TW" sz="2200" i="1" dirty="0" smtClean="0">
                            <a:latin typeface="Cambria Math" panose="02040503050406030204" pitchFamily="18" charset="0"/>
                            <a:ea typeface="微軟正黑體" panose="020B0604030504040204" pitchFamily="34" charset="-120"/>
                          </a:rPr>
                          <m:t>𝑟</m:t>
                        </m:r>
                      </m:sub>
                    </m:sSub>
                  </m:oMath>
                </a14:m>
                <a:r>
                  <a:rPr lang="zh-TW" altLang="en-US" sz="2200" dirty="0" smtClean="0">
                    <a:latin typeface="微軟正黑體" panose="020B0604030504040204" pitchFamily="34" charset="-120"/>
                    <a:ea typeface="微軟正黑體" panose="020B0604030504040204" pitchFamily="34" charset="-120"/>
                  </a:rPr>
                  <a:t>和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𝑚</m:t>
                        </m:r>
                      </m:e>
                      <m:sub>
                        <m:r>
                          <a:rPr lang="en-US" altLang="zh-TW" sz="2200" i="1" dirty="0" smtClean="0">
                            <a:latin typeface="Cambria Math" panose="02040503050406030204" pitchFamily="18" charset="0"/>
                            <a:ea typeface="微軟正黑體" panose="020B0604030504040204" pitchFamily="34" charset="-120"/>
                          </a:rPr>
                          <m:t>1</m:t>
                        </m:r>
                      </m:sub>
                    </m:sSub>
                  </m:oMath>
                </a14:m>
                <a:r>
                  <a:rPr lang="zh-TW" altLang="en-US" sz="2200" dirty="0" smtClean="0">
                    <a:latin typeface="微軟正黑體" panose="020B0604030504040204" pitchFamily="34" charset="-120"/>
                    <a:ea typeface="微軟正黑體" panose="020B0604030504040204" pitchFamily="34" charset="-120"/>
                  </a:rPr>
                  <a:t>分別為位置 </a:t>
                </a:r>
                <a:r>
                  <a:rPr lang="en-US" altLang="zh-TW" sz="2200" dirty="0" smtClean="0">
                    <a:latin typeface="微軟正黑體" panose="020B0604030504040204" pitchFamily="34" charset="-120"/>
                    <a:ea typeface="微軟正黑體" panose="020B0604030504040204" pitchFamily="34" charset="-120"/>
                  </a:rPr>
                  <a:t>n </a:t>
                </a:r>
                <a:r>
                  <a:rPr lang="zh-TW" altLang="en-US" sz="2200" dirty="0" smtClean="0">
                    <a:latin typeface="微軟正黑體" panose="020B0604030504040204" pitchFamily="34" charset="-120"/>
                    <a:ea typeface="微軟正黑體" panose="020B0604030504040204" pitchFamily="34" charset="-120"/>
                  </a:rPr>
                  <a:t>往右和往左第一個碰到缺空的邊點像素。</a:t>
                </a:r>
                <a:endParaRPr lang="zh-TW" altLang="en-US" sz="2200" dirty="0">
                  <a:latin typeface="微軟正黑體" panose="020B0604030504040204" pitchFamily="34" charset="-120"/>
                  <a:ea typeface="微軟正黑體" panose="020B0604030504040204" pitchFamily="34" charset="-120"/>
                </a:endParaRPr>
              </a:p>
            </p:txBody>
          </p:sp>
        </mc:Choice>
        <mc:Fallback xmlns="">
          <p:sp>
            <p:nvSpPr>
              <p:cNvPr id="2" name="矩形 1"/>
              <p:cNvSpPr>
                <a:spLocks noRot="1" noChangeAspect="1" noMove="1" noResize="1" noEditPoints="1" noAdjustHandles="1" noChangeArrowheads="1" noChangeShapeType="1" noTextEdit="1"/>
              </p:cNvSpPr>
              <p:nvPr/>
            </p:nvSpPr>
            <p:spPr>
              <a:xfrm>
                <a:off x="611560" y="764704"/>
                <a:ext cx="7704856" cy="5170646"/>
              </a:xfrm>
              <a:prstGeom prst="rect">
                <a:avLst/>
              </a:prstGeom>
              <a:blipFill rotWithShape="1">
                <a:blip r:embed="rId2"/>
                <a:stretch>
                  <a:fillRect l="-949" t="-707" b="-1296"/>
                </a:stretch>
              </a:blipFill>
            </p:spPr>
            <p:txBody>
              <a:bodyPr/>
              <a:lstStyle/>
              <a:p>
                <a:r>
                  <a:rPr lang="zh-TW" altLang="en-US">
                    <a:noFill/>
                  </a:rPr>
                  <a:t> </a:t>
                </a:r>
              </a:p>
            </p:txBody>
          </p:sp>
        </mc:Fallback>
      </mc:AlternateContent>
      <p:sp>
        <p:nvSpPr>
          <p:cNvPr id="26627"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2D82AFE5-376F-4397-8996-8A04FA01C282}" type="slidenum">
              <a:rPr kumimoji="0" lang="zh-TW" altLang="en-US" sz="1200" smtClean="0">
                <a:latin typeface="Arial Black" panose="020B0A04020102020204" pitchFamily="34" charset="0"/>
              </a:rPr>
              <a:pPr>
                <a:spcBef>
                  <a:spcPct val="0"/>
                </a:spcBef>
                <a:buClrTx/>
                <a:buSzTx/>
                <a:buFontTx/>
                <a:buNone/>
              </a:pPr>
              <a:t>20</a:t>
            </a:fld>
            <a:endParaRPr kumimoji="0" lang="en-US" altLang="zh-TW" sz="1200" smtClean="0">
              <a:latin typeface="Arial Black" panose="020B0A04020102020204" pitchFamily="34" charset="0"/>
            </a:endParaRPr>
          </a:p>
        </p:txBody>
      </p:sp>
      <p:pic>
        <p:nvPicPr>
          <p:cNvPr id="26628"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947" y="2276872"/>
            <a:ext cx="488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圖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780928"/>
            <a:ext cx="35242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圖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3861048"/>
            <a:ext cx="1752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D9C73B4-B726-4C56-85B4-8C1D970CF085}" type="slidenum">
              <a:rPr kumimoji="0" lang="zh-TW" altLang="en-US" sz="1200" smtClean="0">
                <a:latin typeface="Arial Black" panose="020B0A04020102020204" pitchFamily="34" charset="0"/>
              </a:rPr>
              <a:pPr>
                <a:spcBef>
                  <a:spcPct val="0"/>
                </a:spcBef>
                <a:buClrTx/>
                <a:buSzTx/>
                <a:buFontTx/>
                <a:buNone/>
              </a:pPr>
              <a:t>21</a:t>
            </a:fld>
            <a:endParaRPr kumimoji="0" lang="en-US" altLang="zh-TW" sz="1200" smtClean="0">
              <a:latin typeface="Arial Black" panose="020B0A04020102020204" pitchFamily="34" charset="0"/>
            </a:endParaRPr>
          </a:p>
        </p:txBody>
      </p:sp>
      <p:grpSp>
        <p:nvGrpSpPr>
          <p:cNvPr id="2" name="群組 1"/>
          <p:cNvGrpSpPr/>
          <p:nvPr/>
        </p:nvGrpSpPr>
        <p:grpSpPr>
          <a:xfrm>
            <a:off x="774700" y="698500"/>
            <a:ext cx="8118475" cy="5549900"/>
            <a:chOff x="774700" y="698500"/>
            <a:chExt cx="8118475" cy="5549900"/>
          </a:xfrm>
        </p:grpSpPr>
        <p:pic>
          <p:nvPicPr>
            <p:cNvPr id="27651"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700" y="698500"/>
              <a:ext cx="5775325"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076825" y="3644900"/>
              <a:ext cx="38163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15.5.5</a:t>
              </a:r>
            </a:p>
            <a:p>
              <a:pPr algn="ctr" eaLnBrk="1" hangingPunct="1">
                <a:defRPr/>
              </a:pPr>
              <a:r>
                <a:rPr lang="zh-TW" altLang="en-US" sz="2000" dirty="0">
                  <a:latin typeface="微軟正黑體" panose="020B0604030504040204" pitchFamily="34" charset="-120"/>
                  <a:ea typeface="微軟正黑體" panose="020B0604030504040204" pitchFamily="34" charset="-120"/>
                </a:rPr>
                <a:t>水平內插法</a:t>
              </a:r>
              <a:r>
                <a:rPr lang="zh-TW" altLang="en-US" sz="2000" dirty="0" smtClean="0">
                  <a:latin typeface="微軟正黑體" panose="020B0604030504040204" pitchFamily="34" charset="-120"/>
                  <a:ea typeface="微軟正黑體" panose="020B0604030504040204" pitchFamily="34" charset="-120"/>
                </a:rPr>
                <a:t>示意圖</a:t>
              </a:r>
              <a:r>
                <a:rPr lang="zh-TW" altLang="en-US" sz="2000" dirty="0">
                  <a:latin typeface="微軟正黑體" panose="020B0604030504040204" pitchFamily="34" charset="-120"/>
                  <a:ea typeface="微軟正黑體" panose="020B0604030504040204" pitchFamily="34" charset="-120"/>
                </a:rPr>
                <a:t/>
              </a:r>
              <a:br>
                <a:rPr lang="zh-TW" altLang="en-US" sz="2000" dirty="0">
                  <a:latin typeface="微軟正黑體" panose="020B0604030504040204" pitchFamily="34" charset="-120"/>
                  <a:ea typeface="微軟正黑體" panose="020B0604030504040204" pitchFamily="34" charset="-120"/>
                </a:rPr>
              </a:br>
              <a:endParaRPr lang="zh-TW" altLang="en-US" sz="2000" kern="0" dirty="0">
                <a:latin typeface="微軟正黑體" panose="020B0604030504040204" pitchFamily="34" charset="-120"/>
                <a:ea typeface="微軟正黑體" panose="020B0604030504040204" pitchFamily="34" charset="-12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68F0EAF1-655F-4353-90C4-0C303DEE7547}" type="slidenum">
              <a:rPr kumimoji="0" lang="zh-TW" altLang="en-US" sz="1200" smtClean="0">
                <a:latin typeface="Arial Black" panose="020B0A04020102020204" pitchFamily="34" charset="0"/>
              </a:rPr>
              <a:pPr>
                <a:spcBef>
                  <a:spcPct val="0"/>
                </a:spcBef>
                <a:buClrTx/>
                <a:buSzTx/>
                <a:buFontTx/>
                <a:buNone/>
              </a:pPr>
              <a:t>22</a:t>
            </a:fld>
            <a:endParaRPr kumimoji="0" lang="en-US" altLang="zh-TW" sz="1200" smtClean="0">
              <a:latin typeface="Arial Black" panose="020B0A04020102020204" pitchFamily="34" charset="0"/>
            </a:endParaRPr>
          </a:p>
        </p:txBody>
      </p:sp>
      <p:grpSp>
        <p:nvGrpSpPr>
          <p:cNvPr id="2" name="群組 1"/>
          <p:cNvGrpSpPr/>
          <p:nvPr/>
        </p:nvGrpSpPr>
        <p:grpSpPr>
          <a:xfrm>
            <a:off x="1187450" y="549275"/>
            <a:ext cx="6807200" cy="5699125"/>
            <a:chOff x="1187450" y="549275"/>
            <a:chExt cx="6807200" cy="5699125"/>
          </a:xfrm>
        </p:grpSpPr>
        <p:sp>
          <p:nvSpPr>
            <p:cNvPr id="6" name="Rectangle 2"/>
            <p:cNvSpPr txBox="1">
              <a:spLocks noChangeArrowheads="1"/>
            </p:cNvSpPr>
            <p:nvPr/>
          </p:nvSpPr>
          <p:spPr bwMode="auto">
            <a:xfrm>
              <a:off x="2782888" y="5813425"/>
              <a:ext cx="36163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15.5.6</a:t>
              </a:r>
            </a:p>
            <a:p>
              <a:pPr algn="ctr" eaLnBrk="1" hangingPunct="1">
                <a:defRPr/>
              </a:pPr>
              <a:r>
                <a:rPr lang="zh-TW" altLang="en-US" sz="2000" dirty="0">
                  <a:latin typeface="微軟正黑體" panose="020B0604030504040204" pitchFamily="34" charset="-120"/>
                  <a:ea typeface="微軟正黑體" panose="020B0604030504040204" pitchFamily="34" charset="-120"/>
                </a:rPr>
                <a:t>圖 </a:t>
              </a:r>
              <a:r>
                <a:rPr lang="en-US" altLang="zh-TW" sz="2000" dirty="0">
                  <a:latin typeface="微軟正黑體" panose="020B0604030504040204" pitchFamily="34" charset="-120"/>
                  <a:ea typeface="微軟正黑體" panose="020B0604030504040204" pitchFamily="34" charset="-120"/>
                </a:rPr>
                <a:t>15.5.4 </a:t>
              </a:r>
              <a:r>
                <a:rPr lang="zh-TW" altLang="en-US" sz="2000" dirty="0">
                  <a:latin typeface="微軟正黑體" panose="020B0604030504040204" pitchFamily="34" charset="-120"/>
                  <a:ea typeface="微軟正黑體" panose="020B0604030504040204" pitchFamily="34" charset="-120"/>
                </a:rPr>
                <a:t>以水平內插法填補缺空的</a:t>
              </a:r>
              <a:r>
                <a:rPr lang="zh-TW" altLang="en-US" sz="2000" dirty="0" smtClean="0">
                  <a:latin typeface="微軟正黑體" panose="020B0604030504040204" pitchFamily="34" charset="-120"/>
                  <a:ea typeface="微軟正黑體" panose="020B0604030504040204" pitchFamily="34" charset="-120"/>
                </a:rPr>
                <a:t>結果</a:t>
              </a:r>
              <a:endParaRPr lang="zh-TW" altLang="en-US" sz="2000" kern="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28676"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549275"/>
              <a:ext cx="680720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76628701-B69C-4FD4-BD0B-401F50CEB346}" type="slidenum">
              <a:rPr kumimoji="0" lang="zh-TW" altLang="en-US" sz="2400" smtClean="0">
                <a:latin typeface="Arial Black" panose="020B0A04020102020204" pitchFamily="34" charset="0"/>
              </a:rPr>
              <a:pPr>
                <a:spcBef>
                  <a:spcPct val="0"/>
                </a:spcBef>
                <a:buClrTx/>
                <a:buSzTx/>
                <a:buFontTx/>
                <a:buNone/>
              </a:pPr>
              <a:t>3</a:t>
            </a:fld>
            <a:endParaRPr kumimoji="0" lang="en-US" altLang="zh-TW" sz="2400" smtClean="0">
              <a:latin typeface="Arial Black" panose="020B0A04020102020204" pitchFamily="34" charset="0"/>
            </a:endParaRPr>
          </a:p>
        </p:txBody>
      </p:sp>
      <p:sp>
        <p:nvSpPr>
          <p:cNvPr id="7171" name="矩形 3"/>
          <p:cNvSpPr>
            <a:spLocks noChangeArrowheads="1"/>
          </p:cNvSpPr>
          <p:nvPr/>
        </p:nvSpPr>
        <p:spPr bwMode="auto">
          <a:xfrm>
            <a:off x="385762" y="1849438"/>
            <a:ext cx="850671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zh-TW" altLang="en-US" sz="2200" dirty="0" smtClean="0">
                <a:solidFill>
                  <a:srgbClr val="231F20"/>
                </a:solidFill>
                <a:latin typeface="微軟正黑體" panose="020B0604030504040204" pitchFamily="34" charset="-120"/>
                <a:ea typeface="微軟正黑體" panose="020B0604030504040204" pitchFamily="34" charset="-120"/>
              </a:rPr>
              <a:t>介紹三</a:t>
            </a:r>
            <a:r>
              <a:rPr lang="zh-TW" altLang="en-US" sz="2200" dirty="0">
                <a:solidFill>
                  <a:srgbClr val="231F20"/>
                </a:solidFill>
                <a:latin typeface="微軟正黑體" panose="020B0604030504040204" pitchFamily="34" charset="-120"/>
                <a:ea typeface="微軟正黑體" panose="020B0604030504040204" pitchFamily="34" charset="-120"/>
              </a:rPr>
              <a:t>維視訊的深度影像彩現</a:t>
            </a:r>
            <a:r>
              <a:rPr lang="en-US" altLang="zh-TW" sz="2200" dirty="0">
                <a:solidFill>
                  <a:srgbClr val="231F20"/>
                </a:solidFill>
                <a:latin typeface="微軟正黑體" panose="020B0604030504040204" pitchFamily="34" charset="-120"/>
                <a:ea typeface="微軟正黑體" panose="020B0604030504040204" pitchFamily="34" charset="-120"/>
              </a:rPr>
              <a:t>(Depth-Image-Based Rendering, DIBR</a:t>
            </a:r>
            <a:r>
              <a:rPr lang="en-US" altLang="zh-TW" sz="2200" dirty="0" smtClean="0">
                <a:solidFill>
                  <a:srgbClr val="231F20"/>
                </a:solidFill>
                <a:latin typeface="微軟正黑體" panose="020B0604030504040204" pitchFamily="34" charset="-120"/>
                <a:ea typeface="微軟正黑體" panose="020B0604030504040204" pitchFamily="34" charset="-120"/>
              </a:rPr>
              <a:t>)</a:t>
            </a:r>
            <a:r>
              <a:rPr lang="zh-TW" altLang="en-US" sz="2200" dirty="0" smtClean="0">
                <a:solidFill>
                  <a:srgbClr val="231F20"/>
                </a:solidFill>
                <a:latin typeface="微軟正黑體" panose="020B0604030504040204" pitchFamily="34" charset="-120"/>
                <a:ea typeface="微軟正黑體" panose="020B0604030504040204" pitchFamily="34" charset="-120"/>
              </a:rPr>
              <a:t>技術。考慮</a:t>
            </a:r>
            <a:r>
              <a:rPr lang="zh-TW" altLang="en-US" sz="2200" dirty="0">
                <a:solidFill>
                  <a:srgbClr val="231F20"/>
                </a:solidFill>
                <a:latin typeface="微軟正黑體" panose="020B0604030504040204" pitchFamily="34" charset="-120"/>
                <a:ea typeface="微軟正黑體" panose="020B0604030504040204" pitchFamily="34" charset="-120"/>
              </a:rPr>
              <a:t>的影像是成對的，一張為彩色影像 </a:t>
            </a:r>
            <a:r>
              <a:rPr lang="en-US" altLang="zh-TW" sz="2200" dirty="0">
                <a:solidFill>
                  <a:srgbClr val="231F20"/>
                </a:solidFill>
                <a:latin typeface="微軟正黑體" panose="020B0604030504040204" pitchFamily="34" charset="-120"/>
                <a:ea typeface="微軟正黑體" panose="020B0604030504040204" pitchFamily="34" charset="-120"/>
              </a:rPr>
              <a:t>(Color Map)</a:t>
            </a:r>
            <a:r>
              <a:rPr lang="zh-TW" altLang="en-US" sz="2200" dirty="0">
                <a:solidFill>
                  <a:srgbClr val="231F20"/>
                </a:solidFill>
                <a:latin typeface="微軟正黑體" panose="020B0604030504040204" pitchFamily="34" charset="-120"/>
                <a:ea typeface="微軟正黑體" panose="020B0604030504040204" pitchFamily="34" charset="-120"/>
              </a:rPr>
              <a:t>，另一張</a:t>
            </a:r>
            <a:r>
              <a:rPr lang="zh-TW" altLang="en-US" sz="2200" dirty="0" smtClean="0">
                <a:solidFill>
                  <a:srgbClr val="231F20"/>
                </a:solidFill>
                <a:latin typeface="微軟正黑體" panose="020B0604030504040204" pitchFamily="34" charset="-120"/>
                <a:ea typeface="微軟正黑體" panose="020B0604030504040204" pitchFamily="34" charset="-120"/>
              </a:rPr>
              <a:t>為深度</a:t>
            </a:r>
            <a:r>
              <a:rPr lang="zh-TW" altLang="en-US" sz="2200" dirty="0">
                <a:solidFill>
                  <a:srgbClr val="231F20"/>
                </a:solidFill>
                <a:latin typeface="微軟正黑體" panose="020B0604030504040204" pitchFamily="34" charset="-120"/>
                <a:ea typeface="微軟正黑體" panose="020B0604030504040204" pitchFamily="34" charset="-120"/>
              </a:rPr>
              <a:t>影像 </a:t>
            </a:r>
            <a:r>
              <a:rPr lang="en-US" altLang="zh-TW" sz="2200" dirty="0">
                <a:solidFill>
                  <a:srgbClr val="231F20"/>
                </a:solidFill>
                <a:latin typeface="微軟正黑體" panose="020B0604030504040204" pitchFamily="34" charset="-120"/>
                <a:ea typeface="微軟正黑體" panose="020B0604030504040204" pitchFamily="34" charset="-120"/>
              </a:rPr>
              <a:t>(</a:t>
            </a:r>
            <a:r>
              <a:rPr lang="en-US" altLang="zh-TW" sz="2200" dirty="0" err="1">
                <a:solidFill>
                  <a:srgbClr val="231F20"/>
                </a:solidFill>
                <a:latin typeface="微軟正黑體" panose="020B0604030504040204" pitchFamily="34" charset="-120"/>
                <a:ea typeface="微軟正黑體" panose="020B0604030504040204" pitchFamily="34" charset="-120"/>
              </a:rPr>
              <a:t>DepthMap</a:t>
            </a:r>
            <a:r>
              <a:rPr lang="en-US" altLang="zh-TW" sz="2200" dirty="0">
                <a:solidFill>
                  <a:srgbClr val="231F20"/>
                </a:solidFill>
                <a:latin typeface="微軟正黑體" panose="020B0604030504040204" pitchFamily="34" charset="-120"/>
                <a:ea typeface="微軟正黑體" panose="020B0604030504040204" pitchFamily="34" charset="-120"/>
              </a:rPr>
              <a:t>)</a:t>
            </a:r>
            <a:r>
              <a:rPr lang="zh-TW" altLang="en-US" sz="2200" dirty="0">
                <a:solidFill>
                  <a:srgbClr val="231F20"/>
                </a:solidFill>
                <a:latin typeface="微軟正黑體" panose="020B0604030504040204" pitchFamily="34" charset="-120"/>
                <a:ea typeface="微軟正黑體" panose="020B0604030504040204" pitchFamily="34" charset="-120"/>
              </a:rPr>
              <a:t>。彩色影像中同位置的像素搭配同樣位置的深度像素可合成出該彩色像素對應的虛擬彩色像素</a:t>
            </a:r>
            <a:r>
              <a:rPr lang="zh-TW" altLang="en-US" sz="2200" dirty="0" smtClean="0">
                <a:solidFill>
                  <a:srgbClr val="231F20"/>
                </a:solidFill>
                <a:latin typeface="微軟正黑體" panose="020B0604030504040204" pitchFamily="34" charset="-120"/>
                <a:ea typeface="微軟正黑體" panose="020B0604030504040204" pitchFamily="34" charset="-120"/>
              </a:rPr>
              <a:t>。</a:t>
            </a:r>
            <a:endParaRPr lang="en-US" altLang="zh-TW" sz="2200" dirty="0">
              <a:solidFill>
                <a:srgbClr val="231F20"/>
              </a:solidFill>
              <a:latin typeface="微軟正黑體" panose="020B0604030504040204" pitchFamily="34" charset="-120"/>
              <a:ea typeface="微軟正黑體" panose="020B0604030504040204" pitchFamily="34" charset="-120"/>
            </a:endParaRPr>
          </a:p>
        </p:txBody>
      </p:sp>
      <p:sp>
        <p:nvSpPr>
          <p:cNvPr id="7172" name="Rectangle 1026"/>
          <p:cNvSpPr>
            <a:spLocks noGrp="1" noChangeArrowheads="1"/>
          </p:cNvSpPr>
          <p:nvPr>
            <p:ph type="title"/>
          </p:nvPr>
        </p:nvSpPr>
        <p:spPr>
          <a:xfrm>
            <a:off x="381000" y="457200"/>
            <a:ext cx="8382000" cy="1371600"/>
          </a:xfrm>
        </p:spPr>
        <p:txBody>
          <a:bodyPr/>
          <a:lstStyle/>
          <a:p>
            <a:pPr eaLnBrk="1" hangingPunct="1"/>
            <a:r>
              <a:rPr lang="en-US" altLang="zh-TW" dirty="0" smtClean="0">
                <a:latin typeface="微軟正黑體" panose="020B0604030504040204" pitchFamily="34" charset="-120"/>
                <a:ea typeface="微軟正黑體" panose="020B0604030504040204" pitchFamily="34" charset="-120"/>
              </a:rPr>
              <a:t>15.1 </a:t>
            </a:r>
            <a:r>
              <a:rPr lang="zh-TW" altLang="en-US" dirty="0" smtClean="0">
                <a:latin typeface="微軟正黑體" panose="020B0604030504040204" pitchFamily="34" charset="-120"/>
                <a:ea typeface="微軟正黑體" panose="020B0604030504040204" pitchFamily="34" charset="-120"/>
              </a:rPr>
              <a:t>前言</a:t>
            </a:r>
            <a:endParaRPr lang="zh-TW" altLang="en-US" sz="4000" dirty="0" smtClean="0">
              <a:latin typeface="微軟正黑體" panose="020B0604030504040204" pitchFamily="34" charset="-120"/>
              <a:ea typeface="微軟正黑體" panose="020B0604030504040204"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381000" y="457200"/>
            <a:ext cx="8382000" cy="1371600"/>
          </a:xfrm>
        </p:spPr>
        <p:txBody>
          <a:bodyPr/>
          <a:lstStyle/>
          <a:p>
            <a:pPr eaLnBrk="1" hangingPunct="1"/>
            <a:r>
              <a:rPr lang="en-US" altLang="zh-TW" dirty="0" smtClean="0">
                <a:latin typeface="微軟正黑體" panose="020B0604030504040204" pitchFamily="34" charset="-120"/>
                <a:ea typeface="微軟正黑體" panose="020B0604030504040204" pitchFamily="34" charset="-120"/>
              </a:rPr>
              <a:t>15.2 Kinect </a:t>
            </a:r>
            <a:r>
              <a:rPr lang="zh-TW" altLang="en-US" dirty="0" smtClean="0">
                <a:latin typeface="微軟正黑體" panose="020B0604030504040204" pitchFamily="34" charset="-120"/>
                <a:ea typeface="微軟正黑體" panose="020B0604030504040204" pitchFamily="34" charset="-120"/>
              </a:rPr>
              <a:t>系統介紹</a:t>
            </a:r>
            <a:endParaRPr lang="zh-TW" altLang="en-US" sz="4000" dirty="0" smtClean="0">
              <a:latin typeface="微軟正黑體" panose="020B0604030504040204" pitchFamily="34" charset="-120"/>
              <a:ea typeface="微軟正黑體" panose="020B0604030504040204" pitchFamily="34" charset="-120"/>
            </a:endParaRPr>
          </a:p>
        </p:txBody>
      </p:sp>
      <p:sp>
        <p:nvSpPr>
          <p:cNvPr id="8195"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EDCCB24A-6658-47E6-B734-C1BEE4299859}" type="slidenum">
              <a:rPr kumimoji="0" lang="zh-TW" altLang="en-US" sz="1200" smtClean="0">
                <a:latin typeface="Arial Black" panose="020B0A04020102020204" pitchFamily="34" charset="0"/>
              </a:rPr>
              <a:pPr>
                <a:spcBef>
                  <a:spcPct val="0"/>
                </a:spcBef>
                <a:buClrTx/>
                <a:buSzTx/>
                <a:buFontTx/>
                <a:buNone/>
              </a:pPr>
              <a:t>4</a:t>
            </a:fld>
            <a:endParaRPr kumimoji="0" lang="en-US" altLang="zh-TW" sz="1200" smtClean="0">
              <a:latin typeface="Arial Black" panose="020B0A04020102020204" pitchFamily="34" charset="0"/>
            </a:endParaRPr>
          </a:p>
        </p:txBody>
      </p:sp>
      <p:sp>
        <p:nvSpPr>
          <p:cNvPr id="8196" name="矩形 2"/>
          <p:cNvSpPr>
            <a:spLocks noChangeArrowheads="1"/>
          </p:cNvSpPr>
          <p:nvPr/>
        </p:nvSpPr>
        <p:spPr bwMode="auto">
          <a:xfrm>
            <a:off x="468313" y="1628775"/>
            <a:ext cx="821848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zh-TW" altLang="en-US" sz="2200" dirty="0">
                <a:latin typeface="微軟正黑體" panose="020B0604030504040204" pitchFamily="34" charset="-120"/>
                <a:ea typeface="微軟正黑體" panose="020B0604030504040204" pitchFamily="34" charset="-120"/>
              </a:rPr>
              <a:t>彩色影像是透過正中間的彩色感應鏡頭取得； </a:t>
            </a:r>
            <a:r>
              <a:rPr lang="en-US" altLang="zh-TW" sz="2200" dirty="0">
                <a:latin typeface="微軟正黑體" panose="020B0604030504040204" pitchFamily="34" charset="-120"/>
                <a:ea typeface="微軟正黑體" panose="020B0604030504040204" pitchFamily="34" charset="-120"/>
              </a:rPr>
              <a:t>3D </a:t>
            </a:r>
            <a:r>
              <a:rPr lang="zh-TW" altLang="en-US" sz="2200" dirty="0">
                <a:latin typeface="微軟正黑體" panose="020B0604030504040204" pitchFamily="34" charset="-120"/>
                <a:ea typeface="微軟正黑體" panose="020B0604030504040204" pitchFamily="34" charset="-120"/>
              </a:rPr>
              <a:t>深度影像是透過兩側的深度感應鏡頭，利用紅外線的反射距離差算出像素的深度</a:t>
            </a:r>
            <a:r>
              <a:rPr lang="zh-TW" altLang="en-US" sz="2200" dirty="0" smtClean="0">
                <a:latin typeface="微軟正黑體" panose="020B0604030504040204" pitchFamily="34" charset="-120"/>
                <a:ea typeface="微軟正黑體" panose="020B0604030504040204" pitchFamily="34" charset="-120"/>
              </a:rPr>
              <a:t>值。</a:t>
            </a:r>
            <a:r>
              <a:rPr lang="zh-TW" altLang="en-US" sz="2200" dirty="0">
                <a:solidFill>
                  <a:srgbClr val="231F20"/>
                </a:solidFill>
                <a:latin typeface="微軟正黑體" panose="020B0604030504040204" pitchFamily="34" charset="-120"/>
                <a:ea typeface="微軟正黑體" panose="020B0604030504040204" pitchFamily="34" charset="-120"/>
              </a:rPr>
              <a:t/>
            </a:r>
            <a:br>
              <a:rPr lang="zh-TW" altLang="en-US" sz="2200" dirty="0">
                <a:solidFill>
                  <a:srgbClr val="231F20"/>
                </a:solidFill>
                <a:latin typeface="微軟正黑體" panose="020B0604030504040204" pitchFamily="34" charset="-120"/>
                <a:ea typeface="微軟正黑體" panose="020B0604030504040204" pitchFamily="34" charset="-120"/>
              </a:rPr>
            </a:br>
            <a:r>
              <a:rPr lang="zh-TW" altLang="en-US" sz="2200" dirty="0">
                <a:solidFill>
                  <a:srgbClr val="231F20"/>
                </a:solidFill>
                <a:latin typeface="微軟正黑體" panose="020B0604030504040204" pitchFamily="34" charset="-120"/>
                <a:ea typeface="微軟正黑體" panose="020B0604030504040204" pitchFamily="34" charset="-120"/>
              </a:rPr>
              <a:t/>
            </a:r>
            <a:br>
              <a:rPr lang="zh-TW" altLang="en-US" sz="2200" dirty="0">
                <a:solidFill>
                  <a:srgbClr val="231F20"/>
                </a:solidFill>
                <a:latin typeface="微軟正黑體" panose="020B0604030504040204" pitchFamily="34" charset="-120"/>
                <a:ea typeface="微軟正黑體" panose="020B0604030504040204" pitchFamily="34" charset="-120"/>
              </a:rPr>
            </a:br>
            <a:endParaRPr lang="zh-TW" altLang="en-US" sz="2200" dirty="0">
              <a:latin typeface="微軟正黑體" panose="020B0604030504040204" pitchFamily="34" charset="-120"/>
              <a:ea typeface="微軟正黑體" panose="020B0604030504040204" pitchFamily="34" charset="-120"/>
            </a:endParaRPr>
          </a:p>
        </p:txBody>
      </p:sp>
      <p:pic>
        <p:nvPicPr>
          <p:cNvPr id="8197" name="圖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085683"/>
            <a:ext cx="61341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
          <p:cNvSpPr txBox="1">
            <a:spLocks noChangeArrowheads="1"/>
          </p:cNvSpPr>
          <p:nvPr/>
        </p:nvSpPr>
        <p:spPr bwMode="auto">
          <a:xfrm>
            <a:off x="2339975" y="5600700"/>
            <a:ext cx="44640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a:t>
            </a:r>
            <a:r>
              <a:rPr lang="en-US" altLang="zh-TW" sz="2000" kern="0" dirty="0">
                <a:latin typeface="微軟正黑體" panose="020B0604030504040204" pitchFamily="34" charset="-120"/>
                <a:ea typeface="微軟正黑體" panose="020B0604030504040204" pitchFamily="34" charset="-120"/>
                <a:cs typeface="Times New Roman" panose="02020603050405020304" pitchFamily="18" charset="0"/>
              </a:rPr>
              <a:t>5</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.2.1</a:t>
            </a:r>
            <a:r>
              <a:rPr lang="zh-TW" altLang="en-US" sz="2000" kern="0" dirty="0" smtClean="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000" dirty="0">
                <a:latin typeface="微軟正黑體" panose="020B0604030504040204" pitchFamily="34" charset="-120"/>
                <a:ea typeface="微軟正黑體" panose="020B0604030504040204" pitchFamily="34" charset="-120"/>
              </a:rPr>
              <a:t>體感操控器 </a:t>
            </a:r>
            <a:r>
              <a:rPr lang="en-US" altLang="zh-TW" sz="2000" dirty="0" smtClean="0">
                <a:latin typeface="微軟正黑體" panose="020B0604030504040204" pitchFamily="34" charset="-120"/>
                <a:ea typeface="微軟正黑體" panose="020B0604030504040204" pitchFamily="34" charset="-120"/>
              </a:rPr>
              <a:t>Kinect</a:t>
            </a:r>
            <a:endParaRPr lang="zh-TW" altLang="en-US" sz="2000" kern="0" dirty="0" smtClean="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B6E6D32-440B-44A6-8F45-BA9A4D10B584}" type="slidenum">
              <a:rPr kumimoji="0" lang="zh-TW" altLang="en-US" sz="1200" smtClean="0">
                <a:latin typeface="Arial Black" panose="020B0A04020102020204" pitchFamily="34" charset="0"/>
              </a:rPr>
              <a:pPr>
                <a:spcBef>
                  <a:spcPct val="0"/>
                </a:spcBef>
                <a:buClrTx/>
                <a:buSzTx/>
                <a:buFontTx/>
                <a:buNone/>
              </a:pPr>
              <a:t>5</a:t>
            </a:fld>
            <a:endParaRPr kumimoji="0" lang="en-US" altLang="zh-TW" sz="1200" smtClean="0">
              <a:latin typeface="Arial Black" panose="020B0A04020102020204" pitchFamily="34" charset="0"/>
            </a:endParaRPr>
          </a:p>
        </p:txBody>
      </p:sp>
      <p:pic>
        <p:nvPicPr>
          <p:cNvPr id="921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052513"/>
            <a:ext cx="785812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07950" y="4175125"/>
            <a:ext cx="46085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15.2.2</a:t>
            </a:r>
            <a:r>
              <a:rPr lang="zh-TW" altLang="en-US" sz="2000" kern="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000" dirty="0" smtClean="0">
                <a:latin typeface="微軟正黑體" panose="020B0604030504040204" pitchFamily="34" charset="-120"/>
                <a:ea typeface="微軟正黑體" panose="020B0604030504040204" pitchFamily="34" charset="-120"/>
              </a:rPr>
              <a:t>Kinect </a:t>
            </a:r>
            <a:r>
              <a:rPr lang="zh-TW" altLang="en-US" sz="2000" dirty="0">
                <a:latin typeface="微軟正黑體" panose="020B0604030504040204" pitchFamily="34" charset="-120"/>
                <a:ea typeface="微軟正黑體" panose="020B0604030504040204" pitchFamily="34" charset="-120"/>
              </a:rPr>
              <a:t>拍得的彩色</a:t>
            </a:r>
            <a:r>
              <a:rPr lang="zh-TW" altLang="en-US" sz="2000" dirty="0" smtClean="0">
                <a:latin typeface="微軟正黑體" panose="020B0604030504040204" pitchFamily="34" charset="-120"/>
                <a:ea typeface="微軟正黑體" panose="020B0604030504040204" pitchFamily="34" charset="-120"/>
              </a:rPr>
              <a:t>影像</a:t>
            </a:r>
            <a:endParaRPr lang="zh-TW" altLang="en-US" sz="2000" kern="0" dirty="0" smtClean="0">
              <a:latin typeface="微軟正黑體" panose="020B0604030504040204" pitchFamily="34" charset="-120"/>
              <a:ea typeface="微軟正黑體" panose="020B0604030504040204" pitchFamily="34" charset="-120"/>
            </a:endParaRPr>
          </a:p>
        </p:txBody>
      </p:sp>
      <p:sp>
        <p:nvSpPr>
          <p:cNvPr id="7" name="Rectangle 2"/>
          <p:cNvSpPr txBox="1">
            <a:spLocks noChangeArrowheads="1"/>
          </p:cNvSpPr>
          <p:nvPr/>
        </p:nvSpPr>
        <p:spPr bwMode="auto">
          <a:xfrm>
            <a:off x="4427538" y="4175125"/>
            <a:ext cx="46085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15.2.3</a:t>
            </a:r>
            <a:r>
              <a:rPr lang="zh-TW" altLang="en-US" sz="2000" kern="0" dirty="0" smtClean="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000" dirty="0" smtClean="0">
                <a:latin typeface="微軟正黑體" panose="020B0604030504040204" pitchFamily="34" charset="-120"/>
                <a:ea typeface="微軟正黑體" panose="020B0604030504040204" pitchFamily="34" charset="-120"/>
              </a:rPr>
              <a:t>Kinect </a:t>
            </a:r>
            <a:r>
              <a:rPr lang="zh-TW" altLang="en-US" sz="2000" dirty="0">
                <a:latin typeface="微軟正黑體" panose="020B0604030504040204" pitchFamily="34" charset="-120"/>
                <a:ea typeface="微軟正黑體" panose="020B0604030504040204" pitchFamily="34" charset="-120"/>
              </a:rPr>
              <a:t>拍得</a:t>
            </a:r>
            <a:r>
              <a:rPr lang="zh-TW" altLang="en-US" sz="2000" dirty="0" smtClean="0">
                <a:latin typeface="微軟正黑體" panose="020B0604030504040204" pitchFamily="34" charset="-120"/>
                <a:ea typeface="微軟正黑體" panose="020B0604030504040204" pitchFamily="34" charset="-120"/>
              </a:rPr>
              <a:t>的</a:t>
            </a:r>
            <a:r>
              <a:rPr lang="zh-TW" altLang="en-US" sz="2000" dirty="0">
                <a:latin typeface="微軟正黑體" panose="020B0604030504040204" pitchFamily="34" charset="-120"/>
                <a:ea typeface="微軟正黑體" panose="020B0604030504040204" pitchFamily="34" charset="-120"/>
              </a:rPr>
              <a:t>深度</a:t>
            </a:r>
            <a:r>
              <a:rPr lang="zh-TW" altLang="en-US" sz="2000" dirty="0" smtClean="0">
                <a:latin typeface="微軟正黑體" panose="020B0604030504040204" pitchFamily="34" charset="-120"/>
                <a:ea typeface="微軟正黑體" panose="020B0604030504040204" pitchFamily="34" charset="-120"/>
              </a:rPr>
              <a:t>影像</a:t>
            </a:r>
            <a:endParaRPr lang="zh-TW" altLang="en-US" sz="2000" kern="0" dirty="0" smtClean="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381000" y="457200"/>
            <a:ext cx="8382000" cy="1371600"/>
          </a:xfrm>
        </p:spPr>
        <p:txBody>
          <a:bodyPr/>
          <a:lstStyle/>
          <a:p>
            <a:pPr eaLnBrk="1" hangingPunct="1"/>
            <a:r>
              <a:rPr lang="en-US" altLang="zh-TW" dirty="0" smtClean="0">
                <a:latin typeface="微軟正黑體" panose="020B0604030504040204" pitchFamily="34" charset="-120"/>
                <a:ea typeface="微軟正黑體" panose="020B0604030504040204" pitchFamily="34" charset="-120"/>
              </a:rPr>
              <a:t>15.3</a:t>
            </a:r>
            <a:r>
              <a:rPr lang="zh-TW" altLang="en-US" dirty="0" smtClean="0">
                <a:latin typeface="微軟正黑體" panose="020B0604030504040204" pitchFamily="34" charset="-120"/>
                <a:ea typeface="微軟正黑體" panose="020B0604030504040204" pitchFamily="34" charset="-120"/>
              </a:rPr>
              <a:t> 翹曲變形技術： </a:t>
            </a:r>
            <a:r>
              <a:rPr lang="en-US" altLang="zh-TW" b="1" dirty="0" smtClean="0">
                <a:latin typeface="微軟正黑體" panose="020B0604030504040204" pitchFamily="34" charset="-120"/>
                <a:ea typeface="微軟正黑體" panose="020B0604030504040204" pitchFamily="34" charset="-120"/>
              </a:rPr>
              <a:t>DIBR </a:t>
            </a:r>
            <a:r>
              <a:rPr lang="zh-TW" altLang="en-US" dirty="0" smtClean="0">
                <a:latin typeface="微軟正黑體" panose="020B0604030504040204" pitchFamily="34" charset="-120"/>
                <a:ea typeface="微軟正黑體" panose="020B0604030504040204" pitchFamily="34" charset="-120"/>
              </a:rPr>
              <a:t>第一步驟</a:t>
            </a:r>
            <a:endParaRPr lang="zh-TW" altLang="en-US" sz="4000" dirty="0" smtClean="0">
              <a:latin typeface="微軟正黑體" panose="020B0604030504040204" pitchFamily="34" charset="-120"/>
              <a:ea typeface="微軟正黑體" panose="020B0604030504040204" pitchFamily="34" charset="-120"/>
            </a:endParaRPr>
          </a:p>
        </p:txBody>
      </p:sp>
      <p:sp>
        <p:nvSpPr>
          <p:cNvPr id="10243"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69B0E0B-31A6-49CA-9E49-D6B87572F37A}" type="slidenum">
              <a:rPr kumimoji="0" lang="zh-TW" altLang="en-US" sz="1200" smtClean="0">
                <a:latin typeface="Arial Black" panose="020B0A04020102020204" pitchFamily="34" charset="0"/>
              </a:rPr>
              <a:pPr>
                <a:spcBef>
                  <a:spcPct val="0"/>
                </a:spcBef>
                <a:buClrTx/>
                <a:buSzTx/>
                <a:buFontTx/>
                <a:buNone/>
              </a:pPr>
              <a:t>6</a:t>
            </a:fld>
            <a:endParaRPr kumimoji="0" lang="en-US" altLang="zh-TW" sz="1200" smtClean="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424272" y="1835561"/>
                <a:ext cx="8262528" cy="2341795"/>
              </a:xfrm>
              <a:prstGeom prst="rect">
                <a:avLst/>
              </a:prstGeom>
            </p:spPr>
            <p:txBody>
              <a:bodyPr wrap="square">
                <a:spAutoFit/>
              </a:bodyPr>
              <a:lstStyle/>
              <a:p>
                <a:r>
                  <a:rPr lang="zh-TW" altLang="en-US" sz="2200" dirty="0" smtClean="0">
                    <a:latin typeface="微軟正黑體" panose="020B0604030504040204" pitchFamily="34" charset="-120"/>
                    <a:ea typeface="微軟正黑體" panose="020B0604030504040204" pitchFamily="34" charset="-120"/>
                  </a:rPr>
                  <a:t>有水平的兩台相機</a:t>
                </a:r>
                <a:r>
                  <a:rPr lang="en-US" altLang="zh-TW" sz="2200" dirty="0" smtClean="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第一台是真實的，第二台是虛擬的</a:t>
                </a:r>
                <a:r>
                  <a:rPr lang="en-US" altLang="zh-TW" sz="2200" dirty="0" smtClean="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，第一台相機中相片內有一像素，其像素位置為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𝑝</m:t>
                        </m:r>
                      </m:e>
                      <m:sub>
                        <m:r>
                          <a:rPr lang="en-US" altLang="zh-TW" sz="2200" i="1" dirty="0" smtClean="0">
                            <a:latin typeface="Cambria Math" panose="02040503050406030204" pitchFamily="18" charset="0"/>
                            <a:ea typeface="微軟正黑體" panose="020B0604030504040204" pitchFamily="34" charset="-120"/>
                          </a:rPr>
                          <m:t>1</m:t>
                        </m:r>
                      </m:sub>
                    </m:sSub>
                    <m:r>
                      <a:rPr lang="zh-TW" altLang="en-US" sz="2200" i="1" dirty="0" smtClean="0">
                        <a:latin typeface="Cambria Math" panose="02040503050406030204" pitchFamily="18" charset="0"/>
                        <a:ea typeface="微軟正黑體" panose="020B0604030504040204" pitchFamily="34" charset="-120"/>
                      </a:rPr>
                      <m:t>＝</m:t>
                    </m:r>
                    <m:sSup>
                      <m:sSupPr>
                        <m:ctrlPr>
                          <a:rPr lang="en-US" altLang="zh-TW" sz="2200" i="1" dirty="0" smtClean="0">
                            <a:latin typeface="Cambria Math"/>
                            <a:ea typeface="微軟正黑體" panose="020B0604030504040204" pitchFamily="34" charset="-120"/>
                          </a:rPr>
                        </m:ctrlPr>
                      </m:sSupPr>
                      <m:e>
                        <m:d>
                          <m:dPr>
                            <m:ctrlPr>
                              <a:rPr lang="en-US" altLang="zh-TW" sz="2200" i="1" dirty="0" smtClean="0">
                                <a:latin typeface="Cambria Math"/>
                                <a:ea typeface="微軟正黑體" panose="020B0604030504040204" pitchFamily="34" charset="-120"/>
                              </a:rPr>
                            </m:ctrlPr>
                          </m:dPr>
                          <m:e>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𝑥</m:t>
                                </m:r>
                              </m:e>
                              <m:sub>
                                <m:r>
                                  <a:rPr lang="en-US" altLang="zh-TW" sz="2200" i="1" dirty="0" smtClean="0">
                                    <a:latin typeface="Cambria Math" panose="02040503050406030204" pitchFamily="18" charset="0"/>
                                    <a:ea typeface="微軟正黑體" panose="020B0604030504040204" pitchFamily="34" charset="-120"/>
                                  </a:rPr>
                                  <m:t>1</m:t>
                                </m:r>
                              </m:sub>
                            </m:sSub>
                            <m:r>
                              <a:rPr lang="en-US" altLang="zh-TW" sz="2200" i="1" dirty="0" smtClean="0">
                                <a:latin typeface="Cambria Math" panose="02040503050406030204" pitchFamily="18" charset="0"/>
                                <a:ea typeface="微軟正黑體" panose="020B0604030504040204" pitchFamily="34" charset="-120"/>
                              </a:rPr>
                              <m:t>, </m:t>
                            </m:r>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𝑦</m:t>
                                </m:r>
                              </m:e>
                              <m:sub>
                                <m:r>
                                  <a:rPr lang="en-US" altLang="zh-TW" sz="2200" i="1" dirty="0" smtClean="0">
                                    <a:latin typeface="Cambria Math" panose="02040503050406030204" pitchFamily="18" charset="0"/>
                                    <a:ea typeface="微軟正黑體" panose="020B0604030504040204" pitchFamily="34" charset="-120"/>
                                  </a:rPr>
                                  <m:t>1</m:t>
                                </m:r>
                              </m:sub>
                            </m:sSub>
                            <m:r>
                              <a:rPr lang="en-US" altLang="zh-TW" sz="2200" i="1" dirty="0" smtClean="0">
                                <a:latin typeface="Cambria Math" panose="02040503050406030204" pitchFamily="18" charset="0"/>
                                <a:ea typeface="微軟正黑體" panose="020B0604030504040204" pitchFamily="34" charset="-120"/>
                              </a:rPr>
                              <m:t>, 1</m:t>
                            </m:r>
                          </m:e>
                        </m:d>
                      </m:e>
                      <m:sup>
                        <m:r>
                          <a:rPr lang="en-US" altLang="zh-TW" sz="2200" i="1" dirty="0" smtClean="0">
                            <a:latin typeface="Cambria Math" panose="02040503050406030204" pitchFamily="18" charset="0"/>
                            <a:ea typeface="微軟正黑體" panose="020B0604030504040204" pitchFamily="34" charset="-120"/>
                          </a:rPr>
                          <m:t>𝑡</m:t>
                        </m:r>
                      </m:sup>
                    </m:sSup>
                  </m:oMath>
                </a14:m>
                <a:r>
                  <a:rPr lang="zh-TW" altLang="en-US" sz="2200" dirty="0" smtClean="0">
                    <a:latin typeface="微軟正黑體" panose="020B0604030504040204" pitchFamily="34" charset="-120"/>
                    <a:ea typeface="微軟正黑體" panose="020B0604030504040204" pitchFamily="34" charset="-120"/>
                  </a:rPr>
                  <a:t>，我們可以透過該台相機的內部參數矩陣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𝐾</m:t>
                        </m:r>
                      </m:e>
                      <m:sub>
                        <m:r>
                          <a:rPr lang="en-US" altLang="zh-TW" sz="2200" i="1" dirty="0" smtClean="0">
                            <a:latin typeface="Cambria Math" panose="02040503050406030204" pitchFamily="18" charset="0"/>
                            <a:ea typeface="微軟正黑體" panose="020B0604030504040204" pitchFamily="34" charset="-120"/>
                          </a:rPr>
                          <m:t>1</m:t>
                        </m:r>
                      </m:sub>
                    </m:sSub>
                  </m:oMath>
                </a14:m>
                <a:r>
                  <a:rPr lang="zh-TW" altLang="en-US" sz="2200" dirty="0" smtClean="0">
                    <a:latin typeface="微軟正黑體" panose="020B0604030504040204" pitchFamily="34" charset="-120"/>
                    <a:ea typeface="微軟正黑體" panose="020B0604030504040204" pitchFamily="34" charset="-120"/>
                  </a:rPr>
                  <a:t>、旋轉矩陣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𝑅</m:t>
                        </m:r>
                      </m:e>
                      <m:sub>
                        <m:r>
                          <a:rPr lang="en-US" altLang="zh-TW" sz="2200" i="1" dirty="0" smtClean="0">
                            <a:latin typeface="Cambria Math" panose="02040503050406030204" pitchFamily="18" charset="0"/>
                            <a:ea typeface="微軟正黑體" panose="020B0604030504040204" pitchFamily="34" charset="-120"/>
                          </a:rPr>
                          <m:t>1</m:t>
                        </m:r>
                      </m:sub>
                    </m:sSub>
                    <m:r>
                      <a:rPr lang="zh-TW" altLang="en-US" sz="2200" i="1" dirty="0" smtClean="0">
                        <a:latin typeface="Cambria Math" panose="02040503050406030204" pitchFamily="18" charset="0"/>
                        <a:ea typeface="微軟正黑體" panose="020B0604030504040204" pitchFamily="34" charset="-120"/>
                      </a:rPr>
                      <m:t>＝</m:t>
                    </m:r>
                    <m:r>
                      <a:rPr lang="zh-TW" altLang="en-US" sz="2200" i="1" dirty="0" smtClean="0">
                        <a:latin typeface="Cambria Math" panose="02040503050406030204" pitchFamily="18" charset="0"/>
                        <a:ea typeface="微軟正黑體" panose="020B0604030504040204" pitchFamily="34" charset="-120"/>
                      </a:rPr>
                      <m:t> </m:t>
                    </m:r>
                    <m:r>
                      <a:rPr lang="en-US" altLang="zh-TW" sz="2200" i="1" dirty="0" smtClean="0">
                        <a:latin typeface="Cambria Math" panose="02040503050406030204" pitchFamily="18" charset="0"/>
                        <a:ea typeface="微軟正黑體" panose="020B0604030504040204" pitchFamily="34" charset="-120"/>
                      </a:rPr>
                      <m:t>𝐼</m:t>
                    </m:r>
                  </m:oMath>
                </a14:m>
                <a:r>
                  <a:rPr lang="zh-TW" altLang="en-US" sz="2200" dirty="0" smtClean="0">
                    <a:latin typeface="微軟正黑體" panose="020B0604030504040204" pitchFamily="34" charset="-120"/>
                    <a:ea typeface="微軟正黑體" panose="020B0604030504040204" pitchFamily="34" charset="-120"/>
                  </a:rPr>
                  <a:t>、平移向量 </a:t>
                </a:r>
                <a:endParaRPr lang="en-US" altLang="zh-TW" sz="2200" dirty="0" smtClean="0">
                  <a:latin typeface="微軟正黑體" panose="020B0604030504040204" pitchFamily="34" charset="-120"/>
                  <a:ea typeface="微軟正黑體" panose="020B0604030504040204" pitchFamily="34" charset="-120"/>
                </a:endParaRPr>
              </a:p>
              <a:p>
                <a14:m>
                  <m:oMath xmlns:m="http://schemas.openxmlformats.org/officeDocument/2006/math">
                    <m:sSub>
                      <m:sSubPr>
                        <m:ctrlPr>
                          <a:rPr lang="en-US" altLang="zh-TW" sz="2200" b="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𝑇</m:t>
                        </m:r>
                      </m:e>
                      <m:sub>
                        <m:r>
                          <a:rPr lang="en-US" altLang="zh-TW" sz="2200" b="0" i="1" dirty="0" smtClean="0">
                            <a:latin typeface="Cambria Math"/>
                            <a:ea typeface="微軟正黑體" panose="020B0604030504040204" pitchFamily="34" charset="-120"/>
                          </a:rPr>
                          <m:t>1</m:t>
                        </m:r>
                      </m:sub>
                    </m:sSub>
                    <m:r>
                      <a:rPr lang="en-US" altLang="zh-TW" sz="2200" i="1" dirty="0" smtClean="0">
                        <a:latin typeface="Cambria Math" panose="02040503050406030204" pitchFamily="18" charset="0"/>
                        <a:ea typeface="微軟正黑體" panose="020B0604030504040204" pitchFamily="34" charset="-120"/>
                      </a:rPr>
                      <m:t>=</m:t>
                    </m:r>
                    <m:d>
                      <m:dPr>
                        <m:begChr m:val="["/>
                        <m:endChr m:val="]"/>
                        <m:ctrlPr>
                          <a:rPr lang="en-US" altLang="zh-TW" sz="2200" i="1" dirty="0" smtClean="0">
                            <a:latin typeface="Cambria Math"/>
                            <a:ea typeface="微軟正黑體" panose="020B0604030504040204" pitchFamily="34" charset="-120"/>
                          </a:rPr>
                        </m:ctrlPr>
                      </m:dPr>
                      <m:e>
                        <m:m>
                          <m:mPr>
                            <m:mcs>
                              <m:mc>
                                <m:mcPr>
                                  <m:count m:val="1"/>
                                  <m:mcJc m:val="center"/>
                                </m:mcPr>
                              </m:mc>
                            </m:mcs>
                            <m:ctrlPr>
                              <a:rPr lang="en-US" altLang="zh-TW" sz="2200" i="1" dirty="0" smtClean="0">
                                <a:latin typeface="Cambria Math"/>
                                <a:ea typeface="微軟正黑體" panose="020B0604030504040204" pitchFamily="34" charset="-120"/>
                              </a:rPr>
                            </m:ctrlPr>
                          </m:mPr>
                          <m:mr>
                            <m:e>
                              <m:r>
                                <m:rPr>
                                  <m:brk m:alnAt="7"/>
                                </m:rPr>
                                <a:rPr lang="en-US" altLang="zh-TW" sz="2200" i="1" dirty="0">
                                  <a:latin typeface="Cambria Math" panose="02040503050406030204" pitchFamily="18" charset="0"/>
                                  <a:ea typeface="微軟正黑體" panose="020B0604030504040204" pitchFamily="34" charset="-120"/>
                                </a:rPr>
                                <m:t>0</m:t>
                              </m:r>
                            </m:e>
                          </m:mr>
                          <m:mr>
                            <m:e>
                              <m:r>
                                <a:rPr lang="en-US" altLang="zh-TW" sz="2200" i="1" dirty="0">
                                  <a:latin typeface="Cambria Math" panose="02040503050406030204" pitchFamily="18" charset="0"/>
                                  <a:ea typeface="微軟正黑體" panose="020B0604030504040204" pitchFamily="34" charset="-120"/>
                                </a:rPr>
                                <m:t>0</m:t>
                              </m:r>
                            </m:e>
                          </m:mr>
                          <m:mr>
                            <m:e>
                              <m:r>
                                <a:rPr lang="en-US" altLang="zh-TW" sz="2200" i="1" dirty="0">
                                  <a:latin typeface="Cambria Math" panose="02040503050406030204" pitchFamily="18" charset="0"/>
                                  <a:ea typeface="微軟正黑體" panose="020B0604030504040204" pitchFamily="34" charset="-120"/>
                                </a:rPr>
                                <m:t>0</m:t>
                              </m:r>
                            </m:e>
                          </m:mr>
                        </m:m>
                      </m:e>
                    </m:d>
                  </m:oMath>
                </a14:m>
                <a:r>
                  <a:rPr lang="zh-TW" altLang="en-US" sz="2200" dirty="0" smtClean="0">
                    <a:latin typeface="微軟正黑體" panose="020B0604030504040204" pitchFamily="34" charset="-120"/>
                    <a:ea typeface="微軟正黑體" panose="020B0604030504040204" pitchFamily="34" charset="-120"/>
                  </a:rPr>
                  <a:t>及該像素之實際深度值，經由式 </a:t>
                </a:r>
                <a:r>
                  <a:rPr lang="en-US" altLang="zh-TW" sz="2200" dirty="0" smtClean="0">
                    <a:latin typeface="微軟正黑體" panose="020B0604030504040204" pitchFamily="34" charset="-120"/>
                    <a:ea typeface="微軟正黑體" panose="020B0604030504040204" pitchFamily="34" charset="-120"/>
                  </a:rPr>
                  <a:t>(15.3.1) </a:t>
                </a:r>
                <a:r>
                  <a:rPr lang="zh-TW" altLang="en-US" sz="2200" dirty="0" smtClean="0">
                    <a:latin typeface="微軟正黑體" panose="020B0604030504040204" pitchFamily="34" charset="-120"/>
                    <a:ea typeface="微軟正黑體" panose="020B0604030504040204" pitchFamily="34" charset="-120"/>
                  </a:rPr>
                  <a:t>取得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a:ea typeface="微軟正黑體" panose="020B0604030504040204" pitchFamily="34" charset="-120"/>
                          </a:rPr>
                          <m:t>𝑝</m:t>
                        </m:r>
                      </m:e>
                      <m:sub>
                        <m:r>
                          <a:rPr lang="en-US" altLang="zh-TW" sz="2200" i="1" dirty="0" smtClean="0">
                            <a:latin typeface="Cambria Math"/>
                            <a:ea typeface="微軟正黑體" panose="020B0604030504040204" pitchFamily="34" charset="-120"/>
                          </a:rPr>
                          <m:t>1</m:t>
                        </m:r>
                      </m:sub>
                    </m:sSub>
                  </m:oMath>
                </a14:m>
                <a:r>
                  <a:rPr lang="zh-TW" altLang="en-US" sz="2200" dirty="0" smtClean="0">
                    <a:latin typeface="微軟正黑體" panose="020B0604030504040204" pitchFamily="34" charset="-120"/>
                    <a:ea typeface="微軟正黑體" panose="020B0604030504040204" pitchFamily="34" charset="-120"/>
                  </a:rPr>
                  <a:t>與世界座標的位置</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𝑃</m:t>
                    </m:r>
                    <m:r>
                      <a:rPr lang="en-US" altLang="zh-TW" sz="2200" i="1" dirty="0" smtClean="0">
                        <a:latin typeface="Cambria Math" panose="02040503050406030204" pitchFamily="18" charset="0"/>
                        <a:ea typeface="微軟正黑體" panose="020B0604030504040204" pitchFamily="34" charset="-120"/>
                      </a:rPr>
                      <m:t>=</m:t>
                    </m:r>
                    <m:sSup>
                      <m:sSupPr>
                        <m:ctrlPr>
                          <a:rPr lang="en-US" altLang="zh-TW" sz="2200" i="1" dirty="0" smtClean="0">
                            <a:latin typeface="Cambria Math"/>
                            <a:ea typeface="微軟正黑體" panose="020B0604030504040204" pitchFamily="34" charset="-120"/>
                          </a:rPr>
                        </m:ctrlPr>
                      </m:sSupPr>
                      <m:e>
                        <m:d>
                          <m:dPr>
                            <m:ctrlPr>
                              <a:rPr lang="en-US" altLang="zh-TW" sz="2200" i="1" dirty="0" smtClean="0">
                                <a:latin typeface="Cambria Math"/>
                                <a:ea typeface="微軟正黑體" panose="020B0604030504040204" pitchFamily="34" charset="-120"/>
                              </a:rPr>
                            </m:ctrlPr>
                          </m:dPr>
                          <m:e>
                            <m:sSub>
                              <m:sSubPr>
                                <m:ctrlPr>
                                  <a:rPr lang="en-US" altLang="zh-TW" sz="2200" i="1" dirty="0" err="1" smtClean="0">
                                    <a:latin typeface="Cambria Math"/>
                                    <a:ea typeface="微軟正黑體" panose="020B0604030504040204" pitchFamily="34" charset="-120"/>
                                  </a:rPr>
                                </m:ctrlPr>
                              </m:sSubPr>
                              <m:e>
                                <m:r>
                                  <a:rPr lang="en-US" altLang="zh-TW" sz="2200" i="1" dirty="0" err="1" smtClean="0">
                                    <a:latin typeface="Cambria Math" panose="02040503050406030204" pitchFamily="18" charset="0"/>
                                    <a:ea typeface="微軟正黑體" panose="020B0604030504040204" pitchFamily="34" charset="-120"/>
                                  </a:rPr>
                                  <m:t>𝑋</m:t>
                                </m:r>
                              </m:e>
                              <m:sub>
                                <m:r>
                                  <a:rPr lang="en-US" altLang="zh-TW" sz="2200" i="1" dirty="0" err="1" smtClean="0">
                                    <a:latin typeface="Cambria Math" panose="02040503050406030204" pitchFamily="18" charset="0"/>
                                    <a:ea typeface="微軟正黑體" panose="020B0604030504040204" pitchFamily="34" charset="-120"/>
                                  </a:rPr>
                                  <m:t>𝑤</m:t>
                                </m:r>
                              </m:sub>
                            </m:sSub>
                            <m:r>
                              <a:rPr lang="en-US" altLang="zh-TW" sz="2200" i="1" dirty="0" err="1" smtClean="0">
                                <a:latin typeface="Cambria Math" panose="02040503050406030204" pitchFamily="18" charset="0"/>
                                <a:ea typeface="微軟正黑體" panose="020B0604030504040204" pitchFamily="34" charset="-120"/>
                              </a:rPr>
                              <m:t>,</m:t>
                            </m:r>
                            <m:sSub>
                              <m:sSubPr>
                                <m:ctrlPr>
                                  <a:rPr lang="en-US" altLang="zh-TW" sz="2200" i="1" dirty="0" err="1" smtClean="0">
                                    <a:latin typeface="Cambria Math"/>
                                    <a:ea typeface="微軟正黑體" panose="020B0604030504040204" pitchFamily="34" charset="-120"/>
                                  </a:rPr>
                                </m:ctrlPr>
                              </m:sSubPr>
                              <m:e>
                                <m:r>
                                  <a:rPr lang="en-US" altLang="zh-TW" sz="2200" i="1" dirty="0" err="1" smtClean="0">
                                    <a:latin typeface="Cambria Math" panose="02040503050406030204" pitchFamily="18" charset="0"/>
                                    <a:ea typeface="微軟正黑體" panose="020B0604030504040204" pitchFamily="34" charset="-120"/>
                                  </a:rPr>
                                  <m:t>𝑌</m:t>
                                </m:r>
                              </m:e>
                              <m:sub>
                                <m:r>
                                  <a:rPr lang="en-US" altLang="zh-TW" sz="2200" i="1" dirty="0" err="1" smtClean="0">
                                    <a:latin typeface="Cambria Math" panose="02040503050406030204" pitchFamily="18" charset="0"/>
                                    <a:ea typeface="微軟正黑體" panose="020B0604030504040204" pitchFamily="34" charset="-120"/>
                                  </a:rPr>
                                  <m:t>𝑤</m:t>
                                </m:r>
                              </m:sub>
                            </m:sSub>
                            <m:r>
                              <a:rPr lang="en-US" altLang="zh-TW" sz="2200" i="1" dirty="0" err="1" smtClean="0">
                                <a:latin typeface="Cambria Math" panose="02040503050406030204" pitchFamily="18" charset="0"/>
                                <a:ea typeface="微軟正黑體" panose="020B0604030504040204" pitchFamily="34" charset="-120"/>
                              </a:rPr>
                              <m:t>,</m:t>
                            </m:r>
                            <m:sSub>
                              <m:sSubPr>
                                <m:ctrlPr>
                                  <a:rPr lang="en-US" altLang="zh-TW" sz="2200" i="1" dirty="0" err="1" smtClean="0">
                                    <a:latin typeface="Cambria Math"/>
                                    <a:ea typeface="微軟正黑體" panose="020B0604030504040204" pitchFamily="34" charset="-120"/>
                                  </a:rPr>
                                </m:ctrlPr>
                              </m:sSubPr>
                              <m:e>
                                <m:r>
                                  <a:rPr lang="en-US" altLang="zh-TW" sz="2200" i="1" dirty="0" err="1" smtClean="0">
                                    <a:latin typeface="Cambria Math" panose="02040503050406030204" pitchFamily="18" charset="0"/>
                                    <a:ea typeface="微軟正黑體" panose="020B0604030504040204" pitchFamily="34" charset="-120"/>
                                  </a:rPr>
                                  <m:t>𝑍</m:t>
                                </m:r>
                              </m:e>
                              <m:sub>
                                <m:r>
                                  <a:rPr lang="en-US" altLang="zh-TW" sz="2200" i="1" dirty="0" err="1" smtClean="0">
                                    <a:latin typeface="Cambria Math" panose="02040503050406030204" pitchFamily="18" charset="0"/>
                                    <a:ea typeface="微軟正黑體" panose="020B0604030504040204" pitchFamily="34" charset="-120"/>
                                  </a:rPr>
                                  <m:t>𝑤</m:t>
                                </m:r>
                              </m:sub>
                            </m:sSub>
                          </m:e>
                        </m:d>
                      </m:e>
                      <m:sup>
                        <m:r>
                          <a:rPr lang="en-US" altLang="zh-TW" sz="2200" i="1" dirty="0" smtClean="0">
                            <a:latin typeface="Cambria Math" panose="02040503050406030204" pitchFamily="18" charset="0"/>
                            <a:ea typeface="微軟正黑體" panose="020B0604030504040204" pitchFamily="34" charset="-120"/>
                          </a:rPr>
                          <m:t>𝑡</m:t>
                        </m:r>
                      </m:sup>
                    </m:sSup>
                  </m:oMath>
                </a14:m>
                <a:r>
                  <a:rPr lang="zh-TW" altLang="en-US" sz="2200" dirty="0" smtClean="0">
                    <a:latin typeface="微軟正黑體" panose="020B0604030504040204" pitchFamily="34" charset="-120"/>
                    <a:ea typeface="微軟正黑體" panose="020B0604030504040204" pitchFamily="34" charset="-120"/>
                  </a:rPr>
                  <a:t>的關係。</a:t>
                </a:r>
                <a:endParaRPr lang="zh-TW" altLang="en-US" sz="2200" dirty="0">
                  <a:latin typeface="微軟正黑體" panose="020B0604030504040204" pitchFamily="34" charset="-120"/>
                  <a:ea typeface="微軟正黑體" panose="020B0604030504040204" pitchFamily="34" charset="-120"/>
                </a:endParaRPr>
              </a:p>
            </p:txBody>
          </p:sp>
        </mc:Choice>
        <mc:Fallback xmlns="">
          <p:sp>
            <p:nvSpPr>
              <p:cNvPr id="2" name="矩形 1"/>
              <p:cNvSpPr>
                <a:spLocks noRot="1" noChangeAspect="1" noMove="1" noResize="1" noEditPoints="1" noAdjustHandles="1" noChangeArrowheads="1" noChangeShapeType="1" noTextEdit="1"/>
              </p:cNvSpPr>
              <p:nvPr/>
            </p:nvSpPr>
            <p:spPr>
              <a:xfrm>
                <a:off x="424272" y="1835561"/>
                <a:ext cx="8262528" cy="2341795"/>
              </a:xfrm>
              <a:prstGeom prst="rect">
                <a:avLst/>
              </a:prstGeom>
              <a:blipFill rotWithShape="0">
                <a:blip r:embed="rId2"/>
                <a:stretch>
                  <a:fillRect l="-959" t="-1823" r="-295" b="-468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667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F9232FD2-C5D7-4584-ACC4-24A0A1791F99}" type="slidenum">
              <a:rPr kumimoji="0" lang="zh-TW" altLang="en-US" sz="1200" smtClean="0">
                <a:latin typeface="Arial Black" panose="020B0A04020102020204" pitchFamily="34" charset="0"/>
              </a:rPr>
              <a:pPr>
                <a:spcBef>
                  <a:spcPct val="0"/>
                </a:spcBef>
                <a:buClrTx/>
                <a:buSzTx/>
                <a:buFontTx/>
                <a:buNone/>
              </a:pPr>
              <a:t>7</a:t>
            </a:fld>
            <a:endParaRPr kumimoji="0" lang="en-US" altLang="zh-TW" sz="1200" smtClean="0">
              <a:latin typeface="Arial Black" panose="020B0A04020102020204" pitchFamily="34" charset="0"/>
            </a:endParaRPr>
          </a:p>
        </p:txBody>
      </p:sp>
      <p:grpSp>
        <p:nvGrpSpPr>
          <p:cNvPr id="3" name="群組 2"/>
          <p:cNvGrpSpPr/>
          <p:nvPr/>
        </p:nvGrpSpPr>
        <p:grpSpPr>
          <a:xfrm>
            <a:off x="4064000" y="704749"/>
            <a:ext cx="4737100" cy="5316539"/>
            <a:chOff x="4064000" y="476249"/>
            <a:chExt cx="4737100" cy="5316539"/>
          </a:xfrm>
        </p:grpSpPr>
        <p:pic>
          <p:nvPicPr>
            <p:cNvPr id="11268" name="圖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4000" y="476249"/>
              <a:ext cx="4737100" cy="471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4352925" y="5443538"/>
              <a:ext cx="41592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zh-TW" altLang="en-US" sz="2000" kern="0" dirty="0" smtClean="0">
                  <a:latin typeface="微軟正黑體" panose="020B0604030504040204" pitchFamily="34" charset="-120"/>
                  <a:ea typeface="微軟正黑體" panose="020B0604030504040204" pitchFamily="34" charset="-120"/>
                </a:rPr>
                <a:t>圖</a:t>
              </a: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15.3.1</a:t>
              </a:r>
              <a:r>
                <a:rPr lang="zh-TW" altLang="en-US" sz="2000" kern="0" dirty="0">
                  <a:latin typeface="微軟正黑體" panose="020B0604030504040204" pitchFamily="34" charset="-120"/>
                  <a:ea typeface="微軟正黑體" panose="020B0604030504040204" pitchFamily="34" charset="-120"/>
                  <a:cs typeface="Times New Roman" panose="02020603050405020304" pitchFamily="18" charset="0"/>
                </a:rPr>
                <a:t> </a:t>
              </a:r>
              <a:endPar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algn="ctr" eaLnBrk="1" hangingPunct="1">
                <a:defRPr/>
              </a:pPr>
              <a:r>
                <a:rPr lang="zh-TW" altLang="en-US" sz="2000" kern="0" dirty="0" smtClean="0">
                  <a:latin typeface="微軟正黑體" panose="020B0604030504040204" pitchFamily="34" charset="-120"/>
                  <a:ea typeface="微軟正黑體" panose="020B0604030504040204" pitchFamily="34" charset="-120"/>
                  <a:cs typeface="Times New Roman" panose="02020603050405020304" pitchFamily="18" charset="0"/>
                </a:rPr>
                <a:t>世界坐標系中的翹曲變形模型</a:t>
              </a:r>
              <a:endParaRPr lang="zh-TW" altLang="en-US" sz="2000" kern="0" dirty="0" smtClean="0">
                <a:latin typeface="微軟正黑體" panose="020B0604030504040204" pitchFamily="34" charset="-120"/>
                <a:ea typeface="微軟正黑體" panose="020B0604030504040204" pitchFamily="34" charset="-120"/>
              </a:endParaRPr>
            </a:p>
          </p:txBody>
        </p:sp>
      </p:grpSp>
      <p:grpSp>
        <p:nvGrpSpPr>
          <p:cNvPr id="2" name="群組 1"/>
          <p:cNvGrpSpPr/>
          <p:nvPr/>
        </p:nvGrpSpPr>
        <p:grpSpPr>
          <a:xfrm>
            <a:off x="395536" y="2204864"/>
            <a:ext cx="4159250" cy="2947838"/>
            <a:chOff x="395536" y="2204864"/>
            <a:chExt cx="4159250" cy="2947838"/>
          </a:xfrm>
        </p:grpSpPr>
        <p:pic>
          <p:nvPicPr>
            <p:cNvPr id="11267" name="圖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204864"/>
              <a:ext cx="36004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395536" y="4805039"/>
              <a:ext cx="41592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(15.3.1)</a:t>
              </a:r>
              <a:endParaRPr lang="zh-TW" altLang="en-US" sz="2000" kern="0" dirty="0" smtClean="0">
                <a:latin typeface="微軟正黑體" panose="020B0604030504040204" pitchFamily="34" charset="-120"/>
                <a:ea typeface="微軟正黑體" panose="020B0604030504040204" pitchFamily="34" charset="-12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FD3A1675-55E0-4669-ACF1-1B54A36DE63E}" type="slidenum">
              <a:rPr kumimoji="0" lang="zh-TW" altLang="en-US" sz="1200" smtClean="0">
                <a:latin typeface="Arial Black" panose="020B0A04020102020204" pitchFamily="34" charset="0"/>
              </a:rPr>
              <a:pPr>
                <a:spcBef>
                  <a:spcPct val="0"/>
                </a:spcBef>
                <a:buClrTx/>
                <a:buSzTx/>
                <a:buFontTx/>
                <a:buNone/>
              </a:pPr>
              <a:t>8</a:t>
            </a:fld>
            <a:endParaRPr kumimoji="0" lang="en-US" altLang="zh-TW" sz="1200" smtClean="0">
              <a:latin typeface="Arial Black" panose="020B0A04020102020204" pitchFamily="34" charset="0"/>
            </a:endParaRPr>
          </a:p>
        </p:txBody>
      </p:sp>
      <p:sp>
        <p:nvSpPr>
          <p:cNvPr id="7" name="Rectangle 2"/>
          <p:cNvSpPr txBox="1">
            <a:spLocks noChangeArrowheads="1"/>
          </p:cNvSpPr>
          <p:nvPr/>
        </p:nvSpPr>
        <p:spPr bwMode="auto">
          <a:xfrm>
            <a:off x="5076056" y="1826220"/>
            <a:ext cx="41592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(15.3.2)</a:t>
            </a:r>
            <a:endParaRPr lang="zh-TW" altLang="en-US" sz="2000" kern="0" dirty="0" smtClean="0">
              <a:latin typeface="微軟正黑體" panose="020B0604030504040204" pitchFamily="34" charset="-120"/>
              <a:ea typeface="微軟正黑體" panose="020B0604030504040204" pitchFamily="34" charset="-120"/>
            </a:endParaRPr>
          </a:p>
        </p:txBody>
      </p:sp>
      <p:sp>
        <p:nvSpPr>
          <p:cNvPr id="9" name="Rectangle 2"/>
          <p:cNvSpPr txBox="1">
            <a:spLocks noChangeArrowheads="1"/>
          </p:cNvSpPr>
          <p:nvPr/>
        </p:nvSpPr>
        <p:spPr bwMode="auto">
          <a:xfrm>
            <a:off x="5052748" y="3555958"/>
            <a:ext cx="41592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a:lstStyle>
          <a:p>
            <a:pPr algn="ctr" eaLnBrk="1" hangingPunct="1">
              <a:defRPr/>
            </a:pPr>
            <a:r>
              <a:rPr lang="en-US" altLang="zh-TW" sz="2000" kern="0" dirty="0" smtClean="0">
                <a:latin typeface="微軟正黑體" panose="020B0604030504040204" pitchFamily="34" charset="-120"/>
                <a:ea typeface="微軟正黑體" panose="020B0604030504040204" pitchFamily="34" charset="-120"/>
                <a:cs typeface="Times New Roman" panose="02020603050405020304" pitchFamily="18" charset="0"/>
              </a:rPr>
              <a:t>(15.3.3)</a:t>
            </a:r>
            <a:endParaRPr lang="zh-TW" altLang="en-US" sz="2000" kern="0" dirty="0" smtClean="0">
              <a:latin typeface="微軟正黑體" panose="020B0604030504040204" pitchFamily="34" charset="-120"/>
              <a:ea typeface="微軟正黑體" panose="020B0604030504040204" pitchFamily="34" charset="-120"/>
            </a:endParaRPr>
          </a:p>
        </p:txBody>
      </p:sp>
      <p:grpSp>
        <p:nvGrpSpPr>
          <p:cNvPr id="5" name="群組 4"/>
          <p:cNvGrpSpPr/>
          <p:nvPr/>
        </p:nvGrpSpPr>
        <p:grpSpPr>
          <a:xfrm>
            <a:off x="576262" y="826750"/>
            <a:ext cx="7884169" cy="5170646"/>
            <a:chOff x="576262" y="826750"/>
            <a:chExt cx="7884169" cy="5170646"/>
          </a:xfrm>
        </p:grpSpPr>
        <mc:AlternateContent xmlns:mc="http://schemas.openxmlformats.org/markup-compatibility/2006" xmlns:a14="http://schemas.microsoft.com/office/drawing/2010/main">
          <mc:Choice Requires="a14">
            <p:sp>
              <p:nvSpPr>
                <p:cNvPr id="2" name="矩形 1"/>
                <p:cNvSpPr/>
                <p:nvPr/>
              </p:nvSpPr>
              <p:spPr>
                <a:xfrm>
                  <a:off x="576262" y="826750"/>
                  <a:ext cx="7884169" cy="5170646"/>
                </a:xfrm>
                <a:prstGeom prst="rect">
                  <a:avLst/>
                </a:prstGeom>
              </p:spPr>
              <p:txBody>
                <a:bodyPr wrap="square">
                  <a:spAutoFit/>
                </a:bodyPr>
                <a:lstStyle/>
                <a:p>
                  <a:r>
                    <a:rPr lang="zh-TW" altLang="en-US" sz="2200" i="0" dirty="0" smtClean="0">
                      <a:solidFill>
                        <a:srgbClr val="231F20"/>
                      </a:solidFill>
                      <a:effectLst/>
                      <a:latin typeface="微軟正黑體" panose="020B0604030504040204" pitchFamily="34" charset="-120"/>
                      <a:ea typeface="微軟正黑體" panose="020B0604030504040204" pitchFamily="34" charset="-120"/>
                    </a:rPr>
                    <a:t>同理，在第二台相機上，我們有下式：</a:t>
                  </a:r>
                  <a:endParaRPr lang="en-US" altLang="zh-TW" sz="2200" i="0" dirty="0" smtClean="0">
                    <a:solidFill>
                      <a:srgbClr val="231F20"/>
                    </a:solidFill>
                    <a:effectLst/>
                    <a:latin typeface="微軟正黑體" panose="020B0604030504040204" pitchFamily="34" charset="-120"/>
                    <a:ea typeface="微軟正黑體" panose="020B0604030504040204" pitchFamily="34" charset="-120"/>
                  </a:endParaRPr>
                </a:p>
                <a:p>
                  <a:endParaRPr lang="en-US" altLang="zh-TW" sz="2200" dirty="0">
                    <a:solidFill>
                      <a:srgbClr val="231F20"/>
                    </a:solidFill>
                    <a:latin typeface="微軟正黑體" panose="020B0604030504040204" pitchFamily="34" charset="-120"/>
                    <a:ea typeface="微軟正黑體" panose="020B0604030504040204" pitchFamily="34" charset="-120"/>
                  </a:endParaRPr>
                </a:p>
                <a:p>
                  <a:endParaRPr lang="en-US" altLang="zh-TW" sz="2200" i="0" dirty="0" smtClean="0">
                    <a:solidFill>
                      <a:srgbClr val="231F20"/>
                    </a:solidFill>
                    <a:effectLst/>
                    <a:latin typeface="微軟正黑體" panose="020B0604030504040204" pitchFamily="34" charset="-120"/>
                    <a:ea typeface="微軟正黑體" panose="020B0604030504040204" pitchFamily="34" charset="-120"/>
                  </a:endParaRPr>
                </a:p>
                <a:p>
                  <a:endParaRPr lang="en-US" altLang="zh-TW" sz="2200" dirty="0">
                    <a:solidFill>
                      <a:srgbClr val="231F20"/>
                    </a:solidFill>
                    <a:latin typeface="微軟正黑體" panose="020B0604030504040204" pitchFamily="34" charset="-120"/>
                    <a:ea typeface="微軟正黑體" panose="020B0604030504040204" pitchFamily="34" charset="-120"/>
                  </a:endParaRPr>
                </a:p>
                <a:p>
                  <a:endParaRPr lang="en-US" altLang="zh-TW" sz="2200" i="0" dirty="0" smtClean="0">
                    <a:solidFill>
                      <a:srgbClr val="231F20"/>
                    </a:solidFill>
                    <a:effectLst/>
                    <a:latin typeface="微軟正黑體" panose="020B0604030504040204" pitchFamily="34" charset="-120"/>
                    <a:ea typeface="微軟正黑體" panose="020B0604030504040204" pitchFamily="34" charset="-120"/>
                  </a:endParaRPr>
                </a:p>
                <a:p>
                  <a:endParaRPr lang="en-US" altLang="zh-TW" sz="2200" dirty="0">
                    <a:solidFill>
                      <a:srgbClr val="231F20"/>
                    </a:solidFill>
                    <a:latin typeface="微軟正黑體" panose="020B0604030504040204" pitchFamily="34" charset="-120"/>
                    <a:ea typeface="微軟正黑體" panose="020B0604030504040204" pitchFamily="34" charset="-120"/>
                  </a:endParaRPr>
                </a:p>
                <a:p>
                  <a:r>
                    <a:rPr lang="zh-TW" altLang="en-US" sz="2200" i="0" dirty="0" smtClean="0">
                      <a:solidFill>
                        <a:srgbClr val="231F20"/>
                      </a:solidFill>
                      <a:effectLst/>
                      <a:latin typeface="微軟正黑體" panose="020B0604030504040204" pitchFamily="34" charset="-120"/>
                      <a:ea typeface="微軟正黑體" panose="020B0604030504040204" pitchFamily="34" charset="-120"/>
                    </a:rPr>
                    <a:t>合併式 </a:t>
                  </a:r>
                  <a:r>
                    <a:rPr lang="en-US" altLang="zh-TW" sz="2200" i="0" dirty="0" smtClean="0">
                      <a:solidFill>
                        <a:srgbClr val="231F20"/>
                      </a:solidFill>
                      <a:effectLst/>
                      <a:latin typeface="微軟正黑體" panose="020B0604030504040204" pitchFamily="34" charset="-120"/>
                      <a:ea typeface="微軟正黑體" panose="020B0604030504040204" pitchFamily="34" charset="-120"/>
                    </a:rPr>
                    <a:t>(15.3.1) </a:t>
                  </a:r>
                  <a:r>
                    <a:rPr lang="zh-TW" altLang="en-US" sz="2200" i="0" dirty="0" smtClean="0">
                      <a:solidFill>
                        <a:srgbClr val="231F20"/>
                      </a:solidFill>
                      <a:effectLst/>
                      <a:latin typeface="微軟正黑體" panose="020B0604030504040204" pitchFamily="34" charset="-120"/>
                      <a:ea typeface="微軟正黑體" panose="020B0604030504040204" pitchFamily="34" charset="-120"/>
                    </a:rPr>
                    <a:t>和式 </a:t>
                  </a:r>
                  <a:r>
                    <a:rPr lang="en-US" altLang="zh-TW" sz="2200" i="0" dirty="0" smtClean="0">
                      <a:solidFill>
                        <a:srgbClr val="231F20"/>
                      </a:solidFill>
                      <a:effectLst/>
                      <a:latin typeface="微軟正黑體" panose="020B0604030504040204" pitchFamily="34" charset="-120"/>
                      <a:ea typeface="微軟正黑體" panose="020B0604030504040204" pitchFamily="34" charset="-120"/>
                    </a:rPr>
                    <a:t>(15.3.2)</a:t>
                  </a:r>
                  <a:r>
                    <a:rPr lang="zh-TW" altLang="en-US" sz="2200" i="0" dirty="0" smtClean="0">
                      <a:solidFill>
                        <a:srgbClr val="231F20"/>
                      </a:solidFill>
                      <a:effectLst/>
                      <a:latin typeface="微軟正黑體" panose="020B0604030504040204" pitchFamily="34" charset="-120"/>
                      <a:ea typeface="微軟正黑體" panose="020B0604030504040204" pitchFamily="34" charset="-120"/>
                    </a:rPr>
                    <a:t>，可得</a:t>
                  </a:r>
                  <a:endParaRPr lang="en-US" altLang="zh-TW" sz="2200" i="0" dirty="0" smtClean="0">
                    <a:solidFill>
                      <a:srgbClr val="231F20"/>
                    </a:solidFill>
                    <a:effectLst/>
                    <a:latin typeface="微軟正黑體" panose="020B0604030504040204" pitchFamily="34" charset="-120"/>
                    <a:ea typeface="微軟正黑體" panose="020B0604030504040204" pitchFamily="34" charset="-120"/>
                  </a:endParaRPr>
                </a:p>
                <a:p>
                  <a:endParaRPr lang="en-US" altLang="zh-TW" sz="2200" dirty="0">
                    <a:solidFill>
                      <a:srgbClr val="231F20"/>
                    </a:solidFill>
                    <a:latin typeface="微軟正黑體" panose="020B0604030504040204" pitchFamily="34" charset="-120"/>
                    <a:ea typeface="微軟正黑體" panose="020B0604030504040204" pitchFamily="34" charset="-120"/>
                  </a:endParaRPr>
                </a:p>
                <a:p>
                  <a:endParaRPr lang="en-US" altLang="zh-TW" sz="2200" i="0" dirty="0" smtClean="0">
                    <a:solidFill>
                      <a:srgbClr val="231F20"/>
                    </a:solidFill>
                    <a:effectLst/>
                    <a:latin typeface="微軟正黑體" panose="020B0604030504040204" pitchFamily="34" charset="-120"/>
                    <a:ea typeface="微軟正黑體" panose="020B0604030504040204" pitchFamily="34" charset="-120"/>
                  </a:endParaRPr>
                </a:p>
                <a:p>
                  <a:endParaRPr lang="en-US" altLang="zh-TW" sz="2200" dirty="0" smtClean="0">
                    <a:solidFill>
                      <a:srgbClr val="231F20"/>
                    </a:solidFill>
                    <a:latin typeface="微軟正黑體" panose="020B0604030504040204" pitchFamily="34" charset="-120"/>
                    <a:ea typeface="微軟正黑體" panose="020B0604030504040204" pitchFamily="34" charset="-120"/>
                  </a:endParaRPr>
                </a:p>
                <a:p>
                  <a:r>
                    <a:rPr lang="zh-TW" altLang="en-US" sz="2200" dirty="0" smtClean="0">
                      <a:solidFill>
                        <a:srgbClr val="231F20"/>
                      </a:solidFill>
                      <a:latin typeface="微軟正黑體" panose="020B0604030504040204" pitchFamily="34" charset="-120"/>
                      <a:ea typeface="微軟正黑體" panose="020B0604030504040204" pitchFamily="34" charset="-120"/>
                    </a:rPr>
                    <a:t>由式 </a:t>
                  </a:r>
                  <a:r>
                    <a:rPr lang="en-US" altLang="zh-TW" sz="2200" dirty="0" smtClean="0">
                      <a:solidFill>
                        <a:srgbClr val="231F20"/>
                      </a:solidFill>
                      <a:latin typeface="微軟正黑體" panose="020B0604030504040204" pitchFamily="34" charset="-120"/>
                      <a:ea typeface="微軟正黑體" panose="020B0604030504040204" pitchFamily="34" charset="-120"/>
                    </a:rPr>
                    <a:t>(15.3.3)</a:t>
                  </a:r>
                  <a:r>
                    <a:rPr lang="zh-TW" altLang="en-US" sz="2200" dirty="0" smtClean="0">
                      <a:solidFill>
                        <a:srgbClr val="231F20"/>
                      </a:solidFill>
                      <a:latin typeface="微軟正黑體" panose="020B0604030504040204" pitchFamily="34" charset="-120"/>
                      <a:ea typeface="微軟正黑體" panose="020B0604030504040204" pitchFamily="34" charset="-120"/>
                    </a:rPr>
                    <a:t>，第一台相機所拍攝的相片像素 </a:t>
                  </a:r>
                  <a14:m>
                    <m:oMath xmlns:m="http://schemas.openxmlformats.org/officeDocument/2006/math">
                      <m:sSub>
                        <m:sSubPr>
                          <m:ctrlPr>
                            <a:rPr lang="en-US" altLang="zh-TW" sz="2200" i="1" dirty="0" smtClean="0">
                              <a:solidFill>
                                <a:srgbClr val="231F20"/>
                              </a:solidFill>
                              <a:latin typeface="Cambria Math"/>
                              <a:ea typeface="微軟正黑體" panose="020B0604030504040204" pitchFamily="34" charset="-120"/>
                            </a:rPr>
                          </m:ctrlPr>
                        </m:sSubPr>
                        <m:e>
                          <m:r>
                            <a:rPr lang="en-US" altLang="zh-TW" sz="2200" i="1" dirty="0" smtClean="0">
                              <a:solidFill>
                                <a:srgbClr val="231F20"/>
                              </a:solidFill>
                              <a:latin typeface="Cambria Math" panose="02040503050406030204" pitchFamily="18" charset="0"/>
                              <a:ea typeface="微軟正黑體" panose="020B0604030504040204" pitchFamily="34" charset="-120"/>
                            </a:rPr>
                            <m:t>𝑝</m:t>
                          </m:r>
                        </m:e>
                        <m:sub>
                          <m:r>
                            <a:rPr lang="en-US" altLang="zh-TW" sz="2200" i="1" dirty="0" smtClean="0">
                              <a:solidFill>
                                <a:srgbClr val="231F20"/>
                              </a:solidFill>
                              <a:latin typeface="Cambria Math" panose="02040503050406030204" pitchFamily="18" charset="0"/>
                              <a:ea typeface="微軟正黑體" panose="020B0604030504040204" pitchFamily="34" charset="-120"/>
                            </a:rPr>
                            <m:t>1</m:t>
                          </m:r>
                        </m:sub>
                      </m:sSub>
                      <m:r>
                        <a:rPr lang="zh-TW" altLang="en-US" sz="2200" i="1" dirty="0" smtClean="0">
                          <a:solidFill>
                            <a:srgbClr val="231F20"/>
                          </a:solidFill>
                          <a:latin typeface="Cambria Math" panose="02040503050406030204" pitchFamily="18" charset="0"/>
                          <a:ea typeface="微軟正黑體" panose="020B0604030504040204" pitchFamily="34" charset="-120"/>
                        </a:rPr>
                        <m:t>＝</m:t>
                      </m:r>
                      <m:r>
                        <a:rPr lang="zh-TW" altLang="en-US" sz="2200" i="1" dirty="0" smtClean="0">
                          <a:solidFill>
                            <a:srgbClr val="231F20"/>
                          </a:solidFill>
                          <a:latin typeface="Cambria Math" panose="02040503050406030204" pitchFamily="18" charset="0"/>
                          <a:ea typeface="微軟正黑體" panose="020B0604030504040204" pitchFamily="34" charset="-120"/>
                        </a:rPr>
                        <m:t> </m:t>
                      </m:r>
                      <m:sSup>
                        <m:sSupPr>
                          <m:ctrlPr>
                            <a:rPr lang="en-US" altLang="zh-TW" sz="2200" i="1" dirty="0" smtClean="0">
                              <a:solidFill>
                                <a:srgbClr val="231F20"/>
                              </a:solidFill>
                              <a:latin typeface="Cambria Math"/>
                              <a:ea typeface="微軟正黑體" panose="020B0604030504040204" pitchFamily="34" charset="-120"/>
                            </a:rPr>
                          </m:ctrlPr>
                        </m:sSupPr>
                        <m:e>
                          <m:d>
                            <m:dPr>
                              <m:ctrlPr>
                                <a:rPr lang="en-US" altLang="zh-TW" sz="2200" i="1" dirty="0" smtClean="0">
                                  <a:solidFill>
                                    <a:srgbClr val="231F20"/>
                                  </a:solidFill>
                                  <a:latin typeface="Cambria Math"/>
                                  <a:ea typeface="微軟正黑體" panose="020B0604030504040204" pitchFamily="34" charset="-120"/>
                                </a:rPr>
                              </m:ctrlPr>
                            </m:dPr>
                            <m:e>
                              <m:sSub>
                                <m:sSubPr>
                                  <m:ctrlPr>
                                    <a:rPr lang="en-US" altLang="zh-TW" sz="2200" i="1" dirty="0" smtClean="0">
                                      <a:solidFill>
                                        <a:srgbClr val="231F20"/>
                                      </a:solidFill>
                                      <a:latin typeface="Cambria Math"/>
                                      <a:ea typeface="微軟正黑體" panose="020B0604030504040204" pitchFamily="34" charset="-120"/>
                                    </a:rPr>
                                  </m:ctrlPr>
                                </m:sSubPr>
                                <m:e>
                                  <m:r>
                                    <a:rPr lang="en-US" altLang="zh-TW" sz="2200" i="1" dirty="0" smtClean="0">
                                      <a:solidFill>
                                        <a:srgbClr val="231F20"/>
                                      </a:solidFill>
                                      <a:latin typeface="Cambria Math" panose="02040503050406030204" pitchFamily="18" charset="0"/>
                                      <a:ea typeface="微軟正黑體" panose="020B0604030504040204" pitchFamily="34" charset="-120"/>
                                    </a:rPr>
                                    <m:t>𝑥</m:t>
                                  </m:r>
                                </m:e>
                                <m:sub>
                                  <m:r>
                                    <a:rPr lang="en-US" altLang="zh-TW" sz="2200" i="1" dirty="0" smtClean="0">
                                      <a:solidFill>
                                        <a:srgbClr val="231F20"/>
                                      </a:solidFill>
                                      <a:latin typeface="Cambria Math" panose="02040503050406030204" pitchFamily="18" charset="0"/>
                                      <a:ea typeface="微軟正黑體" panose="020B0604030504040204" pitchFamily="34" charset="-120"/>
                                    </a:rPr>
                                    <m:t>1</m:t>
                                  </m:r>
                                </m:sub>
                              </m:sSub>
                              <m:r>
                                <a:rPr lang="en-US" altLang="zh-TW" sz="2200" i="1" dirty="0" smtClean="0">
                                  <a:solidFill>
                                    <a:srgbClr val="231F20"/>
                                  </a:solidFill>
                                  <a:latin typeface="Cambria Math" panose="02040503050406030204" pitchFamily="18" charset="0"/>
                                  <a:ea typeface="微軟正黑體" panose="020B0604030504040204" pitchFamily="34" charset="-120"/>
                                </a:rPr>
                                <m:t>, </m:t>
                              </m:r>
                              <m:sSub>
                                <m:sSubPr>
                                  <m:ctrlPr>
                                    <a:rPr lang="en-US" altLang="zh-TW" sz="2200" i="1" dirty="0" smtClean="0">
                                      <a:solidFill>
                                        <a:srgbClr val="231F20"/>
                                      </a:solidFill>
                                      <a:latin typeface="Cambria Math"/>
                                      <a:ea typeface="微軟正黑體" panose="020B0604030504040204" pitchFamily="34" charset="-120"/>
                                    </a:rPr>
                                  </m:ctrlPr>
                                </m:sSubPr>
                                <m:e>
                                  <m:r>
                                    <a:rPr lang="en-US" altLang="zh-TW" sz="2200" i="1" dirty="0" smtClean="0">
                                      <a:solidFill>
                                        <a:srgbClr val="231F20"/>
                                      </a:solidFill>
                                      <a:latin typeface="Cambria Math" panose="02040503050406030204" pitchFamily="18" charset="0"/>
                                      <a:ea typeface="微軟正黑體" panose="020B0604030504040204" pitchFamily="34" charset="-120"/>
                                    </a:rPr>
                                    <m:t>𝑦</m:t>
                                  </m:r>
                                </m:e>
                                <m:sub>
                                  <m:r>
                                    <a:rPr lang="en-US" altLang="zh-TW" sz="2200" i="1" dirty="0" smtClean="0">
                                      <a:solidFill>
                                        <a:srgbClr val="231F20"/>
                                      </a:solidFill>
                                      <a:latin typeface="Cambria Math" panose="02040503050406030204" pitchFamily="18" charset="0"/>
                                      <a:ea typeface="微軟正黑體" panose="020B0604030504040204" pitchFamily="34" charset="-120"/>
                                    </a:rPr>
                                    <m:t>1</m:t>
                                  </m:r>
                                </m:sub>
                              </m:sSub>
                              <m:r>
                                <a:rPr lang="en-US" altLang="zh-TW" sz="2200" i="1" dirty="0" smtClean="0">
                                  <a:solidFill>
                                    <a:srgbClr val="231F20"/>
                                  </a:solidFill>
                                  <a:latin typeface="Cambria Math" panose="02040503050406030204" pitchFamily="18" charset="0"/>
                                  <a:ea typeface="微軟正黑體" panose="020B0604030504040204" pitchFamily="34" charset="-120"/>
                                </a:rPr>
                                <m:t>, 1</m:t>
                              </m:r>
                            </m:e>
                          </m:d>
                        </m:e>
                        <m:sup>
                          <m:r>
                            <a:rPr lang="en-US" altLang="zh-TW" sz="2200" i="1" dirty="0" smtClean="0">
                              <a:solidFill>
                                <a:srgbClr val="231F20"/>
                              </a:solidFill>
                              <a:latin typeface="Cambria Math" panose="02040503050406030204" pitchFamily="18" charset="0"/>
                              <a:ea typeface="微軟正黑體" panose="020B0604030504040204" pitchFamily="34" charset="-120"/>
                            </a:rPr>
                            <m:t>𝑡</m:t>
                          </m:r>
                        </m:sup>
                      </m:sSup>
                    </m:oMath>
                  </a14:m>
                  <a:r>
                    <a:rPr lang="zh-TW" altLang="en-US" sz="2200" dirty="0" smtClean="0">
                      <a:solidFill>
                        <a:srgbClr val="231F20"/>
                      </a:solidFill>
                      <a:latin typeface="微軟正黑體" panose="020B0604030504040204" pitchFamily="34" charset="-120"/>
                      <a:ea typeface="微軟正黑體" panose="020B0604030504040204" pitchFamily="34" charset="-120"/>
                    </a:rPr>
                    <a:t>轉換到第二台相機的</a:t>
                  </a:r>
                  <a:r>
                    <a:rPr lang="zh-TW" altLang="en-US" sz="2200" dirty="0">
                      <a:solidFill>
                        <a:srgbClr val="231F20"/>
                      </a:solidFill>
                      <a:latin typeface="微軟正黑體" panose="020B0604030504040204" pitchFamily="34" charset="-120"/>
                      <a:ea typeface="微軟正黑體" panose="020B0604030504040204" pitchFamily="34" charset="-120"/>
                    </a:rPr>
                    <a:t>像</a:t>
                  </a:r>
                  <a14:m>
                    <m:oMath xmlns:m="http://schemas.openxmlformats.org/officeDocument/2006/math">
                      <m:r>
                        <a:rPr lang="zh-TW" altLang="en-US" sz="2200" i="1" dirty="0" smtClean="0">
                          <a:solidFill>
                            <a:srgbClr val="231F20"/>
                          </a:solidFill>
                          <a:latin typeface="Cambria Math" panose="02040503050406030204" pitchFamily="18" charset="0"/>
                          <a:ea typeface="微軟正黑體" panose="020B0604030504040204" pitchFamily="34" charset="-120"/>
                        </a:rPr>
                        <m:t>素</m:t>
                      </m:r>
                      <m:r>
                        <a:rPr lang="zh-TW" altLang="en-US" sz="2200" i="1" dirty="0" smtClean="0">
                          <a:solidFill>
                            <a:srgbClr val="231F20"/>
                          </a:solidFill>
                          <a:latin typeface="Cambria Math" panose="02040503050406030204" pitchFamily="18" charset="0"/>
                          <a:ea typeface="微軟正黑體" panose="020B0604030504040204" pitchFamily="34" charset="-120"/>
                        </a:rPr>
                        <m:t> </m:t>
                      </m:r>
                      <m:sSub>
                        <m:sSubPr>
                          <m:ctrlPr>
                            <a:rPr lang="en-US" altLang="zh-TW" sz="2200" i="1" dirty="0" smtClean="0">
                              <a:solidFill>
                                <a:srgbClr val="231F20"/>
                              </a:solidFill>
                              <a:latin typeface="Cambria Math"/>
                              <a:ea typeface="微軟正黑體" panose="020B0604030504040204" pitchFamily="34" charset="-120"/>
                            </a:rPr>
                          </m:ctrlPr>
                        </m:sSubPr>
                        <m:e>
                          <m:r>
                            <a:rPr lang="en-US" altLang="zh-TW" sz="2200" i="1" dirty="0" smtClean="0">
                              <a:solidFill>
                                <a:srgbClr val="231F20"/>
                              </a:solidFill>
                              <a:latin typeface="Cambria Math" panose="02040503050406030204" pitchFamily="18" charset="0"/>
                              <a:ea typeface="微軟正黑體" panose="020B0604030504040204" pitchFamily="34" charset="-120"/>
                            </a:rPr>
                            <m:t>𝑝</m:t>
                          </m:r>
                        </m:e>
                        <m:sub>
                          <m:r>
                            <a:rPr lang="en-US" altLang="zh-TW" sz="2200" i="1" dirty="0" smtClean="0">
                              <a:solidFill>
                                <a:srgbClr val="231F20"/>
                              </a:solidFill>
                              <a:latin typeface="Cambria Math" panose="02040503050406030204" pitchFamily="18" charset="0"/>
                              <a:ea typeface="微軟正黑體" panose="020B0604030504040204" pitchFamily="34" charset="-120"/>
                            </a:rPr>
                            <m:t>2</m:t>
                          </m:r>
                        </m:sub>
                      </m:sSub>
                      <m:r>
                        <a:rPr lang="zh-TW" altLang="en-US" sz="2200" i="1" dirty="0" smtClean="0">
                          <a:solidFill>
                            <a:srgbClr val="231F20"/>
                          </a:solidFill>
                          <a:latin typeface="Cambria Math" panose="02040503050406030204" pitchFamily="18" charset="0"/>
                          <a:ea typeface="微軟正黑體" panose="020B0604030504040204" pitchFamily="34" charset="-120"/>
                        </a:rPr>
                        <m:t>＝</m:t>
                      </m:r>
                      <m:r>
                        <a:rPr lang="zh-TW" altLang="en-US" sz="2200" i="1" dirty="0" smtClean="0">
                          <a:solidFill>
                            <a:srgbClr val="231F20"/>
                          </a:solidFill>
                          <a:latin typeface="Cambria Math" panose="02040503050406030204" pitchFamily="18" charset="0"/>
                          <a:ea typeface="微軟正黑體" panose="020B0604030504040204" pitchFamily="34" charset="-120"/>
                        </a:rPr>
                        <m:t> </m:t>
                      </m:r>
                      <m:sSup>
                        <m:sSupPr>
                          <m:ctrlPr>
                            <a:rPr lang="en-US" altLang="zh-TW" sz="2200" i="1" dirty="0" smtClean="0">
                              <a:solidFill>
                                <a:srgbClr val="231F20"/>
                              </a:solidFill>
                              <a:latin typeface="Cambria Math"/>
                              <a:ea typeface="微軟正黑體" panose="020B0604030504040204" pitchFamily="34" charset="-120"/>
                            </a:rPr>
                          </m:ctrlPr>
                        </m:sSupPr>
                        <m:e>
                          <m:d>
                            <m:dPr>
                              <m:ctrlPr>
                                <a:rPr lang="en-US" altLang="zh-TW" sz="2200" i="1" dirty="0" smtClean="0">
                                  <a:solidFill>
                                    <a:srgbClr val="231F20"/>
                                  </a:solidFill>
                                  <a:latin typeface="Cambria Math"/>
                                  <a:ea typeface="微軟正黑體" panose="020B0604030504040204" pitchFamily="34" charset="-120"/>
                                </a:rPr>
                              </m:ctrlPr>
                            </m:dPr>
                            <m:e>
                              <m:sSub>
                                <m:sSubPr>
                                  <m:ctrlPr>
                                    <a:rPr lang="en-US" altLang="zh-TW" sz="2200" i="1" dirty="0" smtClean="0">
                                      <a:solidFill>
                                        <a:srgbClr val="231F20"/>
                                      </a:solidFill>
                                      <a:latin typeface="Cambria Math"/>
                                      <a:ea typeface="微軟正黑體" panose="020B0604030504040204" pitchFamily="34" charset="-120"/>
                                    </a:rPr>
                                  </m:ctrlPr>
                                </m:sSubPr>
                                <m:e>
                                  <m:r>
                                    <a:rPr lang="en-US" altLang="zh-TW" sz="2200" i="1" dirty="0" smtClean="0">
                                      <a:solidFill>
                                        <a:srgbClr val="231F20"/>
                                      </a:solidFill>
                                      <a:latin typeface="Cambria Math" panose="02040503050406030204" pitchFamily="18" charset="0"/>
                                      <a:ea typeface="微軟正黑體" panose="020B0604030504040204" pitchFamily="34" charset="-120"/>
                                    </a:rPr>
                                    <m:t>𝑥</m:t>
                                  </m:r>
                                </m:e>
                                <m:sub>
                                  <m:r>
                                    <a:rPr lang="en-US" altLang="zh-TW" sz="2200" i="1" dirty="0" smtClean="0">
                                      <a:solidFill>
                                        <a:srgbClr val="231F20"/>
                                      </a:solidFill>
                                      <a:latin typeface="Cambria Math" panose="02040503050406030204" pitchFamily="18" charset="0"/>
                                      <a:ea typeface="微軟正黑體" panose="020B0604030504040204" pitchFamily="34" charset="-120"/>
                                    </a:rPr>
                                    <m:t>2</m:t>
                                  </m:r>
                                </m:sub>
                              </m:sSub>
                              <m:r>
                                <a:rPr lang="en-US" altLang="zh-TW" sz="2200" i="1" dirty="0" smtClean="0">
                                  <a:solidFill>
                                    <a:srgbClr val="231F20"/>
                                  </a:solidFill>
                                  <a:latin typeface="Cambria Math" panose="02040503050406030204" pitchFamily="18" charset="0"/>
                                  <a:ea typeface="微軟正黑體" panose="020B0604030504040204" pitchFamily="34" charset="-120"/>
                                </a:rPr>
                                <m:t>, </m:t>
                              </m:r>
                              <m:sSub>
                                <m:sSubPr>
                                  <m:ctrlPr>
                                    <a:rPr lang="en-US" altLang="zh-TW" sz="2200" i="1" dirty="0" smtClean="0">
                                      <a:solidFill>
                                        <a:srgbClr val="231F20"/>
                                      </a:solidFill>
                                      <a:latin typeface="Cambria Math"/>
                                      <a:ea typeface="微軟正黑體" panose="020B0604030504040204" pitchFamily="34" charset="-120"/>
                                    </a:rPr>
                                  </m:ctrlPr>
                                </m:sSubPr>
                                <m:e>
                                  <m:r>
                                    <a:rPr lang="en-US" altLang="zh-TW" sz="2200" i="1" dirty="0" smtClean="0">
                                      <a:solidFill>
                                        <a:srgbClr val="231F20"/>
                                      </a:solidFill>
                                      <a:latin typeface="Cambria Math" panose="02040503050406030204" pitchFamily="18" charset="0"/>
                                      <a:ea typeface="微軟正黑體" panose="020B0604030504040204" pitchFamily="34" charset="-120"/>
                                    </a:rPr>
                                    <m:t>𝑦</m:t>
                                  </m:r>
                                </m:e>
                                <m:sub>
                                  <m:r>
                                    <a:rPr lang="en-US" altLang="zh-TW" sz="2200" i="1" dirty="0" smtClean="0">
                                      <a:solidFill>
                                        <a:srgbClr val="231F20"/>
                                      </a:solidFill>
                                      <a:latin typeface="Cambria Math" panose="02040503050406030204" pitchFamily="18" charset="0"/>
                                      <a:ea typeface="微軟正黑體" panose="020B0604030504040204" pitchFamily="34" charset="-120"/>
                                    </a:rPr>
                                    <m:t>2</m:t>
                                  </m:r>
                                </m:sub>
                              </m:sSub>
                              <m:r>
                                <a:rPr lang="en-US" altLang="zh-TW" sz="2200" i="1" dirty="0" smtClean="0">
                                  <a:solidFill>
                                    <a:srgbClr val="231F20"/>
                                  </a:solidFill>
                                  <a:latin typeface="Cambria Math" panose="02040503050406030204" pitchFamily="18" charset="0"/>
                                  <a:ea typeface="微軟正黑體" panose="020B0604030504040204" pitchFamily="34" charset="-120"/>
                                </a:rPr>
                                <m:t>, 1</m:t>
                              </m:r>
                            </m:e>
                          </m:d>
                        </m:e>
                        <m:sup>
                          <m:r>
                            <a:rPr lang="en-US" altLang="zh-TW" sz="2200" i="1" dirty="0" smtClean="0">
                              <a:solidFill>
                                <a:srgbClr val="231F20"/>
                              </a:solidFill>
                              <a:latin typeface="Cambria Math" panose="02040503050406030204" pitchFamily="18" charset="0"/>
                              <a:ea typeface="微軟正黑體" panose="020B0604030504040204" pitchFamily="34" charset="-120"/>
                            </a:rPr>
                            <m:t>𝑡</m:t>
                          </m:r>
                        </m:sup>
                      </m:sSup>
                    </m:oMath>
                  </a14:m>
                  <a:r>
                    <a:rPr lang="zh-TW" altLang="en-US" sz="2200" dirty="0" smtClean="0">
                      <a:solidFill>
                        <a:srgbClr val="231F20"/>
                      </a:solidFill>
                      <a:latin typeface="微軟正黑體" panose="020B0604030504040204" pitchFamily="34" charset="-120"/>
                      <a:ea typeface="微軟正黑體" panose="020B0604030504040204" pitchFamily="34" charset="-120"/>
                    </a:rPr>
                    <a:t>上。</a:t>
                  </a:r>
                  <a:endParaRPr lang="en-US" altLang="zh-TW" sz="2200" dirty="0">
                    <a:solidFill>
                      <a:srgbClr val="231F20"/>
                    </a:solidFill>
                    <a:latin typeface="微軟正黑體" panose="020B0604030504040204" pitchFamily="34" charset="-120"/>
                    <a:ea typeface="微軟正黑體" panose="020B0604030504040204" pitchFamily="34" charset="-120"/>
                  </a:endParaRPr>
                </a:p>
                <a:p>
                  <a:r>
                    <a:rPr lang="zh-TW" altLang="en-US" sz="2200" i="0" dirty="0" smtClean="0">
                      <a:solidFill>
                        <a:srgbClr val="231F20"/>
                      </a:solidFill>
                      <a:effectLst/>
                      <a:latin typeface="微軟正黑體" panose="020B0604030504040204" pitchFamily="34" charset="-120"/>
                      <a:ea typeface="微軟正黑體" panose="020B0604030504040204" pitchFamily="34" charset="-120"/>
                    </a:rPr>
                    <a:t/>
                  </a:r>
                  <a:br>
                    <a:rPr lang="zh-TW" altLang="en-US" sz="2200" i="0" dirty="0" smtClean="0">
                      <a:solidFill>
                        <a:srgbClr val="231F20"/>
                      </a:solidFill>
                      <a:effectLst/>
                      <a:latin typeface="微軟正黑體" panose="020B0604030504040204" pitchFamily="34" charset="-120"/>
                      <a:ea typeface="微軟正黑體" panose="020B0604030504040204" pitchFamily="34" charset="-120"/>
                    </a:rPr>
                  </a:br>
                  <a:r>
                    <a:rPr lang="zh-TW" altLang="en-US" sz="2200" i="0" dirty="0" smtClean="0">
                      <a:solidFill>
                        <a:srgbClr val="231F20"/>
                      </a:solidFill>
                      <a:effectLst/>
                      <a:latin typeface="微軟正黑體" panose="020B0604030504040204" pitchFamily="34" charset="-120"/>
                      <a:ea typeface="微軟正黑體" panose="020B0604030504040204" pitchFamily="34" charset="-120"/>
                    </a:rPr>
                    <a:t/>
                  </a:r>
                  <a:br>
                    <a:rPr lang="zh-TW" altLang="en-US" sz="2200" i="0" dirty="0" smtClean="0">
                      <a:solidFill>
                        <a:srgbClr val="231F20"/>
                      </a:solidFill>
                      <a:effectLst/>
                      <a:latin typeface="微軟正黑體" panose="020B0604030504040204" pitchFamily="34" charset="-120"/>
                      <a:ea typeface="微軟正黑體" panose="020B0604030504040204" pitchFamily="34" charset="-120"/>
                    </a:rPr>
                  </a:br>
                  <a:endParaRPr lang="zh-TW" altLang="en-US" sz="2200" dirty="0">
                    <a:latin typeface="微軟正黑體" panose="020B0604030504040204" pitchFamily="34" charset="-120"/>
                    <a:ea typeface="微軟正黑體" panose="020B0604030504040204" pitchFamily="34" charset="-120"/>
                  </a:endParaRPr>
                </a:p>
              </p:txBody>
            </p:sp>
          </mc:Choice>
          <mc:Fallback xmlns="">
            <p:sp>
              <p:nvSpPr>
                <p:cNvPr id="2" name="矩形 1"/>
                <p:cNvSpPr>
                  <a:spLocks noRot="1" noChangeAspect="1" noMove="1" noResize="1" noEditPoints="1" noAdjustHandles="1" noChangeArrowheads="1" noChangeShapeType="1" noTextEdit="1"/>
                </p:cNvSpPr>
                <p:nvPr/>
              </p:nvSpPr>
              <p:spPr>
                <a:xfrm>
                  <a:off x="576262" y="826750"/>
                  <a:ext cx="7884169" cy="5170646"/>
                </a:xfrm>
                <a:prstGeom prst="rect">
                  <a:avLst/>
                </a:prstGeom>
                <a:blipFill rotWithShape="1">
                  <a:blip r:embed="rId2"/>
                  <a:stretch>
                    <a:fillRect l="-1005" t="-708" r="-1005"/>
                  </a:stretch>
                </a:blipFill>
              </p:spPr>
              <p:txBody>
                <a:bodyPr/>
                <a:lstStyle/>
                <a:p>
                  <a:r>
                    <a:rPr lang="zh-TW" altLang="en-US">
                      <a:noFill/>
                    </a:rPr>
                    <a:t> </a:t>
                  </a:r>
                </a:p>
              </p:txBody>
            </p:sp>
          </mc:Fallback>
        </mc:AlternateContent>
        <p:pic>
          <p:nvPicPr>
            <p:cNvPr id="3" name="圖片 2"/>
            <p:cNvPicPr>
              <a:picLocks noChangeAspect="1"/>
            </p:cNvPicPr>
            <p:nvPr/>
          </p:nvPicPr>
          <p:blipFill>
            <a:blip r:embed="rId3"/>
            <a:stretch>
              <a:fillRect/>
            </a:stretch>
          </p:blipFill>
          <p:spPr>
            <a:xfrm>
              <a:off x="2627784" y="1389155"/>
              <a:ext cx="2814489" cy="1262617"/>
            </a:xfrm>
            <a:prstGeom prst="rect">
              <a:avLst/>
            </a:prstGeom>
          </p:spPr>
        </p:pic>
        <p:pic>
          <p:nvPicPr>
            <p:cNvPr id="4" name="圖片 3"/>
            <p:cNvPicPr>
              <a:picLocks noChangeAspect="1"/>
            </p:cNvPicPr>
            <p:nvPr/>
          </p:nvPicPr>
          <p:blipFill>
            <a:blip r:embed="rId4"/>
            <a:stretch>
              <a:fillRect/>
            </a:stretch>
          </p:blipFill>
          <p:spPr>
            <a:xfrm>
              <a:off x="2483768" y="3583011"/>
              <a:ext cx="3252373" cy="295144"/>
            </a:xfrm>
            <a:prstGeom prst="rect">
              <a:avLst/>
            </a:prstGeom>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F1BE349-77E0-4265-81AC-6E0911272327}" type="slidenum">
              <a:rPr kumimoji="0" lang="zh-TW" altLang="en-US" sz="1200" smtClean="0">
                <a:latin typeface="Arial Black" panose="020B0A04020102020204" pitchFamily="34" charset="0"/>
              </a:rPr>
              <a:pPr>
                <a:spcBef>
                  <a:spcPct val="0"/>
                </a:spcBef>
                <a:buClrTx/>
                <a:buSzTx/>
                <a:buFontTx/>
                <a:buNone/>
              </a:pPr>
              <a:t>9</a:t>
            </a:fld>
            <a:endParaRPr kumimoji="0" lang="en-US" altLang="zh-TW" sz="1200" smtClean="0">
              <a:latin typeface="Arial Black" panose="020B0A040201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755576" y="692696"/>
                <a:ext cx="7992888" cy="4962512"/>
              </a:xfrm>
              <a:prstGeom prst="rect">
                <a:avLst/>
              </a:prstGeom>
            </p:spPr>
            <p:txBody>
              <a:bodyPr wrap="square">
                <a:spAutoFit/>
              </a:bodyPr>
              <a:lstStyle/>
              <a:p>
                <a:r>
                  <a:rPr lang="zh-TW" altLang="en-US" sz="2200" dirty="0" smtClean="0">
                    <a:latin typeface="微軟正黑體" panose="020B0604030504040204" pitchFamily="34" charset="-120"/>
                    <a:ea typeface="微軟正黑體" panose="020B0604030504040204" pitchFamily="34" charset="-120"/>
                  </a:rPr>
                  <a:t>對二台相機而言，其拍攝的同一個物體點的深度資訊皆為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𝑍</m:t>
                        </m:r>
                      </m:e>
                      <m:sub>
                        <m:r>
                          <a:rPr lang="en-US" altLang="zh-TW" sz="2200" i="1" dirty="0" smtClean="0">
                            <a:latin typeface="Cambria Math" panose="02040503050406030204" pitchFamily="18" charset="0"/>
                            <a:ea typeface="微軟正黑體" panose="020B0604030504040204" pitchFamily="34" charset="-120"/>
                          </a:rPr>
                          <m:t>𝑤</m:t>
                        </m:r>
                      </m:sub>
                    </m:sSub>
                  </m:oMath>
                </a14:m>
                <a:r>
                  <a:rPr lang="zh-TW" altLang="en-US" sz="2200" dirty="0" smtClean="0">
                    <a:latin typeface="微軟正黑體" panose="020B0604030504040204" pitchFamily="34" charset="-120"/>
                    <a:ea typeface="微軟正黑體" panose="020B0604030504040204" pitchFamily="34" charset="-120"/>
                  </a:rPr>
                  <a:t>，旋轉矩陣為單位矩陣，即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𝑅</m:t>
                        </m:r>
                      </m:e>
                      <m:sub>
                        <m:r>
                          <a:rPr lang="en-US" altLang="zh-TW" sz="2200" i="1" dirty="0" smtClean="0">
                            <a:latin typeface="Cambria Math" panose="02040503050406030204" pitchFamily="18" charset="0"/>
                            <a:ea typeface="微軟正黑體" panose="020B0604030504040204" pitchFamily="34" charset="-120"/>
                          </a:rPr>
                          <m:t>2</m:t>
                        </m:r>
                      </m:sub>
                    </m:sSub>
                    <m:r>
                      <a:rPr lang="zh-TW" altLang="en-US" sz="2200" i="1" dirty="0" smtClean="0">
                        <a:latin typeface="Cambria Math" panose="02040503050406030204" pitchFamily="18" charset="0"/>
                        <a:ea typeface="微軟正黑體" panose="020B0604030504040204" pitchFamily="34" charset="-120"/>
                      </a:rPr>
                      <m:t>＝</m:t>
                    </m:r>
                    <m:r>
                      <a:rPr lang="zh-TW" altLang="en-US" sz="2200" i="1" dirty="0" smtClean="0">
                        <a:latin typeface="Cambria Math" panose="02040503050406030204" pitchFamily="18" charset="0"/>
                        <a:ea typeface="微軟正黑體" panose="020B0604030504040204" pitchFamily="34" charset="-120"/>
                      </a:rPr>
                      <m:t> </m:t>
                    </m:r>
                    <m:r>
                      <a:rPr lang="en-US" altLang="zh-TW" sz="2200" i="1" dirty="0" smtClean="0">
                        <a:latin typeface="Cambria Math" panose="02040503050406030204" pitchFamily="18" charset="0"/>
                        <a:ea typeface="微軟正黑體" panose="020B0604030504040204" pitchFamily="34" charset="-120"/>
                      </a:rPr>
                      <m:t>𝐼</m:t>
                    </m:r>
                  </m:oMath>
                </a14:m>
                <a:r>
                  <a:rPr lang="zh-TW" altLang="en-US" sz="2200" dirty="0" smtClean="0">
                    <a:latin typeface="微軟正黑體" panose="020B0604030504040204" pitchFamily="34" charset="-120"/>
                    <a:ea typeface="微軟正黑體" panose="020B0604030504040204" pitchFamily="34" charset="-120"/>
                  </a:rPr>
                  <a:t>。平移向量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𝑇</m:t>
                    </m:r>
                    <m:r>
                      <a:rPr lang="en-US" altLang="zh-TW" sz="2200" i="1" dirty="0" smtClean="0">
                        <a:latin typeface="Cambria Math" panose="02040503050406030204" pitchFamily="18" charset="0"/>
                        <a:ea typeface="微軟正黑體" panose="020B0604030504040204" pitchFamily="34" charset="-120"/>
                      </a:rPr>
                      <m:t>=</m:t>
                    </m:r>
                    <m:d>
                      <m:dPr>
                        <m:begChr m:val="["/>
                        <m:endChr m:val="]"/>
                        <m:ctrlPr>
                          <a:rPr lang="en-US" altLang="zh-TW" sz="2200" i="1" dirty="0" smtClean="0">
                            <a:latin typeface="Cambria Math"/>
                            <a:ea typeface="微軟正黑體" panose="020B0604030504040204" pitchFamily="34" charset="-120"/>
                          </a:rPr>
                        </m:ctrlPr>
                      </m:dPr>
                      <m:e>
                        <m:m>
                          <m:mPr>
                            <m:mcs>
                              <m:mc>
                                <m:mcPr>
                                  <m:count m:val="1"/>
                                  <m:mcJc m:val="center"/>
                                </m:mcPr>
                              </m:mc>
                            </m:mcs>
                            <m:ctrlPr>
                              <a:rPr lang="en-US" altLang="zh-TW" sz="2200" i="1" dirty="0" smtClean="0">
                                <a:latin typeface="Cambria Math"/>
                                <a:ea typeface="微軟正黑體" panose="020B0604030504040204" pitchFamily="34" charset="-120"/>
                              </a:rPr>
                            </m:ctrlPr>
                          </m:mPr>
                          <m:mr>
                            <m:e>
                              <m:r>
                                <m:rPr>
                                  <m:brk m:alnAt="7"/>
                                </m:rPr>
                                <a:rPr lang="en-US" altLang="zh-TW" sz="2200" b="0" i="1" dirty="0" smtClean="0">
                                  <a:latin typeface="Cambria Math"/>
                                  <a:ea typeface="微軟正黑體" panose="020B0604030504040204" pitchFamily="34" charset="-120"/>
                                </a:rPr>
                                <m:t>𝑙</m:t>
                              </m:r>
                            </m:e>
                          </m:mr>
                          <m:mr>
                            <m:e>
                              <m:r>
                                <a:rPr lang="en-US" altLang="zh-TW" sz="2200" b="0" i="1" dirty="0" smtClean="0">
                                  <a:latin typeface="Cambria Math" panose="02040503050406030204" pitchFamily="18" charset="0"/>
                                  <a:ea typeface="微軟正黑體" panose="020B0604030504040204" pitchFamily="34" charset="-120"/>
                                </a:rPr>
                                <m:t>0</m:t>
                              </m:r>
                            </m:e>
                          </m:mr>
                          <m:mr>
                            <m:e>
                              <m:r>
                                <a:rPr lang="en-US" altLang="zh-TW" sz="2200" b="0" i="1" dirty="0" smtClean="0">
                                  <a:latin typeface="Cambria Math" panose="02040503050406030204" pitchFamily="18" charset="0"/>
                                  <a:ea typeface="微軟正黑體" panose="020B0604030504040204" pitchFamily="34" charset="-120"/>
                                </a:rPr>
                                <m:t>0</m:t>
                              </m:r>
                            </m:e>
                          </m:mr>
                        </m:m>
                      </m:e>
                    </m:d>
                  </m:oMath>
                </a14:m>
                <a:r>
                  <a:rPr lang="zh-TW" altLang="en-US" sz="2200" dirty="0" smtClean="0">
                    <a:latin typeface="微軟正黑體" panose="020B0604030504040204" pitchFamily="34" charset="-120"/>
                    <a:ea typeface="微軟正黑體" panose="020B0604030504040204" pitchFamily="34" charset="-120"/>
                  </a:rPr>
                  <a:t>。</a:t>
                </a:r>
                <a:endParaRPr lang="en-US" altLang="zh-TW" sz="2200" dirty="0" smtClean="0">
                  <a:latin typeface="微軟正黑體" panose="020B0604030504040204" pitchFamily="34" charset="-120"/>
                  <a:ea typeface="微軟正黑體" panose="020B0604030504040204" pitchFamily="34" charset="-120"/>
                </a:endParaRPr>
              </a:p>
              <a:p>
                <a:r>
                  <a:rPr lang="zh-TW" altLang="en-US" sz="2200" dirty="0" smtClean="0">
                    <a:latin typeface="微軟正黑體" panose="020B0604030504040204" pitchFamily="34" charset="-120"/>
                    <a:ea typeface="微軟正黑體" panose="020B0604030504040204" pitchFamily="34" charset="-120"/>
                  </a:rPr>
                  <a:t>平移向量表示只有 </a:t>
                </a:r>
                <a:r>
                  <a:rPr lang="en-US" altLang="zh-TW" sz="2200" dirty="0" smtClean="0">
                    <a:latin typeface="微軟正黑體" panose="020B0604030504040204" pitchFamily="34" charset="-120"/>
                    <a:ea typeface="微軟正黑體" panose="020B0604030504040204" pitchFamily="34" charset="-120"/>
                  </a:rPr>
                  <a:t>x </a:t>
                </a:r>
                <a:r>
                  <a:rPr lang="zh-TW" altLang="en-US" sz="2200" dirty="0" smtClean="0">
                    <a:latin typeface="微軟正黑體" panose="020B0604030504040204" pitchFamily="34" charset="-120"/>
                    <a:ea typeface="微軟正黑體" panose="020B0604030504040204" pitchFamily="34" charset="-120"/>
                  </a:rPr>
                  <a:t>方向差距 </a:t>
                </a:r>
                <a14:m>
                  <m:oMath xmlns:m="http://schemas.openxmlformats.org/officeDocument/2006/math">
                    <m:r>
                      <m:rPr>
                        <m:brk m:alnAt="7"/>
                      </m:rPr>
                      <a:rPr lang="en-US" altLang="zh-TW" sz="2200" i="1" dirty="0">
                        <a:latin typeface="Cambria Math"/>
                        <a:ea typeface="微軟正黑體" panose="020B0604030504040204" pitchFamily="34" charset="-120"/>
                      </a:rPr>
                      <m:t>𝑙</m:t>
                    </m:r>
                  </m:oMath>
                </a14:m>
                <a:r>
                  <a:rPr lang="en-US" altLang="zh-TW" sz="2200" dirty="0" smtClean="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的相機水平距離。兩台相機之內部參數矩陣相等，即 </a:t>
                </a:r>
                <a14:m>
                  <m:oMath xmlns:m="http://schemas.openxmlformats.org/officeDocument/2006/math">
                    <m:sSub>
                      <m:sSubPr>
                        <m:ctrlPr>
                          <a:rPr lang="en-US" altLang="zh-TW" sz="2200" i="1" dirty="0">
                            <a:latin typeface="Cambria Math"/>
                            <a:ea typeface="微軟正黑體" panose="020B0604030504040204" pitchFamily="34" charset="-120"/>
                          </a:rPr>
                        </m:ctrlPr>
                      </m:sSubPr>
                      <m:e>
                        <m:r>
                          <a:rPr lang="en-US" altLang="zh-TW" sz="2200" i="1" dirty="0">
                            <a:latin typeface="Cambria Math" panose="02040503050406030204" pitchFamily="18" charset="0"/>
                            <a:ea typeface="微軟正黑體" panose="020B0604030504040204" pitchFamily="34" charset="-120"/>
                          </a:rPr>
                          <m:t>𝐾</m:t>
                        </m:r>
                      </m:e>
                      <m:sub>
                        <m:r>
                          <a:rPr lang="en-US" altLang="zh-TW" sz="2200" b="0" i="1" dirty="0" smtClean="0">
                            <a:latin typeface="Cambria Math"/>
                            <a:ea typeface="微軟正黑體" panose="020B0604030504040204" pitchFamily="34" charset="-120"/>
                          </a:rPr>
                          <m:t>1</m:t>
                        </m:r>
                      </m:sub>
                    </m:sSub>
                  </m:oMath>
                </a14:m>
                <a:r>
                  <a:rPr lang="zh-TW" altLang="en-US" sz="2200" dirty="0" smtClean="0">
                    <a:latin typeface="微軟正黑體" panose="020B0604030504040204" pitchFamily="34" charset="-120"/>
                    <a:ea typeface="微軟正黑體" panose="020B0604030504040204" pitchFamily="34" charset="-120"/>
                  </a:rPr>
                  <a:t>＝ </a:t>
                </a:r>
                <a14:m>
                  <m:oMath xmlns:m="http://schemas.openxmlformats.org/officeDocument/2006/math">
                    <m:sSub>
                      <m:sSubPr>
                        <m:ctrlPr>
                          <a:rPr lang="en-US" altLang="zh-TW" sz="2200" i="1" dirty="0">
                            <a:latin typeface="Cambria Math"/>
                            <a:ea typeface="微軟正黑體" panose="020B0604030504040204" pitchFamily="34" charset="-120"/>
                          </a:rPr>
                        </m:ctrlPr>
                      </m:sSubPr>
                      <m:e>
                        <m:r>
                          <a:rPr lang="en-US" altLang="zh-TW" sz="2200" i="1" dirty="0">
                            <a:latin typeface="Cambria Math" panose="02040503050406030204" pitchFamily="18" charset="0"/>
                            <a:ea typeface="微軟正黑體" panose="020B0604030504040204" pitchFamily="34" charset="-120"/>
                          </a:rPr>
                          <m:t>𝐾</m:t>
                        </m:r>
                      </m:e>
                      <m:sub>
                        <m:r>
                          <a:rPr lang="en-US" altLang="zh-TW" sz="2200" i="1" dirty="0">
                            <a:latin typeface="Cambria Math" panose="02040503050406030204" pitchFamily="18" charset="0"/>
                            <a:ea typeface="微軟正黑體" panose="020B0604030504040204" pitchFamily="34" charset="-120"/>
                          </a:rPr>
                          <m:t>2</m:t>
                        </m:r>
                      </m:sub>
                    </m:sSub>
                  </m:oMath>
                </a14:m>
                <a:r>
                  <a:rPr lang="zh-TW" altLang="en-US" sz="2200" dirty="0" smtClean="0">
                    <a:latin typeface="微軟正黑體" panose="020B0604030504040204" pitchFamily="34" charset="-120"/>
                    <a:ea typeface="微軟正黑體" panose="020B0604030504040204" pitchFamily="34" charset="-120"/>
                  </a:rPr>
                  <a:t>。</a:t>
                </a:r>
                <a:endParaRPr lang="en-US" altLang="zh-TW" sz="2200" dirty="0" smtClean="0">
                  <a:latin typeface="微軟正黑體" panose="020B0604030504040204" pitchFamily="34" charset="-120"/>
                  <a:ea typeface="微軟正黑體" panose="020B0604030504040204" pitchFamily="34" charset="-120"/>
                </a:endParaRPr>
              </a:p>
              <a:p>
                <a:endParaRPr lang="en-US" altLang="zh-TW" sz="2200" dirty="0" smtClean="0">
                  <a:latin typeface="微軟正黑體" panose="020B0604030504040204" pitchFamily="34" charset="-120"/>
                  <a:ea typeface="微軟正黑體" panose="020B0604030504040204" pitchFamily="34" charset="-120"/>
                </a:endParaRPr>
              </a:p>
              <a:p>
                <a:r>
                  <a:rPr lang="zh-TW" altLang="en-US" sz="2200" dirty="0" smtClean="0">
                    <a:latin typeface="微軟正黑體" panose="020B0604030504040204" pitchFamily="34" charset="-120"/>
                    <a:ea typeface="微軟正黑體" panose="020B0604030504040204" pitchFamily="34" charset="-120"/>
                  </a:rPr>
                  <a:t>式 </a:t>
                </a:r>
                <a:r>
                  <a:rPr lang="en-US" altLang="zh-TW" sz="2200" dirty="0" smtClean="0">
                    <a:latin typeface="微軟正黑體" panose="020B0604030504040204" pitchFamily="34" charset="-120"/>
                    <a:ea typeface="微軟正黑體" panose="020B0604030504040204" pitchFamily="34" charset="-120"/>
                  </a:rPr>
                  <a:t>(15.3.3) </a:t>
                </a:r>
                <a:r>
                  <a:rPr lang="zh-TW" altLang="en-US" sz="2200" dirty="0" smtClean="0">
                    <a:latin typeface="微軟正黑體" panose="020B0604030504040204" pitchFamily="34" charset="-120"/>
                    <a:ea typeface="微軟正黑體" panose="020B0604030504040204" pitchFamily="34" charset="-120"/>
                  </a:rPr>
                  <a:t>可轉換為 </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𝑃</m:t>
                        </m:r>
                      </m:e>
                      <m:sub>
                        <m:r>
                          <a:rPr lang="en-US" altLang="zh-TW" sz="2200" i="1" dirty="0" smtClean="0">
                            <a:latin typeface="Cambria Math" panose="02040503050406030204" pitchFamily="18" charset="0"/>
                            <a:ea typeface="微軟正黑體" panose="020B0604030504040204" pitchFamily="34" charset="-120"/>
                          </a:rPr>
                          <m:t>2</m:t>
                        </m:r>
                      </m:sub>
                    </m:sSub>
                    <m:r>
                      <a:rPr lang="en-US" altLang="zh-TW" sz="2200" i="1" dirty="0" smtClean="0">
                        <a:latin typeface="Cambria Math" panose="02040503050406030204" pitchFamily="18" charset="0"/>
                        <a:ea typeface="微軟正黑體" panose="020B0604030504040204" pitchFamily="34" charset="-120"/>
                      </a:rPr>
                      <m:t>=</m:t>
                    </m:r>
                    <m:sSub>
                      <m:sSubPr>
                        <m:ctrlPr>
                          <a:rPr lang="en-US" altLang="zh-TW" sz="2200" i="1" dirty="0" smtClean="0">
                            <a:latin typeface="Cambria Math"/>
                            <a:ea typeface="微軟正黑體" panose="020B0604030504040204" pitchFamily="34" charset="-120"/>
                          </a:rPr>
                        </m:ctrlPr>
                      </m:sSubPr>
                      <m:e>
                        <m:r>
                          <a:rPr lang="en-US" altLang="zh-TW" sz="2200" i="1" dirty="0" smtClean="0">
                            <a:latin typeface="Cambria Math" panose="02040503050406030204" pitchFamily="18" charset="0"/>
                            <a:ea typeface="微軟正黑體" panose="020B0604030504040204" pitchFamily="34" charset="-120"/>
                          </a:rPr>
                          <m:t>𝑃</m:t>
                        </m:r>
                      </m:e>
                      <m:sub>
                        <m:r>
                          <a:rPr lang="en-US" altLang="zh-TW" sz="2200" i="1" dirty="0" smtClean="0">
                            <a:latin typeface="Cambria Math" panose="02040503050406030204" pitchFamily="18" charset="0"/>
                            <a:ea typeface="微軟正黑體" panose="020B0604030504040204" pitchFamily="34" charset="-120"/>
                          </a:rPr>
                          <m:t>1</m:t>
                        </m:r>
                      </m:sub>
                    </m:sSub>
                    <m:r>
                      <a:rPr lang="en-US" altLang="zh-TW" sz="2200" i="1" dirty="0" smtClean="0">
                        <a:latin typeface="Cambria Math" panose="02040503050406030204" pitchFamily="18" charset="0"/>
                        <a:ea typeface="微軟正黑體" panose="020B0604030504040204" pitchFamily="34" charset="-120"/>
                      </a:rPr>
                      <m:t>+</m:t>
                    </m:r>
                    <m:f>
                      <m:fPr>
                        <m:ctrlPr>
                          <a:rPr lang="en-US" altLang="zh-TW" sz="2200" i="1" dirty="0" smtClean="0">
                            <a:latin typeface="Cambria Math"/>
                            <a:ea typeface="微軟正黑體" panose="020B0604030504040204" pitchFamily="34" charset="-120"/>
                          </a:rPr>
                        </m:ctrlPr>
                      </m:fPr>
                      <m:num>
                        <m:sSub>
                          <m:sSubPr>
                            <m:ctrlPr>
                              <a:rPr lang="en-US" altLang="zh-TW" sz="2200" b="0" i="1" dirty="0" smtClean="0">
                                <a:latin typeface="Cambria Math"/>
                                <a:ea typeface="微軟正黑體" panose="020B0604030504040204" pitchFamily="34" charset="-120"/>
                              </a:rPr>
                            </m:ctrlPr>
                          </m:sSubPr>
                          <m:e>
                            <m:r>
                              <a:rPr lang="en-US" altLang="zh-TW" sz="2200" b="0" i="1" dirty="0" smtClean="0">
                                <a:latin typeface="Cambria Math" panose="02040503050406030204" pitchFamily="18" charset="0"/>
                                <a:ea typeface="微軟正黑體" panose="020B0604030504040204" pitchFamily="34" charset="-120"/>
                              </a:rPr>
                              <m:t>𝐾</m:t>
                            </m:r>
                          </m:e>
                          <m:sub>
                            <m:r>
                              <a:rPr lang="en-US" altLang="zh-TW" sz="2200" b="0" i="1" dirty="0" smtClean="0">
                                <a:latin typeface="Cambria Math" panose="02040503050406030204" pitchFamily="18" charset="0"/>
                                <a:ea typeface="微軟正黑體" panose="020B0604030504040204" pitchFamily="34" charset="-120"/>
                              </a:rPr>
                              <m:t>2</m:t>
                            </m:r>
                          </m:sub>
                        </m:sSub>
                        <m:sSub>
                          <m:sSubPr>
                            <m:ctrlPr>
                              <a:rPr lang="en-US" altLang="zh-TW" sz="2200" b="0" i="1" dirty="0" smtClean="0">
                                <a:latin typeface="Cambria Math"/>
                                <a:ea typeface="微軟正黑體" panose="020B0604030504040204" pitchFamily="34" charset="-120"/>
                              </a:rPr>
                            </m:ctrlPr>
                          </m:sSubPr>
                          <m:e>
                            <m:r>
                              <a:rPr lang="en-US" altLang="zh-TW" sz="2200" b="0" i="1" dirty="0" smtClean="0">
                                <a:latin typeface="Cambria Math" panose="02040503050406030204" pitchFamily="18" charset="0"/>
                                <a:ea typeface="微軟正黑體" panose="020B0604030504040204" pitchFamily="34" charset="-120"/>
                              </a:rPr>
                              <m:t>𝑇</m:t>
                            </m:r>
                          </m:e>
                          <m:sub>
                            <m:r>
                              <a:rPr lang="en-US" altLang="zh-TW" sz="2200" b="0" i="1" dirty="0" smtClean="0">
                                <a:latin typeface="Cambria Math" panose="02040503050406030204" pitchFamily="18" charset="0"/>
                                <a:ea typeface="微軟正黑體" panose="020B0604030504040204" pitchFamily="34" charset="-120"/>
                              </a:rPr>
                              <m:t>2</m:t>
                            </m:r>
                          </m:sub>
                        </m:sSub>
                      </m:num>
                      <m:den>
                        <m:sSub>
                          <m:sSubPr>
                            <m:ctrlPr>
                              <a:rPr lang="en-US" altLang="zh-TW" sz="2200" b="0" i="1" dirty="0" smtClean="0">
                                <a:latin typeface="Cambria Math"/>
                                <a:ea typeface="微軟正黑體" panose="020B0604030504040204" pitchFamily="34" charset="-120"/>
                              </a:rPr>
                            </m:ctrlPr>
                          </m:sSubPr>
                          <m:e>
                            <m:r>
                              <a:rPr lang="en-US" altLang="zh-TW" sz="2200" b="0" i="1" dirty="0" smtClean="0">
                                <a:latin typeface="Cambria Math" panose="02040503050406030204" pitchFamily="18" charset="0"/>
                                <a:ea typeface="微軟正黑體" panose="020B0604030504040204" pitchFamily="34" charset="-120"/>
                              </a:rPr>
                              <m:t>𝑍</m:t>
                            </m:r>
                          </m:e>
                          <m:sub>
                            <m:r>
                              <a:rPr lang="en-US" altLang="zh-TW" sz="2200" b="0" i="1" dirty="0" smtClean="0">
                                <a:latin typeface="Cambria Math" panose="02040503050406030204" pitchFamily="18" charset="0"/>
                                <a:ea typeface="微軟正黑體" panose="020B0604030504040204" pitchFamily="34" charset="-120"/>
                              </a:rPr>
                              <m:t>𝑤</m:t>
                            </m:r>
                          </m:sub>
                        </m:sSub>
                      </m:den>
                    </m:f>
                  </m:oMath>
                </a14:m>
                <a:r>
                  <a:rPr lang="zh-TW" altLang="en-US" sz="2200" dirty="0" smtClean="0">
                    <a:latin typeface="微軟正黑體" panose="020B0604030504040204" pitchFamily="34" charset="-120"/>
                    <a:ea typeface="微軟正黑體" panose="020B0604030504040204" pitchFamily="34" charset="-120"/>
                  </a:rPr>
                  <a:t> 。</a:t>
                </a:r>
                <a:endParaRPr lang="en-US" altLang="zh-TW" sz="2200" dirty="0" smtClean="0">
                  <a:latin typeface="微軟正黑體" panose="020B0604030504040204" pitchFamily="34" charset="-120"/>
                  <a:ea typeface="微軟正黑體" panose="020B0604030504040204" pitchFamily="34" charset="-120"/>
                </a:endParaRPr>
              </a:p>
              <a:p>
                <a:r>
                  <a:rPr lang="zh-TW" altLang="en-US" sz="2200" dirty="0" smtClean="0">
                    <a:latin typeface="微軟正黑體" panose="020B0604030504040204" pitchFamily="34" charset="-120"/>
                    <a:ea typeface="微軟正黑體" panose="020B0604030504040204" pitchFamily="34" charset="-120"/>
                  </a:rPr>
                  <a:t>這裡 </a:t>
                </a:r>
                <a14:m>
                  <m:oMath xmlns:m="http://schemas.openxmlformats.org/officeDocument/2006/math">
                    <m:sSub>
                      <m:sSubPr>
                        <m:ctrlPr>
                          <a:rPr lang="en-US" altLang="zh-TW" sz="2200" i="1" dirty="0">
                            <a:latin typeface="Cambria Math"/>
                            <a:ea typeface="微軟正黑體" panose="020B0604030504040204" pitchFamily="34" charset="-120"/>
                          </a:rPr>
                        </m:ctrlPr>
                      </m:sSubPr>
                      <m:e>
                        <m:r>
                          <a:rPr lang="en-US" altLang="zh-TW" sz="2200" i="1" dirty="0">
                            <a:latin typeface="Cambria Math" panose="02040503050406030204" pitchFamily="18" charset="0"/>
                            <a:ea typeface="微軟正黑體" panose="020B0604030504040204" pitchFamily="34" charset="-120"/>
                          </a:rPr>
                          <m:t>𝐾</m:t>
                        </m:r>
                      </m:e>
                      <m:sub>
                        <m:r>
                          <a:rPr lang="en-US" altLang="zh-TW" sz="2200" i="1" dirty="0">
                            <a:latin typeface="Cambria Math" panose="02040503050406030204" pitchFamily="18" charset="0"/>
                            <a:ea typeface="微軟正黑體" panose="020B0604030504040204" pitchFamily="34" charset="-120"/>
                          </a:rPr>
                          <m:t>2</m:t>
                        </m:r>
                      </m:sub>
                    </m:sSub>
                    <m:r>
                      <a:rPr lang="en-US" altLang="zh-TW" sz="2200" i="1" dirty="0">
                        <a:latin typeface="Cambria Math" panose="02040503050406030204" pitchFamily="18" charset="0"/>
                        <a:ea typeface="微軟正黑體" panose="020B0604030504040204" pitchFamily="34" charset="-120"/>
                      </a:rPr>
                      <m:t>=</m:t>
                    </m:r>
                    <m:d>
                      <m:dPr>
                        <m:begChr m:val="["/>
                        <m:endChr m:val="]"/>
                        <m:ctrlPr>
                          <a:rPr lang="en-US" altLang="zh-TW" sz="2200" i="1" dirty="0">
                            <a:latin typeface="Cambria Math"/>
                            <a:ea typeface="微軟正黑體" panose="020B0604030504040204" pitchFamily="34" charset="-120"/>
                          </a:rPr>
                        </m:ctrlPr>
                      </m:dPr>
                      <m:e>
                        <m:m>
                          <m:mPr>
                            <m:mcs>
                              <m:mc>
                                <m:mcPr>
                                  <m:count m:val="3"/>
                                  <m:mcJc m:val="center"/>
                                </m:mcPr>
                              </m:mc>
                            </m:mcs>
                            <m:ctrlPr>
                              <a:rPr lang="en-US" altLang="zh-TW" sz="2200" i="1" dirty="0">
                                <a:latin typeface="Cambria Math"/>
                                <a:ea typeface="微軟正黑體" panose="020B0604030504040204" pitchFamily="34" charset="-120"/>
                              </a:rPr>
                            </m:ctrlPr>
                          </m:mPr>
                          <m:mr>
                            <m:e>
                              <m:r>
                                <m:rPr>
                                  <m:brk m:alnAt="7"/>
                                </m:rPr>
                                <a:rPr lang="en-US" altLang="zh-TW" sz="2200" i="1" dirty="0">
                                  <a:latin typeface="Cambria Math" panose="02040503050406030204" pitchFamily="18" charset="0"/>
                                  <a:ea typeface="微軟正黑體" panose="020B0604030504040204" pitchFamily="34" charset="-120"/>
                                </a:rPr>
                                <m:t>𝑓</m:t>
                              </m:r>
                            </m:e>
                            <m:e>
                              <m:r>
                                <m:rPr>
                                  <m:nor/>
                                </m:rPr>
                                <a:rPr lang="el-GR" altLang="zh-TW" sz="2200" i="1">
                                  <a:latin typeface="Cambria Math" panose="02040503050406030204" pitchFamily="18" charset="0"/>
                                  <a:ea typeface="微軟正黑體" panose="020B0604030504040204" pitchFamily="34" charset="-120"/>
                                </a:rPr>
                                <m:t>τ</m:t>
                              </m:r>
                            </m:e>
                            <m:e>
                              <m:sSub>
                                <m:sSubPr>
                                  <m:ctrlPr>
                                    <a:rPr lang="en-US" altLang="zh-TW" sz="2200" i="1" dirty="0">
                                      <a:latin typeface="Cambria Math"/>
                                      <a:ea typeface="微軟正黑體" panose="020B0604030504040204" pitchFamily="34" charset="-120"/>
                                    </a:rPr>
                                  </m:ctrlPr>
                                </m:sSubPr>
                                <m:e>
                                  <m:r>
                                    <a:rPr lang="en-US" altLang="zh-TW" sz="2200" i="1" dirty="0">
                                      <a:latin typeface="Cambria Math" panose="02040503050406030204" pitchFamily="18" charset="0"/>
                                      <a:ea typeface="微軟正黑體" panose="020B0604030504040204" pitchFamily="34" charset="-120"/>
                                    </a:rPr>
                                    <m:t>𝑂</m:t>
                                  </m:r>
                                </m:e>
                                <m:sub>
                                  <m:r>
                                    <a:rPr lang="en-US" altLang="zh-TW" sz="2200" i="1" dirty="0">
                                      <a:latin typeface="Cambria Math" panose="02040503050406030204" pitchFamily="18" charset="0"/>
                                      <a:ea typeface="微軟正黑體" panose="020B0604030504040204" pitchFamily="34" charset="-120"/>
                                    </a:rPr>
                                    <m:t>𝑥</m:t>
                                  </m:r>
                                </m:sub>
                              </m:sSub>
                            </m:e>
                          </m:mr>
                          <m:mr>
                            <m:e>
                              <m:r>
                                <a:rPr lang="en-US" altLang="zh-TW" sz="2200" i="1" dirty="0">
                                  <a:latin typeface="Cambria Math" panose="02040503050406030204" pitchFamily="18" charset="0"/>
                                  <a:ea typeface="微軟正黑體" panose="020B0604030504040204" pitchFamily="34" charset="-120"/>
                                </a:rPr>
                                <m:t>0</m:t>
                              </m:r>
                            </m:e>
                            <m:e>
                              <m:r>
                                <a:rPr lang="en-US" altLang="zh-TW" sz="2200" i="1" dirty="0">
                                  <a:latin typeface="Cambria Math" panose="02040503050406030204" pitchFamily="18" charset="0"/>
                                  <a:ea typeface="微軟正黑體" panose="020B0604030504040204" pitchFamily="34" charset="-120"/>
                                </a:rPr>
                                <m:t>ŋ</m:t>
                              </m:r>
                              <m:r>
                                <a:rPr lang="en-US" altLang="zh-TW" sz="2200" i="1" dirty="0">
                                  <a:latin typeface="Cambria Math" panose="02040503050406030204" pitchFamily="18" charset="0"/>
                                  <a:ea typeface="微軟正黑體" panose="020B0604030504040204" pitchFamily="34" charset="-120"/>
                                </a:rPr>
                                <m:t>𝑓</m:t>
                              </m:r>
                            </m:e>
                            <m:e>
                              <m:sSub>
                                <m:sSubPr>
                                  <m:ctrlPr>
                                    <a:rPr lang="en-US" altLang="zh-TW" sz="2200" i="1" dirty="0">
                                      <a:latin typeface="Cambria Math"/>
                                      <a:ea typeface="微軟正黑體" panose="020B0604030504040204" pitchFamily="34" charset="-120"/>
                                    </a:rPr>
                                  </m:ctrlPr>
                                </m:sSubPr>
                                <m:e>
                                  <m:r>
                                    <a:rPr lang="en-US" altLang="zh-TW" sz="2200" i="1" dirty="0">
                                      <a:latin typeface="Cambria Math" panose="02040503050406030204" pitchFamily="18" charset="0"/>
                                      <a:ea typeface="微軟正黑體" panose="020B0604030504040204" pitchFamily="34" charset="-120"/>
                                    </a:rPr>
                                    <m:t>𝑂</m:t>
                                  </m:r>
                                </m:e>
                                <m:sub>
                                  <m:r>
                                    <a:rPr lang="en-US" altLang="zh-TW" sz="2200" i="1" dirty="0">
                                      <a:latin typeface="Cambria Math" panose="02040503050406030204" pitchFamily="18" charset="0"/>
                                      <a:ea typeface="微軟正黑體" panose="020B0604030504040204" pitchFamily="34" charset="-120"/>
                                    </a:rPr>
                                    <m:t>𝑦</m:t>
                                  </m:r>
                                </m:sub>
                              </m:sSub>
                            </m:e>
                          </m:mr>
                          <m:mr>
                            <m:e>
                              <m:r>
                                <a:rPr lang="en-US" altLang="zh-TW" sz="2200" i="1" dirty="0">
                                  <a:latin typeface="Cambria Math" panose="02040503050406030204" pitchFamily="18" charset="0"/>
                                  <a:ea typeface="微軟正黑體" panose="020B0604030504040204" pitchFamily="34" charset="-120"/>
                                </a:rPr>
                                <m:t>0</m:t>
                              </m:r>
                            </m:e>
                            <m:e>
                              <m:r>
                                <a:rPr lang="en-US" altLang="zh-TW" sz="2200" i="1" dirty="0">
                                  <a:latin typeface="Cambria Math" panose="02040503050406030204" pitchFamily="18" charset="0"/>
                                  <a:ea typeface="微軟正黑體" panose="020B0604030504040204" pitchFamily="34" charset="-120"/>
                                </a:rPr>
                                <m:t>0</m:t>
                              </m:r>
                            </m:e>
                            <m:e>
                              <m:r>
                                <a:rPr lang="en-US" altLang="zh-TW" sz="2200" i="1" dirty="0">
                                  <a:latin typeface="Cambria Math" panose="02040503050406030204" pitchFamily="18" charset="0"/>
                                  <a:ea typeface="微軟正黑體" panose="020B0604030504040204" pitchFamily="34" charset="-120"/>
                                </a:rPr>
                                <m:t>1</m:t>
                              </m:r>
                            </m:e>
                          </m:mr>
                        </m:m>
                      </m:e>
                    </m:d>
                  </m:oMath>
                </a14:m>
                <a:r>
                  <a:rPr lang="zh-TW" altLang="en-US" sz="2200" dirty="0" smtClean="0">
                    <a:latin typeface="微軟正黑體" panose="020B0604030504040204" pitchFamily="34" charset="-120"/>
                    <a:ea typeface="微軟正黑體" panose="020B0604030504040204" pitchFamily="34" charset="-120"/>
                  </a:rPr>
                  <a:t>， </a:t>
                </a:r>
                <a:r>
                  <a:rPr lang="en-US" altLang="zh-TW" sz="2200" i="1" dirty="0" smtClean="0">
                    <a:latin typeface="Cambria Math" panose="02040503050406030204" pitchFamily="18" charset="0"/>
                    <a:ea typeface="微軟正黑體" panose="020B0604030504040204" pitchFamily="34" charset="-120"/>
                  </a:rPr>
                  <a:t>f </a:t>
                </a:r>
                <a:r>
                  <a:rPr lang="zh-TW" altLang="en-US" sz="2200" dirty="0" smtClean="0">
                    <a:latin typeface="微軟正黑體" panose="020B0604030504040204" pitchFamily="34" charset="-120"/>
                    <a:ea typeface="微軟正黑體" panose="020B0604030504040204" pitchFamily="34" charset="-120"/>
                  </a:rPr>
                  <a:t>代表焦距， </a:t>
                </a:r>
                <a:r>
                  <a:rPr lang="en-US" altLang="zh-TW" sz="2200" dirty="0" smtClean="0">
                    <a:latin typeface="微軟正黑體" panose="020B0604030504040204" pitchFamily="34" charset="-120"/>
                    <a:ea typeface="微軟正黑體" panose="020B0604030504040204" pitchFamily="34" charset="-120"/>
                  </a:rPr>
                  <a:t>(</a:t>
                </a:r>
                <a14:m>
                  <m:oMath xmlns:m="http://schemas.openxmlformats.org/officeDocument/2006/math">
                    <m:sSub>
                      <m:sSubPr>
                        <m:ctrlPr>
                          <a:rPr lang="en-US" altLang="zh-TW" sz="2200" i="1" dirty="0" smtClean="0">
                            <a:latin typeface="Cambria Math"/>
                            <a:ea typeface="微軟正黑體" panose="020B0604030504040204" pitchFamily="34" charset="-120"/>
                          </a:rPr>
                        </m:ctrlPr>
                      </m:sSubPr>
                      <m:e>
                        <m:r>
                          <a:rPr lang="en-US" altLang="zh-TW" sz="2200" i="1" dirty="0" err="1" smtClean="0">
                            <a:latin typeface="Cambria Math" panose="02040503050406030204" pitchFamily="18" charset="0"/>
                            <a:ea typeface="微軟正黑體" panose="020B0604030504040204" pitchFamily="34" charset="-120"/>
                          </a:rPr>
                          <m:t>𝑂</m:t>
                        </m:r>
                      </m:e>
                      <m:sub>
                        <m:r>
                          <a:rPr lang="en-US" altLang="zh-TW" sz="2200" i="1" dirty="0" err="1" smtClean="0">
                            <a:latin typeface="Cambria Math" panose="02040503050406030204" pitchFamily="18" charset="0"/>
                            <a:ea typeface="微軟正黑體" panose="020B0604030504040204" pitchFamily="34" charset="-120"/>
                          </a:rPr>
                          <m:t>𝑥</m:t>
                        </m:r>
                      </m:sub>
                    </m:sSub>
                    <m:r>
                      <a:rPr lang="en-US" altLang="zh-TW" sz="2200" i="1" dirty="0" smtClean="0">
                        <a:latin typeface="Cambria Math" panose="02040503050406030204" pitchFamily="18" charset="0"/>
                        <a:ea typeface="微軟正黑體" panose="020B0604030504040204" pitchFamily="34" charset="-120"/>
                      </a:rPr>
                      <m:t>, </m:t>
                    </m:r>
                    <m:sSub>
                      <m:sSubPr>
                        <m:ctrlPr>
                          <a:rPr lang="en-US" altLang="zh-TW" sz="2200" i="1" dirty="0" err="1" smtClean="0">
                            <a:latin typeface="Cambria Math"/>
                            <a:ea typeface="微軟正黑體" panose="020B0604030504040204" pitchFamily="34" charset="-120"/>
                          </a:rPr>
                        </m:ctrlPr>
                      </m:sSubPr>
                      <m:e>
                        <m:r>
                          <a:rPr lang="en-US" altLang="zh-TW" sz="2200" i="1" dirty="0" err="1" smtClean="0">
                            <a:latin typeface="Cambria Math" panose="02040503050406030204" pitchFamily="18" charset="0"/>
                            <a:ea typeface="微軟正黑體" panose="020B0604030504040204" pitchFamily="34" charset="-120"/>
                          </a:rPr>
                          <m:t>𝑂</m:t>
                        </m:r>
                      </m:e>
                      <m:sub>
                        <m:r>
                          <a:rPr lang="en-US" altLang="zh-TW" sz="2200" i="1" dirty="0" err="1" smtClean="0">
                            <a:latin typeface="Cambria Math" panose="02040503050406030204" pitchFamily="18" charset="0"/>
                            <a:ea typeface="微軟正黑體" panose="020B0604030504040204" pitchFamily="34" charset="-120"/>
                          </a:rPr>
                          <m:t>𝑦</m:t>
                        </m:r>
                      </m:sub>
                    </m:sSub>
                  </m:oMath>
                </a14:m>
                <a:r>
                  <a:rPr lang="en-US" altLang="zh-TW" sz="2200" dirty="0" smtClean="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代表相機座標系與影像座標系之間原點的位移向量，如圖 </a:t>
                </a:r>
                <a:r>
                  <a:rPr lang="en-US" altLang="zh-TW" sz="2200" dirty="0" smtClean="0">
                    <a:latin typeface="微軟正黑體" panose="020B0604030504040204" pitchFamily="34" charset="-120"/>
                    <a:ea typeface="微軟正黑體" panose="020B0604030504040204" pitchFamily="34" charset="-120"/>
                  </a:rPr>
                  <a:t>15.3.2 </a:t>
                </a:r>
                <a:r>
                  <a:rPr lang="zh-TW" altLang="en-US" sz="2200" dirty="0" smtClean="0">
                    <a:latin typeface="微軟正黑體" panose="020B0604030504040204" pitchFamily="34" charset="-120"/>
                    <a:ea typeface="微軟正黑體" panose="020B0604030504040204" pitchFamily="34" charset="-120"/>
                  </a:rPr>
                  <a:t>所示， </a:t>
                </a:r>
                <a14:m>
                  <m:oMath xmlns:m="http://schemas.openxmlformats.org/officeDocument/2006/math">
                    <m:r>
                      <m:rPr>
                        <m:nor/>
                      </m:rPr>
                      <a:rPr lang="el-GR" altLang="zh-TW" sz="2200" i="1">
                        <a:latin typeface="Cambria Math" panose="02040503050406030204" pitchFamily="18" charset="0"/>
                        <a:ea typeface="微軟正黑體" panose="020B0604030504040204" pitchFamily="34" charset="-120"/>
                      </a:rPr>
                      <m:t>τ</m:t>
                    </m:r>
                  </m:oMath>
                </a14:m>
                <a:r>
                  <a:rPr lang="en-US" altLang="zh-TW" sz="2200" dirty="0" smtClean="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與 </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rPr>
                      <m:t>ŋ</m:t>
                    </m:r>
                  </m:oMath>
                </a14:m>
                <a:r>
                  <a:rPr lang="zh-TW" altLang="en-US" sz="2200" dirty="0" smtClean="0">
                    <a:latin typeface="微軟正黑體" panose="020B0604030504040204" pitchFamily="34" charset="-120"/>
                    <a:ea typeface="微軟正黑體" panose="020B0604030504040204" pitchFamily="34" charset="-120"/>
                  </a:rPr>
                  <a:t>為硬體感光元件的延遲係數。</a:t>
                </a:r>
                <a:endParaRPr lang="en-US" altLang="zh-TW" sz="2200" dirty="0">
                  <a:latin typeface="微軟正黑體" panose="020B0604030504040204" pitchFamily="34" charset="-120"/>
                  <a:ea typeface="微軟正黑體" panose="020B0604030504040204" pitchFamily="34" charset="-120"/>
                </a:endParaRPr>
              </a:p>
              <a:p>
                <a:endParaRPr lang="zh-TW" altLang="en-US" sz="2200" dirty="0">
                  <a:latin typeface="微軟正黑體" panose="020B0604030504040204" pitchFamily="34" charset="-120"/>
                  <a:ea typeface="微軟正黑體" panose="020B0604030504040204" pitchFamily="34" charset="-120"/>
                </a:endParaRPr>
              </a:p>
            </p:txBody>
          </p:sp>
        </mc:Choice>
        <mc:Fallback xmlns="">
          <p:sp>
            <p:nvSpPr>
              <p:cNvPr id="2" name="矩形 1"/>
              <p:cNvSpPr>
                <a:spLocks noRot="1" noChangeAspect="1" noMove="1" noResize="1" noEditPoints="1" noAdjustHandles="1" noChangeArrowheads="1" noChangeShapeType="1" noTextEdit="1"/>
              </p:cNvSpPr>
              <p:nvPr/>
            </p:nvSpPr>
            <p:spPr>
              <a:xfrm>
                <a:off x="755576" y="692696"/>
                <a:ext cx="7992888" cy="4962512"/>
              </a:xfrm>
              <a:prstGeom prst="rect">
                <a:avLst/>
              </a:prstGeom>
              <a:blipFill rotWithShape="1">
                <a:blip r:embed="rId2"/>
                <a:stretch>
                  <a:fillRect l="-992" t="-737" r="-839"/>
                </a:stretch>
              </a:blipFill>
            </p:spPr>
            <p:txBody>
              <a:bodyPr/>
              <a:lstStyle/>
              <a:p>
                <a:r>
                  <a:rPr lang="zh-TW" alt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v6">
  <a:themeElements>
    <a:clrScheme name="自訂 5">
      <a:dk1>
        <a:srgbClr val="000000"/>
      </a:dk1>
      <a:lt1>
        <a:srgbClr val="FFFFFF"/>
      </a:lt1>
      <a:dk2>
        <a:srgbClr val="000000"/>
      </a:dk2>
      <a:lt2>
        <a:srgbClr val="15A7A7"/>
      </a:lt2>
      <a:accent1>
        <a:srgbClr val="BBE8EB"/>
      </a:accent1>
      <a:accent2>
        <a:srgbClr val="8EDADE"/>
      </a:accent2>
      <a:accent3>
        <a:srgbClr val="FFFFFF"/>
      </a:accent3>
      <a:accent4>
        <a:srgbClr val="000000"/>
      </a:accent4>
      <a:accent5>
        <a:srgbClr val="8EDADE"/>
      </a:accent5>
      <a:accent6>
        <a:srgbClr val="8EDADE"/>
      </a:accent6>
      <a:hlink>
        <a:srgbClr val="8EDADE"/>
      </a:hlink>
      <a:folHlink>
        <a:srgbClr val="BBE8EB"/>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v6" id="{ABC13283-FAA0-4149-A742-4B9D2729B8B0}" vid="{2A35E677-82A8-459F-BE2D-E7E487924E00}"/>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v6</Template>
  <TotalTime>3763</TotalTime>
  <Words>1419</Words>
  <Application>Microsoft Office PowerPoint</Application>
  <PresentationFormat>如螢幕大小 (4:3)</PresentationFormat>
  <Paragraphs>123</Paragraphs>
  <Slides>22</Slides>
  <Notes>0</Notes>
  <HiddenSlides>0</HiddenSlides>
  <MMClips>0</MMClips>
  <ScaleCrop>false</ScaleCrop>
  <HeadingPairs>
    <vt:vector size="4" baseType="variant">
      <vt:variant>
        <vt:lpstr>佈景主題</vt:lpstr>
      </vt:variant>
      <vt:variant>
        <vt:i4>1</vt:i4>
      </vt:variant>
      <vt:variant>
        <vt:lpstr>投影片標題</vt:lpstr>
      </vt:variant>
      <vt:variant>
        <vt:i4>22</vt:i4>
      </vt:variant>
    </vt:vector>
  </HeadingPairs>
  <TitlesOfParts>
    <vt:vector size="23" baseType="lpstr">
      <vt:lpstr>v6</vt:lpstr>
      <vt:lpstr>第十五章 三維影像的彩現</vt:lpstr>
      <vt:lpstr>內容</vt:lpstr>
      <vt:lpstr>15.1 前言</vt:lpstr>
      <vt:lpstr>15.2 Kinect 系統介紹</vt:lpstr>
      <vt:lpstr>PowerPoint 簡報</vt:lpstr>
      <vt:lpstr>15.3 翹曲變形技術： DIBR 第一步驟</vt:lpstr>
      <vt:lpstr>PowerPoint 簡報</vt:lpstr>
      <vt:lpstr>PowerPoint 簡報</vt:lpstr>
      <vt:lpstr>PowerPoint 簡報</vt:lpstr>
      <vt:lpstr>PowerPoint 簡報</vt:lpstr>
      <vt:lpstr>15.4 深度計算模型</vt:lpstr>
      <vt:lpstr>PowerPoint 簡報</vt:lpstr>
      <vt:lpstr>PowerPoint 簡報</vt:lpstr>
      <vt:lpstr>15.5 空缺填補</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分群與應用</dc:title>
  <dc:creator>RB505</dc:creator>
  <cp:lastModifiedBy>louiskira</cp:lastModifiedBy>
  <cp:revision>563</cp:revision>
  <cp:lastPrinted>1601-01-01T00:00:00Z</cp:lastPrinted>
  <dcterms:created xsi:type="dcterms:W3CDTF">2002-06-27T04:48:03Z</dcterms:created>
  <dcterms:modified xsi:type="dcterms:W3CDTF">2015-08-07T09:02:29Z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