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7" r:id="rId3"/>
    <p:sldId id="322" r:id="rId4"/>
    <p:sldId id="275" r:id="rId5"/>
    <p:sldId id="297" r:id="rId6"/>
    <p:sldId id="311" r:id="rId7"/>
    <p:sldId id="312" r:id="rId8"/>
    <p:sldId id="298" r:id="rId9"/>
    <p:sldId id="323" r:id="rId10"/>
    <p:sldId id="324" r:id="rId11"/>
    <p:sldId id="274" r:id="rId12"/>
    <p:sldId id="276" r:id="rId13"/>
    <p:sldId id="299" r:id="rId14"/>
    <p:sldId id="318" r:id="rId15"/>
    <p:sldId id="319" r:id="rId16"/>
    <p:sldId id="320" r:id="rId17"/>
    <p:sldId id="265" r:id="rId18"/>
    <p:sldId id="277" r:id="rId19"/>
    <p:sldId id="278" r:id="rId20"/>
    <p:sldId id="279" r:id="rId21"/>
    <p:sldId id="285" r:id="rId22"/>
    <p:sldId id="301" r:id="rId23"/>
    <p:sldId id="284" r:id="rId24"/>
    <p:sldId id="321" r:id="rId25"/>
    <p:sldId id="282" r:id="rId26"/>
    <p:sldId id="283" r:id="rId27"/>
    <p:sldId id="28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9302" autoAdjust="0"/>
  </p:normalViewPr>
  <p:slideViewPr>
    <p:cSldViewPr>
      <p:cViewPr varScale="1">
        <p:scale>
          <a:sx n="116" d="100"/>
          <a:sy n="116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2D93EA6-9BE7-4A66-A8D2-5CA5950137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83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864872B-F9C7-4315-82A0-05CAA0B432D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550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74595-F4E6-4290-9F9F-849CC6109B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59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CDB73-FE61-43C3-81FF-B4FD9D8BEDF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8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1B3B9-CBCB-41F5-823A-A8EF5980C6C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913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D21D3-6BE0-4C04-A97C-A997D9EEC03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4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37F66-3663-44C5-B9F8-D5248EC93B9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98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A3E6C-AF6F-455D-9C2D-85C7B5C66F4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2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BEA5B-87FB-47C4-AE87-359609B613C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7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1E004-086F-47D8-98F1-68DAD7F9AB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56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0D17D-5CD6-4D4B-B69E-CCA35EE481D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897F9-7CCB-4B6C-95B4-E1CC1233494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3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E87F6-277C-4808-A237-E629EDBCD2F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02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D9547-3121-4054-A3D5-318687207BE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65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13827F2E-6835-4B03-A437-BFCFA455023D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4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7.wmf"/><Relationship Id="rId26" Type="http://schemas.openxmlformats.org/officeDocument/2006/relationships/image" Target="../media/image61.png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7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</a:t>
            </a:r>
            <a:br>
              <a:rPr lang="zh-TW" altLang="en-US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型態學、</a:t>
            </a:r>
            <a:r>
              <a:rPr lang="en-US" altLang="zh-TW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DCT</a:t>
            </a:r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、人臉定位與</a:t>
            </a:r>
            <a:r>
              <a:rPr lang="en-US" altLang="zh-TW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FFT</a:t>
            </a:r>
            <a:endParaRPr lang="zh-TW" altLang="en-US" sz="43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31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F2846C-8C17-4C10-BC75-D3EAC71DA491}" type="slidenum">
              <a:rPr kumimoji="0" lang="zh-TW" altLang="en-US">
                <a:latin typeface="Arial Black" panose="020B0A04020102020204" pitchFamily="34" charset="0"/>
              </a:rPr>
              <a:pPr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依據以下計算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膨脹運算作用後的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I’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改變為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侵蝕後的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I’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改變為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3B80358-BE2D-46C1-9A0D-7EBC07F23F60}" type="slidenum">
              <a:rPr kumimoji="0" lang="zh-TW" altLang="en-US">
                <a:latin typeface="Arial Black" panose="020B0A04020102020204" pitchFamily="34" charset="0"/>
              </a:rPr>
              <a:pPr/>
              <a:t>10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2781300"/>
            <a:ext cx="23558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4797425"/>
            <a:ext cx="235585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777163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6413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離散餘弦轉換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2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1F6A9EF-B43B-421B-B078-85EB59BC4910}" type="slidenum">
              <a:rPr kumimoji="0" lang="zh-TW" altLang="en-US">
                <a:latin typeface="Arial Black" panose="020B0A04020102020204" pitchFamily="34" charset="0"/>
              </a:rPr>
              <a:pPr/>
              <a:t>11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228600" y="6096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TW" sz="3200"/>
          </a:p>
        </p:txBody>
      </p:sp>
      <p:grpSp>
        <p:nvGrpSpPr>
          <p:cNvPr id="5129" name="群組 13"/>
          <p:cNvGrpSpPr>
            <a:grpSpLocks/>
          </p:cNvGrpSpPr>
          <p:nvPr/>
        </p:nvGrpSpPr>
        <p:grpSpPr bwMode="auto">
          <a:xfrm>
            <a:off x="228600" y="1327150"/>
            <a:ext cx="8766175" cy="5162550"/>
            <a:chOff x="304800" y="1219200"/>
            <a:chExt cx="8766894" cy="5162128"/>
          </a:xfrm>
        </p:grpSpPr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304800" y="1662113"/>
              <a:ext cx="8458200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令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為框框內位於(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的灰階值減去128，則</a:t>
              </a:r>
              <a:r>
                <a:rPr lang="en-US" altLang="zh-TW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的計算公式如下</a:t>
              </a:r>
            </a:p>
          </p:txBody>
        </p:sp>
        <p:graphicFrame>
          <p:nvGraphicFramePr>
            <p:cNvPr id="5122" name="Object 6"/>
            <p:cNvGraphicFramePr>
              <a:graphicFrameLocks noChangeAspect="1"/>
            </p:cNvGraphicFramePr>
            <p:nvPr/>
          </p:nvGraphicFramePr>
          <p:xfrm>
            <a:off x="971600" y="2420888"/>
            <a:ext cx="6477000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r:id="rId3" imgW="4152900" imgH="444500" progId="Equation.3">
                    <p:embed/>
                  </p:oleObj>
                </mc:Choice>
                <mc:Fallback>
                  <p:oleObj r:id="rId3" imgW="4152900" imgH="444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2420888"/>
                          <a:ext cx="6477000" cy="6826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7"/>
            <p:cNvGraphicFramePr>
              <a:graphicFrameLocks noChangeAspect="1"/>
            </p:cNvGraphicFramePr>
            <p:nvPr/>
          </p:nvGraphicFramePr>
          <p:xfrm>
            <a:off x="1790700" y="3244850"/>
            <a:ext cx="2303463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5" imgW="1612900" imgH="508000" progId="Equation.3">
                    <p:embed/>
                  </p:oleObj>
                </mc:Choice>
                <mc:Fallback>
                  <p:oleObj name="Equation" r:id="rId5" imgW="1612900" imgH="508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700" y="3244850"/>
                          <a:ext cx="2303463" cy="727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8"/>
            <p:cNvGraphicFramePr>
              <a:graphicFrameLocks noChangeAspect="1"/>
            </p:cNvGraphicFramePr>
            <p:nvPr/>
          </p:nvGraphicFramePr>
          <p:xfrm>
            <a:off x="4644008" y="3212976"/>
            <a:ext cx="2362200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7" imgW="1651000" imgH="508000" progId="Equation.3">
                    <p:embed/>
                  </p:oleObj>
                </mc:Choice>
                <mc:Fallback>
                  <p:oleObj name="Equation" r:id="rId7" imgW="1651000" imgH="508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3212976"/>
                          <a:ext cx="2362200" cy="727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Rectangle 14"/>
            <p:cNvSpPr>
              <a:spLocks noChangeArrowheads="1"/>
            </p:cNvSpPr>
            <p:nvPr/>
          </p:nvSpPr>
          <p:spPr bwMode="auto">
            <a:xfrm>
              <a:off x="381000" y="1219200"/>
              <a:ext cx="845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/>
                <a:t>DCT</a:t>
              </a:r>
              <a:endParaRPr lang="zh-TW" altLang="en-US" sz="2200"/>
            </a:p>
          </p:txBody>
        </p:sp>
        <p:sp>
          <p:nvSpPr>
            <p:cNvPr id="5132" name="Rectangle 15"/>
            <p:cNvSpPr>
              <a:spLocks noChangeArrowheads="1"/>
            </p:cNvSpPr>
            <p:nvPr/>
          </p:nvSpPr>
          <p:spPr bwMode="auto">
            <a:xfrm>
              <a:off x="381000" y="4038600"/>
              <a:ext cx="8458200" cy="2342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IDCT</a:t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也可透過</a:t>
              </a:r>
              <a:r>
                <a:rPr lang="en-US" altLang="zh-TW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IDCT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(inverse DCT)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得到，公式如下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透過式子(1.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6.2.2)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求得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後再加上128即可得到位於影像中(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位置的原始灰階值。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33" name="Text Box 16"/>
            <p:cNvSpPr txBox="1">
              <a:spLocks noChangeArrowheads="1"/>
            </p:cNvSpPr>
            <p:nvPr/>
          </p:nvSpPr>
          <p:spPr bwMode="auto">
            <a:xfrm>
              <a:off x="7668344" y="2590800"/>
              <a:ext cx="1403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/>
                <a:t>(</a:t>
              </a:r>
              <a:r>
                <a:rPr lang="en-US" altLang="zh-TW" sz="2200"/>
                <a:t>2.3.1)</a:t>
              </a:r>
            </a:p>
          </p:txBody>
        </p:sp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1115616" y="5013176"/>
            <a:ext cx="6338887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9" imgW="4089400" imgH="444500" progId="Equation.3">
                    <p:embed/>
                  </p:oleObj>
                </mc:Choice>
                <mc:Fallback>
                  <p:oleObj name="Equation" r:id="rId9" imgW="4089400" imgH="444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5013176"/>
                          <a:ext cx="6338887" cy="693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17"/>
            <p:cNvSpPr txBox="1">
              <a:spLocks noChangeArrowheads="1"/>
            </p:cNvSpPr>
            <p:nvPr/>
          </p:nvSpPr>
          <p:spPr bwMode="auto">
            <a:xfrm>
              <a:off x="7668344" y="5085184"/>
              <a:ext cx="125888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/>
                <a:t>(</a:t>
              </a:r>
              <a:r>
                <a:rPr lang="en-US" altLang="zh-TW" sz="2200"/>
                <a:t>2.3.2)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3C6AED9-DCBA-47C8-810E-E46D32A7329F}" type="slidenum">
              <a:rPr kumimoji="0" lang="zh-TW" altLang="en-US">
                <a:latin typeface="Arial Black" panose="020B0A04020102020204" pitchFamily="34" charset="0"/>
              </a:rPr>
              <a:pPr/>
              <a:t>12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6149" name="Picture 3" descr="1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900113" y="6021388"/>
            <a:ext cx="3600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kumimoji="0"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2.3.1  8x8</a:t>
            </a:r>
            <a:r>
              <a:rPr kumimoji="0"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的灰階圖案及其灰階值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6084888" y="6021388"/>
            <a:ext cx="236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kumimoji="0"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2.3.2  DCT</a:t>
            </a:r>
            <a:r>
              <a:rPr kumimoji="0"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grpSp>
        <p:nvGrpSpPr>
          <p:cNvPr id="6152" name="群組 28"/>
          <p:cNvGrpSpPr>
            <a:grpSpLocks/>
          </p:cNvGrpSpPr>
          <p:nvPr/>
        </p:nvGrpSpPr>
        <p:grpSpPr bwMode="auto">
          <a:xfrm>
            <a:off x="381000" y="609600"/>
            <a:ext cx="8458200" cy="3048000"/>
            <a:chOff x="381000" y="609600"/>
            <a:chExt cx="8458200" cy="3048000"/>
          </a:xfrm>
        </p:grpSpPr>
        <p:sp>
          <p:nvSpPr>
            <p:cNvPr id="6319" name="Rectangle 12"/>
            <p:cNvSpPr>
              <a:spLocks noChangeArrowheads="1"/>
            </p:cNvSpPr>
            <p:nvPr/>
          </p:nvSpPr>
          <p:spPr bwMode="auto">
            <a:xfrm>
              <a:off x="381000" y="609600"/>
              <a:ext cx="84582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(Direct Current、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直流值)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此處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=8，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(Alternative Current、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交流值)</a:t>
              </a:r>
              <a:b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6146" name="Object 13"/>
            <p:cNvGraphicFramePr>
              <a:graphicFrameLocks noChangeAspect="1"/>
            </p:cNvGraphicFramePr>
            <p:nvPr/>
          </p:nvGraphicFramePr>
          <p:xfrm>
            <a:off x="1233488" y="1119188"/>
            <a:ext cx="65563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0" name="Equation" r:id="rId4" imgW="4279900" imgH="444500" progId="Equation.3">
                    <p:embed/>
                  </p:oleObj>
                </mc:Choice>
                <mc:Fallback>
                  <p:oleObj name="Equation" r:id="rId4" imgW="42799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488" y="1119188"/>
                          <a:ext cx="655637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4"/>
            <p:cNvGraphicFramePr>
              <a:graphicFrameLocks noChangeAspect="1"/>
            </p:cNvGraphicFramePr>
            <p:nvPr/>
          </p:nvGraphicFramePr>
          <p:xfrm>
            <a:off x="3048000" y="2133600"/>
            <a:ext cx="259080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" r:id="rId6" imgW="1536033" imgH="444307" progId="Equation.3">
                    <p:embed/>
                  </p:oleObj>
                </mc:Choice>
                <mc:Fallback>
                  <p:oleObj r:id="rId6" imgW="1536033" imgH="44430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2133600"/>
                          <a:ext cx="259080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3879850"/>
          <a:ext cx="2844800" cy="204470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867400" y="3889375"/>
          <a:ext cx="2844800" cy="204470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-481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-316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2A81B4F-A375-4579-9848-F2BE3FEFC438}" type="slidenum">
              <a:rPr kumimoji="0" lang="zh-TW" altLang="en-US">
                <a:latin typeface="Arial Black" panose="020B0A04020102020204" pitchFamily="34" charset="0"/>
              </a:rPr>
              <a:pPr/>
              <a:t>13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7172" name="群組 8"/>
          <p:cNvGrpSpPr>
            <a:grpSpLocks/>
          </p:cNvGrpSpPr>
          <p:nvPr/>
        </p:nvGrpSpPr>
        <p:grpSpPr bwMode="auto">
          <a:xfrm>
            <a:off x="395288" y="446088"/>
            <a:ext cx="8207375" cy="5743575"/>
            <a:chOff x="395288" y="445745"/>
            <a:chExt cx="8207375" cy="5744503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468313" y="445745"/>
              <a:ext cx="7345281" cy="144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：當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(0, 0)&gt;1000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時，原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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灰階影像為何種影像？</a:t>
              </a:r>
            </a:p>
            <a:p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解答：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endParaRPr>
            </a:p>
            <a:p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令全黑的灰階值為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0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，而全白的灰階值為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255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。已知</a:t>
              </a:r>
            </a:p>
            <a:p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endParaRPr>
            </a:p>
          </p:txBody>
        </p:sp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1907704" y="1556792"/>
            <a:ext cx="4188698" cy="793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方程式" r:id="rId3" imgW="2159000" imgH="406400" progId="Equation.3">
                    <p:embed/>
                  </p:oleObj>
                </mc:Choice>
                <mc:Fallback>
                  <p:oleObj name="方程式" r:id="rId3" imgW="2159000" imgH="40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556792"/>
                          <a:ext cx="4188698" cy="793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417513" y="2509744"/>
              <a:ext cx="6950942" cy="110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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灰階影像可能為一幾近全白的平滑影像。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endParaRPr>
            </a:p>
            <a:p>
              <a:pPr eaLnBrk="1" hangingPunct="1"/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endParaRPr>
            </a:p>
            <a:p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Symbol" panose="05050102010706020507" pitchFamily="18" charset="2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endParaRPr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4149725"/>
              <a:ext cx="2039938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6443663" y="5157788"/>
              <a:ext cx="2159000" cy="81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2.3.3</a:t>
              </a:r>
            </a:p>
            <a:p>
              <a:pPr eaLnBrk="1" hangingPunct="1"/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頻率域的紋</a:t>
              </a:r>
            </a:p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理方向示意圖</a:t>
              </a:r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395288" y="4066590"/>
              <a:ext cx="3887787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2.3.3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後的頻率域之紋理方向示意圖。通常若框住皮膚色的框框是臉部時，在高頻區會有一些較大的係數表現。當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值過小時和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值過大，可進一步判斷有臉部的框框。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人臉定位</a:t>
            </a:r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8ED363F-1718-47B8-AB9B-0DE36AACD7DB}" type="slidenum">
              <a:rPr kumimoji="0" lang="zh-TW" altLang="en-US">
                <a:latin typeface="Arial Black" panose="020B0A04020102020204" pitchFamily="34" charset="0"/>
              </a:rPr>
              <a:pPr/>
              <a:t>14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8676" name="群組 9"/>
          <p:cNvGrpSpPr>
            <a:grpSpLocks/>
          </p:cNvGrpSpPr>
          <p:nvPr/>
        </p:nvGrpSpPr>
        <p:grpSpPr bwMode="auto">
          <a:xfrm>
            <a:off x="1557338" y="1854200"/>
            <a:ext cx="6029325" cy="2935288"/>
            <a:chOff x="1116013" y="2349500"/>
            <a:chExt cx="6029325" cy="2935288"/>
          </a:xfrm>
        </p:grpSpPr>
        <p:pic>
          <p:nvPicPr>
            <p:cNvPr id="28678" name="Picture 17" descr="1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2349500"/>
              <a:ext cx="2524125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Picture 19" descr="1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213" y="2349500"/>
              <a:ext cx="2524125" cy="2524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80" name="Text Box 20"/>
            <p:cNvSpPr txBox="1">
              <a:spLocks noChangeArrowheads="1"/>
            </p:cNvSpPr>
            <p:nvPr/>
          </p:nvSpPr>
          <p:spPr bwMode="auto">
            <a:xfrm>
              <a:off x="1287463" y="4940300"/>
              <a:ext cx="22050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2.4.1 </a:t>
              </a:r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輸入的影像</a:t>
              </a:r>
            </a:p>
          </p:txBody>
        </p:sp>
        <p:sp>
          <p:nvSpPr>
            <p:cNvPr id="28681" name="Text Box 21"/>
            <p:cNvSpPr txBox="1">
              <a:spLocks noChangeArrowheads="1"/>
            </p:cNvSpPr>
            <p:nvPr/>
          </p:nvSpPr>
          <p:spPr bwMode="auto">
            <a:xfrm>
              <a:off x="4787900" y="4941888"/>
              <a:ext cx="22320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2.4.2</a:t>
              </a:r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皮膚色所在</a:t>
              </a:r>
            </a:p>
          </p:txBody>
        </p:sp>
      </p:grpSp>
      <p:sp>
        <p:nvSpPr>
          <p:cNvPr id="28677" name="Rectangle 22"/>
          <p:cNvSpPr>
            <a:spLocks noChangeArrowheads="1"/>
          </p:cNvSpPr>
          <p:nvPr/>
        </p:nvSpPr>
        <p:spPr bwMode="auto">
          <a:xfrm>
            <a:off x="342900" y="5072063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封閉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Closing)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Opening)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74A485A-CD62-493C-B8E7-6F7C4FA3BE60}" type="slidenum">
              <a:rPr kumimoji="0" lang="zh-TW" altLang="en-US">
                <a:latin typeface="Arial Black" panose="020B0A04020102020204" pitchFamily="34" charset="0"/>
              </a:rPr>
              <a:pPr/>
              <a:t>15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9750" y="930275"/>
            <a:ext cx="5176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問題：如何利用色調範圍來過濾皮膚色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9750" y="1573213"/>
            <a:ext cx="82089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	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首先利用人工點選的方式，將所有訓練影像中的皮膚色予	以框出來，然後將色調抽取出來，並且將統計出來的平均	值    和標準差    用於濾波器的設計，下面為其示意圖： 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1882775" y="2643188"/>
          <a:ext cx="2413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26780" imgH="164814" progId="Equation.DSMT4">
                  <p:embed/>
                </p:oleObj>
              </mc:Choice>
              <mc:Fallback>
                <p:oleObj name="Equation" r:id="rId3" imgW="126780" imgH="16481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643188"/>
                        <a:ext cx="2413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3"/>
          <p:cNvGraphicFramePr>
            <a:graphicFrameLocks noChangeAspect="1"/>
          </p:cNvGraphicFramePr>
          <p:nvPr/>
        </p:nvGraphicFramePr>
        <p:xfrm>
          <a:off x="3276600" y="2662238"/>
          <a:ext cx="2873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2238"/>
                        <a:ext cx="2873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05150"/>
            <a:ext cx="383063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D661835-A355-443A-BEF0-BFBDC46655A0}" type="slidenum">
              <a:rPr kumimoji="0" lang="zh-TW" altLang="en-US">
                <a:latin typeface="Arial Black" panose="020B0A04020102020204" pitchFamily="34" charset="0"/>
              </a:rPr>
              <a:pPr/>
              <a:t>16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29699" name="Picture 6" descr="C1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1638" y="1835150"/>
            <a:ext cx="2232025" cy="2881313"/>
          </a:xfrm>
          <a:noFill/>
        </p:spPr>
      </p:pic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68313" y="546100"/>
            <a:ext cx="58277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如何在臉部上找出眼睛和嘴巴的部位？</a:t>
            </a:r>
          </a:p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解答：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1331913" y="1339850"/>
            <a:ext cx="514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利用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水平投射法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(Horizontal Projection)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  <a:sym typeface="Symbol" panose="05050102010706020507" pitchFamily="18" charset="2"/>
            </a:endParaRPr>
          </a:p>
        </p:txBody>
      </p:sp>
      <p:pic>
        <p:nvPicPr>
          <p:cNvPr id="29702" name="Picture 12" descr="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789113"/>
            <a:ext cx="1728788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468313" y="4781550"/>
            <a:ext cx="77755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我們可發現在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兩區間有頻率較高的波峰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(Peak)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，依位置而言，可合理推估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區間為眼部所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在，而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區間為嘴巴所在，畢竟這兩個部分的邊點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數是較多的。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565150"/>
            <a:ext cx="8207375" cy="936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傅利葉轉換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3895723-B6B4-49AD-8B9B-526BE0CCEA64}" type="slidenum">
              <a:rPr kumimoji="0" lang="zh-TW" altLang="en-US">
                <a:latin typeface="Arial Black" panose="020B0A04020102020204" pitchFamily="34" charset="0"/>
              </a:rPr>
              <a:pPr/>
              <a:t>17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9229" name="群組 15"/>
          <p:cNvGrpSpPr>
            <a:grpSpLocks/>
          </p:cNvGrpSpPr>
          <p:nvPr/>
        </p:nvGrpSpPr>
        <p:grpSpPr bwMode="auto">
          <a:xfrm>
            <a:off x="381000" y="1808163"/>
            <a:ext cx="8458200" cy="4783137"/>
            <a:chOff x="381000" y="1808163"/>
            <a:chExt cx="8458200" cy="4783137"/>
          </a:xfrm>
        </p:grpSpPr>
        <p:sp>
          <p:nvSpPr>
            <p:cNvPr id="9230" name="Rectangle 3"/>
            <p:cNvSpPr>
              <a:spLocks noChangeArrowheads="1"/>
            </p:cNvSpPr>
            <p:nvPr/>
          </p:nvSpPr>
          <p:spPr bwMode="auto">
            <a:xfrm>
              <a:off x="381000" y="1808163"/>
              <a:ext cx="82296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給一週期函數(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Periodic Function)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(θ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)，                 ，傅利葉原先的想法是將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(θ)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用有正交性(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Orthogonality)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的傅利葉基底(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Basis)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來表示。這些正交的基底為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cosθ、cos2θ、cos3θ、…、sinθ、sin2θ、sin3θ、…，                 。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5868144" y="1871662"/>
            <a:ext cx="12192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r:id="rId3" imgW="710891" imgH="177723" progId="Equation.3">
                    <p:embed/>
                  </p:oleObj>
                </mc:Choice>
                <mc:Fallback>
                  <p:oleObj r:id="rId3" imgW="710891" imgH="17772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1871662"/>
                          <a:ext cx="1219200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6"/>
            <p:cNvGraphicFramePr>
              <a:graphicFrameLocks noChangeAspect="1"/>
            </p:cNvGraphicFramePr>
            <p:nvPr/>
          </p:nvGraphicFramePr>
          <p:xfrm>
            <a:off x="4159384" y="2867025"/>
            <a:ext cx="11430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5" imgW="710891" imgH="177723" progId="Equation.3">
                    <p:embed/>
                  </p:oleObj>
                </mc:Choice>
                <mc:Fallback>
                  <p:oleObj r:id="rId5" imgW="710891" imgH="17772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384" y="2867025"/>
                          <a:ext cx="114300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7"/>
            <p:cNvSpPr>
              <a:spLocks noChangeArrowheads="1"/>
            </p:cNvSpPr>
            <p:nvPr/>
          </p:nvSpPr>
          <p:spPr bwMode="auto">
            <a:xfrm>
              <a:off x="381000" y="3657600"/>
              <a:ext cx="845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正交性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9220" name="Object 8"/>
            <p:cNvGraphicFramePr>
              <a:graphicFrameLocks noChangeAspect="1"/>
            </p:cNvGraphicFramePr>
            <p:nvPr/>
          </p:nvGraphicFramePr>
          <p:xfrm>
            <a:off x="1752600" y="3886200"/>
            <a:ext cx="47910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r:id="rId6" imgW="2895600" imgH="393700" progId="Equation.3">
                    <p:embed/>
                  </p:oleObj>
                </mc:Choice>
                <mc:Fallback>
                  <p:oleObj r:id="rId6" imgW="28956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886200"/>
                          <a:ext cx="4791075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13"/>
            <p:cNvGraphicFramePr>
              <a:graphicFrameLocks noChangeAspect="1"/>
            </p:cNvGraphicFramePr>
            <p:nvPr/>
          </p:nvGraphicFramePr>
          <p:xfrm>
            <a:off x="1219200" y="4724400"/>
            <a:ext cx="1519238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8" imgW="787058" imgH="203112" progId="Equation.3">
                    <p:embed/>
                  </p:oleObj>
                </mc:Choice>
                <mc:Fallback>
                  <p:oleObj name="Equation" r:id="rId8" imgW="787058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4724400"/>
                          <a:ext cx="1519238" cy="38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14"/>
            <p:cNvGraphicFramePr>
              <a:graphicFrameLocks noChangeAspect="1"/>
            </p:cNvGraphicFramePr>
            <p:nvPr/>
          </p:nvGraphicFramePr>
          <p:xfrm>
            <a:off x="3287713" y="4616450"/>
            <a:ext cx="2692400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10" imgW="1485900" imgH="330200" progId="Equation.3">
                    <p:embed/>
                  </p:oleObj>
                </mc:Choice>
                <mc:Fallback>
                  <p:oleObj name="Equation" r:id="rId10" imgW="1485900" imgH="330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713" y="4616450"/>
                          <a:ext cx="2692400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15"/>
            <p:cNvGraphicFramePr>
              <a:graphicFrameLocks noChangeAspect="1"/>
            </p:cNvGraphicFramePr>
            <p:nvPr/>
          </p:nvGraphicFramePr>
          <p:xfrm>
            <a:off x="1284288" y="5419725"/>
            <a:ext cx="16700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12" imgW="863225" imgH="190417" progId="Equation.3">
                    <p:embed/>
                  </p:oleObj>
                </mc:Choice>
                <mc:Fallback>
                  <p:oleObj name="Equation" r:id="rId12" imgW="863225" imgH="19041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88" y="5419725"/>
                          <a:ext cx="1670050" cy="369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6"/>
            <p:cNvGraphicFramePr>
              <a:graphicFrameLocks noChangeAspect="1"/>
            </p:cNvGraphicFramePr>
            <p:nvPr/>
          </p:nvGraphicFramePr>
          <p:xfrm>
            <a:off x="3276600" y="5324475"/>
            <a:ext cx="2716213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r:id="rId14" imgW="1498600" imgH="330200" progId="Equation.3">
                    <p:embed/>
                  </p:oleObj>
                </mc:Choice>
                <mc:Fallback>
                  <p:oleObj r:id="rId14" imgW="1498600" imgH="330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5324475"/>
                          <a:ext cx="2716213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7"/>
            <p:cNvGraphicFramePr>
              <a:graphicFrameLocks noChangeAspect="1"/>
            </p:cNvGraphicFramePr>
            <p:nvPr/>
          </p:nvGraphicFramePr>
          <p:xfrm>
            <a:off x="1246188" y="6138863"/>
            <a:ext cx="16462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Equation" r:id="rId16" imgW="850531" imgH="190417" progId="Equation.3">
                    <p:embed/>
                  </p:oleObj>
                </mc:Choice>
                <mc:Fallback>
                  <p:oleObj name="Equation" r:id="rId16" imgW="850531" imgH="19041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188" y="6138863"/>
                          <a:ext cx="164623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8"/>
            <p:cNvGraphicFramePr>
              <a:graphicFrameLocks noChangeAspect="1"/>
            </p:cNvGraphicFramePr>
            <p:nvPr/>
          </p:nvGraphicFramePr>
          <p:xfrm>
            <a:off x="3249613" y="6010275"/>
            <a:ext cx="2770187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Equation" r:id="rId18" imgW="1587500" imgH="330200" progId="Equation.3">
                    <p:embed/>
                  </p:oleObj>
                </mc:Choice>
                <mc:Fallback>
                  <p:oleObj name="Equation" r:id="rId18" imgW="15875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613" y="6010275"/>
                          <a:ext cx="2770187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E61B1A6-8866-4827-814E-2C375FFD5A50}" type="slidenum">
              <a:rPr kumimoji="0" lang="zh-TW" altLang="en-US">
                <a:latin typeface="Arial Black" panose="020B0A04020102020204" pitchFamily="34" charset="0"/>
              </a:rPr>
              <a:pPr/>
              <a:t>18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0248" name="群組 10"/>
          <p:cNvGrpSpPr>
            <a:grpSpLocks/>
          </p:cNvGrpSpPr>
          <p:nvPr/>
        </p:nvGrpSpPr>
        <p:grpSpPr bwMode="auto">
          <a:xfrm>
            <a:off x="381000" y="685800"/>
            <a:ext cx="8458200" cy="5902325"/>
            <a:chOff x="381000" y="685800"/>
            <a:chExt cx="8458200" cy="5902325"/>
          </a:xfrm>
        </p:grpSpPr>
        <p:sp>
          <p:nvSpPr>
            <p:cNvPr id="10249" name="Rectangle 3"/>
            <p:cNvSpPr>
              <a:spLocks noChangeArrowheads="1"/>
            </p:cNvSpPr>
            <p:nvPr/>
          </p:nvSpPr>
          <p:spPr bwMode="auto">
            <a:xfrm>
              <a:off x="381000" y="685800"/>
              <a:ext cx="84582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求解傅利葉係數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有了傅利葉基底後，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θ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可表示成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917700" y="1524000"/>
            <a:ext cx="41783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3" imgW="2235200" imgH="431800" progId="Equation.3">
                    <p:embed/>
                  </p:oleObj>
                </mc:Choice>
                <mc:Fallback>
                  <p:oleObj name="Equation" r:id="rId3" imgW="2235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700" y="1524000"/>
                          <a:ext cx="4178300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762000" y="2497138"/>
              <a:ext cx="8001000" cy="34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則從</a:t>
              </a:r>
            </a:p>
            <a:p>
              <a:pPr eaLnBrk="1" hangingPunct="1">
                <a:spcBef>
                  <a:spcPct val="50000"/>
                </a:spcBef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可推得</a:t>
              </a:r>
            </a:p>
            <a:p>
              <a:pPr eaLnBrk="1" hangingPunct="1">
                <a:spcBef>
                  <a:spcPct val="50000"/>
                </a:spcBef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</a:t>
              </a:r>
            </a:p>
            <a:p>
              <a:pPr eaLnBrk="1" hangingPunct="1">
                <a:spcBef>
                  <a:spcPct val="50000"/>
                </a:spcBef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可推得</a:t>
              </a:r>
            </a:p>
          </p:txBody>
        </p:sp>
        <p:graphicFrame>
          <p:nvGraphicFramePr>
            <p:cNvPr id="10243" name="Object 6"/>
            <p:cNvGraphicFramePr>
              <a:graphicFrameLocks noChangeAspect="1"/>
            </p:cNvGraphicFramePr>
            <p:nvPr/>
          </p:nvGraphicFramePr>
          <p:xfrm>
            <a:off x="1927225" y="2667000"/>
            <a:ext cx="3633788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5" imgW="1993900" imgH="482600" progId="Equation.3">
                    <p:embed/>
                  </p:oleObj>
                </mc:Choice>
                <mc:Fallback>
                  <p:oleObj name="Equation" r:id="rId5" imgW="1993900" imgH="48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2667000"/>
                          <a:ext cx="3633788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7"/>
            <p:cNvGraphicFramePr>
              <a:graphicFrameLocks noChangeAspect="1"/>
            </p:cNvGraphicFramePr>
            <p:nvPr/>
          </p:nvGraphicFramePr>
          <p:xfrm>
            <a:off x="2035175" y="3767138"/>
            <a:ext cx="4276725" cy="728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7" imgW="2336800" imgH="393700" progId="Equation.3">
                    <p:embed/>
                  </p:oleObj>
                </mc:Choice>
                <mc:Fallback>
                  <p:oleObj name="Equation" r:id="rId7" imgW="23368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75" y="3767138"/>
                          <a:ext cx="4276725" cy="728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8"/>
            <p:cNvGraphicFramePr>
              <a:graphicFrameLocks noChangeAspect="1"/>
            </p:cNvGraphicFramePr>
            <p:nvPr/>
          </p:nvGraphicFramePr>
          <p:xfrm>
            <a:off x="1916113" y="4922838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9" imgW="1943100" imgH="330200" progId="Equation.3">
                    <p:embed/>
                  </p:oleObj>
                </mc:Choice>
                <mc:Fallback>
                  <p:oleObj name="Equation" r:id="rId9" imgW="1943100" imgH="330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113" y="4922838"/>
                          <a:ext cx="3709987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9"/>
            <p:cNvGraphicFramePr>
              <a:graphicFrameLocks noChangeAspect="1"/>
            </p:cNvGraphicFramePr>
            <p:nvPr/>
          </p:nvGraphicFramePr>
          <p:xfrm>
            <a:off x="1979613" y="5876925"/>
            <a:ext cx="41910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11" imgW="2298700" imgH="393700" progId="Equation.3">
                    <p:embed/>
                  </p:oleObj>
                </mc:Choice>
                <mc:Fallback>
                  <p:oleObj name="Equation" r:id="rId11" imgW="22987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5876925"/>
                          <a:ext cx="41910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7596188" y="1676400"/>
              <a:ext cx="1166812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/>
                <a:t>(</a:t>
              </a:r>
              <a:r>
                <a:rPr lang="en-US" altLang="zh-TW" sz="2200"/>
                <a:t>2.5.1)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D03564F-CC91-4DB7-A92E-511A646B1472}" type="slidenum">
              <a:rPr kumimoji="0" lang="zh-TW" altLang="en-US">
                <a:latin typeface="Arial Black" panose="020B0A04020102020204" pitchFamily="34" charset="0"/>
              </a:rPr>
              <a:pPr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1279" name="群組 23"/>
          <p:cNvGrpSpPr>
            <a:grpSpLocks/>
          </p:cNvGrpSpPr>
          <p:nvPr/>
        </p:nvGrpSpPr>
        <p:grpSpPr bwMode="auto">
          <a:xfrm>
            <a:off x="179388" y="57150"/>
            <a:ext cx="8950325" cy="6611938"/>
            <a:chOff x="179512" y="57149"/>
            <a:chExt cx="8949879" cy="6611963"/>
          </a:xfrm>
        </p:grpSpPr>
        <p:sp>
          <p:nvSpPr>
            <p:cNvPr id="11281" name="Rectangle 3"/>
            <p:cNvSpPr>
              <a:spLocks noChangeArrowheads="1"/>
            </p:cNvSpPr>
            <p:nvPr/>
          </p:nvSpPr>
          <p:spPr bwMode="auto">
            <a:xfrm>
              <a:off x="381000" y="57149"/>
              <a:ext cx="845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 令                              且其對應的圖如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2.5.1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所示。試求出                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的傅利葉展開。        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1815456" y="1178255"/>
            <a:ext cx="21336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3" imgW="1269449" imgH="215806" progId="Equation.3">
                    <p:embed/>
                  </p:oleObj>
                </mc:Choice>
                <mc:Fallback>
                  <p:oleObj name="Equation" r:id="rId3" imgW="1269449" imgH="21580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456" y="1178255"/>
                          <a:ext cx="2133600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4798368" y="936598"/>
            <a:ext cx="4087800" cy="1742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r:id="rId5" imgW="9525" imgH="9525" progId="CorelDRAW.Graphic.9">
                    <p:embed/>
                  </p:oleObj>
                </mc:Choice>
                <mc:Fallback>
                  <p:oleObj r:id="rId5" imgW="9525" imgH="9525" progId="CorelDRAW.Graphic.9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368" y="936598"/>
                          <a:ext cx="4087800" cy="1742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6"/>
            <p:cNvSpPr txBox="1">
              <a:spLocks noChangeArrowheads="1"/>
            </p:cNvSpPr>
            <p:nvPr/>
          </p:nvSpPr>
          <p:spPr bwMode="auto">
            <a:xfrm>
              <a:off x="6372200" y="2838866"/>
              <a:ext cx="18288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2.5.1  </a:t>
              </a:r>
              <a:r>
                <a:rPr kumimoji="0"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(θ) </a:t>
              </a:r>
            </a:p>
          </p:txBody>
        </p:sp>
        <p:graphicFrame>
          <p:nvGraphicFramePr>
            <p:cNvPr id="11269" name="Object 6"/>
            <p:cNvGraphicFramePr>
              <a:graphicFrameLocks noChangeAspect="1"/>
            </p:cNvGraphicFramePr>
            <p:nvPr/>
          </p:nvGraphicFramePr>
          <p:xfrm>
            <a:off x="1140768" y="1528081"/>
            <a:ext cx="2579688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7" imgW="1511300" imgH="393700" progId="Equation.3">
                    <p:embed/>
                  </p:oleObj>
                </mc:Choice>
                <mc:Fallback>
                  <p:oleObj name="Equation" r:id="rId7" imgW="15113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768" y="1528081"/>
                          <a:ext cx="2579688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7"/>
            <p:cNvGraphicFramePr>
              <a:graphicFrameLocks noChangeAspect="1"/>
            </p:cNvGraphicFramePr>
            <p:nvPr/>
          </p:nvGraphicFramePr>
          <p:xfrm>
            <a:off x="1136006" y="2131168"/>
            <a:ext cx="4321175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9" imgW="2552700" imgH="393700" progId="Equation.DSMT4">
                    <p:embed/>
                  </p:oleObj>
                </mc:Choice>
                <mc:Fallback>
                  <p:oleObj name="Equation" r:id="rId9" imgW="2552700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006" y="2131168"/>
                          <a:ext cx="4321175" cy="668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8"/>
            <p:cNvGraphicFramePr>
              <a:graphicFrameLocks noChangeAspect="1"/>
            </p:cNvGraphicFramePr>
            <p:nvPr/>
          </p:nvGraphicFramePr>
          <p:xfrm>
            <a:off x="1132831" y="3320205"/>
            <a:ext cx="2651125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方程式" r:id="rId11" imgW="1536700" imgH="431800" progId="Equation.3">
                    <p:embed/>
                  </p:oleObj>
                </mc:Choice>
                <mc:Fallback>
                  <p:oleObj name="方程式" r:id="rId11" imgW="15367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831" y="3320205"/>
                          <a:ext cx="2651125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9"/>
            <p:cNvGraphicFramePr>
              <a:graphicFrameLocks noChangeAspect="1"/>
            </p:cNvGraphicFramePr>
            <p:nvPr/>
          </p:nvGraphicFramePr>
          <p:xfrm>
            <a:off x="1107431" y="4798168"/>
            <a:ext cx="1217612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Equation" r:id="rId13" imgW="710891" imgH="215806" progId="Equation.3">
                    <p:embed/>
                  </p:oleObj>
                </mc:Choice>
                <mc:Fallback>
                  <p:oleObj name="Equation" r:id="rId13" imgW="710891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431" y="4798168"/>
                          <a:ext cx="1217612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0"/>
            <p:cNvGraphicFramePr>
              <a:graphicFrameLocks noChangeAspect="1"/>
            </p:cNvGraphicFramePr>
            <p:nvPr/>
          </p:nvGraphicFramePr>
          <p:xfrm>
            <a:off x="1064568" y="5245843"/>
            <a:ext cx="244792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15" imgW="1422400" imgH="393700" progId="Equation.3">
                    <p:embed/>
                  </p:oleObj>
                </mc:Choice>
                <mc:Fallback>
                  <p:oleObj name="Equation" r:id="rId15" imgW="14224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568" y="5245843"/>
                          <a:ext cx="2447925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1"/>
            <p:cNvGraphicFramePr>
              <a:graphicFrameLocks noChangeAspect="1"/>
            </p:cNvGraphicFramePr>
            <p:nvPr/>
          </p:nvGraphicFramePr>
          <p:xfrm>
            <a:off x="1080443" y="5823693"/>
            <a:ext cx="36242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Equation" r:id="rId17" imgW="2019300" imgH="393700" progId="Equation.3">
                    <p:embed/>
                  </p:oleObj>
                </mc:Choice>
                <mc:Fallback>
                  <p:oleObj name="Equation" r:id="rId17" imgW="20193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443" y="5823693"/>
                          <a:ext cx="3624263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2"/>
            <p:cNvGraphicFramePr>
              <a:graphicFrameLocks noChangeAspect="1"/>
            </p:cNvGraphicFramePr>
            <p:nvPr/>
          </p:nvGraphicFramePr>
          <p:xfrm>
            <a:off x="1475731" y="2761406"/>
            <a:ext cx="2473325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19" imgW="1459866" imgH="393529" progId="Equation.DSMT4">
                    <p:embed/>
                  </p:oleObj>
                </mc:Choice>
                <mc:Fallback>
                  <p:oleObj name="Equation" r:id="rId19" imgW="1459866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731" y="2761406"/>
                          <a:ext cx="2473325" cy="668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Text Box 14"/>
            <p:cNvSpPr txBox="1">
              <a:spLocks noChangeArrowheads="1"/>
            </p:cNvSpPr>
            <p:nvPr/>
          </p:nvSpPr>
          <p:spPr bwMode="auto">
            <a:xfrm>
              <a:off x="683568" y="167396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Arial" panose="020B0604020202020204" pitchFamily="34" charset="0"/>
                  <a:sym typeface="Wingdings" panose="05000000000000000000" pitchFamily="2" charset="2"/>
                </a:rPr>
                <a:t></a:t>
              </a:r>
              <a:endParaRPr lang="zh-TW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11276" name="Object 13"/>
            <p:cNvGraphicFramePr>
              <a:graphicFrameLocks noChangeAspect="1"/>
            </p:cNvGraphicFramePr>
            <p:nvPr/>
          </p:nvGraphicFramePr>
          <p:xfrm>
            <a:off x="1064568" y="4017118"/>
            <a:ext cx="4648200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Equation" r:id="rId21" imgW="2692400" imgH="393700" progId="Equation.3">
                    <p:embed/>
                  </p:oleObj>
                </mc:Choice>
                <mc:Fallback>
                  <p:oleObj name="Equation" r:id="rId21" imgW="26924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568" y="4017118"/>
                          <a:ext cx="4648200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683568" y="356626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Arial" panose="020B0604020202020204" pitchFamily="34" charset="0"/>
                  <a:sym typeface="Wingdings" panose="05000000000000000000" pitchFamily="2" charset="2"/>
                </a:rPr>
                <a:t></a:t>
              </a:r>
              <a:endParaRPr lang="zh-TW" altLang="en-US">
                <a:latin typeface="Arial" panose="020B0604020202020204" pitchFamily="34" charset="0"/>
              </a:endParaRP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683568" y="484896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Arial" panose="020B0604020202020204" pitchFamily="34" charset="0"/>
                  <a:sym typeface="Wingdings" panose="05000000000000000000" pitchFamily="2" charset="2"/>
                </a:rPr>
                <a:t></a:t>
              </a:r>
              <a:endParaRPr lang="zh-TW" altLang="en-US">
                <a:latin typeface="Arial" panose="020B0604020202020204" pitchFamily="34" charset="0"/>
              </a:endParaRPr>
            </a:p>
          </p:txBody>
        </p:sp>
        <p:sp>
          <p:nvSpPr>
            <p:cNvPr id="11286" name="Text Box 18"/>
            <p:cNvSpPr txBox="1">
              <a:spLocks noChangeArrowheads="1"/>
            </p:cNvSpPr>
            <p:nvPr/>
          </p:nvSpPr>
          <p:spPr bwMode="auto">
            <a:xfrm>
              <a:off x="2817168" y="4863256"/>
              <a:ext cx="1981200" cy="43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只取第一項</a:t>
              </a:r>
            </a:p>
          </p:txBody>
        </p:sp>
        <p:sp>
          <p:nvSpPr>
            <p:cNvPr id="11287" name="Text Box 19"/>
            <p:cNvSpPr txBox="1">
              <a:spLocks noChangeArrowheads="1"/>
            </p:cNvSpPr>
            <p:nvPr/>
          </p:nvSpPr>
          <p:spPr bwMode="auto">
            <a:xfrm>
              <a:off x="3731568" y="5382368"/>
              <a:ext cx="1981200" cy="43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只取前二項</a:t>
              </a:r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4798368" y="5991967"/>
              <a:ext cx="1981200" cy="43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只取前三項</a:t>
              </a:r>
            </a:p>
          </p:txBody>
        </p:sp>
        <p:graphicFrame>
          <p:nvGraphicFramePr>
            <p:cNvPr id="11277" name="Object 14"/>
            <p:cNvGraphicFramePr>
              <a:graphicFrameLocks noChangeAspect="1"/>
            </p:cNvGraphicFramePr>
            <p:nvPr/>
          </p:nvGraphicFramePr>
          <p:xfrm>
            <a:off x="5605637" y="3239182"/>
            <a:ext cx="3336925" cy="274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r:id="rId23" imgW="9525" imgH="9525" progId="CorelDRAW.Graphic.9">
                    <p:embed/>
                  </p:oleObj>
                </mc:Choice>
                <mc:Fallback>
                  <p:oleObj r:id="rId23" imgW="9525" imgH="9525" progId="CorelDRAW.Graphic.9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5637" y="3239182"/>
                          <a:ext cx="3336925" cy="274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6336978" y="6035961"/>
              <a:ext cx="2792413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2.5.2  </a:t>
              </a:r>
              <a:r>
                <a:rPr kumimoji="0"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(θ)</a:t>
              </a:r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的三個近似圖</a:t>
              </a:r>
            </a:p>
          </p:txBody>
        </p:sp>
        <p:sp>
          <p:nvSpPr>
            <p:cNvPr id="11290" name="Rectangle 3"/>
            <p:cNvSpPr>
              <a:spLocks noChangeArrowheads="1"/>
            </p:cNvSpPr>
            <p:nvPr/>
          </p:nvSpPr>
          <p:spPr bwMode="auto">
            <a:xfrm>
              <a:off x="179512" y="6237312"/>
              <a:ext cx="21605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325688" y="60325"/>
          <a:ext cx="21336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5" imgW="1269449" imgH="215806" progId="Equation.3">
                  <p:embed/>
                </p:oleObj>
              </mc:Choice>
              <mc:Fallback>
                <p:oleObj name="Equation" r:id="rId25" imgW="126944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60325"/>
                        <a:ext cx="21336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0" name="Picture 37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42913"/>
            <a:ext cx="552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AB9E63C-83AE-435C-9102-CFFA5F6C832B}" type="slidenum">
              <a:rPr kumimoji="0" lang="zh-TW" altLang="en-US">
                <a:latin typeface="Arial Black" panose="020B0A04020102020204" pitchFamily="34" charset="0"/>
              </a:rPr>
              <a:pPr/>
              <a:t>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3555" name="Rectangle 1028"/>
          <p:cNvSpPr>
            <a:spLocks noChangeArrowheads="1"/>
          </p:cNvSpPr>
          <p:nvPr/>
        </p:nvSpPr>
        <p:spPr bwMode="auto">
          <a:xfrm>
            <a:off x="827088" y="1341438"/>
            <a:ext cx="77914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2.1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.2 型態學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.3 離散餘弦轉換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(DCT)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.4 人臉定位</a:t>
            </a: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.5 傅利葉轉換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.6 傅利葉轉換的性質</a:t>
            </a:r>
          </a:p>
        </p:txBody>
      </p:sp>
      <p:sp>
        <p:nvSpPr>
          <p:cNvPr id="23556" name="Rectangle 1038"/>
          <p:cNvSpPr>
            <a:spLocks noChangeArrowheads="1"/>
          </p:cNvSpPr>
          <p:nvPr/>
        </p:nvSpPr>
        <p:spPr bwMode="auto">
          <a:xfrm>
            <a:off x="323850" y="506413"/>
            <a:ext cx="6048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5159AAD-E49C-4D2D-92CC-DDA7B8FEF2C0}" type="slidenum">
              <a:rPr kumimoji="0" lang="zh-TW" altLang="en-US">
                <a:latin typeface="Arial Black" panose="020B0A04020102020204" pitchFamily="34" charset="0"/>
              </a:rPr>
              <a:pPr/>
              <a:t>20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2298" name="群組 12"/>
          <p:cNvGrpSpPr>
            <a:grpSpLocks/>
          </p:cNvGrpSpPr>
          <p:nvPr/>
        </p:nvGrpSpPr>
        <p:grpSpPr bwMode="auto">
          <a:xfrm>
            <a:off x="381000" y="533400"/>
            <a:ext cx="8507413" cy="6248400"/>
            <a:chOff x="381000" y="533400"/>
            <a:chExt cx="8507084" cy="6248400"/>
          </a:xfrm>
        </p:grpSpPr>
        <p:sp>
          <p:nvSpPr>
            <p:cNvPr id="12299" name="Rectangle 3"/>
            <p:cNvSpPr>
              <a:spLocks noChangeArrowheads="1"/>
            </p:cNvSpPr>
            <p:nvPr/>
          </p:nvSpPr>
          <p:spPr bwMode="auto">
            <a:xfrm>
              <a:off x="381000" y="533400"/>
              <a:ext cx="845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FFT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00" name="Text Box 6"/>
            <p:cNvSpPr txBox="1">
              <a:spLocks noChangeArrowheads="1"/>
            </p:cNvSpPr>
            <p:nvPr/>
          </p:nvSpPr>
          <p:spPr bwMode="auto">
            <a:xfrm>
              <a:off x="381000" y="990600"/>
              <a:ext cx="8001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            為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基本根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Primitive Root)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且滿足            。若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=8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時，傅利葉矩陣為</a:t>
              </a:r>
            </a:p>
          </p:txBody>
        </p:sp>
        <p:graphicFrame>
          <p:nvGraphicFramePr>
            <p:cNvPr id="12290" name="Object 7"/>
            <p:cNvGraphicFramePr>
              <a:graphicFrameLocks noChangeAspect="1"/>
            </p:cNvGraphicFramePr>
            <p:nvPr/>
          </p:nvGraphicFramePr>
          <p:xfrm>
            <a:off x="827584" y="781050"/>
            <a:ext cx="10668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3" imgW="634725" imgH="355446" progId="Equation.DSMT4">
                    <p:embed/>
                  </p:oleObj>
                </mc:Choice>
                <mc:Fallback>
                  <p:oleObj name="Equation" r:id="rId3" imgW="634725" imgH="3554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781050"/>
                          <a:ext cx="1066800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8"/>
            <p:cNvGraphicFramePr>
              <a:graphicFrameLocks noChangeAspect="1"/>
            </p:cNvGraphicFramePr>
            <p:nvPr/>
          </p:nvGraphicFramePr>
          <p:xfrm>
            <a:off x="6444208" y="952500"/>
            <a:ext cx="83820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r:id="rId5" imgW="495085" imgH="241195" progId="Equation.3">
                    <p:embed/>
                  </p:oleObj>
                </mc:Choice>
                <mc:Fallback>
                  <p:oleObj r:id="rId5" imgW="495085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952500"/>
                          <a:ext cx="838200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9"/>
            <p:cNvGraphicFramePr>
              <a:graphicFrameLocks noChangeAspect="1"/>
            </p:cNvGraphicFramePr>
            <p:nvPr/>
          </p:nvGraphicFramePr>
          <p:xfrm>
            <a:off x="3886200" y="1447800"/>
            <a:ext cx="4876800" cy="297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r:id="rId7" imgW="2997200" imgH="1828800" progId="Equation.3">
                    <p:embed/>
                  </p:oleObj>
                </mc:Choice>
                <mc:Fallback>
                  <p:oleObj r:id="rId7" imgW="2997200" imgH="1828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447800"/>
                          <a:ext cx="4876800" cy="297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0"/>
            <p:cNvGraphicFramePr>
              <a:graphicFrameLocks noChangeAspect="1"/>
            </p:cNvGraphicFramePr>
            <p:nvPr/>
          </p:nvGraphicFramePr>
          <p:xfrm>
            <a:off x="5573713" y="4953000"/>
            <a:ext cx="1208087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r:id="rId9" imgW="863225" imgH="1167893" progId="Equation.3">
                    <p:embed/>
                  </p:oleObj>
                </mc:Choice>
                <mc:Fallback>
                  <p:oleObj r:id="rId9" imgW="863225" imgH="116789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713" y="4953000"/>
                          <a:ext cx="1208087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1"/>
            <p:cNvGraphicFramePr>
              <a:graphicFrameLocks noChangeAspect="1"/>
            </p:cNvGraphicFramePr>
            <p:nvPr/>
          </p:nvGraphicFramePr>
          <p:xfrm>
            <a:off x="3924300" y="4953000"/>
            <a:ext cx="1192213" cy="182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r:id="rId11" imgW="850900" imgH="1168400" progId="Equation.3">
                    <p:embed/>
                  </p:oleObj>
                </mc:Choice>
                <mc:Fallback>
                  <p:oleObj r:id="rId11" imgW="850900" imgH="1168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4953000"/>
                          <a:ext cx="1192213" cy="182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5"/>
            <p:cNvGraphicFramePr>
              <a:graphicFrameLocks noChangeAspect="1"/>
            </p:cNvGraphicFramePr>
            <p:nvPr/>
          </p:nvGraphicFramePr>
          <p:xfrm>
            <a:off x="5796136" y="4581128"/>
            <a:ext cx="2571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r:id="rId13" imgW="177646" imgH="190335" progId="Equation.3">
                    <p:embed/>
                  </p:oleObj>
                </mc:Choice>
                <mc:Fallback>
                  <p:oleObj r:id="rId13" imgW="177646" imgH="19033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4581128"/>
                          <a:ext cx="25717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6"/>
            <p:cNvGraphicFramePr>
              <a:graphicFrameLocks noChangeAspect="1"/>
            </p:cNvGraphicFramePr>
            <p:nvPr/>
          </p:nvGraphicFramePr>
          <p:xfrm>
            <a:off x="1676400" y="4572000"/>
            <a:ext cx="12954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15" imgW="761669" imgH="203112" progId="Equation.3">
                    <p:embed/>
                  </p:oleObj>
                </mc:Choice>
                <mc:Fallback>
                  <p:oleObj r:id="rId15" imgW="761669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4572000"/>
                          <a:ext cx="12954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Rectangle 19"/>
            <p:cNvSpPr>
              <a:spLocks noChangeArrowheads="1"/>
            </p:cNvSpPr>
            <p:nvPr/>
          </p:nvSpPr>
          <p:spPr bwMode="auto">
            <a:xfrm>
              <a:off x="429884" y="4581128"/>
              <a:ext cx="84582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FFT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 在                      時間內完成，首先將       分成偶半部和奇半部，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分別表示成 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B589FAF-497B-4804-9F39-7D62C7778815}" type="slidenum">
              <a:rPr kumimoji="0" lang="zh-TW" altLang="en-US">
                <a:latin typeface="Arial Black" panose="020B0A04020102020204" pitchFamily="34" charset="0"/>
              </a:rPr>
              <a:pPr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3324" name="群組 15"/>
          <p:cNvGrpSpPr>
            <a:grpSpLocks/>
          </p:cNvGrpSpPr>
          <p:nvPr/>
        </p:nvGrpSpPr>
        <p:grpSpPr bwMode="auto">
          <a:xfrm>
            <a:off x="609600" y="533400"/>
            <a:ext cx="7848600" cy="6165850"/>
            <a:chOff x="609600" y="533400"/>
            <a:chExt cx="7848600" cy="6165850"/>
          </a:xfrm>
        </p:grpSpPr>
        <p:sp>
          <p:nvSpPr>
            <p:cNvPr id="13325" name="Text Box 3"/>
            <p:cNvSpPr txBox="1">
              <a:spLocks noChangeArrowheads="1"/>
            </p:cNvSpPr>
            <p:nvPr/>
          </p:nvSpPr>
          <p:spPr bwMode="auto">
            <a:xfrm>
              <a:off x="609600" y="533400"/>
              <a:ext cx="78486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                 和                。利用算出的    和    ，可得 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3314" name="Object 4"/>
            <p:cNvGraphicFramePr>
              <a:graphicFrameLocks noChangeAspect="1"/>
            </p:cNvGraphicFramePr>
            <p:nvPr/>
          </p:nvGraphicFramePr>
          <p:xfrm>
            <a:off x="1015900" y="578198"/>
            <a:ext cx="1154314" cy="402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r:id="rId3" imgW="761669" imgH="241195" progId="Equation.3">
                    <p:embed/>
                  </p:oleObj>
                </mc:Choice>
                <mc:Fallback>
                  <p:oleObj r:id="rId3" imgW="761669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00" y="578198"/>
                          <a:ext cx="1154314" cy="402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"/>
            <p:cNvGraphicFramePr>
              <a:graphicFrameLocks noChangeAspect="1"/>
            </p:cNvGraphicFramePr>
            <p:nvPr/>
          </p:nvGraphicFramePr>
          <p:xfrm>
            <a:off x="2517822" y="568673"/>
            <a:ext cx="1136556" cy="402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r:id="rId5" imgW="748975" imgH="241195" progId="Equation.3">
                    <p:embed/>
                  </p:oleObj>
                </mc:Choice>
                <mc:Fallback>
                  <p:oleObj r:id="rId5" imgW="748975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822" y="568673"/>
                          <a:ext cx="1136556" cy="402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6"/>
            <p:cNvGraphicFramePr>
              <a:graphicFrameLocks noChangeAspect="1"/>
            </p:cNvGraphicFramePr>
            <p:nvPr/>
          </p:nvGraphicFramePr>
          <p:xfrm>
            <a:off x="5267325" y="628650"/>
            <a:ext cx="174332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r:id="rId7" imgW="126780" imgH="164814" progId="Equation.3">
                    <p:embed/>
                  </p:oleObj>
                </mc:Choice>
                <mc:Fallback>
                  <p:oleObj r:id="rId7" imgW="126780" imgH="16481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7325" y="628650"/>
                          <a:ext cx="174332" cy="28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7"/>
            <p:cNvGraphicFramePr>
              <a:graphicFrameLocks noChangeAspect="1"/>
            </p:cNvGraphicFramePr>
            <p:nvPr/>
          </p:nvGraphicFramePr>
          <p:xfrm>
            <a:off x="5845755" y="628650"/>
            <a:ext cx="185455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r:id="rId9" imgW="126780" imgH="164814" progId="Equation.3">
                    <p:embed/>
                  </p:oleObj>
                </mc:Choice>
                <mc:Fallback>
                  <p:oleObj r:id="rId9" imgW="126780" imgH="16481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5755" y="628650"/>
                          <a:ext cx="185455" cy="28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8"/>
            <p:cNvGraphicFramePr>
              <a:graphicFrameLocks noChangeAspect="1"/>
            </p:cNvGraphicFramePr>
            <p:nvPr/>
          </p:nvGraphicFramePr>
          <p:xfrm>
            <a:off x="2352675" y="914400"/>
            <a:ext cx="3600450" cy="1316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Equation" r:id="rId11" imgW="2387600" imgH="787400" progId="Equation.3">
                    <p:embed/>
                  </p:oleObj>
                </mc:Choice>
                <mc:Fallback>
                  <p:oleObj name="Equation" r:id="rId11" imgW="2387600" imgH="787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675" y="914400"/>
                          <a:ext cx="3600450" cy="1316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0"/>
            <p:cNvSpPr txBox="1">
              <a:spLocks noChangeArrowheads="1"/>
            </p:cNvSpPr>
            <p:nvPr/>
          </p:nvSpPr>
          <p:spPr bwMode="auto">
            <a:xfrm>
              <a:off x="7164388" y="1557338"/>
              <a:ext cx="12350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/>
                <a:t>(</a:t>
              </a:r>
              <a:r>
                <a:rPr lang="en-US" altLang="zh-TW" sz="2200"/>
                <a:t>2.5.2)</a:t>
              </a:r>
            </a:p>
          </p:txBody>
        </p:sp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609600" y="2286000"/>
              <a:ext cx="533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</a:t>
              </a:r>
            </a:p>
          </p:txBody>
        </p:sp>
        <p:graphicFrame>
          <p:nvGraphicFramePr>
            <p:cNvPr id="13319" name="Object 12"/>
            <p:cNvGraphicFramePr>
              <a:graphicFrameLocks noChangeAspect="1"/>
            </p:cNvGraphicFramePr>
            <p:nvPr/>
          </p:nvGraphicFramePr>
          <p:xfrm>
            <a:off x="1068388" y="2362200"/>
            <a:ext cx="129381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r:id="rId13" imgW="787058" imgH="177723" progId="Equation.3">
                    <p:embed/>
                  </p:oleObj>
                </mc:Choice>
                <mc:Fallback>
                  <p:oleObj r:id="rId13" imgW="787058" imgH="17772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88" y="2362200"/>
                          <a:ext cx="1293812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3"/>
            <p:cNvGraphicFramePr>
              <a:graphicFrameLocks noChangeAspect="1"/>
            </p:cNvGraphicFramePr>
            <p:nvPr/>
          </p:nvGraphicFramePr>
          <p:xfrm>
            <a:off x="2947988" y="2349500"/>
            <a:ext cx="4011612" cy="286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15" imgW="2514600" imgH="1803400" progId="Equation.DSMT4">
                    <p:embed/>
                  </p:oleObj>
                </mc:Choice>
                <mc:Fallback>
                  <p:oleObj name="Equation" r:id="rId15" imgW="2514600" imgH="1803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988" y="2349500"/>
                          <a:ext cx="4011612" cy="286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4"/>
            <p:cNvGraphicFramePr>
              <a:graphicFrameLocks noChangeAspect="1"/>
            </p:cNvGraphicFramePr>
            <p:nvPr/>
          </p:nvGraphicFramePr>
          <p:xfrm>
            <a:off x="1066800" y="5291138"/>
            <a:ext cx="1371600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r:id="rId17" imgW="837836" imgH="177723" progId="Equation.3">
                    <p:embed/>
                  </p:oleObj>
                </mc:Choice>
                <mc:Fallback>
                  <p:oleObj r:id="rId17" imgW="837836" imgH="17772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291138"/>
                          <a:ext cx="1371600" cy="293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5"/>
            <p:cNvGraphicFramePr>
              <a:graphicFrameLocks noChangeAspect="1"/>
            </p:cNvGraphicFramePr>
            <p:nvPr/>
          </p:nvGraphicFramePr>
          <p:xfrm>
            <a:off x="2814638" y="5180013"/>
            <a:ext cx="4775200" cy="151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19" imgW="2997200" imgH="952500" progId="Equation.DSMT4">
                    <p:embed/>
                  </p:oleObj>
                </mc:Choice>
                <mc:Fallback>
                  <p:oleObj name="Equation" r:id="rId19" imgW="2997200" imgH="952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638" y="5180013"/>
                          <a:ext cx="4775200" cy="1519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654050" y="5214938"/>
              <a:ext cx="5334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0330CA2-D473-4F56-8A95-61E2BA4873F9}" type="slidenum">
              <a:rPr kumimoji="0" lang="zh-TW" altLang="en-US">
                <a:latin typeface="Arial Black" panose="020B0A04020102020204" pitchFamily="34" charset="0"/>
              </a:rPr>
              <a:pPr/>
              <a:t>22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4342" name="群組 9"/>
          <p:cNvGrpSpPr>
            <a:grpSpLocks/>
          </p:cNvGrpSpPr>
          <p:nvPr/>
        </p:nvGrpSpPr>
        <p:grpSpPr bwMode="auto">
          <a:xfrm>
            <a:off x="323850" y="836613"/>
            <a:ext cx="8515350" cy="5703887"/>
            <a:chOff x="323850" y="836613"/>
            <a:chExt cx="8515350" cy="5703887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323850" y="836613"/>
              <a:ext cx="8515350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：試證                                                       。  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已知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                        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，可推得 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4338" name="Object 5"/>
            <p:cNvGraphicFramePr>
              <a:graphicFrameLocks noChangeAspect="1"/>
            </p:cNvGraphicFramePr>
            <p:nvPr/>
          </p:nvGraphicFramePr>
          <p:xfrm>
            <a:off x="2123728" y="836613"/>
            <a:ext cx="39147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方程式" r:id="rId3" imgW="2387600" imgH="203200" progId="Equation.3">
                    <p:embed/>
                  </p:oleObj>
                </mc:Choice>
                <mc:Fallback>
                  <p:oleObj name="方程式" r:id="rId3" imgW="23876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836613"/>
                          <a:ext cx="39147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7"/>
            <p:cNvGraphicFramePr>
              <a:graphicFrameLocks noChangeAspect="1"/>
            </p:cNvGraphicFramePr>
            <p:nvPr/>
          </p:nvGraphicFramePr>
          <p:xfrm>
            <a:off x="1979712" y="1702818"/>
            <a:ext cx="251618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方程式" r:id="rId5" imgW="1548728" imgH="203112" progId="Equation.3">
                    <p:embed/>
                  </p:oleObj>
                </mc:Choice>
                <mc:Fallback>
                  <p:oleObj name="方程式" r:id="rId5" imgW="1548728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1702818"/>
                          <a:ext cx="2516188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9"/>
            <p:cNvGraphicFramePr>
              <a:graphicFrameLocks noChangeAspect="1"/>
            </p:cNvGraphicFramePr>
            <p:nvPr/>
          </p:nvGraphicFramePr>
          <p:xfrm>
            <a:off x="2400300" y="2089598"/>
            <a:ext cx="3660775" cy="421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方程式" r:id="rId7" imgW="2438400" imgH="2806700" progId="Equation.3">
                    <p:embed/>
                  </p:oleObj>
                </mc:Choice>
                <mc:Fallback>
                  <p:oleObj name="方程式" r:id="rId7" imgW="2438400" imgH="280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2089598"/>
                          <a:ext cx="3660775" cy="421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Rectangle 11"/>
            <p:cNvSpPr>
              <a:spLocks noChangeArrowheads="1"/>
            </p:cNvSpPr>
            <p:nvPr/>
          </p:nvSpPr>
          <p:spPr bwMode="auto">
            <a:xfrm>
              <a:off x="395288" y="6108700"/>
              <a:ext cx="15128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1C5EC38-4C3A-432B-9FF9-718CC90B0A27}" type="slidenum">
              <a:rPr kumimoji="0" lang="zh-TW" altLang="en-US">
                <a:latin typeface="Arial Black" panose="020B0A04020102020204" pitchFamily="34" charset="0"/>
              </a:rPr>
              <a:pPr/>
              <a:t>23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81000" y="609600"/>
            <a:ext cx="845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傅利葉配對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(Fourier Pair)</a:t>
            </a:r>
            <a:b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回到二維的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FT，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假設一張影像位於 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的灰階值為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)，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則二維的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定義為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051050" y="2281238"/>
          <a:ext cx="4419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3" imgW="2590800" imgH="469900" progId="Equation.3">
                  <p:embed/>
                </p:oleObj>
              </mc:Choice>
              <mc:Fallback>
                <p:oleObj r:id="rId3" imgW="2590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81238"/>
                        <a:ext cx="44196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92150" y="3043238"/>
            <a:ext cx="784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IFT(Inverse FT)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依下式求得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51050" y="3500438"/>
          <a:ext cx="3886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5" imgW="2311400" imgH="457200" progId="Equation.3">
                  <p:embed/>
                </p:oleObj>
              </mc:Choice>
              <mc:Fallback>
                <p:oleObj r:id="rId5" imgW="2311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3886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7297738" y="2433638"/>
            <a:ext cx="12303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/>
              <a:t>(</a:t>
            </a:r>
            <a:r>
              <a:rPr lang="en-US" altLang="zh-TW" sz="2200"/>
              <a:t>2.5.3)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7297738" y="3652838"/>
            <a:ext cx="12303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/>
              <a:t>(</a:t>
            </a:r>
            <a:r>
              <a:rPr lang="en-US" altLang="zh-TW" sz="2200"/>
              <a:t>2.5.4)</a:t>
            </a:r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692150" y="4518025"/>
            <a:ext cx="7848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也稱作傅利葉配對。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565150"/>
            <a:ext cx="8207375" cy="936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傅利葉轉換的性質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62F015C-1B13-4108-BB16-F0A33FD344D3}" type="slidenum">
              <a:rPr kumimoji="0" lang="zh-TW" altLang="en-US">
                <a:latin typeface="Arial Black" panose="020B0A04020102020204" pitchFamily="34" charset="0"/>
              </a:rPr>
              <a:pPr/>
              <a:t>24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42988" y="1989138"/>
          <a:ext cx="412432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2387600" imgH="914400" progId="Equation.DSMT4">
                  <p:embed/>
                </p:oleObj>
              </mc:Choice>
              <mc:Fallback>
                <p:oleObj name="Equation" r:id="rId3" imgW="23876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4124325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2"/>
          <p:cNvSpPr txBox="1">
            <a:spLocks noChangeArrowheads="1"/>
          </p:cNvSpPr>
          <p:nvPr/>
        </p:nvSpPr>
        <p:spPr bwMode="auto">
          <a:xfrm>
            <a:off x="7005638" y="2566988"/>
            <a:ext cx="1228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/>
              <a:t>(</a:t>
            </a:r>
            <a:r>
              <a:rPr lang="en-US" altLang="zh-TW" sz="2200"/>
              <a:t>2.6.1)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695325" y="4375150"/>
            <a:ext cx="77739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式子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2.6.1)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可看成先對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軸進行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軸進行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FT。(2.6.1)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式顯示的是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分開性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(Separability)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C9E0F5D-206B-419C-9223-A106E5C63046}" type="slidenum">
              <a:rPr kumimoji="0" lang="zh-TW" altLang="en-US">
                <a:latin typeface="Arial Black" panose="020B0A04020102020204" pitchFamily="34" charset="0"/>
              </a:rPr>
              <a:pPr/>
              <a:t>25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1403350" y="2862263"/>
          <a:ext cx="66833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4457700" imgH="1219200" progId="Equation.3">
                  <p:embed/>
                </p:oleObj>
              </mc:Choice>
              <mc:Fallback>
                <p:oleObj name="Equation" r:id="rId3" imgW="4457700" imgH="1219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62263"/>
                        <a:ext cx="66833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381000" y="609600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：假如我們想把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後的結果從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原點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移到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Center)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該如何辦到呢？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首先將乘上          ，則                      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如下所算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411" name="Object 13"/>
          <p:cNvGraphicFramePr>
            <a:graphicFrameLocks noChangeAspect="1"/>
          </p:cNvGraphicFramePr>
          <p:nvPr/>
        </p:nvGraphicFramePr>
        <p:xfrm>
          <a:off x="4129088" y="1844675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5" imgW="914400" imgH="228600" progId="Equation.3">
                  <p:embed/>
                </p:oleObj>
              </mc:Choice>
              <mc:Fallback>
                <p:oleObj r:id="rId5" imgW="914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844675"/>
                        <a:ext cx="14605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"/>
          <p:cNvGraphicFramePr>
            <a:graphicFrameLocks noChangeAspect="1"/>
          </p:cNvGraphicFramePr>
          <p:nvPr/>
        </p:nvGraphicFramePr>
        <p:xfrm>
          <a:off x="2843213" y="1847850"/>
          <a:ext cx="784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7" imgW="469900" imgH="228600" progId="Equation.3">
                  <p:embed/>
                </p:oleObj>
              </mc:Choice>
              <mc:Fallback>
                <p:oleObj r:id="rId7" imgW="469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47850"/>
                        <a:ext cx="7842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6299200" y="4192588"/>
            <a:ext cx="12969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/>
              <a:t>(2.6.2)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344613" y="2247900"/>
          <a:ext cx="3046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方程式" r:id="rId9" imgW="2032000" imgH="457200" progId="Equation.3">
                  <p:embed/>
                </p:oleObj>
              </mc:Choice>
              <mc:Fallback>
                <p:oleObj name="方程式" r:id="rId9" imgW="2032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247900"/>
                        <a:ext cx="3046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395288" y="4664075"/>
            <a:ext cx="84248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en-US" altLang="zh-TW" sz="2200" i="1" baseline="30000">
                <a:latin typeface="微軟正黑體" panose="020B0604030504040204" pitchFamily="34" charset="-120"/>
                <a:ea typeface="微軟正黑體" panose="020B0604030504040204" pitchFamily="34" charset="-120"/>
              </a:rPr>
              <a:t>x+y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等於                           ，可得知已將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結果從原點移至中央處了。式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2.6.2)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的平移性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(Translation)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</p:txBody>
      </p:sp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4570413" y="4664075"/>
          <a:ext cx="1778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方程式" r:id="rId11" imgW="1104900" imgH="393700" progId="Equation.3">
                  <p:embed/>
                </p:oleObj>
              </mc:Choice>
              <mc:Fallback>
                <p:oleObj name="方程式" r:id="rId11" imgW="1104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4664075"/>
                        <a:ext cx="1778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430213" y="6091238"/>
            <a:ext cx="2519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782D5D2-1D2A-4C8E-8527-370DDECF9CFF}" type="slidenum">
              <a:rPr kumimoji="0" lang="zh-TW" altLang="en-US">
                <a:latin typeface="Arial Black" panose="020B0A04020102020204" pitchFamily="34" charset="0"/>
              </a:rPr>
              <a:pPr/>
              <a:t>26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243013" y="3011488"/>
          <a:ext cx="2413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3" imgW="914400" imgH="914400" progId="CorelDRAW.Graphic.9">
                  <p:embed/>
                </p:oleObj>
              </mc:Choice>
              <mc:Fallback>
                <p:oleObj r:id="rId3" imgW="914400" imgH="9144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011488"/>
                        <a:ext cx="2413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43013" y="4914900"/>
          <a:ext cx="24145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5" imgW="914400" imgH="914400" progId="CorelDRAW.Graphic.9">
                  <p:embed/>
                </p:oleObj>
              </mc:Choice>
              <mc:Fallback>
                <p:oleObj r:id="rId5" imgW="914400" imgH="914400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914900"/>
                        <a:ext cx="24145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4913313" y="4902200"/>
          <a:ext cx="26114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7" imgW="9525" imgH="9525" progId="CorelDRAW.Graphic.9">
                  <p:embed/>
                </p:oleObj>
              </mc:Choice>
              <mc:Fallback>
                <p:oleObj r:id="rId7" imgW="9525" imgH="9525" progId="CorelDRAW.Graphic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4902200"/>
                        <a:ext cx="261143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4932363" y="3025775"/>
          <a:ext cx="2611437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9" imgW="9525" imgH="9525" progId="CorelDRAW.Graphic.9">
                  <p:embed/>
                </p:oleObj>
              </mc:Choice>
              <mc:Fallback>
                <p:oleObj r:id="rId9" imgW="9525" imgH="9525" progId="CorelDRAW.Graphic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25775"/>
                        <a:ext cx="2611437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2"/>
          <p:cNvSpPr txBox="1">
            <a:spLocks noChangeArrowheads="1"/>
          </p:cNvSpPr>
          <p:nvPr/>
        </p:nvSpPr>
        <p:spPr bwMode="auto">
          <a:xfrm>
            <a:off x="2209800" y="4532313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i="1"/>
              <a:t>f</a:t>
            </a:r>
            <a:r>
              <a:rPr lang="en-US" altLang="zh-TW" sz="1600"/>
              <a:t>(</a:t>
            </a:r>
            <a:r>
              <a:rPr lang="en-US" altLang="zh-TW" sz="1600" i="1"/>
              <a:t>x</a:t>
            </a:r>
            <a:r>
              <a:rPr lang="en-US" altLang="zh-TW" sz="1600"/>
              <a:t>)</a:t>
            </a:r>
          </a:p>
        </p:txBody>
      </p:sp>
      <p:sp>
        <p:nvSpPr>
          <p:cNvPr id="18448" name="Text Box 13"/>
          <p:cNvSpPr txBox="1">
            <a:spLocks noChangeArrowheads="1"/>
          </p:cNvSpPr>
          <p:nvPr/>
        </p:nvSpPr>
        <p:spPr bwMode="auto">
          <a:xfrm>
            <a:off x="5867400" y="4532313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i="1"/>
              <a:t>F</a:t>
            </a:r>
            <a:r>
              <a:rPr lang="en-US" altLang="zh-TW" sz="1600"/>
              <a:t>(</a:t>
            </a:r>
            <a:r>
              <a:rPr lang="en-US" altLang="zh-TW" sz="1600" i="1"/>
              <a:t>u</a:t>
            </a:r>
            <a:r>
              <a:rPr lang="en-US" altLang="zh-TW" sz="1600"/>
              <a:t>)</a:t>
            </a:r>
          </a:p>
        </p:txBody>
      </p:sp>
      <p:sp>
        <p:nvSpPr>
          <p:cNvPr id="18449" name="Text Box 14"/>
          <p:cNvSpPr txBox="1">
            <a:spLocks noChangeArrowheads="1"/>
          </p:cNvSpPr>
          <p:nvPr/>
        </p:nvSpPr>
        <p:spPr bwMode="auto">
          <a:xfrm>
            <a:off x="5715000" y="64008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/>
              <a:t>1/2</a:t>
            </a:r>
            <a:r>
              <a:rPr lang="en-US" altLang="zh-TW" sz="1600" i="1"/>
              <a:t>f</a:t>
            </a:r>
            <a:r>
              <a:rPr lang="en-US" altLang="zh-TW" sz="1600"/>
              <a:t>(</a:t>
            </a:r>
            <a:r>
              <a:rPr lang="en-US" altLang="zh-TW" sz="1600" i="1"/>
              <a:t>u</a:t>
            </a:r>
            <a:r>
              <a:rPr lang="en-US" altLang="zh-TW" sz="1600"/>
              <a:t>/2)</a:t>
            </a:r>
          </a:p>
        </p:txBody>
      </p:sp>
      <p:sp>
        <p:nvSpPr>
          <p:cNvPr id="18450" name="Text Box 15"/>
          <p:cNvSpPr txBox="1">
            <a:spLocks noChangeArrowheads="1"/>
          </p:cNvSpPr>
          <p:nvPr/>
        </p:nvSpPr>
        <p:spPr bwMode="auto">
          <a:xfrm>
            <a:off x="2133600" y="64008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i="1"/>
              <a:t>f</a:t>
            </a:r>
            <a:r>
              <a:rPr lang="en-US" altLang="zh-TW" sz="1600"/>
              <a:t>(2</a:t>
            </a:r>
            <a:r>
              <a:rPr lang="en-US" altLang="zh-TW" sz="1600" i="1"/>
              <a:t>x</a:t>
            </a:r>
            <a:r>
              <a:rPr lang="en-US" altLang="zh-TW" sz="1600"/>
              <a:t>)</a:t>
            </a:r>
          </a:p>
        </p:txBody>
      </p:sp>
      <p:sp>
        <p:nvSpPr>
          <p:cNvPr id="18451" name="Text Box 16"/>
          <p:cNvSpPr txBox="1">
            <a:spLocks noChangeArrowheads="1"/>
          </p:cNvSpPr>
          <p:nvPr/>
        </p:nvSpPr>
        <p:spPr bwMode="auto">
          <a:xfrm>
            <a:off x="3886200" y="36353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Arial" panose="020B0604020202020204" pitchFamily="34" charset="0"/>
                <a:sym typeface="Wingdings" panose="05000000000000000000" pitchFamily="2" charset="2"/>
              </a:rPr>
              <a:t>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52" name="Text Box 17"/>
          <p:cNvSpPr txBox="1">
            <a:spLocks noChangeArrowheads="1"/>
          </p:cNvSpPr>
          <p:nvPr/>
        </p:nvSpPr>
        <p:spPr bwMode="auto">
          <a:xfrm>
            <a:off x="3886200" y="5653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Arial" panose="020B0604020202020204" pitchFamily="34" charset="0"/>
                <a:sym typeface="Wingdings" panose="05000000000000000000" pitchFamily="2" charset="2"/>
              </a:rPr>
              <a:t></a:t>
            </a:r>
            <a:endParaRPr lang="zh-TW" altLang="en-US">
              <a:latin typeface="Arial" panose="020B0604020202020204" pitchFamily="34" charset="0"/>
            </a:endParaRPr>
          </a:p>
        </p:txBody>
      </p:sp>
      <p:grpSp>
        <p:nvGrpSpPr>
          <p:cNvPr id="18453" name="Group 2"/>
          <p:cNvGrpSpPr>
            <a:grpSpLocks/>
          </p:cNvGrpSpPr>
          <p:nvPr/>
        </p:nvGrpSpPr>
        <p:grpSpPr bwMode="auto">
          <a:xfrm>
            <a:off x="395288" y="549275"/>
            <a:ext cx="8443912" cy="2314575"/>
            <a:chOff x="249" y="384"/>
            <a:chExt cx="5319" cy="1458"/>
          </a:xfrm>
        </p:grpSpPr>
        <p:sp>
          <p:nvSpPr>
            <p:cNvPr id="18454" name="Rectangle 3"/>
            <p:cNvSpPr>
              <a:spLocks noChangeArrowheads="1"/>
            </p:cNvSpPr>
            <p:nvPr/>
          </p:nvSpPr>
          <p:spPr bwMode="auto">
            <a:xfrm>
              <a:off x="249" y="384"/>
              <a:ext cx="5319" cy="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放大性(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Scaling)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若將              乘上一個係數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                     經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作用後得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到                ，這個性質稱作</a:t>
              </a: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放大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性質。令            ，則</a:t>
              </a:r>
            </a:p>
            <a:p>
              <a:pPr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和               。可推得            和                為</a:t>
              </a: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傅利葉配對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(Fourier Pair 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，具有</a:t>
              </a:r>
              <a:r>
                <a:rPr lang="zh-TW" altLang="en-US" sz="22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倒數放大性質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Reciprocal-Scaling)。 </a:t>
              </a:r>
            </a:p>
          </p:txBody>
        </p:sp>
        <p:graphicFrame>
          <p:nvGraphicFramePr>
            <p:cNvPr id="18438" name="Object 7"/>
            <p:cNvGraphicFramePr>
              <a:graphicFrameLocks noChangeAspect="1"/>
            </p:cNvGraphicFramePr>
            <p:nvPr/>
          </p:nvGraphicFramePr>
          <p:xfrm>
            <a:off x="864" y="721"/>
            <a:ext cx="52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r:id="rId11" imgW="494870" imgH="203024" progId="Equation.3">
                    <p:embed/>
                  </p:oleObj>
                </mc:Choice>
                <mc:Fallback>
                  <p:oleObj r:id="rId11" imgW="494870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721"/>
                          <a:ext cx="52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2976" y="688"/>
            <a:ext cx="86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r:id="rId13" imgW="736600" imgH="203200" progId="Equation.3">
                    <p:embed/>
                  </p:oleObj>
                </mc:Choice>
                <mc:Fallback>
                  <p:oleObj r:id="rId13" imgW="7366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688"/>
                          <a:ext cx="86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9"/>
            <p:cNvGraphicFramePr>
              <a:graphicFrameLocks noChangeAspect="1"/>
            </p:cNvGraphicFramePr>
            <p:nvPr/>
          </p:nvGraphicFramePr>
          <p:xfrm>
            <a:off x="720" y="990"/>
            <a:ext cx="62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r:id="rId15" imgW="571252" imgH="203112" progId="Equation.3">
                    <p:embed/>
                  </p:oleObj>
                </mc:Choice>
                <mc:Fallback>
                  <p:oleObj r:id="rId15" imgW="571252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90"/>
                          <a:ext cx="62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3690" y="1053"/>
            <a:ext cx="49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Equation" r:id="rId17" imgW="457200" imgH="139700" progId="Equation.DSMT4">
                    <p:embed/>
                  </p:oleObj>
                </mc:Choice>
                <mc:Fallback>
                  <p:oleObj name="Equation" r:id="rId17" imgW="457200" imgH="139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053"/>
                          <a:ext cx="49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1"/>
            <p:cNvGraphicFramePr>
              <a:graphicFrameLocks noChangeAspect="1"/>
            </p:cNvGraphicFramePr>
            <p:nvPr/>
          </p:nvGraphicFramePr>
          <p:xfrm>
            <a:off x="4608" y="942"/>
            <a:ext cx="3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r:id="rId19" imgW="418918" imgH="393529" progId="Equation.3">
                    <p:embed/>
                  </p:oleObj>
                </mc:Choice>
                <mc:Fallback>
                  <p:oleObj r:id="rId19" imgW="418918" imgH="39352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942"/>
                          <a:ext cx="38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2"/>
            <p:cNvGraphicFramePr>
              <a:graphicFrameLocks noChangeAspect="1"/>
            </p:cNvGraphicFramePr>
            <p:nvPr/>
          </p:nvGraphicFramePr>
          <p:xfrm>
            <a:off x="748" y="1223"/>
            <a:ext cx="57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21" imgW="647419" imgH="393529" progId="Equation.3">
                    <p:embed/>
                  </p:oleObj>
                </mc:Choice>
                <mc:Fallback>
                  <p:oleObj r:id="rId21" imgW="647419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23"/>
                          <a:ext cx="57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3"/>
            <p:cNvGraphicFramePr>
              <a:graphicFrameLocks noChangeAspect="1"/>
            </p:cNvGraphicFramePr>
            <p:nvPr/>
          </p:nvGraphicFramePr>
          <p:xfrm>
            <a:off x="2016" y="1296"/>
            <a:ext cx="4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r:id="rId23" imgW="418918" imgH="203112" progId="Equation.3">
                    <p:embed/>
                  </p:oleObj>
                </mc:Choice>
                <mc:Fallback>
                  <p:oleObj r:id="rId23" imgW="418918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96"/>
                          <a:ext cx="4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4"/>
            <p:cNvGraphicFramePr>
              <a:graphicFrameLocks noChangeAspect="1"/>
            </p:cNvGraphicFramePr>
            <p:nvPr/>
          </p:nvGraphicFramePr>
          <p:xfrm>
            <a:off x="2744" y="1218"/>
            <a:ext cx="62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r:id="rId25" imgW="660400" imgH="419100" progId="Equation.3">
                    <p:embed/>
                  </p:oleObj>
                </mc:Choice>
                <mc:Fallback>
                  <p:oleObj r:id="rId25" imgW="6604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218"/>
                          <a:ext cx="624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C3006A7-1DD8-468E-B180-C132EF6CF2DD}" type="slidenum">
              <a:rPr kumimoji="0" lang="zh-TW" altLang="en-US">
                <a:latin typeface="Arial Black" panose="020B0A04020102020204" pitchFamily="34" charset="0"/>
              </a:rPr>
              <a:pPr/>
              <a:t>27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81000" y="6096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迴積定理(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 Theorem)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兩函數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迴積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定義為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286000" y="1524000"/>
          <a:ext cx="3505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1981200" imgH="431800" progId="Equation.3">
                  <p:embed/>
                </p:oleObj>
              </mc:Choice>
              <mc:Fallback>
                <p:oleObj r:id="rId3" imgW="1981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5052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2514600" y="251460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5" imgW="1714500" imgH="431800" progId="Equation.3">
                  <p:embed/>
                </p:oleObj>
              </mc:Choice>
              <mc:Fallback>
                <p:oleObj r:id="rId5" imgW="1714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1447800" y="4011613"/>
          <a:ext cx="5138738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7" imgW="2959100" imgH="1549400" progId="Equation.3">
                  <p:embed/>
                </p:oleObj>
              </mc:Choice>
              <mc:Fallback>
                <p:oleObj r:id="rId7" imgW="2959100" imgH="154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11613"/>
                        <a:ext cx="5138738" cy="26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1000" y="2133600"/>
            <a:ext cx="66294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則所有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作用後得</a:t>
            </a:r>
          </a:p>
          <a:p>
            <a:pPr eaLnBrk="1" hangingPunct="1">
              <a:spcBef>
                <a:spcPct val="50000"/>
              </a:spcBef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介紹形態學及其應用、離散餘弦定理、人臉定位、傅立葉轉換及其性質。</a:t>
            </a:r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5120AB5-D145-41DF-91A1-CA0A36C39E51}" type="slidenum">
              <a:rPr kumimoji="0" lang="zh-TW" altLang="en-US">
                <a:latin typeface="Arial Black" panose="020B0A04020102020204" pitchFamily="34" charset="0"/>
              </a:rPr>
              <a:pPr/>
              <a:t>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68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</a:rPr>
              <a:t>2</a:t>
            </a:r>
            <a:r>
              <a:rPr lang="zh-TW" altLang="en-US" smtClean="0">
                <a:latin typeface="Times New Roman" panose="02020603050405020304" pitchFamily="18" charset="0"/>
              </a:rPr>
              <a:t>.</a:t>
            </a:r>
            <a:r>
              <a:rPr lang="en-US" altLang="zh-TW" smtClean="0">
                <a:latin typeface="Times New Roman" panose="02020603050405020304" pitchFamily="18" charset="0"/>
              </a:rPr>
              <a:t>2</a:t>
            </a:r>
            <a:r>
              <a:rPr lang="zh-TW" altLang="en-US" smtClean="0"/>
              <a:t> 型態學</a:t>
            </a:r>
          </a:p>
        </p:txBody>
      </p:sp>
      <p:sp>
        <p:nvSpPr>
          <p:cNvPr id="103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10229C-8DC7-4F47-980D-68BB57445FAC}" type="slidenum">
              <a:rPr kumimoji="0" lang="zh-TW" altLang="en-US">
                <a:latin typeface="Arial Black" panose="020B0A04020102020204" pitchFamily="34" charset="0"/>
              </a:rPr>
              <a:pPr/>
              <a:t>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67000" y="2165350"/>
          <a:ext cx="33099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701800" imgH="292100" progId="Equation.3">
                  <p:embed/>
                </p:oleObj>
              </mc:Choice>
              <mc:Fallback>
                <p:oleObj name="Equation" r:id="rId3" imgW="1701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5350"/>
                        <a:ext cx="33099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" name="群組 13"/>
          <p:cNvGrpSpPr>
            <a:grpSpLocks/>
          </p:cNvGrpSpPr>
          <p:nvPr/>
        </p:nvGrpSpPr>
        <p:grpSpPr bwMode="auto">
          <a:xfrm>
            <a:off x="942975" y="3886200"/>
            <a:ext cx="2409825" cy="2667000"/>
            <a:chOff x="942975" y="3886200"/>
            <a:chExt cx="2409825" cy="2667000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942975" y="3886200"/>
            <a:ext cx="2409825" cy="240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5" imgW="2407920" imgH="2397252" progId="Visio.Drawing.6">
                    <p:embed/>
                  </p:oleObj>
                </mc:Choice>
                <mc:Fallback>
                  <p:oleObj r:id="rId5" imgW="2407920" imgH="2397252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975" y="3886200"/>
                          <a:ext cx="2409825" cy="2400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Text Box 9"/>
            <p:cNvSpPr txBox="1">
              <a:spLocks noChangeArrowheads="1"/>
            </p:cNvSpPr>
            <p:nvPr/>
          </p:nvSpPr>
          <p:spPr bwMode="auto">
            <a:xfrm>
              <a:off x="1219200" y="6210300"/>
              <a:ext cx="21288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1.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6.1.3 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集合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</a:p>
            <a:p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34" name="群組 14"/>
          <p:cNvGrpSpPr>
            <a:grpSpLocks/>
          </p:cNvGrpSpPr>
          <p:nvPr/>
        </p:nvGrpSpPr>
        <p:grpSpPr bwMode="auto">
          <a:xfrm>
            <a:off x="3505200" y="3886200"/>
            <a:ext cx="2409825" cy="2667000"/>
            <a:chOff x="3505200" y="3886200"/>
            <a:chExt cx="2409825" cy="2667000"/>
          </a:xfrm>
        </p:grpSpPr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3505200" y="3886200"/>
            <a:ext cx="2409825" cy="240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7" imgW="2407920" imgH="2397252" progId="Visio.Drawing.6">
                    <p:embed/>
                  </p:oleObj>
                </mc:Choice>
                <mc:Fallback>
                  <p:oleObj r:id="rId7" imgW="2407920" imgH="2397252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3886200"/>
                          <a:ext cx="2409825" cy="2400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" name="Text Box 10"/>
            <p:cNvSpPr txBox="1">
              <a:spLocks noChangeArrowheads="1"/>
            </p:cNvSpPr>
            <p:nvPr/>
          </p:nvSpPr>
          <p:spPr bwMode="auto">
            <a:xfrm>
              <a:off x="3810000" y="6210300"/>
              <a:ext cx="17145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圖1.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6.1.4  D(A,B)</a:t>
              </a:r>
            </a:p>
          </p:txBody>
        </p:sp>
      </p:grpSp>
      <p:grpSp>
        <p:nvGrpSpPr>
          <p:cNvPr id="1035" name="群組 15"/>
          <p:cNvGrpSpPr>
            <a:grpSpLocks/>
          </p:cNvGrpSpPr>
          <p:nvPr/>
        </p:nvGrpSpPr>
        <p:grpSpPr bwMode="auto">
          <a:xfrm>
            <a:off x="5972175" y="3886200"/>
            <a:ext cx="2409825" cy="2667000"/>
            <a:chOff x="5972175" y="3886200"/>
            <a:chExt cx="2409825" cy="2667000"/>
          </a:xfrm>
        </p:grpSpPr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5972175" y="3886200"/>
            <a:ext cx="2409825" cy="240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r:id="rId9" imgW="2407920" imgH="2397252" progId="Visio.Drawing.6">
                    <p:embed/>
                  </p:oleObj>
                </mc:Choice>
                <mc:Fallback>
                  <p:oleObj r:id="rId9" imgW="2407920" imgH="2397252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2175" y="3886200"/>
                          <a:ext cx="2409825" cy="2400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Text Box 11"/>
            <p:cNvSpPr txBox="1">
              <a:spLocks noChangeArrowheads="1"/>
            </p:cNvSpPr>
            <p:nvPr/>
          </p:nvSpPr>
          <p:spPr bwMode="auto">
            <a:xfrm>
              <a:off x="6324600" y="6210300"/>
              <a:ext cx="17145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圖1.</a:t>
              </a:r>
              <a:r>
                <a:rPr kumimoji="0"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6.1.5  E(A,B)</a:t>
              </a: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331788" y="1427163"/>
            <a:ext cx="844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待處理的區塊集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結構化元素集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(Structuring Elements) 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228600" y="46355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3200"/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381000" y="1957388"/>
            <a:ext cx="845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擴張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7" name="Object 17"/>
          <p:cNvGraphicFramePr>
            <a:graphicFrameLocks noChangeAspect="1"/>
          </p:cNvGraphicFramePr>
          <p:nvPr/>
        </p:nvGraphicFramePr>
        <p:xfrm>
          <a:off x="2701925" y="3182938"/>
          <a:ext cx="37417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1" imgW="1905000" imgH="292100" progId="Equation.3">
                  <p:embed/>
                </p:oleObj>
              </mc:Choice>
              <mc:Fallback>
                <p:oleObj name="Equation" r:id="rId11" imgW="1905000" imgH="292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182938"/>
                        <a:ext cx="37417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D662195-2E7D-443C-88EA-A8956E0DADD6}" type="slidenum">
              <a:rPr kumimoji="0" lang="zh-TW" altLang="en-US">
                <a:latin typeface="Arial Black" panose="020B0A04020102020204" pitchFamily="34" charset="0"/>
              </a:rPr>
              <a:pPr/>
              <a:t>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2053" name="Picture 11" descr="C1"/>
          <p:cNvPicPr>
            <a:picLocks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3688" y="966788"/>
            <a:ext cx="2411412" cy="2403475"/>
          </a:xfrm>
          <a:noFill/>
        </p:spPr>
      </p:pic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539750" y="474663"/>
            <a:ext cx="68786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：今將圖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2.1.1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改成下圖所示的區塊： 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611188" y="3317875"/>
            <a:ext cx="8208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4021138" y="2749550"/>
            <a:ext cx="3068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試求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A, 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A, 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2057" name="Picture 17" descr="C1"/>
          <p:cNvPicPr>
            <a:picLocks noChangeAspect="1" noChangeArrowheads="1"/>
          </p:cNvPicPr>
          <p:nvPr/>
        </p:nvPicPr>
        <p:blipFill>
          <a:blip r:embed="rId4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97288"/>
            <a:ext cx="2363787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18"/>
          <p:cNvGraphicFramePr>
            <a:graphicFrameLocks noChangeAspect="1"/>
          </p:cNvGraphicFramePr>
          <p:nvPr/>
        </p:nvGraphicFramePr>
        <p:xfrm>
          <a:off x="1371600" y="4492625"/>
          <a:ext cx="949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方程式" r:id="rId5" imgW="596900" imgH="292100" progId="Equation.3">
                  <p:embed/>
                </p:oleObj>
              </mc:Choice>
              <mc:Fallback>
                <p:oleObj name="方程式" r:id="rId5" imgW="596900" imgH="292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2625"/>
                        <a:ext cx="949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8" name="Picture 19" descr="C1"/>
          <p:cNvPicPr>
            <a:picLocks noChangeAspect="1" noChangeArrowheads="1"/>
          </p:cNvPicPr>
          <p:nvPr/>
        </p:nvPicPr>
        <p:blipFill>
          <a:blip r:embed="rId7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748088"/>
            <a:ext cx="23463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20"/>
          <p:cNvGraphicFramePr>
            <a:graphicFrameLocks noChangeAspect="1"/>
          </p:cNvGraphicFramePr>
          <p:nvPr/>
        </p:nvGraphicFramePr>
        <p:xfrm>
          <a:off x="4845050" y="4491038"/>
          <a:ext cx="971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方程式" r:id="rId8" imgW="583947" imgH="291973" progId="Equation.3">
                  <p:embed/>
                </p:oleObj>
              </mc:Choice>
              <mc:Fallback>
                <p:oleObj name="方程式" r:id="rId8" imgW="583947" imgH="29197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491038"/>
                        <a:ext cx="9715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28"/>
          <p:cNvSpPr>
            <a:spLocks noChangeArrowheads="1"/>
          </p:cNvSpPr>
          <p:nvPr/>
        </p:nvSpPr>
        <p:spPr bwMode="auto">
          <a:xfrm>
            <a:off x="684213" y="5880100"/>
            <a:ext cx="13128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797B229-8DB4-49B0-A970-FB54334144B7}" type="slidenum">
              <a:rPr kumimoji="0" lang="zh-TW" altLang="en-US">
                <a:latin typeface="Arial Black" panose="020B0A04020102020204" pitchFamily="34" charset="0"/>
              </a:rPr>
              <a:pPr/>
              <a:t>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59113" y="1989138"/>
          <a:ext cx="26924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593226" imgH="3576645" progId="Visio.Drawing.11">
                  <p:embed/>
                </p:oleObj>
              </mc:Choice>
              <mc:Fallback>
                <p:oleObj name="Visio" r:id="rId3" imgW="3593226" imgH="35766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26924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50825" y="447675"/>
            <a:ext cx="84978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：延用圖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2.2.1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的結構化元素集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，請分別算出此三區塊集經開放算子及封閉算子運算後的結果，並加以說明。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25923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184400" y="4125913"/>
          <a:ext cx="2143125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4466860" imgH="4446682" progId="Visio.Drawing.11">
                  <p:embed/>
                </p:oleObj>
              </mc:Choice>
              <mc:Fallback>
                <p:oleObj name="Visio" r:id="rId4" imgW="4466860" imgH="4446682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125913"/>
                        <a:ext cx="2143125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76863" y="4005263"/>
          <a:ext cx="217011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6" imgW="4466860" imgH="4446682" progId="Visio.Drawing.11">
                  <p:embed/>
                </p:oleObj>
              </mc:Choice>
              <mc:Fallback>
                <p:oleObj name="Visio" r:id="rId6" imgW="4466860" imgH="4446682" progId="Visio.Drawing.11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005263"/>
                        <a:ext cx="217011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19CC2F7-07EB-483A-9797-D75DB29E7AA1}" type="slidenum">
              <a:rPr kumimoji="0" lang="zh-TW" altLang="en-US">
                <a:latin typeface="Arial Black" panose="020B0A04020102020204" pitchFamily="34" charset="0"/>
              </a:rPr>
              <a:pPr/>
              <a:t>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-100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105025" y="1387475"/>
          <a:ext cx="2220913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8" imgW="3593226" imgH="3615334" progId="Visio.Drawing.11">
                  <p:embed/>
                </p:oleObj>
              </mc:Choice>
              <mc:Fallback>
                <p:oleObj name="Visio" r:id="rId8" imgW="3593226" imgH="361533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387475"/>
                        <a:ext cx="2220913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04825" y="-85725"/>
            <a:ext cx="3922713" cy="178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  <a:p>
            <a:pPr eaLnBrk="1" hangingPunct="1">
              <a:defRPr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封閉算子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擴張再侵蝕。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經由擴張運算可以得到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下圖的結果。</a:t>
            </a:r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4643438" y="701675"/>
            <a:ext cx="41767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將擴張運算所得區塊集進行侵蝕運算，得下圖的結果。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98475" y="3390900"/>
            <a:ext cx="3929063" cy="11080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開放算子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侵蝕再擴張</a:t>
            </a:r>
          </a:p>
          <a:p>
            <a:pPr eaLnBrk="1" hangingPunct="1">
              <a:defRPr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經由侵蝕運算可以得到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 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643438" y="3357563"/>
            <a:ext cx="4699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將侵蝕運算所得區塊集進行擴張運算</a:t>
            </a: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得下圖的結果。</a:t>
            </a:r>
          </a:p>
        </p:txBody>
      </p:sp>
      <p:sp>
        <p:nvSpPr>
          <p:cNvPr id="4108" name="Rectangle 19"/>
          <p:cNvSpPr>
            <a:spLocks noChangeArrowheads="1"/>
          </p:cNvSpPr>
          <p:nvPr/>
        </p:nvSpPr>
        <p:spPr bwMode="auto">
          <a:xfrm>
            <a:off x="611188" y="6029325"/>
            <a:ext cx="50577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此即為封閉算子運算後的結果。</a:t>
            </a:r>
            <a:endParaRPr lang="zh-TW" altLang="en-US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C4A07A6-E046-4174-9937-CD4A4A43E5A4}" type="slidenum">
              <a:rPr kumimoji="0" lang="zh-TW" altLang="en-US">
                <a:latin typeface="Arial Black" panose="020B0A04020102020204" pitchFamily="34" charset="0"/>
              </a:rPr>
              <a:pPr/>
              <a:t>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9750" y="765175"/>
            <a:ext cx="820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：如何利用擴張運算子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和侵蝕運算子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以求得影像中輪廓的外圍？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39750" y="1692275"/>
            <a:ext cx="82089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eaLnBrk="1" hangingPunct="1"/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	I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原影像。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將影像的輪廓擴張；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可將影像的輪廓侵蝕。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)-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)]: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物體的輪廓外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圍，這裏的‘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’代表兩影像相減。： 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611188" y="5516563"/>
            <a:ext cx="8064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介於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I,B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I,B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之間的環形區域可視為物體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的輪廓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606" name="Picture 14" descr="繪圖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13100"/>
            <a:ext cx="251936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將形態學推廣到灰階影像。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膨脹算子   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pt-BR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pt-BR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 max{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∈ Domain of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侵蝕算子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pt-BR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pt-BR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 min{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)−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pt-BR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∈ Domain of </a:t>
            </a:r>
            <a:r>
              <a:rPr lang="pt-BR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pt-BR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令灰階影像的左上角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3×3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子影像為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和結構化元素集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如下所示：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62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08DAADE-65A5-4717-A6E6-2EFE5D28B3AD}" type="slidenum">
              <a:rPr kumimoji="0" lang="zh-TW" altLang="en-US">
                <a:latin typeface="Arial Black" panose="020B0A04020102020204" pitchFamily="34" charset="0"/>
              </a:rPr>
              <a:pPr/>
              <a:t>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22675"/>
            <a:ext cx="7399338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5811</TotalTime>
  <Words>1129</Words>
  <Application>Microsoft Office PowerPoint</Application>
  <PresentationFormat>如螢幕大小 (4:3)</PresentationFormat>
  <Paragraphs>321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Times New Roman</vt:lpstr>
      <vt:lpstr>新細明體</vt:lpstr>
      <vt:lpstr>Arial</vt:lpstr>
      <vt:lpstr>Wingdings</vt:lpstr>
      <vt:lpstr>Arial Black</vt:lpstr>
      <vt:lpstr>微軟正黑體</vt:lpstr>
      <vt:lpstr>Symbol</vt:lpstr>
      <vt:lpstr>v6</vt:lpstr>
      <vt:lpstr>Microsoft 方程式編輯器 3.0</vt:lpstr>
      <vt:lpstr>Visio 2000 Drawing</vt:lpstr>
      <vt:lpstr>Microsoft Visio 繪圖</vt:lpstr>
      <vt:lpstr>MathType 6.0 Equation</vt:lpstr>
      <vt:lpstr>CorelDRAW 9.0 Graphic</vt:lpstr>
      <vt:lpstr>第二章 型態學、DCT、人臉定位與FFT</vt:lpstr>
      <vt:lpstr>PowerPoint 簡報</vt:lpstr>
      <vt:lpstr>2.1 前言</vt:lpstr>
      <vt:lpstr>2.2 型態學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2.3 離散餘弦轉換 </vt:lpstr>
      <vt:lpstr>PowerPoint 簡報</vt:lpstr>
      <vt:lpstr>PowerPoint 簡報</vt:lpstr>
      <vt:lpstr>2.4 人臉定位</vt:lpstr>
      <vt:lpstr>PowerPoint 簡報</vt:lpstr>
      <vt:lpstr>PowerPoint 簡報</vt:lpstr>
      <vt:lpstr>2.5 傅利葉轉換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2.6 傅利葉轉換的性質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光、影像、浮水印和抽樣原理</dc:title>
  <dc:creator>RB505</dc:creator>
  <cp:lastModifiedBy>Jhih</cp:lastModifiedBy>
  <cp:revision>439</cp:revision>
  <cp:lastPrinted>1601-01-01T00:00:00Z</cp:lastPrinted>
  <dcterms:created xsi:type="dcterms:W3CDTF">2002-06-27T04:48:03Z</dcterms:created>
  <dcterms:modified xsi:type="dcterms:W3CDTF">2015-09-01T10:00:16Z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