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9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83" r:id="rId4"/>
    <p:sldId id="258" r:id="rId5"/>
    <p:sldId id="277" r:id="rId6"/>
    <p:sldId id="278" r:id="rId7"/>
    <p:sldId id="279" r:id="rId8"/>
    <p:sldId id="265" r:id="rId9"/>
    <p:sldId id="284" r:id="rId10"/>
    <p:sldId id="260" r:id="rId11"/>
    <p:sldId id="285" r:id="rId12"/>
    <p:sldId id="286" r:id="rId13"/>
    <p:sldId id="269" r:id="rId14"/>
    <p:sldId id="287" r:id="rId15"/>
    <p:sldId id="288" r:id="rId16"/>
    <p:sldId id="281" r:id="rId17"/>
    <p:sldId id="266" r:id="rId18"/>
    <p:sldId id="289" r:id="rId19"/>
    <p:sldId id="290" r:id="rId20"/>
    <p:sldId id="294" r:id="rId21"/>
    <p:sldId id="261" r:id="rId22"/>
    <p:sldId id="282" r:id="rId23"/>
    <p:sldId id="291" r:id="rId24"/>
    <p:sldId id="262" r:id="rId25"/>
    <p:sldId id="271" r:id="rId26"/>
    <p:sldId id="292" r:id="rId27"/>
    <p:sldId id="272" r:id="rId28"/>
    <p:sldId id="273" r:id="rId29"/>
    <p:sldId id="296" r:id="rId30"/>
    <p:sldId id="297" r:id="rId31"/>
    <p:sldId id="298" r:id="rId32"/>
    <p:sldId id="299" r:id="rId33"/>
    <p:sldId id="263" r:id="rId34"/>
    <p:sldId id="274" r:id="rId35"/>
  </p:sldIdLst>
  <p:sldSz cx="9144000" cy="6858000" type="screen4x3"/>
  <p:notesSz cx="6724650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9" autoAdjust="0"/>
    <p:restoredTop sz="94002" autoAdjust="0"/>
  </p:normalViewPr>
  <p:slideViewPr>
    <p:cSldViewPr>
      <p:cViewPr varScale="1">
        <p:scale>
          <a:sx n="109" d="100"/>
          <a:sy n="109" d="100"/>
        </p:scale>
        <p:origin x="179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46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9146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2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46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2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372600"/>
            <a:ext cx="29146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6706E1C-DF43-450B-AEE2-BD23991C9F9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4735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846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789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44563" y="7620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7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724400"/>
            <a:ext cx="492283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57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2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7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72600"/>
            <a:ext cx="2846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F9CA627-DA76-4599-9612-F0BF1091FA2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907384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1027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defRPr/>
              </a:pPr>
              <a:endParaRPr kumimoji="0" lang="zh-TW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1028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1029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1030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1031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1032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33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34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035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036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037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038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039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defRPr/>
                </a:pPr>
                <a:endParaRPr kumimoji="0" lang="zh-TW" alt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17139" name="Rectangle 1043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17140" name="Rectangle 1044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18" name="Rectangle 1040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" name="Rectangle 10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" name="Rectangle 10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96F909-30D9-4AEC-B373-469109C5621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533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9AA350-A48F-49D3-8FBB-2044EC4B4BE3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171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2BEA68-C727-4F0A-B196-15B446A5DE10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3484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97B736-F77A-459A-8DDB-0F3DE2A06B10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547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51CE59-619F-4946-B3B4-18F9D2CAEBA0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6084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E17544-7406-4E45-BA58-716DB26FBF3C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8451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246334-6B60-44C1-A395-98BD44AE8507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906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E89655-D2FF-45EA-A20E-7BEA6F3A2286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894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74EDB9-2909-4F66-963B-42308EC2BB69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128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2CF913-E6AC-4CDD-8A9B-50A7A59211B0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78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265D24-A8CF-4C80-AE44-AF6786CE5608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174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0D396-20DD-4B14-8CB9-9774EB873F01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888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FB3BED-72BC-49FC-9D88-86953947A786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650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7A8BC2-EF27-4B61-B93B-5E74DE5AD989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77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8B5D4C-E909-4968-8BBC-C714405E6578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668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 Black" panose="020B0A04020102020204" pitchFamily="34" charset="0"/>
              </a:defRPr>
            </a:lvl1pPr>
          </a:lstStyle>
          <a:p>
            <a:fld id="{D296E0B3-2169-4E89-A313-877FE64A50EB}" type="slidenum">
              <a:rPr lang="zh-TW" altLang="en-US"/>
              <a:pPr/>
              <a:t>‹#›</a:t>
            </a:fld>
            <a:endParaRPr lang="en-US" altLang="zh-TW"/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defRPr/>
              </a:pPr>
              <a:endParaRPr kumimoji="0" lang="zh-TW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defRPr/>
              </a:pPr>
              <a:endParaRPr kumimoji="0" lang="zh-TW" alt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2048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48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16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4" r:id="rId1"/>
    <p:sldLayoutId id="2147484200" r:id="rId2"/>
    <p:sldLayoutId id="2147484201" r:id="rId3"/>
    <p:sldLayoutId id="2147484202" r:id="rId4"/>
    <p:sldLayoutId id="2147484203" r:id="rId5"/>
    <p:sldLayoutId id="2147484204" r:id="rId6"/>
    <p:sldLayoutId id="2147484205" r:id="rId7"/>
    <p:sldLayoutId id="2147484206" r:id="rId8"/>
    <p:sldLayoutId id="2147484207" r:id="rId9"/>
    <p:sldLayoutId id="2147484208" r:id="rId10"/>
    <p:sldLayoutId id="2147484209" r:id="rId11"/>
    <p:sldLayoutId id="2147484210" r:id="rId12"/>
    <p:sldLayoutId id="2147484211" r:id="rId13"/>
    <p:sldLayoutId id="2147484212" r:id="rId14"/>
    <p:sldLayoutId id="2147484213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28.png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8.png"/><Relationship Id="rId4" Type="http://schemas.openxmlformats.org/officeDocument/2006/relationships/image" Target="../media/image3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2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5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5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7" Type="http://schemas.openxmlformats.org/officeDocument/2006/relationships/image" Target="../media/image63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6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75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74.wmf"/><Relationship Id="rId20" Type="http://schemas.openxmlformats.org/officeDocument/2006/relationships/image" Target="../media/image76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71.w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7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77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2.bin"/><Relationship Id="rId15" Type="http://schemas.openxmlformats.org/officeDocument/2006/relationships/image" Target="../media/image83.png"/><Relationship Id="rId10" Type="http://schemas.openxmlformats.org/officeDocument/2006/relationships/oleObject" Target="../embeddings/oleObject55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8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8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9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eg"/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65288" y="1866900"/>
            <a:ext cx="7443787" cy="2209800"/>
          </a:xfrm>
        </p:spPr>
        <p:txBody>
          <a:bodyPr/>
          <a:lstStyle/>
          <a:p>
            <a:pPr algn="ctr" eaLnBrk="1" hangingPunct="1"/>
            <a:r>
              <a:rPr lang="zh-TW" altLang="en-US" sz="43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第三章 </a:t>
            </a:r>
            <a:br>
              <a:rPr lang="zh-TW" altLang="en-US" sz="43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3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影像品質的改善與回復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22531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D8FD5426-567B-469E-A31F-B1788D7328FE}" type="slidenum">
              <a:rPr kumimoji="0" lang="zh-TW" altLang="en-US">
                <a:latin typeface="Arial Black" panose="020B0A04020102020204" pitchFamily="34" charset="0"/>
              </a:rPr>
              <a:pPr/>
              <a:t>1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.3 中值法和其電路設計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0863"/>
            <a:ext cx="8229600" cy="1103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利用排序後的中值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去除雜訊的干擾。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中值法常以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3×3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、5×5或7×7的面罩，以迴積的方式完成。 </a:t>
            </a:r>
          </a:p>
        </p:txBody>
      </p:sp>
      <p:sp>
        <p:nvSpPr>
          <p:cNvPr id="4103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0B068CF-8B05-46EF-96EF-41034EF41764}" type="slidenum">
              <a:rPr kumimoji="0" lang="zh-TW" altLang="en-US">
                <a:latin typeface="Arial Black" panose="020B0A04020102020204" pitchFamily="34" charset="0"/>
              </a:rPr>
              <a:pPr/>
              <a:t>10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4104" name="Rectangle 5"/>
          <p:cNvSpPr>
            <a:spLocks noChangeArrowheads="1"/>
          </p:cNvSpPr>
          <p:nvPr/>
        </p:nvSpPr>
        <p:spPr bwMode="auto">
          <a:xfrm>
            <a:off x="3700463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82600" y="2892425"/>
          <a:ext cx="2397125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r:id="rId3" imgW="1745742" imgH="1824990" progId="Visio.Drawing.6">
                  <p:embed/>
                </p:oleObj>
              </mc:Choice>
              <mc:Fallback>
                <p:oleObj r:id="rId3" imgW="1745742" imgH="1824990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2892425"/>
                        <a:ext cx="2397125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3073400" y="2892425"/>
          <a:ext cx="2397125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VISIO" r:id="rId5" imgW="1744980" imgH="1824228" progId="Visio.Drawing.6">
                  <p:embed/>
                </p:oleObj>
              </mc:Choice>
              <mc:Fallback>
                <p:oleObj name="VISIO" r:id="rId5" imgW="1744980" imgH="1824228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2892425"/>
                        <a:ext cx="2397125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6315075" y="2892425"/>
          <a:ext cx="2397125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VISIO" r:id="rId7" imgW="1744980" imgH="1824228" progId="Visio.Drawing.6">
                  <p:embed/>
                </p:oleObj>
              </mc:Choice>
              <mc:Fallback>
                <p:oleObj name="VISIO" r:id="rId7" imgW="1744980" imgH="1824228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075" y="2892425"/>
                        <a:ext cx="2397125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Text Box 8"/>
          <p:cNvSpPr txBox="1">
            <a:spLocks noChangeArrowheads="1"/>
          </p:cNvSpPr>
          <p:nvPr/>
        </p:nvSpPr>
        <p:spPr bwMode="auto">
          <a:xfrm>
            <a:off x="528638" y="5511800"/>
            <a:ext cx="1971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.3.1  一個平滑法</a:t>
            </a:r>
          </a:p>
          <a:p>
            <a:pPr algn="ctr" eaLnBrk="1" hangingPunct="1"/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不適合的例子</a:t>
            </a:r>
          </a:p>
        </p:txBody>
      </p:sp>
      <p:sp>
        <p:nvSpPr>
          <p:cNvPr id="4106" name="Text Box 9"/>
          <p:cNvSpPr txBox="1">
            <a:spLocks noChangeArrowheads="1"/>
          </p:cNvSpPr>
          <p:nvPr/>
        </p:nvSpPr>
        <p:spPr bwMode="auto">
          <a:xfrm>
            <a:off x="3019425" y="5505450"/>
            <a:ext cx="2495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.3.1.1 經平滑法作用於</a:t>
            </a:r>
          </a:p>
          <a:p>
            <a:pPr algn="ctr" eaLnBrk="1" hangingPunct="1"/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中心點後的子影像</a:t>
            </a:r>
          </a:p>
        </p:txBody>
      </p:sp>
      <p:sp>
        <p:nvSpPr>
          <p:cNvPr id="4107" name="Text Box 10"/>
          <p:cNvSpPr txBox="1">
            <a:spLocks noChangeArrowheads="1"/>
          </p:cNvSpPr>
          <p:nvPr/>
        </p:nvSpPr>
        <p:spPr bwMode="auto">
          <a:xfrm>
            <a:off x="5934075" y="5505450"/>
            <a:ext cx="2546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.3.1.2  經中值法作用於</a:t>
            </a:r>
          </a:p>
          <a:p>
            <a:pPr algn="ctr" eaLnBrk="1" hangingPunct="1"/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中心點後的子影像</a:t>
            </a:r>
          </a:p>
        </p:txBody>
      </p:sp>
      <p:sp>
        <p:nvSpPr>
          <p:cNvPr id="4108" name="Oval 12"/>
          <p:cNvSpPr>
            <a:spLocks noChangeArrowheads="1"/>
          </p:cNvSpPr>
          <p:nvPr/>
        </p:nvSpPr>
        <p:spPr bwMode="auto">
          <a:xfrm>
            <a:off x="3762375" y="4035425"/>
            <a:ext cx="609600" cy="609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 flipV="1">
            <a:off x="4064000" y="3425825"/>
            <a:ext cx="3810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3683000" y="3068638"/>
            <a:ext cx="24717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6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和周圍鄰居之灰階值相比</a:t>
            </a:r>
          </a:p>
          <a:p>
            <a:pPr eaLnBrk="1" hangingPunct="1"/>
            <a:r>
              <a:rPr lang="zh-TW" altLang="en-US" sz="16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，仍視為雜訊。 </a:t>
            </a:r>
          </a:p>
        </p:txBody>
      </p:sp>
      <p:sp>
        <p:nvSpPr>
          <p:cNvPr id="4111" name="Oval 15"/>
          <p:cNvSpPr>
            <a:spLocks noChangeArrowheads="1"/>
          </p:cNvSpPr>
          <p:nvPr/>
        </p:nvSpPr>
        <p:spPr bwMode="auto">
          <a:xfrm>
            <a:off x="6997700" y="4035425"/>
            <a:ext cx="609600" cy="609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 flipV="1">
            <a:off x="7416800" y="3425825"/>
            <a:ext cx="3810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7264400" y="3068638"/>
            <a:ext cx="17716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16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中值法有效去除</a:t>
            </a:r>
          </a:p>
          <a:p>
            <a:pPr algn="ctr" eaLnBrk="1" hangingPunct="1"/>
            <a:r>
              <a:rPr lang="zh-TW" altLang="en-US" sz="16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       雜訊干擾。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6620" name="Group 108"/>
          <p:cNvGraphicFramePr>
            <a:graphicFrameLocks noGrp="1"/>
          </p:cNvGraphicFramePr>
          <p:nvPr>
            <p:ph/>
          </p:nvPr>
        </p:nvGraphicFramePr>
        <p:xfrm>
          <a:off x="3132138" y="2708275"/>
          <a:ext cx="2447925" cy="1873250"/>
        </p:xfrm>
        <a:graphic>
          <a:graphicData uri="http://schemas.openxmlformats.org/drawingml/2006/table">
            <a:tbl>
              <a:tblPr/>
              <a:tblGrid>
                <a:gridCol w="612821"/>
                <a:gridCol w="611142"/>
                <a:gridCol w="612820"/>
                <a:gridCol w="611142"/>
              </a:tblGrid>
              <a:tr h="43544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  <a:endParaRPr kumimoji="1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16" marR="91416"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  <a:endParaRPr kumimoji="1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16" marR="91416"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16" marR="91416"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  <a:endParaRPr kumimoji="1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16" marR="91416"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452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16" marR="91416"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225</a:t>
                      </a:r>
                      <a:endParaRPr kumimoji="1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16" marR="91416"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225</a:t>
                      </a:r>
                      <a:endParaRPr kumimoji="1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16" marR="91416"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16" marR="91416"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19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16" marR="91416"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225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16" marR="91416"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  <a:endParaRPr kumimoji="1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16" marR="91416"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  <a:endParaRPr kumimoji="1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16" marR="91416"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08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16" marR="91416"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16" marR="91416"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16" marR="91416"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  <a:endParaRPr kumimoji="1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91416" marR="91416" marT="45745" marB="4574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01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72306F2-63EB-4B8A-8545-E82DF12179A0}" type="slidenum">
              <a:rPr kumimoji="0" lang="zh-TW" altLang="en-US">
                <a:latin typeface="Arial Black" panose="020B0A04020102020204" pitchFamily="34" charset="0"/>
              </a:rPr>
              <a:pPr/>
              <a:t>11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28702" name="Text Box 4"/>
          <p:cNvSpPr txBox="1">
            <a:spLocks noChangeArrowheads="1"/>
          </p:cNvSpPr>
          <p:nvPr/>
        </p:nvSpPr>
        <p:spPr bwMode="auto">
          <a:xfrm>
            <a:off x="539750" y="692150"/>
            <a:ext cx="79200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：給一如下的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4×4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子影像，灰階值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255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為脈衝雜訊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(Impulsive Noise)</a:t>
            </a:r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703" name="Text Box 5"/>
          <p:cNvSpPr txBox="1">
            <a:spLocks noChangeArrowheads="1"/>
          </p:cNvSpPr>
          <p:nvPr/>
        </p:nvSpPr>
        <p:spPr bwMode="auto">
          <a:xfrm>
            <a:off x="684213" y="1557338"/>
            <a:ext cx="82089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請用平滑法及中值法去除雜訊。</a:t>
            </a:r>
          </a:p>
          <a:p>
            <a:pPr eaLnBrk="1" hangingPunct="1"/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哪個方法較佳？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1738" name="Group 106"/>
          <p:cNvGraphicFramePr>
            <a:graphicFrameLocks noGrp="1"/>
          </p:cNvGraphicFramePr>
          <p:nvPr>
            <p:ph sz="half" idx="1"/>
          </p:nvPr>
        </p:nvGraphicFramePr>
        <p:xfrm>
          <a:off x="1979613" y="2997200"/>
          <a:ext cx="1944687" cy="1727200"/>
        </p:xfrm>
        <a:graphic>
          <a:graphicData uri="http://schemas.openxmlformats.org/drawingml/2006/table">
            <a:tbl>
              <a:tblPr/>
              <a:tblGrid>
                <a:gridCol w="485775"/>
                <a:gridCol w="487362"/>
                <a:gridCol w="485775"/>
                <a:gridCol w="485775"/>
              </a:tblGrid>
              <a:tr h="431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  <a:endParaRPr kumimoji="1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  <a:endParaRPr kumimoji="1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85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85</a:t>
                      </a:r>
                      <a:endParaRPr kumimoji="1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85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85</a:t>
                      </a:r>
                      <a:endParaRPr kumimoji="1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  <a:endParaRPr kumimoji="1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  <a:endParaRPr kumimoji="1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1842" name="Group 210"/>
          <p:cNvGraphicFramePr>
            <a:graphicFrameLocks noGrp="1"/>
          </p:cNvGraphicFramePr>
          <p:nvPr>
            <p:ph sz="half" idx="2"/>
          </p:nvPr>
        </p:nvGraphicFramePr>
        <p:xfrm>
          <a:off x="6084888" y="2995613"/>
          <a:ext cx="2016125" cy="1800225"/>
        </p:xfrm>
        <a:graphic>
          <a:graphicData uri="http://schemas.openxmlformats.org/drawingml/2006/table">
            <a:tbl>
              <a:tblPr/>
              <a:tblGrid>
                <a:gridCol w="504825"/>
                <a:gridCol w="503237"/>
                <a:gridCol w="504825"/>
                <a:gridCol w="503238"/>
              </a:tblGrid>
              <a:tr h="4508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  <a:endParaRPr kumimoji="1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52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BE51804E-1053-4967-92F1-FEB01EF40BEF}" type="slidenum">
              <a:rPr kumimoji="0" lang="zh-TW" altLang="en-US">
                <a:latin typeface="Arial Black" panose="020B0A04020102020204" pitchFamily="34" charset="0"/>
              </a:rPr>
              <a:pPr/>
              <a:t>12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29753" name="Text Box 4"/>
          <p:cNvSpPr txBox="1">
            <a:spLocks noChangeArrowheads="1"/>
          </p:cNvSpPr>
          <p:nvPr/>
        </p:nvSpPr>
        <p:spPr bwMode="auto">
          <a:xfrm>
            <a:off x="215900" y="620713"/>
            <a:ext cx="5435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解答：</a:t>
            </a:r>
          </a:p>
          <a:p>
            <a:pPr eaLnBrk="1" hangingPunct="1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buFontTx/>
              <a:buAutoNum type="arabicPeriod"/>
            </a:pP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(a)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平滑法</a:t>
            </a:r>
          </a:p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TW">
                <a:latin typeface="Times New Roman" panose="02020603050405020304" pitchFamily="18" charset="0"/>
              </a:rPr>
              <a:t>		(18+12+18+12+225+225+15+225+18)/9=85.3</a:t>
            </a:r>
          </a:p>
          <a:p>
            <a:pPr eaLnBrk="1" hangingPunct="1"/>
            <a:r>
              <a:rPr lang="en-US" altLang="zh-TW">
                <a:latin typeface="Times New Roman" panose="02020603050405020304" pitchFamily="18" charset="0"/>
              </a:rPr>
              <a:t>		(12+225+225+15+225+18+18+15+12)/9=85</a:t>
            </a:r>
          </a:p>
          <a:p>
            <a:pPr eaLnBrk="1" hangingPunct="1"/>
            <a:r>
              <a:rPr lang="en-US" altLang="zh-TW">
                <a:latin typeface="Times New Roman" panose="02020603050405020304" pitchFamily="18" charset="0"/>
              </a:rPr>
              <a:t>		(12+18+12+225+225+15+225+18+12)/9=84.6</a:t>
            </a:r>
          </a:p>
          <a:p>
            <a:pPr eaLnBrk="1" hangingPunct="1"/>
            <a:r>
              <a:rPr lang="en-US" altLang="zh-TW">
                <a:latin typeface="Times New Roman" panose="02020603050405020304" pitchFamily="18" charset="0"/>
              </a:rPr>
              <a:t>		(225+225+15+225+18+12+15+12+18)/9=85</a:t>
            </a:r>
            <a:endParaRPr lang="zh-TW" altLang="en-US">
              <a:latin typeface="Times New Roman" panose="02020603050405020304" pitchFamily="18" charset="0"/>
            </a:endParaRPr>
          </a:p>
        </p:txBody>
      </p:sp>
      <p:sp>
        <p:nvSpPr>
          <p:cNvPr id="29754" name="Text Box 108"/>
          <p:cNvSpPr txBox="1">
            <a:spLocks noChangeArrowheads="1"/>
          </p:cNvSpPr>
          <p:nvPr/>
        </p:nvSpPr>
        <p:spPr bwMode="auto">
          <a:xfrm>
            <a:off x="5508625" y="1189038"/>
            <a:ext cx="3563938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(b)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中值法</a:t>
            </a:r>
          </a:p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TW">
                <a:latin typeface="Times New Roman" panose="02020603050405020304" pitchFamily="18" charset="0"/>
              </a:rPr>
              <a:t>12, 12, 15, 18, </a:t>
            </a:r>
            <a:r>
              <a:rPr lang="en-US" altLang="zh-TW" b="1" u="sng">
                <a:latin typeface="Times New Roman" panose="02020603050405020304" pitchFamily="18" charset="0"/>
              </a:rPr>
              <a:t>18</a:t>
            </a:r>
            <a:r>
              <a:rPr lang="en-US" altLang="zh-TW">
                <a:latin typeface="Times New Roman" panose="02020603050405020304" pitchFamily="18" charset="0"/>
              </a:rPr>
              <a:t>, 18, 225, 225, 225</a:t>
            </a:r>
          </a:p>
          <a:p>
            <a:pPr eaLnBrk="1" hangingPunct="1"/>
            <a:r>
              <a:rPr lang="en-US" altLang="zh-TW">
                <a:latin typeface="Times New Roman" panose="02020603050405020304" pitchFamily="18" charset="0"/>
              </a:rPr>
              <a:t>12, 12, 15, 15, </a:t>
            </a:r>
            <a:r>
              <a:rPr lang="en-US" altLang="zh-TW" b="1" u="sng">
                <a:latin typeface="Times New Roman" panose="02020603050405020304" pitchFamily="18" charset="0"/>
              </a:rPr>
              <a:t>18</a:t>
            </a:r>
            <a:r>
              <a:rPr lang="en-US" altLang="zh-TW">
                <a:latin typeface="Times New Roman" panose="02020603050405020304" pitchFamily="18" charset="0"/>
              </a:rPr>
              <a:t>, 18, 225, 225, 225</a:t>
            </a:r>
          </a:p>
          <a:p>
            <a:pPr eaLnBrk="1" hangingPunct="1"/>
            <a:r>
              <a:rPr lang="en-US" altLang="zh-TW">
                <a:latin typeface="Times New Roman" panose="02020603050405020304" pitchFamily="18" charset="0"/>
              </a:rPr>
              <a:t>12, 12, 12, 15, </a:t>
            </a:r>
            <a:r>
              <a:rPr lang="en-US" altLang="zh-TW" b="1" u="sng">
                <a:latin typeface="Times New Roman" panose="02020603050405020304" pitchFamily="18" charset="0"/>
              </a:rPr>
              <a:t>18</a:t>
            </a:r>
            <a:r>
              <a:rPr lang="en-US" altLang="zh-TW">
                <a:latin typeface="Times New Roman" panose="02020603050405020304" pitchFamily="18" charset="0"/>
              </a:rPr>
              <a:t>, 18, 225, 225, 225</a:t>
            </a:r>
          </a:p>
          <a:p>
            <a:pPr eaLnBrk="1" hangingPunct="1"/>
            <a:r>
              <a:rPr lang="en-US" altLang="zh-TW">
                <a:latin typeface="Times New Roman" panose="02020603050405020304" pitchFamily="18" charset="0"/>
              </a:rPr>
              <a:t>12, 12, 15, 15, </a:t>
            </a:r>
            <a:r>
              <a:rPr lang="en-US" altLang="zh-TW" b="1" u="sng">
                <a:latin typeface="Times New Roman" panose="02020603050405020304" pitchFamily="18" charset="0"/>
              </a:rPr>
              <a:t>18</a:t>
            </a:r>
            <a:r>
              <a:rPr lang="en-US" altLang="zh-TW">
                <a:latin typeface="Times New Roman" panose="02020603050405020304" pitchFamily="18" charset="0"/>
              </a:rPr>
              <a:t>, 18, 225, 225, 225</a:t>
            </a:r>
            <a:endParaRPr lang="zh-TW" altLang="en-US">
              <a:latin typeface="Times New Roman" panose="02020603050405020304" pitchFamily="18" charset="0"/>
            </a:endParaRPr>
          </a:p>
        </p:txBody>
      </p:sp>
      <p:sp>
        <p:nvSpPr>
          <p:cNvPr id="29755" name="Text Box 213"/>
          <p:cNvSpPr txBox="1">
            <a:spLocks noChangeArrowheads="1"/>
          </p:cNvSpPr>
          <p:nvPr/>
        </p:nvSpPr>
        <p:spPr bwMode="auto">
          <a:xfrm>
            <a:off x="215900" y="4941888"/>
            <a:ext cx="8459788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		2.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(a)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中值法結果較佳。</a:t>
            </a:r>
          </a:p>
          <a:p>
            <a:pPr eaLnBrk="1" hangingPunct="1"/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    		    (b)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使用平滑法的均化效果有限，灰階值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85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很容易被視為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		         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雜訊，但中值法就可以將雜訊去除。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解答完畢</a:t>
            </a:r>
            <a:endParaRPr lang="zh-TW" altLang="en-US" sz="2200" i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Times New Roman" panose="02020603050405020304" pitchFamily="18" charset="0"/>
              </a:rPr>
              <a:t>Bitonic</a:t>
            </a:r>
            <a:r>
              <a:rPr lang="zh-TW" altLang="en-US" smtClean="0">
                <a:latin typeface="Times New Roman" panose="02020603050405020304" pitchFamily="18" charset="0"/>
              </a:rPr>
              <a:t>數列</a:t>
            </a:r>
          </a:p>
        </p:txBody>
      </p:sp>
      <p:sp>
        <p:nvSpPr>
          <p:cNvPr id="5128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01EFAE42-7CF1-4C3C-8312-ABBC9F3AEF01}" type="slidenum">
              <a:rPr kumimoji="0" lang="zh-TW" altLang="en-US">
                <a:latin typeface="Arial Black" panose="020B0A04020102020204" pitchFamily="34" charset="0"/>
              </a:rPr>
              <a:pPr/>
              <a:t>13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5129" name="Rectangle 3"/>
          <p:cNvSpPr>
            <a:spLocks noChangeArrowheads="1"/>
          </p:cNvSpPr>
          <p:nvPr/>
        </p:nvSpPr>
        <p:spPr bwMode="auto">
          <a:xfrm>
            <a:off x="2705100" y="1633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30" name="Rectangle 6"/>
          <p:cNvSpPr>
            <a:spLocks noChangeArrowheads="1"/>
          </p:cNvSpPr>
          <p:nvPr/>
        </p:nvSpPr>
        <p:spPr bwMode="auto">
          <a:xfrm>
            <a:off x="413385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5131" name="Group 13"/>
          <p:cNvGrpSpPr>
            <a:grpSpLocks/>
          </p:cNvGrpSpPr>
          <p:nvPr/>
        </p:nvGrpSpPr>
        <p:grpSpPr bwMode="auto">
          <a:xfrm>
            <a:off x="477838" y="2432050"/>
            <a:ext cx="3551237" cy="427038"/>
            <a:chOff x="397" y="1275"/>
            <a:chExt cx="2237" cy="269"/>
          </a:xfrm>
        </p:grpSpPr>
        <p:graphicFrame>
          <p:nvGraphicFramePr>
            <p:cNvPr id="5126" name="Object 17"/>
            <p:cNvGraphicFramePr>
              <a:graphicFrameLocks noChangeAspect="1"/>
            </p:cNvGraphicFramePr>
            <p:nvPr/>
          </p:nvGraphicFramePr>
          <p:xfrm>
            <a:off x="397" y="1296"/>
            <a:ext cx="925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7" name="Equation" r:id="rId3" imgW="889000" imgH="228600" progId="Equation.DSMT4">
                    <p:embed/>
                  </p:oleObj>
                </mc:Choice>
                <mc:Fallback>
                  <p:oleObj name="Equation" r:id="rId3" imgW="889000" imgH="2286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" y="1296"/>
                          <a:ext cx="925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6" name="Text Box 7"/>
            <p:cNvSpPr txBox="1">
              <a:spLocks noChangeArrowheads="1"/>
            </p:cNvSpPr>
            <p:nvPr/>
          </p:nvSpPr>
          <p:spPr bwMode="auto">
            <a:xfrm>
              <a:off x="1296" y="1275"/>
              <a:ext cx="13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Times New Roman" panose="02020603050405020304" pitchFamily="18" charset="0"/>
                </a:rPr>
                <a:t>為一</a:t>
              </a:r>
              <a:r>
                <a:rPr lang="en-US" altLang="zh-TW" sz="2200">
                  <a:latin typeface="Times New Roman" panose="02020603050405020304" pitchFamily="18" charset="0"/>
                </a:rPr>
                <a:t>Bitonic</a:t>
              </a:r>
              <a:r>
                <a:rPr lang="zh-TW" altLang="en-US" sz="2200">
                  <a:latin typeface="Times New Roman" panose="02020603050405020304" pitchFamily="18" charset="0"/>
                </a:rPr>
                <a:t>數列</a:t>
              </a:r>
            </a:p>
          </p:txBody>
        </p:sp>
      </p:grpSp>
      <p:graphicFrame>
        <p:nvGraphicFramePr>
          <p:cNvPr id="5122" name="Object 13"/>
          <p:cNvGraphicFramePr>
            <a:graphicFrameLocks noChangeAspect="1"/>
          </p:cNvGraphicFramePr>
          <p:nvPr/>
        </p:nvGraphicFramePr>
        <p:xfrm>
          <a:off x="582613" y="3379788"/>
          <a:ext cx="16510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5" imgW="1066800" imgH="228600" progId="Equation.DSMT4">
                  <p:embed/>
                </p:oleObj>
              </mc:Choice>
              <mc:Fallback>
                <p:oleObj name="Equation" r:id="rId5" imgW="10668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3379788"/>
                        <a:ext cx="16510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4"/>
          <p:cNvGraphicFramePr>
            <a:graphicFrameLocks noChangeAspect="1"/>
          </p:cNvGraphicFramePr>
          <p:nvPr/>
        </p:nvGraphicFramePr>
        <p:xfrm>
          <a:off x="623888" y="3836988"/>
          <a:ext cx="2636837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7" imgW="1651000" imgH="228600" progId="Equation.DSMT4">
                  <p:embed/>
                </p:oleObj>
              </mc:Choice>
              <mc:Fallback>
                <p:oleObj name="Equation" r:id="rId7" imgW="165100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3836988"/>
                        <a:ext cx="2636837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15"/>
          <p:cNvGraphicFramePr>
            <a:graphicFrameLocks noChangeAspect="1"/>
          </p:cNvGraphicFramePr>
          <p:nvPr/>
        </p:nvGraphicFramePr>
        <p:xfrm>
          <a:off x="614363" y="4827588"/>
          <a:ext cx="165735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9" imgW="1066800" imgH="228600" progId="Equation.DSMT4">
                  <p:embed/>
                </p:oleObj>
              </mc:Choice>
              <mc:Fallback>
                <p:oleObj name="Equation" r:id="rId9" imgW="106680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4827588"/>
                        <a:ext cx="165735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16"/>
          <p:cNvGraphicFramePr>
            <a:graphicFrameLocks noChangeAspect="1"/>
          </p:cNvGraphicFramePr>
          <p:nvPr/>
        </p:nvGraphicFramePr>
        <p:xfrm>
          <a:off x="2365375" y="4827588"/>
          <a:ext cx="1785938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11" imgW="1155700" imgH="228600" progId="Equation.DSMT4">
                  <p:embed/>
                </p:oleObj>
              </mc:Choice>
              <mc:Fallback>
                <p:oleObj name="Equation" r:id="rId11" imgW="115570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5" y="4827588"/>
                        <a:ext cx="1785938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Text Box 14"/>
          <p:cNvSpPr txBox="1">
            <a:spLocks noChangeArrowheads="1"/>
          </p:cNvSpPr>
          <p:nvPr/>
        </p:nvSpPr>
        <p:spPr bwMode="auto">
          <a:xfrm>
            <a:off x="457200" y="2913063"/>
            <a:ext cx="4635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Times New Roman" panose="02020603050405020304" pitchFamily="18" charset="0"/>
              </a:rPr>
              <a:t>若</a:t>
            </a:r>
          </a:p>
        </p:txBody>
      </p:sp>
      <p:sp>
        <p:nvSpPr>
          <p:cNvPr id="5133" name="Text Box 16"/>
          <p:cNvSpPr txBox="1">
            <a:spLocks noChangeArrowheads="1"/>
          </p:cNvSpPr>
          <p:nvPr/>
        </p:nvSpPr>
        <p:spPr bwMode="auto">
          <a:xfrm>
            <a:off x="5226050" y="5791200"/>
            <a:ext cx="2381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.3.3  中值濾波器網路</a:t>
            </a:r>
            <a:endParaRPr lang="en-US" altLang="zh-TW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34" name="Text Box 17"/>
          <p:cNvSpPr txBox="1">
            <a:spLocks noChangeArrowheads="1"/>
          </p:cNvSpPr>
          <p:nvPr/>
        </p:nvSpPr>
        <p:spPr bwMode="auto">
          <a:xfrm>
            <a:off x="304800" y="4343400"/>
            <a:ext cx="609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2200">
                <a:latin typeface="Times New Roman" panose="02020603050405020304" pitchFamily="18" charset="0"/>
                <a:sym typeface="Wingdings" panose="05000000000000000000" pitchFamily="2" charset="2"/>
              </a:rPr>
              <a:t></a:t>
            </a:r>
            <a:endParaRPr lang="zh-TW" altLang="en-US" sz="2200">
              <a:latin typeface="Times New Roman" panose="02020603050405020304" pitchFamily="18" charset="0"/>
            </a:endParaRPr>
          </a:p>
        </p:txBody>
      </p:sp>
      <p:pic>
        <p:nvPicPr>
          <p:cNvPr id="5135" name="Picture 18" descr="Fig02-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914400"/>
            <a:ext cx="45370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2F99127-F23F-493F-ADC2-ED1082E88252}" type="slidenum">
              <a:rPr kumimoji="0" lang="zh-TW" altLang="en-US">
                <a:latin typeface="Arial Black" panose="020B0A04020102020204" pitchFamily="34" charset="0"/>
              </a:rPr>
              <a:pPr/>
              <a:t>14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pSp>
        <p:nvGrpSpPr>
          <p:cNvPr id="30723" name="群組 35"/>
          <p:cNvGrpSpPr>
            <a:grpSpLocks/>
          </p:cNvGrpSpPr>
          <p:nvPr/>
        </p:nvGrpSpPr>
        <p:grpSpPr bwMode="auto">
          <a:xfrm>
            <a:off x="395288" y="692150"/>
            <a:ext cx="8208962" cy="5794375"/>
            <a:chOff x="395288" y="692150"/>
            <a:chExt cx="8208764" cy="5793570"/>
          </a:xfrm>
        </p:grpSpPr>
        <p:sp>
          <p:nvSpPr>
            <p:cNvPr id="30724" name="Text Box 4"/>
            <p:cNvSpPr txBox="1">
              <a:spLocks noChangeArrowheads="1"/>
            </p:cNvSpPr>
            <p:nvPr/>
          </p:nvSpPr>
          <p:spPr bwMode="auto">
            <a:xfrm>
              <a:off x="395288" y="692150"/>
              <a:ext cx="7848600" cy="2123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範例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：針對圖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3.3.3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的中值濾波器網路設計，可否給一個示意圖以便更明白其設計的原理？</a:t>
              </a:r>
            </a:p>
            <a:p>
              <a:pPr eaLnBrk="1" hangingPunct="1"/>
              <a:endParaRPr lang="zh-TW" altLang="en-US" sz="2200" i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解答：</a:t>
              </a:r>
              <a:endPara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	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當完成圖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2.3.3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中的第一階段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(Stage 1)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後，編號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0~7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	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八筆資料會變成</a:t>
              </a:r>
            </a:p>
          </p:txBody>
        </p:sp>
        <p:pic>
          <p:nvPicPr>
            <p:cNvPr id="3072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113" y="2904320"/>
              <a:ext cx="1228725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26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4463" y="2975757"/>
              <a:ext cx="1228725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27" name="Picture 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13961">
              <a:off x="3276401" y="5641170"/>
              <a:ext cx="4857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8" name="Text Box 7"/>
            <p:cNvSpPr txBox="1">
              <a:spLocks noChangeArrowheads="1"/>
            </p:cNvSpPr>
            <p:nvPr/>
          </p:nvSpPr>
          <p:spPr bwMode="auto">
            <a:xfrm>
              <a:off x="2844601" y="2688419"/>
              <a:ext cx="30480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00">
                  <a:latin typeface="Times New Roman" panose="02020603050405020304" pitchFamily="18" charset="0"/>
                </a:rPr>
                <a:t>大</a:t>
              </a:r>
              <a:endParaRPr lang="zh-TW" altLang="en-US"/>
            </a:p>
          </p:txBody>
        </p:sp>
        <p:sp>
          <p:nvSpPr>
            <p:cNvPr id="30729" name="Text Box 8"/>
            <p:cNvSpPr txBox="1">
              <a:spLocks noChangeArrowheads="1"/>
            </p:cNvSpPr>
            <p:nvPr/>
          </p:nvSpPr>
          <p:spPr bwMode="auto">
            <a:xfrm>
              <a:off x="2411213" y="3191657"/>
              <a:ext cx="30480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00">
                  <a:latin typeface="Times New Roman" panose="02020603050405020304" pitchFamily="18" charset="0"/>
                </a:rPr>
                <a:t>小</a:t>
              </a:r>
              <a:endParaRPr lang="zh-TW" altLang="en-US"/>
            </a:p>
          </p:txBody>
        </p:sp>
        <p:sp>
          <p:nvSpPr>
            <p:cNvPr id="30730" name="Text Box 9"/>
            <p:cNvSpPr txBox="1">
              <a:spLocks noChangeArrowheads="1"/>
            </p:cNvSpPr>
            <p:nvPr/>
          </p:nvSpPr>
          <p:spPr bwMode="auto">
            <a:xfrm>
              <a:off x="3419276" y="2688419"/>
              <a:ext cx="30480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00">
                  <a:latin typeface="Times New Roman" panose="02020603050405020304" pitchFamily="18" charset="0"/>
                </a:rPr>
                <a:t>大</a:t>
              </a:r>
              <a:endParaRPr lang="zh-TW" altLang="en-US"/>
            </a:p>
          </p:txBody>
        </p:sp>
        <p:sp>
          <p:nvSpPr>
            <p:cNvPr id="30731" name="Text Box 10"/>
            <p:cNvSpPr txBox="1">
              <a:spLocks noChangeArrowheads="1"/>
            </p:cNvSpPr>
            <p:nvPr/>
          </p:nvSpPr>
          <p:spPr bwMode="auto">
            <a:xfrm>
              <a:off x="3708201" y="3264681"/>
              <a:ext cx="30480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00">
                  <a:latin typeface="Times New Roman" panose="02020603050405020304" pitchFamily="18" charset="0"/>
                </a:rPr>
                <a:t>小</a:t>
              </a:r>
              <a:endParaRPr lang="zh-TW" altLang="en-US"/>
            </a:p>
          </p:txBody>
        </p:sp>
        <p:sp>
          <p:nvSpPr>
            <p:cNvPr id="30732" name="Text Box 14"/>
            <p:cNvSpPr txBox="1">
              <a:spLocks noChangeArrowheads="1"/>
            </p:cNvSpPr>
            <p:nvPr/>
          </p:nvSpPr>
          <p:spPr bwMode="auto">
            <a:xfrm>
              <a:off x="4500363" y="2759857"/>
              <a:ext cx="30480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00">
                  <a:latin typeface="Times New Roman" panose="02020603050405020304" pitchFamily="18" charset="0"/>
                </a:rPr>
                <a:t>大</a:t>
              </a:r>
              <a:endParaRPr lang="zh-TW" altLang="en-US"/>
            </a:p>
          </p:txBody>
        </p:sp>
        <p:sp>
          <p:nvSpPr>
            <p:cNvPr id="30733" name="Text Box 15"/>
            <p:cNvSpPr txBox="1">
              <a:spLocks noChangeArrowheads="1"/>
            </p:cNvSpPr>
            <p:nvPr/>
          </p:nvSpPr>
          <p:spPr bwMode="auto">
            <a:xfrm>
              <a:off x="5076626" y="2759857"/>
              <a:ext cx="30480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00">
                  <a:latin typeface="Times New Roman" panose="02020603050405020304" pitchFamily="18" charset="0"/>
                </a:rPr>
                <a:t>大</a:t>
              </a:r>
              <a:endParaRPr lang="zh-TW" altLang="en-US"/>
            </a:p>
          </p:txBody>
        </p:sp>
        <p:sp>
          <p:nvSpPr>
            <p:cNvPr id="30734" name="Text Box 16"/>
            <p:cNvSpPr txBox="1">
              <a:spLocks noChangeArrowheads="1"/>
            </p:cNvSpPr>
            <p:nvPr/>
          </p:nvSpPr>
          <p:spPr bwMode="auto">
            <a:xfrm>
              <a:off x="4068563" y="3264681"/>
              <a:ext cx="30480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00">
                  <a:latin typeface="Times New Roman" panose="02020603050405020304" pitchFamily="18" charset="0"/>
                </a:rPr>
                <a:t>小</a:t>
              </a:r>
              <a:endParaRPr lang="zh-TW" altLang="en-US"/>
            </a:p>
          </p:txBody>
        </p:sp>
        <p:sp>
          <p:nvSpPr>
            <p:cNvPr id="30735" name="Text Box 17"/>
            <p:cNvSpPr txBox="1">
              <a:spLocks noChangeArrowheads="1"/>
            </p:cNvSpPr>
            <p:nvPr/>
          </p:nvSpPr>
          <p:spPr bwMode="auto">
            <a:xfrm>
              <a:off x="5435401" y="3264681"/>
              <a:ext cx="30480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200">
                  <a:latin typeface="Times New Roman" panose="02020603050405020304" pitchFamily="18" charset="0"/>
                </a:rPr>
                <a:t>小</a:t>
              </a:r>
              <a:endParaRPr lang="zh-TW" altLang="en-US"/>
            </a:p>
          </p:txBody>
        </p:sp>
        <p:sp>
          <p:nvSpPr>
            <p:cNvPr id="30736" name="Text Box 18"/>
            <p:cNvSpPr txBox="1">
              <a:spLocks noChangeArrowheads="1"/>
            </p:cNvSpPr>
            <p:nvPr/>
          </p:nvSpPr>
          <p:spPr bwMode="auto">
            <a:xfrm>
              <a:off x="1259632" y="3552020"/>
              <a:ext cx="7344420" cy="769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完成第二階段的第一步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(Step 1)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後，根據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Bitonic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數列的特性，這八筆資料會變成</a:t>
              </a:r>
            </a:p>
          </p:txBody>
        </p:sp>
        <p:grpSp>
          <p:nvGrpSpPr>
            <p:cNvPr id="30737" name="Group 19"/>
            <p:cNvGrpSpPr>
              <a:grpSpLocks/>
            </p:cNvGrpSpPr>
            <p:nvPr/>
          </p:nvGrpSpPr>
          <p:grpSpPr bwMode="auto">
            <a:xfrm>
              <a:off x="2985453" y="4343166"/>
              <a:ext cx="1009650" cy="444500"/>
              <a:chOff x="5265" y="2456"/>
              <a:chExt cx="1590" cy="700"/>
            </a:xfrm>
          </p:grpSpPr>
          <p:pic>
            <p:nvPicPr>
              <p:cNvPr id="30754" name="Picture 20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10" y="2456"/>
                <a:ext cx="975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755" name="Text Box 21"/>
              <p:cNvSpPr txBox="1">
                <a:spLocks noChangeArrowheads="1"/>
              </p:cNvSpPr>
              <p:nvPr/>
            </p:nvSpPr>
            <p:spPr bwMode="auto">
              <a:xfrm>
                <a:off x="5265" y="2586"/>
                <a:ext cx="480" cy="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zh-TW" altLang="en-US" sz="1200">
                    <a:latin typeface="Times New Roman" panose="02020603050405020304" pitchFamily="18" charset="0"/>
                  </a:rPr>
                  <a:t>大</a:t>
                </a:r>
                <a:endParaRPr lang="zh-TW" altLang="en-US"/>
              </a:p>
            </p:txBody>
          </p:sp>
          <p:sp>
            <p:nvSpPr>
              <p:cNvPr id="30756" name="Text Box 22"/>
              <p:cNvSpPr txBox="1">
                <a:spLocks noChangeArrowheads="1"/>
              </p:cNvSpPr>
              <p:nvPr/>
            </p:nvSpPr>
            <p:spPr bwMode="auto">
              <a:xfrm>
                <a:off x="6375" y="2571"/>
                <a:ext cx="480" cy="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zh-TW" altLang="en-US" sz="1200">
                    <a:latin typeface="Times New Roman" panose="02020603050405020304" pitchFamily="18" charset="0"/>
                  </a:rPr>
                  <a:t>大</a:t>
                </a:r>
                <a:endParaRPr lang="zh-TW" altLang="en-US"/>
              </a:p>
            </p:txBody>
          </p:sp>
        </p:grpSp>
        <p:grpSp>
          <p:nvGrpSpPr>
            <p:cNvPr id="30738" name="Group 23"/>
            <p:cNvGrpSpPr>
              <a:grpSpLocks/>
            </p:cNvGrpSpPr>
            <p:nvPr/>
          </p:nvGrpSpPr>
          <p:grpSpPr bwMode="auto">
            <a:xfrm>
              <a:off x="4066540" y="4343166"/>
              <a:ext cx="1009650" cy="444500"/>
              <a:chOff x="5265" y="2456"/>
              <a:chExt cx="1590" cy="700"/>
            </a:xfrm>
          </p:grpSpPr>
          <p:pic>
            <p:nvPicPr>
              <p:cNvPr id="30751" name="Picture 2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10" y="2456"/>
                <a:ext cx="975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752" name="Text Box 25"/>
              <p:cNvSpPr txBox="1">
                <a:spLocks noChangeArrowheads="1"/>
              </p:cNvSpPr>
              <p:nvPr/>
            </p:nvSpPr>
            <p:spPr bwMode="auto">
              <a:xfrm>
                <a:off x="5265" y="2586"/>
                <a:ext cx="480" cy="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zh-TW" altLang="en-US" sz="1200">
                    <a:latin typeface="Times New Roman" panose="02020603050405020304" pitchFamily="18" charset="0"/>
                  </a:rPr>
                  <a:t>大</a:t>
                </a:r>
                <a:endParaRPr lang="zh-TW" altLang="en-US"/>
              </a:p>
            </p:txBody>
          </p:sp>
          <p:sp>
            <p:nvSpPr>
              <p:cNvPr id="30753" name="Text Box 26"/>
              <p:cNvSpPr txBox="1">
                <a:spLocks noChangeArrowheads="1"/>
              </p:cNvSpPr>
              <p:nvPr/>
            </p:nvSpPr>
            <p:spPr bwMode="auto">
              <a:xfrm>
                <a:off x="6375" y="2571"/>
                <a:ext cx="480" cy="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zh-TW" altLang="en-US" sz="1200">
                    <a:latin typeface="Times New Roman" panose="02020603050405020304" pitchFamily="18" charset="0"/>
                  </a:rPr>
                  <a:t>大</a:t>
                </a:r>
                <a:endParaRPr lang="zh-TW" altLang="en-US"/>
              </a:p>
            </p:txBody>
          </p:sp>
        </p:grpSp>
        <p:grpSp>
          <p:nvGrpSpPr>
            <p:cNvPr id="30739" name="Group 27"/>
            <p:cNvGrpSpPr>
              <a:grpSpLocks/>
            </p:cNvGrpSpPr>
            <p:nvPr/>
          </p:nvGrpSpPr>
          <p:grpSpPr bwMode="auto">
            <a:xfrm>
              <a:off x="2482215" y="4703529"/>
              <a:ext cx="990600" cy="482600"/>
              <a:chOff x="4290" y="3216"/>
              <a:chExt cx="1560" cy="760"/>
            </a:xfrm>
          </p:grpSpPr>
          <p:pic>
            <p:nvPicPr>
              <p:cNvPr id="30748" name="Picture 2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0" y="3216"/>
                <a:ext cx="975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749" name="Text Box 29"/>
              <p:cNvSpPr txBox="1">
                <a:spLocks noChangeArrowheads="1"/>
              </p:cNvSpPr>
              <p:nvPr/>
            </p:nvSpPr>
            <p:spPr bwMode="auto">
              <a:xfrm>
                <a:off x="4290" y="3406"/>
                <a:ext cx="480" cy="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zh-TW" altLang="en-US" sz="1200">
                    <a:latin typeface="Times New Roman" panose="02020603050405020304" pitchFamily="18" charset="0"/>
                  </a:rPr>
                  <a:t>小</a:t>
                </a:r>
                <a:endParaRPr lang="zh-TW" altLang="en-US"/>
              </a:p>
            </p:txBody>
          </p:sp>
          <p:sp>
            <p:nvSpPr>
              <p:cNvPr id="30750" name="Text Box 30"/>
              <p:cNvSpPr txBox="1">
                <a:spLocks noChangeArrowheads="1"/>
              </p:cNvSpPr>
              <p:nvPr/>
            </p:nvSpPr>
            <p:spPr bwMode="auto">
              <a:xfrm>
                <a:off x="5370" y="3406"/>
                <a:ext cx="480" cy="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zh-TW" altLang="en-US" sz="1200">
                    <a:latin typeface="Times New Roman" panose="02020603050405020304" pitchFamily="18" charset="0"/>
                  </a:rPr>
                  <a:t>小</a:t>
                </a:r>
                <a:endParaRPr lang="zh-TW" altLang="en-US"/>
              </a:p>
            </p:txBody>
          </p:sp>
        </p:grpSp>
        <p:grpSp>
          <p:nvGrpSpPr>
            <p:cNvPr id="30740" name="Group 31"/>
            <p:cNvGrpSpPr>
              <a:grpSpLocks/>
            </p:cNvGrpSpPr>
            <p:nvPr/>
          </p:nvGrpSpPr>
          <p:grpSpPr bwMode="auto">
            <a:xfrm>
              <a:off x="4569778" y="4703529"/>
              <a:ext cx="990600" cy="482600"/>
              <a:chOff x="4290" y="3216"/>
              <a:chExt cx="1560" cy="760"/>
            </a:xfrm>
          </p:grpSpPr>
          <p:pic>
            <p:nvPicPr>
              <p:cNvPr id="30745" name="Picture 3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0" y="3216"/>
                <a:ext cx="975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746" name="Text Box 33"/>
              <p:cNvSpPr txBox="1">
                <a:spLocks noChangeArrowheads="1"/>
              </p:cNvSpPr>
              <p:nvPr/>
            </p:nvSpPr>
            <p:spPr bwMode="auto">
              <a:xfrm>
                <a:off x="4290" y="3406"/>
                <a:ext cx="480" cy="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zh-TW" altLang="en-US" sz="1200">
                    <a:latin typeface="Times New Roman" panose="02020603050405020304" pitchFamily="18" charset="0"/>
                  </a:rPr>
                  <a:t>小</a:t>
                </a:r>
                <a:endParaRPr lang="zh-TW" altLang="en-US"/>
              </a:p>
            </p:txBody>
          </p:sp>
          <p:sp>
            <p:nvSpPr>
              <p:cNvPr id="30747" name="Text Box 34"/>
              <p:cNvSpPr txBox="1">
                <a:spLocks noChangeArrowheads="1"/>
              </p:cNvSpPr>
              <p:nvPr/>
            </p:nvSpPr>
            <p:spPr bwMode="auto">
              <a:xfrm>
                <a:off x="5370" y="3406"/>
                <a:ext cx="480" cy="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zh-TW" altLang="en-US" sz="1200">
                    <a:latin typeface="Times New Roman" panose="02020603050405020304" pitchFamily="18" charset="0"/>
                  </a:rPr>
                  <a:t>小</a:t>
                </a:r>
                <a:endParaRPr lang="zh-TW" altLang="en-US"/>
              </a:p>
            </p:txBody>
          </p:sp>
        </p:grpSp>
        <p:sp>
          <p:nvSpPr>
            <p:cNvPr id="30741" name="Text Box 35"/>
            <p:cNvSpPr txBox="1">
              <a:spLocks noChangeArrowheads="1"/>
            </p:cNvSpPr>
            <p:nvPr/>
          </p:nvSpPr>
          <p:spPr bwMode="auto">
            <a:xfrm>
              <a:off x="1331639" y="5222278"/>
              <a:ext cx="5544616" cy="430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完成第二階段的第二步後，八筆資料會變成</a:t>
              </a:r>
            </a:p>
          </p:txBody>
        </p:sp>
        <p:pic>
          <p:nvPicPr>
            <p:cNvPr id="30742" name="Picture 3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13961">
              <a:off x="2700138" y="5999945"/>
              <a:ext cx="4857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43" name="Picture 4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664221">
              <a:off x="4427338" y="5641170"/>
              <a:ext cx="457200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44" name="Picture 4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664221">
              <a:off x="5003601" y="5999945"/>
              <a:ext cx="457200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78250" y="1773238"/>
            <a:ext cx="619125" cy="266700"/>
          </a:xfrm>
          <a:noFill/>
        </p:spPr>
      </p:pic>
      <p:pic>
        <p:nvPicPr>
          <p:cNvPr id="31747" name="Picture 8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19475" y="2060575"/>
            <a:ext cx="619125" cy="266700"/>
          </a:xfrm>
          <a:noFill/>
        </p:spPr>
      </p:pic>
      <p:pic>
        <p:nvPicPr>
          <p:cNvPr id="31748" name="Picture 1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8975" y="1196975"/>
            <a:ext cx="619125" cy="266700"/>
          </a:xfrm>
          <a:noFill/>
        </p:spPr>
      </p:pic>
      <p:pic>
        <p:nvPicPr>
          <p:cNvPr id="31749" name="Picture 1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38613" y="1484313"/>
            <a:ext cx="619125" cy="266700"/>
          </a:xfrm>
          <a:noFill/>
        </p:spPr>
      </p:pic>
      <p:sp>
        <p:nvSpPr>
          <p:cNvPr id="31750" name="投影片編號版面配置區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746FE6D8-9A71-41D2-A911-99EB071EEEEA}" type="slidenum">
              <a:rPr kumimoji="0" lang="zh-TW" altLang="en-US">
                <a:latin typeface="Arial Black" panose="020B0A04020102020204" pitchFamily="34" charset="0"/>
              </a:rPr>
              <a:pPr/>
              <a:t>15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684213" y="692150"/>
            <a:ext cx="73437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	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以上資料愈在高處的值越大。完成下一步後，八筆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	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資料會變成</a:t>
            </a:r>
          </a:p>
        </p:txBody>
      </p:sp>
      <p:sp>
        <p:nvSpPr>
          <p:cNvPr id="31752" name="Text Box 17"/>
          <p:cNvSpPr txBox="1">
            <a:spLocks noChangeArrowheads="1"/>
          </p:cNvSpPr>
          <p:nvPr/>
        </p:nvSpPr>
        <p:spPr bwMode="auto">
          <a:xfrm>
            <a:off x="1474788" y="2420938"/>
            <a:ext cx="63373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   當完成第三階段的最後一步後，八筆資料會變成 </a:t>
            </a:r>
          </a:p>
        </p:txBody>
      </p:sp>
      <p:sp>
        <p:nvSpPr>
          <p:cNvPr id="31753" name="Text Box 18"/>
          <p:cNvSpPr txBox="1">
            <a:spLocks noChangeArrowheads="1"/>
          </p:cNvSpPr>
          <p:nvPr/>
        </p:nvSpPr>
        <p:spPr bwMode="auto">
          <a:xfrm>
            <a:off x="755650" y="4365625"/>
            <a:ext cx="7199313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此時，輸入的前八筆資料已排序好。我們留下中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間的兩段資料和編號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的資料再經過二次比較就得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到中間的值了。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zh-TW" altLang="en-US" sz="2200" i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解答完畢</a:t>
            </a:r>
          </a:p>
        </p:txBody>
      </p:sp>
      <p:pic>
        <p:nvPicPr>
          <p:cNvPr id="31754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2525">
            <a:off x="3778250" y="3429000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5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2525">
            <a:off x="4714875" y="2781300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6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2525">
            <a:off x="4283075" y="3068638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7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2525">
            <a:off x="3275013" y="3789363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990E7E1-326D-465E-B408-069B226AB35D}" type="slidenum">
              <a:rPr kumimoji="0" lang="zh-TW" altLang="en-US">
                <a:latin typeface="Arial Black" panose="020B0A04020102020204" pitchFamily="34" charset="0"/>
              </a:rPr>
              <a:pPr/>
              <a:t>16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228600" y="712788"/>
            <a:ext cx="89154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範例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4：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以本小節範例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中的3×3子影像為例，依照列優先(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Row Major)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的掃瞄次序，我們將得的數列安放在圖2.3.3中的中值濾波器之輸入端，請列出各步驟執行完後的模擬結果。</a:t>
            </a:r>
          </a:p>
          <a:p>
            <a:pPr eaLnBrk="1" hangingPunct="1"/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解答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</a:p>
          <a:p>
            <a:pPr eaLnBrk="1" hangingPunct="1"/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	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所得到的反應值為6。 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47650" y="6197600"/>
            <a:ext cx="13128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解答完畢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2773" name="Picture 5" descr="Fig02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63" y="2816225"/>
            <a:ext cx="3848100" cy="363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5075238" y="3068638"/>
            <a:ext cx="34575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上述的中值濾波器兼具平行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(Parallel)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和管道式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(Pipelined)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的功能。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F2BE5E4-E908-4337-9556-E0AB625B51DD}" type="slidenum">
              <a:rPr kumimoji="0" lang="zh-TW" altLang="en-US">
                <a:latin typeface="Arial Black" panose="020B0A04020102020204" pitchFamily="34" charset="0"/>
              </a:rPr>
              <a:pPr/>
              <a:t>17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771775" y="1628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pic>
        <p:nvPicPr>
          <p:cNvPr id="33796" name="Picture 2" descr="noi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31242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614613" y="1471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pic>
        <p:nvPicPr>
          <p:cNvPr id="33798" name="Picture 4" descr="smooth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04800"/>
            <a:ext cx="3200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2986088" y="1843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pic>
        <p:nvPicPr>
          <p:cNvPr id="33800" name="Picture 6" descr="medi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3505200"/>
            <a:ext cx="317182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1" name="Text Box 8"/>
          <p:cNvSpPr txBox="1">
            <a:spLocks noChangeArrowheads="1"/>
          </p:cNvSpPr>
          <p:nvPr/>
        </p:nvSpPr>
        <p:spPr bwMode="auto">
          <a:xfrm>
            <a:off x="822325" y="4989513"/>
            <a:ext cx="25860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.1  受雜訊干擾的影像</a:t>
            </a:r>
          </a:p>
        </p:txBody>
      </p:sp>
      <p:sp>
        <p:nvSpPr>
          <p:cNvPr id="33802" name="Line 9"/>
          <p:cNvSpPr>
            <a:spLocks noChangeShapeType="1"/>
          </p:cNvSpPr>
          <p:nvPr/>
        </p:nvSpPr>
        <p:spPr bwMode="auto">
          <a:xfrm flipV="1">
            <a:off x="3505200" y="22098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3" name="Line 10"/>
          <p:cNvSpPr>
            <a:spLocks noChangeShapeType="1"/>
          </p:cNvSpPr>
          <p:nvPr/>
        </p:nvSpPr>
        <p:spPr bwMode="auto">
          <a:xfrm>
            <a:off x="3505200" y="3352800"/>
            <a:ext cx="1676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2986088" y="1843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3727450" y="1676400"/>
            <a:ext cx="1457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.2.3  </a:t>
            </a:r>
          </a:p>
          <a:p>
            <a:pPr eaLnBrk="1" hangingPunct="1"/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.1.1平滑法</a:t>
            </a:r>
          </a:p>
          <a:p>
            <a:pPr eaLnBrk="1" hangingPunct="1"/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的效果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3733800" y="4191000"/>
            <a:ext cx="1457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.3.2  </a:t>
            </a:r>
          </a:p>
          <a:p>
            <a:pPr eaLnBrk="1" hangingPunct="1"/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.1.1中值法</a:t>
            </a:r>
          </a:p>
          <a:p>
            <a:pPr eaLnBrk="1" hangingPunct="1"/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的效果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471930F2-4856-423F-AEF4-DE4AC9298D39}" type="slidenum">
              <a:rPr kumimoji="0" lang="zh-TW" altLang="en-US">
                <a:latin typeface="Arial Black" panose="020B0A04020102020204" pitchFamily="34" charset="0"/>
              </a:rPr>
              <a:pPr/>
              <a:t>18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39750" y="765175"/>
            <a:ext cx="792003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Windyga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的快速雜訊去除法。</a:t>
            </a:r>
            <a:endParaRPr lang="zh-TW" altLang="en-US" sz="2200" i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en-US" altLang="zh-TW" sz="2200" i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解答：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植基於波峰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波谷的觀念。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sz="2200" baseline="-2500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=min{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sz="2200" baseline="-2500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sz="2200" baseline="-2500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，故進行下面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波谷運算：</a:t>
            </a:r>
          </a:p>
          <a:p>
            <a:pPr eaLnBrk="1" hangingPunct="1"/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3419475" y="5516563"/>
          <a:ext cx="23764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3" imgW="1117115" imgH="253890" progId="Equation.DSMT4">
                  <p:embed/>
                </p:oleObj>
              </mc:Choice>
              <mc:Fallback>
                <p:oleObj name="Equation" r:id="rId3" imgW="1117115" imgH="25389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516563"/>
                        <a:ext cx="237648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52" name="Rectangle 1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53" name="Rectangle 1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6154" name="群組 29"/>
          <p:cNvGrpSpPr>
            <a:grpSpLocks/>
          </p:cNvGrpSpPr>
          <p:nvPr/>
        </p:nvGrpSpPr>
        <p:grpSpPr bwMode="auto">
          <a:xfrm>
            <a:off x="2697163" y="2420938"/>
            <a:ext cx="4178300" cy="3240087"/>
            <a:chOff x="1458796" y="2133600"/>
            <a:chExt cx="2004118" cy="1657350"/>
          </a:xfrm>
        </p:grpSpPr>
        <p:pic>
          <p:nvPicPr>
            <p:cNvPr id="6155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8796" y="2231711"/>
              <a:ext cx="2004118" cy="124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6" name="Text Box 26"/>
            <p:cNvSpPr txBox="1">
              <a:spLocks noChangeArrowheads="1"/>
            </p:cNvSpPr>
            <p:nvPr/>
          </p:nvSpPr>
          <p:spPr bwMode="auto">
            <a:xfrm>
              <a:off x="1588150" y="2507618"/>
              <a:ext cx="431800" cy="43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</a:rPr>
                <a:t>S</a:t>
              </a:r>
              <a:r>
                <a:rPr lang="en-US" altLang="zh-TW" sz="1400" baseline="-25000">
                  <a:latin typeface="Times New Roman" panose="02020603050405020304" pitchFamily="18" charset="0"/>
                </a:rPr>
                <a:t>1</a:t>
              </a:r>
              <a:endParaRPr lang="en-US" altLang="zh-TW" sz="1400"/>
            </a:p>
          </p:txBody>
        </p:sp>
        <p:sp>
          <p:nvSpPr>
            <p:cNvPr id="6157" name="Text Box 29"/>
            <p:cNvSpPr txBox="1">
              <a:spLocks noChangeArrowheads="1"/>
            </p:cNvSpPr>
            <p:nvPr/>
          </p:nvSpPr>
          <p:spPr bwMode="auto">
            <a:xfrm>
              <a:off x="2051050" y="2706544"/>
              <a:ext cx="38100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</a:rPr>
                <a:t>S</a:t>
              </a:r>
              <a:r>
                <a:rPr lang="en-US" altLang="zh-TW" sz="1400" baseline="-25000">
                  <a:latin typeface="Times New Roman" panose="02020603050405020304" pitchFamily="18" charset="0"/>
                </a:rPr>
                <a:t>2</a:t>
              </a:r>
              <a:endParaRPr lang="en-US" altLang="zh-TW" sz="1400"/>
            </a:p>
          </p:txBody>
        </p:sp>
        <p:sp>
          <p:nvSpPr>
            <p:cNvPr id="6158" name="Text Box 32"/>
            <p:cNvSpPr txBox="1">
              <a:spLocks noChangeArrowheads="1"/>
            </p:cNvSpPr>
            <p:nvPr/>
          </p:nvSpPr>
          <p:spPr bwMode="auto">
            <a:xfrm>
              <a:off x="2480679" y="2133600"/>
              <a:ext cx="38100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</a:rPr>
                <a:t>S</a:t>
              </a:r>
              <a:r>
                <a:rPr lang="en-US" altLang="zh-TW" sz="1400" baseline="-25000">
                  <a:latin typeface="Times New Roman" panose="02020603050405020304" pitchFamily="18" charset="0"/>
                </a:rPr>
                <a:t>3</a:t>
              </a:r>
              <a:endParaRPr lang="en-US" altLang="zh-TW" sz="1400"/>
            </a:p>
          </p:txBody>
        </p:sp>
        <p:sp>
          <p:nvSpPr>
            <p:cNvPr id="6159" name="Text Box 35"/>
            <p:cNvSpPr txBox="1">
              <a:spLocks noChangeArrowheads="1"/>
            </p:cNvSpPr>
            <p:nvPr/>
          </p:nvSpPr>
          <p:spPr bwMode="auto">
            <a:xfrm>
              <a:off x="2961667" y="2349500"/>
              <a:ext cx="38100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</a:rPr>
                <a:t>S</a:t>
              </a:r>
              <a:r>
                <a:rPr lang="en-US" altLang="zh-TW" sz="1400" baseline="-25000">
                  <a:latin typeface="Times New Roman" panose="02020603050405020304" pitchFamily="18" charset="0"/>
                </a:rPr>
                <a:t>4</a:t>
              </a:r>
              <a:endParaRPr lang="en-US" altLang="zh-TW" sz="1400"/>
            </a:p>
          </p:txBody>
        </p:sp>
        <p:sp>
          <p:nvSpPr>
            <p:cNvPr id="6160" name="Text Box 38"/>
            <p:cNvSpPr txBox="1">
              <a:spLocks noChangeArrowheads="1"/>
            </p:cNvSpPr>
            <p:nvPr/>
          </p:nvSpPr>
          <p:spPr bwMode="auto">
            <a:xfrm>
              <a:off x="1619250" y="3429000"/>
              <a:ext cx="38100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t</a:t>
              </a:r>
              <a:r>
                <a:rPr lang="en-US" altLang="zh-TW" sz="1600" baseline="-25000">
                  <a:latin typeface="Times New Roman" panose="02020603050405020304" pitchFamily="18" charset="0"/>
                </a:rPr>
                <a:t>1</a:t>
              </a:r>
              <a:endParaRPr lang="en-US" altLang="zh-TW" sz="1600"/>
            </a:p>
          </p:txBody>
        </p:sp>
        <p:sp>
          <p:nvSpPr>
            <p:cNvPr id="6161" name="Text Box 39"/>
            <p:cNvSpPr txBox="1">
              <a:spLocks noChangeArrowheads="1"/>
            </p:cNvSpPr>
            <p:nvPr/>
          </p:nvSpPr>
          <p:spPr bwMode="auto">
            <a:xfrm>
              <a:off x="1979867" y="3429000"/>
              <a:ext cx="542925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t</a:t>
              </a:r>
              <a:r>
                <a:rPr lang="en-US" altLang="zh-TW" sz="1600" baseline="-25000">
                  <a:latin typeface="Times New Roman" panose="02020603050405020304" pitchFamily="18" charset="0"/>
                </a:rPr>
                <a:t>1</a:t>
              </a:r>
              <a:r>
                <a:rPr lang="en-US" altLang="zh-TW" sz="1600">
                  <a:latin typeface="Times New Roman" panose="02020603050405020304" pitchFamily="18" charset="0"/>
                </a:rPr>
                <a:t>+1</a:t>
              </a:r>
              <a:endParaRPr lang="en-US" altLang="zh-TW" sz="1600"/>
            </a:p>
          </p:txBody>
        </p:sp>
        <p:sp>
          <p:nvSpPr>
            <p:cNvPr id="6162" name="Text Box 40"/>
            <p:cNvSpPr txBox="1">
              <a:spLocks noChangeArrowheads="1"/>
            </p:cNvSpPr>
            <p:nvPr/>
          </p:nvSpPr>
          <p:spPr bwMode="auto">
            <a:xfrm>
              <a:off x="2439001" y="3429000"/>
              <a:ext cx="542925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t</a:t>
              </a:r>
              <a:r>
                <a:rPr lang="en-US" altLang="zh-TW" sz="1600" baseline="-25000">
                  <a:latin typeface="Times New Roman" panose="02020603050405020304" pitchFamily="18" charset="0"/>
                </a:rPr>
                <a:t>1</a:t>
              </a:r>
              <a:r>
                <a:rPr lang="en-US" altLang="zh-TW" sz="1600">
                  <a:latin typeface="Times New Roman" panose="02020603050405020304" pitchFamily="18" charset="0"/>
                </a:rPr>
                <a:t>+2</a:t>
              </a:r>
              <a:endParaRPr lang="en-US" altLang="zh-TW" sz="1600"/>
            </a:p>
          </p:txBody>
        </p:sp>
        <p:sp>
          <p:nvSpPr>
            <p:cNvPr id="6163" name="Text Box 41"/>
            <p:cNvSpPr txBox="1">
              <a:spLocks noChangeArrowheads="1"/>
            </p:cNvSpPr>
            <p:nvPr/>
          </p:nvSpPr>
          <p:spPr bwMode="auto">
            <a:xfrm>
              <a:off x="2879907" y="3428985"/>
              <a:ext cx="542925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anose="02020603050405020304" pitchFamily="18" charset="0"/>
                </a:rPr>
                <a:t>t</a:t>
              </a:r>
              <a:r>
                <a:rPr lang="en-US" altLang="zh-TW" sz="1600" baseline="-25000">
                  <a:latin typeface="Times New Roman" panose="02020603050405020304" pitchFamily="18" charset="0"/>
                </a:rPr>
                <a:t>1</a:t>
              </a:r>
              <a:r>
                <a:rPr lang="en-US" altLang="zh-TW" sz="1600">
                  <a:latin typeface="Times New Roman" panose="02020603050405020304" pitchFamily="18" charset="0"/>
                </a:rPr>
                <a:t>+3</a:t>
              </a:r>
              <a:endParaRPr lang="en-US" altLang="zh-TW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19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3825" y="1844675"/>
            <a:ext cx="3852863" cy="2636838"/>
          </a:xfrm>
          <a:noFill/>
        </p:spPr>
      </p:pic>
      <p:sp>
        <p:nvSpPr>
          <p:cNvPr id="7172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007A21D-D294-4486-9203-7D076F2A6ACA}" type="slidenum">
              <a:rPr kumimoji="0" lang="zh-TW" altLang="en-US">
                <a:latin typeface="Arial Black" panose="020B0A04020102020204" pitchFamily="34" charset="0"/>
              </a:rPr>
              <a:pPr/>
              <a:t>19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1476375" y="723900"/>
            <a:ext cx="67675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接下來，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sz="2200" baseline="-2500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=max{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sz="2200" baseline="-2500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2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sz="2200" baseline="-2500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，故進行下面波峰運算：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3492500" y="1268413"/>
          <a:ext cx="20145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方程式" r:id="rId4" imgW="1155700" imgH="228600" progId="Equation.3">
                  <p:embed/>
                </p:oleObj>
              </mc:Choice>
              <mc:Fallback>
                <p:oleObj name="方程式" r:id="rId4" imgW="1155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268413"/>
                        <a:ext cx="201453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Rectangle 1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76" name="Rectangle 2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77" name="Text Box 42"/>
          <p:cNvSpPr txBox="1">
            <a:spLocks noChangeArrowheads="1"/>
          </p:cNvSpPr>
          <p:nvPr/>
        </p:nvSpPr>
        <p:spPr bwMode="auto">
          <a:xfrm>
            <a:off x="2989263" y="4362450"/>
            <a:ext cx="30956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2.3.4 Windyga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雜訊去除法</a:t>
            </a:r>
          </a:p>
          <a:p>
            <a:pPr eaLnBrk="1" hangingPunct="1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78" name="Text Box 43"/>
          <p:cNvSpPr txBox="1">
            <a:spLocks noChangeArrowheads="1"/>
          </p:cNvSpPr>
          <p:nvPr/>
        </p:nvSpPr>
        <p:spPr bwMode="auto">
          <a:xfrm>
            <a:off x="611188" y="5013325"/>
            <a:ext cx="7705725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上面所述雖是針對一維的情形，讀者不難將其擴充至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二維的影像上。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zh-TW" altLang="en-US" sz="2200" i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解答完畢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 </a:t>
            </a:r>
          </a:p>
        </p:txBody>
      </p:sp>
      <p:sp>
        <p:nvSpPr>
          <p:cNvPr id="23555" name="Rectangle 25"/>
          <p:cNvSpPr>
            <a:spLocks noGrp="1" noChangeArrowheads="1"/>
          </p:cNvSpPr>
          <p:nvPr>
            <p:ph idx="1"/>
          </p:nvPr>
        </p:nvSpPr>
        <p:spPr>
          <a:xfrm>
            <a:off x="827088" y="1700213"/>
            <a:ext cx="6172200" cy="43926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.1 前言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.2 平滑法和統計上的意義 </a:t>
            </a:r>
            <a:endParaRPr lang="en-US" altLang="zh-TW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.3 中值法和其電路設計</a:t>
            </a:r>
            <a:endParaRPr lang="en-US" altLang="zh-TW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.4 中央加權中值法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3.5 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柱狀圖等化法</a:t>
            </a:r>
            <a:endParaRPr lang="en-US" altLang="zh-TW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3.6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模糊中值法</a:t>
            </a:r>
            <a:endParaRPr lang="en-US" altLang="zh-TW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.7 頻率域濾波器設計</a:t>
            </a:r>
          </a:p>
        </p:txBody>
      </p:sp>
      <p:sp>
        <p:nvSpPr>
          <p:cNvPr id="23556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A468773F-2D25-49B1-BAD8-9DAB1937C7C8}" type="slidenum">
              <a:rPr kumimoji="0" lang="zh-TW" altLang="en-US">
                <a:latin typeface="Arial Black" panose="020B0A04020102020204" pitchFamily="34" charset="0"/>
              </a:rPr>
              <a:pPr/>
              <a:t>2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76B5166B-9E2E-4938-9D00-F20294698B82}" type="slidenum">
              <a:rPr kumimoji="0" lang="zh-TW" altLang="en-US">
                <a:latin typeface="Arial Black" panose="020B0A04020102020204" pitchFamily="34" charset="0"/>
              </a:rPr>
              <a:pPr/>
              <a:t>20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pic>
        <p:nvPicPr>
          <p:cNvPr id="34819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557338"/>
            <a:ext cx="2771775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5989638" y="4581525"/>
            <a:ext cx="2860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(c) 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Windyga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法去雜訊</a:t>
            </a:r>
          </a:p>
        </p:txBody>
      </p:sp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1557338"/>
            <a:ext cx="2781300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557338"/>
            <a:ext cx="2771775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547688" y="4581525"/>
            <a:ext cx="1949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(a) 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Lena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</a:t>
            </a:r>
          </a:p>
        </p:txBody>
      </p:sp>
      <p:sp>
        <p:nvSpPr>
          <p:cNvPr id="34824" name="Rectangle 9"/>
          <p:cNvSpPr>
            <a:spLocks noChangeArrowheads="1"/>
          </p:cNvSpPr>
          <p:nvPr/>
        </p:nvSpPr>
        <p:spPr bwMode="auto">
          <a:xfrm>
            <a:off x="3282950" y="4581525"/>
            <a:ext cx="237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(b) 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15%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脈衝雜訊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.4 中央加權中值法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137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去雜訊外，保留細紋理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 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將中間的值複製</a:t>
            </a:r>
            <a:r>
              <a:rPr lang="en-US" altLang="zh-TW" sz="2200" i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W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次，利用新的中值取代中心點。</a:t>
            </a:r>
            <a:endParaRPr lang="en-US" altLang="zh-TW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99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C6A5918-148B-4E1F-947F-8E6DDE8A79D8}" type="slidenum">
              <a:rPr kumimoji="0" lang="zh-TW" altLang="en-US">
                <a:latin typeface="Arial Black" panose="020B0A04020102020204" pitchFamily="34" charset="0"/>
              </a:rPr>
              <a:pPr/>
              <a:t>21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pSp>
        <p:nvGrpSpPr>
          <p:cNvPr id="8200" name="群組 17"/>
          <p:cNvGrpSpPr>
            <a:grpSpLocks/>
          </p:cNvGrpSpPr>
          <p:nvPr/>
        </p:nvGrpSpPr>
        <p:grpSpPr bwMode="auto">
          <a:xfrm>
            <a:off x="815975" y="2924175"/>
            <a:ext cx="7731125" cy="3352800"/>
            <a:chOff x="815752" y="3124200"/>
            <a:chExt cx="7731348" cy="3352800"/>
          </a:xfrm>
        </p:grpSpPr>
        <p:grpSp>
          <p:nvGrpSpPr>
            <p:cNvPr id="8201" name="群組 16"/>
            <p:cNvGrpSpPr>
              <a:grpSpLocks/>
            </p:cNvGrpSpPr>
            <p:nvPr/>
          </p:nvGrpSpPr>
          <p:grpSpPr bwMode="auto">
            <a:xfrm>
              <a:off x="815752" y="3810000"/>
              <a:ext cx="1524000" cy="1929229"/>
              <a:chOff x="815752" y="3810000"/>
              <a:chExt cx="1524000" cy="1929229"/>
            </a:xfrm>
          </p:grpSpPr>
          <p:graphicFrame>
            <p:nvGraphicFramePr>
              <p:cNvPr id="8196" name="Object 4"/>
              <p:cNvGraphicFramePr>
                <a:graphicFrameLocks noChangeAspect="1"/>
              </p:cNvGraphicFramePr>
              <p:nvPr/>
            </p:nvGraphicFramePr>
            <p:xfrm>
              <a:off x="815752" y="3810000"/>
              <a:ext cx="1524000" cy="152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1" name="VISIO" r:id="rId3" imgW="1075944" imgH="1074420" progId="Visio.Drawing.6">
                      <p:embed/>
                    </p:oleObj>
                  </mc:Choice>
                  <mc:Fallback>
                    <p:oleObj name="VISIO" r:id="rId3" imgW="1075944" imgH="1074420" progId="Visio.Drawing.6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5752" y="3810000"/>
                            <a:ext cx="1524000" cy="1524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10" name="Text Box 5"/>
              <p:cNvSpPr txBox="1">
                <a:spLocks noChangeArrowheads="1"/>
              </p:cNvSpPr>
              <p:nvPr/>
            </p:nvSpPr>
            <p:spPr bwMode="auto">
              <a:xfrm>
                <a:off x="866477" y="5400675"/>
                <a:ext cx="144016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</a:t>
                </a:r>
                <a:r>
                  <a:rPr lang="en-US" altLang="zh-TW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</a:t>
                </a:r>
                <a:r>
                  <a:rPr lang="zh-TW" altLang="en-US" sz="160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.4.2  例子</a:t>
                </a:r>
              </a:p>
            </p:txBody>
          </p:sp>
        </p:grpSp>
        <p:graphicFrame>
          <p:nvGraphicFramePr>
            <p:cNvPr id="8194" name="Object 6"/>
            <p:cNvGraphicFramePr>
              <a:graphicFrameLocks noChangeAspect="1"/>
            </p:cNvGraphicFramePr>
            <p:nvPr/>
          </p:nvGraphicFramePr>
          <p:xfrm>
            <a:off x="3276600" y="3124200"/>
            <a:ext cx="1524000" cy="152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2" name="VISIO" r:id="rId5" imgW="1075944" imgH="1074420" progId="Visio.Drawing.6">
                    <p:embed/>
                  </p:oleObj>
                </mc:Choice>
                <mc:Fallback>
                  <p:oleObj name="VISIO" r:id="rId5" imgW="1075944" imgH="1074420" progId="Visio.Drawing.6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600" y="3124200"/>
                          <a:ext cx="1524000" cy="152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5" name="Object 7"/>
            <p:cNvGraphicFramePr>
              <a:graphicFrameLocks noChangeAspect="1"/>
            </p:cNvGraphicFramePr>
            <p:nvPr/>
          </p:nvGraphicFramePr>
          <p:xfrm>
            <a:off x="3276600" y="4953000"/>
            <a:ext cx="1524000" cy="152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3" name="VISIO" r:id="rId7" imgW="1075944" imgH="1074420" progId="Visio.Drawing.6">
                    <p:embed/>
                  </p:oleObj>
                </mc:Choice>
                <mc:Fallback>
                  <p:oleObj name="VISIO" r:id="rId7" imgW="1075944" imgH="1074420" progId="Visio.Drawing.6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600" y="4953000"/>
                          <a:ext cx="1524000" cy="152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2" name="Text Box 8"/>
            <p:cNvSpPr txBox="1">
              <a:spLocks noChangeArrowheads="1"/>
            </p:cNvSpPr>
            <p:nvPr/>
          </p:nvSpPr>
          <p:spPr bwMode="auto">
            <a:xfrm>
              <a:off x="4953000" y="5054600"/>
              <a:ext cx="35941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1,2,2,2,3,3,</a:t>
              </a:r>
              <a:r>
                <a:rPr lang="zh-TW" altLang="en-US" sz="16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r>
                <a:rPr lang="zh-TW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,100,100,100,100,100,100</a:t>
              </a:r>
              <a:r>
                <a:rPr lang="zh-TW" altLang="en-US" sz="1600"/>
                <a:t> </a:t>
              </a:r>
            </a:p>
          </p:txBody>
        </p:sp>
        <p:sp>
          <p:nvSpPr>
            <p:cNvPr id="8203" name="Text Box 9"/>
            <p:cNvSpPr txBox="1">
              <a:spLocks noChangeArrowheads="1"/>
            </p:cNvSpPr>
            <p:nvPr/>
          </p:nvSpPr>
          <p:spPr bwMode="auto">
            <a:xfrm>
              <a:off x="4953000" y="3240088"/>
              <a:ext cx="25209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1,</a:t>
              </a:r>
              <a:r>
                <a:rPr lang="zh-TW" altLang="en-US" sz="1600">
                  <a:latin typeface="Times New Roman" panose="02020603050405020304" pitchFamily="18" charset="0"/>
                </a:rPr>
                <a:t> </a:t>
              </a:r>
              <a:r>
                <a:rPr lang="zh-TW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2, 2, 2, </a:t>
              </a:r>
              <a:r>
                <a:rPr lang="zh-TW" altLang="en-US" sz="16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TW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, 3, 100, 100, 100</a:t>
              </a:r>
              <a:endParaRPr lang="zh-TW" altLang="en-US" sz="1600"/>
            </a:p>
          </p:txBody>
        </p:sp>
        <p:sp>
          <p:nvSpPr>
            <p:cNvPr id="8204" name="Oval 10"/>
            <p:cNvSpPr>
              <a:spLocks noChangeArrowheads="1"/>
            </p:cNvSpPr>
            <p:nvPr/>
          </p:nvSpPr>
          <p:spPr bwMode="auto">
            <a:xfrm>
              <a:off x="3736975" y="3581400"/>
              <a:ext cx="609600" cy="6096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205" name="Line 11"/>
            <p:cNvSpPr>
              <a:spLocks noChangeShapeType="1"/>
            </p:cNvSpPr>
            <p:nvPr/>
          </p:nvSpPr>
          <p:spPr bwMode="auto">
            <a:xfrm flipV="1">
              <a:off x="4343400" y="3581400"/>
              <a:ext cx="1676400" cy="304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6" name="Oval 12"/>
            <p:cNvSpPr>
              <a:spLocks noChangeArrowheads="1"/>
            </p:cNvSpPr>
            <p:nvPr/>
          </p:nvSpPr>
          <p:spPr bwMode="auto">
            <a:xfrm>
              <a:off x="3733800" y="5410200"/>
              <a:ext cx="609600" cy="6096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207" name="Line 13"/>
            <p:cNvSpPr>
              <a:spLocks noChangeShapeType="1"/>
            </p:cNvSpPr>
            <p:nvPr/>
          </p:nvSpPr>
          <p:spPr bwMode="auto">
            <a:xfrm flipV="1">
              <a:off x="4340225" y="5334000"/>
              <a:ext cx="1908175" cy="3810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8" name="Text Box 14"/>
            <p:cNvSpPr txBox="1">
              <a:spLocks noChangeArrowheads="1"/>
            </p:cNvSpPr>
            <p:nvPr/>
          </p:nvSpPr>
          <p:spPr bwMode="auto">
            <a:xfrm>
              <a:off x="5029200" y="3795713"/>
              <a:ext cx="2293938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.4.2.1</a:t>
              </a:r>
            </a:p>
            <a:p>
              <a:pPr eaLnBrk="1" hangingPunct="1"/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中值法造成線段的中斷 </a:t>
              </a:r>
            </a:p>
          </p:txBody>
        </p:sp>
        <p:sp>
          <p:nvSpPr>
            <p:cNvPr id="8209" name="Text Box 15"/>
            <p:cNvSpPr txBox="1">
              <a:spLocks noChangeArrowheads="1"/>
            </p:cNvSpPr>
            <p:nvPr/>
          </p:nvSpPr>
          <p:spPr bwMode="auto">
            <a:xfrm>
              <a:off x="5029200" y="5624513"/>
              <a:ext cx="271268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.4.2.2</a:t>
              </a:r>
            </a:p>
            <a:p>
              <a:pPr eaLnBrk="1" hangingPunct="1"/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中央加權中值法，若</a:t>
              </a:r>
              <a:r>
                <a:rPr lang="en-US" altLang="zh-TW" sz="1600" i="1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W</a:t>
              </a:r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=5</a:t>
              </a:r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</a:p>
            <a:p>
              <a:pPr eaLnBrk="1" hangingPunct="1"/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線段不會中斷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7B2C394A-FD1B-44E1-ABF1-4C65748F73E7}" type="slidenum">
              <a:rPr kumimoji="0" lang="zh-TW" altLang="en-US">
                <a:latin typeface="Arial Black" panose="020B0A04020102020204" pitchFamily="34" charset="0"/>
              </a:rPr>
              <a:pPr/>
              <a:t>22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sp>
        <p:nvSpPr>
          <p:cNvPr id="9220" name="Text Box 2"/>
          <p:cNvSpPr txBox="1">
            <a:spLocks noChangeArrowheads="1"/>
          </p:cNvSpPr>
          <p:nvPr/>
        </p:nvSpPr>
        <p:spPr bwMode="auto">
          <a:xfrm>
            <a:off x="288925" y="974725"/>
            <a:ext cx="8501063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範例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1：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給一個5×5的子影像，若利用中央加權中值法去除雜訊，請</a:t>
            </a:r>
          </a:p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問子影像中的中央像素需要重覆幾次？</a:t>
            </a:r>
          </a:p>
          <a:p>
            <a:pPr eaLnBrk="1" hangingPunct="1"/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解答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052513" y="2636838"/>
          <a:ext cx="20574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r:id="rId3" imgW="1016000" imgH="431800" progId="Equation.3">
                  <p:embed/>
                </p:oleObj>
              </mc:Choice>
              <mc:Fallback>
                <p:oleObj r:id="rId3" imgW="10160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2636838"/>
                        <a:ext cx="205740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95288" y="3933825"/>
            <a:ext cx="84439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新細明體" panose="02020500000000000000" pitchFamily="18" charset="-120"/>
              </a:rPr>
              <a:t>        得</a:t>
            </a:r>
            <a:r>
              <a:rPr lang="en-US" altLang="zh-TW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200">
                <a:latin typeface="Times New Roman" panose="02020603050405020304" pitchFamily="18" charset="0"/>
                <a:cs typeface="Times New Roman" panose="02020603050405020304" pitchFamily="18" charset="0"/>
              </a:rPr>
              <a:t>&gt;16</a:t>
            </a:r>
            <a:r>
              <a:rPr lang="en-US" altLang="zh-TW" sz="2200">
                <a:latin typeface="新細明體" panose="02020500000000000000" pitchFamily="18" charset="-120"/>
              </a:rPr>
              <a:t>。</a:t>
            </a:r>
            <a:endParaRPr lang="zh-TW" altLang="en-US" sz="2200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95288" y="4724400"/>
            <a:ext cx="13128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解答完畢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0178" name="Group 114"/>
          <p:cNvGraphicFramePr>
            <a:graphicFrameLocks noGrp="1"/>
          </p:cNvGraphicFramePr>
          <p:nvPr>
            <p:ph/>
          </p:nvPr>
        </p:nvGraphicFramePr>
        <p:xfrm>
          <a:off x="2922588" y="4203700"/>
          <a:ext cx="3241675" cy="1800225"/>
        </p:xfrm>
        <a:graphic>
          <a:graphicData uri="http://schemas.openxmlformats.org/drawingml/2006/table">
            <a:tbl>
              <a:tblPr/>
              <a:tblGrid>
                <a:gridCol w="568325"/>
                <a:gridCol w="1162050"/>
                <a:gridCol w="1511300"/>
              </a:tblGrid>
              <a:tr h="3524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k</a:t>
                      </a:r>
                      <a:endParaRPr kumimoji="1" lang="en-US" altLang="zh-TW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zh-TW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k</a:t>
                      </a: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-1)</a:t>
                      </a:r>
                      <a:r>
                        <a:rPr kumimoji="1" lang="en-US" altLang="zh-TW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  <a:endParaRPr kumimoji="1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W</a:t>
                      </a: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=(</a:t>
                      </a:r>
                      <a:r>
                        <a:rPr kumimoji="1" lang="en-US" altLang="zh-TW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k</a:t>
                      </a: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-1)</a:t>
                      </a:r>
                      <a:r>
                        <a:rPr kumimoji="1" lang="en-US" altLang="zh-TW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+1</a:t>
                      </a:r>
                      <a:endParaRPr kumimoji="1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  <a:endParaRPr kumimoji="1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17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36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37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64</a:t>
                      </a:r>
                      <a:endParaRPr kumimoji="1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65</a:t>
                      </a:r>
                      <a:endParaRPr kumimoji="1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72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AC2881AD-C2F8-47D9-A7B1-29CC14D307D6}" type="slidenum">
              <a:rPr kumimoji="0" lang="zh-TW" altLang="en-US">
                <a:latin typeface="Arial Black" panose="020B0A04020102020204" pitchFamily="34" charset="0"/>
              </a:rPr>
              <a:pPr/>
              <a:t>23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pSp>
        <p:nvGrpSpPr>
          <p:cNvPr id="10273" name="群組 19"/>
          <p:cNvGrpSpPr>
            <a:grpSpLocks/>
          </p:cNvGrpSpPr>
          <p:nvPr/>
        </p:nvGrpSpPr>
        <p:grpSpPr bwMode="auto">
          <a:xfrm>
            <a:off x="395288" y="765175"/>
            <a:ext cx="7632700" cy="1938338"/>
            <a:chOff x="395537" y="765175"/>
            <a:chExt cx="7632451" cy="1937589"/>
          </a:xfrm>
        </p:grpSpPr>
        <p:sp>
          <p:nvSpPr>
            <p:cNvPr id="10278" name="Text Box 5"/>
            <p:cNvSpPr txBox="1">
              <a:spLocks noChangeArrowheads="1"/>
            </p:cNvSpPr>
            <p:nvPr/>
          </p:nvSpPr>
          <p:spPr bwMode="auto">
            <a:xfrm>
              <a:off x="539750" y="765175"/>
              <a:ext cx="7488238" cy="1323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範例</a:t>
              </a:r>
              <a:r>
                <a:rPr lang="en-US" altLang="zh-TW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r>
                <a:rPr lang="zh-TW" altLang="en-US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：若將範例</a:t>
              </a:r>
              <a:r>
                <a:rPr lang="en-US" altLang="zh-TW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zh-TW" altLang="en-US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中的</a:t>
              </a:r>
              <a:r>
                <a:rPr lang="en-US" altLang="zh-TW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5×5</a:t>
              </a:r>
              <a:r>
                <a:rPr lang="zh-TW" altLang="en-US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改成</a:t>
              </a:r>
              <a:r>
                <a:rPr lang="en-US" altLang="zh-TW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7×7</a:t>
              </a:r>
              <a:r>
                <a:rPr lang="zh-TW" altLang="en-US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，則中央像素需要重複幾次呢？</a:t>
              </a:r>
              <a:endParaRPr lang="zh-TW" altLang="en-US" sz="2000" i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/>
              <a:endParaRPr lang="en-US" altLang="zh-TW" sz="2000" i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/>
              <a:r>
                <a:rPr lang="zh-TW" altLang="en-US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解答：</a:t>
              </a:r>
            </a:p>
          </p:txBody>
        </p:sp>
        <p:graphicFrame>
          <p:nvGraphicFramePr>
            <p:cNvPr id="10245" name="Object 6"/>
            <p:cNvGraphicFramePr>
              <a:graphicFrameLocks noChangeAspect="1"/>
            </p:cNvGraphicFramePr>
            <p:nvPr/>
          </p:nvGraphicFramePr>
          <p:xfrm>
            <a:off x="3348038" y="1311275"/>
            <a:ext cx="1958975" cy="45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0" name="Equation" r:id="rId3" imgW="1333500" imgH="254000" progId="Equation.DSMT4">
                    <p:embed/>
                  </p:oleObj>
                </mc:Choice>
                <mc:Fallback>
                  <p:oleObj name="Equation" r:id="rId3" imgW="1333500" imgH="2540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8038" y="1311275"/>
                          <a:ext cx="1958975" cy="455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9" name="Text Box 8"/>
            <p:cNvSpPr txBox="1">
              <a:spLocks noChangeArrowheads="1"/>
            </p:cNvSpPr>
            <p:nvPr/>
          </p:nvSpPr>
          <p:spPr bwMode="auto">
            <a:xfrm>
              <a:off x="395537" y="1994878"/>
              <a:ext cx="640764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可得到</a:t>
              </a:r>
              <a:r>
                <a:rPr lang="en-US" altLang="zh-TW" sz="20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</a:t>
              </a:r>
              <a:r>
                <a:rPr lang="en-US" altLang="zh-TW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&gt;36</a:t>
              </a:r>
              <a:r>
                <a:rPr lang="zh-TW" altLang="en-US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，所以中央像素需被重複</a:t>
              </a:r>
              <a:r>
                <a:rPr lang="en-US" altLang="zh-TW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37</a:t>
              </a:r>
              <a:r>
                <a:rPr lang="zh-TW" altLang="en-US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次。</a:t>
              </a:r>
              <a:endParaRPr lang="zh-TW" altLang="en-US" sz="2000" i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/>
              <a:r>
                <a:rPr lang="zh-TW" altLang="en-US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解答完畢</a:t>
              </a:r>
            </a:p>
          </p:txBody>
        </p:sp>
      </p:grpSp>
      <p:grpSp>
        <p:nvGrpSpPr>
          <p:cNvPr id="10274" name="群組 20"/>
          <p:cNvGrpSpPr>
            <a:grpSpLocks/>
          </p:cNvGrpSpPr>
          <p:nvPr/>
        </p:nvGrpSpPr>
        <p:grpSpPr bwMode="auto">
          <a:xfrm>
            <a:off x="539750" y="2708275"/>
            <a:ext cx="7777163" cy="3713163"/>
            <a:chOff x="539750" y="2708275"/>
            <a:chExt cx="7776666" cy="3713123"/>
          </a:xfrm>
        </p:grpSpPr>
        <p:sp>
          <p:nvSpPr>
            <p:cNvPr id="10275" name="Text Box 9"/>
            <p:cNvSpPr txBox="1">
              <a:spLocks noChangeArrowheads="1"/>
            </p:cNvSpPr>
            <p:nvPr/>
          </p:nvSpPr>
          <p:spPr bwMode="auto">
            <a:xfrm>
              <a:off x="539750" y="2708275"/>
              <a:ext cx="7776666" cy="1015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範例</a:t>
              </a:r>
              <a:r>
                <a:rPr lang="en-US" altLang="zh-TW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r>
                <a:rPr lang="zh-TW" altLang="en-US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：給一個</a:t>
              </a:r>
              <a:r>
                <a:rPr lang="en-US" altLang="zh-TW" sz="20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k </a:t>
              </a:r>
              <a:r>
                <a:rPr lang="en-US" altLang="zh-TW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×</a:t>
              </a:r>
              <a:r>
                <a:rPr lang="en-US" altLang="zh-TW" sz="20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k</a:t>
              </a:r>
              <a:r>
                <a:rPr lang="zh-TW" altLang="en-US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的子影像，如何決定中央加權中值法的</a:t>
              </a:r>
              <a:r>
                <a:rPr lang="en-US" altLang="zh-TW" sz="20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</a:t>
              </a:r>
              <a:r>
                <a:rPr lang="zh-TW" altLang="en-US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值？</a:t>
              </a:r>
              <a:endParaRPr lang="zh-TW" altLang="en-US" sz="2000" i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/>
              <a:r>
                <a:rPr lang="zh-TW" altLang="en-US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解答：</a:t>
              </a:r>
              <a:endPara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/>
              <a:r>
                <a:rPr lang="zh-TW" altLang="en-US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利用                                ，可推得                          。</a:t>
              </a:r>
            </a:p>
          </p:txBody>
        </p:sp>
        <p:graphicFrame>
          <p:nvGraphicFramePr>
            <p:cNvPr id="10242" name="Object 10"/>
            <p:cNvGraphicFramePr>
              <a:graphicFrameLocks noChangeAspect="1"/>
            </p:cNvGraphicFramePr>
            <p:nvPr/>
          </p:nvGraphicFramePr>
          <p:xfrm>
            <a:off x="2195630" y="3395315"/>
            <a:ext cx="1873250" cy="328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1" name="Equation" r:id="rId5" imgW="1308100" imgH="228600" progId="Equation.DSMT4">
                    <p:embed/>
                  </p:oleObj>
                </mc:Choice>
                <mc:Fallback>
                  <p:oleObj name="Equation" r:id="rId5" imgW="130810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5630" y="3395315"/>
                          <a:ext cx="1873250" cy="328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3" name="Object 13"/>
            <p:cNvGraphicFramePr>
              <a:graphicFrameLocks noChangeAspect="1"/>
            </p:cNvGraphicFramePr>
            <p:nvPr/>
          </p:nvGraphicFramePr>
          <p:xfrm>
            <a:off x="5004048" y="3395315"/>
            <a:ext cx="1584325" cy="328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2" name="方程式" r:id="rId7" imgW="1053643" imgH="215806" progId="Equation.3">
                    <p:embed/>
                  </p:oleObj>
                </mc:Choice>
                <mc:Fallback>
                  <p:oleObj name="方程式" r:id="rId7" imgW="1053643" imgH="215806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4048" y="3395315"/>
                          <a:ext cx="1584325" cy="328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6" name="Text Box 15"/>
            <p:cNvSpPr txBox="1">
              <a:spLocks noChangeArrowheads="1"/>
            </p:cNvSpPr>
            <p:nvPr/>
          </p:nvSpPr>
          <p:spPr bwMode="auto">
            <a:xfrm>
              <a:off x="1403003" y="3765682"/>
              <a:ext cx="302508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最小的</a:t>
              </a:r>
              <a:r>
                <a:rPr lang="en-US" altLang="zh-TW" sz="20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 </a:t>
              </a:r>
              <a:r>
                <a:rPr lang="zh-TW" altLang="en-US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值可選 </a:t>
              </a:r>
            </a:p>
          </p:txBody>
        </p:sp>
        <p:graphicFrame>
          <p:nvGraphicFramePr>
            <p:cNvPr id="10244" name="Object 16"/>
            <p:cNvGraphicFramePr>
              <a:graphicFrameLocks noChangeAspect="1"/>
            </p:cNvGraphicFramePr>
            <p:nvPr/>
          </p:nvGraphicFramePr>
          <p:xfrm>
            <a:off x="3420020" y="3764809"/>
            <a:ext cx="1008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3" name="方程式" r:id="rId9" imgW="672808" imgH="241195" progId="Equation.3">
                    <p:embed/>
                  </p:oleObj>
                </mc:Choice>
                <mc:Fallback>
                  <p:oleObj name="方程式" r:id="rId9" imgW="672808" imgH="241195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0020" y="3764809"/>
                          <a:ext cx="1008063" cy="354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7" name="Text Box 116"/>
            <p:cNvSpPr txBox="1">
              <a:spLocks noChangeArrowheads="1"/>
            </p:cNvSpPr>
            <p:nvPr/>
          </p:nvSpPr>
          <p:spPr bwMode="auto">
            <a:xfrm>
              <a:off x="611560" y="6021288"/>
              <a:ext cx="12239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解答完畢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Times New Roman" panose="02020603050405020304" pitchFamily="18" charset="0"/>
              </a:rPr>
              <a:t>3</a:t>
            </a:r>
            <a:r>
              <a:rPr lang="zh-TW" altLang="en-US" smtClean="0">
                <a:latin typeface="Times New Roman" panose="02020603050405020304" pitchFamily="18" charset="0"/>
              </a:rPr>
              <a:t>.5 柱狀圖等化法</a:t>
            </a:r>
          </a:p>
        </p:txBody>
      </p:sp>
      <p:sp>
        <p:nvSpPr>
          <p:cNvPr id="11269" name="Rectangle 11"/>
          <p:cNvSpPr>
            <a:spLocks noGrp="1" noChangeArrowheads="1"/>
          </p:cNvSpPr>
          <p:nvPr>
            <p:ph idx="1"/>
          </p:nvPr>
        </p:nvSpPr>
        <p:spPr>
          <a:xfrm>
            <a:off x="457200" y="5562600"/>
            <a:ext cx="8229600" cy="10350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灰階分佈太集中於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a, b]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區之間。 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 </a:t>
            </a:r>
            <a:r>
              <a:rPr lang="en-US" altLang="zh-TW" sz="2200" i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使得分佈能轉成均勻分佈。 </a:t>
            </a:r>
          </a:p>
        </p:txBody>
      </p:sp>
      <p:sp>
        <p:nvSpPr>
          <p:cNvPr id="11270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E51FCEE-F4BE-4379-884B-D7C727B95DCF}" type="slidenum">
              <a:rPr kumimoji="0" lang="zh-TW" altLang="en-US">
                <a:latin typeface="Arial Black" panose="020B0A04020102020204" pitchFamily="34" charset="0"/>
              </a:rPr>
              <a:pPr/>
              <a:t>24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4629150" y="1828800"/>
          <a:ext cx="4330700" cy="307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Visio" r:id="rId3" imgW="6160008" imgH="3563112" progId="Visio.Drawing.11">
                  <p:embed/>
                </p:oleObj>
              </mc:Choice>
              <mc:Fallback>
                <p:oleObj name="Visio" r:id="rId3" imgW="6160008" imgH="356311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1828800"/>
                        <a:ext cx="4330700" cy="307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514350" y="1828800"/>
          <a:ext cx="4191000" cy="307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VISIO" r:id="rId5" imgW="6160008" imgH="3563112" progId="Visio.Drawing.6">
                  <p:embed/>
                </p:oleObj>
              </mc:Choice>
              <mc:Fallback>
                <p:oleObj name="VISIO" r:id="rId5" imgW="6160008" imgH="3563112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1828800"/>
                        <a:ext cx="4191000" cy="307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1287463" y="4921250"/>
            <a:ext cx="2381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.5.1  灰階分布柱狀圖</a:t>
            </a:r>
          </a:p>
        </p:txBody>
      </p:sp>
      <p:sp>
        <p:nvSpPr>
          <p:cNvPr id="11272" name="Text Box 9"/>
          <p:cNvSpPr txBox="1">
            <a:spLocks noChangeArrowheads="1"/>
          </p:cNvSpPr>
          <p:nvPr/>
        </p:nvSpPr>
        <p:spPr bwMode="auto">
          <a:xfrm>
            <a:off x="5478463" y="4899025"/>
            <a:ext cx="2381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.5.2  均勻分布柱狀圖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7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F6B2E2F4-6045-4CF9-9CCF-332A34CE0ADE}" type="slidenum">
              <a:rPr kumimoji="0" lang="zh-TW" altLang="en-US">
                <a:latin typeface="Arial Black" panose="020B0A04020102020204" pitchFamily="34" charset="0"/>
              </a:rPr>
              <a:pPr/>
              <a:t>25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pSp>
        <p:nvGrpSpPr>
          <p:cNvPr id="12298" name="群組 17"/>
          <p:cNvGrpSpPr>
            <a:grpSpLocks/>
          </p:cNvGrpSpPr>
          <p:nvPr/>
        </p:nvGrpSpPr>
        <p:grpSpPr bwMode="auto">
          <a:xfrm>
            <a:off x="381000" y="806450"/>
            <a:ext cx="8580438" cy="4976813"/>
            <a:chOff x="381000" y="807240"/>
            <a:chExt cx="8581195" cy="4976697"/>
          </a:xfrm>
        </p:grpSpPr>
        <p:graphicFrame>
          <p:nvGraphicFramePr>
            <p:cNvPr id="12290" name="Object 2"/>
            <p:cNvGraphicFramePr>
              <a:graphicFrameLocks noChangeAspect="1"/>
            </p:cNvGraphicFramePr>
            <p:nvPr/>
          </p:nvGraphicFramePr>
          <p:xfrm>
            <a:off x="3315965" y="807240"/>
            <a:ext cx="2152650" cy="717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6" r:id="rId3" imgW="1282700" imgH="431800" progId="Equation.3">
                    <p:embed/>
                  </p:oleObj>
                </mc:Choice>
                <mc:Fallback>
                  <p:oleObj r:id="rId3" imgW="1282700" imgH="4318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5965" y="807240"/>
                          <a:ext cx="2152650" cy="717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1" name="Object 3"/>
            <p:cNvGraphicFramePr>
              <a:graphicFrameLocks noChangeAspect="1"/>
            </p:cNvGraphicFramePr>
            <p:nvPr/>
          </p:nvGraphicFramePr>
          <p:xfrm>
            <a:off x="4724400" y="1695450"/>
            <a:ext cx="2540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7" r:id="rId5" imgW="152334" imgH="228501" progId="Equation.3">
                    <p:embed/>
                  </p:oleObj>
                </mc:Choice>
                <mc:Fallback>
                  <p:oleObj r:id="rId5" imgW="152334" imgH="228501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4400" y="1695450"/>
                          <a:ext cx="2540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2" name="Object 4"/>
            <p:cNvGraphicFramePr>
              <a:graphicFrameLocks noChangeAspect="1"/>
            </p:cNvGraphicFramePr>
            <p:nvPr/>
          </p:nvGraphicFramePr>
          <p:xfrm>
            <a:off x="5334000" y="1543050"/>
            <a:ext cx="914400" cy="798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8" r:id="rId7" imgW="520700" imgH="457200" progId="Equation.3">
                    <p:embed/>
                  </p:oleObj>
                </mc:Choice>
                <mc:Fallback>
                  <p:oleObj r:id="rId7" imgW="520700" imgH="457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0" y="1543050"/>
                          <a:ext cx="914400" cy="798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3" name="Object 5"/>
            <p:cNvGraphicFramePr>
              <a:graphicFrameLocks noChangeAspect="1"/>
            </p:cNvGraphicFramePr>
            <p:nvPr/>
          </p:nvGraphicFramePr>
          <p:xfrm>
            <a:off x="6400800" y="1695450"/>
            <a:ext cx="457200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9" r:id="rId9" imgW="228501" imgH="203112" progId="Equation.3">
                    <p:embed/>
                  </p:oleObj>
                </mc:Choice>
                <mc:Fallback>
                  <p:oleObj r:id="rId9" imgW="228501" imgH="203112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0800" y="1695450"/>
                          <a:ext cx="457200" cy="400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4" name="Object 6"/>
            <p:cNvGraphicFramePr>
              <a:graphicFrameLocks noChangeAspect="1"/>
            </p:cNvGraphicFramePr>
            <p:nvPr/>
          </p:nvGraphicFramePr>
          <p:xfrm>
            <a:off x="3276600" y="2762250"/>
            <a:ext cx="4800600" cy="819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0" r:id="rId11" imgW="2705100" imgH="457200" progId="Equation.3">
                    <p:embed/>
                  </p:oleObj>
                </mc:Choice>
                <mc:Fallback>
                  <p:oleObj r:id="rId11" imgW="2705100" imgH="457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600" y="2762250"/>
                          <a:ext cx="4800600" cy="819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5" name="Object 7"/>
            <p:cNvGraphicFramePr>
              <a:graphicFrameLocks noChangeAspect="1"/>
            </p:cNvGraphicFramePr>
            <p:nvPr/>
          </p:nvGraphicFramePr>
          <p:xfrm>
            <a:off x="2286000" y="3600450"/>
            <a:ext cx="3810000" cy="722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1" r:id="rId13" imgW="2171700" imgH="406400" progId="Equation.3">
                    <p:embed/>
                  </p:oleObj>
                </mc:Choice>
                <mc:Fallback>
                  <p:oleObj r:id="rId13" imgW="2171700" imgH="4064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0" y="3600450"/>
                          <a:ext cx="3810000" cy="722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6" name="Object 8"/>
            <p:cNvGraphicFramePr>
              <a:graphicFrameLocks noChangeAspect="1"/>
            </p:cNvGraphicFramePr>
            <p:nvPr/>
          </p:nvGraphicFramePr>
          <p:xfrm>
            <a:off x="2835275" y="4362450"/>
            <a:ext cx="2955925" cy="792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2" r:id="rId15" imgW="1536700" imgH="457200" progId="Equation.3">
                    <p:embed/>
                  </p:oleObj>
                </mc:Choice>
                <mc:Fallback>
                  <p:oleObj r:id="rId15" imgW="1536700" imgH="457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275" y="4362450"/>
                          <a:ext cx="2955925" cy="792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9" name="Text Box 13"/>
            <p:cNvSpPr txBox="1">
              <a:spLocks noChangeArrowheads="1"/>
            </p:cNvSpPr>
            <p:nvPr/>
          </p:nvSpPr>
          <p:spPr bwMode="auto">
            <a:xfrm>
              <a:off x="393700" y="960438"/>
              <a:ext cx="300595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離散頻率總和不變原理</a:t>
              </a:r>
            </a:p>
          </p:txBody>
        </p:sp>
        <p:sp>
          <p:nvSpPr>
            <p:cNvPr id="12300" name="Text Box 14"/>
            <p:cNvSpPr txBox="1">
              <a:spLocks noChangeArrowheads="1"/>
            </p:cNvSpPr>
            <p:nvPr/>
          </p:nvSpPr>
          <p:spPr bwMode="auto">
            <a:xfrm>
              <a:off x="381000" y="1695450"/>
              <a:ext cx="8581195" cy="430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G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(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q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)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為均勻分佈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，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其各個的機率值　 為             ，　 表影像的大小。</a:t>
              </a:r>
            </a:p>
          </p:txBody>
        </p:sp>
        <p:sp>
          <p:nvSpPr>
            <p:cNvPr id="12301" name="Text Box 15"/>
            <p:cNvSpPr txBox="1">
              <a:spLocks noChangeArrowheads="1"/>
            </p:cNvSpPr>
            <p:nvPr/>
          </p:nvSpPr>
          <p:spPr bwMode="auto">
            <a:xfrm>
              <a:off x="381000" y="2990850"/>
              <a:ext cx="18473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12302" name="Text Box 16"/>
            <p:cNvSpPr txBox="1">
              <a:spLocks noChangeArrowheads="1"/>
            </p:cNvSpPr>
            <p:nvPr/>
          </p:nvSpPr>
          <p:spPr bwMode="auto">
            <a:xfrm>
              <a:off x="381000" y="2305050"/>
              <a:ext cx="4786888" cy="430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找出 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f 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使得 </a:t>
              </a:r>
              <a:r>
                <a:rPr lang="en-US" altLang="zh-TW" sz="2200" i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f(p)=q 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的關係可被確定。</a:t>
              </a:r>
            </a:p>
          </p:txBody>
        </p:sp>
        <p:sp>
          <p:nvSpPr>
            <p:cNvPr id="12303" name="Text Box 17"/>
            <p:cNvSpPr txBox="1">
              <a:spLocks noChangeArrowheads="1"/>
            </p:cNvSpPr>
            <p:nvPr/>
          </p:nvSpPr>
          <p:spPr bwMode="auto">
            <a:xfrm>
              <a:off x="381000" y="3752850"/>
              <a:ext cx="18473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12304" name="Text Box 18"/>
            <p:cNvSpPr txBox="1">
              <a:spLocks noChangeArrowheads="1"/>
            </p:cNvSpPr>
            <p:nvPr/>
          </p:nvSpPr>
          <p:spPr bwMode="auto">
            <a:xfrm>
              <a:off x="381000" y="4514850"/>
              <a:ext cx="18473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12305" name="Text Box 19"/>
            <p:cNvSpPr txBox="1">
              <a:spLocks noChangeArrowheads="1"/>
            </p:cNvSpPr>
            <p:nvPr/>
          </p:nvSpPr>
          <p:spPr bwMode="auto">
            <a:xfrm>
              <a:off x="381000" y="5353050"/>
              <a:ext cx="18473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2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投影片編號版面配置區 6"/>
          <p:cNvSpPr>
            <a:spLocks noGrp="1"/>
          </p:cNvSpPr>
          <p:nvPr>
            <p:ph type="sldNum" sz="quarter" idx="11"/>
          </p:nvPr>
        </p:nvSpPr>
        <p:spPr>
          <a:xfrm>
            <a:off x="6553200" y="6211888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F12F347-05CB-4AB1-ACA4-64912B6CC774}" type="slidenum">
              <a:rPr kumimoji="0" lang="zh-TW" altLang="en-US">
                <a:latin typeface="Arial Black" panose="020B0A04020102020204" pitchFamily="34" charset="0"/>
              </a:rPr>
              <a:pPr/>
              <a:t>26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pSp>
        <p:nvGrpSpPr>
          <p:cNvPr id="13316" name="群組 20"/>
          <p:cNvGrpSpPr>
            <a:grpSpLocks/>
          </p:cNvGrpSpPr>
          <p:nvPr/>
        </p:nvGrpSpPr>
        <p:grpSpPr bwMode="auto">
          <a:xfrm>
            <a:off x="684213" y="1052513"/>
            <a:ext cx="7272337" cy="5254625"/>
            <a:chOff x="684213" y="1052513"/>
            <a:chExt cx="7273240" cy="5255332"/>
          </a:xfrm>
        </p:grpSpPr>
        <p:sp>
          <p:nvSpPr>
            <p:cNvPr id="13317" name="Text Box 7"/>
            <p:cNvSpPr txBox="1">
              <a:spLocks noChangeArrowheads="1"/>
            </p:cNvSpPr>
            <p:nvPr/>
          </p:nvSpPr>
          <p:spPr bwMode="auto">
            <a:xfrm>
              <a:off x="684213" y="1052513"/>
              <a:ext cx="6409217" cy="430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	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下面的示意圖很適合用來解釋上面這個等式。</a:t>
              </a:r>
            </a:p>
          </p:txBody>
        </p:sp>
        <p:graphicFrame>
          <p:nvGraphicFramePr>
            <p:cNvPr id="13314" name="Object 19"/>
            <p:cNvGraphicFramePr>
              <a:graphicFrameLocks noChangeAspect="1"/>
            </p:cNvGraphicFramePr>
            <p:nvPr/>
          </p:nvGraphicFramePr>
          <p:xfrm>
            <a:off x="2594260" y="4509120"/>
            <a:ext cx="936174" cy="823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3" name="方程式" r:id="rId3" imgW="520700" imgH="457200" progId="Equation.3">
                    <p:embed/>
                  </p:oleObj>
                </mc:Choice>
                <mc:Fallback>
                  <p:oleObj name="方程式" r:id="rId3" imgW="520700" imgH="457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4260" y="4509120"/>
                          <a:ext cx="936174" cy="823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18" name="群組 51"/>
            <p:cNvGrpSpPr>
              <a:grpSpLocks/>
            </p:cNvGrpSpPr>
            <p:nvPr/>
          </p:nvGrpSpPr>
          <p:grpSpPr bwMode="auto">
            <a:xfrm>
              <a:off x="1514740" y="1647380"/>
              <a:ext cx="6442713" cy="2573708"/>
              <a:chOff x="1366340" y="1989138"/>
              <a:chExt cx="5405618" cy="1890712"/>
            </a:xfrm>
          </p:grpSpPr>
          <p:pic>
            <p:nvPicPr>
              <p:cNvPr id="13320" name="Picture 1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28515" y="2630325"/>
                <a:ext cx="627407" cy="287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3321" name="Group 8"/>
              <p:cNvGrpSpPr>
                <a:grpSpLocks/>
              </p:cNvGrpSpPr>
              <p:nvPr/>
            </p:nvGrpSpPr>
            <p:grpSpPr bwMode="auto">
              <a:xfrm>
                <a:off x="1460500" y="1989138"/>
                <a:ext cx="2157095" cy="1835150"/>
                <a:chOff x="2489" y="2461"/>
                <a:chExt cx="3397" cy="2890"/>
              </a:xfrm>
            </p:grpSpPr>
            <p:pic>
              <p:nvPicPr>
                <p:cNvPr id="13330" name="Picture 9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21" y="2651"/>
                  <a:ext cx="2865" cy="2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331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489" y="2461"/>
                  <a:ext cx="0" cy="3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32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5039" y="5256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3322" name="Group 12"/>
              <p:cNvGrpSpPr>
                <a:grpSpLocks/>
              </p:cNvGrpSpPr>
              <p:nvPr/>
            </p:nvGrpSpPr>
            <p:grpSpPr bwMode="auto">
              <a:xfrm>
                <a:off x="4605338" y="2060575"/>
                <a:ext cx="2166620" cy="1819275"/>
                <a:chOff x="6164" y="2476"/>
                <a:chExt cx="3412" cy="2865"/>
              </a:xfrm>
            </p:grpSpPr>
            <p:pic>
              <p:nvPicPr>
                <p:cNvPr id="13327" name="Picture 13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21" y="2551"/>
                  <a:ext cx="2955" cy="27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328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6164" y="2476"/>
                  <a:ext cx="0" cy="3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332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8714" y="5246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3323" name="Text Box 22"/>
              <p:cNvSpPr txBox="1">
                <a:spLocks noChangeArrowheads="1"/>
              </p:cNvSpPr>
              <p:nvPr/>
            </p:nvSpPr>
            <p:spPr bwMode="auto">
              <a:xfrm>
                <a:off x="1366340" y="2060575"/>
                <a:ext cx="601663" cy="361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1200">
                    <a:latin typeface="Times New Roman" panose="02020603050405020304" pitchFamily="18" charset="0"/>
                  </a:rPr>
                  <a:t>H(P)</a:t>
                </a:r>
                <a:endParaRPr lang="en-US" altLang="zh-TW" sz="1200"/>
              </a:p>
            </p:txBody>
          </p:sp>
          <p:sp>
            <p:nvSpPr>
              <p:cNvPr id="13324" name="Text Box 23"/>
              <p:cNvSpPr txBox="1">
                <a:spLocks noChangeArrowheads="1"/>
              </p:cNvSpPr>
              <p:nvPr/>
            </p:nvSpPr>
            <p:spPr bwMode="auto">
              <a:xfrm>
                <a:off x="4534990" y="2060575"/>
                <a:ext cx="601663" cy="360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1200">
                    <a:latin typeface="Times New Roman" panose="02020603050405020304" pitchFamily="18" charset="0"/>
                  </a:rPr>
                  <a:t>G(q)</a:t>
                </a:r>
                <a:endParaRPr lang="en-US" altLang="zh-TW" sz="1200"/>
              </a:p>
            </p:txBody>
          </p:sp>
          <p:sp>
            <p:nvSpPr>
              <p:cNvPr id="13325" name="Text Box 24"/>
              <p:cNvSpPr txBox="1">
                <a:spLocks noChangeArrowheads="1"/>
              </p:cNvSpPr>
              <p:nvPr/>
            </p:nvSpPr>
            <p:spPr bwMode="auto">
              <a:xfrm>
                <a:off x="3992225" y="2565400"/>
                <a:ext cx="649288" cy="361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zh-TW" altLang="en-US" sz="1400">
                    <a:latin typeface="Times New Roman" panose="02020603050405020304" pitchFamily="18" charset="0"/>
                  </a:rPr>
                  <a:t>面積</a:t>
                </a:r>
                <a:endParaRPr lang="zh-TW" altLang="en-US" sz="1400"/>
              </a:p>
            </p:txBody>
          </p:sp>
          <p:sp>
            <p:nvSpPr>
              <p:cNvPr id="13326" name="Text Box 25"/>
              <p:cNvSpPr txBox="1">
                <a:spLocks noChangeArrowheads="1"/>
              </p:cNvSpPr>
              <p:nvPr/>
            </p:nvSpPr>
            <p:spPr bwMode="auto">
              <a:xfrm>
                <a:off x="3992225" y="2768993"/>
                <a:ext cx="647700" cy="503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zh-TW" altLang="en-US" sz="1400">
                    <a:latin typeface="Times New Roman" panose="02020603050405020304" pitchFamily="18" charset="0"/>
                  </a:rPr>
                  <a:t>相等</a:t>
                </a:r>
                <a:endParaRPr lang="zh-TW" altLang="en-US" sz="1400"/>
              </a:p>
            </p:txBody>
          </p:sp>
        </p:grpSp>
        <p:sp>
          <p:nvSpPr>
            <p:cNvPr id="13319" name="Text Box 59"/>
            <p:cNvSpPr txBox="1">
              <a:spLocks noChangeArrowheads="1"/>
            </p:cNvSpPr>
            <p:nvPr/>
          </p:nvSpPr>
          <p:spPr bwMode="auto">
            <a:xfrm>
              <a:off x="755581" y="5876951"/>
              <a:ext cx="1368147" cy="430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解答完畢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部份重疊柱狀圖等化法</a:t>
            </a:r>
          </a:p>
        </p:txBody>
      </p:sp>
      <p:sp>
        <p:nvSpPr>
          <p:cNvPr id="14340" name="Rectangle 1027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3890963" cy="4572000"/>
          </a:xfrm>
        </p:spPr>
        <p:txBody>
          <a:bodyPr/>
          <a:lstStyle/>
          <a:p>
            <a:pPr eaLnBrk="1" hangingPunct="1"/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將原先影像切割成許多長條型的子影像。</a:t>
            </a:r>
          </a:p>
          <a:p>
            <a:pPr eaLnBrk="1" hangingPunct="1"/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每一個子影像仍用柱狀圖平均法處理完後，移動子影像一半的水平距離。</a:t>
            </a:r>
          </a:p>
          <a:p>
            <a:pPr eaLnBrk="1" hangingPunct="1"/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繼續使用柱狀圖均等法，直到所有的子影像和部分重疊的子影像全部處理完。</a:t>
            </a:r>
          </a:p>
        </p:txBody>
      </p:sp>
      <p:sp>
        <p:nvSpPr>
          <p:cNvPr id="14341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3489588-2FFA-421A-A170-AD07A5BB90C9}" type="slidenum">
              <a:rPr kumimoji="0" lang="zh-TW" altLang="en-US">
                <a:latin typeface="Arial Black" panose="020B0A04020102020204" pitchFamily="34" charset="0"/>
              </a:rPr>
              <a:pPr/>
              <a:t>27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aphicFrame>
        <p:nvGraphicFramePr>
          <p:cNvPr id="14338" name="Object 1028"/>
          <p:cNvGraphicFramePr>
            <a:graphicFrameLocks noChangeAspect="1"/>
          </p:cNvGraphicFramePr>
          <p:nvPr/>
        </p:nvGraphicFramePr>
        <p:xfrm>
          <a:off x="4572000" y="1828800"/>
          <a:ext cx="3886200" cy="375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VISIO" r:id="rId3" imgW="2476579" imgH="2390850" progId="Visio.Drawing.6">
                  <p:embed/>
                </p:oleObj>
              </mc:Choice>
              <mc:Fallback>
                <p:oleObj name="VISIO" r:id="rId3" imgW="2476579" imgH="2390850" progId="Visio.Drawing.6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828800"/>
                        <a:ext cx="3886200" cy="375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1030"/>
          <p:cNvSpPr txBox="1">
            <a:spLocks noChangeArrowheads="1"/>
          </p:cNvSpPr>
          <p:nvPr/>
        </p:nvSpPr>
        <p:spPr bwMode="auto">
          <a:xfrm>
            <a:off x="4967288" y="5584825"/>
            <a:ext cx="3254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.5.4  重疊式區域柱狀圖平均法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965DC41-CB11-46FC-845D-660F37B06A3B}" type="slidenum">
              <a:rPr kumimoji="0" lang="zh-TW" altLang="en-US">
                <a:latin typeface="Arial Black" panose="020B0A04020102020204" pitchFamily="34" charset="0"/>
              </a:rPr>
              <a:pPr/>
              <a:t>28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pSp>
        <p:nvGrpSpPr>
          <p:cNvPr id="35843" name="群組 13"/>
          <p:cNvGrpSpPr>
            <a:grpSpLocks/>
          </p:cNvGrpSpPr>
          <p:nvPr/>
        </p:nvGrpSpPr>
        <p:grpSpPr bwMode="auto">
          <a:xfrm>
            <a:off x="228600" y="533400"/>
            <a:ext cx="8534400" cy="6288088"/>
            <a:chOff x="228600" y="533400"/>
            <a:chExt cx="8534400" cy="6287465"/>
          </a:xfrm>
        </p:grpSpPr>
        <p:pic>
          <p:nvPicPr>
            <p:cNvPr id="35844" name="Picture 2" descr="MI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828800"/>
              <a:ext cx="3657600" cy="2932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45" name="Picture 4" descr="Fig2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533400"/>
              <a:ext cx="3581400" cy="287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46" name="Picture 6" descr="Fig2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3581400"/>
              <a:ext cx="3581400" cy="287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47" name="Text Box 8"/>
            <p:cNvSpPr txBox="1">
              <a:spLocks noChangeArrowheads="1"/>
            </p:cNvSpPr>
            <p:nvPr/>
          </p:nvSpPr>
          <p:spPr bwMode="auto">
            <a:xfrm>
              <a:off x="943100" y="4800600"/>
              <a:ext cx="2161169" cy="707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r>
                <a:rPr lang="zh-TW" altLang="en-US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.1.2  灰階分布</a:t>
              </a:r>
            </a:p>
            <a:p>
              <a:pPr eaLnBrk="1" hangingPunct="1"/>
              <a:r>
                <a:rPr lang="zh-TW" altLang="en-US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太集中的影像</a:t>
              </a:r>
            </a:p>
          </p:txBody>
        </p:sp>
        <p:sp>
          <p:nvSpPr>
            <p:cNvPr id="35848" name="Line 9"/>
            <p:cNvSpPr>
              <a:spLocks noChangeShapeType="1"/>
            </p:cNvSpPr>
            <p:nvPr/>
          </p:nvSpPr>
          <p:spPr bwMode="auto">
            <a:xfrm flipV="1">
              <a:off x="3886200" y="2209800"/>
              <a:ext cx="1295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49" name="Line 10"/>
            <p:cNvSpPr>
              <a:spLocks noChangeShapeType="1"/>
            </p:cNvSpPr>
            <p:nvPr/>
          </p:nvSpPr>
          <p:spPr bwMode="auto">
            <a:xfrm>
              <a:off x="3886200" y="3657600"/>
              <a:ext cx="12954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50" name="Text Box 11"/>
            <p:cNvSpPr txBox="1">
              <a:spLocks noChangeArrowheads="1"/>
            </p:cNvSpPr>
            <p:nvPr/>
          </p:nvSpPr>
          <p:spPr bwMode="auto">
            <a:xfrm>
              <a:off x="2817359" y="548680"/>
              <a:ext cx="2417650" cy="707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r>
                <a:rPr lang="zh-TW" altLang="en-US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.5.3  經柱狀圖等</a:t>
              </a:r>
              <a:r>
                <a:rPr lang="en-US" altLang="zh-TW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altLang="zh-TW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化法改良後的效果</a:t>
              </a:r>
            </a:p>
          </p:txBody>
        </p:sp>
        <p:sp>
          <p:nvSpPr>
            <p:cNvPr id="35851" name="Text Box 12"/>
            <p:cNvSpPr txBox="1">
              <a:spLocks noChangeArrowheads="1"/>
            </p:cNvSpPr>
            <p:nvPr/>
          </p:nvSpPr>
          <p:spPr bwMode="auto">
            <a:xfrm>
              <a:off x="2627784" y="5805264"/>
              <a:ext cx="2604164" cy="1015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r>
                <a:rPr lang="zh-TW" altLang="en-US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.5.5  經部份重疊柱狀圖平均法改善效果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模糊中值法</a:t>
            </a:r>
          </a:p>
        </p:txBody>
      </p:sp>
      <p:sp>
        <p:nvSpPr>
          <p:cNvPr id="15372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00213"/>
            <a:ext cx="8507413" cy="1657350"/>
          </a:xfrm>
        </p:spPr>
        <p:txBody>
          <a:bodyPr/>
          <a:lstStyle/>
          <a:p>
            <a:pPr eaLnBrk="1" hangingPunct="1"/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採用多層中值法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(Multilevel Median Method)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為基礎，配合模糊隸屬函數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(Fuzzy Membership Function)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以改善影像品質。</a:t>
            </a:r>
            <a:endParaRPr lang="en-US" altLang="zh-TW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給一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3×3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視窗如圖所示：</a:t>
            </a:r>
            <a:endParaRPr lang="en-US" altLang="zh-TW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373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ED3221D-092A-4636-AC09-8DB1D78D95CD}" type="slidenum">
              <a:rPr kumimoji="0" lang="zh-TW" altLang="en-US">
                <a:latin typeface="Arial Black" panose="020B0A04020102020204" pitchFamily="34" charset="0"/>
              </a:rPr>
              <a:pPr/>
              <a:t>29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132138" y="3141663"/>
          <a:ext cx="3024187" cy="2736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062"/>
                <a:gridCol w="1008062"/>
                <a:gridCol w="1008062"/>
              </a:tblGrid>
              <a:tr h="912283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5" marR="91435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5" marR="91435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5" marR="91435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2283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5" marR="91435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5" marR="91435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5" marR="91435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2283"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5" marR="91435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35" marR="91435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35" marR="91435"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5392" name="群組 26"/>
          <p:cNvGrpSpPr>
            <a:grpSpLocks/>
          </p:cNvGrpSpPr>
          <p:nvPr/>
        </p:nvGrpSpPr>
        <p:grpSpPr bwMode="auto">
          <a:xfrm>
            <a:off x="3203575" y="3355975"/>
            <a:ext cx="2952750" cy="3087688"/>
            <a:chOff x="3203724" y="3356422"/>
            <a:chExt cx="2952452" cy="3086606"/>
          </a:xfrm>
        </p:grpSpPr>
        <p:graphicFrame>
          <p:nvGraphicFramePr>
            <p:cNvPr id="15362" name="Object 8"/>
            <p:cNvGraphicFramePr>
              <a:graphicFrameLocks noChangeAspect="1"/>
            </p:cNvGraphicFramePr>
            <p:nvPr/>
          </p:nvGraphicFramePr>
          <p:xfrm>
            <a:off x="3419475" y="3356422"/>
            <a:ext cx="431800" cy="649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4" name="Equation" r:id="rId3" imgW="152334" imgH="228501" progId="Equation.DSMT4">
                    <p:embed/>
                  </p:oleObj>
                </mc:Choice>
                <mc:Fallback>
                  <p:oleObj name="Equation" r:id="rId3" imgW="152334" imgH="228501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9475" y="3356422"/>
                          <a:ext cx="431800" cy="649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3" name="Object 9"/>
            <p:cNvGraphicFramePr>
              <a:graphicFrameLocks noChangeAspect="1"/>
            </p:cNvGraphicFramePr>
            <p:nvPr/>
          </p:nvGraphicFramePr>
          <p:xfrm>
            <a:off x="4410075" y="3356422"/>
            <a:ext cx="468313" cy="649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5" name="Equation" r:id="rId5" imgW="165028" imgH="228501" progId="Equation.DSMT4">
                    <p:embed/>
                  </p:oleObj>
                </mc:Choice>
                <mc:Fallback>
                  <p:oleObj name="Equation" r:id="rId5" imgW="165028" imgH="228501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0075" y="3356422"/>
                          <a:ext cx="468313" cy="649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4" name="Object 10"/>
            <p:cNvGraphicFramePr>
              <a:graphicFrameLocks noChangeAspect="1"/>
            </p:cNvGraphicFramePr>
            <p:nvPr/>
          </p:nvGraphicFramePr>
          <p:xfrm>
            <a:off x="5418138" y="3356422"/>
            <a:ext cx="468312" cy="649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6" name="Equation" r:id="rId7" imgW="165028" imgH="228501" progId="Equation.DSMT4">
                    <p:embed/>
                  </p:oleObj>
                </mc:Choice>
                <mc:Fallback>
                  <p:oleObj name="Equation" r:id="rId7" imgW="165028" imgH="228501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8138" y="3356422"/>
                          <a:ext cx="468312" cy="649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5" name="Object 11"/>
            <p:cNvGraphicFramePr>
              <a:graphicFrameLocks noChangeAspect="1"/>
            </p:cNvGraphicFramePr>
            <p:nvPr/>
          </p:nvGraphicFramePr>
          <p:xfrm>
            <a:off x="3402013" y="4221609"/>
            <a:ext cx="466725" cy="649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7" name="Equation" r:id="rId9" imgW="165028" imgH="228501" progId="Equation.DSMT4">
                    <p:embed/>
                  </p:oleObj>
                </mc:Choice>
                <mc:Fallback>
                  <p:oleObj name="Equation" r:id="rId9" imgW="165028" imgH="228501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2013" y="4221609"/>
                          <a:ext cx="466725" cy="649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6" name="Object 12"/>
            <p:cNvGraphicFramePr>
              <a:graphicFrameLocks noChangeAspect="1"/>
            </p:cNvGraphicFramePr>
            <p:nvPr/>
          </p:nvGraphicFramePr>
          <p:xfrm>
            <a:off x="4410075" y="4221609"/>
            <a:ext cx="468313" cy="649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8" name="Equation" r:id="rId11" imgW="165028" imgH="228501" progId="Equation.DSMT4">
                    <p:embed/>
                  </p:oleObj>
                </mc:Choice>
                <mc:Fallback>
                  <p:oleObj name="Equation" r:id="rId11" imgW="165028" imgH="228501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0075" y="4221609"/>
                          <a:ext cx="468313" cy="649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7" name="Object 13"/>
            <p:cNvGraphicFramePr>
              <a:graphicFrameLocks noChangeAspect="1"/>
            </p:cNvGraphicFramePr>
            <p:nvPr/>
          </p:nvGraphicFramePr>
          <p:xfrm>
            <a:off x="5418138" y="4221609"/>
            <a:ext cx="468312" cy="649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9" name="Equation" r:id="rId13" imgW="165028" imgH="228501" progId="Equation.DSMT4">
                    <p:embed/>
                  </p:oleObj>
                </mc:Choice>
                <mc:Fallback>
                  <p:oleObj name="Equation" r:id="rId13" imgW="165028" imgH="228501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8138" y="4221609"/>
                          <a:ext cx="468312" cy="649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8" name="Object 14"/>
            <p:cNvGraphicFramePr>
              <a:graphicFrameLocks noChangeAspect="1"/>
            </p:cNvGraphicFramePr>
            <p:nvPr/>
          </p:nvGraphicFramePr>
          <p:xfrm>
            <a:off x="3402013" y="5156647"/>
            <a:ext cx="466725" cy="649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0" name="Equation" r:id="rId15" imgW="165028" imgH="228501" progId="Equation.DSMT4">
                    <p:embed/>
                  </p:oleObj>
                </mc:Choice>
                <mc:Fallback>
                  <p:oleObj name="Equation" r:id="rId15" imgW="165028" imgH="228501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2013" y="5156647"/>
                          <a:ext cx="466725" cy="649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9" name="Object 15"/>
            <p:cNvGraphicFramePr>
              <a:graphicFrameLocks noChangeAspect="1"/>
            </p:cNvGraphicFramePr>
            <p:nvPr/>
          </p:nvGraphicFramePr>
          <p:xfrm>
            <a:off x="4410075" y="5156647"/>
            <a:ext cx="468313" cy="649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1" name="Equation" r:id="rId17" imgW="165028" imgH="228501" progId="Equation.DSMT4">
                    <p:embed/>
                  </p:oleObj>
                </mc:Choice>
                <mc:Fallback>
                  <p:oleObj name="Equation" r:id="rId17" imgW="165028" imgH="228501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0075" y="5156647"/>
                          <a:ext cx="468313" cy="649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0" name="Object 16"/>
            <p:cNvGraphicFramePr>
              <a:graphicFrameLocks noChangeAspect="1"/>
            </p:cNvGraphicFramePr>
            <p:nvPr/>
          </p:nvGraphicFramePr>
          <p:xfrm>
            <a:off x="5418138" y="5156647"/>
            <a:ext cx="468312" cy="649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2" name="Equation" r:id="rId19" imgW="165028" imgH="228501" progId="Equation.DSMT4">
                    <p:embed/>
                  </p:oleObj>
                </mc:Choice>
                <mc:Fallback>
                  <p:oleObj name="Equation" r:id="rId19" imgW="165028" imgH="228501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8138" y="5156647"/>
                          <a:ext cx="468312" cy="649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3" name="文字方塊 17"/>
            <p:cNvSpPr txBox="1">
              <a:spLocks noChangeArrowheads="1"/>
            </p:cNvSpPr>
            <p:nvPr/>
          </p:nvSpPr>
          <p:spPr bwMode="auto">
            <a:xfrm>
              <a:off x="3203724" y="6042918"/>
              <a:ext cx="295245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3.6.1 </a:t>
              </a:r>
              <a:r>
                <a:rPr lang="zh-TW" altLang="en-US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3×3</a:t>
              </a:r>
              <a:r>
                <a:rPr lang="zh-TW" altLang="en-US" sz="20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視窗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 前言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57338"/>
            <a:ext cx="8218488" cy="7921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本章主要針對在雜訊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(Noise)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的干擾或灰階分佈太集中的影響下，如何盡可能恢復原影像的品質。</a:t>
            </a:r>
          </a:p>
        </p:txBody>
      </p:sp>
      <p:sp>
        <p:nvSpPr>
          <p:cNvPr id="24580" name="投影片編號版面配置區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6921386-91CD-44E1-99C5-EA25CD9E362E}" type="slidenum">
              <a:rPr kumimoji="0" lang="zh-TW" altLang="en-US">
                <a:latin typeface="Arial Black" panose="020B0A04020102020204" pitchFamily="34" charset="0"/>
              </a:rPr>
              <a:pPr/>
              <a:t>3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pSp>
        <p:nvGrpSpPr>
          <p:cNvPr id="24581" name="群組 10"/>
          <p:cNvGrpSpPr>
            <a:grpSpLocks/>
          </p:cNvGrpSpPr>
          <p:nvPr/>
        </p:nvGrpSpPr>
        <p:grpSpPr bwMode="auto">
          <a:xfrm>
            <a:off x="636588" y="2781300"/>
            <a:ext cx="8102600" cy="3525838"/>
            <a:chOff x="636068" y="2781299"/>
            <a:chExt cx="8102795" cy="3526196"/>
          </a:xfrm>
        </p:grpSpPr>
        <p:pic>
          <p:nvPicPr>
            <p:cNvPr id="2458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150" y="2781300"/>
              <a:ext cx="3701816" cy="30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3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1200" y="2781299"/>
              <a:ext cx="3827388" cy="30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4" name="文字方塊 8"/>
            <p:cNvSpPr txBox="1">
              <a:spLocks noChangeArrowheads="1"/>
            </p:cNvSpPr>
            <p:nvPr/>
          </p:nvSpPr>
          <p:spPr bwMode="auto">
            <a:xfrm>
              <a:off x="636068" y="5938163"/>
              <a:ext cx="38884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lvl="1" algn="ctr" eaLnBrk="1" hangingPunct="1"/>
              <a:r>
                <a: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3.1.1</a:t>
              </a:r>
              <a:r>
                <a: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　受雜訊干擾的影像</a:t>
              </a:r>
            </a:p>
          </p:txBody>
        </p:sp>
        <p:sp>
          <p:nvSpPr>
            <p:cNvPr id="24585" name="文字方塊 9"/>
            <p:cNvSpPr txBox="1">
              <a:spLocks noChangeArrowheads="1"/>
            </p:cNvSpPr>
            <p:nvPr/>
          </p:nvSpPr>
          <p:spPr bwMode="auto">
            <a:xfrm>
              <a:off x="4850431" y="5938163"/>
              <a:ext cx="38884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marL="0" lvl="1" algn="ctr" eaLnBrk="1" hangingPunct="1"/>
              <a:r>
                <a: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3.1.2</a:t>
              </a:r>
              <a:r>
                <a: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　某些灰階分布太集中的影像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42A22E2D-A640-4925-ADE0-DC4B2AAB2B73}" type="slidenum">
              <a:rPr kumimoji="0" lang="zh-TW" altLang="en-US">
                <a:latin typeface="Arial Black" panose="020B0A04020102020204" pitchFamily="34" charset="0"/>
              </a:rPr>
              <a:pPr/>
              <a:t>30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aphicFrame>
        <p:nvGraphicFramePr>
          <p:cNvPr id="16386" name="Object 7"/>
          <p:cNvGraphicFramePr>
            <a:graphicFrameLocks noChangeAspect="1"/>
          </p:cNvGraphicFramePr>
          <p:nvPr/>
        </p:nvGraphicFramePr>
        <p:xfrm>
          <a:off x="3203575" y="1341438"/>
          <a:ext cx="2447925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3" imgW="1346200" imgH="914400" progId="Equation.DSMT4">
                  <p:embed/>
                </p:oleObj>
              </mc:Choice>
              <mc:Fallback>
                <p:oleObj name="Equation" r:id="rId3" imgW="1346200" imgH="914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341438"/>
                        <a:ext cx="2447925" cy="166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文字方塊 13"/>
          <p:cNvSpPr txBox="1">
            <a:spLocks noChangeArrowheads="1"/>
          </p:cNvSpPr>
          <p:nvPr/>
        </p:nvSpPr>
        <p:spPr bwMode="auto">
          <a:xfrm>
            <a:off x="684213" y="3213100"/>
            <a:ext cx="7488237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有些線段並不是真實的邊線，將假線段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(False Line)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的情形納入考慮；並以信用度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(Credibility)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的模糊概念來表達中值與集合內元素的差異合成。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若信用度太低，有可能是假線段或雜訊。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7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765175"/>
            <a:ext cx="8218488" cy="54006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令       代表       有關的三個像素</a:t>
            </a:r>
            <a:endParaRPr lang="en-US" altLang="zh-TW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代表       與     中的像素值的差</a:t>
            </a:r>
            <a:endParaRPr lang="en-US" altLang="zh-TW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此時我們再將計算出來的       代入圖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2.6.2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中以找出對應的信用度</a:t>
            </a:r>
            <a:endParaRPr lang="en-US" altLang="zh-TW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18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21628CCF-3242-4B9C-82A5-6840D8BF0D2D}" type="slidenum">
              <a:rPr kumimoji="0" lang="zh-TW" altLang="en-US">
                <a:latin typeface="Arial Black" panose="020B0A04020102020204" pitchFamily="34" charset="0"/>
              </a:rPr>
              <a:pPr/>
              <a:t>31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900113" y="815975"/>
          <a:ext cx="287337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3" imgW="165028" imgH="228501" progId="Equation.DSMT4">
                  <p:embed/>
                </p:oleObj>
              </mc:Choice>
              <mc:Fallback>
                <p:oleObj name="Equation" r:id="rId3" imgW="165028" imgH="228501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815975"/>
                        <a:ext cx="287337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976438" y="825500"/>
          <a:ext cx="34131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5" imgW="215806" imgH="228501" progId="Equation.DSMT4">
                  <p:embed/>
                </p:oleObj>
              </mc:Choice>
              <mc:Fallback>
                <p:oleObj name="Equation" r:id="rId5" imgW="215806" imgH="22850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825500"/>
                        <a:ext cx="341312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582613" y="1216025"/>
          <a:ext cx="197961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7" imgW="1257300" imgH="228600" progId="Equation.DSMT4">
                  <p:embed/>
                </p:oleObj>
              </mc:Choice>
              <mc:Fallback>
                <p:oleObj name="Equation" r:id="rId7" imgW="12573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1216025"/>
                        <a:ext cx="1979612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3295650" y="1225550"/>
          <a:ext cx="34131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9" imgW="215806" imgH="228501" progId="Equation.DSMT4">
                  <p:embed/>
                </p:oleObj>
              </mc:Choice>
              <mc:Fallback>
                <p:oleObj name="Equation" r:id="rId9" imgW="215806" imgH="22850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650" y="1225550"/>
                        <a:ext cx="341313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4068763" y="1187450"/>
          <a:ext cx="287337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10" imgW="165028" imgH="228501" progId="Equation.DSMT4">
                  <p:embed/>
                </p:oleObj>
              </mc:Choice>
              <mc:Fallback>
                <p:oleObj name="Equation" r:id="rId10" imgW="165028" imgH="22850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187450"/>
                        <a:ext cx="287337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3706813" y="1628775"/>
          <a:ext cx="3603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11" imgW="228600" imgH="228600" progId="Equation.DSMT4">
                  <p:embed/>
                </p:oleObj>
              </mc:Choice>
              <mc:Fallback>
                <p:oleObj name="Equation" r:id="rId11" imgW="2286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3" y="1628775"/>
                        <a:ext cx="360362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8316913" y="1628775"/>
          <a:ext cx="3397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13" imgW="215806" imgH="228501" progId="Equation.DSMT4">
                  <p:embed/>
                </p:oleObj>
              </mc:Choice>
              <mc:Fallback>
                <p:oleObj name="Equation" r:id="rId13" imgW="215806" imgH="22850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1628775"/>
                        <a:ext cx="3397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9" name="Picture 15"/>
          <p:cNvPicPr>
            <a:picLocks noChangeAspect="1" noChangeArrowheads="1"/>
          </p:cNvPicPr>
          <p:nvPr/>
        </p:nvPicPr>
        <p:blipFill>
          <a:blip r:embed="rId15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205038"/>
            <a:ext cx="5688012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0" name="文字方塊 16"/>
          <p:cNvSpPr txBox="1">
            <a:spLocks noChangeArrowheads="1"/>
          </p:cNvSpPr>
          <p:nvPr/>
        </p:nvSpPr>
        <p:spPr bwMode="auto">
          <a:xfrm>
            <a:off x="3924300" y="6092825"/>
            <a:ext cx="1511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3.6.2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投影片編號版面配置區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6AF34D1-FD76-4357-B363-49751B1E74DD}" type="slidenum">
              <a:rPr kumimoji="0" lang="zh-TW" altLang="en-US">
                <a:latin typeface="Arial Black" panose="020B0A04020102020204" pitchFamily="34" charset="0"/>
              </a:rPr>
              <a:pPr/>
              <a:t>32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pSp>
        <p:nvGrpSpPr>
          <p:cNvPr id="18437" name="群組 7"/>
          <p:cNvGrpSpPr>
            <a:grpSpLocks/>
          </p:cNvGrpSpPr>
          <p:nvPr/>
        </p:nvGrpSpPr>
        <p:grpSpPr bwMode="auto">
          <a:xfrm>
            <a:off x="611188" y="908050"/>
            <a:ext cx="7921625" cy="3128963"/>
            <a:chOff x="611188" y="908050"/>
            <a:chExt cx="7921625" cy="3128963"/>
          </a:xfrm>
        </p:grpSpPr>
        <p:sp>
          <p:nvSpPr>
            <p:cNvPr id="18438" name="文字方塊 13"/>
            <p:cNvSpPr txBox="1">
              <a:spLocks noChangeArrowheads="1"/>
            </p:cNvSpPr>
            <p:nvPr/>
          </p:nvSpPr>
          <p:spPr bwMode="auto">
            <a:xfrm>
              <a:off x="611188" y="908050"/>
              <a:ext cx="79216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假設已算出所有的     ，則模糊中值法所得的結果為：</a:t>
              </a:r>
            </a:p>
          </p:txBody>
        </p:sp>
        <p:graphicFrame>
          <p:nvGraphicFramePr>
            <p:cNvPr id="18434" name="Object 11"/>
            <p:cNvGraphicFramePr>
              <a:graphicFrameLocks noChangeAspect="1"/>
            </p:cNvGraphicFramePr>
            <p:nvPr/>
          </p:nvGraphicFramePr>
          <p:xfrm>
            <a:off x="1692275" y="1844675"/>
            <a:ext cx="5784850" cy="2192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9" name="Equation" r:id="rId3" imgW="2413000" imgH="914400" progId="Equation.DSMT4">
                    <p:embed/>
                  </p:oleObj>
                </mc:Choice>
                <mc:Fallback>
                  <p:oleObj name="Equation" r:id="rId3" imgW="2413000" imgH="9144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275" y="1844675"/>
                          <a:ext cx="5784850" cy="2192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5" name="Object 10"/>
            <p:cNvGraphicFramePr>
              <a:graphicFrameLocks noChangeAspect="1"/>
            </p:cNvGraphicFramePr>
            <p:nvPr/>
          </p:nvGraphicFramePr>
          <p:xfrm>
            <a:off x="3182987" y="959236"/>
            <a:ext cx="380902" cy="4040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0" name="Equation" r:id="rId5" imgW="215806" imgH="228501" progId="Equation.DSMT4">
                    <p:embed/>
                  </p:oleObj>
                </mc:Choice>
                <mc:Fallback>
                  <p:oleObj name="Equation" r:id="rId5" imgW="215806" imgH="228501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2987" y="959236"/>
                          <a:ext cx="380902" cy="4040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.7 頻率域濾波器設計</a:t>
            </a:r>
          </a:p>
        </p:txBody>
      </p:sp>
      <p:sp>
        <p:nvSpPr>
          <p:cNvPr id="1946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62200"/>
            <a:ext cx="8229600" cy="4235450"/>
          </a:xfrm>
        </p:spPr>
        <p:txBody>
          <a:bodyPr/>
          <a:lstStyle/>
          <a:p>
            <a:pPr eaLnBrk="1" hangingPunct="1"/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低通濾波器：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TW" altLang="en-US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TW" altLang="en-US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TW" altLang="en-US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低通巴特沃斯濾波器：</a:t>
            </a:r>
          </a:p>
          <a:p>
            <a:pPr eaLnBrk="1" hangingPunct="1"/>
            <a:endParaRPr lang="zh-TW" altLang="en-US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lang="zh-TW" altLang="en-US" sz="22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高通巴特沃斯濾波器：</a:t>
            </a:r>
          </a:p>
        </p:txBody>
      </p:sp>
      <p:sp>
        <p:nvSpPr>
          <p:cNvPr id="19466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907CE82-9783-42FD-B0F3-2875F1D8465B}" type="slidenum">
              <a:rPr kumimoji="0" lang="zh-TW" altLang="en-US">
                <a:latin typeface="Arial Black" panose="020B0A04020102020204" pitchFamily="34" charset="0"/>
              </a:rPr>
              <a:pPr/>
              <a:t>33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pSp>
        <p:nvGrpSpPr>
          <p:cNvPr id="19467" name="群組 27"/>
          <p:cNvGrpSpPr>
            <a:grpSpLocks/>
          </p:cNvGrpSpPr>
          <p:nvPr/>
        </p:nvGrpSpPr>
        <p:grpSpPr bwMode="auto">
          <a:xfrm>
            <a:off x="1955800" y="1524000"/>
            <a:ext cx="5359400" cy="690563"/>
            <a:chOff x="1955800" y="1524000"/>
            <a:chExt cx="5359400" cy="690563"/>
          </a:xfrm>
        </p:grpSpPr>
        <p:sp>
          <p:nvSpPr>
            <p:cNvPr id="19471" name="Rectangle 4"/>
            <p:cNvSpPr>
              <a:spLocks noChangeArrowheads="1"/>
            </p:cNvSpPr>
            <p:nvPr/>
          </p:nvSpPr>
          <p:spPr bwMode="auto">
            <a:xfrm>
              <a:off x="2660650" y="1752600"/>
              <a:ext cx="838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75000"/>
                </a:spcBef>
              </a:pPr>
              <a:r>
                <a:rPr lang="en-US" altLang="zh-TW" sz="2400">
                  <a:latin typeface="Times New Roman" panose="02020603050405020304" pitchFamily="18" charset="0"/>
                </a:rPr>
                <a:t>FT</a:t>
              </a:r>
            </a:p>
          </p:txBody>
        </p:sp>
        <p:sp>
          <p:nvSpPr>
            <p:cNvPr id="19472" name="Line 5"/>
            <p:cNvSpPr>
              <a:spLocks noChangeShapeType="1"/>
            </p:cNvSpPr>
            <p:nvPr/>
          </p:nvSpPr>
          <p:spPr bwMode="auto">
            <a:xfrm>
              <a:off x="2279650" y="1981200"/>
              <a:ext cx="381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3" name="Line 6"/>
            <p:cNvSpPr>
              <a:spLocks noChangeShapeType="1"/>
            </p:cNvSpPr>
            <p:nvPr/>
          </p:nvSpPr>
          <p:spPr bwMode="auto">
            <a:xfrm>
              <a:off x="3498850" y="1981200"/>
              <a:ext cx="457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4" name="Rectangle 7"/>
            <p:cNvSpPr>
              <a:spLocks noChangeArrowheads="1"/>
            </p:cNvSpPr>
            <p:nvPr/>
          </p:nvSpPr>
          <p:spPr bwMode="auto">
            <a:xfrm>
              <a:off x="3956050" y="1752600"/>
              <a:ext cx="10668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400" i="1">
                  <a:latin typeface="Times New Roman" panose="02020603050405020304" pitchFamily="18" charset="0"/>
                </a:rPr>
                <a:t>S</a:t>
              </a:r>
              <a:r>
                <a:rPr lang="en-US" altLang="zh-TW" sz="2400">
                  <a:latin typeface="Times New Roman" panose="02020603050405020304" pitchFamily="18" charset="0"/>
                </a:rPr>
                <a:t>(</a:t>
              </a:r>
              <a:r>
                <a:rPr lang="en-US" altLang="zh-TW" sz="2400" i="1">
                  <a:latin typeface="Times New Roman" panose="02020603050405020304" pitchFamily="18" charset="0"/>
                </a:rPr>
                <a:t>u,v</a:t>
              </a:r>
              <a:r>
                <a:rPr lang="en-US" altLang="zh-TW" sz="240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9475" name="Line 8"/>
            <p:cNvSpPr>
              <a:spLocks noChangeShapeType="1"/>
            </p:cNvSpPr>
            <p:nvPr/>
          </p:nvSpPr>
          <p:spPr bwMode="auto">
            <a:xfrm>
              <a:off x="5022850" y="1981200"/>
              <a:ext cx="533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6" name="Rectangle 9"/>
            <p:cNvSpPr>
              <a:spLocks noChangeArrowheads="1"/>
            </p:cNvSpPr>
            <p:nvPr/>
          </p:nvSpPr>
          <p:spPr bwMode="auto">
            <a:xfrm>
              <a:off x="5556250" y="1752600"/>
              <a:ext cx="838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 sz="2400">
                  <a:latin typeface="Times New Roman" panose="02020603050405020304" pitchFamily="18" charset="0"/>
                </a:rPr>
                <a:t>IFT</a:t>
              </a:r>
              <a:endParaRPr lang="zh-TW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9477" name="Line 10"/>
            <p:cNvSpPr>
              <a:spLocks noChangeShapeType="1"/>
            </p:cNvSpPr>
            <p:nvPr/>
          </p:nvSpPr>
          <p:spPr bwMode="auto">
            <a:xfrm>
              <a:off x="6394450" y="1981200"/>
              <a:ext cx="457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8" name="Text Box 11"/>
            <p:cNvSpPr txBox="1">
              <a:spLocks noChangeArrowheads="1"/>
            </p:cNvSpPr>
            <p:nvPr/>
          </p:nvSpPr>
          <p:spPr bwMode="auto">
            <a:xfrm>
              <a:off x="3498850" y="1524000"/>
              <a:ext cx="4572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2400" i="1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9479" name="Text Box 12"/>
            <p:cNvSpPr txBox="1">
              <a:spLocks noChangeArrowheads="1"/>
            </p:cNvSpPr>
            <p:nvPr/>
          </p:nvSpPr>
          <p:spPr bwMode="auto">
            <a:xfrm>
              <a:off x="1955800" y="1757363"/>
              <a:ext cx="285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i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9480" name="Text Box 13"/>
            <p:cNvSpPr txBox="1">
              <a:spLocks noChangeArrowheads="1"/>
            </p:cNvSpPr>
            <p:nvPr/>
          </p:nvSpPr>
          <p:spPr bwMode="auto">
            <a:xfrm>
              <a:off x="5099050" y="1524000"/>
              <a:ext cx="53340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kumimoji="0" lang="en-US" altLang="zh-TW" sz="2400" i="1">
                  <a:latin typeface="Times New Roman" panose="02020603050405020304" pitchFamily="18" charset="0"/>
                </a:rPr>
                <a:t>F’</a:t>
              </a:r>
            </a:p>
          </p:txBody>
        </p:sp>
        <p:sp>
          <p:nvSpPr>
            <p:cNvPr id="19481" name="Text Box 14"/>
            <p:cNvSpPr txBox="1">
              <a:spLocks noChangeArrowheads="1"/>
            </p:cNvSpPr>
            <p:nvPr/>
          </p:nvSpPr>
          <p:spPr bwMode="auto">
            <a:xfrm>
              <a:off x="6927850" y="1752600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i="1">
                  <a:latin typeface="Times New Roman" panose="02020603050405020304" pitchFamily="18" charset="0"/>
                </a:rPr>
                <a:t>I’</a:t>
              </a:r>
            </a:p>
          </p:txBody>
        </p:sp>
      </p:grpSp>
      <p:grpSp>
        <p:nvGrpSpPr>
          <p:cNvPr id="19468" name="群組 28"/>
          <p:cNvGrpSpPr>
            <a:grpSpLocks/>
          </p:cNvGrpSpPr>
          <p:nvPr/>
        </p:nvGrpSpPr>
        <p:grpSpPr bwMode="auto">
          <a:xfrm>
            <a:off x="849313" y="2816225"/>
            <a:ext cx="7902575" cy="3498850"/>
            <a:chOff x="859976" y="3046411"/>
            <a:chExt cx="7903024" cy="3498852"/>
          </a:xfrm>
        </p:grpSpPr>
        <p:graphicFrame>
          <p:nvGraphicFramePr>
            <p:cNvPr id="19458" name="Object 15"/>
            <p:cNvGraphicFramePr>
              <a:graphicFrameLocks noChangeAspect="1"/>
            </p:cNvGraphicFramePr>
            <p:nvPr/>
          </p:nvGraphicFramePr>
          <p:xfrm>
            <a:off x="871538" y="3046411"/>
            <a:ext cx="3765550" cy="995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2" name="Equation" r:id="rId3" imgW="2184400" imgH="584200" progId="Equation.DSMT4">
                    <p:embed/>
                  </p:oleObj>
                </mc:Choice>
                <mc:Fallback>
                  <p:oleObj name="Equation" r:id="rId3" imgW="2184400" imgH="5842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1538" y="3046411"/>
                          <a:ext cx="3765550" cy="995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59" name="Object 17"/>
            <p:cNvGraphicFramePr>
              <a:graphicFrameLocks noChangeAspect="1"/>
            </p:cNvGraphicFramePr>
            <p:nvPr/>
          </p:nvGraphicFramePr>
          <p:xfrm>
            <a:off x="859976" y="4552156"/>
            <a:ext cx="2343150" cy="769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3" name="Equation" r:id="rId5" imgW="1307532" imgH="431613" progId="Equation.DSMT4">
                    <p:embed/>
                  </p:oleObj>
                </mc:Choice>
                <mc:Fallback>
                  <p:oleObj name="Equation" r:id="rId5" imgW="1307532" imgH="431613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9976" y="4552156"/>
                          <a:ext cx="2343150" cy="769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0" name="Object 19"/>
            <p:cNvGraphicFramePr>
              <a:graphicFrameLocks noChangeAspect="1"/>
            </p:cNvGraphicFramePr>
            <p:nvPr/>
          </p:nvGraphicFramePr>
          <p:xfrm>
            <a:off x="5105400" y="3200400"/>
            <a:ext cx="3657600" cy="2462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4" r:id="rId7" imgW="3323844" imgH="2237232" progId="Visio.Drawing.6">
                    <p:embed/>
                  </p:oleObj>
                </mc:Choice>
                <mc:Fallback>
                  <p:oleObj r:id="rId7" imgW="3323844" imgH="2237232" progId="Visio.Drawing.6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5400" y="3200400"/>
                          <a:ext cx="3657600" cy="2462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1" name="Object 21"/>
            <p:cNvGraphicFramePr>
              <a:graphicFrameLocks noChangeAspect="1"/>
            </p:cNvGraphicFramePr>
            <p:nvPr/>
          </p:nvGraphicFramePr>
          <p:xfrm>
            <a:off x="871538" y="5867400"/>
            <a:ext cx="2071687" cy="677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5" name="Equation" r:id="rId9" imgW="1307532" imgH="431613" progId="Equation.DSMT4">
                    <p:embed/>
                  </p:oleObj>
                </mc:Choice>
                <mc:Fallback>
                  <p:oleObj name="Equation" r:id="rId9" imgW="1307532" imgH="431613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1538" y="5867400"/>
                          <a:ext cx="2071687" cy="677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469" name="Group 27"/>
            <p:cNvGrpSpPr>
              <a:grpSpLocks/>
            </p:cNvGrpSpPr>
            <p:nvPr/>
          </p:nvGrpSpPr>
          <p:grpSpPr bwMode="auto">
            <a:xfrm>
              <a:off x="5486400" y="5759450"/>
              <a:ext cx="2895600" cy="336550"/>
              <a:chOff x="3072" y="3628"/>
              <a:chExt cx="1824" cy="212"/>
            </a:xfrm>
          </p:grpSpPr>
          <p:sp>
            <p:nvSpPr>
              <p:cNvPr id="19470" name="Rectangle 25"/>
              <p:cNvSpPr>
                <a:spLocks noChangeArrowheads="1"/>
              </p:cNvSpPr>
              <p:nvPr/>
            </p:nvSpPr>
            <p:spPr bwMode="auto">
              <a:xfrm>
                <a:off x="3072" y="3628"/>
                <a:ext cx="182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zh-TW" altLang="en-US" sz="1600">
                    <a:latin typeface="Times New Roman" panose="02020603050405020304" pitchFamily="18" charset="0"/>
                  </a:rPr>
                  <a:t>圖2.7.1                和　　  關係</a:t>
                </a:r>
              </a:p>
            </p:txBody>
          </p:sp>
          <p:graphicFrame>
            <p:nvGraphicFramePr>
              <p:cNvPr id="19462" name="Object 24"/>
              <p:cNvGraphicFramePr>
                <a:graphicFrameLocks noChangeAspect="1"/>
              </p:cNvGraphicFramePr>
              <p:nvPr/>
            </p:nvGraphicFramePr>
            <p:xfrm>
              <a:off x="3601" y="3671"/>
              <a:ext cx="419" cy="1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86" r:id="rId11" imgW="444307" imgH="203112" progId="Equation.3">
                      <p:embed/>
                    </p:oleObj>
                  </mc:Choice>
                  <mc:Fallback>
                    <p:oleObj r:id="rId11" imgW="444307" imgH="203112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1" y="3671"/>
                            <a:ext cx="419" cy="1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63" name="Object 23"/>
              <p:cNvGraphicFramePr>
                <a:graphicFrameLocks noChangeAspect="1"/>
              </p:cNvGraphicFramePr>
              <p:nvPr/>
            </p:nvGraphicFramePr>
            <p:xfrm>
              <a:off x="4156" y="3648"/>
              <a:ext cx="32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87" r:id="rId13" imgW="304668" imgH="228501" progId="Equation.3">
                      <p:embed/>
                    </p:oleObj>
                  </mc:Choice>
                  <mc:Fallback>
                    <p:oleObj r:id="rId13" imgW="304668" imgH="228501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6" y="3648"/>
                            <a:ext cx="32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4DD0C6F9-6211-4862-A47A-D6A4CCF82045}" type="slidenum">
              <a:rPr kumimoji="0" lang="zh-TW" altLang="en-US">
                <a:latin typeface="Arial Black" panose="020B0A04020102020204" pitchFamily="34" charset="0"/>
              </a:rPr>
              <a:pPr/>
              <a:t>34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pic>
        <p:nvPicPr>
          <p:cNvPr id="36867" name="Picture 2" descr="Fig2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3200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 descr="Fig220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8600"/>
            <a:ext cx="3192463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6" descr="Fig220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505200"/>
            <a:ext cx="3192463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Line 8"/>
          <p:cNvSpPr>
            <a:spLocks noChangeShapeType="1"/>
          </p:cNvSpPr>
          <p:nvPr/>
        </p:nvSpPr>
        <p:spPr bwMode="auto">
          <a:xfrm flipV="1">
            <a:off x="3581400" y="2133600"/>
            <a:ext cx="1447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1" name="Line 9"/>
          <p:cNvSpPr>
            <a:spLocks noChangeShapeType="1"/>
          </p:cNvSpPr>
          <p:nvPr/>
        </p:nvSpPr>
        <p:spPr bwMode="auto">
          <a:xfrm>
            <a:off x="3581400" y="4343400"/>
            <a:ext cx="1447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72" name="Text Box 11"/>
          <p:cNvSpPr txBox="1">
            <a:spLocks noChangeArrowheads="1"/>
          </p:cNvSpPr>
          <p:nvPr/>
        </p:nvSpPr>
        <p:spPr bwMode="auto">
          <a:xfrm>
            <a:off x="3348038" y="5961063"/>
            <a:ext cx="19240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.7.2(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b) </a:t>
            </a:r>
            <a:b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得到的影像 </a:t>
            </a:r>
            <a:r>
              <a:rPr lang="en-US" altLang="zh-TW" sz="20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I’ </a:t>
            </a:r>
            <a:endParaRPr lang="en-US" altLang="zh-TW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873" name="Text Box 12"/>
          <p:cNvSpPr txBox="1">
            <a:spLocks noChangeArrowheads="1"/>
          </p:cNvSpPr>
          <p:nvPr/>
        </p:nvSpPr>
        <p:spPr bwMode="auto">
          <a:xfrm>
            <a:off x="395288" y="5097463"/>
            <a:ext cx="3168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.6.3  輸入影像 </a:t>
            </a:r>
            <a:r>
              <a:rPr lang="en-US" altLang="zh-TW" sz="20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I </a:t>
            </a:r>
            <a:endParaRPr lang="en-US" altLang="zh-TW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874" name="Rectangle 15"/>
          <p:cNvSpPr>
            <a:spLocks noChangeArrowheads="1"/>
          </p:cNvSpPr>
          <p:nvPr/>
        </p:nvSpPr>
        <p:spPr bwMode="auto">
          <a:xfrm>
            <a:off x="2843213" y="549275"/>
            <a:ext cx="22701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.7.2(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a)  </a:t>
            </a:r>
            <a:b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=3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0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altLang="zh-TW" sz="2000" baseline="-2500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=200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得到的傅利葉頻譜圖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6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.2 平滑法和統計上的根據 </a:t>
            </a:r>
          </a:p>
        </p:txBody>
      </p:sp>
      <p:sp>
        <p:nvSpPr>
          <p:cNvPr id="1030" name="Rectangle 67"/>
          <p:cNvSpPr>
            <a:spLocks noGrp="1" noChangeArrowheads="1"/>
          </p:cNvSpPr>
          <p:nvPr>
            <p:ph idx="1"/>
          </p:nvPr>
        </p:nvSpPr>
        <p:spPr>
          <a:xfrm>
            <a:off x="457200" y="1671638"/>
            <a:ext cx="8229600" cy="1397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利用將灰階值平均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(Averaging)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，將雜訊的影響淡化。 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以迴積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(Convolution)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的方式完成計算。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面罩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(Mask)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放在3×3子影像上，用反應值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(Response)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取代中心點。 </a:t>
            </a:r>
          </a:p>
        </p:txBody>
      </p:sp>
      <p:sp>
        <p:nvSpPr>
          <p:cNvPr id="1031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0416C522-F0BA-48F0-BF10-5626D2BD0A2C}" type="slidenum">
              <a:rPr kumimoji="0" lang="zh-TW" altLang="en-US">
                <a:latin typeface="Arial Black" panose="020B0A04020102020204" pitchFamily="34" charset="0"/>
              </a:rPr>
              <a:pPr/>
              <a:t>4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pSp>
        <p:nvGrpSpPr>
          <p:cNvPr id="1032" name="群組 16"/>
          <p:cNvGrpSpPr>
            <a:grpSpLocks/>
          </p:cNvGrpSpPr>
          <p:nvPr/>
        </p:nvGrpSpPr>
        <p:grpSpPr bwMode="auto">
          <a:xfrm>
            <a:off x="381000" y="3068638"/>
            <a:ext cx="8407400" cy="3160712"/>
            <a:chOff x="381000" y="3357563"/>
            <a:chExt cx="8407400" cy="3161287"/>
          </a:xfrm>
        </p:grpSpPr>
        <p:graphicFrame>
          <p:nvGraphicFramePr>
            <p:cNvPr id="1026" name="Object 1024"/>
            <p:cNvGraphicFramePr>
              <a:graphicFrameLocks noChangeAspect="1"/>
            </p:cNvGraphicFramePr>
            <p:nvPr/>
          </p:nvGraphicFramePr>
          <p:xfrm>
            <a:off x="381000" y="3357563"/>
            <a:ext cx="2395538" cy="2514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r:id="rId3" imgW="1745742" imgH="1824990" progId="Visio.Drawing.6">
                    <p:embed/>
                  </p:oleObj>
                </mc:Choice>
                <mc:Fallback>
                  <p:oleObj r:id="rId3" imgW="1745742" imgH="1824990" progId="Visio.Drawing.6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00" y="3357563"/>
                          <a:ext cx="2395538" cy="2514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3" name="Oval 55"/>
            <p:cNvSpPr>
              <a:spLocks noChangeArrowheads="1"/>
            </p:cNvSpPr>
            <p:nvPr/>
          </p:nvSpPr>
          <p:spPr bwMode="auto">
            <a:xfrm>
              <a:off x="1066800" y="4500563"/>
              <a:ext cx="609600" cy="6096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034" name="Line 56"/>
            <p:cNvSpPr>
              <a:spLocks noChangeShapeType="1"/>
            </p:cNvSpPr>
            <p:nvPr/>
          </p:nvSpPr>
          <p:spPr bwMode="auto">
            <a:xfrm flipV="1">
              <a:off x="1676400" y="4271963"/>
              <a:ext cx="533400" cy="457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Text Box 57"/>
            <p:cNvSpPr txBox="1">
              <a:spLocks noChangeArrowheads="1"/>
            </p:cNvSpPr>
            <p:nvPr/>
          </p:nvSpPr>
          <p:spPr bwMode="auto">
            <a:xfrm>
              <a:off x="2209800" y="4067175"/>
              <a:ext cx="9969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600">
                  <a:solidFill>
                    <a:srgbClr val="FF0000"/>
                  </a:solidFill>
                  <a:latin typeface="新細明體" panose="02020500000000000000" pitchFamily="18" charset="-120"/>
                </a:rPr>
                <a:t>疑似雜訊</a:t>
              </a:r>
              <a:endParaRPr lang="zh-TW" altLang="en-US" sz="1600">
                <a:solidFill>
                  <a:srgbClr val="FF0000"/>
                </a:solidFill>
              </a:endParaRPr>
            </a:p>
          </p:txBody>
        </p:sp>
        <p:graphicFrame>
          <p:nvGraphicFramePr>
            <p:cNvPr id="1027" name="Object 1025"/>
            <p:cNvGraphicFramePr>
              <a:graphicFrameLocks noChangeAspect="1"/>
            </p:cNvGraphicFramePr>
            <p:nvPr/>
          </p:nvGraphicFramePr>
          <p:xfrm>
            <a:off x="3657600" y="3967163"/>
            <a:ext cx="1752600" cy="164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r:id="rId5" imgW="1287780" imgH="1203960" progId="Visio.Drawing.6">
                    <p:embed/>
                  </p:oleObj>
                </mc:Choice>
                <mc:Fallback>
                  <p:oleObj r:id="rId5" imgW="1287780" imgH="1203960" progId="Visio.Drawing.6">
                    <p:embed/>
                    <p:pic>
                      <p:nvPicPr>
                        <p:cNvPr id="0" name="Object 1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7600" y="3967163"/>
                          <a:ext cx="1752600" cy="1647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6" name="Text Box 59"/>
            <p:cNvSpPr txBox="1">
              <a:spLocks noChangeArrowheads="1"/>
            </p:cNvSpPr>
            <p:nvPr/>
          </p:nvSpPr>
          <p:spPr bwMode="auto">
            <a:xfrm>
              <a:off x="609600" y="5973763"/>
              <a:ext cx="199926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.2.1  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3×3 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子影像</a:t>
              </a:r>
            </a:p>
          </p:txBody>
        </p:sp>
        <p:sp>
          <p:nvSpPr>
            <p:cNvPr id="1037" name="Text Box 60"/>
            <p:cNvSpPr txBox="1">
              <a:spLocks noChangeArrowheads="1"/>
            </p:cNvSpPr>
            <p:nvPr/>
          </p:nvSpPr>
          <p:spPr bwMode="auto">
            <a:xfrm>
              <a:off x="3505200" y="5934075"/>
              <a:ext cx="22268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.2.2  平滑法的面罩 </a:t>
              </a:r>
            </a:p>
          </p:txBody>
        </p:sp>
        <p:graphicFrame>
          <p:nvGraphicFramePr>
            <p:cNvPr id="1028" name="Object 1026"/>
            <p:cNvGraphicFramePr>
              <a:graphicFrameLocks noChangeAspect="1"/>
            </p:cNvGraphicFramePr>
            <p:nvPr/>
          </p:nvGraphicFramePr>
          <p:xfrm>
            <a:off x="5910263" y="3357563"/>
            <a:ext cx="2395537" cy="2514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VISIO" r:id="rId7" imgW="1744980" imgH="1824228" progId="Visio.Drawing.6">
                    <p:embed/>
                  </p:oleObj>
                </mc:Choice>
                <mc:Fallback>
                  <p:oleObj name="VISIO" r:id="rId7" imgW="1744980" imgH="1824228" progId="Visio.Drawing.6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0263" y="3357563"/>
                          <a:ext cx="2395537" cy="2514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8" name="Text Box 62"/>
            <p:cNvSpPr txBox="1">
              <a:spLocks noChangeArrowheads="1"/>
            </p:cNvSpPr>
            <p:nvPr/>
          </p:nvSpPr>
          <p:spPr bwMode="auto">
            <a:xfrm>
              <a:off x="5904929" y="5934075"/>
              <a:ext cx="254749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</a:t>
              </a:r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.2.2.1  經平滑法作用於</a:t>
              </a:r>
            </a:p>
            <a:p>
              <a:pPr algn="ctr" eaLnBrk="1" hangingPunct="1"/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中心點後的子影像</a:t>
              </a:r>
            </a:p>
          </p:txBody>
        </p:sp>
        <p:sp>
          <p:nvSpPr>
            <p:cNvPr id="1039" name="Oval 63"/>
            <p:cNvSpPr>
              <a:spLocks noChangeArrowheads="1"/>
            </p:cNvSpPr>
            <p:nvPr/>
          </p:nvSpPr>
          <p:spPr bwMode="auto">
            <a:xfrm>
              <a:off x="6604000" y="4500563"/>
              <a:ext cx="609600" cy="6096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040" name="Line 64"/>
            <p:cNvSpPr>
              <a:spLocks noChangeShapeType="1"/>
            </p:cNvSpPr>
            <p:nvPr/>
          </p:nvSpPr>
          <p:spPr bwMode="auto">
            <a:xfrm flipV="1">
              <a:off x="6934200" y="3890963"/>
              <a:ext cx="228600" cy="6096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1" name="Rectangle 65"/>
            <p:cNvSpPr>
              <a:spLocks noChangeArrowheads="1"/>
            </p:cNvSpPr>
            <p:nvPr/>
          </p:nvSpPr>
          <p:spPr bwMode="auto">
            <a:xfrm>
              <a:off x="6305550" y="3533775"/>
              <a:ext cx="24828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(2+1+2+3+20+2+2+1+3)/9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280CE72F-9EC7-43E7-9475-376D21324A27}" type="slidenum">
              <a:rPr kumimoji="0" lang="zh-TW" altLang="en-US">
                <a:latin typeface="Arial Black" panose="020B0A04020102020204" pitchFamily="34" charset="0"/>
              </a:rPr>
              <a:pPr/>
              <a:t>5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pSp>
        <p:nvGrpSpPr>
          <p:cNvPr id="25603" name="群組 10"/>
          <p:cNvGrpSpPr>
            <a:grpSpLocks/>
          </p:cNvGrpSpPr>
          <p:nvPr/>
        </p:nvGrpSpPr>
        <p:grpSpPr bwMode="auto">
          <a:xfrm>
            <a:off x="450850" y="609600"/>
            <a:ext cx="8297863" cy="5764213"/>
            <a:chOff x="450825" y="609600"/>
            <a:chExt cx="8297639" cy="5764213"/>
          </a:xfrm>
        </p:grpSpPr>
        <p:sp>
          <p:nvSpPr>
            <p:cNvPr id="25604" name="Text Box 2"/>
            <p:cNvSpPr txBox="1">
              <a:spLocks noChangeArrowheads="1"/>
            </p:cNvSpPr>
            <p:nvPr/>
          </p:nvSpPr>
          <p:spPr bwMode="auto">
            <a:xfrm>
              <a:off x="467544" y="609600"/>
              <a:ext cx="8280920" cy="769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範例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1：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給一如下的4×4子影像，利用平滑法去除雜訊後，所得的影像為何？</a:t>
              </a:r>
            </a:p>
          </p:txBody>
        </p:sp>
        <p:pic>
          <p:nvPicPr>
            <p:cNvPr id="25605" name="Picture 3" descr="Fig02-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1066800"/>
              <a:ext cx="2286000" cy="218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6" name="Picture 5" descr="Fig02-0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4137819"/>
              <a:ext cx="2286000" cy="218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7" name="Text Box 8"/>
            <p:cNvSpPr txBox="1">
              <a:spLocks noChangeArrowheads="1"/>
            </p:cNvSpPr>
            <p:nvPr/>
          </p:nvSpPr>
          <p:spPr bwMode="auto">
            <a:xfrm>
              <a:off x="467543" y="2971800"/>
              <a:ext cx="8222431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解答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</a:t>
              </a:r>
            </a:p>
            <a:p>
              <a:pPr eaLnBrk="1" hangingPunct="1"/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	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進行平滑動作，得影像如下</a:t>
              </a:r>
            </a:p>
            <a:p>
              <a:pPr eaLnBrk="1" hangingPunct="1"/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608" name="Text Box 9"/>
            <p:cNvSpPr txBox="1">
              <a:spLocks noChangeArrowheads="1"/>
            </p:cNvSpPr>
            <p:nvPr/>
          </p:nvSpPr>
          <p:spPr bwMode="auto">
            <a:xfrm>
              <a:off x="450825" y="5943600"/>
              <a:ext cx="1312863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解答完畢</a:t>
              </a:r>
              <a:endPara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609" name="Rectangle 10"/>
            <p:cNvSpPr>
              <a:spLocks noChangeArrowheads="1"/>
            </p:cNvSpPr>
            <p:nvPr/>
          </p:nvSpPr>
          <p:spPr bwMode="auto">
            <a:xfrm>
              <a:off x="5724525" y="4398963"/>
              <a:ext cx="2807915" cy="831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4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平滑過的灰階值有經過</a:t>
              </a:r>
              <a:r>
                <a:rPr lang="zh-TW" altLang="en-US" sz="240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四捨五入</a:t>
              </a:r>
              <a:r>
                <a:rPr lang="zh-TW" altLang="en-US" sz="24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EDFB429-B3F8-4CD5-B974-48BCB4C01350}" type="slidenum">
              <a:rPr kumimoji="0" lang="zh-TW" altLang="en-US">
                <a:latin typeface="Arial Black" panose="020B0A04020102020204" pitchFamily="34" charset="0"/>
              </a:rPr>
              <a:pPr/>
              <a:t>6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pSp>
        <p:nvGrpSpPr>
          <p:cNvPr id="26627" name="群組 9"/>
          <p:cNvGrpSpPr>
            <a:grpSpLocks/>
          </p:cNvGrpSpPr>
          <p:nvPr/>
        </p:nvGrpSpPr>
        <p:grpSpPr bwMode="auto">
          <a:xfrm>
            <a:off x="306388" y="685800"/>
            <a:ext cx="8837612" cy="5688013"/>
            <a:chOff x="306809" y="685800"/>
            <a:chExt cx="8837191" cy="5688013"/>
          </a:xfrm>
        </p:grpSpPr>
        <p:sp>
          <p:nvSpPr>
            <p:cNvPr id="26628" name="Text Box 2050"/>
            <p:cNvSpPr txBox="1">
              <a:spLocks noChangeArrowheads="1"/>
            </p:cNvSpPr>
            <p:nvPr/>
          </p:nvSpPr>
          <p:spPr bwMode="auto">
            <a:xfrm>
              <a:off x="323528" y="685800"/>
              <a:ext cx="8820472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範例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2：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如何針對邊緣像素進行平滑法的雜訊去除？</a:t>
              </a:r>
            </a:p>
            <a:p>
              <a:pPr eaLnBrk="1" hangingPunct="1"/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解答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：</a:t>
              </a:r>
            </a:p>
            <a:p>
              <a:pPr eaLnBrk="1" hangingPunct="1"/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	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將邊緣像素複製一次，原影像被放大成如下6×6影像：  </a:t>
              </a:r>
            </a:p>
          </p:txBody>
        </p:sp>
        <p:pic>
          <p:nvPicPr>
            <p:cNvPr id="26629" name="Picture 2052" descr="Fig02-0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0008" y="2797175"/>
              <a:ext cx="3276600" cy="3154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0" name="Text Box 2054"/>
            <p:cNvSpPr txBox="1">
              <a:spLocks noChangeArrowheads="1"/>
            </p:cNvSpPr>
            <p:nvPr/>
          </p:nvSpPr>
          <p:spPr bwMode="auto">
            <a:xfrm>
              <a:off x="4787900" y="2276475"/>
              <a:ext cx="3532188" cy="769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經平滑動作後，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/>
              </a:r>
              <a:b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可得下列結果：</a:t>
              </a:r>
              <a:r>
                <a: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</a:p>
          </p:txBody>
        </p:sp>
        <p:pic>
          <p:nvPicPr>
            <p:cNvPr id="26631" name="Picture 2055" descr="Fig02-0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3200400"/>
              <a:ext cx="2895600" cy="275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2" name="Text Box 2057"/>
            <p:cNvSpPr txBox="1">
              <a:spLocks noChangeArrowheads="1"/>
            </p:cNvSpPr>
            <p:nvPr/>
          </p:nvSpPr>
          <p:spPr bwMode="auto">
            <a:xfrm>
              <a:off x="306809" y="5943600"/>
              <a:ext cx="1312863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解答完畢</a:t>
              </a:r>
              <a:endPara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060BFFFF-AEFB-4ED7-8CA9-30B79BDF9D3C}" type="slidenum">
              <a:rPr kumimoji="0" lang="zh-TW" altLang="en-US">
                <a:latin typeface="Arial Black" panose="020B0A04020102020204" pitchFamily="34" charset="0"/>
              </a:rPr>
              <a:pPr/>
              <a:t>7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pSp>
        <p:nvGrpSpPr>
          <p:cNvPr id="2052" name="群組 13"/>
          <p:cNvGrpSpPr>
            <a:grpSpLocks/>
          </p:cNvGrpSpPr>
          <p:nvPr/>
        </p:nvGrpSpPr>
        <p:grpSpPr bwMode="auto">
          <a:xfrm>
            <a:off x="304800" y="620713"/>
            <a:ext cx="8228013" cy="5840412"/>
            <a:chOff x="0" y="533400"/>
            <a:chExt cx="8227641" cy="5840413"/>
          </a:xfrm>
        </p:grpSpPr>
        <p:sp>
          <p:nvSpPr>
            <p:cNvPr id="2053" name="Text Box 2"/>
            <p:cNvSpPr txBox="1">
              <a:spLocks noChangeArrowheads="1"/>
            </p:cNvSpPr>
            <p:nvPr/>
          </p:nvSpPr>
          <p:spPr bwMode="auto">
            <a:xfrm>
              <a:off x="0" y="533400"/>
              <a:ext cx="7152084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範例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3：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如何降低(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Reduce)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相鄰兩個平滑運算的計算量？</a:t>
              </a:r>
            </a:p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解答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：</a:t>
              </a:r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pic>
          <p:nvPicPr>
            <p:cNvPr id="2054" name="Picture 3" descr="Fig02-0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4100" y="1196975"/>
              <a:ext cx="4495800" cy="185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5" name="Text Box 5"/>
            <p:cNvSpPr txBox="1">
              <a:spLocks noChangeArrowheads="1"/>
            </p:cNvSpPr>
            <p:nvPr/>
          </p:nvSpPr>
          <p:spPr bwMode="auto">
            <a:xfrm>
              <a:off x="0" y="3352800"/>
              <a:ext cx="425289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	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下列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3×2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視窗是重覆的： </a:t>
              </a:r>
            </a:p>
          </p:txBody>
        </p:sp>
        <p:pic>
          <p:nvPicPr>
            <p:cNvPr id="2056" name="Picture 6" descr="Fig02-0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4005263"/>
              <a:ext cx="1306513" cy="18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7" name="Text Box 8"/>
            <p:cNvSpPr txBox="1">
              <a:spLocks noChangeArrowheads="1"/>
            </p:cNvSpPr>
            <p:nvPr/>
          </p:nvSpPr>
          <p:spPr bwMode="auto">
            <a:xfrm>
              <a:off x="2484438" y="4149725"/>
              <a:ext cx="5743203" cy="1615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為了降低計算量，                        在第一個平滑運算中可以被保留下來，以便在第二個平滑運算時繼續使用。</a:t>
              </a:r>
              <a:r>
                <a: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</a:p>
          </p:txBody>
        </p:sp>
        <p:graphicFrame>
          <p:nvGraphicFramePr>
            <p:cNvPr id="2050" name="Object 9"/>
            <p:cNvGraphicFramePr>
              <a:graphicFrameLocks noChangeAspect="1"/>
            </p:cNvGraphicFramePr>
            <p:nvPr/>
          </p:nvGraphicFramePr>
          <p:xfrm>
            <a:off x="4932363" y="4149725"/>
            <a:ext cx="1468437" cy="676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" name="Equation" r:id="rId5" imgW="901309" imgH="418918" progId="Equation.DSMT4">
                    <p:embed/>
                  </p:oleObj>
                </mc:Choice>
                <mc:Fallback>
                  <p:oleObj name="Equation" r:id="rId5" imgW="901309" imgH="418918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363" y="4149725"/>
                          <a:ext cx="1468437" cy="676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8" name="Text Box 13"/>
            <p:cNvSpPr txBox="1">
              <a:spLocks noChangeArrowheads="1"/>
            </p:cNvSpPr>
            <p:nvPr/>
          </p:nvSpPr>
          <p:spPr bwMode="auto">
            <a:xfrm>
              <a:off x="79375" y="5943600"/>
              <a:ext cx="1312863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解答完畢</a:t>
              </a:r>
              <a:endPara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41546918-EF88-47F8-976E-B421FBB7810B}" type="slidenum">
              <a:rPr kumimoji="0" lang="zh-TW" altLang="en-US">
                <a:latin typeface="Arial Black" panose="020B0A04020102020204" pitchFamily="34" charset="0"/>
              </a:rPr>
              <a:pPr/>
              <a:t>8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  <p:grpSp>
        <p:nvGrpSpPr>
          <p:cNvPr id="3082" name="Group 66"/>
          <p:cNvGrpSpPr>
            <a:grpSpLocks/>
          </p:cNvGrpSpPr>
          <p:nvPr/>
        </p:nvGrpSpPr>
        <p:grpSpPr bwMode="auto">
          <a:xfrm>
            <a:off x="381000" y="533400"/>
            <a:ext cx="8007350" cy="822325"/>
            <a:chOff x="240" y="442"/>
            <a:chExt cx="5511" cy="518"/>
          </a:xfrm>
        </p:grpSpPr>
        <p:sp>
          <p:nvSpPr>
            <p:cNvPr id="3092" name="Rectangle 65"/>
            <p:cNvSpPr>
              <a:spLocks noChangeArrowheads="1"/>
            </p:cNvSpPr>
            <p:nvPr/>
          </p:nvSpPr>
          <p:spPr bwMode="auto">
            <a:xfrm>
              <a:off x="240" y="480"/>
              <a:ext cx="5280" cy="4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093" name="Text Box 2"/>
            <p:cNvSpPr txBox="1">
              <a:spLocks noChangeArrowheads="1"/>
            </p:cNvSpPr>
            <p:nvPr/>
          </p:nvSpPr>
          <p:spPr bwMode="auto">
            <a:xfrm>
              <a:off x="240" y="442"/>
              <a:ext cx="5511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定理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.2.1.  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平滑法作用到影像後，的確可將原影像的標準差予以有效降低。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詳見本書證明</a:t>
              </a:r>
              <a:r>
                <a:rPr lang="en-US" altLang="zh-TW" sz="22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 </a:t>
              </a:r>
              <a:endPara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aphicFrame>
        <p:nvGraphicFramePr>
          <p:cNvPr id="3074" name="Object 31"/>
          <p:cNvGraphicFramePr>
            <a:graphicFrameLocks noChangeAspect="1"/>
          </p:cNvGraphicFramePr>
          <p:nvPr/>
        </p:nvGraphicFramePr>
        <p:xfrm>
          <a:off x="3167063" y="2708275"/>
          <a:ext cx="2735262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3" imgW="1651000" imgH="393700" progId="Equation.DSMT4">
                  <p:embed/>
                </p:oleObj>
              </mc:Choice>
              <mc:Fallback>
                <p:oleObj name="Equation" r:id="rId3" imgW="1651000" imgH="3937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2708275"/>
                        <a:ext cx="2735262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0"/>
          <p:cNvGraphicFramePr>
            <a:graphicFrameLocks noChangeAspect="1"/>
          </p:cNvGraphicFramePr>
          <p:nvPr/>
        </p:nvGraphicFramePr>
        <p:xfrm>
          <a:off x="3100388" y="3644900"/>
          <a:ext cx="279082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5" imgW="1688367" imgH="393529" progId="Equation.DSMT4">
                  <p:embed/>
                </p:oleObj>
              </mc:Choice>
              <mc:Fallback>
                <p:oleObj name="Equation" r:id="rId5" imgW="1688367" imgH="393529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3644900"/>
                        <a:ext cx="2790825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Rectangle 39"/>
          <p:cNvSpPr>
            <a:spLocks noChangeArrowheads="1"/>
          </p:cNvSpPr>
          <p:nvPr/>
        </p:nvSpPr>
        <p:spPr bwMode="auto">
          <a:xfrm>
            <a:off x="0" y="4624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84" name="Rectangle 42"/>
          <p:cNvSpPr>
            <a:spLocks noChangeArrowheads="1"/>
          </p:cNvSpPr>
          <p:nvPr/>
        </p:nvSpPr>
        <p:spPr bwMode="auto">
          <a:xfrm>
            <a:off x="304800" y="3733800"/>
            <a:ext cx="17621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Y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的平均值為</a:t>
            </a:r>
          </a:p>
        </p:txBody>
      </p:sp>
      <p:sp>
        <p:nvSpPr>
          <p:cNvPr id="3085" name="Rectangle 43"/>
          <p:cNvSpPr>
            <a:spLocks noChangeArrowheads="1"/>
          </p:cNvSpPr>
          <p:nvPr/>
        </p:nvSpPr>
        <p:spPr bwMode="auto">
          <a:xfrm>
            <a:off x="304800" y="4556125"/>
            <a:ext cx="17621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Y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的變異數為</a:t>
            </a:r>
          </a:p>
        </p:txBody>
      </p:sp>
      <p:sp>
        <p:nvSpPr>
          <p:cNvPr id="3086" name="Rectangle 49"/>
          <p:cNvSpPr>
            <a:spLocks noChangeArrowheads="1"/>
          </p:cNvSpPr>
          <p:nvPr/>
        </p:nvSpPr>
        <p:spPr bwMode="auto">
          <a:xfrm>
            <a:off x="3519488" y="2843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087" name="Rectangle 51"/>
          <p:cNvSpPr>
            <a:spLocks noChangeArrowheads="1"/>
          </p:cNvSpPr>
          <p:nvPr/>
        </p:nvSpPr>
        <p:spPr bwMode="auto">
          <a:xfrm>
            <a:off x="3609975" y="2890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3076" name="Object 50"/>
          <p:cNvGraphicFramePr>
            <a:graphicFrameLocks noChangeAspect="1"/>
          </p:cNvGraphicFramePr>
          <p:nvPr/>
        </p:nvGraphicFramePr>
        <p:xfrm>
          <a:off x="1908175" y="4437063"/>
          <a:ext cx="60928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7" imgW="3759200" imgH="444500" progId="Equation.DSMT4">
                  <p:embed/>
                </p:oleObj>
              </mc:Choice>
              <mc:Fallback>
                <p:oleObj name="Equation" r:id="rId7" imgW="3759200" imgH="4445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437063"/>
                        <a:ext cx="60928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8" name="Rectangle 54"/>
          <p:cNvSpPr>
            <a:spLocks noChangeArrowheads="1"/>
          </p:cNvSpPr>
          <p:nvPr/>
        </p:nvSpPr>
        <p:spPr bwMode="auto">
          <a:xfrm>
            <a:off x="323850" y="5373688"/>
            <a:ext cx="82724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在上述的特殊分布假設下，平滑法的標準差為單一像素的標準差之1/3。</a:t>
            </a:r>
          </a:p>
        </p:txBody>
      </p:sp>
      <p:graphicFrame>
        <p:nvGraphicFramePr>
          <p:cNvPr id="3077" name="Object 59"/>
          <p:cNvGraphicFramePr>
            <a:graphicFrameLocks noChangeAspect="1"/>
          </p:cNvGraphicFramePr>
          <p:nvPr/>
        </p:nvGraphicFramePr>
        <p:xfrm>
          <a:off x="4949825" y="1484313"/>
          <a:ext cx="2790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r:id="rId9" imgW="1485900" imgH="228600" progId="Equation.3">
                  <p:embed/>
                </p:oleObj>
              </mc:Choice>
              <mc:Fallback>
                <p:oleObj r:id="rId9" imgW="1485900" imgH="2286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5" y="1484313"/>
                        <a:ext cx="2790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1"/>
          <p:cNvGraphicFramePr>
            <a:graphicFrameLocks noChangeAspect="1"/>
          </p:cNvGraphicFramePr>
          <p:nvPr/>
        </p:nvGraphicFramePr>
        <p:xfrm>
          <a:off x="1403350" y="1931988"/>
          <a:ext cx="10668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r:id="rId11" imgW="660113" imgH="393529" progId="Equation.3">
                  <p:embed/>
                </p:oleObj>
              </mc:Choice>
              <mc:Fallback>
                <p:oleObj r:id="rId11" imgW="660113" imgH="393529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931988"/>
                        <a:ext cx="10668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63"/>
          <p:cNvGraphicFramePr>
            <a:graphicFrameLocks noChangeAspect="1"/>
          </p:cNvGraphicFramePr>
          <p:nvPr/>
        </p:nvGraphicFramePr>
        <p:xfrm>
          <a:off x="3708400" y="1916113"/>
          <a:ext cx="99060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13" imgW="583947" imgH="393529" progId="Equation.DSMT4">
                  <p:embed/>
                </p:oleObj>
              </mc:Choice>
              <mc:Fallback>
                <p:oleObj name="Equation" r:id="rId13" imgW="583947" imgH="393529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916113"/>
                        <a:ext cx="990600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9" name="Text Box 68"/>
          <p:cNvSpPr txBox="1">
            <a:spLocks noChangeArrowheads="1"/>
          </p:cNvSpPr>
          <p:nvPr/>
        </p:nvSpPr>
        <p:spPr bwMode="auto">
          <a:xfrm>
            <a:off x="7985125" y="4549775"/>
            <a:ext cx="860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000">
                <a:latin typeface="Times New Roman" panose="02020603050405020304" pitchFamily="18" charset="0"/>
              </a:rPr>
              <a:t>(2.2.1)</a:t>
            </a:r>
          </a:p>
        </p:txBody>
      </p:sp>
      <p:sp>
        <p:nvSpPr>
          <p:cNvPr id="3090" name="文字方塊 26"/>
          <p:cNvSpPr txBox="1">
            <a:spLocks noChangeArrowheads="1"/>
          </p:cNvSpPr>
          <p:nvPr/>
        </p:nvSpPr>
        <p:spPr bwMode="auto">
          <a:xfrm>
            <a:off x="395288" y="1484313"/>
            <a:ext cx="48974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　　　　　　　            ，並假設</a:t>
            </a:r>
          </a:p>
        </p:txBody>
      </p:sp>
      <p:graphicFrame>
        <p:nvGraphicFramePr>
          <p:cNvPr id="3080" name="Object 70"/>
          <p:cNvGraphicFramePr>
            <a:graphicFrameLocks noChangeAspect="1"/>
          </p:cNvGraphicFramePr>
          <p:nvPr/>
        </p:nvGraphicFramePr>
        <p:xfrm>
          <a:off x="1116013" y="1528763"/>
          <a:ext cx="27860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r:id="rId15" imgW="1524000" imgH="228600" progId="Equation.3">
                  <p:embed/>
                </p:oleObj>
              </mc:Choice>
              <mc:Fallback>
                <p:oleObj r:id="rId15" imgW="1524000" imgH="22860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528763"/>
                        <a:ext cx="278606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1" name="文字方塊 28"/>
          <p:cNvSpPr txBox="1">
            <a:spLocks noChangeArrowheads="1"/>
          </p:cNvSpPr>
          <p:nvPr/>
        </p:nvSpPr>
        <p:spPr bwMode="auto">
          <a:xfrm>
            <a:off x="395288" y="2060575"/>
            <a:ext cx="45370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則得到　　　　 ，也就是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5102225"/>
          </a:xfrm>
        </p:spPr>
        <p:txBody>
          <a:bodyPr/>
          <a:lstStyle/>
          <a:p>
            <a:pPr eaLnBrk="1" hangingPunct="1"/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若面罩變大，標準差將下降；計算量也會增大，且有模糊</a:t>
            </a:r>
            <a:r>
              <a:rPr lang="en-US" altLang="zh-TW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(Blurred)</a:t>
            </a:r>
            <a:r>
              <a:rPr lang="zh-TW" altLang="en-US" sz="2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現象。</a:t>
            </a:r>
          </a:p>
        </p:txBody>
      </p:sp>
      <p:sp>
        <p:nvSpPr>
          <p:cNvPr id="27651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0B46A7E5-81A1-419C-B2F1-3497692EE6B9}" type="slidenum">
              <a:rPr kumimoji="0" lang="zh-TW" altLang="en-US">
                <a:latin typeface="Arial Black" panose="020B0A04020102020204" pitchFamily="34" charset="0"/>
              </a:rPr>
              <a:pPr/>
              <a:t>9</a:t>
            </a:fld>
            <a:endParaRPr kumimoji="0" lang="en-US" altLang="zh-TW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6">
  <a:themeElements>
    <a:clrScheme name="自訂 5">
      <a:dk1>
        <a:srgbClr val="000000"/>
      </a:dk1>
      <a:lt1>
        <a:srgbClr val="FFFFFF"/>
      </a:lt1>
      <a:dk2>
        <a:srgbClr val="000000"/>
      </a:dk2>
      <a:lt2>
        <a:srgbClr val="15A7A7"/>
      </a:lt2>
      <a:accent1>
        <a:srgbClr val="BBE8EB"/>
      </a:accent1>
      <a:accent2>
        <a:srgbClr val="8EDADE"/>
      </a:accent2>
      <a:accent3>
        <a:srgbClr val="FFFFFF"/>
      </a:accent3>
      <a:accent4>
        <a:srgbClr val="000000"/>
      </a:accent4>
      <a:accent5>
        <a:srgbClr val="8EDADE"/>
      </a:accent5>
      <a:accent6>
        <a:srgbClr val="8EDADE"/>
      </a:accent6>
      <a:hlink>
        <a:srgbClr val="8EDADE"/>
      </a:hlink>
      <a:folHlink>
        <a:srgbClr val="BBE8EB"/>
      </a:folHlink>
    </a:clrScheme>
    <a:fontScheme name="Pixe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6" id="{ABC13283-FAA0-4149-A742-4B9D2729B8B0}" vid="{2A35E677-82A8-459F-BE2D-E7E487924E00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v6</Template>
  <TotalTime>3910</TotalTime>
  <Words>1691</Words>
  <Application>Microsoft Office PowerPoint</Application>
  <PresentationFormat>如螢幕大小 (4:3)</PresentationFormat>
  <Paragraphs>325</Paragraphs>
  <Slides>34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4</vt:i4>
      </vt:variant>
      <vt:variant>
        <vt:lpstr>投影片標題</vt:lpstr>
      </vt:variant>
      <vt:variant>
        <vt:i4>34</vt:i4>
      </vt:variant>
    </vt:vector>
  </HeadingPairs>
  <TitlesOfParts>
    <vt:vector size="45" baseType="lpstr">
      <vt:lpstr>Arial</vt:lpstr>
      <vt:lpstr>新細明體</vt:lpstr>
      <vt:lpstr>Wingdings</vt:lpstr>
      <vt:lpstr>Arial Black</vt:lpstr>
      <vt:lpstr>Times New Roman</vt:lpstr>
      <vt:lpstr>微軟正黑體</vt:lpstr>
      <vt:lpstr>v6</vt:lpstr>
      <vt:lpstr>Visio 2000 Drawing</vt:lpstr>
      <vt:lpstr>MathType 6.0 Equation</vt:lpstr>
      <vt:lpstr>Microsoft 方程式編輯器 3.0</vt:lpstr>
      <vt:lpstr>Microsoft Office Visio 繪圖</vt:lpstr>
      <vt:lpstr>第三章  影像品質的改善與回復 </vt:lpstr>
      <vt:lpstr>內容 </vt:lpstr>
      <vt:lpstr>3.1 前言</vt:lpstr>
      <vt:lpstr>3.2 平滑法和統計上的根據 </vt:lpstr>
      <vt:lpstr>PowerPoint 簡報</vt:lpstr>
      <vt:lpstr>PowerPoint 簡報</vt:lpstr>
      <vt:lpstr>PowerPoint 簡報</vt:lpstr>
      <vt:lpstr>PowerPoint 簡報</vt:lpstr>
      <vt:lpstr>PowerPoint 簡報</vt:lpstr>
      <vt:lpstr>3.3 中值法和其電路設計</vt:lpstr>
      <vt:lpstr>PowerPoint 簡報</vt:lpstr>
      <vt:lpstr>PowerPoint 簡報</vt:lpstr>
      <vt:lpstr>Bitonic數列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3.4 中央加權中值法</vt:lpstr>
      <vt:lpstr>PowerPoint 簡報</vt:lpstr>
      <vt:lpstr>PowerPoint 簡報</vt:lpstr>
      <vt:lpstr>3.5 柱狀圖等化法</vt:lpstr>
      <vt:lpstr>PowerPoint 簡報</vt:lpstr>
      <vt:lpstr>PowerPoint 簡報</vt:lpstr>
      <vt:lpstr>部份重疊柱狀圖等化法</vt:lpstr>
      <vt:lpstr>PowerPoint 簡報</vt:lpstr>
      <vt:lpstr>3.6 模糊中值法</vt:lpstr>
      <vt:lpstr>PowerPoint 簡報</vt:lpstr>
      <vt:lpstr>PowerPoint 簡報</vt:lpstr>
      <vt:lpstr>PowerPoint 簡報</vt:lpstr>
      <vt:lpstr>3.7 頻率域濾波器設計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影像品質的改善與回復</dc:title>
  <dc:creator>RB505</dc:creator>
  <cp:lastModifiedBy>Jhih</cp:lastModifiedBy>
  <cp:revision>356</cp:revision>
  <cp:lastPrinted>1601-01-01T00:00:00Z</cp:lastPrinted>
  <dcterms:created xsi:type="dcterms:W3CDTF">2002-06-27T04:48:03Z</dcterms:created>
  <dcterms:modified xsi:type="dcterms:W3CDTF">2015-09-01T10:00:36Z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