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3" r:id="rId4"/>
    <p:sldId id="258" r:id="rId5"/>
    <p:sldId id="265" r:id="rId6"/>
    <p:sldId id="287" r:id="rId7"/>
    <p:sldId id="288" r:id="rId8"/>
    <p:sldId id="266" r:id="rId9"/>
    <p:sldId id="279" r:id="rId10"/>
    <p:sldId id="280" r:id="rId11"/>
    <p:sldId id="281" r:id="rId12"/>
    <p:sldId id="259" r:id="rId13"/>
    <p:sldId id="267" r:id="rId14"/>
    <p:sldId id="282" r:id="rId15"/>
    <p:sldId id="283" r:id="rId16"/>
    <p:sldId id="268" r:id="rId17"/>
    <p:sldId id="278" r:id="rId18"/>
    <p:sldId id="261" r:id="rId19"/>
    <p:sldId id="269" r:id="rId20"/>
    <p:sldId id="286" r:id="rId21"/>
    <p:sldId id="262" r:id="rId22"/>
    <p:sldId id="271" r:id="rId23"/>
  </p:sldIdLst>
  <p:sldSz cx="9144000" cy="6858000" type="screen4x3"/>
  <p:notesSz cx="6662738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462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28001F6-3F28-4C7E-97CA-E955AFE690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5134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6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6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6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915B82-C4C7-42A9-9986-0B6A17F7F8B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80D25-08A9-43E0-AC90-636B2630450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64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E0858F-B599-40BE-B491-4681D9FBB10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442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D39AF-EFEF-42F4-9BBB-8B93D11388F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034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D523D-10DF-4CC8-8028-415D86F4FD8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65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AE6E9-2B72-4186-BA68-74F8642F51E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863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FBB07-F613-450C-B5DE-5BE58262335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5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A9115-27C0-4D75-99AF-F20C87C9468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5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F945F-9B70-4CFD-8C6C-EE25B7142BE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21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46B5F-4B44-47D6-88CC-F1C0BF204B5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072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72BFA-CA5A-478A-95ED-49DB7C31560D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952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5EFA4-02CF-4F59-B1F6-D349FC8FBBC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04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3CAD9-45A7-446E-86A6-D4C3D0F3156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1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D5AC8-4224-40C5-8C6F-E834EDBA9CC2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714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fld id="{FDF12ED9-16D6-4E5E-ADE1-4E5BA6C1E14B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536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36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9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89.png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2.wmf"/><Relationship Id="rId5" Type="http://schemas.openxmlformats.org/officeDocument/2006/relationships/image" Target="../media/image91.png"/><Relationship Id="rId15" Type="http://schemas.openxmlformats.org/officeDocument/2006/relationships/image" Target="../media/image84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6.wmf"/><Relationship Id="rId4" Type="http://schemas.openxmlformats.org/officeDocument/2006/relationships/image" Target="../media/image90.png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</a:t>
            </a:r>
            <a:b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</a:t>
            </a:r>
          </a:p>
        </p:txBody>
      </p:sp>
      <p:sp>
        <p:nvSpPr>
          <p:cNvPr id="17411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C2E8789-1074-4E39-BB5A-95C8EB0A44AE}" type="slidenum">
              <a:rPr kumimoji="0" lang="zh-TW" altLang="en-US">
                <a:latin typeface="Arial Black" panose="020B0A04020102020204" pitchFamily="34" charset="0"/>
              </a:rPr>
              <a:pPr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758" name="Group 222"/>
          <p:cNvGraphicFramePr>
            <a:graphicFrameLocks noGrp="1"/>
          </p:cNvGraphicFramePr>
          <p:nvPr>
            <p:ph sz="half" idx="2"/>
          </p:nvPr>
        </p:nvGraphicFramePr>
        <p:xfrm>
          <a:off x="611188" y="549275"/>
          <a:ext cx="3101975" cy="2601913"/>
        </p:xfrm>
        <a:graphic>
          <a:graphicData uri="http://schemas.openxmlformats.org/drawingml/2006/table">
            <a:tbl>
              <a:tblPr/>
              <a:tblGrid>
                <a:gridCol w="549275"/>
                <a:gridCol w="620712"/>
                <a:gridCol w="666750"/>
                <a:gridCol w="668338"/>
                <a:gridCol w="596900"/>
              </a:tblGrid>
              <a:tr h="52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(3)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(4)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(5)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(6)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(7)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(8)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(9)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3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2786B36-4695-430F-B661-762579B979EB}" type="slidenum">
              <a:rPr kumimoji="0" lang="zh-TW" altLang="en-US">
                <a:latin typeface="Arial Black" panose="020B0A04020102020204" pitchFamily="34" charset="0"/>
              </a:rPr>
              <a:pPr/>
              <a:t>10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4140" name="Rectangle 175"/>
          <p:cNvSpPr>
            <a:spLocks noChangeArrowheads="1"/>
          </p:cNvSpPr>
          <p:nvPr/>
        </p:nvSpPr>
        <p:spPr bwMode="auto">
          <a:xfrm>
            <a:off x="2322513" y="2368550"/>
            <a:ext cx="15001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098" name="Object 172"/>
          <p:cNvGraphicFramePr>
            <a:graphicFrameLocks noChangeAspect="1"/>
          </p:cNvGraphicFramePr>
          <p:nvPr/>
        </p:nvGraphicFramePr>
        <p:xfrm>
          <a:off x="6300788" y="3357563"/>
          <a:ext cx="1397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" imgW="825500" imgH="279400" progId="Equation.DSMT4">
                  <p:embed/>
                </p:oleObj>
              </mc:Choice>
              <mc:Fallback>
                <p:oleObj name="Equation" r:id="rId3" imgW="825500" imgH="27940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57563"/>
                        <a:ext cx="1397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757" name="Group 221"/>
          <p:cNvGraphicFramePr>
            <a:graphicFrameLocks noGrp="1"/>
          </p:cNvGraphicFramePr>
          <p:nvPr/>
        </p:nvGraphicFramePr>
        <p:xfrm>
          <a:off x="611188" y="3357563"/>
          <a:ext cx="7705725" cy="3313112"/>
        </p:xfrm>
        <a:graphic>
          <a:graphicData uri="http://schemas.openxmlformats.org/drawingml/2006/table">
            <a:tbl>
              <a:tblPr/>
              <a:tblGrid>
                <a:gridCol w="2566987"/>
                <a:gridCol w="2570163"/>
                <a:gridCol w="2568575"/>
              </a:tblGrid>
              <a:tr h="477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(1)  -6-18-15=-39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(2)  18+15+15=48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(3)  15+15+9=39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(4)  -6+6+15=15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(5)  6+15-3=18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(6)  -15+3+9=-3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(7)  36+39+30=105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(8)  39+30+12=81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(9)  30+12+18=60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27+36+18=81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-12-6-24=-27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-30-39-24=-93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36+18+15=69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-6-9+3=-12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-39-24-15=-78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18+15+12=45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-9+3-36=-42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921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-24-15-36=-75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19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39+81 = 120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48+27 = 75 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39+93 = 132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15+69 = 84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18+12 = 30 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3+78 = 81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105+45 = 150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81+42 = 123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0" marR="0" lvl="0" indent="219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60+75 = 135 &gt; 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5" name="Rectangle 223"/>
          <p:cNvSpPr>
            <a:spLocks noChangeArrowheads="1"/>
          </p:cNvSpPr>
          <p:nvPr/>
        </p:nvSpPr>
        <p:spPr bwMode="auto">
          <a:xfrm>
            <a:off x="3851275" y="692150"/>
            <a:ext cx="4167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4.2.10(a)</a:t>
            </a:r>
            <a:b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為使用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Prewitt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算子得到的相關資訊 </a:t>
            </a:r>
          </a:p>
        </p:txBody>
      </p:sp>
      <p:sp>
        <p:nvSpPr>
          <p:cNvPr id="4156" name="Rectangle 224"/>
          <p:cNvSpPr>
            <a:spLocks noChangeArrowheads="1"/>
          </p:cNvSpPr>
          <p:nvPr/>
        </p:nvSpPr>
        <p:spPr bwMode="auto">
          <a:xfrm>
            <a:off x="4356100" y="2924175"/>
            <a:ext cx="469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4.2.10(b)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Prewitt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算子得到的結果 </a:t>
            </a:r>
          </a:p>
        </p:txBody>
      </p:sp>
      <p:graphicFrame>
        <p:nvGraphicFramePr>
          <p:cNvPr id="4099" name="Object 61"/>
          <p:cNvGraphicFramePr>
            <a:graphicFrameLocks noChangeAspect="1"/>
          </p:cNvGraphicFramePr>
          <p:nvPr/>
        </p:nvGraphicFramePr>
        <p:xfrm>
          <a:off x="1476375" y="3429000"/>
          <a:ext cx="55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5" imgW="317362" imgH="228501" progId="Equation.DSMT4">
                  <p:embed/>
                </p:oleObj>
              </mc:Choice>
              <mc:Fallback>
                <p:oleObj name="Equation" r:id="rId5" imgW="317362" imgH="228501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558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3"/>
          <p:cNvGraphicFramePr>
            <a:graphicFrameLocks noChangeAspect="1"/>
          </p:cNvGraphicFramePr>
          <p:nvPr/>
        </p:nvGraphicFramePr>
        <p:xfrm>
          <a:off x="4067175" y="3429000"/>
          <a:ext cx="576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7" imgW="317225" imgH="241091" progId="Equation.DSMT4">
                  <p:embed/>
                </p:oleObj>
              </mc:Choice>
              <mc:Fallback>
                <p:oleObj name="Equation" r:id="rId7" imgW="317225" imgH="241091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29000"/>
                        <a:ext cx="5762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908050"/>
            <a:ext cx="8208963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從圖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4.2.10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中可得知像素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(9)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皆為邊點，所以最後測邊結果為一個如下的倒ㄇ字型。</a:t>
            </a:r>
          </a:p>
        </p:txBody>
      </p:sp>
      <p:graphicFrame>
        <p:nvGraphicFramePr>
          <p:cNvPr id="579753" name="Group 169"/>
          <p:cNvGraphicFramePr>
            <a:graphicFrameLocks noGrp="1"/>
          </p:cNvGraphicFramePr>
          <p:nvPr>
            <p:ph sz="half" idx="2"/>
          </p:nvPr>
        </p:nvGraphicFramePr>
        <p:xfrm>
          <a:off x="3341688" y="2276475"/>
          <a:ext cx="3606800" cy="2735263"/>
        </p:xfrm>
        <a:graphic>
          <a:graphicData uri="http://schemas.openxmlformats.org/drawingml/2006/table">
            <a:tbl>
              <a:tblPr/>
              <a:tblGrid>
                <a:gridCol w="681037"/>
                <a:gridCol w="746125"/>
                <a:gridCol w="682625"/>
                <a:gridCol w="747713"/>
                <a:gridCol w="7493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A4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Ｘ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A4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3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749081D-90E5-4999-A0E8-D3ABA494FF48}" type="slidenum">
              <a:rPr kumimoji="0" lang="zh-TW" altLang="en-US">
                <a:latin typeface="Arial Black" panose="020B0A04020102020204" pitchFamily="34" charset="0"/>
              </a:rPr>
              <a:pPr/>
              <a:t>11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3594" name="Rectangle 170"/>
          <p:cNvSpPr>
            <a:spLocks noChangeArrowheads="1"/>
          </p:cNvSpPr>
          <p:nvPr/>
        </p:nvSpPr>
        <p:spPr bwMode="auto">
          <a:xfrm>
            <a:off x="827088" y="5557838"/>
            <a:ext cx="1312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Marr-Hildreth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</a:p>
        </p:txBody>
      </p:sp>
      <p:sp>
        <p:nvSpPr>
          <p:cNvPr id="512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Marr-Hildreth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測邊算子結合了高斯平滑算子和拉普拉斯算子的雙重技巧。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高斯平滑算子(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Gaussian Smoothing Operator)：</a:t>
            </a:r>
          </a:p>
          <a:p>
            <a:pPr eaLnBrk="1" hangingPunct="1"/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(Laplacian of Gaussian)：</a:t>
            </a:r>
          </a:p>
          <a:p>
            <a:pPr eaLnBrk="1" hangingPunct="1">
              <a:lnSpc>
                <a:spcPct val="160000"/>
              </a:lnSpc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     表迴積運算，而       表拉普拉斯算子。 </a:t>
            </a:r>
          </a:p>
        </p:txBody>
      </p:sp>
      <p:sp>
        <p:nvSpPr>
          <p:cNvPr id="512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9D4F40F-F7B8-4537-AC5A-75BB3AB71F86}" type="slidenum">
              <a:rPr kumimoji="0" lang="zh-TW" altLang="en-US">
                <a:latin typeface="Arial Black" panose="020B0A04020102020204" pitchFamily="34" charset="0"/>
              </a:rPr>
              <a:pPr/>
              <a:t>12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3952875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2" name="Object 15"/>
          <p:cNvGraphicFramePr>
            <a:graphicFrameLocks noChangeAspect="1"/>
          </p:cNvGraphicFramePr>
          <p:nvPr/>
        </p:nvGraphicFramePr>
        <p:xfrm>
          <a:off x="3397250" y="3124200"/>
          <a:ext cx="18145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028700" imgH="368300" progId="Equation.DSMT4">
                  <p:embed/>
                </p:oleObj>
              </mc:Choice>
              <mc:Fallback>
                <p:oleObj name="Equation" r:id="rId3" imgW="10287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124200"/>
                        <a:ext cx="181451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36004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3" name="Object 17"/>
          <p:cNvGraphicFramePr>
            <a:graphicFrameLocks noChangeAspect="1"/>
          </p:cNvGraphicFramePr>
          <p:nvPr/>
        </p:nvGraphicFramePr>
        <p:xfrm>
          <a:off x="2473325" y="4168775"/>
          <a:ext cx="3513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954951" imgH="253890" progId="Equation.DSMT4">
                  <p:embed/>
                </p:oleObj>
              </mc:Choice>
              <mc:Fallback>
                <p:oleObj name="Equation" r:id="rId5" imgW="1954951" imgH="25389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168775"/>
                        <a:ext cx="35131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0"/>
          <p:cNvGraphicFramePr>
            <a:graphicFrameLocks noChangeAspect="1"/>
          </p:cNvGraphicFramePr>
          <p:nvPr/>
        </p:nvGraphicFramePr>
        <p:xfrm>
          <a:off x="914400" y="4800600"/>
          <a:ext cx="2809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114102" imgH="126780" progId="Equation.3">
                  <p:embed/>
                </p:oleObj>
              </mc:Choice>
              <mc:Fallback>
                <p:oleObj name="Equation" r:id="rId7" imgW="114102" imgH="1267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809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9"/>
          <p:cNvGraphicFramePr>
            <a:graphicFrameLocks noChangeAspect="1"/>
          </p:cNvGraphicFramePr>
          <p:nvPr/>
        </p:nvGraphicFramePr>
        <p:xfrm>
          <a:off x="3211513" y="4757738"/>
          <a:ext cx="3587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203024" imgH="203024" progId="Equation.DSMT4">
                  <p:embed/>
                </p:oleObj>
              </mc:Choice>
              <mc:Fallback>
                <p:oleObj name="Equation" r:id="rId9" imgW="203024" imgH="2030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757738"/>
                        <a:ext cx="3587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22"/>
          <p:cNvSpPr txBox="1">
            <a:spLocks noChangeArrowheads="1"/>
          </p:cNvSpPr>
          <p:nvPr/>
        </p:nvSpPr>
        <p:spPr bwMode="auto">
          <a:xfrm>
            <a:off x="6781800" y="4191000"/>
            <a:ext cx="938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</a:rPr>
              <a:t>(</a:t>
            </a:r>
            <a:r>
              <a:rPr lang="en-US" altLang="zh-TW" sz="2200">
                <a:latin typeface="Times New Roman" panose="02020603050405020304" pitchFamily="18" charset="0"/>
              </a:rPr>
              <a:t>4</a:t>
            </a:r>
            <a:r>
              <a:rPr lang="zh-TW" altLang="en-US" sz="2200">
                <a:latin typeface="Times New Roman" panose="02020603050405020304" pitchFamily="18" charset="0"/>
              </a:rPr>
              <a:t>.3.2)</a:t>
            </a:r>
          </a:p>
        </p:txBody>
      </p:sp>
      <p:sp>
        <p:nvSpPr>
          <p:cNvPr id="5133" name="Text Box 24"/>
          <p:cNvSpPr txBox="1">
            <a:spLocks noChangeArrowheads="1"/>
          </p:cNvSpPr>
          <p:nvPr/>
        </p:nvSpPr>
        <p:spPr bwMode="auto">
          <a:xfrm>
            <a:off x="609600" y="5526088"/>
            <a:ext cx="10302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結合性</a:t>
            </a:r>
          </a:p>
        </p:txBody>
      </p:sp>
      <p:sp>
        <p:nvSpPr>
          <p:cNvPr id="5134" name="Rectangle 26"/>
          <p:cNvSpPr>
            <a:spLocks noChangeArrowheads="1"/>
          </p:cNvSpPr>
          <p:nvPr/>
        </p:nvSpPr>
        <p:spPr bwMode="auto">
          <a:xfrm>
            <a:off x="36147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5126" name="Object 25"/>
          <p:cNvGraphicFramePr>
            <a:graphicFrameLocks noChangeAspect="1"/>
          </p:cNvGraphicFramePr>
          <p:nvPr/>
        </p:nvGraphicFramePr>
        <p:xfrm>
          <a:off x="2471738" y="5256213"/>
          <a:ext cx="35544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1" imgW="1917700" imgH="228600" progId="Equation.DSMT4">
                  <p:embed/>
                </p:oleObj>
              </mc:Choice>
              <mc:Fallback>
                <p:oleObj name="Equation" r:id="rId11" imgW="19177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256213"/>
                        <a:ext cx="35544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6781800" y="5257800"/>
            <a:ext cx="938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</a:rPr>
              <a:t>(</a:t>
            </a:r>
            <a:r>
              <a:rPr lang="en-US" altLang="zh-TW" sz="2200">
                <a:latin typeface="Times New Roman" panose="02020603050405020304" pitchFamily="18" charset="0"/>
              </a:rPr>
              <a:t>4</a:t>
            </a:r>
            <a:r>
              <a:rPr lang="zh-TW" altLang="en-US" sz="2200">
                <a:latin typeface="Times New Roman" panose="02020603050405020304" pitchFamily="18" charset="0"/>
              </a:rPr>
              <a:t>.3.3)</a:t>
            </a:r>
          </a:p>
        </p:txBody>
      </p:sp>
      <p:sp>
        <p:nvSpPr>
          <p:cNvPr id="5136" name="Text Box 28"/>
          <p:cNvSpPr txBox="1">
            <a:spLocks noChangeArrowheads="1"/>
          </p:cNvSpPr>
          <p:nvPr/>
        </p:nvSpPr>
        <p:spPr bwMode="auto">
          <a:xfrm>
            <a:off x="838200" y="521176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200">
              <a:latin typeface="Times New Roman" panose="02020603050405020304" pitchFamily="18" charset="0"/>
            </a:endParaRPr>
          </a:p>
        </p:txBody>
      </p:sp>
      <p:sp>
        <p:nvSpPr>
          <p:cNvPr id="5137" name="Text Box 29"/>
          <p:cNvSpPr txBox="1">
            <a:spLocks noChangeArrowheads="1"/>
          </p:cNvSpPr>
          <p:nvPr/>
        </p:nvSpPr>
        <p:spPr bwMode="auto">
          <a:xfrm>
            <a:off x="6781800" y="3352800"/>
            <a:ext cx="938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</a:rPr>
              <a:t>(</a:t>
            </a:r>
            <a:r>
              <a:rPr lang="en-US" altLang="zh-TW" sz="2200">
                <a:latin typeface="Times New Roman" panose="02020603050405020304" pitchFamily="18" charset="0"/>
              </a:rPr>
              <a:t>4</a:t>
            </a:r>
            <a:r>
              <a:rPr lang="zh-TW" altLang="en-US" sz="2200">
                <a:latin typeface="Times New Roman" panose="02020603050405020304" pitchFamily="18" charset="0"/>
              </a:rPr>
              <a:t>.3.1)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0E1368-048C-4697-9CC2-3B3214EA1D38}" type="slidenum">
              <a:rPr kumimoji="0" lang="zh-TW" altLang="en-US">
                <a:latin typeface="Arial Black" panose="020B0A04020102020204" pitchFamily="34" charset="0"/>
              </a:rPr>
              <a:pPr/>
              <a:t>13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6156" name="Rectangle 1039"/>
          <p:cNvSpPr>
            <a:spLocks noChangeArrowheads="1"/>
          </p:cNvSpPr>
          <p:nvPr/>
        </p:nvSpPr>
        <p:spPr bwMode="auto">
          <a:xfrm>
            <a:off x="395288" y="5084763"/>
            <a:ext cx="8424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為得到一個面罩且其面罩內的加權和為零，</a:t>
            </a:r>
          </a:p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我們令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的面罩形式如下所示，這裡的常數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是用來正規化用的。 </a:t>
            </a:r>
          </a:p>
        </p:txBody>
      </p:sp>
      <p:graphicFrame>
        <p:nvGraphicFramePr>
          <p:cNvPr id="6146" name="Object 1035"/>
          <p:cNvGraphicFramePr>
            <a:graphicFrameLocks noChangeAspect="1"/>
          </p:cNvGraphicFramePr>
          <p:nvPr/>
        </p:nvGraphicFramePr>
        <p:xfrm>
          <a:off x="6443663" y="657225"/>
          <a:ext cx="14525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方程式" r:id="rId3" imgW="1002865" imgH="495085" progId="Equation.3">
                  <p:embed/>
                </p:oleObj>
              </mc:Choice>
              <mc:Fallback>
                <p:oleObj name="方程式" r:id="rId3" imgW="1002865" imgH="495085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657225"/>
                        <a:ext cx="14525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34"/>
          <p:cNvGraphicFramePr>
            <a:graphicFrameLocks noChangeAspect="1"/>
          </p:cNvGraphicFramePr>
          <p:nvPr/>
        </p:nvGraphicFramePr>
        <p:xfrm>
          <a:off x="3021013" y="1412875"/>
          <a:ext cx="59245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3949700" imgH="495300" progId="Equation.DSMT4">
                  <p:embed/>
                </p:oleObj>
              </mc:Choice>
              <mc:Fallback>
                <p:oleObj name="Equation" r:id="rId5" imgW="3949700" imgH="4953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1412875"/>
                        <a:ext cx="59245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33"/>
          <p:cNvGraphicFramePr>
            <a:graphicFrameLocks noChangeAspect="1"/>
          </p:cNvGraphicFramePr>
          <p:nvPr/>
        </p:nvGraphicFramePr>
        <p:xfrm>
          <a:off x="2952750" y="2428875"/>
          <a:ext cx="13684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876300" imgH="482600" progId="Equation.DSMT4">
                  <p:embed/>
                </p:oleObj>
              </mc:Choice>
              <mc:Fallback>
                <p:oleObj name="Equation" r:id="rId7" imgW="876300" imgH="4826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428875"/>
                        <a:ext cx="13684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32"/>
          <p:cNvGraphicFramePr>
            <a:graphicFrameLocks noChangeAspect="1"/>
          </p:cNvGraphicFramePr>
          <p:nvPr/>
        </p:nvGraphicFramePr>
        <p:xfrm>
          <a:off x="5148263" y="2439988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1511300" imgH="482600" progId="Equation.DSMT4">
                  <p:embed/>
                </p:oleObj>
              </mc:Choice>
              <mc:Fallback>
                <p:oleObj name="Equation" r:id="rId9" imgW="1511300" imgH="4826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439988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31"/>
          <p:cNvGraphicFramePr>
            <a:graphicFrameLocks noChangeAspect="1"/>
          </p:cNvGraphicFramePr>
          <p:nvPr/>
        </p:nvGraphicFramePr>
        <p:xfrm>
          <a:off x="3106738" y="3330575"/>
          <a:ext cx="51768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1" imgW="3187700" imgH="482600" progId="Equation.DSMT4">
                  <p:embed/>
                </p:oleObj>
              </mc:Choice>
              <mc:Fallback>
                <p:oleObj name="Equation" r:id="rId11" imgW="3187700" imgH="482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330575"/>
                        <a:ext cx="517683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28"/>
          <p:cNvGraphicFramePr>
            <a:graphicFrameLocks noChangeAspect="1"/>
          </p:cNvGraphicFramePr>
          <p:nvPr/>
        </p:nvGraphicFramePr>
        <p:xfrm>
          <a:off x="3357563" y="4200525"/>
          <a:ext cx="36290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3" imgW="2298700" imgH="457200" progId="Equation.DSMT4">
                  <p:embed/>
                </p:oleObj>
              </mc:Choice>
              <mc:Fallback>
                <p:oleObj name="Equation" r:id="rId13" imgW="2298700" imgH="457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200525"/>
                        <a:ext cx="36290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027"/>
          <p:cNvGraphicFramePr>
            <a:graphicFrameLocks noChangeAspect="1"/>
          </p:cNvGraphicFramePr>
          <p:nvPr/>
        </p:nvGraphicFramePr>
        <p:xfrm>
          <a:off x="2740025" y="5908675"/>
          <a:ext cx="33559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5" imgW="1993900" imgH="457200" progId="Equation.DSMT4">
                  <p:embed/>
                </p:oleObj>
              </mc:Choice>
              <mc:Fallback>
                <p:oleObj name="Equation" r:id="rId15" imgW="1993900" imgH="457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908675"/>
                        <a:ext cx="33559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040"/>
          <p:cNvSpPr txBox="1">
            <a:spLocks noChangeArrowheads="1"/>
          </p:cNvSpPr>
          <p:nvPr/>
        </p:nvSpPr>
        <p:spPr bwMode="auto">
          <a:xfrm>
            <a:off x="411163" y="838200"/>
            <a:ext cx="6105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令              ，則                      ，對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微分一次，得</a:t>
            </a:r>
          </a:p>
        </p:txBody>
      </p:sp>
      <p:sp>
        <p:nvSpPr>
          <p:cNvPr id="6158" name="Text Box 1041"/>
          <p:cNvSpPr txBox="1">
            <a:spLocks noChangeArrowheads="1"/>
          </p:cNvSpPr>
          <p:nvPr/>
        </p:nvSpPr>
        <p:spPr bwMode="auto">
          <a:xfrm>
            <a:off x="395288" y="1630363"/>
            <a:ext cx="2720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再對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微分一次，得</a:t>
            </a:r>
          </a:p>
        </p:txBody>
      </p:sp>
      <p:sp>
        <p:nvSpPr>
          <p:cNvPr id="6159" name="Text Box 1042"/>
          <p:cNvSpPr txBox="1">
            <a:spLocks noChangeArrowheads="1"/>
          </p:cNvSpPr>
          <p:nvPr/>
        </p:nvSpPr>
        <p:spPr bwMode="auto">
          <a:xfrm>
            <a:off x="411163" y="2544763"/>
            <a:ext cx="2419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同理，我們可推得</a:t>
            </a:r>
          </a:p>
        </p:txBody>
      </p:sp>
      <p:sp>
        <p:nvSpPr>
          <p:cNvPr id="6160" name="Text Box 1043"/>
          <p:cNvSpPr txBox="1">
            <a:spLocks noChangeArrowheads="1"/>
          </p:cNvSpPr>
          <p:nvPr/>
        </p:nvSpPr>
        <p:spPr bwMode="auto">
          <a:xfrm>
            <a:off x="411163" y="3495675"/>
            <a:ext cx="2698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綜合以上推演，可得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61" name="Text Box 1044"/>
          <p:cNvSpPr txBox="1">
            <a:spLocks noChangeArrowheads="1"/>
          </p:cNvSpPr>
          <p:nvPr/>
        </p:nvSpPr>
        <p:spPr bwMode="auto">
          <a:xfrm>
            <a:off x="411163" y="4373563"/>
            <a:ext cx="30321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代入式子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.3.3)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，可得</a:t>
            </a:r>
          </a:p>
        </p:txBody>
      </p:sp>
      <p:graphicFrame>
        <p:nvGraphicFramePr>
          <p:cNvPr id="6153" name="Object 1038"/>
          <p:cNvGraphicFramePr>
            <a:graphicFrameLocks noChangeAspect="1"/>
          </p:cNvGraphicFramePr>
          <p:nvPr/>
        </p:nvGraphicFramePr>
        <p:xfrm>
          <a:off x="809625" y="904875"/>
          <a:ext cx="10588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7" imgW="749300" imgH="228600" progId="Equation.DSMT4">
                  <p:embed/>
                </p:oleObj>
              </mc:Choice>
              <mc:Fallback>
                <p:oleObj name="Equation" r:id="rId17" imgW="749300" imgH="228600" progId="Equation.DSMT4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904875"/>
                        <a:ext cx="105886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37"/>
          <p:cNvGraphicFramePr>
            <a:graphicFrameLocks noChangeAspect="1"/>
          </p:cNvGraphicFramePr>
          <p:nvPr/>
        </p:nvGraphicFramePr>
        <p:xfrm>
          <a:off x="2344738" y="668338"/>
          <a:ext cx="160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9" imgW="1041400" imgH="368300" progId="Equation.DSMT4">
                  <p:embed/>
                </p:oleObj>
              </mc:Choice>
              <mc:Fallback>
                <p:oleObj name="Equation" r:id="rId19" imgW="1041400" imgH="3683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668338"/>
                        <a:ext cx="160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692150"/>
            <a:ext cx="8280400" cy="1223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：可否對式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(4.3.4)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多做解釋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200" i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假設面罩大小為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5×5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，各像素的位置定義如下： </a:t>
            </a:r>
          </a:p>
        </p:txBody>
      </p:sp>
      <p:graphicFrame>
        <p:nvGraphicFramePr>
          <p:cNvPr id="581971" name="Group 339"/>
          <p:cNvGraphicFramePr>
            <a:graphicFrameLocks noGrp="1"/>
          </p:cNvGraphicFramePr>
          <p:nvPr>
            <p:ph sz="quarter" idx="2"/>
          </p:nvPr>
        </p:nvGraphicFramePr>
        <p:xfrm>
          <a:off x="2195513" y="1989138"/>
          <a:ext cx="4470400" cy="2303462"/>
        </p:xfrm>
        <a:graphic>
          <a:graphicData uri="http://schemas.openxmlformats.org/drawingml/2006/table">
            <a:tbl>
              <a:tblPr/>
              <a:tblGrid>
                <a:gridCol w="893762"/>
                <a:gridCol w="895350"/>
                <a:gridCol w="892175"/>
                <a:gridCol w="895350"/>
                <a:gridCol w="893763"/>
              </a:tblGrid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(-2,2)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(-1,2)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(0,2)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(1,2)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(2,2)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(-2,1)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(-1,1)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(0,1)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(1,1)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(2,1)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(-2,0)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(-1,0)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(0,0)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(1,0)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(2,0)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(-2,-1)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(-1,-1)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(0,-1)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(1,-1)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(2,-1)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(-2,-2)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(-1,-2)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(0,-2)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(1,-2)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(2,-2)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70" name="Object 3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5163" y="5300663"/>
          <a:ext cx="26606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1358900" imgH="457200" progId="Equation.DSMT4">
                  <p:embed/>
                </p:oleObj>
              </mc:Choice>
              <mc:Fallback>
                <p:oleObj name="Equation" r:id="rId3" imgW="1358900" imgH="457200" progId="Equation.DSMT4">
                  <p:embed/>
                  <p:pic>
                    <p:nvPicPr>
                      <p:cNvPr id="0" name="Object 3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5300663"/>
                        <a:ext cx="26606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0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C6F00E5-6F05-4847-A212-69D766437CDC}" type="slidenum">
              <a:rPr kumimoji="0" lang="zh-TW" altLang="en-US">
                <a:latin typeface="Arial Black" panose="020B0A04020102020204" pitchFamily="34" charset="0"/>
              </a:rPr>
              <a:pPr/>
              <a:t>14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7211" name="Rectangle 331"/>
          <p:cNvSpPr>
            <a:spLocks noChangeArrowheads="1"/>
          </p:cNvSpPr>
          <p:nvPr/>
        </p:nvSpPr>
        <p:spPr bwMode="auto">
          <a:xfrm>
            <a:off x="1116013" y="4652963"/>
            <a:ext cx="72945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將面罩內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個位置座標代入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3CD73F8-00E1-479C-B264-EC49FD3A0E0E}" type="slidenum">
              <a:rPr kumimoji="0" lang="zh-TW" altLang="en-US">
                <a:latin typeface="Arial Black" panose="020B0A04020102020204" pitchFamily="34" charset="0"/>
              </a:rPr>
              <a:pPr/>
              <a:t>15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4852988" y="2373313"/>
          <a:ext cx="2952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方程式" r:id="rId3" imgW="139579" imgH="164957" progId="Equation.3">
                  <p:embed/>
                </p:oleObj>
              </mc:Choice>
              <mc:Fallback>
                <p:oleObj name="方程式" r:id="rId3" imgW="139579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373313"/>
                        <a:ext cx="2952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882" name="Group 178"/>
          <p:cNvGraphicFramePr>
            <a:graphicFrameLocks noGrp="1"/>
          </p:cNvGraphicFramePr>
          <p:nvPr/>
        </p:nvGraphicFramePr>
        <p:xfrm>
          <a:off x="2878138" y="981075"/>
          <a:ext cx="4237037" cy="3168650"/>
        </p:xfrm>
        <a:graphic>
          <a:graphicData uri="http://schemas.openxmlformats.org/drawingml/2006/table">
            <a:tbl>
              <a:tblPr/>
              <a:tblGrid>
                <a:gridCol w="846137"/>
                <a:gridCol w="849313"/>
                <a:gridCol w="823912"/>
                <a:gridCol w="871538"/>
                <a:gridCol w="846137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 *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235" name="群組 7"/>
          <p:cNvGrpSpPr>
            <a:grpSpLocks/>
          </p:cNvGrpSpPr>
          <p:nvPr/>
        </p:nvGrpSpPr>
        <p:grpSpPr bwMode="auto">
          <a:xfrm>
            <a:off x="971550" y="4602163"/>
            <a:ext cx="7450138" cy="1785937"/>
            <a:chOff x="1187450" y="4858513"/>
            <a:chExt cx="7449475" cy="1784477"/>
          </a:xfrm>
        </p:grpSpPr>
        <p:sp>
          <p:nvSpPr>
            <p:cNvPr id="8236" name="Rectangle 184"/>
            <p:cNvSpPr>
              <a:spLocks noChangeArrowheads="1"/>
            </p:cNvSpPr>
            <p:nvPr/>
          </p:nvSpPr>
          <p:spPr bwMode="auto">
            <a:xfrm>
              <a:off x="1187450" y="4858513"/>
              <a:ext cx="7449475" cy="178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上面的分類中，打 * 號的值為趨近於零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;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打     、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x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O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號的</a:t>
              </a:r>
              <a:b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</a:b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值都不大，但是以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：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-2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：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-1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的比例呈現。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/>
              </a:r>
              <a:b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</a:b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5" name="Object 183"/>
            <p:cNvGraphicFramePr>
              <a:graphicFrameLocks noChangeAspect="1"/>
            </p:cNvGraphicFramePr>
            <p:nvPr/>
          </p:nvGraphicFramePr>
          <p:xfrm>
            <a:off x="7307635" y="4882979"/>
            <a:ext cx="317500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7635" y="4882979"/>
                          <a:ext cx="317500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C0F356F-4C5C-4691-9BE3-90D3DA50DD6A}" type="slidenum">
              <a:rPr kumimoji="0" lang="zh-TW" altLang="en-US">
                <a:latin typeface="Arial Black" panose="020B0A04020102020204" pitchFamily="34" charset="0"/>
              </a:rPr>
              <a:pPr/>
              <a:t>16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9218" name="Object 1026"/>
          <p:cNvGraphicFramePr>
            <a:graphicFrameLocks noChangeAspect="1"/>
          </p:cNvGraphicFramePr>
          <p:nvPr/>
        </p:nvGraphicFramePr>
        <p:xfrm>
          <a:off x="2860675" y="1162050"/>
          <a:ext cx="2716213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方程式" r:id="rId3" imgW="1930400" imgH="1333500" progId="Equation.3">
                  <p:embed/>
                </p:oleObj>
              </mc:Choice>
              <mc:Fallback>
                <p:oleObj name="方程式" r:id="rId3" imgW="1930400" imgH="13335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162050"/>
                        <a:ext cx="2716213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1027" descr="lean5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029" descr="H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31"/>
          <p:cNvSpPr txBox="1">
            <a:spLocks noChangeArrowheads="1"/>
          </p:cNvSpPr>
          <p:nvPr/>
        </p:nvSpPr>
        <p:spPr bwMode="auto">
          <a:xfrm>
            <a:off x="1847850" y="6064250"/>
            <a:ext cx="176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.3.1 測試影像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23" name="Text Box 1032"/>
          <p:cNvSpPr txBox="1">
            <a:spLocks noChangeArrowheads="1"/>
          </p:cNvSpPr>
          <p:nvPr/>
        </p:nvSpPr>
        <p:spPr bwMode="auto">
          <a:xfrm>
            <a:off x="4968875" y="6048375"/>
            <a:ext cx="3035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.3.2 利用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Marr-Hildreth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算子</a:t>
            </a:r>
          </a:p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測邊後的結果 </a:t>
            </a:r>
          </a:p>
        </p:txBody>
      </p:sp>
      <p:sp>
        <p:nvSpPr>
          <p:cNvPr id="9224" name="Text Box 1033"/>
          <p:cNvSpPr txBox="1">
            <a:spLocks noChangeArrowheads="1"/>
          </p:cNvSpPr>
          <p:nvPr/>
        </p:nvSpPr>
        <p:spPr bwMode="auto">
          <a:xfrm>
            <a:off x="6400800" y="1905000"/>
            <a:ext cx="938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.3.4)</a:t>
            </a:r>
          </a:p>
        </p:txBody>
      </p:sp>
      <p:sp>
        <p:nvSpPr>
          <p:cNvPr id="9225" name="Text Box 1034"/>
          <p:cNvSpPr txBox="1">
            <a:spLocks noChangeArrowheads="1"/>
          </p:cNvSpPr>
          <p:nvPr/>
        </p:nvSpPr>
        <p:spPr bwMode="auto">
          <a:xfrm>
            <a:off x="1066800" y="762000"/>
            <a:ext cx="36401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正規化後則可得下列面罩：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995738" y="908050"/>
            <a:ext cx="4321175" cy="4824413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Canny</a:t>
            </a:r>
            <a:r>
              <a:rPr lang="zh-TW" altLang="en-US" sz="2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首先利用高斯平滑算子去除過多的細紋，然後在每個像素上計算其梯度方向和梯度量。假若在這梯度方向上，該像素的梯度量大於二個鄰居的量，則該像素為邊點，否則為非邊點。較弱的邊點可利用磁滯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(Hysteresis)</a:t>
            </a:r>
            <a:r>
              <a:rPr lang="zh-TW" altLang="en-US" sz="26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門檻化予以去除。</a:t>
            </a:r>
            <a:endParaRPr lang="en-US" altLang="zh-TW" sz="260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57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A2F103-20D8-4D27-859E-C163D0AE9486}" type="slidenum">
              <a:rPr kumimoji="0" lang="zh-TW" altLang="en-US">
                <a:latin typeface="Arial Black" panose="020B0A04020102020204" pitchFamily="34" charset="0"/>
              </a:rPr>
              <a:pPr/>
              <a:t>17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24580" name="Picture 4" descr="pe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28702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5288" y="4221163"/>
            <a:ext cx="3578225" cy="936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4.3.3 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Canny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測邊法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所得到的邊圖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(Edge Map) 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基底投射法</a:t>
            </a:r>
          </a:p>
        </p:txBody>
      </p:sp>
      <p:sp>
        <p:nvSpPr>
          <p:cNvPr id="10258" name="Rectangle 32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3810000" cy="43434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.1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中任挑二個不同向量，皆可檢定出內積為零，從而知道這九個向量兩兩為正交的。</a:t>
            </a:r>
          </a:p>
          <a:p>
            <a:pPr eaLnBrk="1" hangingPunct="1">
              <a:lnSpc>
                <a:spcPct val="16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.1中的九個向量分為    、   、 …和    ，則              、               、…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和可另外構成一組正交且單位化的基底。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5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404C31A-D8DF-4F85-8051-F5548025966F}" type="slidenum">
              <a:rPr kumimoji="0" lang="zh-TW" altLang="en-US">
                <a:latin typeface="Arial Black" panose="020B0A04020102020204" pitchFamily="34" charset="0"/>
              </a:rPr>
              <a:pPr/>
              <a:t>18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0260" name="群組 29"/>
          <p:cNvGrpSpPr>
            <a:grpSpLocks/>
          </p:cNvGrpSpPr>
          <p:nvPr/>
        </p:nvGrpSpPr>
        <p:grpSpPr bwMode="auto">
          <a:xfrm>
            <a:off x="4495800" y="914400"/>
            <a:ext cx="4354513" cy="5257800"/>
            <a:chOff x="4495800" y="914400"/>
            <a:chExt cx="4354513" cy="5257800"/>
          </a:xfrm>
        </p:grpSpPr>
        <p:graphicFrame>
          <p:nvGraphicFramePr>
            <p:cNvPr id="10248" name="Object 2"/>
            <p:cNvGraphicFramePr>
              <a:graphicFrameLocks noChangeAspect="1"/>
            </p:cNvGraphicFramePr>
            <p:nvPr/>
          </p:nvGraphicFramePr>
          <p:xfrm>
            <a:off x="4495800" y="914400"/>
            <a:ext cx="12954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2" r:id="rId3" imgW="1075944" imgH="1075944" progId="Visio.Drawing.6">
                    <p:embed/>
                  </p:oleObj>
                </mc:Choice>
                <mc:Fallback>
                  <p:oleObj r:id="rId3" imgW="1075944" imgH="1075944" progId="Visio.Drawing.6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914400"/>
                          <a:ext cx="129540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3"/>
            <p:cNvGraphicFramePr>
              <a:graphicFrameLocks noChangeAspect="1"/>
            </p:cNvGraphicFramePr>
            <p:nvPr/>
          </p:nvGraphicFramePr>
          <p:xfrm>
            <a:off x="6019800" y="914400"/>
            <a:ext cx="1306513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3" name="Visio" r:id="rId5" imgW="1081778" imgH="1075038" progId="Visio.Drawing.6">
                    <p:embed/>
                  </p:oleObj>
                </mc:Choice>
                <mc:Fallback>
                  <p:oleObj name="Visio" r:id="rId5" imgW="1081778" imgH="1075038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914400"/>
                          <a:ext cx="1306513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4"/>
            <p:cNvGraphicFramePr>
              <a:graphicFrameLocks noChangeAspect="1"/>
            </p:cNvGraphicFramePr>
            <p:nvPr/>
          </p:nvGraphicFramePr>
          <p:xfrm>
            <a:off x="7543800" y="914400"/>
            <a:ext cx="1306513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Visio" r:id="rId7" imgW="1081778" imgH="1075038" progId="Visio.Drawing.6">
                    <p:embed/>
                  </p:oleObj>
                </mc:Choice>
                <mc:Fallback>
                  <p:oleObj name="Visio" r:id="rId7" imgW="1081778" imgH="1075038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914400"/>
                          <a:ext cx="1306513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5"/>
            <p:cNvGraphicFramePr>
              <a:graphicFrameLocks noChangeAspect="1"/>
            </p:cNvGraphicFramePr>
            <p:nvPr/>
          </p:nvGraphicFramePr>
          <p:xfrm>
            <a:off x="4495800" y="2667000"/>
            <a:ext cx="1306513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r:id="rId9" imgW="1082040" imgH="1075944" progId="Visio.Drawing.6">
                    <p:embed/>
                  </p:oleObj>
                </mc:Choice>
                <mc:Fallback>
                  <p:oleObj r:id="rId9" imgW="1082040" imgH="1075944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667000"/>
                          <a:ext cx="1306513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6"/>
            <p:cNvGraphicFramePr>
              <a:graphicFrameLocks noChangeAspect="1"/>
            </p:cNvGraphicFramePr>
            <p:nvPr/>
          </p:nvGraphicFramePr>
          <p:xfrm>
            <a:off x="6019800" y="2667000"/>
            <a:ext cx="12954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r:id="rId11" imgW="1075944" imgH="1075944" progId="Visio.Drawing.6">
                    <p:embed/>
                  </p:oleObj>
                </mc:Choice>
                <mc:Fallback>
                  <p:oleObj r:id="rId11" imgW="1075944" imgH="1075944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2667000"/>
                          <a:ext cx="129540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7"/>
            <p:cNvGraphicFramePr>
              <a:graphicFrameLocks noChangeAspect="1"/>
            </p:cNvGraphicFramePr>
            <p:nvPr/>
          </p:nvGraphicFramePr>
          <p:xfrm>
            <a:off x="7543800" y="2667000"/>
            <a:ext cx="12954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r:id="rId13" imgW="1075944" imgH="1075944" progId="Visio.Drawing.6">
                    <p:embed/>
                  </p:oleObj>
                </mc:Choice>
                <mc:Fallback>
                  <p:oleObj r:id="rId13" imgW="1075944" imgH="1075944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2667000"/>
                          <a:ext cx="129540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8"/>
            <p:cNvGraphicFramePr>
              <a:graphicFrameLocks noChangeAspect="1"/>
            </p:cNvGraphicFramePr>
            <p:nvPr/>
          </p:nvGraphicFramePr>
          <p:xfrm>
            <a:off x="4495800" y="4495800"/>
            <a:ext cx="12954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r:id="rId15" imgW="1075944" imgH="1075944" progId="Visio.Drawing.6">
                    <p:embed/>
                  </p:oleObj>
                </mc:Choice>
                <mc:Fallback>
                  <p:oleObj r:id="rId15" imgW="1075944" imgH="1075944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4495800"/>
                          <a:ext cx="129540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9"/>
            <p:cNvGraphicFramePr>
              <a:graphicFrameLocks noChangeAspect="1"/>
            </p:cNvGraphicFramePr>
            <p:nvPr/>
          </p:nvGraphicFramePr>
          <p:xfrm>
            <a:off x="6019800" y="4495800"/>
            <a:ext cx="12954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r:id="rId17" imgW="1075944" imgH="1075944" progId="Visio.Drawing.6">
                    <p:embed/>
                  </p:oleObj>
                </mc:Choice>
                <mc:Fallback>
                  <p:oleObj r:id="rId17" imgW="1075944" imgH="1075944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4495800"/>
                          <a:ext cx="129540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0"/>
            <p:cNvGraphicFramePr>
              <a:graphicFrameLocks noChangeAspect="1"/>
            </p:cNvGraphicFramePr>
            <p:nvPr/>
          </p:nvGraphicFramePr>
          <p:xfrm>
            <a:off x="7543800" y="4495800"/>
            <a:ext cx="1295400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r:id="rId19" imgW="1075944" imgH="1075944" progId="Visio.Drawing.6">
                    <p:embed/>
                  </p:oleObj>
                </mc:Choice>
                <mc:Fallback>
                  <p:oleObj r:id="rId19" imgW="1075944" imgH="1075944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4495800"/>
                          <a:ext cx="1295400" cy="1295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Text Box 21"/>
            <p:cNvSpPr txBox="1">
              <a:spLocks noChangeArrowheads="1"/>
            </p:cNvSpPr>
            <p:nvPr/>
          </p:nvSpPr>
          <p:spPr bwMode="auto">
            <a:xfrm>
              <a:off x="4953000" y="2254250"/>
              <a:ext cx="461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4" name="Text Box 22"/>
            <p:cNvSpPr txBox="1">
              <a:spLocks noChangeArrowheads="1"/>
            </p:cNvSpPr>
            <p:nvPr/>
          </p:nvSpPr>
          <p:spPr bwMode="auto">
            <a:xfrm>
              <a:off x="6477000" y="2254250"/>
              <a:ext cx="461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5" name="Text Box 23"/>
            <p:cNvSpPr txBox="1">
              <a:spLocks noChangeArrowheads="1"/>
            </p:cNvSpPr>
            <p:nvPr/>
          </p:nvSpPr>
          <p:spPr bwMode="auto">
            <a:xfrm>
              <a:off x="8001000" y="2254250"/>
              <a:ext cx="461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c)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6" name="Text Box 24"/>
            <p:cNvSpPr txBox="1">
              <a:spLocks noChangeArrowheads="1"/>
            </p:cNvSpPr>
            <p:nvPr/>
          </p:nvSpPr>
          <p:spPr bwMode="auto">
            <a:xfrm>
              <a:off x="4953000" y="4006850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7" name="Text Box 25"/>
            <p:cNvSpPr txBox="1">
              <a:spLocks noChangeArrowheads="1"/>
            </p:cNvSpPr>
            <p:nvPr/>
          </p:nvSpPr>
          <p:spPr bwMode="auto">
            <a:xfrm>
              <a:off x="6477000" y="4006850"/>
              <a:ext cx="461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8" name="Text Box 26"/>
            <p:cNvSpPr txBox="1">
              <a:spLocks noChangeArrowheads="1"/>
            </p:cNvSpPr>
            <p:nvPr/>
          </p:nvSpPr>
          <p:spPr bwMode="auto">
            <a:xfrm>
              <a:off x="8001000" y="4006850"/>
              <a:ext cx="439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9" name="Text Box 27"/>
            <p:cNvSpPr txBox="1">
              <a:spLocks noChangeArrowheads="1"/>
            </p:cNvSpPr>
            <p:nvPr/>
          </p:nvSpPr>
          <p:spPr bwMode="auto">
            <a:xfrm>
              <a:off x="4953000" y="5835650"/>
              <a:ext cx="473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g)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0" name="Text Box 28"/>
            <p:cNvSpPr txBox="1">
              <a:spLocks noChangeArrowheads="1"/>
            </p:cNvSpPr>
            <p:nvPr/>
          </p:nvSpPr>
          <p:spPr bwMode="auto">
            <a:xfrm>
              <a:off x="6477000" y="5835650"/>
              <a:ext cx="461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1" name="Text Box 29"/>
            <p:cNvSpPr txBox="1">
              <a:spLocks noChangeArrowheads="1"/>
            </p:cNvSpPr>
            <p:nvPr/>
          </p:nvSpPr>
          <p:spPr bwMode="auto">
            <a:xfrm>
              <a:off x="8001000" y="583565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i)</a:t>
              </a:r>
              <a:r>
                <a:rPr lang="en-US" altLang="zh-TW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0261" name="Text Box 30"/>
          <p:cNvSpPr txBox="1">
            <a:spLocks noChangeArrowheads="1"/>
          </p:cNvSpPr>
          <p:nvPr/>
        </p:nvSpPr>
        <p:spPr bwMode="auto">
          <a:xfrm>
            <a:off x="6089650" y="6216650"/>
            <a:ext cx="1354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.1 基底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10262" name="群組 30"/>
          <p:cNvGrpSpPr>
            <a:grpSpLocks/>
          </p:cNvGrpSpPr>
          <p:nvPr/>
        </p:nvGrpSpPr>
        <p:grpSpPr bwMode="auto">
          <a:xfrm>
            <a:off x="827088" y="4048125"/>
            <a:ext cx="2606675" cy="1684338"/>
            <a:chOff x="827088" y="4048125"/>
            <a:chExt cx="2606675" cy="1684338"/>
          </a:xfrm>
        </p:grpSpPr>
        <p:graphicFrame>
          <p:nvGraphicFramePr>
            <p:cNvPr id="10242" name="Object 14"/>
            <p:cNvGraphicFramePr>
              <a:graphicFrameLocks noChangeAspect="1"/>
            </p:cNvGraphicFramePr>
            <p:nvPr/>
          </p:nvGraphicFramePr>
          <p:xfrm>
            <a:off x="1187450" y="4365625"/>
            <a:ext cx="982663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方程式" r:id="rId21" imgW="634725" imgH="507780" progId="Equation.3">
                    <p:embed/>
                  </p:oleObj>
                </mc:Choice>
                <mc:Fallback>
                  <p:oleObj name="方程式" r:id="rId21" imgW="634725" imgH="507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4365625"/>
                          <a:ext cx="982663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5"/>
            <p:cNvGraphicFramePr>
              <a:graphicFrameLocks noChangeAspect="1"/>
            </p:cNvGraphicFramePr>
            <p:nvPr/>
          </p:nvGraphicFramePr>
          <p:xfrm>
            <a:off x="2411413" y="4365625"/>
            <a:ext cx="1022350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方程式" r:id="rId23" imgW="660400" imgH="508000" progId="Equation.3">
                    <p:embed/>
                  </p:oleObj>
                </mc:Choice>
                <mc:Fallback>
                  <p:oleObj name="方程式" r:id="rId23" imgW="660400" imgH="508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413" y="4365625"/>
                          <a:ext cx="1022350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16"/>
            <p:cNvGraphicFramePr>
              <a:graphicFrameLocks noChangeAspect="1"/>
            </p:cNvGraphicFramePr>
            <p:nvPr/>
          </p:nvGraphicFramePr>
          <p:xfrm>
            <a:off x="827088" y="4941888"/>
            <a:ext cx="1025525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方程式" r:id="rId25" imgW="660400" imgH="508000" progId="Equation.3">
                    <p:embed/>
                  </p:oleObj>
                </mc:Choice>
                <mc:Fallback>
                  <p:oleObj name="方程式" r:id="rId25" imgW="660400" imgH="508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4941888"/>
                          <a:ext cx="1025525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1"/>
            <p:cNvGraphicFramePr>
              <a:graphicFrameLocks noChangeAspect="1"/>
            </p:cNvGraphicFramePr>
            <p:nvPr/>
          </p:nvGraphicFramePr>
          <p:xfrm>
            <a:off x="1219200" y="4048125"/>
            <a:ext cx="2635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方程式" r:id="rId27" imgW="152334" imgH="241195" progId="Equation.3">
                    <p:embed/>
                  </p:oleObj>
                </mc:Choice>
                <mc:Fallback>
                  <p:oleObj name="方程式" r:id="rId27" imgW="152334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4048125"/>
                          <a:ext cx="26352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12"/>
            <p:cNvGraphicFramePr>
              <a:graphicFrameLocks noChangeAspect="1"/>
            </p:cNvGraphicFramePr>
            <p:nvPr/>
          </p:nvGraphicFramePr>
          <p:xfrm>
            <a:off x="1743075" y="4048125"/>
            <a:ext cx="300038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name="方程式" r:id="rId29" imgW="177646" imgH="241091" progId="Equation.3">
                    <p:embed/>
                  </p:oleObj>
                </mc:Choice>
                <mc:Fallback>
                  <p:oleObj name="方程式" r:id="rId29" imgW="177646" imgH="24109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075" y="4048125"/>
                          <a:ext cx="300038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3"/>
            <p:cNvGraphicFramePr>
              <a:graphicFrameLocks noChangeAspect="1"/>
            </p:cNvGraphicFramePr>
            <p:nvPr/>
          </p:nvGraphicFramePr>
          <p:xfrm>
            <a:off x="2884488" y="4052888"/>
            <a:ext cx="301625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name="方程式" r:id="rId31" imgW="177646" imgH="241091" progId="Equation.3">
                    <p:embed/>
                  </p:oleObj>
                </mc:Choice>
                <mc:Fallback>
                  <p:oleObj name="方程式" r:id="rId31" imgW="177646" imgH="24109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488" y="4052888"/>
                          <a:ext cx="301625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0BA4B26-24D9-4408-8233-8E9DE2035AF7}" type="slidenum">
              <a:rPr kumimoji="0" lang="zh-TW" altLang="en-US">
                <a:latin typeface="Arial Black" panose="020B0A04020102020204" pitchFamily="34" charset="0"/>
              </a:rPr>
              <a:pPr/>
              <a:t>19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1273" name="Rectangle 1027"/>
          <p:cNvSpPr>
            <a:spLocks noChangeArrowheads="1"/>
          </p:cNvSpPr>
          <p:nvPr/>
        </p:nvSpPr>
        <p:spPr bwMode="auto">
          <a:xfrm>
            <a:off x="381000" y="13716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視窗所框住的　　子影像，依列優先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Row Major Order)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的順序得向量                          。對上述九個正交且單位化的基底投影，可得                 、                 、 … 和                  。令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　 假設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對應的基底之向量為圖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.1(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a)，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則代表有水平紋理邊點。若對應的為圖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.1(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i)，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則表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在平滑區域。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實作時，引入門檻值，依迴積方式進行。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有些基底向量的意義不明確。</a:t>
            </a:r>
          </a:p>
        </p:txBody>
      </p:sp>
      <p:graphicFrame>
        <p:nvGraphicFramePr>
          <p:cNvPr id="11266" name="Object 1036"/>
          <p:cNvGraphicFramePr>
            <a:graphicFrameLocks noChangeAspect="1"/>
          </p:cNvGraphicFramePr>
          <p:nvPr/>
        </p:nvGraphicFramePr>
        <p:xfrm>
          <a:off x="2500313" y="1524000"/>
          <a:ext cx="5794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355446" imgH="190417" progId="Equation.DSMT4">
                  <p:embed/>
                </p:oleObj>
              </mc:Choice>
              <mc:Fallback>
                <p:oleObj name="Equation" r:id="rId3" imgW="355446" imgH="190417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524000"/>
                        <a:ext cx="57943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35"/>
          <p:cNvGraphicFramePr>
            <a:graphicFrameLocks noChangeAspect="1"/>
          </p:cNvGraphicFramePr>
          <p:nvPr/>
        </p:nvGraphicFramePr>
        <p:xfrm>
          <a:off x="1655763" y="1889125"/>
          <a:ext cx="19637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方程式" r:id="rId5" imgW="1205977" imgH="253890" progId="Equation.3">
                  <p:embed/>
                </p:oleObj>
              </mc:Choice>
              <mc:Fallback>
                <p:oleObj name="方程式" r:id="rId5" imgW="1205977" imgH="25389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889125"/>
                        <a:ext cx="19637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34"/>
          <p:cNvGraphicFramePr>
            <a:graphicFrameLocks noChangeAspect="1"/>
          </p:cNvGraphicFramePr>
          <p:nvPr/>
        </p:nvGraphicFramePr>
        <p:xfrm>
          <a:off x="1397000" y="2290763"/>
          <a:ext cx="13033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方程式" r:id="rId7" imgW="799753" imgH="253890" progId="Equation.3">
                  <p:embed/>
                </p:oleObj>
              </mc:Choice>
              <mc:Fallback>
                <p:oleObj name="方程式" r:id="rId7" imgW="799753" imgH="25389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290763"/>
                        <a:ext cx="13033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33"/>
          <p:cNvGraphicFramePr>
            <a:graphicFrameLocks noChangeAspect="1"/>
          </p:cNvGraphicFramePr>
          <p:nvPr/>
        </p:nvGraphicFramePr>
        <p:xfrm>
          <a:off x="2747963" y="2282825"/>
          <a:ext cx="1365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方程式" r:id="rId9" imgW="837836" imgH="253890" progId="Equation.3">
                  <p:embed/>
                </p:oleObj>
              </mc:Choice>
              <mc:Fallback>
                <p:oleObj name="方程式" r:id="rId9" imgW="837836" imgH="25389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2282825"/>
                        <a:ext cx="13652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32"/>
          <p:cNvGraphicFramePr>
            <a:graphicFrameLocks noChangeAspect="1"/>
          </p:cNvGraphicFramePr>
          <p:nvPr/>
        </p:nvGraphicFramePr>
        <p:xfrm>
          <a:off x="5026025" y="2284413"/>
          <a:ext cx="1350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方程式" r:id="rId11" imgW="825500" imgH="254000" progId="Equation.3">
                  <p:embed/>
                </p:oleObj>
              </mc:Choice>
              <mc:Fallback>
                <p:oleObj name="方程式" r:id="rId11" imgW="825500" imgH="254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284413"/>
                        <a:ext cx="13509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28"/>
          <p:cNvGraphicFramePr>
            <a:graphicFrameLocks noChangeAspect="1"/>
          </p:cNvGraphicFramePr>
          <p:nvPr/>
        </p:nvGraphicFramePr>
        <p:xfrm>
          <a:off x="3097213" y="2860675"/>
          <a:ext cx="2435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3" imgW="1447800" imgH="228600" progId="Equation.DSMT4">
                  <p:embed/>
                </p:oleObj>
              </mc:Choice>
              <mc:Fallback>
                <p:oleObj name="Equation" r:id="rId13" imgW="1447800" imgH="228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2860675"/>
                        <a:ext cx="2435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18435" name="Rectangle 22"/>
          <p:cNvSpPr>
            <a:spLocks noGrp="1" noChangeArrowheads="1"/>
          </p:cNvSpPr>
          <p:nvPr>
            <p:ph idx="1"/>
          </p:nvPr>
        </p:nvSpPr>
        <p:spPr>
          <a:xfrm>
            <a:off x="914400" y="1700213"/>
            <a:ext cx="6858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.1 前言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拉普拉斯算子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Marr-Hildreth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基底投射法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輪廓追蹤法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3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15F43BB-0387-4A6A-AC57-3591AEFCAEB4}" type="slidenum">
              <a:rPr kumimoji="0" lang="zh-TW" altLang="en-US">
                <a:latin typeface="Arial Black" panose="020B0A04020102020204" pitchFamily="34" charset="0"/>
              </a:rPr>
              <a:pPr/>
              <a:t>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F80E27-A202-498D-88BD-EF3287A8943E}" type="slidenum">
              <a:rPr kumimoji="0" lang="zh-TW" altLang="en-US">
                <a:latin typeface="Arial Black" panose="020B0A04020102020204" pitchFamily="34" charset="0"/>
              </a:rPr>
              <a:pPr/>
              <a:t>20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765175"/>
            <a:ext cx="83343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：以上的九個基底向量為何要化成單位正交向量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可否給一個示意圖以明示基底投射法的觀念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95288" y="1700213"/>
            <a:ext cx="8424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051050" y="1647825"/>
          <a:ext cx="498475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5806821" imgH="5257800" progId="Visio.Drawing.11">
                  <p:embed/>
                </p:oleObj>
              </mc:Choice>
              <mc:Fallback>
                <p:oleObj r:id="rId3" imgW="5806821" imgH="52578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47825"/>
                        <a:ext cx="4984750" cy="451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468313" y="5989638"/>
            <a:ext cx="1312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輪廓追蹤法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在物體邊緣外側邊緣標識一圈控制點集(可利用雲形曲線集 )。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能量函數</a:t>
            </a:r>
          </a:p>
          <a:p>
            <a:pPr eaLnBrk="1" hangingPunct="1"/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2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047FF9A-5710-45FB-B865-EA79A0163685}" type="slidenum">
              <a:rPr kumimoji="0" lang="zh-TW" altLang="en-US">
                <a:latin typeface="Arial Black" panose="020B0A04020102020204" pitchFamily="34" charset="0"/>
              </a:rPr>
              <a:pPr/>
              <a:t>21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3330" name="Rectangle 5"/>
          <p:cNvSpPr>
            <a:spLocks noChangeArrowheads="1"/>
          </p:cNvSpPr>
          <p:nvPr/>
        </p:nvSpPr>
        <p:spPr bwMode="auto">
          <a:xfrm>
            <a:off x="3290888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209800" y="2438400"/>
          <a:ext cx="3957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3" imgW="2540000" imgH="279400" progId="Equation.DSMT4">
                  <p:embed/>
                </p:oleObj>
              </mc:Choice>
              <mc:Fallback>
                <p:oleObj name="Equation" r:id="rId3" imgW="25400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3957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6"/>
          <p:cNvSpPr txBox="1">
            <a:spLocks noChangeArrowheads="1"/>
          </p:cNvSpPr>
          <p:nvPr/>
        </p:nvSpPr>
        <p:spPr bwMode="auto">
          <a:xfrm>
            <a:off x="6975475" y="2392363"/>
            <a:ext cx="938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</a:rPr>
              <a:t>(</a:t>
            </a:r>
            <a:r>
              <a:rPr lang="en-US" altLang="zh-TW" sz="2200">
                <a:latin typeface="Times New Roman" panose="02020603050405020304" pitchFamily="18" charset="0"/>
              </a:rPr>
              <a:t>4</a:t>
            </a:r>
            <a:r>
              <a:rPr lang="zh-TW" altLang="en-US" sz="2200">
                <a:latin typeface="Times New Roman" panose="02020603050405020304" pitchFamily="18" charset="0"/>
              </a:rPr>
              <a:t>.</a:t>
            </a:r>
            <a:r>
              <a:rPr lang="en-US" altLang="zh-TW" sz="2200">
                <a:latin typeface="Times New Roman" panose="02020603050405020304" pitchFamily="18" charset="0"/>
              </a:rPr>
              <a:t>5</a:t>
            </a:r>
            <a:r>
              <a:rPr lang="zh-TW" altLang="en-US" sz="2200">
                <a:latin typeface="Times New Roman" panose="02020603050405020304" pitchFamily="18" charset="0"/>
              </a:rPr>
              <a:t>.1)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35063" y="2816225"/>
          <a:ext cx="24749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5" imgW="1676400" imgH="469900" progId="Equation.DSMT4">
                  <p:embed/>
                </p:oleObj>
              </mc:Choice>
              <mc:Fallback>
                <p:oleObj name="Equation" r:id="rId5" imgW="16764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816225"/>
                        <a:ext cx="24749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31888" y="3505200"/>
          <a:ext cx="316706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7" imgW="2146300" imgH="508000" progId="Equation.DSMT4">
                  <p:embed/>
                </p:oleObj>
              </mc:Choice>
              <mc:Fallback>
                <p:oleObj name="Equation" r:id="rId7" imgW="21463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505200"/>
                        <a:ext cx="316706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076325" y="4421188"/>
          <a:ext cx="13335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9" imgW="901309" imgH="253890" progId="Equation.DSMT4">
                  <p:embed/>
                </p:oleObj>
              </mc:Choice>
              <mc:Fallback>
                <p:oleObj name="Equation" r:id="rId9" imgW="90130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421188"/>
                        <a:ext cx="13335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11"/>
          <p:cNvSpPr txBox="1">
            <a:spLocks noChangeArrowheads="1"/>
          </p:cNvSpPr>
          <p:nvPr/>
        </p:nvSpPr>
        <p:spPr bwMode="auto">
          <a:xfrm>
            <a:off x="4832350" y="2895600"/>
            <a:ext cx="29781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微分一次後連續項能量</a:t>
            </a:r>
          </a:p>
        </p:txBody>
      </p:sp>
      <p:sp>
        <p:nvSpPr>
          <p:cNvPr id="13333" name="Text Box 12"/>
          <p:cNvSpPr txBox="1">
            <a:spLocks noChangeArrowheads="1"/>
          </p:cNvSpPr>
          <p:nvPr/>
        </p:nvSpPr>
        <p:spPr bwMode="auto">
          <a:xfrm>
            <a:off x="4800600" y="3687763"/>
            <a:ext cx="2978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微分二次後平滑項能量</a:t>
            </a:r>
          </a:p>
        </p:txBody>
      </p:sp>
      <p:sp>
        <p:nvSpPr>
          <p:cNvPr id="13334" name="Text Box 13"/>
          <p:cNvSpPr txBox="1">
            <a:spLocks noChangeArrowheads="1"/>
          </p:cNvSpPr>
          <p:nvPr/>
        </p:nvSpPr>
        <p:spPr bwMode="auto">
          <a:xfrm>
            <a:off x="4800600" y="4373563"/>
            <a:ext cx="3816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輪廓受到往影像邊點處的拉力</a:t>
            </a:r>
          </a:p>
        </p:txBody>
      </p:sp>
      <p:grpSp>
        <p:nvGrpSpPr>
          <p:cNvPr id="13335" name="Group 26"/>
          <p:cNvGrpSpPr>
            <a:grpSpLocks/>
          </p:cNvGrpSpPr>
          <p:nvPr/>
        </p:nvGrpSpPr>
        <p:grpSpPr bwMode="auto">
          <a:xfrm>
            <a:off x="685800" y="4999038"/>
            <a:ext cx="7620000" cy="1108075"/>
            <a:chOff x="528" y="2976"/>
            <a:chExt cx="4800" cy="698"/>
          </a:xfrm>
        </p:grpSpPr>
        <p:sp>
          <p:nvSpPr>
            <p:cNvPr id="13339" name="Rectangle 19"/>
            <p:cNvSpPr>
              <a:spLocks noChangeArrowheads="1"/>
            </p:cNvSpPr>
            <p:nvPr/>
          </p:nvSpPr>
          <p:spPr bwMode="auto">
            <a:xfrm>
              <a:off x="528" y="2976"/>
              <a:ext cx="4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　為影像中初步用雲形曲線框住的輪廓且輪廓上構成的點為    、   、    …和     。通常    、    和     可定為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，但是若碰到角點(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Corner Point)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時，    可定為0。</a:t>
              </a:r>
            </a:p>
          </p:txBody>
        </p:sp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631" y="3024"/>
            <a:ext cx="3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11" imgW="266469" imgH="203024" progId="Equation.DSMT4">
                    <p:embed/>
                  </p:oleObj>
                </mc:Choice>
                <mc:Fallback>
                  <p:oleObj name="Equation" r:id="rId11" imgW="266469" imgH="203024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" y="3024"/>
                          <a:ext cx="3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775" y="3211"/>
            <a:ext cx="1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13" imgW="139700" imgH="228600" progId="Equation.DSMT4">
                    <p:embed/>
                  </p:oleObj>
                </mc:Choice>
                <mc:Fallback>
                  <p:oleObj name="Equation" r:id="rId13" imgW="1397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211"/>
                          <a:ext cx="15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1110" y="3209"/>
            <a:ext cx="16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6" name="Equation" r:id="rId15" imgW="152334" imgH="228501" progId="Equation.DSMT4">
                    <p:embed/>
                  </p:oleObj>
                </mc:Choice>
                <mc:Fallback>
                  <p:oleObj name="Equation" r:id="rId15" imgW="152334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3209"/>
                          <a:ext cx="16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410" y="3216"/>
            <a:ext cx="16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17" imgW="152334" imgH="228501" progId="Equation.DSMT4">
                    <p:embed/>
                  </p:oleObj>
                </mc:Choice>
                <mc:Fallback>
                  <p:oleObj name="Equation" r:id="rId17" imgW="152334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216"/>
                          <a:ext cx="16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2016" y="3216"/>
            <a:ext cx="17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Equation" r:id="rId19" imgW="165028" imgH="228501" progId="Equation.DSMT4">
                    <p:embed/>
                  </p:oleObj>
                </mc:Choice>
                <mc:Fallback>
                  <p:oleObj name="Equation" r:id="rId19" imgW="165028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16"/>
                          <a:ext cx="17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2720" y="3216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3216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3041" y="3216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Equation" r:id="rId23" imgW="165028" imgH="228501" progId="Equation.DSMT4">
                    <p:embed/>
                  </p:oleObj>
                </mc:Choice>
                <mc:Fallback>
                  <p:oleObj name="Equation" r:id="rId23" imgW="165028" imgH="2285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3216"/>
                          <a:ext cx="17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3452" y="3208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Equation" r:id="rId25" imgW="152334" imgH="228501" progId="Equation.DSMT4">
                    <p:embed/>
                  </p:oleObj>
                </mc:Choice>
                <mc:Fallback>
                  <p:oleObj name="Equation" r:id="rId25" imgW="152334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3208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4"/>
            <p:cNvGraphicFramePr>
              <a:graphicFrameLocks noChangeAspect="1"/>
            </p:cNvGraphicFramePr>
            <p:nvPr/>
          </p:nvGraphicFramePr>
          <p:xfrm>
            <a:off x="2455" y="340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Equation" r:id="rId27" imgW="165028" imgH="228501" progId="Equation.DSMT4">
                    <p:embed/>
                  </p:oleObj>
                </mc:Choice>
                <mc:Fallback>
                  <p:oleObj name="Equation" r:id="rId27" imgW="165028" imgH="22850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" y="340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6" name="Text Box 27"/>
          <p:cNvSpPr txBox="1">
            <a:spLocks noChangeArrowheads="1"/>
          </p:cNvSpPr>
          <p:nvPr/>
        </p:nvSpPr>
        <p:spPr bwMode="auto">
          <a:xfrm>
            <a:off x="4495800" y="292576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200">
              <a:latin typeface="Times New Roman" panose="02020603050405020304" pitchFamily="18" charset="0"/>
            </a:endParaRPr>
          </a:p>
        </p:txBody>
      </p:sp>
      <p:sp>
        <p:nvSpPr>
          <p:cNvPr id="13337" name="Text Box 28"/>
          <p:cNvSpPr txBox="1">
            <a:spLocks noChangeArrowheads="1"/>
          </p:cNvSpPr>
          <p:nvPr/>
        </p:nvSpPr>
        <p:spPr bwMode="auto">
          <a:xfrm>
            <a:off x="4495800" y="368776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200">
              <a:latin typeface="Times New Roman" panose="02020603050405020304" pitchFamily="18" charset="0"/>
            </a:endParaRPr>
          </a:p>
        </p:txBody>
      </p:sp>
      <p:sp>
        <p:nvSpPr>
          <p:cNvPr id="13338" name="Text Box 29"/>
          <p:cNvSpPr txBox="1">
            <a:spLocks noChangeArrowheads="1"/>
          </p:cNvSpPr>
          <p:nvPr/>
        </p:nvSpPr>
        <p:spPr bwMode="auto">
          <a:xfrm>
            <a:off x="4495800" y="4373563"/>
            <a:ext cx="609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674686E-B595-4D95-B678-EB51977BB205}" type="slidenum">
              <a:rPr kumimoji="0" lang="zh-TW" altLang="en-US">
                <a:latin typeface="Arial Black" panose="020B0A04020102020204" pitchFamily="34" charset="0"/>
              </a:rPr>
              <a:pPr/>
              <a:t>22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14348" name="Picture 3" descr="Fig4_8T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5" descr="Imag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5257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7" descr="Imag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 Box 9"/>
          <p:cNvSpPr txBox="1">
            <a:spLocks noChangeArrowheads="1"/>
          </p:cNvSpPr>
          <p:nvPr/>
        </p:nvSpPr>
        <p:spPr bwMode="auto">
          <a:xfrm>
            <a:off x="609600" y="6172200"/>
            <a:ext cx="1970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.1 輸入的影像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4352" name="Text Box 10"/>
          <p:cNvSpPr txBox="1">
            <a:spLocks noChangeArrowheads="1"/>
          </p:cNvSpPr>
          <p:nvPr/>
        </p:nvSpPr>
        <p:spPr bwMode="auto">
          <a:xfrm>
            <a:off x="6140450" y="6172200"/>
            <a:ext cx="2586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.3 最終所找到的輪廓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4353" name="Text Box 11"/>
          <p:cNvSpPr txBox="1">
            <a:spLocks noChangeArrowheads="1"/>
          </p:cNvSpPr>
          <p:nvPr/>
        </p:nvSpPr>
        <p:spPr bwMode="auto">
          <a:xfrm>
            <a:off x="3600450" y="6172200"/>
            <a:ext cx="176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.2 初始輪廓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pSp>
        <p:nvGrpSpPr>
          <p:cNvPr id="14354" name="群組 18"/>
          <p:cNvGrpSpPr>
            <a:grpSpLocks/>
          </p:cNvGrpSpPr>
          <p:nvPr/>
        </p:nvGrpSpPr>
        <p:grpSpPr bwMode="auto">
          <a:xfrm>
            <a:off x="642938" y="571500"/>
            <a:ext cx="8229600" cy="3035300"/>
            <a:chOff x="457200" y="609600"/>
            <a:chExt cx="8229600" cy="3035300"/>
          </a:xfrm>
        </p:grpSpPr>
        <p:sp>
          <p:nvSpPr>
            <p:cNvPr id="14355" name="Rectangle 12"/>
            <p:cNvSpPr>
              <a:spLocks noChangeArrowheads="1"/>
            </p:cNvSpPr>
            <p:nvPr/>
          </p:nvSpPr>
          <p:spPr bwMode="auto">
            <a:xfrm>
              <a:off x="457200" y="609600"/>
              <a:ext cx="8229600" cy="303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正規化能量項：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         和         可除以視窗內相關能量的最大值。</a:t>
              </a:r>
            </a:p>
            <a:p>
              <a:pPr eaLnBrk="1" hangingPunct="1">
                <a:lnSpc>
                  <a:spcPct val="135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         中的       可改為            ，這裡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m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代表鄰近        的最小值，而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代表鄰近       的最大值。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從     出發，首先以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 × 3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視窗將點    框住，針對視窗內的每一點計算其能量。移往能量和所得為最小的點。直到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個點都處理完。不斷地進行疊代直到輪廓不再改變為止。 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4338" name="Object 14"/>
            <p:cNvGraphicFramePr>
              <a:graphicFrameLocks noChangeAspect="1"/>
            </p:cNvGraphicFramePr>
            <p:nvPr/>
          </p:nvGraphicFramePr>
          <p:xfrm>
            <a:off x="1844922" y="1066800"/>
            <a:ext cx="457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Equation" r:id="rId6" imgW="304668" imgH="228501" progId="Equation.DSMT4">
                    <p:embed/>
                  </p:oleObj>
                </mc:Choice>
                <mc:Fallback>
                  <p:oleObj name="Equation" r:id="rId6" imgW="304668" imgH="22850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922" y="1066800"/>
                          <a:ext cx="4572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13"/>
            <p:cNvGraphicFramePr>
              <a:graphicFrameLocks noChangeAspect="1"/>
            </p:cNvGraphicFramePr>
            <p:nvPr/>
          </p:nvGraphicFramePr>
          <p:xfrm>
            <a:off x="971550" y="1066800"/>
            <a:ext cx="457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Equation" r:id="rId8" imgW="304668" imgH="228501" progId="Equation.DSMT4">
                    <p:embed/>
                  </p:oleObj>
                </mc:Choice>
                <mc:Fallback>
                  <p:oleObj name="Equation" r:id="rId8" imgW="304668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1066800"/>
                          <a:ext cx="45720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20"/>
            <p:cNvGraphicFramePr>
              <a:graphicFrameLocks noChangeAspect="1"/>
            </p:cNvGraphicFramePr>
            <p:nvPr/>
          </p:nvGraphicFramePr>
          <p:xfrm>
            <a:off x="942975" y="1524000"/>
            <a:ext cx="5381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name="Equation" r:id="rId10" imgW="355446" imgH="241195" progId="Equation.DSMT4">
                    <p:embed/>
                  </p:oleObj>
                </mc:Choice>
                <mc:Fallback>
                  <p:oleObj name="Equation" r:id="rId10" imgW="355446" imgH="24119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975" y="1524000"/>
                          <a:ext cx="5381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9"/>
            <p:cNvGraphicFramePr>
              <a:graphicFrameLocks noChangeAspect="1"/>
            </p:cNvGraphicFramePr>
            <p:nvPr/>
          </p:nvGraphicFramePr>
          <p:xfrm>
            <a:off x="2600340" y="1966922"/>
            <a:ext cx="4762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12" imgW="317225" imgH="253780" progId="Equation.DSMT4">
                    <p:embed/>
                  </p:oleObj>
                </mc:Choice>
                <mc:Fallback>
                  <p:oleObj name="Equation" r:id="rId12" imgW="317225" imgH="2537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340" y="1966922"/>
                          <a:ext cx="476250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18"/>
            <p:cNvGraphicFramePr>
              <a:graphicFrameLocks noChangeAspect="1"/>
            </p:cNvGraphicFramePr>
            <p:nvPr/>
          </p:nvGraphicFramePr>
          <p:xfrm>
            <a:off x="3362325" y="1381125"/>
            <a:ext cx="8747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14" imgW="583947" imgH="418918" progId="Equation.DSMT4">
                    <p:embed/>
                  </p:oleObj>
                </mc:Choice>
                <mc:Fallback>
                  <p:oleObj name="Equation" r:id="rId14" imgW="583947" imgH="41891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2325" y="1381125"/>
                          <a:ext cx="874713" cy="627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7"/>
            <p:cNvGraphicFramePr>
              <a:graphicFrameLocks noChangeAspect="1"/>
            </p:cNvGraphicFramePr>
            <p:nvPr/>
          </p:nvGraphicFramePr>
          <p:xfrm>
            <a:off x="2047875" y="1524000"/>
            <a:ext cx="4746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16" imgW="317225" imgH="253780" progId="Equation.DSMT4">
                    <p:embed/>
                  </p:oleObj>
                </mc:Choice>
                <mc:Fallback>
                  <p:oleObj name="Equation" r:id="rId16" imgW="317225" imgH="2537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875" y="1524000"/>
                          <a:ext cx="474663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22"/>
            <p:cNvGraphicFramePr>
              <a:graphicFrameLocks noChangeAspect="1"/>
            </p:cNvGraphicFramePr>
            <p:nvPr/>
          </p:nvGraphicFramePr>
          <p:xfrm>
            <a:off x="6391275" y="1524000"/>
            <a:ext cx="4762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18" imgW="317225" imgH="253780" progId="Equation.DSMT4">
                    <p:embed/>
                  </p:oleObj>
                </mc:Choice>
                <mc:Fallback>
                  <p:oleObj name="Equation" r:id="rId18" imgW="317225" imgH="2537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1275" y="1524000"/>
                          <a:ext cx="476250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29"/>
            <p:cNvGraphicFramePr>
              <a:graphicFrameLocks noChangeAspect="1"/>
            </p:cNvGraphicFramePr>
            <p:nvPr/>
          </p:nvGraphicFramePr>
          <p:xfrm>
            <a:off x="1230313" y="2427288"/>
            <a:ext cx="242887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Equation" r:id="rId20" imgW="139700" imgH="228600" progId="Equation.DSMT4">
                    <p:embed/>
                  </p:oleObj>
                </mc:Choice>
                <mc:Fallback>
                  <p:oleObj name="Equation" r:id="rId20" imgW="13970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313" y="2427288"/>
                          <a:ext cx="242887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31"/>
            <p:cNvGraphicFramePr>
              <a:graphicFrameLocks noChangeAspect="1"/>
            </p:cNvGraphicFramePr>
            <p:nvPr/>
          </p:nvGraphicFramePr>
          <p:xfrm>
            <a:off x="5100670" y="2395550"/>
            <a:ext cx="242887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Equation" r:id="rId22" imgW="139700" imgH="228600" progId="Equation.DSMT4">
                    <p:embed/>
                  </p:oleObj>
                </mc:Choice>
                <mc:Fallback>
                  <p:oleObj name="Equation" r:id="rId22" imgW="13970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670" y="2395550"/>
                          <a:ext cx="242887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.1 前言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介紹前置處理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Preprocessing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中的測邊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(Edge Detection)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技巧。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946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FEB7C0D-69D3-49EB-AC1F-05693F8B95CE}" type="slidenum">
              <a:rPr kumimoji="0" lang="zh-TW" altLang="en-US">
                <a:latin typeface="Arial Black" panose="020B0A04020102020204" pitchFamily="34" charset="0"/>
              </a:rPr>
              <a:pPr/>
              <a:t>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拉普拉斯算子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212F285-98F3-409E-8F48-7A62EB79E9CC}" type="slidenum">
              <a:rPr kumimoji="0" lang="zh-TW" altLang="en-US">
                <a:latin typeface="Arial Black" panose="020B0A04020102020204" pitchFamily="34" charset="0"/>
              </a:rPr>
              <a:pPr/>
              <a:t>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4033838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381000" y="1196975"/>
            <a:ext cx="91440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對 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x, 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沿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軸差分：</a:t>
            </a:r>
          </a:p>
          <a:p>
            <a:pPr eaLnBrk="1" hangingPunct="1">
              <a:lnSpc>
                <a:spcPct val="125000"/>
              </a:lnSpc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再對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軸差分得：</a:t>
            </a:r>
          </a:p>
          <a:p>
            <a:pPr eaLnBrk="1" hangingPunct="1">
              <a:lnSpc>
                <a:spcPct val="125000"/>
              </a:lnSpc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5000"/>
              </a:lnSpc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令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x=x+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，可得：</a:t>
            </a:r>
          </a:p>
          <a:p>
            <a:pPr eaLnBrk="1" hangingPunct="1">
              <a:lnSpc>
                <a:spcPct val="125000"/>
              </a:lnSpc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同理，沿著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軸差分二次得：</a:t>
            </a:r>
          </a:p>
          <a:p>
            <a:pPr eaLnBrk="1" hangingPunct="1">
              <a:lnSpc>
                <a:spcPct val="125000"/>
              </a:lnSpc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5000"/>
              </a:lnSpc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合併可得拉普拉斯算子：</a:t>
            </a: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2744788" y="1701800"/>
          <a:ext cx="3297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方程式" r:id="rId3" imgW="1943100" imgH="241300" progId="Equation.3">
                  <p:embed/>
                </p:oleObj>
              </mc:Choice>
              <mc:Fallback>
                <p:oleObj name="方程式" r:id="rId3" imgW="19431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701800"/>
                        <a:ext cx="32972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1258888" y="2492375"/>
          <a:ext cx="65198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3835400" imgH="520700" progId="Equation.3">
                  <p:embed/>
                </p:oleObj>
              </mc:Choice>
              <mc:Fallback>
                <p:oleObj name="Equation" r:id="rId5" imgW="3835400" imgH="520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65198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2035175" y="3767138"/>
          <a:ext cx="50530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7" imgW="2946400" imgH="254000" progId="Equation.3">
                  <p:embed/>
                </p:oleObj>
              </mc:Choice>
              <mc:Fallback>
                <p:oleObj name="方程式" r:id="rId7" imgW="2946400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3767138"/>
                        <a:ext cx="50530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2"/>
          <p:cNvGraphicFramePr>
            <a:graphicFrameLocks noChangeAspect="1"/>
          </p:cNvGraphicFramePr>
          <p:nvPr/>
        </p:nvGraphicFramePr>
        <p:xfrm>
          <a:off x="2035175" y="4538663"/>
          <a:ext cx="4876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方程式" r:id="rId9" imgW="2959100" imgH="279400" progId="Equation.3">
                  <p:embed/>
                </p:oleObj>
              </mc:Choice>
              <mc:Fallback>
                <p:oleObj name="方程式" r:id="rId9" imgW="29591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538663"/>
                        <a:ext cx="4876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0"/>
          <p:cNvGraphicFramePr>
            <a:graphicFrameLocks noChangeAspect="1"/>
          </p:cNvGraphicFramePr>
          <p:nvPr/>
        </p:nvGraphicFramePr>
        <p:xfrm>
          <a:off x="473075" y="5414963"/>
          <a:ext cx="78438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方程式" r:id="rId11" imgW="4762500" imgH="546100" progId="Equation.3">
                  <p:embed/>
                </p:oleObj>
              </mc:Choice>
              <mc:Fallback>
                <p:oleObj name="方程式" r:id="rId11" imgW="4762500" imgH="546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414963"/>
                        <a:ext cx="784383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20"/>
          <p:cNvSpPr txBox="1">
            <a:spLocks noChangeArrowheads="1"/>
          </p:cNvSpPr>
          <p:nvPr/>
        </p:nvSpPr>
        <p:spPr bwMode="auto">
          <a:xfrm>
            <a:off x="8237538" y="5589588"/>
            <a:ext cx="1158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</a:rPr>
              <a:t>(</a:t>
            </a:r>
            <a:r>
              <a:rPr lang="en-US" altLang="zh-TW" sz="2200">
                <a:latin typeface="Times New Roman" panose="02020603050405020304" pitchFamily="18" charset="0"/>
              </a:rPr>
              <a:t>4</a:t>
            </a:r>
            <a:r>
              <a:rPr lang="zh-TW" altLang="en-US" sz="2200">
                <a:latin typeface="Times New Roman" panose="02020603050405020304" pitchFamily="18" charset="0"/>
              </a:rPr>
              <a:t>.2.1)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61214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4.2.5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面罩的數學背景來源為式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(4.2.1)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使用拉普拉斯算子來測邊：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6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FA1058-6905-4A4A-8FD2-DC18C7E50F01}" type="slidenum">
              <a:rPr kumimoji="0" lang="zh-TW" altLang="en-US">
                <a:latin typeface="Arial Black" panose="020B0A04020102020204" pitchFamily="34" charset="0"/>
              </a:rPr>
              <a:pPr/>
              <a:t>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6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61" name="Text Box 4"/>
          <p:cNvSpPr txBox="1">
            <a:spLocks noChangeArrowheads="1"/>
          </p:cNvSpPr>
          <p:nvPr/>
        </p:nvSpPr>
        <p:spPr bwMode="auto">
          <a:xfrm>
            <a:off x="611188" y="3429000"/>
            <a:ext cx="792162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如果能滿足                     和                        的值呈現一個是正數另一個為負數，且                                            大於門檻值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的情況，我們就宣稱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的位置上有一個邊點。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相同的，若是                     和                     滿足上述條件，我們也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可以將位置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x, y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上的像素視為一個邊點。</a:t>
            </a:r>
          </a:p>
          <a:p>
            <a:pPr eaLnBrk="1" hangingPunct="1">
              <a:spcBef>
                <a:spcPct val="50000"/>
              </a:spcBef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2" name="Text Box 7"/>
          <p:cNvSpPr txBox="1">
            <a:spLocks noChangeArrowheads="1"/>
          </p:cNvSpPr>
          <p:nvPr/>
        </p:nvSpPr>
        <p:spPr bwMode="auto">
          <a:xfrm>
            <a:off x="2555875" y="3090863"/>
            <a:ext cx="3455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Times New Roman" panose="02020603050405020304" pitchFamily="18" charset="0"/>
              </a:rPr>
              <a:t>圖</a:t>
            </a:r>
            <a:r>
              <a:rPr lang="en-US" altLang="zh-TW" sz="1600">
                <a:latin typeface="Times New Roman" panose="02020603050405020304" pitchFamily="18" charset="0"/>
              </a:rPr>
              <a:t>4</a:t>
            </a:r>
            <a:r>
              <a:rPr lang="zh-TW" altLang="en-US" sz="1600">
                <a:latin typeface="Times New Roman" panose="02020603050405020304" pitchFamily="18" charset="0"/>
              </a:rPr>
              <a:t>.2.</a:t>
            </a:r>
            <a:r>
              <a:rPr lang="en-US" altLang="zh-TW" sz="1600">
                <a:latin typeface="Times New Roman" panose="02020603050405020304" pitchFamily="18" charset="0"/>
              </a:rPr>
              <a:t>5</a:t>
            </a:r>
            <a:r>
              <a:rPr lang="zh-TW" altLang="en-US" sz="1600">
                <a:latin typeface="Times New Roman" panose="02020603050405020304" pitchFamily="18" charset="0"/>
              </a:rPr>
              <a:t> 拉普拉斯測邊算子 </a:t>
            </a:r>
          </a:p>
        </p:txBody>
      </p:sp>
      <p:grpSp>
        <p:nvGrpSpPr>
          <p:cNvPr id="2063" name="群組 17"/>
          <p:cNvGrpSpPr>
            <a:grpSpLocks/>
          </p:cNvGrpSpPr>
          <p:nvPr/>
        </p:nvGrpSpPr>
        <p:grpSpPr bwMode="auto">
          <a:xfrm>
            <a:off x="2063750" y="4148138"/>
            <a:ext cx="3587750" cy="1397000"/>
            <a:chOff x="2063346" y="3501008"/>
            <a:chExt cx="3588774" cy="1396846"/>
          </a:xfrm>
        </p:grpSpPr>
        <p:graphicFrame>
          <p:nvGraphicFramePr>
            <p:cNvPr id="2050" name="Object 17"/>
            <p:cNvGraphicFramePr>
              <a:graphicFrameLocks noChangeAspect="1"/>
            </p:cNvGraphicFramePr>
            <p:nvPr/>
          </p:nvGraphicFramePr>
          <p:xfrm>
            <a:off x="2063346" y="3501008"/>
            <a:ext cx="1512888" cy="417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3" imgW="825500" imgH="228600" progId="Equation.DSMT4">
                    <p:embed/>
                  </p:oleObj>
                </mc:Choice>
                <mc:Fallback>
                  <p:oleObj name="Equation" r:id="rId3" imgW="8255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346" y="3501008"/>
                          <a:ext cx="1512888" cy="417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19"/>
            <p:cNvGraphicFramePr>
              <a:graphicFrameLocks noChangeAspect="1"/>
            </p:cNvGraphicFramePr>
            <p:nvPr/>
          </p:nvGraphicFramePr>
          <p:xfrm>
            <a:off x="3935009" y="3501008"/>
            <a:ext cx="1512887" cy="417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方程式" r:id="rId5" imgW="825500" imgH="228600" progId="Equation.3">
                    <p:embed/>
                  </p:oleObj>
                </mc:Choice>
                <mc:Fallback>
                  <p:oleObj name="方程式" r:id="rId5" imgW="8255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009" y="3501008"/>
                          <a:ext cx="1512887" cy="417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23"/>
            <p:cNvGraphicFramePr>
              <a:graphicFrameLocks noChangeAspect="1"/>
            </p:cNvGraphicFramePr>
            <p:nvPr/>
          </p:nvGraphicFramePr>
          <p:xfrm>
            <a:off x="2351031" y="4457364"/>
            <a:ext cx="1512887" cy="41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方程式" r:id="rId7" imgW="825500" imgH="228600" progId="Equation.3">
                    <p:embed/>
                  </p:oleObj>
                </mc:Choice>
                <mc:Fallback>
                  <p:oleObj name="方程式" r:id="rId7" imgW="825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31" y="4457364"/>
                          <a:ext cx="1512887" cy="417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25"/>
            <p:cNvGraphicFramePr>
              <a:graphicFrameLocks noChangeAspect="1"/>
            </p:cNvGraphicFramePr>
            <p:nvPr/>
          </p:nvGraphicFramePr>
          <p:xfrm>
            <a:off x="4097070" y="4480242"/>
            <a:ext cx="1512888" cy="41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方程式" r:id="rId9" imgW="825500" imgH="228600" progId="Equation.3">
                    <p:embed/>
                  </p:oleObj>
                </mc:Choice>
                <mc:Fallback>
                  <p:oleObj name="方程式" r:id="rId9" imgW="8255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070" y="4480242"/>
                          <a:ext cx="1512888" cy="417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21"/>
            <p:cNvGraphicFramePr>
              <a:graphicFrameLocks noChangeAspect="1"/>
            </p:cNvGraphicFramePr>
            <p:nvPr/>
          </p:nvGraphicFramePr>
          <p:xfrm>
            <a:off x="2627932" y="3817918"/>
            <a:ext cx="3024188" cy="423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11" imgW="2120900" imgH="292100" progId="Equation.DSMT4">
                    <p:embed/>
                  </p:oleObj>
                </mc:Choice>
                <mc:Fallback>
                  <p:oleObj name="Equation" r:id="rId11" imgW="2120900" imgH="2921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932" y="3817918"/>
                          <a:ext cx="3024188" cy="4239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4" name="群組 28"/>
          <p:cNvGrpSpPr>
            <a:grpSpLocks/>
          </p:cNvGrpSpPr>
          <p:nvPr/>
        </p:nvGrpSpPr>
        <p:grpSpPr bwMode="auto">
          <a:xfrm>
            <a:off x="3348038" y="1584325"/>
            <a:ext cx="1800225" cy="1339850"/>
            <a:chOff x="6228184" y="1556792"/>
            <a:chExt cx="1512168" cy="1108229"/>
          </a:xfrm>
        </p:grpSpPr>
        <p:sp>
          <p:nvSpPr>
            <p:cNvPr id="2065" name="文字方塊 18"/>
            <p:cNvSpPr txBox="1">
              <a:spLocks noChangeArrowheads="1"/>
            </p:cNvSpPr>
            <p:nvPr/>
          </p:nvSpPr>
          <p:spPr bwMode="auto">
            <a:xfrm>
              <a:off x="6228184" y="1556792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0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6" name="文字方塊 19"/>
            <p:cNvSpPr txBox="1">
              <a:spLocks noChangeArrowheads="1"/>
            </p:cNvSpPr>
            <p:nvPr/>
          </p:nvSpPr>
          <p:spPr bwMode="auto">
            <a:xfrm>
              <a:off x="6228184" y="192659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1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7" name="文字方塊 20"/>
            <p:cNvSpPr txBox="1">
              <a:spLocks noChangeArrowheads="1"/>
            </p:cNvSpPr>
            <p:nvPr/>
          </p:nvSpPr>
          <p:spPr bwMode="auto">
            <a:xfrm>
              <a:off x="6228184" y="2295689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0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8" name="文字方塊 22"/>
            <p:cNvSpPr txBox="1">
              <a:spLocks noChangeArrowheads="1"/>
            </p:cNvSpPr>
            <p:nvPr/>
          </p:nvSpPr>
          <p:spPr bwMode="auto">
            <a:xfrm>
              <a:off x="6732240" y="1556792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1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69" name="文字方塊 23"/>
            <p:cNvSpPr txBox="1">
              <a:spLocks noChangeArrowheads="1"/>
            </p:cNvSpPr>
            <p:nvPr/>
          </p:nvSpPr>
          <p:spPr bwMode="auto">
            <a:xfrm>
              <a:off x="6732240" y="192659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-4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70" name="文字方塊 24"/>
            <p:cNvSpPr txBox="1">
              <a:spLocks noChangeArrowheads="1"/>
            </p:cNvSpPr>
            <p:nvPr/>
          </p:nvSpPr>
          <p:spPr bwMode="auto">
            <a:xfrm>
              <a:off x="6732240" y="2295689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1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71" name="文字方塊 25"/>
            <p:cNvSpPr txBox="1">
              <a:spLocks noChangeArrowheads="1"/>
            </p:cNvSpPr>
            <p:nvPr/>
          </p:nvSpPr>
          <p:spPr bwMode="auto">
            <a:xfrm>
              <a:off x="7236296" y="1556792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0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72" name="文字方塊 26"/>
            <p:cNvSpPr txBox="1">
              <a:spLocks noChangeArrowheads="1"/>
            </p:cNvSpPr>
            <p:nvPr/>
          </p:nvSpPr>
          <p:spPr bwMode="auto">
            <a:xfrm>
              <a:off x="7236296" y="1926590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1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73" name="文字方塊 27"/>
            <p:cNvSpPr txBox="1">
              <a:spLocks noChangeArrowheads="1"/>
            </p:cNvSpPr>
            <p:nvPr/>
          </p:nvSpPr>
          <p:spPr bwMode="auto">
            <a:xfrm>
              <a:off x="7236296" y="2295689"/>
              <a:ext cx="50405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anose="02020603050405020304" pitchFamily="18" charset="0"/>
                </a:rPr>
                <a:t>0</a:t>
              </a:r>
              <a:endParaRPr lang="zh-TW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通過零點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(Zero-crossing)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19050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主要觀念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灰階的突然變化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Abrupt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Change)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一次微分後形成的波峰(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Peak)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超過門檻值(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Threshold)，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有邊點形成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二次微分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通過零點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(Zero Crossing)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觀念。 </a:t>
            </a:r>
          </a:p>
        </p:txBody>
      </p:sp>
      <p:sp>
        <p:nvSpPr>
          <p:cNvPr id="20484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E94327D-75D3-4593-B62A-BDF93E3AABAD}" type="slidenum">
              <a:rPr kumimoji="0" lang="zh-TW" altLang="en-US">
                <a:latin typeface="Arial Black" panose="020B0A04020102020204" pitchFamily="34" charset="0"/>
              </a:rPr>
              <a:pPr/>
              <a:t>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381000" y="3810000"/>
            <a:ext cx="2590800" cy="2235200"/>
            <a:chOff x="3420" y="1620"/>
            <a:chExt cx="4680" cy="3814"/>
          </a:xfrm>
        </p:grpSpPr>
        <p:sp>
          <p:nvSpPr>
            <p:cNvPr id="20515" name="Rectangle 5"/>
            <p:cNvSpPr>
              <a:spLocks noChangeArrowheads="1"/>
            </p:cNvSpPr>
            <p:nvPr/>
          </p:nvSpPr>
          <p:spPr bwMode="auto">
            <a:xfrm>
              <a:off x="5760" y="1620"/>
              <a:ext cx="2340" cy="3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6" name="Rectangle 6" descr="深色右斜對角線"/>
            <p:cNvSpPr>
              <a:spLocks noChangeArrowheads="1"/>
            </p:cNvSpPr>
            <p:nvPr/>
          </p:nvSpPr>
          <p:spPr bwMode="auto">
            <a:xfrm>
              <a:off x="3420" y="1620"/>
              <a:ext cx="2340" cy="3318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0517" name="Text Box 7"/>
            <p:cNvSpPr txBox="1">
              <a:spLocks noChangeArrowheads="1"/>
            </p:cNvSpPr>
            <p:nvPr/>
          </p:nvSpPr>
          <p:spPr bwMode="auto">
            <a:xfrm>
              <a:off x="6617" y="4860"/>
              <a:ext cx="70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zh-TW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白</a:t>
              </a:r>
            </a:p>
          </p:txBody>
        </p:sp>
        <p:sp>
          <p:nvSpPr>
            <p:cNvPr id="20518" name="Text Box 8"/>
            <p:cNvSpPr txBox="1">
              <a:spLocks noChangeArrowheads="1"/>
            </p:cNvSpPr>
            <p:nvPr/>
          </p:nvSpPr>
          <p:spPr bwMode="auto">
            <a:xfrm>
              <a:off x="4206" y="4860"/>
              <a:ext cx="699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zh-TW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黑</a:t>
              </a:r>
            </a:p>
          </p:txBody>
        </p:sp>
      </p:grpSp>
      <p:grpSp>
        <p:nvGrpSpPr>
          <p:cNvPr id="20486" name="Group 9"/>
          <p:cNvGrpSpPr>
            <a:grpSpLocks/>
          </p:cNvGrpSpPr>
          <p:nvPr/>
        </p:nvGrpSpPr>
        <p:grpSpPr bwMode="auto">
          <a:xfrm>
            <a:off x="3311525" y="3657600"/>
            <a:ext cx="2784475" cy="2517775"/>
            <a:chOff x="3780" y="8640"/>
            <a:chExt cx="4384" cy="3491"/>
          </a:xfrm>
        </p:grpSpPr>
        <p:sp>
          <p:nvSpPr>
            <p:cNvPr id="20503" name="Text Box 10"/>
            <p:cNvSpPr txBox="1">
              <a:spLocks noChangeArrowheads="1"/>
            </p:cNvSpPr>
            <p:nvPr/>
          </p:nvSpPr>
          <p:spPr bwMode="auto">
            <a:xfrm>
              <a:off x="5767" y="11708"/>
              <a:ext cx="430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504" name="Text Box 11"/>
            <p:cNvSpPr txBox="1">
              <a:spLocks noChangeArrowheads="1"/>
            </p:cNvSpPr>
            <p:nvPr/>
          </p:nvSpPr>
          <p:spPr bwMode="auto">
            <a:xfrm>
              <a:off x="5160" y="11708"/>
              <a:ext cx="430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505" name="Text Box 12"/>
            <p:cNvSpPr txBox="1">
              <a:spLocks noChangeArrowheads="1"/>
            </p:cNvSpPr>
            <p:nvPr/>
          </p:nvSpPr>
          <p:spPr bwMode="auto">
            <a:xfrm>
              <a:off x="6362" y="11709"/>
              <a:ext cx="415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506" name="Line 13"/>
            <p:cNvSpPr>
              <a:spLocks noChangeShapeType="1"/>
            </p:cNvSpPr>
            <p:nvPr/>
          </p:nvSpPr>
          <p:spPr bwMode="auto">
            <a:xfrm flipV="1">
              <a:off x="4304" y="8958"/>
              <a:ext cx="0" cy="2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Line 14"/>
            <p:cNvSpPr>
              <a:spLocks noChangeShapeType="1"/>
            </p:cNvSpPr>
            <p:nvPr/>
          </p:nvSpPr>
          <p:spPr bwMode="auto">
            <a:xfrm>
              <a:off x="4304" y="11418"/>
              <a:ext cx="33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8" name="Freeform 15"/>
            <p:cNvSpPr>
              <a:spLocks/>
            </p:cNvSpPr>
            <p:nvPr/>
          </p:nvSpPr>
          <p:spPr bwMode="auto">
            <a:xfrm>
              <a:off x="4424" y="9322"/>
              <a:ext cx="1514" cy="1973"/>
            </a:xfrm>
            <a:custGeom>
              <a:avLst/>
              <a:gdLst>
                <a:gd name="T0" fmla="*/ 0 w 604"/>
                <a:gd name="T1" fmla="*/ 2147483647 h 770"/>
                <a:gd name="T2" fmla="*/ 2147483647 w 604"/>
                <a:gd name="T3" fmla="*/ 2147483647 h 770"/>
                <a:gd name="T4" fmla="*/ 2147483647 w 604"/>
                <a:gd name="T5" fmla="*/ 2147483647 h 770"/>
                <a:gd name="T6" fmla="*/ 2147483647 w 604"/>
                <a:gd name="T7" fmla="*/ 2147483647 h 770"/>
                <a:gd name="T8" fmla="*/ 2147483647 w 604"/>
                <a:gd name="T9" fmla="*/ 2147483647 h 770"/>
                <a:gd name="T10" fmla="*/ 2147483647 w 604"/>
                <a:gd name="T11" fmla="*/ 2147483647 h 770"/>
                <a:gd name="T12" fmla="*/ 2147483647 w 604"/>
                <a:gd name="T13" fmla="*/ 0 h 7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4"/>
                <a:gd name="T22" fmla="*/ 0 h 770"/>
                <a:gd name="T23" fmla="*/ 604 w 604"/>
                <a:gd name="T24" fmla="*/ 770 h 7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4" h="770">
                  <a:moveTo>
                    <a:pt x="0" y="770"/>
                  </a:moveTo>
                  <a:lnTo>
                    <a:pt x="384" y="770"/>
                  </a:lnTo>
                  <a:lnTo>
                    <a:pt x="480" y="722"/>
                  </a:lnTo>
                  <a:lnTo>
                    <a:pt x="528" y="674"/>
                  </a:lnTo>
                  <a:lnTo>
                    <a:pt x="576" y="482"/>
                  </a:lnTo>
                  <a:lnTo>
                    <a:pt x="586" y="257"/>
                  </a:lnTo>
                  <a:lnTo>
                    <a:pt x="60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509" name="Freeform 16"/>
            <p:cNvSpPr>
              <a:spLocks/>
            </p:cNvSpPr>
            <p:nvPr/>
          </p:nvSpPr>
          <p:spPr bwMode="auto">
            <a:xfrm>
              <a:off x="5938" y="9368"/>
              <a:ext cx="1563" cy="1932"/>
            </a:xfrm>
            <a:custGeom>
              <a:avLst/>
              <a:gdLst>
                <a:gd name="T0" fmla="*/ 2147483647 w 624"/>
                <a:gd name="T1" fmla="*/ 2147483647 h 754"/>
                <a:gd name="T2" fmla="*/ 2147483647 w 624"/>
                <a:gd name="T3" fmla="*/ 2147483647 h 754"/>
                <a:gd name="T4" fmla="*/ 2147483647 w 624"/>
                <a:gd name="T5" fmla="*/ 2147483647 h 754"/>
                <a:gd name="T6" fmla="*/ 2147483647 w 624"/>
                <a:gd name="T7" fmla="*/ 2147483647 h 754"/>
                <a:gd name="T8" fmla="*/ 2147483647 w 624"/>
                <a:gd name="T9" fmla="*/ 2147483647 h 754"/>
                <a:gd name="T10" fmla="*/ 2147483647 w 624"/>
                <a:gd name="T11" fmla="*/ 2147483647 h 754"/>
                <a:gd name="T12" fmla="*/ 0 w 624"/>
                <a:gd name="T13" fmla="*/ 0 h 7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4"/>
                <a:gd name="T22" fmla="*/ 0 h 754"/>
                <a:gd name="T23" fmla="*/ 624 w 624"/>
                <a:gd name="T24" fmla="*/ 754 h 7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4" h="754">
                  <a:moveTo>
                    <a:pt x="624" y="754"/>
                  </a:moveTo>
                  <a:lnTo>
                    <a:pt x="240" y="754"/>
                  </a:lnTo>
                  <a:lnTo>
                    <a:pt x="144" y="706"/>
                  </a:lnTo>
                  <a:lnTo>
                    <a:pt x="96" y="658"/>
                  </a:lnTo>
                  <a:lnTo>
                    <a:pt x="48" y="466"/>
                  </a:lnTo>
                  <a:lnTo>
                    <a:pt x="38" y="24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>
              <a:off x="5988" y="11295"/>
              <a:ext cx="0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1" name="Text Box 18"/>
            <p:cNvSpPr txBox="1">
              <a:spLocks noChangeArrowheads="1"/>
            </p:cNvSpPr>
            <p:nvPr/>
          </p:nvSpPr>
          <p:spPr bwMode="auto">
            <a:xfrm>
              <a:off x="3780" y="8640"/>
              <a:ext cx="41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512" name="Text Box 19"/>
            <p:cNvSpPr txBox="1">
              <a:spLocks noChangeArrowheads="1"/>
            </p:cNvSpPr>
            <p:nvPr/>
          </p:nvSpPr>
          <p:spPr bwMode="auto">
            <a:xfrm>
              <a:off x="7749" y="11224"/>
              <a:ext cx="41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513" name="Line 20"/>
            <p:cNvSpPr>
              <a:spLocks noChangeShapeType="1"/>
            </p:cNvSpPr>
            <p:nvPr/>
          </p:nvSpPr>
          <p:spPr bwMode="auto">
            <a:xfrm>
              <a:off x="6531" y="11316"/>
              <a:ext cx="0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14" name="Line 21"/>
            <p:cNvSpPr>
              <a:spLocks noChangeShapeType="1"/>
            </p:cNvSpPr>
            <p:nvPr/>
          </p:nvSpPr>
          <p:spPr bwMode="auto">
            <a:xfrm>
              <a:off x="5404" y="11316"/>
              <a:ext cx="0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487" name="Group 22"/>
          <p:cNvGrpSpPr>
            <a:grpSpLocks/>
          </p:cNvGrpSpPr>
          <p:nvPr/>
        </p:nvGrpSpPr>
        <p:grpSpPr bwMode="auto">
          <a:xfrm>
            <a:off x="6056313" y="3657600"/>
            <a:ext cx="2782887" cy="2590800"/>
            <a:chOff x="3780" y="9180"/>
            <a:chExt cx="4374" cy="2880"/>
          </a:xfrm>
        </p:grpSpPr>
        <p:sp>
          <p:nvSpPr>
            <p:cNvPr id="20491" name="Line 23"/>
            <p:cNvSpPr>
              <a:spLocks noChangeShapeType="1"/>
            </p:cNvSpPr>
            <p:nvPr/>
          </p:nvSpPr>
          <p:spPr bwMode="auto">
            <a:xfrm flipV="1">
              <a:off x="4320" y="9540"/>
              <a:ext cx="0" cy="1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Line 24"/>
            <p:cNvSpPr>
              <a:spLocks noChangeShapeType="1"/>
            </p:cNvSpPr>
            <p:nvPr/>
          </p:nvSpPr>
          <p:spPr bwMode="auto">
            <a:xfrm>
              <a:off x="4320" y="11460"/>
              <a:ext cx="3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3" name="Line 25"/>
            <p:cNvSpPr>
              <a:spLocks noChangeShapeType="1"/>
            </p:cNvSpPr>
            <p:nvPr/>
          </p:nvSpPr>
          <p:spPr bwMode="auto">
            <a:xfrm>
              <a:off x="6000" y="113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4" name="Text Box 26"/>
            <p:cNvSpPr txBox="1">
              <a:spLocks noChangeArrowheads="1"/>
            </p:cNvSpPr>
            <p:nvPr/>
          </p:nvSpPr>
          <p:spPr bwMode="auto">
            <a:xfrm>
              <a:off x="5786" y="11501"/>
              <a:ext cx="429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495" name="Freeform 27"/>
            <p:cNvSpPr>
              <a:spLocks/>
            </p:cNvSpPr>
            <p:nvPr/>
          </p:nvSpPr>
          <p:spPr bwMode="auto">
            <a:xfrm>
              <a:off x="5280" y="10860"/>
              <a:ext cx="720" cy="600"/>
            </a:xfrm>
            <a:custGeom>
              <a:avLst/>
              <a:gdLst>
                <a:gd name="T0" fmla="*/ 0 w 288"/>
                <a:gd name="T1" fmla="*/ 2147483647 h 240"/>
                <a:gd name="T2" fmla="*/ 2147483647 w 288"/>
                <a:gd name="T3" fmla="*/ 0 h 240"/>
                <a:gd name="T4" fmla="*/ 2147483647 w 288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0" y="240"/>
                  </a:moveTo>
                  <a:cubicBezTo>
                    <a:pt x="48" y="120"/>
                    <a:pt x="96" y="0"/>
                    <a:pt x="144" y="0"/>
                  </a:cubicBezTo>
                  <a:cubicBezTo>
                    <a:pt x="192" y="0"/>
                    <a:pt x="240" y="120"/>
                    <a:pt x="288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496" name="Freeform 28"/>
            <p:cNvSpPr>
              <a:spLocks/>
            </p:cNvSpPr>
            <p:nvPr/>
          </p:nvSpPr>
          <p:spPr bwMode="auto">
            <a:xfrm flipH="1" flipV="1">
              <a:off x="6000" y="11460"/>
              <a:ext cx="720" cy="600"/>
            </a:xfrm>
            <a:custGeom>
              <a:avLst/>
              <a:gdLst>
                <a:gd name="T0" fmla="*/ 0 w 288"/>
                <a:gd name="T1" fmla="*/ 2147483647 h 240"/>
                <a:gd name="T2" fmla="*/ 2147483647 w 288"/>
                <a:gd name="T3" fmla="*/ 0 h 240"/>
                <a:gd name="T4" fmla="*/ 2147483647 w 288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0" y="240"/>
                  </a:moveTo>
                  <a:cubicBezTo>
                    <a:pt x="48" y="120"/>
                    <a:pt x="96" y="0"/>
                    <a:pt x="144" y="0"/>
                  </a:cubicBezTo>
                  <a:cubicBezTo>
                    <a:pt x="192" y="0"/>
                    <a:pt x="240" y="120"/>
                    <a:pt x="288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0497" name="Line 29"/>
            <p:cNvSpPr>
              <a:spLocks noChangeShapeType="1"/>
            </p:cNvSpPr>
            <p:nvPr/>
          </p:nvSpPr>
          <p:spPr bwMode="auto">
            <a:xfrm>
              <a:off x="5280" y="113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8" name="Line 30"/>
            <p:cNvSpPr>
              <a:spLocks noChangeShapeType="1"/>
            </p:cNvSpPr>
            <p:nvPr/>
          </p:nvSpPr>
          <p:spPr bwMode="auto">
            <a:xfrm>
              <a:off x="6720" y="113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5107" y="11478"/>
              <a:ext cx="43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500" name="Text Box 32"/>
            <p:cNvSpPr txBox="1">
              <a:spLocks noChangeArrowheads="1"/>
            </p:cNvSpPr>
            <p:nvPr/>
          </p:nvSpPr>
          <p:spPr bwMode="auto">
            <a:xfrm>
              <a:off x="6532" y="11478"/>
              <a:ext cx="41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501" name="Text Box 33"/>
            <p:cNvSpPr txBox="1">
              <a:spLocks noChangeArrowheads="1"/>
            </p:cNvSpPr>
            <p:nvPr/>
          </p:nvSpPr>
          <p:spPr bwMode="auto">
            <a:xfrm>
              <a:off x="3780" y="9180"/>
              <a:ext cx="41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502" name="Text Box 34"/>
            <p:cNvSpPr txBox="1">
              <a:spLocks noChangeArrowheads="1"/>
            </p:cNvSpPr>
            <p:nvPr/>
          </p:nvSpPr>
          <p:spPr bwMode="auto">
            <a:xfrm>
              <a:off x="7740" y="11340"/>
              <a:ext cx="41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20488" name="Text Box 35"/>
          <p:cNvSpPr txBox="1">
            <a:spLocks noChangeArrowheads="1"/>
          </p:cNvSpPr>
          <p:nvPr/>
        </p:nvSpPr>
        <p:spPr bwMode="auto">
          <a:xfrm>
            <a:off x="381000" y="6096000"/>
            <a:ext cx="241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.2.1 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兩個同質但不同色的區域</a:t>
            </a:r>
          </a:p>
        </p:txBody>
      </p:sp>
      <p:sp>
        <p:nvSpPr>
          <p:cNvPr id="20489" name="Text Box 36"/>
          <p:cNvSpPr txBox="1">
            <a:spLocks noChangeArrowheads="1"/>
          </p:cNvSpPr>
          <p:nvPr/>
        </p:nvSpPr>
        <p:spPr bwMode="auto">
          <a:xfrm>
            <a:off x="3686175" y="6096000"/>
            <a:ext cx="227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.2.2 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.2.1的一次微分結果</a:t>
            </a:r>
          </a:p>
        </p:txBody>
      </p:sp>
      <p:sp>
        <p:nvSpPr>
          <p:cNvPr id="20490" name="Text Box 37"/>
          <p:cNvSpPr txBox="1">
            <a:spLocks noChangeArrowheads="1"/>
          </p:cNvSpPr>
          <p:nvPr/>
        </p:nvSpPr>
        <p:spPr bwMode="auto">
          <a:xfrm>
            <a:off x="6699250" y="6124575"/>
            <a:ext cx="1606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.2.3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通過零點示意圖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76263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通過零點的另一個示意圖 。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50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EB4D83A-6CB5-4B3B-AD4E-6DBE5427E595}" type="slidenum">
              <a:rPr kumimoji="0" lang="zh-TW" altLang="en-US">
                <a:latin typeface="Arial Black" panose="020B0A04020102020204" pitchFamily="34" charset="0"/>
              </a:rPr>
              <a:pPr/>
              <a:t>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1508" name="Rectangle 31"/>
          <p:cNvSpPr>
            <a:spLocks noChangeArrowheads="1"/>
          </p:cNvSpPr>
          <p:nvPr/>
        </p:nvSpPr>
        <p:spPr bwMode="auto">
          <a:xfrm>
            <a:off x="2916238" y="5876925"/>
            <a:ext cx="351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4.2.4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通過零點的另一個示意圖</a:t>
            </a:r>
          </a:p>
        </p:txBody>
      </p:sp>
      <p:grpSp>
        <p:nvGrpSpPr>
          <p:cNvPr id="21509" name="群組 37"/>
          <p:cNvGrpSpPr>
            <a:grpSpLocks/>
          </p:cNvGrpSpPr>
          <p:nvPr/>
        </p:nvGrpSpPr>
        <p:grpSpPr bwMode="auto">
          <a:xfrm>
            <a:off x="539750" y="1557338"/>
            <a:ext cx="8358188" cy="4103687"/>
            <a:chOff x="539750" y="1556792"/>
            <a:chExt cx="8357497" cy="4104456"/>
          </a:xfrm>
        </p:grpSpPr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2700338" y="3141663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白</a:t>
              </a:r>
              <a:endParaRPr lang="zh-TW" alt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890588" y="4414838"/>
              <a:ext cx="2109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 flipV="1">
              <a:off x="1828800" y="2024063"/>
              <a:ext cx="0" cy="2732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008063" y="2195513"/>
              <a:ext cx="0" cy="2560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649538" y="2195513"/>
              <a:ext cx="0" cy="2560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1008063" y="2308225"/>
              <a:ext cx="1641475" cy="2106612"/>
            </a:xfrm>
            <a:custGeom>
              <a:avLst/>
              <a:gdLst>
                <a:gd name="T0" fmla="*/ 0 w 672"/>
                <a:gd name="T1" fmla="*/ 2147483647 h 592"/>
                <a:gd name="T2" fmla="*/ 2147483647 w 672"/>
                <a:gd name="T3" fmla="*/ 2147483647 h 592"/>
                <a:gd name="T4" fmla="*/ 2147483647 w 672"/>
                <a:gd name="T5" fmla="*/ 2147483647 h 592"/>
                <a:gd name="T6" fmla="*/ 2147483647 w 672"/>
                <a:gd name="T7" fmla="*/ 2147483647 h 5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592"/>
                <a:gd name="T14" fmla="*/ 672 w 672"/>
                <a:gd name="T15" fmla="*/ 592 h 5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592">
                  <a:moveTo>
                    <a:pt x="0" y="592"/>
                  </a:moveTo>
                  <a:cubicBezTo>
                    <a:pt x="104" y="540"/>
                    <a:pt x="208" y="488"/>
                    <a:pt x="288" y="400"/>
                  </a:cubicBezTo>
                  <a:cubicBezTo>
                    <a:pt x="368" y="312"/>
                    <a:pt x="416" y="128"/>
                    <a:pt x="480" y="64"/>
                  </a:cubicBezTo>
                  <a:cubicBezTo>
                    <a:pt x="544" y="0"/>
                    <a:pt x="608" y="8"/>
                    <a:pt x="672" y="1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361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黑</a:t>
              </a:r>
              <a:endParaRPr lang="zh-TW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059832" y="418592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x</a:t>
              </a:r>
              <a:endParaRPr lang="en-US" altLang="zh-TW" sz="2000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597025" y="1556792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f</a:t>
              </a: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x</a:t>
              </a: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en-US" altLang="zh-TW" sz="2000"/>
            </a:p>
          </p:txBody>
        </p:sp>
        <p:sp>
          <p:nvSpPr>
            <p:cNvPr id="21519" name="Line 16"/>
            <p:cNvSpPr>
              <a:spLocks noChangeShapeType="1"/>
            </p:cNvSpPr>
            <p:nvPr/>
          </p:nvSpPr>
          <p:spPr bwMode="auto">
            <a:xfrm>
              <a:off x="3779912" y="4413251"/>
              <a:ext cx="2062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V="1">
              <a:off x="4696416" y="2024063"/>
              <a:ext cx="0" cy="273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1" name="Text Box 19"/>
            <p:cNvSpPr txBox="1">
              <a:spLocks noChangeArrowheads="1"/>
            </p:cNvSpPr>
            <p:nvPr/>
          </p:nvSpPr>
          <p:spPr bwMode="auto">
            <a:xfrm>
              <a:off x="4465381" y="1556792"/>
              <a:ext cx="6474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f’</a:t>
              </a: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x</a:t>
              </a: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en-US" altLang="zh-TW" sz="2000"/>
            </a:p>
          </p:txBody>
        </p:sp>
        <p:sp>
          <p:nvSpPr>
            <p:cNvPr id="21522" name="Freeform 20"/>
            <p:cNvSpPr>
              <a:spLocks/>
            </p:cNvSpPr>
            <p:nvPr/>
          </p:nvSpPr>
          <p:spPr bwMode="auto">
            <a:xfrm>
              <a:off x="3978488" y="3588412"/>
              <a:ext cx="1584788" cy="813461"/>
            </a:xfrm>
            <a:custGeom>
              <a:avLst/>
              <a:gdLst>
                <a:gd name="T0" fmla="*/ 0 w 664"/>
                <a:gd name="T1" fmla="*/ 2147483647 h 229"/>
                <a:gd name="T2" fmla="*/ 2147483647 w 664"/>
                <a:gd name="T3" fmla="*/ 0 h 229"/>
                <a:gd name="T4" fmla="*/ 2147483647 w 664"/>
                <a:gd name="T5" fmla="*/ 2147483647 h 229"/>
                <a:gd name="T6" fmla="*/ 0 60000 65536"/>
                <a:gd name="T7" fmla="*/ 0 60000 65536"/>
                <a:gd name="T8" fmla="*/ 0 60000 65536"/>
                <a:gd name="T9" fmla="*/ 0 w 664"/>
                <a:gd name="T10" fmla="*/ 0 h 229"/>
                <a:gd name="T11" fmla="*/ 664 w 664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229">
                  <a:moveTo>
                    <a:pt x="0" y="229"/>
                  </a:moveTo>
                  <a:cubicBezTo>
                    <a:pt x="47" y="188"/>
                    <a:pt x="190" y="0"/>
                    <a:pt x="301" y="0"/>
                  </a:cubicBezTo>
                  <a:cubicBezTo>
                    <a:pt x="412" y="0"/>
                    <a:pt x="589" y="181"/>
                    <a:pt x="664" y="2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1523" name="Line 22"/>
            <p:cNvSpPr>
              <a:spLocks noChangeShapeType="1"/>
            </p:cNvSpPr>
            <p:nvPr/>
          </p:nvSpPr>
          <p:spPr bwMode="auto">
            <a:xfrm>
              <a:off x="6516216" y="4386447"/>
              <a:ext cx="20627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4" name="Line 23"/>
            <p:cNvSpPr>
              <a:spLocks noChangeShapeType="1"/>
            </p:cNvSpPr>
            <p:nvPr/>
          </p:nvSpPr>
          <p:spPr bwMode="auto">
            <a:xfrm flipV="1">
              <a:off x="7432982" y="2042838"/>
              <a:ext cx="0" cy="2678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5" name="Text Box 25"/>
            <p:cNvSpPr txBox="1">
              <a:spLocks noChangeArrowheads="1"/>
            </p:cNvSpPr>
            <p:nvPr/>
          </p:nvSpPr>
          <p:spPr bwMode="auto">
            <a:xfrm>
              <a:off x="7158607" y="1556792"/>
              <a:ext cx="6447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f</a:t>
              </a:r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sym typeface="Symbol" panose="05050102010706020507" pitchFamily="18" charset="2"/>
                </a:rPr>
                <a:t></a:t>
              </a: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x</a:t>
              </a:r>
              <a:r>
                <a:rPr lang="en-US" altLang="zh-TW"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)</a:t>
              </a:r>
              <a:endParaRPr lang="en-US" altLang="zh-TW" sz="2000"/>
            </a:p>
          </p:txBody>
        </p:sp>
        <p:sp>
          <p:nvSpPr>
            <p:cNvPr id="21526" name="Freeform 26"/>
            <p:cNvSpPr>
              <a:spLocks/>
            </p:cNvSpPr>
            <p:nvPr/>
          </p:nvSpPr>
          <p:spPr bwMode="auto">
            <a:xfrm>
              <a:off x="6630812" y="3566184"/>
              <a:ext cx="802170" cy="799338"/>
            </a:xfrm>
            <a:custGeom>
              <a:avLst/>
              <a:gdLst>
                <a:gd name="T0" fmla="*/ 0 w 664"/>
                <a:gd name="T1" fmla="*/ 2147483647 h 229"/>
                <a:gd name="T2" fmla="*/ 2147483647 w 664"/>
                <a:gd name="T3" fmla="*/ 0 h 229"/>
                <a:gd name="T4" fmla="*/ 2147483647 w 664"/>
                <a:gd name="T5" fmla="*/ 2147483647 h 229"/>
                <a:gd name="T6" fmla="*/ 0 60000 65536"/>
                <a:gd name="T7" fmla="*/ 0 60000 65536"/>
                <a:gd name="T8" fmla="*/ 0 60000 65536"/>
                <a:gd name="T9" fmla="*/ 0 w 664"/>
                <a:gd name="T10" fmla="*/ 0 h 229"/>
                <a:gd name="T11" fmla="*/ 664 w 664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229">
                  <a:moveTo>
                    <a:pt x="0" y="229"/>
                  </a:moveTo>
                  <a:cubicBezTo>
                    <a:pt x="47" y="188"/>
                    <a:pt x="190" y="0"/>
                    <a:pt x="301" y="0"/>
                  </a:cubicBezTo>
                  <a:cubicBezTo>
                    <a:pt x="412" y="0"/>
                    <a:pt x="589" y="181"/>
                    <a:pt x="664" y="2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1527" name="Freeform 27"/>
            <p:cNvSpPr>
              <a:spLocks/>
            </p:cNvSpPr>
            <p:nvPr/>
          </p:nvSpPr>
          <p:spPr bwMode="auto">
            <a:xfrm flipV="1">
              <a:off x="7432982" y="4382262"/>
              <a:ext cx="802170" cy="799338"/>
            </a:xfrm>
            <a:custGeom>
              <a:avLst/>
              <a:gdLst>
                <a:gd name="T0" fmla="*/ 0 w 664"/>
                <a:gd name="T1" fmla="*/ 2147483647 h 229"/>
                <a:gd name="T2" fmla="*/ 2147483647 w 664"/>
                <a:gd name="T3" fmla="*/ 0 h 229"/>
                <a:gd name="T4" fmla="*/ 2147483647 w 664"/>
                <a:gd name="T5" fmla="*/ 2147483647 h 229"/>
                <a:gd name="T6" fmla="*/ 0 60000 65536"/>
                <a:gd name="T7" fmla="*/ 0 60000 65536"/>
                <a:gd name="T8" fmla="*/ 0 60000 65536"/>
                <a:gd name="T9" fmla="*/ 0 w 664"/>
                <a:gd name="T10" fmla="*/ 0 h 229"/>
                <a:gd name="T11" fmla="*/ 664 w 664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4" h="229">
                  <a:moveTo>
                    <a:pt x="0" y="229"/>
                  </a:moveTo>
                  <a:cubicBezTo>
                    <a:pt x="47" y="188"/>
                    <a:pt x="190" y="0"/>
                    <a:pt x="301" y="0"/>
                  </a:cubicBezTo>
                  <a:cubicBezTo>
                    <a:pt x="412" y="0"/>
                    <a:pt x="589" y="181"/>
                    <a:pt x="664" y="2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1528" name="Rectangle 31"/>
            <p:cNvSpPr>
              <a:spLocks noChangeArrowheads="1"/>
            </p:cNvSpPr>
            <p:nvPr/>
          </p:nvSpPr>
          <p:spPr bwMode="auto">
            <a:xfrm>
              <a:off x="539750" y="5291916"/>
              <a:ext cx="30059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(a)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兩個同質但不同色的區域</a:t>
              </a:r>
            </a:p>
          </p:txBody>
        </p:sp>
        <p:sp>
          <p:nvSpPr>
            <p:cNvPr id="21529" name="Rectangle 32"/>
            <p:cNvSpPr>
              <a:spLocks noChangeArrowheads="1"/>
            </p:cNvSpPr>
            <p:nvPr/>
          </p:nvSpPr>
          <p:spPr bwMode="auto">
            <a:xfrm>
              <a:off x="3995936" y="5290998"/>
              <a:ext cx="18517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(b)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一次微分結果</a:t>
              </a:r>
            </a:p>
          </p:txBody>
        </p:sp>
        <p:sp>
          <p:nvSpPr>
            <p:cNvPr id="21530" name="Rectangle 33"/>
            <p:cNvSpPr>
              <a:spLocks noChangeArrowheads="1"/>
            </p:cNvSpPr>
            <p:nvPr/>
          </p:nvSpPr>
          <p:spPr bwMode="auto">
            <a:xfrm>
              <a:off x="6732240" y="5290998"/>
              <a:ext cx="2069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(c)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通過零點示意圖</a:t>
              </a:r>
            </a:p>
          </p:txBody>
        </p:sp>
        <p:sp>
          <p:nvSpPr>
            <p:cNvPr id="21531" name="Text Box 13"/>
            <p:cNvSpPr txBox="1">
              <a:spLocks noChangeArrowheads="1"/>
            </p:cNvSpPr>
            <p:nvPr/>
          </p:nvSpPr>
          <p:spPr bwMode="auto">
            <a:xfrm>
              <a:off x="5920730" y="418592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x</a:t>
              </a:r>
              <a:endParaRPr lang="en-US" altLang="zh-TW" sz="2000"/>
            </a:p>
          </p:txBody>
        </p:sp>
        <p:sp>
          <p:nvSpPr>
            <p:cNvPr id="21532" name="Text Box 13"/>
            <p:cNvSpPr txBox="1">
              <a:spLocks noChangeArrowheads="1"/>
            </p:cNvSpPr>
            <p:nvPr/>
          </p:nvSpPr>
          <p:spPr bwMode="auto">
            <a:xfrm>
              <a:off x="8598767" y="418592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x</a:t>
              </a:r>
              <a:endParaRPr lang="en-US" altLang="zh-TW" sz="2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Sobel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測邊算子</a:t>
            </a:r>
          </a:p>
        </p:txBody>
      </p:sp>
      <p:sp>
        <p:nvSpPr>
          <p:cNvPr id="3085" name="Rectangle 10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44196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Sobel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測邊算子，其對應的面罩有兩個，一個為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方向，另一個為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        和         的兩個分量，我們可知合成的量(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Magnitude)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                 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 而角度為                       。 </a:t>
            </a:r>
          </a:p>
          <a:p>
            <a:pPr eaLnBrk="1" hangingPunct="1">
              <a:lnSpc>
                <a:spcPct val="12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為了計算更快速，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以　　　　　的運算取代　　　　　　　        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的運算。</a:t>
            </a:r>
          </a:p>
          <a:p>
            <a:pPr eaLnBrk="1" hangingPunct="1">
              <a:lnSpc>
                <a:spcPct val="12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另外有一個很類似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Sobel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測邊算子的方法 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Prewitt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08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9EA014C-C895-4C57-ABD4-A0DA1CDB6BA0}" type="slidenum">
              <a:rPr kumimoji="0" lang="zh-TW" altLang="en-US">
                <a:latin typeface="Arial Black" panose="020B0A04020102020204" pitchFamily="34" charset="0"/>
              </a:rPr>
              <a:pPr/>
              <a:t>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087" name="Group 22"/>
          <p:cNvGrpSpPr>
            <a:grpSpLocks/>
          </p:cNvGrpSpPr>
          <p:nvPr/>
        </p:nvGrpSpPr>
        <p:grpSpPr bwMode="auto">
          <a:xfrm>
            <a:off x="4427538" y="1600200"/>
            <a:ext cx="4530725" cy="2287588"/>
            <a:chOff x="2901" y="2832"/>
            <a:chExt cx="2854" cy="1441"/>
          </a:xfrm>
        </p:grpSpPr>
        <p:graphicFrame>
          <p:nvGraphicFramePr>
            <p:cNvPr id="3082" name="Object 3"/>
            <p:cNvGraphicFramePr>
              <a:graphicFrameLocks noChangeAspect="1"/>
            </p:cNvGraphicFramePr>
            <p:nvPr/>
          </p:nvGraphicFramePr>
          <p:xfrm>
            <a:off x="3123" y="2832"/>
            <a:ext cx="1005" cy="1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r:id="rId3" imgW="1075944" imgH="1075944" progId="Visio.Drawing.6">
                    <p:embed/>
                  </p:oleObj>
                </mc:Choice>
                <mc:Fallback>
                  <p:oleObj r:id="rId3" imgW="1075944" imgH="1075944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832"/>
                          <a:ext cx="1005" cy="1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5"/>
            <p:cNvGraphicFramePr>
              <a:graphicFrameLocks noChangeAspect="1"/>
            </p:cNvGraphicFramePr>
            <p:nvPr/>
          </p:nvGraphicFramePr>
          <p:xfrm>
            <a:off x="4488" y="2832"/>
            <a:ext cx="1005" cy="1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r:id="rId5" imgW="1075944" imgH="1075944" progId="Visio.Drawing.6">
                    <p:embed/>
                  </p:oleObj>
                </mc:Choice>
                <mc:Fallback>
                  <p:oleObj r:id="rId5" imgW="1075944" imgH="1075944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2832"/>
                          <a:ext cx="1005" cy="1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Text Box 7"/>
            <p:cNvSpPr txBox="1">
              <a:spLocks noChangeArrowheads="1"/>
            </p:cNvSpPr>
            <p:nvPr/>
          </p:nvSpPr>
          <p:spPr bwMode="auto">
            <a:xfrm>
              <a:off x="3696" y="4060"/>
              <a:ext cx="14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.2.8 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Sobel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測邊算子 </a:t>
              </a:r>
            </a:p>
          </p:txBody>
        </p:sp>
        <p:sp>
          <p:nvSpPr>
            <p:cNvPr id="3096" name="Text Box 8"/>
            <p:cNvSpPr txBox="1">
              <a:spLocks noChangeArrowheads="1"/>
            </p:cNvSpPr>
            <p:nvPr/>
          </p:nvSpPr>
          <p:spPr bwMode="auto">
            <a:xfrm>
              <a:off x="4247" y="3848"/>
              <a:ext cx="15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 </a:t>
              </a:r>
              <a:r>
                <a:rPr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方向的灰階變化 </a:t>
              </a:r>
            </a:p>
          </p:txBody>
        </p:sp>
        <p:sp>
          <p:nvSpPr>
            <p:cNvPr id="3097" name="Text Box 9"/>
            <p:cNvSpPr txBox="1">
              <a:spLocks noChangeArrowheads="1"/>
            </p:cNvSpPr>
            <p:nvPr/>
          </p:nvSpPr>
          <p:spPr bwMode="auto">
            <a:xfrm>
              <a:off x="2901" y="3848"/>
              <a:ext cx="150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 </a:t>
              </a:r>
              <a:r>
                <a:rPr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方向的灰階變化 </a:t>
              </a:r>
            </a:p>
          </p:txBody>
        </p:sp>
      </p:grp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661988" y="3276600"/>
          <a:ext cx="19653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1371600" imgH="342900" progId="Equation.DSMT4">
                  <p:embed/>
                </p:oleObj>
              </mc:Choice>
              <mc:Fallback>
                <p:oleObj name="Equation" r:id="rId7" imgW="1371600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276600"/>
                        <a:ext cx="19653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41005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075" name="Object 14"/>
          <p:cNvGraphicFramePr>
            <a:graphicFrameLocks noChangeAspect="1"/>
          </p:cNvGraphicFramePr>
          <p:nvPr/>
        </p:nvGraphicFramePr>
        <p:xfrm>
          <a:off x="1835150" y="3716338"/>
          <a:ext cx="15843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1028700" imgH="520700" progId="Equation.DSMT4">
                  <p:embed/>
                </p:oleObj>
              </mc:Choice>
              <mc:Fallback>
                <p:oleObj name="Equation" r:id="rId9" imgW="1028700" imgH="520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15843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7"/>
          <p:cNvGraphicFramePr>
            <a:graphicFrameLocks noChangeAspect="1"/>
          </p:cNvGraphicFramePr>
          <p:nvPr/>
        </p:nvGraphicFramePr>
        <p:xfrm>
          <a:off x="1033463" y="2555875"/>
          <a:ext cx="5524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355446" imgH="241195" progId="Equation.DSMT4">
                  <p:embed/>
                </p:oleObj>
              </mc:Choice>
              <mc:Fallback>
                <p:oleObj name="Equation" r:id="rId11" imgW="355446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555875"/>
                        <a:ext cx="5524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6"/>
          <p:cNvGraphicFramePr>
            <a:graphicFrameLocks noChangeAspect="1"/>
          </p:cNvGraphicFramePr>
          <p:nvPr/>
        </p:nvGraphicFramePr>
        <p:xfrm>
          <a:off x="1960563" y="2546350"/>
          <a:ext cx="569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3" imgW="368140" imgH="266584" progId="Equation.DSMT4">
                  <p:embed/>
                </p:oleObj>
              </mc:Choice>
              <mc:Fallback>
                <p:oleObj name="Equation" r:id="rId13" imgW="368140" imgH="26658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546350"/>
                        <a:ext cx="5699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0"/>
          <p:cNvGraphicFramePr>
            <a:graphicFrameLocks noChangeAspect="1"/>
          </p:cNvGraphicFramePr>
          <p:nvPr/>
        </p:nvGraphicFramePr>
        <p:xfrm>
          <a:off x="976313" y="4840288"/>
          <a:ext cx="1306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5" imgW="952087" imgH="317362" progId="Equation.DSMT4">
                  <p:embed/>
                </p:oleObj>
              </mc:Choice>
              <mc:Fallback>
                <p:oleObj name="Equation" r:id="rId15" imgW="952087" imgH="31736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840288"/>
                        <a:ext cx="13065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9"/>
          <p:cNvGraphicFramePr>
            <a:graphicFrameLocks noChangeAspect="1"/>
          </p:cNvGraphicFramePr>
          <p:nvPr/>
        </p:nvGraphicFramePr>
        <p:xfrm>
          <a:off x="684213" y="5229225"/>
          <a:ext cx="19065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方程式" r:id="rId17" imgW="1256755" imgH="304668" progId="Equation.3">
                  <p:embed/>
                </p:oleObj>
              </mc:Choice>
              <mc:Fallback>
                <p:oleObj name="方程式" r:id="rId17" imgW="1256755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19065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Rectangle 24"/>
          <p:cNvSpPr>
            <a:spLocks noChangeArrowheads="1"/>
          </p:cNvSpPr>
          <p:nvPr/>
        </p:nvSpPr>
        <p:spPr bwMode="auto">
          <a:xfrm>
            <a:off x="4033838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90" name="Rectangle 26"/>
          <p:cNvSpPr>
            <a:spLocks noChangeArrowheads="1"/>
          </p:cNvSpPr>
          <p:nvPr/>
        </p:nvSpPr>
        <p:spPr bwMode="auto">
          <a:xfrm>
            <a:off x="4033838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091" name="Group 30"/>
          <p:cNvGrpSpPr>
            <a:grpSpLocks/>
          </p:cNvGrpSpPr>
          <p:nvPr/>
        </p:nvGrpSpPr>
        <p:grpSpPr bwMode="auto">
          <a:xfrm>
            <a:off x="4475163" y="4267200"/>
            <a:ext cx="4541837" cy="2287588"/>
            <a:chOff x="2955" y="2688"/>
            <a:chExt cx="2861" cy="1441"/>
          </a:xfrm>
        </p:grpSpPr>
        <p:graphicFrame>
          <p:nvGraphicFramePr>
            <p:cNvPr id="3080" name="Object 23"/>
            <p:cNvGraphicFramePr>
              <a:graphicFrameLocks noChangeAspect="1"/>
            </p:cNvGraphicFramePr>
            <p:nvPr/>
          </p:nvGraphicFramePr>
          <p:xfrm>
            <a:off x="3168" y="2688"/>
            <a:ext cx="96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Visio" r:id="rId19" imgW="1075669" imgH="1075680" progId="Visio.Drawing.11">
                    <p:embed/>
                  </p:oleObj>
                </mc:Choice>
                <mc:Fallback>
                  <p:oleObj name="Visio" r:id="rId19" imgW="1075669" imgH="1075680" progId="Visio.Drawing.11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688"/>
                          <a:ext cx="96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25"/>
            <p:cNvGraphicFramePr>
              <a:graphicFrameLocks noChangeAspect="1"/>
            </p:cNvGraphicFramePr>
            <p:nvPr/>
          </p:nvGraphicFramePr>
          <p:xfrm>
            <a:off x="4536" y="2688"/>
            <a:ext cx="96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r:id="rId21" imgW="1075944" imgH="1075944" progId="Visio.Drawing.6">
                    <p:embed/>
                  </p:oleObj>
                </mc:Choice>
                <mc:Fallback>
                  <p:oleObj r:id="rId21" imgW="1075944" imgH="1075944" progId="Visio.Drawing.6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688"/>
                          <a:ext cx="96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" name="Text Box 27"/>
            <p:cNvSpPr txBox="1">
              <a:spLocks noChangeArrowheads="1"/>
            </p:cNvSpPr>
            <p:nvPr/>
          </p:nvSpPr>
          <p:spPr bwMode="auto">
            <a:xfrm>
              <a:off x="3696" y="3916"/>
              <a:ext cx="12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.2.9 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Prewitt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算子 </a:t>
              </a:r>
            </a:p>
          </p:txBody>
        </p:sp>
        <p:sp>
          <p:nvSpPr>
            <p:cNvPr id="3093" name="Text Box 28"/>
            <p:cNvSpPr txBox="1">
              <a:spLocks noChangeArrowheads="1"/>
            </p:cNvSpPr>
            <p:nvPr/>
          </p:nvSpPr>
          <p:spPr bwMode="auto">
            <a:xfrm>
              <a:off x="4308" y="3657"/>
              <a:ext cx="150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 </a:t>
              </a:r>
              <a:r>
                <a:rPr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方向的灰階變化 </a:t>
              </a:r>
            </a:p>
          </p:txBody>
        </p:sp>
        <p:sp>
          <p:nvSpPr>
            <p:cNvPr id="3094" name="Text Box 29"/>
            <p:cNvSpPr txBox="1">
              <a:spLocks noChangeArrowheads="1"/>
            </p:cNvSpPr>
            <p:nvPr/>
          </p:nvSpPr>
          <p:spPr bwMode="auto">
            <a:xfrm>
              <a:off x="2955" y="3657"/>
              <a:ext cx="14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a)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 </a:t>
              </a:r>
              <a:r>
                <a:rPr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方向的灰階變化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218487" cy="10874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：給一如下的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5×5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子影像，請使用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Prewitt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算子來測邊，這裡假設門檻值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aphicFrame>
        <p:nvGraphicFramePr>
          <p:cNvPr id="574796" name="Group 332"/>
          <p:cNvGraphicFramePr>
            <a:graphicFrameLocks noGrp="1"/>
          </p:cNvGraphicFramePr>
          <p:nvPr>
            <p:ph sz="half" idx="2"/>
          </p:nvPr>
        </p:nvGraphicFramePr>
        <p:xfrm>
          <a:off x="2411413" y="2060575"/>
          <a:ext cx="4038600" cy="2593975"/>
        </p:xfrm>
        <a:graphic>
          <a:graphicData uri="http://schemas.openxmlformats.org/drawingml/2006/table">
            <a:tbl>
              <a:tblPr/>
              <a:tblGrid>
                <a:gridCol w="808037"/>
                <a:gridCol w="808038"/>
                <a:gridCol w="806450"/>
                <a:gridCol w="808037"/>
                <a:gridCol w="808038"/>
              </a:tblGrid>
              <a:tr h="48584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39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42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27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39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6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27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0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45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57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  <a:cs typeface="Times New Roman" pitchFamily="18" charset="0"/>
                        </a:rPr>
                        <a:t>21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C3F0A45-BF3E-49A4-917A-4BE4D8333038}" type="slidenum">
              <a:rPr kumimoji="0" lang="zh-TW" altLang="en-US">
                <a:latin typeface="Arial Black" panose="020B0A04020102020204" pitchFamily="34" charset="0"/>
              </a:rPr>
              <a:pPr/>
              <a:t>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2570" name="Rectangle 333"/>
          <p:cNvSpPr>
            <a:spLocks noChangeArrowheads="1"/>
          </p:cNvSpPr>
          <p:nvPr/>
        </p:nvSpPr>
        <p:spPr bwMode="auto">
          <a:xfrm>
            <a:off x="539750" y="5229225"/>
            <a:ext cx="72723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3043</TotalTime>
  <Words>1412</Words>
  <Application>Microsoft Office PowerPoint</Application>
  <PresentationFormat>如螢幕大小 (4:3)</PresentationFormat>
  <Paragraphs>312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6</vt:i4>
      </vt:variant>
      <vt:variant>
        <vt:lpstr>投影片標題</vt:lpstr>
      </vt:variant>
      <vt:variant>
        <vt:i4>22</vt:i4>
      </vt:variant>
    </vt:vector>
  </HeadingPairs>
  <TitlesOfParts>
    <vt:vector size="37" baseType="lpstr">
      <vt:lpstr>Arial</vt:lpstr>
      <vt:lpstr>新細明體</vt:lpstr>
      <vt:lpstr>Wingdings</vt:lpstr>
      <vt:lpstr>Arial Black</vt:lpstr>
      <vt:lpstr>Times New Roman</vt:lpstr>
      <vt:lpstr>微軟正黑體</vt:lpstr>
      <vt:lpstr>標楷體</vt:lpstr>
      <vt:lpstr>Symbol</vt:lpstr>
      <vt:lpstr>v6</vt:lpstr>
      <vt:lpstr>Microsoft 方程式編輯器 3.0</vt:lpstr>
      <vt:lpstr>MathType 6.0 Equation</vt:lpstr>
      <vt:lpstr>Microsoft Office Visio 繪圖</vt:lpstr>
      <vt:lpstr>Visio 2000 Drawing</vt:lpstr>
      <vt:lpstr>Microsoft Visio Drawing</vt:lpstr>
      <vt:lpstr>Visio.Drawing.11</vt:lpstr>
      <vt:lpstr>第四章 測邊</vt:lpstr>
      <vt:lpstr>內容</vt:lpstr>
      <vt:lpstr>4.1 前言</vt:lpstr>
      <vt:lpstr>4.2 拉普拉斯算子</vt:lpstr>
      <vt:lpstr>PowerPoint 簡報</vt:lpstr>
      <vt:lpstr>通過零點(Zero-crossing)</vt:lpstr>
      <vt:lpstr>PowerPoint 簡報</vt:lpstr>
      <vt:lpstr>Sobel測邊算子</vt:lpstr>
      <vt:lpstr>PowerPoint 簡報</vt:lpstr>
      <vt:lpstr>PowerPoint 簡報</vt:lpstr>
      <vt:lpstr>PowerPoint 簡報</vt:lpstr>
      <vt:lpstr>4.3 Marr-Hildreth算子</vt:lpstr>
      <vt:lpstr>PowerPoint 簡報</vt:lpstr>
      <vt:lpstr>PowerPoint 簡報</vt:lpstr>
      <vt:lpstr>PowerPoint 簡報</vt:lpstr>
      <vt:lpstr>PowerPoint 簡報</vt:lpstr>
      <vt:lpstr>PowerPoint 簡報</vt:lpstr>
      <vt:lpstr>4.4 基底投射法</vt:lpstr>
      <vt:lpstr>PowerPoint 簡報</vt:lpstr>
      <vt:lpstr>PowerPoint 簡報</vt:lpstr>
      <vt:lpstr>4.5 輪廓追蹤法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測邊</dc:title>
  <dc:creator>RB505</dc:creator>
  <cp:lastModifiedBy>Jhih</cp:lastModifiedBy>
  <cp:revision>222</cp:revision>
  <cp:lastPrinted>1601-01-01T00:00:00Z</cp:lastPrinted>
  <dcterms:created xsi:type="dcterms:W3CDTF">2002-06-27T04:48:03Z</dcterms:created>
  <dcterms:modified xsi:type="dcterms:W3CDTF">2015-09-01T10:00:51Z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