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notesMasterIdLst>
    <p:notesMasterId r:id="rId42"/>
  </p:notesMasterIdLst>
  <p:handoutMasterIdLst>
    <p:handoutMasterId r:id="rId43"/>
  </p:handoutMasterIdLst>
  <p:sldIdLst>
    <p:sldId id="256" r:id="rId2"/>
    <p:sldId id="267" r:id="rId3"/>
    <p:sldId id="291" r:id="rId4"/>
    <p:sldId id="262" r:id="rId5"/>
    <p:sldId id="292" r:id="rId6"/>
    <p:sldId id="300" r:id="rId7"/>
    <p:sldId id="314" r:id="rId8"/>
    <p:sldId id="293" r:id="rId9"/>
    <p:sldId id="278" r:id="rId10"/>
    <p:sldId id="284" r:id="rId11"/>
    <p:sldId id="308" r:id="rId12"/>
    <p:sldId id="294" r:id="rId13"/>
    <p:sldId id="295" r:id="rId14"/>
    <p:sldId id="304" r:id="rId15"/>
    <p:sldId id="312" r:id="rId16"/>
    <p:sldId id="306" r:id="rId17"/>
    <p:sldId id="259" r:id="rId18"/>
    <p:sldId id="283" r:id="rId19"/>
    <p:sldId id="302" r:id="rId20"/>
    <p:sldId id="303" r:id="rId21"/>
    <p:sldId id="313" r:id="rId22"/>
    <p:sldId id="261" r:id="rId23"/>
    <p:sldId id="272" r:id="rId24"/>
    <p:sldId id="287" r:id="rId25"/>
    <p:sldId id="296" r:id="rId26"/>
    <p:sldId id="269" r:id="rId27"/>
    <p:sldId id="288" r:id="rId28"/>
    <p:sldId id="289" r:id="rId29"/>
    <p:sldId id="297" r:id="rId30"/>
    <p:sldId id="298" r:id="rId31"/>
    <p:sldId id="290" r:id="rId32"/>
    <p:sldId id="280" r:id="rId33"/>
    <p:sldId id="265" r:id="rId34"/>
    <p:sldId id="281" r:id="rId35"/>
    <p:sldId id="309" r:id="rId36"/>
    <p:sldId id="310" r:id="rId37"/>
    <p:sldId id="311" r:id="rId38"/>
    <p:sldId id="273" r:id="rId39"/>
    <p:sldId id="285" r:id="rId40"/>
    <p:sldId id="286" r:id="rId41"/>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4719" autoAdjust="0"/>
  </p:normalViewPr>
  <p:slideViewPr>
    <p:cSldViewPr>
      <p:cViewPr varScale="1">
        <p:scale>
          <a:sx n="116" d="100"/>
          <a:sy n="116" d="100"/>
        </p:scale>
        <p:origin x="14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6.wmf"/><Relationship Id="rId7" Type="http://schemas.openxmlformats.org/officeDocument/2006/relationships/image" Target="../media/image54.wmf"/><Relationship Id="rId2" Type="http://schemas.openxmlformats.org/officeDocument/2006/relationships/image" Target="../media/image8.wmf"/><Relationship Id="rId1" Type="http://schemas.openxmlformats.org/officeDocument/2006/relationships/image" Target="../media/image50.emf"/><Relationship Id="rId6" Type="http://schemas.openxmlformats.org/officeDocument/2006/relationships/image" Target="../media/image53.wmf"/><Relationship Id="rId5" Type="http://schemas.openxmlformats.org/officeDocument/2006/relationships/image" Target="../media/image52.wmf"/><Relationship Id="rId10" Type="http://schemas.openxmlformats.org/officeDocument/2006/relationships/image" Target="../media/image16.wmf"/><Relationship Id="rId4" Type="http://schemas.openxmlformats.org/officeDocument/2006/relationships/image" Target="../media/image51.wmf"/><Relationship Id="rId9"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6.wmf"/><Relationship Id="rId1" Type="http://schemas.openxmlformats.org/officeDocument/2006/relationships/image" Target="../media/image8.wmf"/><Relationship Id="rId6" Type="http://schemas.openxmlformats.org/officeDocument/2006/relationships/image" Target="../media/image63.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 Id="rId14"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88.wmf"/><Relationship Id="rId3" Type="http://schemas.openxmlformats.org/officeDocument/2006/relationships/image" Target="../media/image82.wmf"/><Relationship Id="rId7" Type="http://schemas.openxmlformats.org/officeDocument/2006/relationships/image" Target="../media/image84.wmf"/><Relationship Id="rId12" Type="http://schemas.openxmlformats.org/officeDocument/2006/relationships/image" Target="../media/image87.wmf"/><Relationship Id="rId17" Type="http://schemas.openxmlformats.org/officeDocument/2006/relationships/image" Target="../media/image92.wmf"/><Relationship Id="rId2" Type="http://schemas.openxmlformats.org/officeDocument/2006/relationships/image" Target="../media/image78.wmf"/><Relationship Id="rId16" Type="http://schemas.openxmlformats.org/officeDocument/2006/relationships/image" Target="../media/image91.wmf"/><Relationship Id="rId1" Type="http://schemas.openxmlformats.org/officeDocument/2006/relationships/image" Target="../media/image76.wmf"/><Relationship Id="rId6" Type="http://schemas.openxmlformats.org/officeDocument/2006/relationships/image" Target="../media/image83.wmf"/><Relationship Id="rId11" Type="http://schemas.openxmlformats.org/officeDocument/2006/relationships/image" Target="../media/image86.wmf"/><Relationship Id="rId5" Type="http://schemas.openxmlformats.org/officeDocument/2006/relationships/image" Target="../media/image6.wmf"/><Relationship Id="rId15" Type="http://schemas.openxmlformats.org/officeDocument/2006/relationships/image" Target="../media/image90.wmf"/><Relationship Id="rId10" Type="http://schemas.openxmlformats.org/officeDocument/2006/relationships/image" Target="../media/image77.wmf"/><Relationship Id="rId4" Type="http://schemas.openxmlformats.org/officeDocument/2006/relationships/image" Target="../media/image8.wmf"/><Relationship Id="rId9" Type="http://schemas.openxmlformats.org/officeDocument/2006/relationships/image" Target="../media/image79.wmf"/><Relationship Id="rId14"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emf"/><Relationship Id="rId4" Type="http://schemas.openxmlformats.org/officeDocument/2006/relationships/image" Target="../media/image10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emf"/><Relationship Id="rId6" Type="http://schemas.openxmlformats.org/officeDocument/2006/relationships/image" Target="../media/image106.wmf"/><Relationship Id="rId11" Type="http://schemas.openxmlformats.org/officeDocument/2006/relationships/image" Target="../media/image111.wmf"/><Relationship Id="rId5" Type="http://schemas.openxmlformats.org/officeDocument/2006/relationships/image" Target="../media/image105.wmf"/><Relationship Id="rId10" Type="http://schemas.openxmlformats.org/officeDocument/2006/relationships/image" Target="../media/image110.wmf"/><Relationship Id="rId4" Type="http://schemas.openxmlformats.org/officeDocument/2006/relationships/image" Target="../media/image104.wmf"/><Relationship Id="rId9" Type="http://schemas.openxmlformats.org/officeDocument/2006/relationships/image" Target="../media/image10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e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6.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9.wmf"/><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wmf"/><Relationship Id="rId7" Type="http://schemas.openxmlformats.org/officeDocument/2006/relationships/image" Target="../media/image16.wmf"/><Relationship Id="rId2" Type="http://schemas.openxmlformats.org/officeDocument/2006/relationships/image" Target="../media/image17.wmf"/><Relationship Id="rId1" Type="http://schemas.openxmlformats.org/officeDocument/2006/relationships/image" Target="../media/image8.wmf"/><Relationship Id="rId6" Type="http://schemas.openxmlformats.org/officeDocument/2006/relationships/image" Target="../media/image20.wmf"/><Relationship Id="rId5" Type="http://schemas.openxmlformats.org/officeDocument/2006/relationships/image" Target="../media/image19.wmf"/><Relationship Id="rId10" Type="http://schemas.openxmlformats.org/officeDocument/2006/relationships/image" Target="../media/image23.wmf"/><Relationship Id="rId4" Type="http://schemas.openxmlformats.org/officeDocument/2006/relationships/image" Target="../media/image6.wmf"/><Relationship Id="rId9"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1.wmf"/><Relationship Id="rId1" Type="http://schemas.openxmlformats.org/officeDocument/2006/relationships/image" Target="../media/image35.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0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TW"/>
          </a:p>
        </p:txBody>
      </p:sp>
      <p:sp>
        <p:nvSpPr>
          <p:cNvPr id="560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TW"/>
          </a:p>
        </p:txBody>
      </p:sp>
      <p:sp>
        <p:nvSpPr>
          <p:cNvPr id="560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TW"/>
          </a:p>
        </p:txBody>
      </p:sp>
      <p:sp>
        <p:nvSpPr>
          <p:cNvPr id="560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473FD2D4-FB08-4686-9E0D-30AD8CD5DB03}" type="slidenum">
              <a:rPr lang="zh-TW" altLang="en-US"/>
              <a:pPr/>
              <a:t>‹#›</a:t>
            </a:fld>
            <a:endParaRPr lang="en-US" altLang="zh-TW"/>
          </a:p>
        </p:txBody>
      </p:sp>
    </p:spTree>
    <p:extLst>
      <p:ext uri="{BB962C8B-B14F-4D97-AF65-F5344CB8AC3E}">
        <p14:creationId xmlns:p14="http://schemas.microsoft.com/office/powerpoint/2010/main" val="3059091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11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TW"/>
          </a:p>
        </p:txBody>
      </p:sp>
      <p:sp>
        <p:nvSpPr>
          <p:cNvPr id="5611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TW"/>
          </a:p>
        </p:txBody>
      </p:sp>
      <p:sp>
        <p:nvSpPr>
          <p:cNvPr id="44036"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11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611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TW"/>
          </a:p>
        </p:txBody>
      </p:sp>
      <p:sp>
        <p:nvSpPr>
          <p:cNvPr id="5611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C5AF5AB9-1B17-4BEA-9951-D5F508687820}" type="slidenum">
              <a:rPr lang="zh-TW" altLang="en-US"/>
              <a:pPr/>
              <a:t>‹#›</a:t>
            </a:fld>
            <a:endParaRPr lang="en-US" altLang="zh-TW"/>
          </a:p>
        </p:txBody>
      </p:sp>
    </p:spTree>
    <p:extLst>
      <p:ext uri="{BB962C8B-B14F-4D97-AF65-F5344CB8AC3E}">
        <p14:creationId xmlns:p14="http://schemas.microsoft.com/office/powerpoint/2010/main" val="2594424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a:defRPr/>
              </a:pPr>
              <a:endParaRPr kumimoji="0" lang="zh-TW" altLang="en-US" sz="2400" smtClean="0"/>
            </a:p>
          </p:txBody>
        </p:sp>
        <p:sp>
          <p:nvSpPr>
            <p:cNvPr id="6" name="Rectangle 1028"/>
            <p:cNvSpPr>
              <a:spLocks noChangeArrowheads="1"/>
            </p:cNvSpPr>
            <p:nvPr/>
          </p:nvSpPr>
          <p:spPr bwMode="hidden">
            <a:xfrm>
              <a:off x="1081" y="1065"/>
              <a:ext cx="4679" cy="1596"/>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grpSp>
          <p:nvGrpSpPr>
            <p:cNvPr id="7" name="Group 1029"/>
            <p:cNvGrpSpPr>
              <a:grpSpLocks/>
            </p:cNvGrpSpPr>
            <p:nvPr/>
          </p:nvGrpSpPr>
          <p:grpSpPr bwMode="auto">
            <a:xfrm>
              <a:off x="0" y="672"/>
              <a:ext cx="1806" cy="1989"/>
              <a:chOff x="0" y="672"/>
              <a:chExt cx="1806" cy="1989"/>
            </a:xfrm>
          </p:grpSpPr>
          <p:sp>
            <p:nvSpPr>
              <p:cNvPr id="8" name="Rectangle 1030"/>
              <p:cNvSpPr>
                <a:spLocks noChangeArrowheads="1"/>
              </p:cNvSpPr>
              <p:nvPr/>
            </p:nvSpPr>
            <p:spPr bwMode="auto">
              <a:xfrm>
                <a:off x="361" y="2257"/>
                <a:ext cx="363" cy="404"/>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9" name="Rectangle 1031"/>
              <p:cNvSpPr>
                <a:spLocks noChangeArrowheads="1"/>
              </p:cNvSpPr>
              <p:nvPr/>
            </p:nvSpPr>
            <p:spPr bwMode="auto">
              <a:xfrm>
                <a:off x="1081" y="1065"/>
                <a:ext cx="362" cy="405"/>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 name="Rectangle 1032"/>
              <p:cNvSpPr>
                <a:spLocks noChangeArrowheads="1"/>
              </p:cNvSpPr>
              <p:nvPr/>
            </p:nvSpPr>
            <p:spPr bwMode="auto">
              <a:xfrm>
                <a:off x="1437" y="672"/>
                <a:ext cx="369" cy="400"/>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1" name="Rectangle 1033"/>
              <p:cNvSpPr>
                <a:spLocks noChangeArrowheads="1"/>
              </p:cNvSpPr>
              <p:nvPr/>
            </p:nvSpPr>
            <p:spPr bwMode="auto">
              <a:xfrm>
                <a:off x="719" y="2257"/>
                <a:ext cx="368" cy="404"/>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2" name="Rectangle 1034"/>
              <p:cNvSpPr>
                <a:spLocks noChangeArrowheads="1"/>
              </p:cNvSpPr>
              <p:nvPr/>
            </p:nvSpPr>
            <p:spPr bwMode="auto">
              <a:xfrm>
                <a:off x="1437" y="1065"/>
                <a:ext cx="369" cy="405"/>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3" name="Rectangle 1035"/>
              <p:cNvSpPr>
                <a:spLocks noChangeArrowheads="1"/>
              </p:cNvSpPr>
              <p:nvPr/>
            </p:nvSpPr>
            <p:spPr bwMode="auto">
              <a:xfrm>
                <a:off x="719" y="1464"/>
                <a:ext cx="368" cy="399"/>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4" name="Rectangle 1036"/>
              <p:cNvSpPr>
                <a:spLocks noChangeArrowheads="1"/>
              </p:cNvSpPr>
              <p:nvPr/>
            </p:nvSpPr>
            <p:spPr bwMode="auto">
              <a:xfrm>
                <a:off x="0" y="1464"/>
                <a:ext cx="367" cy="399"/>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5" name="Rectangle 1037"/>
              <p:cNvSpPr>
                <a:spLocks noChangeArrowheads="1"/>
              </p:cNvSpPr>
              <p:nvPr/>
            </p:nvSpPr>
            <p:spPr bwMode="auto">
              <a:xfrm>
                <a:off x="1081" y="1464"/>
                <a:ext cx="362" cy="399"/>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6" name="Rectangle 1038"/>
              <p:cNvSpPr>
                <a:spLocks noChangeArrowheads="1"/>
              </p:cNvSpPr>
              <p:nvPr/>
            </p:nvSpPr>
            <p:spPr bwMode="auto">
              <a:xfrm>
                <a:off x="361" y="1857"/>
                <a:ext cx="363" cy="406"/>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7" name="Rectangle 1039"/>
              <p:cNvSpPr>
                <a:spLocks noChangeArrowheads="1"/>
              </p:cNvSpPr>
              <p:nvPr/>
            </p:nvSpPr>
            <p:spPr bwMode="auto">
              <a:xfrm>
                <a:off x="719" y="1857"/>
                <a:ext cx="368" cy="406"/>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grpSp>
      </p:grpSp>
      <p:sp>
        <p:nvSpPr>
          <p:cNvPr id="517139" name="Rectangle 1043"/>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TW" altLang="en-US" smtClean="0"/>
              <a:t>按一下以編輯母片標題樣式</a:t>
            </a:r>
            <a:endParaRPr lang="zh-TW" altLang="en-US"/>
          </a:p>
        </p:txBody>
      </p:sp>
      <p:sp>
        <p:nvSpPr>
          <p:cNvPr id="517140"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smtClean="0"/>
              <a:t>按一下以編輯母片副標題樣式</a:t>
            </a:r>
            <a:endParaRPr lang="zh-TW" altLang="en-US"/>
          </a:p>
        </p:txBody>
      </p:sp>
      <p:sp>
        <p:nvSpPr>
          <p:cNvPr id="18"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9" name="Rectangle 1041"/>
          <p:cNvSpPr>
            <a:spLocks noGrp="1" noChangeArrowheads="1"/>
          </p:cNvSpPr>
          <p:nvPr>
            <p:ph type="ftr" sz="quarter" idx="11"/>
          </p:nvPr>
        </p:nvSpPr>
        <p:spPr/>
        <p:txBody>
          <a:bodyPr/>
          <a:lstStyle>
            <a:lvl1pPr>
              <a:defRPr/>
            </a:lvl1pPr>
          </a:lstStyle>
          <a:p>
            <a:pPr>
              <a:defRPr/>
            </a:pPr>
            <a:endParaRPr lang="en-US" altLang="zh-TW"/>
          </a:p>
        </p:txBody>
      </p:sp>
      <p:sp>
        <p:nvSpPr>
          <p:cNvPr id="20" name="Rectangle 1042"/>
          <p:cNvSpPr>
            <a:spLocks noGrp="1" noChangeArrowheads="1"/>
          </p:cNvSpPr>
          <p:nvPr>
            <p:ph type="sldNum" sz="quarter" idx="12"/>
          </p:nvPr>
        </p:nvSpPr>
        <p:spPr/>
        <p:txBody>
          <a:bodyPr/>
          <a:lstStyle>
            <a:lvl1pPr>
              <a:defRPr/>
            </a:lvl1pPr>
          </a:lstStyle>
          <a:p>
            <a:fld id="{631FF44C-B927-4E63-8EFA-773F7562B3F7}" type="slidenum">
              <a:rPr lang="zh-TW" altLang="en-US"/>
              <a:pPr/>
              <a:t>‹#›</a:t>
            </a:fld>
            <a:endParaRPr lang="en-US" altLang="zh-TW"/>
          </a:p>
        </p:txBody>
      </p:sp>
    </p:spTree>
    <p:extLst>
      <p:ext uri="{BB962C8B-B14F-4D97-AF65-F5344CB8AC3E}">
        <p14:creationId xmlns:p14="http://schemas.microsoft.com/office/powerpoint/2010/main" val="39825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7568C024-D64C-4C6B-87D3-E7A884914204}"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266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BF1B8829-488B-4567-B1FC-756D329906AF}"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25408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4038600" cy="1866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4000500"/>
            <a:ext cx="4038600" cy="1866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7" name="Rectangle 3"/>
          <p:cNvSpPr>
            <a:spLocks noGrp="1" noChangeArrowheads="1"/>
          </p:cNvSpPr>
          <p:nvPr>
            <p:ph type="sldNum" sz="quarter" idx="11"/>
          </p:nvPr>
        </p:nvSpPr>
        <p:spPr>
          <a:ln/>
        </p:spPr>
        <p:txBody>
          <a:bodyPr/>
          <a:lstStyle>
            <a:lvl1pPr>
              <a:defRPr/>
            </a:lvl1pPr>
          </a:lstStyle>
          <a:p>
            <a:fld id="{1A90F0D6-9B92-4AD6-8D66-F1628904C64E}" type="slidenum">
              <a:rPr lang="zh-TW" altLang="en-US"/>
              <a:pPr/>
              <a:t>‹#›</a:t>
            </a:fld>
            <a:endParaRPr lang="en-US" altLang="zh-TW"/>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6994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457200"/>
            <a:ext cx="8229600" cy="5410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01B339A3-674B-4274-B911-3FBC60D06526}" type="slidenum">
              <a:rPr lang="zh-TW" altLang="en-US"/>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83067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19EF1782-87F6-40F9-AC63-552768B72A27}"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31475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F94D43EA-149B-4231-9C4F-09030EB10408}"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30521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85E6E4D7-F150-4D42-84EE-5221AD5C7796}"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14551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fld id="{5C09704B-E4F4-43BB-B14F-9CDC1EE7A053}" type="slidenum">
              <a:rPr lang="zh-TW" altLang="en-US"/>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62356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0606C1C6-BB6F-4E74-AF84-6E6C1B75BEBA}" type="slidenum">
              <a:rPr lang="zh-TW" altLang="en-US"/>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59462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fld id="{19DCC5FF-0EFB-4B63-83D7-C26B73295F13}" type="slidenum">
              <a:rPr lang="zh-TW" altLang="en-US"/>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92060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C965B468-2332-4FA6-9FD5-7AB754983A9E}"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48230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9AFAA374-CCF2-47AF-8C68-57049A696493}"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875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atin typeface="Arial" pitchFamily="34" charset="0"/>
                <a:ea typeface="新細明體" pitchFamily="18" charset="-120"/>
              </a:defRPr>
            </a:lvl1pPr>
          </a:lstStyle>
          <a:p>
            <a:pPr>
              <a:defRPr/>
            </a:pPr>
            <a:endParaRPr lang="en-US" altLang="zh-TW"/>
          </a:p>
        </p:txBody>
      </p:sp>
      <p:sp>
        <p:nvSpPr>
          <p:cNvPr id="516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C228F5C8-F406-466C-87EB-6F49A3E7892A}" type="slidenum">
              <a:rPr lang="zh-TW" altLang="en-US"/>
              <a:pPr/>
              <a:t>‹#›</a:t>
            </a:fld>
            <a:endParaRPr lang="en-US" altLang="zh-TW"/>
          </a:p>
        </p:txBody>
      </p:sp>
      <p:grpSp>
        <p:nvGrpSpPr>
          <p:cNvPr id="28676"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a:defRPr/>
              </a:pPr>
              <a:endParaRPr kumimoji="0" lang="zh-TW" altLang="en-US" sz="2400" smtClean="0"/>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grpSp>
      <p:sp>
        <p:nvSpPr>
          <p:cNvPr id="2867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86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16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pitchFamily="34" charset="0"/>
                <a:ea typeface="新細明體" pitchFamily="18" charset="-120"/>
              </a:defRPr>
            </a:lvl1pPr>
          </a:lstStyle>
          <a:p>
            <a:pPr>
              <a:defRPr/>
            </a:pPr>
            <a:endParaRPr lang="en-US" altLang="zh-TW"/>
          </a:p>
        </p:txBody>
      </p:sp>
    </p:spTree>
  </p:cSld>
  <p:clrMap bg1="lt1" tx1="dk1" bg2="lt2" tx2="dk2" accent1="accent1" accent2="accent2" accent3="accent3" accent4="accent4" accent5="accent5" accent6="accent6" hlink="hlink" folHlink="folHlink"/>
  <p:sldLayoutIdLst>
    <p:sldLayoutId id="2147484126"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31.bin"/><Relationship Id="rId18" Type="http://schemas.openxmlformats.org/officeDocument/2006/relationships/image" Target="../media/image16.wmf"/><Relationship Id="rId3" Type="http://schemas.openxmlformats.org/officeDocument/2006/relationships/oleObject" Target="../embeddings/oleObject25.bin"/><Relationship Id="rId21" Type="http://schemas.openxmlformats.org/officeDocument/2006/relationships/oleObject" Target="../embeddings/oleObject35.bin"/><Relationship Id="rId7" Type="http://schemas.openxmlformats.org/officeDocument/2006/relationships/oleObject" Target="../embeddings/oleObject27.bin"/><Relationship Id="rId12" Type="http://schemas.openxmlformats.org/officeDocument/2006/relationships/oleObject" Target="../embeddings/oleObject30.bin"/><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21.e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29.bin"/><Relationship Id="rId24" Type="http://schemas.openxmlformats.org/officeDocument/2006/relationships/image" Target="../media/image23.wmf"/><Relationship Id="rId5" Type="http://schemas.openxmlformats.org/officeDocument/2006/relationships/oleObject" Target="../embeddings/oleObject26.bin"/><Relationship Id="rId15" Type="http://schemas.openxmlformats.org/officeDocument/2006/relationships/oleObject" Target="../embeddings/oleObject32.bin"/><Relationship Id="rId23" Type="http://schemas.openxmlformats.org/officeDocument/2006/relationships/oleObject" Target="../embeddings/oleObject36.bin"/><Relationship Id="rId10" Type="http://schemas.openxmlformats.org/officeDocument/2006/relationships/image" Target="../media/image6.wmf"/><Relationship Id="rId19" Type="http://schemas.openxmlformats.org/officeDocument/2006/relationships/oleObject" Target="../embeddings/oleObject34.bin"/><Relationship Id="rId4" Type="http://schemas.openxmlformats.org/officeDocument/2006/relationships/image" Target="../media/image8.wmf"/><Relationship Id="rId9" Type="http://schemas.openxmlformats.org/officeDocument/2006/relationships/oleObject" Target="../embeddings/oleObject28.bin"/><Relationship Id="rId14" Type="http://schemas.openxmlformats.org/officeDocument/2006/relationships/image" Target="../media/image19.wmf"/><Relationship Id="rId22"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37.bin"/><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43.bin"/><Relationship Id="rId18" Type="http://schemas.openxmlformats.org/officeDocument/2006/relationships/oleObject" Target="../embeddings/oleObject46.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1.wmf"/><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45.bin"/><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30.wmf"/><Relationship Id="rId19" Type="http://schemas.openxmlformats.org/officeDocument/2006/relationships/image" Target="../media/image34.wmf"/><Relationship Id="rId4" Type="http://schemas.openxmlformats.org/officeDocument/2006/relationships/image" Target="../media/image27.wmf"/><Relationship Id="rId9" Type="http://schemas.openxmlformats.org/officeDocument/2006/relationships/oleObject" Target="../embeddings/oleObject41.bin"/><Relationship Id="rId14" Type="http://schemas.openxmlformats.org/officeDocument/2006/relationships/image" Target="../media/image32.wmf"/></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image" Target="../media/image40.wmf"/><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37.wmf"/><Relationship Id="rId4" Type="http://schemas.openxmlformats.org/officeDocument/2006/relationships/image" Target="../media/image35.wmf"/><Relationship Id="rId9" Type="http://schemas.openxmlformats.org/officeDocument/2006/relationships/oleObject" Target="../embeddings/oleObject50.bin"/><Relationship Id="rId14"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43.wmf"/><Relationship Id="rId5" Type="http://schemas.openxmlformats.org/officeDocument/2006/relationships/oleObject" Target="../embeddings/oleObject56.bin"/><Relationship Id="rId4" Type="http://schemas.openxmlformats.org/officeDocument/2006/relationships/image" Target="../media/image42.wmf"/></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58.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60.bin"/></Relationships>
</file>

<file path=ppt/slides/_rels/slide1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5.bin"/><Relationship Id="rId18" Type="http://schemas.openxmlformats.org/officeDocument/2006/relationships/image" Target="../media/image54.wmf"/><Relationship Id="rId3" Type="http://schemas.openxmlformats.org/officeDocument/2006/relationships/oleObject" Target="../embeddings/oleObject61.bin"/><Relationship Id="rId21" Type="http://schemas.openxmlformats.org/officeDocument/2006/relationships/oleObject" Target="../embeddings/oleObject69.bin"/><Relationship Id="rId7" Type="http://schemas.openxmlformats.org/officeDocument/2006/relationships/oleObject" Target="../embeddings/oleObject62.bin"/><Relationship Id="rId12" Type="http://schemas.openxmlformats.org/officeDocument/2006/relationships/image" Target="../media/image51.wmf"/><Relationship Id="rId17" Type="http://schemas.openxmlformats.org/officeDocument/2006/relationships/oleObject" Target="../embeddings/oleObject67.bin"/><Relationship Id="rId2" Type="http://schemas.openxmlformats.org/officeDocument/2006/relationships/slideLayout" Target="../slideLayouts/slideLayout6.xml"/><Relationship Id="rId16" Type="http://schemas.openxmlformats.org/officeDocument/2006/relationships/image" Target="../media/image53.wmf"/><Relationship Id="rId20" Type="http://schemas.openxmlformats.org/officeDocument/2006/relationships/image" Target="../media/image7.wmf"/><Relationship Id="rId1" Type="http://schemas.openxmlformats.org/officeDocument/2006/relationships/vmlDrawing" Target="../drawings/vmlDrawing11.vml"/><Relationship Id="rId6" Type="http://schemas.openxmlformats.org/officeDocument/2006/relationships/image" Target="../media/image57.png"/><Relationship Id="rId11" Type="http://schemas.openxmlformats.org/officeDocument/2006/relationships/oleObject" Target="../embeddings/oleObject64.bin"/><Relationship Id="rId24" Type="http://schemas.openxmlformats.org/officeDocument/2006/relationships/image" Target="../media/image16.wmf"/><Relationship Id="rId5" Type="http://schemas.openxmlformats.org/officeDocument/2006/relationships/image" Target="../media/image56.png"/><Relationship Id="rId15" Type="http://schemas.openxmlformats.org/officeDocument/2006/relationships/oleObject" Target="../embeddings/oleObject66.bin"/><Relationship Id="rId23" Type="http://schemas.openxmlformats.org/officeDocument/2006/relationships/oleObject" Target="../embeddings/oleObject70.bin"/><Relationship Id="rId10" Type="http://schemas.openxmlformats.org/officeDocument/2006/relationships/image" Target="../media/image6.wmf"/><Relationship Id="rId19" Type="http://schemas.openxmlformats.org/officeDocument/2006/relationships/oleObject" Target="../embeddings/oleObject68.bin"/><Relationship Id="rId4" Type="http://schemas.openxmlformats.org/officeDocument/2006/relationships/image" Target="../media/image50.emf"/><Relationship Id="rId9" Type="http://schemas.openxmlformats.org/officeDocument/2006/relationships/oleObject" Target="../embeddings/oleObject63.bin"/><Relationship Id="rId14" Type="http://schemas.openxmlformats.org/officeDocument/2006/relationships/image" Target="../media/image52.wmf"/><Relationship Id="rId22" Type="http://schemas.openxmlformats.org/officeDocument/2006/relationships/image" Target="../media/image5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5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59.wmf"/></Relationships>
</file>

<file path=ppt/slides/_rels/slide22.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78.bin"/><Relationship Id="rId18" Type="http://schemas.openxmlformats.org/officeDocument/2006/relationships/image" Target="../media/image65.w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62.wmf"/><Relationship Id="rId17" Type="http://schemas.openxmlformats.org/officeDocument/2006/relationships/oleObject" Target="../embeddings/oleObject80.bin"/><Relationship Id="rId2" Type="http://schemas.openxmlformats.org/officeDocument/2006/relationships/slideLayout" Target="../slideLayouts/slideLayout6.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vmlDrawing" Target="../drawings/vmlDrawing14.vml"/><Relationship Id="rId6" Type="http://schemas.openxmlformats.org/officeDocument/2006/relationships/image" Target="../media/image6.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61.wmf"/><Relationship Id="rId19" Type="http://schemas.openxmlformats.org/officeDocument/2006/relationships/oleObject" Target="../embeddings/oleObject81.bin"/><Relationship Id="rId4" Type="http://schemas.openxmlformats.org/officeDocument/2006/relationships/image" Target="../media/image8.wmf"/><Relationship Id="rId9" Type="http://schemas.openxmlformats.org/officeDocument/2006/relationships/oleObject" Target="../embeddings/oleObject76.bin"/><Relationship Id="rId14" Type="http://schemas.openxmlformats.org/officeDocument/2006/relationships/image" Target="../media/image63.wmf"/><Relationship Id="rId22" Type="http://schemas.openxmlformats.org/officeDocument/2006/relationships/image" Target="../media/image67.wmf"/></Relationships>
</file>

<file path=ppt/slides/_rels/slide23.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8.bin"/><Relationship Id="rId18" Type="http://schemas.openxmlformats.org/officeDocument/2006/relationships/image" Target="../media/image75.wmf"/><Relationship Id="rId26" Type="http://schemas.openxmlformats.org/officeDocument/2006/relationships/image" Target="../media/image79.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72.wmf"/><Relationship Id="rId17" Type="http://schemas.openxmlformats.org/officeDocument/2006/relationships/oleObject" Target="../embeddings/oleObject90.bin"/><Relationship Id="rId25" Type="http://schemas.openxmlformats.org/officeDocument/2006/relationships/oleObject" Target="../embeddings/oleObject94.bin"/><Relationship Id="rId2" Type="http://schemas.openxmlformats.org/officeDocument/2006/relationships/slideLayout" Target="../slideLayouts/slideLayout6.xml"/><Relationship Id="rId16" Type="http://schemas.openxmlformats.org/officeDocument/2006/relationships/image" Target="../media/image74.wmf"/><Relationship Id="rId20" Type="http://schemas.openxmlformats.org/officeDocument/2006/relationships/image" Target="../media/image76.wmf"/><Relationship Id="rId29" Type="http://schemas.openxmlformats.org/officeDocument/2006/relationships/oleObject" Target="../embeddings/oleObject96.bin"/><Relationship Id="rId1" Type="http://schemas.openxmlformats.org/officeDocument/2006/relationships/vmlDrawing" Target="../drawings/vmlDrawing15.vml"/><Relationship Id="rId6" Type="http://schemas.openxmlformats.org/officeDocument/2006/relationships/image" Target="../media/image69.wmf"/><Relationship Id="rId11" Type="http://schemas.openxmlformats.org/officeDocument/2006/relationships/oleObject" Target="../embeddings/oleObject87.bin"/><Relationship Id="rId24" Type="http://schemas.openxmlformats.org/officeDocument/2006/relationships/image" Target="../media/image78.wmf"/><Relationship Id="rId5" Type="http://schemas.openxmlformats.org/officeDocument/2006/relationships/oleObject" Target="../embeddings/oleObject84.bin"/><Relationship Id="rId15" Type="http://schemas.openxmlformats.org/officeDocument/2006/relationships/oleObject" Target="../embeddings/oleObject89.bin"/><Relationship Id="rId23" Type="http://schemas.openxmlformats.org/officeDocument/2006/relationships/oleObject" Target="../embeddings/oleObject93.bin"/><Relationship Id="rId28" Type="http://schemas.openxmlformats.org/officeDocument/2006/relationships/image" Target="../media/image80.wmf"/><Relationship Id="rId10" Type="http://schemas.openxmlformats.org/officeDocument/2006/relationships/image" Target="../media/image71.wmf"/><Relationship Id="rId19" Type="http://schemas.openxmlformats.org/officeDocument/2006/relationships/oleObject" Target="../embeddings/oleObject91.bin"/><Relationship Id="rId4" Type="http://schemas.openxmlformats.org/officeDocument/2006/relationships/image" Target="../media/image68.wmf"/><Relationship Id="rId9" Type="http://schemas.openxmlformats.org/officeDocument/2006/relationships/oleObject" Target="../embeddings/oleObject86.bin"/><Relationship Id="rId14" Type="http://schemas.openxmlformats.org/officeDocument/2006/relationships/image" Target="../media/image73.wmf"/><Relationship Id="rId22" Type="http://schemas.openxmlformats.org/officeDocument/2006/relationships/image" Target="../media/image77.wmf"/><Relationship Id="rId27" Type="http://schemas.openxmlformats.org/officeDocument/2006/relationships/oleObject" Target="../embeddings/oleObject95.bin"/><Relationship Id="rId30" Type="http://schemas.openxmlformats.org/officeDocument/2006/relationships/image" Target="../media/image81.w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102.bin"/><Relationship Id="rId18" Type="http://schemas.openxmlformats.org/officeDocument/2006/relationships/image" Target="../media/image85.wmf"/><Relationship Id="rId26" Type="http://schemas.openxmlformats.org/officeDocument/2006/relationships/oleObject" Target="../embeddings/oleObject109.bin"/><Relationship Id="rId39" Type="http://schemas.openxmlformats.org/officeDocument/2006/relationships/oleObject" Target="../embeddings/oleObject117.bin"/><Relationship Id="rId21" Type="http://schemas.openxmlformats.org/officeDocument/2006/relationships/image" Target="../media/image79.wmf"/><Relationship Id="rId34" Type="http://schemas.openxmlformats.org/officeDocument/2006/relationships/image" Target="../media/image89.wmf"/><Relationship Id="rId7" Type="http://schemas.openxmlformats.org/officeDocument/2006/relationships/oleObject" Target="../embeddings/oleObject99.bin"/><Relationship Id="rId12" Type="http://schemas.openxmlformats.org/officeDocument/2006/relationships/image" Target="../media/image6.wmf"/><Relationship Id="rId17" Type="http://schemas.openxmlformats.org/officeDocument/2006/relationships/oleObject" Target="../embeddings/oleObject104.bin"/><Relationship Id="rId25" Type="http://schemas.openxmlformats.org/officeDocument/2006/relationships/image" Target="../media/image86.wmf"/><Relationship Id="rId33" Type="http://schemas.openxmlformats.org/officeDocument/2006/relationships/oleObject" Target="../embeddings/oleObject114.bin"/><Relationship Id="rId38" Type="http://schemas.openxmlformats.org/officeDocument/2006/relationships/image" Target="../media/image91.wmf"/><Relationship Id="rId2" Type="http://schemas.openxmlformats.org/officeDocument/2006/relationships/slideLayout" Target="../slideLayouts/slideLayout6.xml"/><Relationship Id="rId16" Type="http://schemas.openxmlformats.org/officeDocument/2006/relationships/image" Target="../media/image84.wmf"/><Relationship Id="rId20" Type="http://schemas.openxmlformats.org/officeDocument/2006/relationships/oleObject" Target="../embeddings/oleObject106.bin"/><Relationship Id="rId29" Type="http://schemas.openxmlformats.org/officeDocument/2006/relationships/oleObject" Target="../embeddings/oleObject111.bin"/><Relationship Id="rId1" Type="http://schemas.openxmlformats.org/officeDocument/2006/relationships/vmlDrawing" Target="../drawings/vmlDrawing16.vml"/><Relationship Id="rId6" Type="http://schemas.openxmlformats.org/officeDocument/2006/relationships/image" Target="../media/image78.wmf"/><Relationship Id="rId11" Type="http://schemas.openxmlformats.org/officeDocument/2006/relationships/oleObject" Target="../embeddings/oleObject101.bin"/><Relationship Id="rId24" Type="http://schemas.openxmlformats.org/officeDocument/2006/relationships/oleObject" Target="../embeddings/oleObject108.bin"/><Relationship Id="rId32" Type="http://schemas.openxmlformats.org/officeDocument/2006/relationships/oleObject" Target="../embeddings/oleObject113.bin"/><Relationship Id="rId37" Type="http://schemas.openxmlformats.org/officeDocument/2006/relationships/oleObject" Target="../embeddings/oleObject116.bin"/><Relationship Id="rId40" Type="http://schemas.openxmlformats.org/officeDocument/2006/relationships/image" Target="../media/image92.wmf"/><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image" Target="../media/image77.wmf"/><Relationship Id="rId28" Type="http://schemas.openxmlformats.org/officeDocument/2006/relationships/oleObject" Target="../embeddings/oleObject110.bin"/><Relationship Id="rId36" Type="http://schemas.openxmlformats.org/officeDocument/2006/relationships/image" Target="../media/image90.wmf"/><Relationship Id="rId10" Type="http://schemas.openxmlformats.org/officeDocument/2006/relationships/image" Target="../media/image8.wmf"/><Relationship Id="rId19" Type="http://schemas.openxmlformats.org/officeDocument/2006/relationships/oleObject" Target="../embeddings/oleObject105.bin"/><Relationship Id="rId31" Type="http://schemas.openxmlformats.org/officeDocument/2006/relationships/oleObject" Target="../embeddings/oleObject112.bin"/><Relationship Id="rId4" Type="http://schemas.openxmlformats.org/officeDocument/2006/relationships/image" Target="../media/image76.wmf"/><Relationship Id="rId9" Type="http://schemas.openxmlformats.org/officeDocument/2006/relationships/oleObject" Target="../embeddings/oleObject100.bin"/><Relationship Id="rId14" Type="http://schemas.openxmlformats.org/officeDocument/2006/relationships/image" Target="../media/image83.wmf"/><Relationship Id="rId22" Type="http://schemas.openxmlformats.org/officeDocument/2006/relationships/oleObject" Target="../embeddings/oleObject107.bin"/><Relationship Id="rId27" Type="http://schemas.openxmlformats.org/officeDocument/2006/relationships/image" Target="../media/image87.wmf"/><Relationship Id="rId30" Type="http://schemas.openxmlformats.org/officeDocument/2006/relationships/image" Target="../media/image88.wmf"/><Relationship Id="rId35" Type="http://schemas.openxmlformats.org/officeDocument/2006/relationships/oleObject" Target="../embeddings/oleObject115.bin"/><Relationship Id="rId8" Type="http://schemas.openxmlformats.org/officeDocument/2006/relationships/image" Target="../media/image82.wmf"/><Relationship Id="rId3" Type="http://schemas.openxmlformats.org/officeDocument/2006/relationships/oleObject" Target="../embeddings/oleObject97.bin"/></Relationships>
</file>

<file path=ppt/slides/_rels/slide2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4.wmf"/><Relationship Id="rId5" Type="http://schemas.openxmlformats.org/officeDocument/2006/relationships/oleObject" Target="../embeddings/oleObject119.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21.bin"/></Relationships>
</file>

<file path=ppt/slides/_rels/slide2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98.wmf"/><Relationship Id="rId5" Type="http://schemas.openxmlformats.org/officeDocument/2006/relationships/oleObject" Target="../embeddings/oleObject123.bin"/><Relationship Id="rId10" Type="http://schemas.openxmlformats.org/officeDocument/2006/relationships/image" Target="../media/image100.wmf"/><Relationship Id="rId4" Type="http://schemas.openxmlformats.org/officeDocument/2006/relationships/image" Target="../media/image97.emf"/><Relationship Id="rId9" Type="http://schemas.openxmlformats.org/officeDocument/2006/relationships/oleObject" Target="../embeddings/oleObject125.bin"/></Relationships>
</file>

<file path=ppt/slides/_rels/slide27.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31.bin"/><Relationship Id="rId18" Type="http://schemas.openxmlformats.org/officeDocument/2006/relationships/image" Target="../media/image108.wmf"/><Relationship Id="rId26" Type="http://schemas.openxmlformats.org/officeDocument/2006/relationships/image" Target="../media/image111.wmf"/><Relationship Id="rId3" Type="http://schemas.openxmlformats.org/officeDocument/2006/relationships/oleObject" Target="../embeddings/oleObject126.bin"/><Relationship Id="rId21" Type="http://schemas.openxmlformats.org/officeDocument/2006/relationships/oleObject" Target="../embeddings/oleObject135.bin"/><Relationship Id="rId7" Type="http://schemas.openxmlformats.org/officeDocument/2006/relationships/oleObject" Target="../embeddings/oleObject128.bin"/><Relationship Id="rId12" Type="http://schemas.openxmlformats.org/officeDocument/2006/relationships/image" Target="../media/image105.wmf"/><Relationship Id="rId17" Type="http://schemas.openxmlformats.org/officeDocument/2006/relationships/oleObject" Target="../embeddings/oleObject133.bin"/><Relationship Id="rId25" Type="http://schemas.openxmlformats.org/officeDocument/2006/relationships/oleObject" Target="../embeddings/oleObject138.bin"/><Relationship Id="rId2" Type="http://schemas.openxmlformats.org/officeDocument/2006/relationships/slideLayout" Target="../slideLayouts/slideLayout6.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19.vml"/><Relationship Id="rId6" Type="http://schemas.openxmlformats.org/officeDocument/2006/relationships/image" Target="../media/image102.wmf"/><Relationship Id="rId11" Type="http://schemas.openxmlformats.org/officeDocument/2006/relationships/oleObject" Target="../embeddings/oleObject130.bin"/><Relationship Id="rId24" Type="http://schemas.openxmlformats.org/officeDocument/2006/relationships/oleObject" Target="../embeddings/oleObject137.bin"/><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10" Type="http://schemas.openxmlformats.org/officeDocument/2006/relationships/image" Target="../media/image104.wmf"/><Relationship Id="rId19" Type="http://schemas.openxmlformats.org/officeDocument/2006/relationships/oleObject" Target="../embeddings/oleObject134.bin"/><Relationship Id="rId4" Type="http://schemas.openxmlformats.org/officeDocument/2006/relationships/image" Target="../media/image101.emf"/><Relationship Id="rId9" Type="http://schemas.openxmlformats.org/officeDocument/2006/relationships/oleObject" Target="../embeddings/oleObject129.bin"/><Relationship Id="rId14" Type="http://schemas.openxmlformats.org/officeDocument/2006/relationships/image" Target="../media/image106.wmf"/><Relationship Id="rId22" Type="http://schemas.openxmlformats.org/officeDocument/2006/relationships/image" Target="../media/image110.wmf"/></Relationships>
</file>

<file path=ppt/slides/_rels/slide2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16.wmf"/><Relationship Id="rId2" Type="http://schemas.openxmlformats.org/officeDocument/2006/relationships/slideLayout" Target="../slideLayouts/slideLayout6.xml"/><Relationship Id="rId16" Type="http://schemas.openxmlformats.org/officeDocument/2006/relationships/image" Target="../media/image118.wmf"/><Relationship Id="rId1" Type="http://schemas.openxmlformats.org/officeDocument/2006/relationships/vmlDrawing" Target="../drawings/vmlDrawing20.vml"/><Relationship Id="rId6" Type="http://schemas.openxmlformats.org/officeDocument/2006/relationships/image" Target="../media/image113.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42.bin"/><Relationship Id="rId14" Type="http://schemas.openxmlformats.org/officeDocument/2006/relationships/image" Target="../media/image11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23.wmf"/><Relationship Id="rId17" Type="http://schemas.openxmlformats.org/officeDocument/2006/relationships/oleObject" Target="../embeddings/oleObject154.bin"/><Relationship Id="rId2" Type="http://schemas.openxmlformats.org/officeDocument/2006/relationships/slideLayout" Target="../slideLayouts/slideLayout6.xml"/><Relationship Id="rId16" Type="http://schemas.openxmlformats.org/officeDocument/2006/relationships/oleObject" Target="../embeddings/oleObject153.bin"/><Relationship Id="rId1" Type="http://schemas.openxmlformats.org/officeDocument/2006/relationships/vmlDrawing" Target="../drawings/vmlDrawing21.vml"/><Relationship Id="rId6" Type="http://schemas.openxmlformats.org/officeDocument/2006/relationships/image" Target="../media/image120.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image" Target="../media/image124.wmf"/><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49.bin"/><Relationship Id="rId14" Type="http://schemas.openxmlformats.org/officeDocument/2006/relationships/oleObject" Target="../embeddings/oleObject152.bin"/></Relationships>
</file>

<file path=ppt/slides/_rels/slide3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6.xml"/><Relationship Id="rId4" Type="http://schemas.openxmlformats.org/officeDocument/2006/relationships/image" Target="../media/image127.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29.wmf"/><Relationship Id="rId5" Type="http://schemas.openxmlformats.org/officeDocument/2006/relationships/oleObject" Target="../embeddings/oleObject156.bin"/><Relationship Id="rId4" Type="http://schemas.openxmlformats.org/officeDocument/2006/relationships/image" Target="../media/image12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130.wmf"/></Relationships>
</file>

<file path=ppt/slides/_rels/slide3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8.bin"/><Relationship Id="rId7" Type="http://schemas.openxmlformats.org/officeDocument/2006/relationships/image" Target="../media/image136.png"/><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137.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138.wmf"/></Relationships>
</file>

<file path=ppt/slides/_rels/slide39.x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141.jpeg"/><Relationship Id="rId4" Type="http://schemas.openxmlformats.org/officeDocument/2006/relationships/image" Target="../media/image140.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8.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5.e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4.bin"/><Relationship Id="rId18" Type="http://schemas.openxmlformats.org/officeDocument/2006/relationships/image" Target="../media/image13.wmf"/><Relationship Id="rId26" Type="http://schemas.openxmlformats.org/officeDocument/2006/relationships/image" Target="../media/image16.wmf"/><Relationship Id="rId3" Type="http://schemas.openxmlformats.org/officeDocument/2006/relationships/oleObject" Target="../embeddings/oleObject9.bin"/><Relationship Id="rId21" Type="http://schemas.openxmlformats.org/officeDocument/2006/relationships/oleObject" Target="../embeddings/oleObject20.bin"/><Relationship Id="rId7" Type="http://schemas.openxmlformats.org/officeDocument/2006/relationships/oleObject" Target="../embeddings/oleObject11.bin"/><Relationship Id="rId12" Type="http://schemas.openxmlformats.org/officeDocument/2006/relationships/image" Target="../media/image11.wmf"/><Relationship Id="rId17" Type="http://schemas.openxmlformats.org/officeDocument/2006/relationships/oleObject" Target="../embeddings/oleObject17.bin"/><Relationship Id="rId25"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3.bin"/><Relationship Id="rId24" Type="http://schemas.openxmlformats.org/officeDocument/2006/relationships/image" Target="../media/image15.wmf"/><Relationship Id="rId5" Type="http://schemas.openxmlformats.org/officeDocument/2006/relationships/oleObject" Target="../embeddings/oleObject10.bin"/><Relationship Id="rId15" Type="http://schemas.openxmlformats.org/officeDocument/2006/relationships/oleObject" Target="../embeddings/oleObject16.bin"/><Relationship Id="rId23" Type="http://schemas.openxmlformats.org/officeDocument/2006/relationships/oleObject" Target="../embeddings/oleObject21.bin"/><Relationship Id="rId28" Type="http://schemas.openxmlformats.org/officeDocument/2006/relationships/oleObject" Target="../embeddings/oleObject24.bin"/><Relationship Id="rId10" Type="http://schemas.openxmlformats.org/officeDocument/2006/relationships/image" Target="../media/image10.wmf"/><Relationship Id="rId19" Type="http://schemas.openxmlformats.org/officeDocument/2006/relationships/oleObject" Target="../embeddings/oleObject18.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oleObject" Target="../embeddings/oleObject15.bin"/><Relationship Id="rId22" Type="http://schemas.openxmlformats.org/officeDocument/2006/relationships/image" Target="../media/image14.wmf"/><Relationship Id="rId27"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1665288" y="1866900"/>
            <a:ext cx="7443787" cy="2209800"/>
          </a:xfrm>
        </p:spPr>
        <p:txBody>
          <a:bodyPr/>
          <a:lstStyle/>
          <a:p>
            <a:pPr algn="ctr" eaLnBrk="1" hangingPunct="1"/>
            <a:r>
              <a:rPr lang="zh-TW" altLang="en-US" sz="4300" b="1" smtClean="0">
                <a:solidFill>
                  <a:schemeClr val="bg1"/>
                </a:solidFill>
                <a:latin typeface="微軟正黑體" panose="020B0604030504040204" pitchFamily="34" charset="-120"/>
                <a:ea typeface="微軟正黑體" panose="020B0604030504040204" pitchFamily="34" charset="-120"/>
              </a:rPr>
              <a:t>第五章</a:t>
            </a:r>
            <a:br>
              <a:rPr lang="zh-TW" altLang="en-US" sz="4300" b="1" smtClean="0">
                <a:solidFill>
                  <a:schemeClr val="bg1"/>
                </a:solidFill>
                <a:latin typeface="微軟正黑體" panose="020B0604030504040204" pitchFamily="34" charset="-120"/>
                <a:ea typeface="微軟正黑體" panose="020B0604030504040204" pitchFamily="34" charset="-120"/>
              </a:rPr>
            </a:br>
            <a:r>
              <a:rPr lang="zh-TW" altLang="en-US" sz="4300" b="1" smtClean="0">
                <a:solidFill>
                  <a:schemeClr val="bg1"/>
                </a:solidFill>
                <a:latin typeface="微軟正黑體" panose="020B0604030504040204" pitchFamily="34" charset="-120"/>
                <a:ea typeface="微軟正黑體" panose="020B0604030504040204" pitchFamily="34" charset="-120"/>
              </a:rPr>
              <a:t>門檻值決定與區域的分割</a:t>
            </a:r>
          </a:p>
        </p:txBody>
      </p:sp>
      <p:sp>
        <p:nvSpPr>
          <p:cNvPr id="30723" name="Rectangle 1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FF7BDE3-6556-4520-AD25-F165DF4B10FF}" type="slidenum">
              <a:rPr kumimoji="0" lang="zh-TW" altLang="en-US">
                <a:latin typeface="Arial Black" panose="020B0A04020102020204" pitchFamily="34" charset="0"/>
              </a:rPr>
              <a:pPr/>
              <a:t>1</a:t>
            </a:fld>
            <a:endParaRPr kumimoji="0" lang="en-US" altLang="zh-TW">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0" name="群組 17"/>
          <p:cNvGrpSpPr>
            <a:grpSpLocks/>
          </p:cNvGrpSpPr>
          <p:nvPr/>
        </p:nvGrpSpPr>
        <p:grpSpPr bwMode="auto">
          <a:xfrm>
            <a:off x="304800" y="609600"/>
            <a:ext cx="8588375" cy="2106613"/>
            <a:chOff x="304800" y="609600"/>
            <a:chExt cx="8588375" cy="2106613"/>
          </a:xfrm>
        </p:grpSpPr>
        <p:sp>
          <p:nvSpPr>
            <p:cNvPr id="4112" name="Rectangle 1030"/>
            <p:cNvSpPr>
              <a:spLocks noChangeArrowheads="1"/>
            </p:cNvSpPr>
            <p:nvPr/>
          </p:nvSpPr>
          <p:spPr bwMode="auto">
            <a:xfrm>
              <a:off x="908050" y="623888"/>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和     內變異數和為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4101" name="Object 1031"/>
            <p:cNvGraphicFramePr>
              <a:graphicFrameLocks noChangeAspect="1"/>
            </p:cNvGraphicFramePr>
            <p:nvPr/>
          </p:nvGraphicFramePr>
          <p:xfrm>
            <a:off x="990600" y="654050"/>
            <a:ext cx="341313" cy="412750"/>
          </p:xfrm>
          <a:graphic>
            <a:graphicData uri="http://schemas.openxmlformats.org/presentationml/2006/ole">
              <mc:AlternateContent xmlns:mc="http://schemas.openxmlformats.org/markup-compatibility/2006">
                <mc:Choice xmlns:v="urn:schemas-microsoft-com:vml" Requires="v">
                  <p:oleObj spid="_x0000_s4116" name="Equation" r:id="rId3" imgW="177569" imgH="215619" progId="Equation.3">
                    <p:embed/>
                  </p:oleObj>
                </mc:Choice>
                <mc:Fallback>
                  <p:oleObj name="Equation" r:id="rId3" imgW="177569" imgH="215619" progId="Equation.3">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54050"/>
                          <a:ext cx="34131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1033"/>
            <p:cNvGraphicFramePr>
              <a:graphicFrameLocks noChangeAspect="1"/>
            </p:cNvGraphicFramePr>
            <p:nvPr/>
          </p:nvGraphicFramePr>
          <p:xfrm>
            <a:off x="4005263" y="614363"/>
            <a:ext cx="2179637" cy="447675"/>
          </p:xfrm>
          <a:graphic>
            <a:graphicData uri="http://schemas.openxmlformats.org/presentationml/2006/ole">
              <mc:AlternateContent xmlns:mc="http://schemas.openxmlformats.org/markup-compatibility/2006">
                <mc:Choice xmlns:v="urn:schemas-microsoft-com:vml" Requires="v">
                  <p:oleObj spid="_x0000_s4117" name="Equation" r:id="rId5" imgW="1180588" imgH="241195" progId="Equation.3">
                    <p:embed/>
                  </p:oleObj>
                </mc:Choice>
                <mc:Fallback>
                  <p:oleObj name="Equation" r:id="rId5" imgW="1180588" imgH="241195" progId="Equation.3">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5263" y="614363"/>
                          <a:ext cx="217963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1035"/>
            <p:cNvGraphicFramePr>
              <a:graphicFrameLocks noChangeAspect="1"/>
            </p:cNvGraphicFramePr>
            <p:nvPr/>
          </p:nvGraphicFramePr>
          <p:xfrm>
            <a:off x="4005263" y="1409700"/>
            <a:ext cx="4084637" cy="471488"/>
          </p:xfrm>
          <a:graphic>
            <a:graphicData uri="http://schemas.openxmlformats.org/presentationml/2006/ole">
              <mc:AlternateContent xmlns:mc="http://schemas.openxmlformats.org/markup-compatibility/2006">
                <mc:Choice xmlns:v="urn:schemas-microsoft-com:vml" Requires="v">
                  <p:oleObj spid="_x0000_s4118" name="Equation" r:id="rId7" imgW="2209800" imgH="254000" progId="Equation.3">
                    <p:embed/>
                  </p:oleObj>
                </mc:Choice>
                <mc:Fallback>
                  <p:oleObj name="Equation" r:id="rId7" imgW="2209800" imgH="254000" progId="Equation.3">
                    <p:embed/>
                    <p:pic>
                      <p:nvPicPr>
                        <p:cNvPr id="0" name="Object 10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263" y="1409700"/>
                          <a:ext cx="4084637"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3" name="Text Box 1036"/>
            <p:cNvSpPr txBox="1">
              <a:spLocks noChangeArrowheads="1"/>
            </p:cNvSpPr>
            <p:nvPr/>
          </p:nvSpPr>
          <p:spPr bwMode="auto">
            <a:xfrm>
              <a:off x="304800" y="9906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sym typeface="Wingdings" panose="05000000000000000000" pitchFamily="2" charset="2"/>
                </a:rPr>
                <a:t></a:t>
              </a:r>
              <a:endParaRPr lang="zh-TW" altLang="en-US" sz="2200"/>
            </a:p>
          </p:txBody>
        </p:sp>
        <p:graphicFrame>
          <p:nvGraphicFramePr>
            <p:cNvPr id="4104" name="Object 1037"/>
            <p:cNvGraphicFramePr>
              <a:graphicFrameLocks noChangeAspect="1"/>
            </p:cNvGraphicFramePr>
            <p:nvPr/>
          </p:nvGraphicFramePr>
          <p:xfrm>
            <a:off x="1658938" y="654050"/>
            <a:ext cx="365125" cy="412750"/>
          </p:xfrm>
          <a:graphic>
            <a:graphicData uri="http://schemas.openxmlformats.org/presentationml/2006/ole">
              <mc:AlternateContent xmlns:mc="http://schemas.openxmlformats.org/markup-compatibility/2006">
                <mc:Choice xmlns:v="urn:schemas-microsoft-com:vml" Requires="v">
                  <p:oleObj spid="_x0000_s4119" name="Equation" r:id="rId9" imgW="190335" imgH="215713" progId="Equation.3">
                    <p:embed/>
                  </p:oleObj>
                </mc:Choice>
                <mc:Fallback>
                  <p:oleObj name="Equation" r:id="rId9" imgW="190335" imgH="215713" progId="Equation.3">
                    <p:embed/>
                    <p:pic>
                      <p:nvPicPr>
                        <p:cNvPr id="0" name="Object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8938" y="654050"/>
                          <a:ext cx="3651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Rectangle 1038"/>
            <p:cNvSpPr>
              <a:spLocks noChangeArrowheads="1"/>
            </p:cNvSpPr>
            <p:nvPr/>
          </p:nvSpPr>
          <p:spPr bwMode="auto">
            <a:xfrm>
              <a:off x="908050" y="1447800"/>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和     間的變異數為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4105" name="Object 1039"/>
            <p:cNvGraphicFramePr>
              <a:graphicFrameLocks noChangeAspect="1"/>
            </p:cNvGraphicFramePr>
            <p:nvPr/>
          </p:nvGraphicFramePr>
          <p:xfrm>
            <a:off x="996950" y="1477963"/>
            <a:ext cx="341313" cy="412750"/>
          </p:xfrm>
          <a:graphic>
            <a:graphicData uri="http://schemas.openxmlformats.org/presentationml/2006/ole">
              <mc:AlternateContent xmlns:mc="http://schemas.openxmlformats.org/markup-compatibility/2006">
                <mc:Choice xmlns:v="urn:schemas-microsoft-com:vml" Requires="v">
                  <p:oleObj spid="_x0000_s4120" name="Equation" r:id="rId11" imgW="177569" imgH="215619" progId="Equation.3">
                    <p:embed/>
                  </p:oleObj>
                </mc:Choice>
                <mc:Fallback>
                  <p:oleObj name="Equation" r:id="rId11" imgW="177569" imgH="215619" progId="Equation.3">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1477963"/>
                          <a:ext cx="34131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1040"/>
            <p:cNvGraphicFramePr>
              <a:graphicFrameLocks noChangeAspect="1"/>
            </p:cNvGraphicFramePr>
            <p:nvPr/>
          </p:nvGraphicFramePr>
          <p:xfrm>
            <a:off x="1665288" y="1477963"/>
            <a:ext cx="365125" cy="412750"/>
          </p:xfrm>
          <a:graphic>
            <a:graphicData uri="http://schemas.openxmlformats.org/presentationml/2006/ole">
              <mc:AlternateContent xmlns:mc="http://schemas.openxmlformats.org/markup-compatibility/2006">
                <mc:Choice xmlns:v="urn:schemas-microsoft-com:vml" Requires="v">
                  <p:oleObj spid="_x0000_s4121" name="Equation" r:id="rId12" imgW="190335" imgH="215713" progId="Equation.3">
                    <p:embed/>
                  </p:oleObj>
                </mc:Choice>
                <mc:Fallback>
                  <p:oleObj name="Equation" r:id="rId12" imgW="190335" imgH="215713" progId="Equation.3">
                    <p:embed/>
                    <p:pic>
                      <p:nvPicPr>
                        <p:cNvPr id="0" name="Object 10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5288" y="1477963"/>
                          <a:ext cx="3651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5" name="Text Box 1041"/>
            <p:cNvSpPr txBox="1">
              <a:spLocks noChangeArrowheads="1"/>
            </p:cNvSpPr>
            <p:nvPr/>
          </p:nvSpPr>
          <p:spPr bwMode="auto">
            <a:xfrm>
              <a:off x="1566863" y="2065338"/>
              <a:ext cx="4724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此       表整個原始影像的平均值：</a:t>
              </a:r>
            </a:p>
          </p:txBody>
        </p:sp>
        <p:graphicFrame>
          <p:nvGraphicFramePr>
            <p:cNvPr id="4107" name="Object 1042"/>
            <p:cNvGraphicFramePr>
              <a:graphicFrameLocks noChangeAspect="1"/>
            </p:cNvGraphicFramePr>
            <p:nvPr/>
          </p:nvGraphicFramePr>
          <p:xfrm>
            <a:off x="1973263" y="2098675"/>
            <a:ext cx="431800" cy="411163"/>
          </p:xfrm>
          <a:graphic>
            <a:graphicData uri="http://schemas.openxmlformats.org/presentationml/2006/ole">
              <mc:AlternateContent xmlns:mc="http://schemas.openxmlformats.org/markup-compatibility/2006">
                <mc:Choice xmlns:v="urn:schemas-microsoft-com:vml" Requires="v">
                  <p:oleObj spid="_x0000_s4122" name="Equation" r:id="rId13" imgW="253890" imgH="241195" progId="Equation.3">
                    <p:embed/>
                  </p:oleObj>
                </mc:Choice>
                <mc:Fallback>
                  <p:oleObj name="Equation" r:id="rId13" imgW="253890" imgH="241195" progId="Equation.3">
                    <p:embed/>
                    <p:pic>
                      <p:nvPicPr>
                        <p:cNvPr id="0" name="Object 10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3263" y="2098675"/>
                          <a:ext cx="43180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8" name="Object 1045"/>
            <p:cNvGraphicFramePr>
              <a:graphicFrameLocks noChangeAspect="1"/>
            </p:cNvGraphicFramePr>
            <p:nvPr/>
          </p:nvGraphicFramePr>
          <p:xfrm>
            <a:off x="5749925" y="1914525"/>
            <a:ext cx="3143250" cy="801688"/>
          </p:xfrm>
          <a:graphic>
            <a:graphicData uri="http://schemas.openxmlformats.org/presentationml/2006/ole">
              <mc:AlternateContent xmlns:mc="http://schemas.openxmlformats.org/markup-compatibility/2006">
                <mc:Choice xmlns:v="urn:schemas-microsoft-com:vml" Requires="v">
                  <p:oleObj spid="_x0000_s4123" name="Equation" r:id="rId15" imgW="1930400" imgH="495300" progId="Equation.DSMT4">
                    <p:embed/>
                  </p:oleObj>
                </mc:Choice>
                <mc:Fallback>
                  <p:oleObj name="Equation" r:id="rId15" imgW="1930400" imgH="495300" progId="Equation.DSMT4">
                    <p:embed/>
                    <p:pic>
                      <p:nvPicPr>
                        <p:cNvPr id="0" name="Object 10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49925" y="1914525"/>
                          <a:ext cx="314325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9" name="Object 1046"/>
            <p:cNvGraphicFramePr>
              <a:graphicFrameLocks noChangeAspect="1"/>
            </p:cNvGraphicFramePr>
            <p:nvPr/>
          </p:nvGraphicFramePr>
          <p:xfrm>
            <a:off x="685800" y="609600"/>
            <a:ext cx="508000" cy="1219200"/>
          </p:xfrm>
          <a:graphic>
            <a:graphicData uri="http://schemas.openxmlformats.org/presentationml/2006/ole">
              <mc:AlternateContent xmlns:mc="http://schemas.openxmlformats.org/markup-compatibility/2006">
                <mc:Choice xmlns:v="urn:schemas-microsoft-com:vml" Requires="v">
                  <p:oleObj spid="_x0000_s4124" name="Equation" r:id="rId17" imgW="190500" imgH="457200" progId="Equation.3">
                    <p:embed/>
                  </p:oleObj>
                </mc:Choice>
                <mc:Fallback>
                  <p:oleObj name="Equation" r:id="rId17" imgW="190500" imgH="457200" progId="Equation.3">
                    <p:embed/>
                    <p:pic>
                      <p:nvPicPr>
                        <p:cNvPr id="0" name="Object 10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609600"/>
                          <a:ext cx="5080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8" name="Object 3"/>
          <p:cNvGraphicFramePr>
            <a:graphicFrameLocks noChangeAspect="1"/>
          </p:cNvGraphicFramePr>
          <p:nvPr/>
        </p:nvGraphicFramePr>
        <p:xfrm>
          <a:off x="500063" y="2925763"/>
          <a:ext cx="3495675" cy="2725737"/>
        </p:xfrm>
        <a:graphic>
          <a:graphicData uri="http://schemas.openxmlformats.org/presentationml/2006/ole">
            <mc:AlternateContent xmlns:mc="http://schemas.openxmlformats.org/markup-compatibility/2006">
              <mc:Choice xmlns:v="urn:schemas-microsoft-com:vml" Requires="v">
                <p:oleObj spid="_x0000_s4125" name="Visio" r:id="rId19" imgW="3495848" imgH="2725535" progId="Visio.Drawing.11">
                  <p:embed/>
                </p:oleObj>
              </mc:Choice>
              <mc:Fallback>
                <p:oleObj name="Visio" r:id="rId19" imgW="3495848" imgH="2725535" progId="Visio.Drawing.11">
                  <p:embed/>
                  <p:pic>
                    <p:nvPicPr>
                      <p:cNvPr id="0" name="Object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063" y="2925763"/>
                        <a:ext cx="3495675"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
          <p:cNvGraphicFramePr>
            <a:graphicFrameLocks noChangeAspect="1"/>
          </p:cNvGraphicFramePr>
          <p:nvPr/>
        </p:nvGraphicFramePr>
        <p:xfrm>
          <a:off x="4643438" y="2997200"/>
          <a:ext cx="3495675" cy="2808288"/>
        </p:xfrm>
        <a:graphic>
          <a:graphicData uri="http://schemas.openxmlformats.org/presentationml/2006/ole">
            <mc:AlternateContent xmlns:mc="http://schemas.openxmlformats.org/markup-compatibility/2006">
              <mc:Choice xmlns:v="urn:schemas-microsoft-com:vml" Requires="v">
                <p:oleObj spid="_x0000_s4126" name="Visio" r:id="rId21" imgW="3495848" imgH="2808316" progId="Visio.Drawing.11">
                  <p:embed/>
                </p:oleObj>
              </mc:Choice>
              <mc:Fallback>
                <p:oleObj name="Visio" r:id="rId21" imgW="3495848" imgH="2808316" progId="Visio.Drawing.11">
                  <p:embed/>
                  <p:pic>
                    <p:nvPicPr>
                      <p:cNvPr id="0"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3438" y="2997200"/>
                        <a:ext cx="3495675"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13"/>
          <p:cNvGraphicFramePr>
            <a:graphicFrameLocks noChangeAspect="1"/>
          </p:cNvGraphicFramePr>
          <p:nvPr/>
        </p:nvGraphicFramePr>
        <p:xfrm>
          <a:off x="3119438" y="5921375"/>
          <a:ext cx="2316162" cy="531813"/>
        </p:xfrm>
        <a:graphic>
          <a:graphicData uri="http://schemas.openxmlformats.org/presentationml/2006/ole">
            <mc:AlternateContent xmlns:mc="http://schemas.openxmlformats.org/markup-compatibility/2006">
              <mc:Choice xmlns:v="urn:schemas-microsoft-com:vml" Requires="v">
                <p:oleObj spid="_x0000_s4127" name="Equation" r:id="rId23" imgW="1320227" imgH="304668" progId="Equation.DSMT4">
                  <p:embed/>
                </p:oleObj>
              </mc:Choice>
              <mc:Fallback>
                <p:oleObj name="Equation" r:id="rId23" imgW="1320227" imgH="304668"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19438" y="5921375"/>
                        <a:ext cx="23161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1" name="投影片編號版面配置區 1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AD0CB8EB-5924-488D-8770-A9C891C18B2E}" type="slidenum">
              <a:rPr kumimoji="0" lang="zh-TW" altLang="en-US">
                <a:latin typeface="Arial Black" panose="020B0A04020102020204" pitchFamily="34" charset="0"/>
              </a:rPr>
              <a:pPr/>
              <a:t>10</a:t>
            </a:fld>
            <a:endParaRPr kumimoji="0" lang="en-US" altLang="zh-TW">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群組 10"/>
          <p:cNvGrpSpPr>
            <a:grpSpLocks/>
          </p:cNvGrpSpPr>
          <p:nvPr/>
        </p:nvGrpSpPr>
        <p:grpSpPr bwMode="auto">
          <a:xfrm>
            <a:off x="971550" y="1739900"/>
            <a:ext cx="7410450" cy="3776663"/>
            <a:chOff x="971550" y="1739107"/>
            <a:chExt cx="7410450" cy="3777456"/>
          </a:xfrm>
        </p:grpSpPr>
        <p:pic>
          <p:nvPicPr>
            <p:cNvPr id="5125" name="Picture 1026" descr="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70163"/>
              <a:ext cx="2533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027" descr="Ost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2570163"/>
              <a:ext cx="2533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1028"/>
            <p:cNvSpPr txBox="1">
              <a:spLocks noChangeArrowheads="1"/>
            </p:cNvSpPr>
            <p:nvPr/>
          </p:nvSpPr>
          <p:spPr bwMode="auto">
            <a:xfrm>
              <a:off x="1676400" y="5180013"/>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.2.3  窗戶影像</a:t>
              </a:r>
            </a:p>
          </p:txBody>
        </p:sp>
        <p:sp>
          <p:nvSpPr>
            <p:cNvPr id="5128" name="Text Box 1029"/>
            <p:cNvSpPr txBox="1">
              <a:spLocks noChangeArrowheads="1"/>
            </p:cNvSpPr>
            <p:nvPr/>
          </p:nvSpPr>
          <p:spPr bwMode="auto">
            <a:xfrm>
              <a:off x="4724400" y="5180013"/>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.2.4  利用</a:t>
              </a:r>
              <a:r>
                <a:rPr lang="en-US" altLang="zh-TW" sz="1600">
                  <a:latin typeface="微軟正黑體" panose="020B0604030504040204" pitchFamily="34" charset="-120"/>
                  <a:ea typeface="微軟正黑體" panose="020B0604030504040204" pitchFamily="34" charset="-120"/>
                </a:rPr>
                <a:t>Otsu</a:t>
              </a:r>
              <a:r>
                <a:rPr lang="zh-TW" altLang="en-US" sz="1600">
                  <a:latin typeface="微軟正黑體" panose="020B0604030504040204" pitchFamily="34" charset="-120"/>
                  <a:ea typeface="微軟正黑體" panose="020B0604030504040204" pitchFamily="34" charset="-120"/>
                </a:rPr>
                <a:t>方法得到的黑白影像</a:t>
              </a:r>
            </a:p>
          </p:txBody>
        </p:sp>
        <p:sp>
          <p:nvSpPr>
            <p:cNvPr id="5129" name="Rectangle 1048"/>
            <p:cNvSpPr>
              <a:spLocks noChangeArrowheads="1"/>
            </p:cNvSpPr>
            <p:nvPr/>
          </p:nvSpPr>
          <p:spPr bwMode="auto">
            <a:xfrm>
              <a:off x="971550" y="1744663"/>
              <a:ext cx="23764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buFontTx/>
                <a:buChar char="•"/>
              </a:pPr>
              <a:r>
                <a:rPr lang="en-US" altLang="zh-TW" sz="2200">
                  <a:latin typeface="微軟正黑體" panose="020B0604030504040204" pitchFamily="34" charset="-120"/>
                  <a:ea typeface="微軟正黑體" panose="020B0604030504040204" pitchFamily="34" charset="-120"/>
                </a:rPr>
                <a:t>Otsu</a:t>
              </a:r>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法需花</a:t>
              </a:r>
              <a:endParaRPr lang="zh-TW" altLang="en-US" sz="2200">
                <a:latin typeface="微軟正黑體" panose="020B0604030504040204" pitchFamily="34" charset="-120"/>
                <a:ea typeface="微軟正黑體" panose="020B0604030504040204" pitchFamily="34" charset="-120"/>
              </a:endParaRPr>
            </a:p>
          </p:txBody>
        </p:sp>
        <p:graphicFrame>
          <p:nvGraphicFramePr>
            <p:cNvPr id="5122" name="Object 1047"/>
            <p:cNvGraphicFramePr>
              <a:graphicFrameLocks noChangeAspect="1"/>
            </p:cNvGraphicFramePr>
            <p:nvPr/>
          </p:nvGraphicFramePr>
          <p:xfrm>
            <a:off x="2641600" y="1739107"/>
            <a:ext cx="863600" cy="431800"/>
          </p:xfrm>
          <a:graphic>
            <a:graphicData uri="http://schemas.openxmlformats.org/presentationml/2006/ole">
              <mc:AlternateContent xmlns:mc="http://schemas.openxmlformats.org/markup-compatibility/2006">
                <mc:Choice xmlns:v="urn:schemas-microsoft-com:vml" Requires="v">
                  <p:oleObj spid="_x0000_s5131" name="方程式" r:id="rId5" imgW="457200" imgH="228600" progId="Equation.3">
                    <p:embed/>
                  </p:oleObj>
                </mc:Choice>
                <mc:Fallback>
                  <p:oleObj name="方程式" r:id="rId5" imgW="457200" imgH="228600" progId="Equation.3">
                    <p:embed/>
                    <p:pic>
                      <p:nvPicPr>
                        <p:cNvPr id="0" name="Object 10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600" y="1739107"/>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0" name="Rectangle 1049"/>
            <p:cNvSpPr>
              <a:spLocks noChangeArrowheads="1"/>
            </p:cNvSpPr>
            <p:nvPr/>
          </p:nvSpPr>
          <p:spPr bwMode="auto">
            <a:xfrm>
              <a:off x="3348038" y="1773238"/>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時間。</a:t>
              </a:r>
              <a:r>
                <a:rPr lang="zh-TW" altLang="en-US" sz="1100">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en-US">
                <a:latin typeface="微軟正黑體" panose="020B0604030504040204" pitchFamily="34" charset="-120"/>
                <a:ea typeface="微軟正黑體" panose="020B0604030504040204" pitchFamily="34" charset="-120"/>
                <a:cs typeface="Times New Roman" panose="02020603050405020304" pitchFamily="18" charset="0"/>
              </a:endParaRPr>
            </a:p>
          </p:txBody>
        </p:sp>
      </p:grpSp>
      <p:sp>
        <p:nvSpPr>
          <p:cNvPr id="5124" name="投影片編號版面配置區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75AA94B3-BEE9-4324-8591-03D2574E742F}" type="slidenum">
              <a:rPr kumimoji="0" lang="zh-TW" altLang="en-US">
                <a:latin typeface="Arial Black" panose="020B0A04020102020204" pitchFamily="34" charset="0"/>
              </a:rPr>
              <a:pPr/>
              <a:t>11</a:t>
            </a:fld>
            <a:endParaRPr kumimoji="0" lang="en-US" altLang="zh-TW">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6156" name="群組 22"/>
          <p:cNvGrpSpPr>
            <a:grpSpLocks/>
          </p:cNvGrpSpPr>
          <p:nvPr/>
        </p:nvGrpSpPr>
        <p:grpSpPr bwMode="auto">
          <a:xfrm>
            <a:off x="684213" y="549275"/>
            <a:ext cx="8659812" cy="5994400"/>
            <a:chOff x="684213" y="549275"/>
            <a:chExt cx="8660313" cy="5995094"/>
          </a:xfrm>
        </p:grpSpPr>
        <p:sp>
          <p:nvSpPr>
            <p:cNvPr id="6158" name="Text Box 42"/>
            <p:cNvSpPr txBox="1">
              <a:spLocks noChangeArrowheads="1"/>
            </p:cNvSpPr>
            <p:nvPr/>
          </p:nvSpPr>
          <p:spPr bwMode="auto">
            <a:xfrm>
              <a:off x="684213" y="549275"/>
              <a:ext cx="7437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400">
                  <a:latin typeface="微軟正黑體" panose="020B0604030504040204" pitchFamily="34" charset="-120"/>
                  <a:ea typeface="微軟正黑體" panose="020B0604030504040204" pitchFamily="34" charset="-120"/>
                </a:rPr>
                <a:t>範例</a:t>
              </a:r>
              <a:r>
                <a:rPr lang="en-US" altLang="zh-TW" sz="2400">
                  <a:latin typeface="微軟正黑體" panose="020B0604030504040204" pitchFamily="34" charset="-120"/>
                  <a:ea typeface="微軟正黑體" panose="020B0604030504040204" pitchFamily="34" charset="-120"/>
                </a:rPr>
                <a:t>3</a:t>
              </a:r>
              <a:r>
                <a:rPr lang="zh-TW" altLang="en-US" sz="2400">
                  <a:latin typeface="微軟正黑體" panose="020B0604030504040204" pitchFamily="34" charset="-120"/>
                  <a:ea typeface="微軟正黑體" panose="020B0604030504040204" pitchFamily="34" charset="-120"/>
                </a:rPr>
                <a:t>：已知</a:t>
              </a:r>
              <a:r>
                <a:rPr lang="en-US" altLang="zh-TW" sz="2400" i="1">
                  <a:latin typeface="微軟正黑體" panose="020B0604030504040204" pitchFamily="34" charset="-120"/>
                  <a:ea typeface="微軟正黑體" panose="020B0604030504040204" pitchFamily="34" charset="-120"/>
                </a:rPr>
                <a:t>T</a:t>
              </a:r>
              <a:r>
                <a:rPr lang="en-US" altLang="zh-TW" sz="2400">
                  <a:latin typeface="微軟正黑體" panose="020B0604030504040204" pitchFamily="34" charset="-120"/>
                  <a:ea typeface="微軟正黑體" panose="020B0604030504040204" pitchFamily="34" charset="-120"/>
                </a:rPr>
                <a:t>*</a:t>
              </a:r>
              <a:r>
                <a:rPr lang="zh-TW" altLang="en-US" sz="2400">
                  <a:latin typeface="微軟正黑體" panose="020B0604030504040204" pitchFamily="34" charset="-120"/>
                  <a:ea typeface="微軟正黑體" panose="020B0604030504040204" pitchFamily="34" charset="-120"/>
                </a:rPr>
                <a:t>所對應的</a:t>
              </a:r>
              <a:r>
                <a:rPr lang="en-US" altLang="zh-TW" sz="2400" i="1">
                  <a:latin typeface="微軟正黑體" panose="020B0604030504040204" pitchFamily="34" charset="-120"/>
                  <a:ea typeface="微軟正黑體" panose="020B0604030504040204" pitchFamily="34" charset="-120"/>
                </a:rPr>
                <a:t>C</a:t>
              </a:r>
              <a:r>
                <a:rPr lang="en-US" altLang="zh-TW" sz="2400" i="1" baseline="-25000">
                  <a:latin typeface="微軟正黑體" panose="020B0604030504040204" pitchFamily="34" charset="-120"/>
                  <a:ea typeface="微軟正黑體" panose="020B0604030504040204" pitchFamily="34" charset="-120"/>
                </a:rPr>
                <a:t>1</a:t>
              </a:r>
              <a:r>
                <a:rPr lang="en-US" altLang="zh-TW" sz="2400">
                  <a:latin typeface="微軟正黑體" panose="020B0604030504040204" pitchFamily="34" charset="-120"/>
                  <a:ea typeface="微軟正黑體" panose="020B0604030504040204" pitchFamily="34" charset="-120"/>
                </a:rPr>
                <a:t> </a:t>
              </a:r>
              <a:r>
                <a:rPr lang="zh-TW" altLang="en-US" sz="2400">
                  <a:latin typeface="微軟正黑體" panose="020B0604030504040204" pitchFamily="34" charset="-120"/>
                  <a:ea typeface="微軟正黑體" panose="020B0604030504040204" pitchFamily="34" charset="-120"/>
                </a:rPr>
                <a:t>之期望值為      ，試問如何快速求得</a:t>
              </a:r>
              <a:r>
                <a:rPr lang="en-US" altLang="zh-TW" sz="2400" i="1">
                  <a:latin typeface="微軟正黑體" panose="020B0604030504040204" pitchFamily="34" charset="-120"/>
                  <a:ea typeface="微軟正黑體" panose="020B0604030504040204" pitchFamily="34" charset="-120"/>
                </a:rPr>
                <a:t>T</a:t>
              </a:r>
              <a:r>
                <a:rPr lang="en-US" altLang="zh-TW" sz="2400">
                  <a:latin typeface="微軟正黑體" panose="020B0604030504040204" pitchFamily="34" charset="-120"/>
                  <a:ea typeface="微軟正黑體" panose="020B0604030504040204" pitchFamily="34" charset="-120"/>
                </a:rPr>
                <a:t>* +1</a:t>
              </a:r>
              <a:r>
                <a:rPr lang="en-US" altLang="zh-TW" sz="2400" i="1">
                  <a:latin typeface="微軟正黑體" panose="020B0604030504040204" pitchFamily="34" charset="-120"/>
                  <a:ea typeface="微軟正黑體" panose="020B0604030504040204" pitchFamily="34" charset="-120"/>
                </a:rPr>
                <a:t> </a:t>
              </a:r>
              <a:r>
                <a:rPr lang="zh-TW" altLang="en-US" sz="2400">
                  <a:latin typeface="微軟正黑體" panose="020B0604030504040204" pitchFamily="34" charset="-120"/>
                  <a:ea typeface="微軟正黑體" panose="020B0604030504040204" pitchFamily="34" charset="-120"/>
                </a:rPr>
                <a:t>所對應的期望值         ？ </a:t>
              </a:r>
            </a:p>
          </p:txBody>
        </p:sp>
        <p:graphicFrame>
          <p:nvGraphicFramePr>
            <p:cNvPr id="6146" name="Object 45"/>
            <p:cNvGraphicFramePr>
              <a:graphicFrameLocks noChangeAspect="1"/>
            </p:cNvGraphicFramePr>
            <p:nvPr/>
          </p:nvGraphicFramePr>
          <p:xfrm>
            <a:off x="6011863" y="549275"/>
            <a:ext cx="512762" cy="455613"/>
          </p:xfrm>
          <a:graphic>
            <a:graphicData uri="http://schemas.openxmlformats.org/presentationml/2006/ole">
              <mc:AlternateContent xmlns:mc="http://schemas.openxmlformats.org/markup-compatibility/2006">
                <mc:Choice xmlns:v="urn:schemas-microsoft-com:vml" Requires="v">
                  <p:oleObj spid="_x0000_s6161" name="方程式" r:id="rId3" imgW="253890" imgH="228501" progId="Equation.3">
                    <p:embed/>
                  </p:oleObj>
                </mc:Choice>
                <mc:Fallback>
                  <p:oleObj name="方程式" r:id="rId3" imgW="253890" imgH="228501"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549275"/>
                          <a:ext cx="5127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49"/>
            <p:cNvGraphicFramePr>
              <a:graphicFrameLocks noChangeAspect="1"/>
            </p:cNvGraphicFramePr>
            <p:nvPr/>
          </p:nvGraphicFramePr>
          <p:xfrm>
            <a:off x="5003800" y="903288"/>
            <a:ext cx="576263" cy="477837"/>
          </p:xfrm>
          <a:graphic>
            <a:graphicData uri="http://schemas.openxmlformats.org/presentationml/2006/ole">
              <mc:AlternateContent xmlns:mc="http://schemas.openxmlformats.org/markup-compatibility/2006">
                <mc:Choice xmlns:v="urn:schemas-microsoft-com:vml" Requires="v">
                  <p:oleObj spid="_x0000_s6162" name="方程式" r:id="rId5" imgW="279400" imgH="228600" progId="Equation.3">
                    <p:embed/>
                  </p:oleObj>
                </mc:Choice>
                <mc:Fallback>
                  <p:oleObj name="方程式" r:id="rId5" imgW="279400" imgH="228600"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903288"/>
                          <a:ext cx="5762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9" name="Text Box 52"/>
            <p:cNvSpPr txBox="1">
              <a:spLocks noChangeArrowheads="1"/>
            </p:cNvSpPr>
            <p:nvPr/>
          </p:nvSpPr>
          <p:spPr bwMode="auto">
            <a:xfrm>
              <a:off x="684213" y="1628775"/>
              <a:ext cx="5903067" cy="83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400">
                  <a:latin typeface="微軟正黑體" panose="020B0604030504040204" pitchFamily="34" charset="-120"/>
                  <a:ea typeface="微軟正黑體" panose="020B0604030504040204" pitchFamily="34" charset="-120"/>
                </a:rPr>
                <a:t>解答：</a:t>
              </a:r>
              <a:r>
                <a:rPr lang="en-US" altLang="zh-TW" sz="2400" i="1">
                  <a:latin typeface="微軟正黑體" panose="020B0604030504040204" pitchFamily="34" charset="-120"/>
                  <a:ea typeface="微軟正黑體" panose="020B0604030504040204" pitchFamily="34" charset="-120"/>
                </a:rPr>
                <a:t> </a:t>
              </a:r>
            </a:p>
            <a:p>
              <a:pPr eaLnBrk="1" hangingPunct="1"/>
              <a:r>
                <a:rPr lang="en-US" altLang="zh-TW" sz="2400" i="1">
                  <a:latin typeface="微軟正黑體" panose="020B0604030504040204" pitchFamily="34" charset="-120"/>
                  <a:ea typeface="微軟正黑體" panose="020B0604030504040204" pitchFamily="34" charset="-120"/>
                </a:rPr>
                <a:t>	T</a:t>
              </a:r>
              <a:r>
                <a:rPr lang="en-US" altLang="zh-TW" sz="2400">
                  <a:latin typeface="微軟正黑體" panose="020B0604030504040204" pitchFamily="34" charset="-120"/>
                  <a:ea typeface="微軟正黑體" panose="020B0604030504040204" pitchFamily="34" charset="-120"/>
                </a:rPr>
                <a:t>* +1</a:t>
              </a:r>
              <a:r>
                <a:rPr lang="zh-TW" altLang="en-US" sz="2400">
                  <a:latin typeface="微軟正黑體" panose="020B0604030504040204" pitchFamily="34" charset="-120"/>
                  <a:ea typeface="微軟正黑體" panose="020B0604030504040204" pitchFamily="34" charset="-120"/>
                </a:rPr>
                <a:t>所對應的期望值可計算如下：</a:t>
              </a:r>
            </a:p>
          </p:txBody>
        </p:sp>
        <p:graphicFrame>
          <p:nvGraphicFramePr>
            <p:cNvPr id="6148" name="Object 63"/>
            <p:cNvGraphicFramePr>
              <a:graphicFrameLocks noChangeAspect="1"/>
            </p:cNvGraphicFramePr>
            <p:nvPr/>
          </p:nvGraphicFramePr>
          <p:xfrm>
            <a:off x="1654759" y="2315520"/>
            <a:ext cx="6478587" cy="1728788"/>
          </p:xfrm>
          <a:graphic>
            <a:graphicData uri="http://schemas.openxmlformats.org/presentationml/2006/ole">
              <mc:AlternateContent xmlns:mc="http://schemas.openxmlformats.org/markup-compatibility/2006">
                <mc:Choice xmlns:v="urn:schemas-microsoft-com:vml" Requires="v">
                  <p:oleObj spid="_x0000_s6163" name="Equation" r:id="rId7" imgW="3429000" imgH="914400" progId="Equation.DSMT4">
                    <p:embed/>
                  </p:oleObj>
                </mc:Choice>
                <mc:Fallback>
                  <p:oleObj name="Equation" r:id="rId7" imgW="3429000" imgH="914400" progId="Equation.DSMT4">
                    <p:embed/>
                    <p:pic>
                      <p:nvPicPr>
                        <p:cNvPr id="0"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4759" y="2315520"/>
                          <a:ext cx="64785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0" name="Text Box 65"/>
            <p:cNvSpPr txBox="1">
              <a:spLocks noChangeArrowheads="1"/>
            </p:cNvSpPr>
            <p:nvPr/>
          </p:nvSpPr>
          <p:spPr bwMode="auto">
            <a:xfrm>
              <a:off x="684214" y="3866257"/>
              <a:ext cx="86603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400">
                  <a:latin typeface="微軟正黑體" panose="020B0604030504040204" pitchFamily="34" charset="-120"/>
                  <a:ea typeface="微軟正黑體" panose="020B0604030504040204" pitchFamily="34" charset="-120"/>
                </a:rPr>
                <a:t>	</a:t>
              </a:r>
              <a:r>
                <a:rPr lang="zh-TW" altLang="en-US" sz="2400">
                  <a:latin typeface="微軟正黑體" panose="020B0604030504040204" pitchFamily="34" charset="-120"/>
                  <a:ea typeface="微軟正黑體" panose="020B0604030504040204" pitchFamily="34" charset="-120"/>
                </a:rPr>
                <a:t>事實上，      的求得必須先求出         和                  。我們</a:t>
              </a:r>
              <a:endParaRPr lang="en-US" altLang="zh-TW" sz="2400">
                <a:latin typeface="微軟正黑體" panose="020B0604030504040204" pitchFamily="34" charset="-120"/>
                <a:ea typeface="微軟正黑體" panose="020B0604030504040204" pitchFamily="34" charset="-120"/>
              </a:endParaRPr>
            </a:p>
            <a:p>
              <a:pPr eaLnBrk="1" hangingPunct="1"/>
              <a:endParaRPr lang="en-US" altLang="zh-TW" sz="2400">
                <a:latin typeface="微軟正黑體" panose="020B0604030504040204" pitchFamily="34" charset="-120"/>
                <a:ea typeface="微軟正黑體" panose="020B0604030504040204" pitchFamily="34" charset="-120"/>
              </a:endParaRPr>
            </a:p>
            <a:p>
              <a:pPr eaLnBrk="1" hangingPunct="1"/>
              <a:r>
                <a:rPr lang="en-US" altLang="zh-TW" sz="2400">
                  <a:latin typeface="微軟正黑體" panose="020B0604030504040204" pitchFamily="34" charset="-120"/>
                  <a:ea typeface="微軟正黑體" panose="020B0604030504040204" pitchFamily="34" charset="-120"/>
                </a:rPr>
                <a:t>	</a:t>
              </a:r>
              <a:r>
                <a:rPr lang="zh-TW" altLang="en-US" sz="2400">
                  <a:latin typeface="微軟正黑體" panose="020B0604030504040204" pitchFamily="34" charset="-120"/>
                  <a:ea typeface="微軟正黑體" panose="020B0604030504040204" pitchFamily="34" charset="-120"/>
                </a:rPr>
                <a:t>可順便記住         和                 這兩個值，因此          可在</a:t>
              </a:r>
              <a:endParaRPr lang="en-US" altLang="zh-TW" sz="2400">
                <a:latin typeface="微軟正黑體" panose="020B0604030504040204" pitchFamily="34" charset="-120"/>
                <a:ea typeface="微軟正黑體" panose="020B0604030504040204" pitchFamily="34" charset="-120"/>
              </a:endParaRPr>
            </a:p>
            <a:p>
              <a:pPr eaLnBrk="1" hangingPunct="1"/>
              <a:endParaRPr lang="en-US" altLang="zh-TW" sz="2400">
                <a:latin typeface="微軟正黑體" panose="020B0604030504040204" pitchFamily="34" charset="-120"/>
                <a:ea typeface="微軟正黑體" panose="020B0604030504040204" pitchFamily="34" charset="-120"/>
              </a:endParaRPr>
            </a:p>
            <a:p>
              <a:pPr eaLnBrk="1" hangingPunct="1"/>
              <a:r>
                <a:rPr lang="en-US" altLang="zh-TW" sz="2400" i="1">
                  <a:latin typeface="微軟正黑體" panose="020B0604030504040204" pitchFamily="34" charset="-120"/>
                  <a:ea typeface="微軟正黑體" panose="020B0604030504040204" pitchFamily="34" charset="-120"/>
                </a:rPr>
                <a:t>	O</a:t>
              </a:r>
              <a:r>
                <a:rPr lang="en-US" altLang="zh-TW" sz="2400">
                  <a:latin typeface="微軟正黑體" panose="020B0604030504040204" pitchFamily="34" charset="-120"/>
                  <a:ea typeface="微軟正黑體" panose="020B0604030504040204" pitchFamily="34" charset="-120"/>
                </a:rPr>
                <a:t>(1) </a:t>
              </a:r>
              <a:r>
                <a:rPr lang="zh-TW" altLang="en-US" sz="2400">
                  <a:latin typeface="微軟正黑體" panose="020B0604030504040204" pitchFamily="34" charset="-120"/>
                  <a:ea typeface="微軟正黑體" panose="020B0604030504040204" pitchFamily="34" charset="-120"/>
                </a:rPr>
                <a:t>的時間內求得。</a:t>
              </a:r>
              <a:endParaRPr lang="en-US" altLang="zh-TW" sz="2400">
                <a:latin typeface="微軟正黑體" panose="020B0604030504040204" pitchFamily="34" charset="-120"/>
                <a:ea typeface="微軟正黑體" panose="020B0604030504040204" pitchFamily="34" charset="-120"/>
              </a:endParaRPr>
            </a:p>
            <a:p>
              <a:pPr eaLnBrk="1" hangingPunct="1"/>
              <a:endParaRPr lang="en-US" altLang="zh-TW" sz="2400">
                <a:latin typeface="微軟正黑體" panose="020B0604030504040204" pitchFamily="34" charset="-120"/>
                <a:ea typeface="微軟正黑體" panose="020B0604030504040204" pitchFamily="34" charset="-120"/>
              </a:endParaRPr>
            </a:p>
            <a:p>
              <a:pPr eaLnBrk="1" hangingPunct="1"/>
              <a:r>
                <a:rPr lang="zh-TW" altLang="en-US" sz="2400">
                  <a:latin typeface="微軟正黑體" panose="020B0604030504040204" pitchFamily="34" charset="-120"/>
                  <a:ea typeface="微軟正黑體" panose="020B0604030504040204" pitchFamily="34" charset="-120"/>
                </a:rPr>
                <a:t>解答完畢</a:t>
              </a:r>
            </a:p>
          </p:txBody>
        </p:sp>
        <p:graphicFrame>
          <p:nvGraphicFramePr>
            <p:cNvPr id="6149" name="Object 70"/>
            <p:cNvGraphicFramePr>
              <a:graphicFrameLocks noChangeAspect="1"/>
            </p:cNvGraphicFramePr>
            <p:nvPr/>
          </p:nvGraphicFramePr>
          <p:xfrm>
            <a:off x="2766567" y="3823394"/>
            <a:ext cx="699445" cy="503238"/>
          </p:xfrm>
          <a:graphic>
            <a:graphicData uri="http://schemas.openxmlformats.org/presentationml/2006/ole">
              <mc:AlternateContent xmlns:mc="http://schemas.openxmlformats.org/markup-compatibility/2006">
                <mc:Choice xmlns:v="urn:schemas-microsoft-com:vml" Requires="v">
                  <p:oleObj spid="_x0000_s6164" name="方程式" r:id="rId9" imgW="279400" imgH="228600" progId="Equation.3">
                    <p:embed/>
                  </p:oleObj>
                </mc:Choice>
                <mc:Fallback>
                  <p:oleObj name="方程式" r:id="rId9" imgW="279400" imgH="228600" progId="Equation.3">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6567" y="3823394"/>
                          <a:ext cx="69944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Object 71"/>
            <p:cNvGraphicFramePr>
              <a:graphicFrameLocks noChangeAspect="1"/>
            </p:cNvGraphicFramePr>
            <p:nvPr/>
          </p:nvGraphicFramePr>
          <p:xfrm>
            <a:off x="5824904" y="3890069"/>
            <a:ext cx="647833" cy="431800"/>
          </p:xfrm>
          <a:graphic>
            <a:graphicData uri="http://schemas.openxmlformats.org/presentationml/2006/ole">
              <mc:AlternateContent xmlns:mc="http://schemas.openxmlformats.org/markup-compatibility/2006">
                <mc:Choice xmlns:v="urn:schemas-microsoft-com:vml" Requires="v">
                  <p:oleObj spid="_x0000_s6165" name="方程式" r:id="rId11" imgW="304668" imgH="228501" progId="Equation.3">
                    <p:embed/>
                  </p:oleObj>
                </mc:Choice>
                <mc:Fallback>
                  <p:oleObj name="方程式" r:id="rId11" imgW="304668" imgH="228501" progId="Equation.3">
                    <p:embed/>
                    <p:pic>
                      <p:nvPicPr>
                        <p:cNvPr id="0"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24904" y="3890069"/>
                          <a:ext cx="6478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Object 72"/>
            <p:cNvGraphicFramePr>
              <a:graphicFrameLocks noChangeAspect="1"/>
            </p:cNvGraphicFramePr>
            <p:nvPr/>
          </p:nvGraphicFramePr>
          <p:xfrm>
            <a:off x="6814251" y="3716705"/>
            <a:ext cx="1318909" cy="749387"/>
          </p:xfrm>
          <a:graphic>
            <a:graphicData uri="http://schemas.openxmlformats.org/presentationml/2006/ole">
              <mc:AlternateContent xmlns:mc="http://schemas.openxmlformats.org/markup-compatibility/2006">
                <mc:Choice xmlns:v="urn:schemas-microsoft-com:vml" Requires="v">
                  <p:oleObj spid="_x0000_s6166" name="Equation" r:id="rId13" imgW="609336" imgH="393529" progId="Equation.DSMT4">
                    <p:embed/>
                  </p:oleObj>
                </mc:Choice>
                <mc:Fallback>
                  <p:oleObj name="Equation" r:id="rId13" imgW="609336" imgH="393529" progId="Equation.DSMT4">
                    <p:embed/>
                    <p:pic>
                      <p:nvPicPr>
                        <p:cNvPr id="0" name="Object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4251" y="3716705"/>
                          <a:ext cx="1318909" cy="7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2" name="Object 75"/>
            <p:cNvGraphicFramePr>
              <a:graphicFrameLocks noChangeAspect="1"/>
            </p:cNvGraphicFramePr>
            <p:nvPr/>
          </p:nvGraphicFramePr>
          <p:xfrm>
            <a:off x="3207308" y="4623494"/>
            <a:ext cx="646052" cy="431800"/>
          </p:xfrm>
          <a:graphic>
            <a:graphicData uri="http://schemas.openxmlformats.org/presentationml/2006/ole">
              <mc:AlternateContent xmlns:mc="http://schemas.openxmlformats.org/markup-compatibility/2006">
                <mc:Choice xmlns:v="urn:schemas-microsoft-com:vml" Requires="v">
                  <p:oleObj spid="_x0000_s6167" name="方程式" r:id="rId15" imgW="304668" imgH="228501" progId="Equation.3">
                    <p:embed/>
                  </p:oleObj>
                </mc:Choice>
                <mc:Fallback>
                  <p:oleObj name="方程式" r:id="rId15" imgW="304668" imgH="228501" progId="Equation.3">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7308" y="4623494"/>
                          <a:ext cx="64605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Object 77"/>
            <p:cNvGraphicFramePr>
              <a:graphicFrameLocks noChangeAspect="1"/>
            </p:cNvGraphicFramePr>
            <p:nvPr/>
          </p:nvGraphicFramePr>
          <p:xfrm>
            <a:off x="4143249" y="4454040"/>
            <a:ext cx="1263735" cy="720808"/>
          </p:xfrm>
          <a:graphic>
            <a:graphicData uri="http://schemas.openxmlformats.org/presentationml/2006/ole">
              <mc:AlternateContent xmlns:mc="http://schemas.openxmlformats.org/markup-compatibility/2006">
                <mc:Choice xmlns:v="urn:schemas-microsoft-com:vml" Requires="v">
                  <p:oleObj spid="_x0000_s6168" name="Equation" r:id="rId16" imgW="609336" imgH="393529" progId="Equation.DSMT4">
                    <p:embed/>
                  </p:oleObj>
                </mc:Choice>
                <mc:Fallback>
                  <p:oleObj name="Equation" r:id="rId16" imgW="609336" imgH="393529" progId="Equation.DSMT4">
                    <p:embed/>
                    <p:pic>
                      <p:nvPicPr>
                        <p:cNvPr id="0"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3249" y="4454040"/>
                          <a:ext cx="1263735" cy="72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4" name="Object 78"/>
            <p:cNvGraphicFramePr>
              <a:graphicFrameLocks noChangeAspect="1"/>
            </p:cNvGraphicFramePr>
            <p:nvPr/>
          </p:nvGraphicFramePr>
          <p:xfrm>
            <a:off x="7671360" y="4556819"/>
            <a:ext cx="646052" cy="476250"/>
          </p:xfrm>
          <a:graphic>
            <a:graphicData uri="http://schemas.openxmlformats.org/presentationml/2006/ole">
              <mc:AlternateContent xmlns:mc="http://schemas.openxmlformats.org/markup-compatibility/2006">
                <mc:Choice xmlns:v="urn:schemas-microsoft-com:vml" Requires="v">
                  <p:oleObj spid="_x0000_s6169" name="方程式" r:id="rId18" imgW="279400" imgH="228600" progId="Equation.3">
                    <p:embed/>
                  </p:oleObj>
                </mc:Choice>
                <mc:Fallback>
                  <p:oleObj name="方程式" r:id="rId18" imgW="279400" imgH="228600" progId="Equation.3">
                    <p:embed/>
                    <p:pic>
                      <p:nvPicPr>
                        <p:cNvPr id="0" name="Object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71360" y="4556819"/>
                          <a:ext cx="64605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57" name="投影片編號版面配置區 2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5D719E8-6FB2-40CA-B11F-475DE536B958}" type="slidenum">
              <a:rPr kumimoji="0" lang="zh-TW" altLang="en-US">
                <a:latin typeface="Arial Black" panose="020B0A04020102020204" pitchFamily="34" charset="0"/>
              </a:rPr>
              <a:pPr/>
              <a:t>12</a:t>
            </a:fld>
            <a:endParaRPr kumimoji="0" lang="en-US" altLang="zh-TW">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2926D4F8-ABFD-42BE-ABF2-2FDB577EB248}" type="slidenum">
              <a:rPr kumimoji="0" lang="zh-TW" altLang="en-US">
                <a:latin typeface="Arial Black" panose="020B0A04020102020204" pitchFamily="34" charset="0"/>
              </a:rPr>
              <a:pPr/>
              <a:t>13</a:t>
            </a:fld>
            <a:endParaRPr kumimoji="0" lang="en-US" altLang="zh-TW">
              <a:latin typeface="Arial Black" panose="020B0A04020102020204" pitchFamily="34" charset="0"/>
            </a:endParaRPr>
          </a:p>
        </p:txBody>
      </p:sp>
      <p:sp>
        <p:nvSpPr>
          <p:cNvPr id="7178" name="Text Box 15"/>
          <p:cNvSpPr txBox="1">
            <a:spLocks noChangeArrowheads="1"/>
          </p:cNvSpPr>
          <p:nvPr/>
        </p:nvSpPr>
        <p:spPr bwMode="auto">
          <a:xfrm>
            <a:off x="468313" y="765175"/>
            <a:ext cx="4979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400" i="1">
                <a:latin typeface="微軟正黑體" panose="020B0604030504040204" pitchFamily="34" charset="-120"/>
                <a:ea typeface="微軟正黑體" panose="020B0604030504040204" pitchFamily="34" charset="-120"/>
              </a:rPr>
              <a:t>T</a:t>
            </a:r>
            <a:r>
              <a:rPr lang="en-US" altLang="zh-TW" sz="2400">
                <a:latin typeface="微軟正黑體" panose="020B0604030504040204" pitchFamily="34" charset="-120"/>
                <a:ea typeface="微軟正黑體" panose="020B0604030504040204" pitchFamily="34" charset="-120"/>
              </a:rPr>
              <a:t>* +1</a:t>
            </a:r>
            <a:r>
              <a:rPr lang="zh-TW" altLang="en-US" sz="2400">
                <a:latin typeface="微軟正黑體" panose="020B0604030504040204" pitchFamily="34" charset="-120"/>
                <a:ea typeface="微軟正黑體" panose="020B0604030504040204" pitchFamily="34" charset="-120"/>
              </a:rPr>
              <a:t>所對應的變異數可計算如下：</a:t>
            </a:r>
          </a:p>
        </p:txBody>
      </p:sp>
      <p:graphicFrame>
        <p:nvGraphicFramePr>
          <p:cNvPr id="7170" name="Object 19"/>
          <p:cNvGraphicFramePr>
            <a:graphicFrameLocks noChangeAspect="1"/>
          </p:cNvGraphicFramePr>
          <p:nvPr/>
        </p:nvGraphicFramePr>
        <p:xfrm>
          <a:off x="611188" y="1484313"/>
          <a:ext cx="7546975" cy="1728787"/>
        </p:xfrm>
        <a:graphic>
          <a:graphicData uri="http://schemas.openxmlformats.org/presentationml/2006/ole">
            <mc:AlternateContent xmlns:mc="http://schemas.openxmlformats.org/markup-compatibility/2006">
              <mc:Choice xmlns:v="urn:schemas-microsoft-com:vml" Requires="v">
                <p:oleObj spid="_x0000_s7181" name="Equation" r:id="rId3" imgW="4114800" imgH="939800" progId="Equation.DSMT4">
                  <p:embed/>
                </p:oleObj>
              </mc:Choice>
              <mc:Fallback>
                <p:oleObj name="Equation" r:id="rId3" imgW="4114800" imgH="9398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75469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9" name="群組 12"/>
          <p:cNvGrpSpPr>
            <a:grpSpLocks/>
          </p:cNvGrpSpPr>
          <p:nvPr/>
        </p:nvGrpSpPr>
        <p:grpSpPr bwMode="auto">
          <a:xfrm>
            <a:off x="468313" y="3406775"/>
            <a:ext cx="8064500" cy="3300413"/>
            <a:chOff x="468313" y="3406775"/>
            <a:chExt cx="8064127" cy="3300413"/>
          </a:xfrm>
        </p:grpSpPr>
        <p:sp>
          <p:nvSpPr>
            <p:cNvPr id="7180" name="Text Box 21"/>
            <p:cNvSpPr txBox="1">
              <a:spLocks noChangeArrowheads="1"/>
            </p:cNvSpPr>
            <p:nvPr/>
          </p:nvSpPr>
          <p:spPr bwMode="auto">
            <a:xfrm>
              <a:off x="468313" y="3429000"/>
              <a:ext cx="8064127"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pPr>
              <a:r>
                <a:rPr lang="zh-TW" altLang="en-US" sz="2400">
                  <a:latin typeface="微軟正黑體" panose="020B0604030504040204" pitchFamily="34" charset="-120"/>
                  <a:ea typeface="微軟正黑體" panose="020B0604030504040204" pitchFamily="34" charset="-120"/>
                </a:rPr>
                <a:t>上式中的         為已知，而                 亦為已知。</a:t>
              </a:r>
              <a:r>
                <a:rPr lang="en-US" altLang="zh-TW" sz="2400">
                  <a:latin typeface="微軟正黑體" panose="020B0604030504040204" pitchFamily="34" charset="-120"/>
                  <a:ea typeface="微軟正黑體" panose="020B0604030504040204" pitchFamily="34" charset="-120"/>
                </a:rPr>
                <a:t/>
              </a:r>
              <a:br>
                <a:rPr lang="en-US" altLang="zh-TW" sz="2400">
                  <a:latin typeface="微軟正黑體" panose="020B0604030504040204" pitchFamily="34" charset="-120"/>
                  <a:ea typeface="微軟正黑體" panose="020B0604030504040204" pitchFamily="34" charset="-120"/>
                </a:rPr>
              </a:br>
              <a:r>
                <a:rPr lang="zh-TW" altLang="en-US" sz="2400">
                  <a:latin typeface="微軟正黑體" panose="020B0604030504040204" pitchFamily="34" charset="-120"/>
                  <a:ea typeface="微軟正黑體" panose="020B0604030504040204" pitchFamily="34" charset="-120"/>
                </a:rPr>
                <a:t>事實上，               和                 在求         的過程中皆可先儲存起來。已知          可在</a:t>
              </a:r>
              <a:r>
                <a:rPr lang="en-US" altLang="zh-TW" sz="2400">
                  <a:latin typeface="微軟正黑體" panose="020B0604030504040204" pitchFamily="34" charset="-120"/>
                  <a:ea typeface="微軟正黑體" panose="020B0604030504040204" pitchFamily="34" charset="-120"/>
                </a:rPr>
                <a:t>O(1) </a:t>
              </a:r>
              <a:r>
                <a:rPr lang="zh-TW" altLang="en-US" sz="2400">
                  <a:latin typeface="微軟正黑體" panose="020B0604030504040204" pitchFamily="34" charset="-120"/>
                  <a:ea typeface="微軟正黑體" panose="020B0604030504040204" pitchFamily="34" charset="-120"/>
                </a:rPr>
                <a:t>時間內完成，故變異數可在</a:t>
              </a:r>
              <a:r>
                <a:rPr lang="en-US" altLang="zh-TW" sz="2400">
                  <a:latin typeface="微軟正黑體" panose="020B0604030504040204" pitchFamily="34" charset="-120"/>
                  <a:ea typeface="微軟正黑體" panose="020B0604030504040204" pitchFamily="34" charset="-120"/>
                </a:rPr>
                <a:t>O(1) </a:t>
              </a:r>
              <a:r>
                <a:rPr lang="zh-TW" altLang="en-US" sz="2400">
                  <a:latin typeface="微軟正黑體" panose="020B0604030504040204" pitchFamily="34" charset="-120"/>
                  <a:ea typeface="微軟正黑體" panose="020B0604030504040204" pitchFamily="34" charset="-120"/>
                </a:rPr>
                <a:t>的時間內完成。 </a:t>
              </a:r>
              <a:endParaRPr lang="en-US" altLang="zh-TW" sz="2400">
                <a:latin typeface="微軟正黑體" panose="020B0604030504040204" pitchFamily="34" charset="-120"/>
                <a:ea typeface="微軟正黑體" panose="020B0604030504040204" pitchFamily="34" charset="-120"/>
              </a:endParaRPr>
            </a:p>
            <a:p>
              <a:pPr eaLnBrk="1" hangingPunct="1">
                <a:lnSpc>
                  <a:spcPct val="150000"/>
                </a:lnSpc>
              </a:pPr>
              <a:endParaRPr lang="en-US" altLang="zh-TW">
                <a:latin typeface="微軟正黑體" panose="020B0604030504040204" pitchFamily="34" charset="-120"/>
                <a:ea typeface="微軟正黑體" panose="020B0604030504040204" pitchFamily="34" charset="-120"/>
              </a:endParaRPr>
            </a:p>
            <a:p>
              <a:pPr eaLnBrk="1" hangingPunct="1">
                <a:lnSpc>
                  <a:spcPct val="150000"/>
                </a:lnSpc>
              </a:pPr>
              <a:endParaRPr lang="zh-TW" altLang="en-US" sz="2400">
                <a:latin typeface="微軟正黑體" panose="020B0604030504040204" pitchFamily="34" charset="-120"/>
                <a:ea typeface="微軟正黑體" panose="020B0604030504040204" pitchFamily="34" charset="-120"/>
              </a:endParaRPr>
            </a:p>
          </p:txBody>
        </p:sp>
        <p:graphicFrame>
          <p:nvGraphicFramePr>
            <p:cNvPr id="7171" name="Object 22"/>
            <p:cNvGraphicFramePr>
              <a:graphicFrameLocks noChangeAspect="1"/>
            </p:cNvGraphicFramePr>
            <p:nvPr/>
          </p:nvGraphicFramePr>
          <p:xfrm>
            <a:off x="1875422" y="3528959"/>
            <a:ext cx="601773" cy="451878"/>
          </p:xfrm>
          <a:graphic>
            <a:graphicData uri="http://schemas.openxmlformats.org/presentationml/2006/ole">
              <mc:AlternateContent xmlns:mc="http://schemas.openxmlformats.org/markup-compatibility/2006">
                <mc:Choice xmlns:v="urn:schemas-microsoft-com:vml" Requires="v">
                  <p:oleObj spid="_x0000_s7182" name="方程式" r:id="rId5" imgW="304668" imgH="228501" progId="Equation.3">
                    <p:embed/>
                  </p:oleObj>
                </mc:Choice>
                <mc:Fallback>
                  <p:oleObj name="方程式" r:id="rId5" imgW="304668" imgH="228501"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5422" y="3528959"/>
                          <a:ext cx="601773" cy="45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24"/>
            <p:cNvGraphicFramePr>
              <a:graphicFrameLocks noChangeAspect="1"/>
            </p:cNvGraphicFramePr>
            <p:nvPr/>
          </p:nvGraphicFramePr>
          <p:xfrm>
            <a:off x="4097338" y="3406775"/>
            <a:ext cx="1069975" cy="742950"/>
          </p:xfrm>
          <a:graphic>
            <a:graphicData uri="http://schemas.openxmlformats.org/presentationml/2006/ole">
              <mc:AlternateContent xmlns:mc="http://schemas.openxmlformats.org/markup-compatibility/2006">
                <mc:Choice xmlns:v="urn:schemas-microsoft-com:vml" Requires="v">
                  <p:oleObj spid="_x0000_s7183" name="Equation" r:id="rId7" imgW="558558" imgH="393529" progId="Equation.DSMT4">
                    <p:embed/>
                  </p:oleObj>
                </mc:Choice>
                <mc:Fallback>
                  <p:oleObj name="Equation" r:id="rId7" imgW="558558" imgH="393529"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7338" y="3406775"/>
                          <a:ext cx="10699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26"/>
            <p:cNvGraphicFramePr>
              <a:graphicFrameLocks noChangeAspect="1"/>
            </p:cNvGraphicFramePr>
            <p:nvPr/>
          </p:nvGraphicFramePr>
          <p:xfrm>
            <a:off x="1775474" y="4005128"/>
            <a:ext cx="1157334" cy="741600"/>
          </p:xfrm>
          <a:graphic>
            <a:graphicData uri="http://schemas.openxmlformats.org/presentationml/2006/ole">
              <mc:AlternateContent xmlns:mc="http://schemas.openxmlformats.org/markup-compatibility/2006">
                <mc:Choice xmlns:v="urn:schemas-microsoft-com:vml" Requires="v">
                  <p:oleObj spid="_x0000_s7184" name="方程式" r:id="rId9" imgW="609336" imgH="393529" progId="Equation.3">
                    <p:embed/>
                  </p:oleObj>
                </mc:Choice>
                <mc:Fallback>
                  <p:oleObj name="方程式" r:id="rId9" imgW="609336" imgH="393529"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5474" y="4005128"/>
                          <a:ext cx="1157334" cy="7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32"/>
            <p:cNvGraphicFramePr>
              <a:graphicFrameLocks noChangeAspect="1"/>
            </p:cNvGraphicFramePr>
            <p:nvPr/>
          </p:nvGraphicFramePr>
          <p:xfrm>
            <a:off x="3348633" y="4005128"/>
            <a:ext cx="959872" cy="741600"/>
          </p:xfrm>
          <a:graphic>
            <a:graphicData uri="http://schemas.openxmlformats.org/presentationml/2006/ole">
              <mc:AlternateContent xmlns:mc="http://schemas.openxmlformats.org/markup-compatibility/2006">
                <mc:Choice xmlns:v="urn:schemas-microsoft-com:vml" Requires="v">
                  <p:oleObj spid="_x0000_s7185" name="方程式" r:id="rId11" imgW="507780" imgH="393529" progId="Equation.3">
                    <p:embed/>
                  </p:oleObj>
                </mc:Choice>
                <mc:Fallback>
                  <p:oleObj name="方程式" r:id="rId11" imgW="507780" imgH="393529"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633" y="4005128"/>
                          <a:ext cx="959872" cy="7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Object 7"/>
            <p:cNvGraphicFramePr>
              <a:graphicFrameLocks noChangeAspect="1"/>
            </p:cNvGraphicFramePr>
            <p:nvPr/>
          </p:nvGraphicFramePr>
          <p:xfrm>
            <a:off x="5148833" y="4077174"/>
            <a:ext cx="522297" cy="432119"/>
          </p:xfrm>
          <a:graphic>
            <a:graphicData uri="http://schemas.openxmlformats.org/presentationml/2006/ole">
              <mc:AlternateContent xmlns:mc="http://schemas.openxmlformats.org/markup-compatibility/2006">
                <mc:Choice xmlns:v="urn:schemas-microsoft-com:vml" Requires="v">
                  <p:oleObj spid="_x0000_s7186" name="方程式" r:id="rId13" imgW="279400" imgH="228600" progId="Equation.3">
                    <p:embed/>
                  </p:oleObj>
                </mc:Choice>
                <mc:Fallback>
                  <p:oleObj name="方程式" r:id="rId13" imgW="2794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833" y="4077174"/>
                          <a:ext cx="522297" cy="43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6" name="Object 78"/>
            <p:cNvGraphicFramePr>
              <a:graphicFrameLocks noChangeAspect="1"/>
            </p:cNvGraphicFramePr>
            <p:nvPr/>
          </p:nvGraphicFramePr>
          <p:xfrm>
            <a:off x="2483768" y="4653136"/>
            <a:ext cx="576262" cy="476250"/>
          </p:xfrm>
          <a:graphic>
            <a:graphicData uri="http://schemas.openxmlformats.org/presentationml/2006/ole">
              <mc:AlternateContent xmlns:mc="http://schemas.openxmlformats.org/markup-compatibility/2006">
                <mc:Choice xmlns:v="urn:schemas-microsoft-com:vml" Requires="v">
                  <p:oleObj spid="_x0000_s7187" name="方程式" r:id="rId15" imgW="279400" imgH="228600" progId="Equation.3">
                    <p:embed/>
                  </p:oleObj>
                </mc:Choice>
                <mc:Fallback>
                  <p:oleObj name="方程式" r:id="rId15" imgW="279400" imgH="228600" progId="Equation.3">
                    <p:embed/>
                    <p:pic>
                      <p:nvPicPr>
                        <p:cNvPr id="0" name="Object 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3768" y="4653136"/>
                          <a:ext cx="5762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3438" name="Group 62"/>
          <p:cNvGraphicFramePr>
            <a:graphicFrameLocks noGrp="1"/>
          </p:cNvGraphicFramePr>
          <p:nvPr>
            <p:ph/>
          </p:nvPr>
        </p:nvGraphicFramePr>
        <p:xfrm>
          <a:off x="6372225" y="1052513"/>
          <a:ext cx="1873250" cy="1728787"/>
        </p:xfrm>
        <a:graphic>
          <a:graphicData uri="http://schemas.openxmlformats.org/drawingml/2006/table">
            <a:tbl>
              <a:tblPr/>
              <a:tblGrid>
                <a:gridCol w="617173"/>
                <a:gridCol w="628038"/>
                <a:gridCol w="628039"/>
              </a:tblGrid>
              <a:tr h="6476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rgbClr val="FF0000"/>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120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120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793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100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100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23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rgbClr val="FF0000"/>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rgbClr val="FF0000"/>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7" marR="91467"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13"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F3D0558-DA32-42DB-980D-CE339CD69813}" type="slidenum">
              <a:rPr kumimoji="0" lang="zh-TW" altLang="en-US">
                <a:latin typeface="Arial Black" panose="020B0A04020102020204" pitchFamily="34" charset="0"/>
              </a:rPr>
              <a:pPr/>
              <a:t>14</a:t>
            </a:fld>
            <a:endParaRPr kumimoji="0" lang="en-US" altLang="zh-TW">
              <a:latin typeface="Arial Black" panose="020B0A04020102020204" pitchFamily="34" charset="0"/>
            </a:endParaRPr>
          </a:p>
        </p:txBody>
      </p:sp>
      <p:sp>
        <p:nvSpPr>
          <p:cNvPr id="8214" name="Rectangle 4"/>
          <p:cNvSpPr>
            <a:spLocks noChangeArrowheads="1"/>
          </p:cNvSpPr>
          <p:nvPr/>
        </p:nvSpPr>
        <p:spPr bwMode="auto">
          <a:xfrm>
            <a:off x="468313" y="614363"/>
            <a:ext cx="8207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5</a:t>
            </a:r>
            <a:r>
              <a:rPr lang="zh-TW" altLang="en-US" sz="2200">
                <a:latin typeface="微軟正黑體" panose="020B0604030504040204" pitchFamily="34" charset="-120"/>
                <a:ea typeface="微軟正黑體" panose="020B0604030504040204" pitchFamily="34" charset="-120"/>
              </a:rPr>
              <a:t>：利用</a:t>
            </a:r>
            <a:r>
              <a:rPr lang="en-US" altLang="zh-TW" sz="2200">
                <a:latin typeface="微軟正黑體" panose="020B0604030504040204" pitchFamily="34" charset="-120"/>
                <a:ea typeface="微軟正黑體" panose="020B0604030504040204" pitchFamily="34" charset="-120"/>
              </a:rPr>
              <a:t>Otsu</a:t>
            </a:r>
            <a:r>
              <a:rPr lang="zh-TW" altLang="en-US" sz="2200">
                <a:latin typeface="微軟正黑體" panose="020B0604030504040204" pitchFamily="34" charset="-120"/>
                <a:ea typeface="微軟正黑體" panose="020B0604030504040204" pitchFamily="34" charset="-120"/>
              </a:rPr>
              <a:t>法找出其門檻值</a:t>
            </a:r>
            <a:r>
              <a:rPr lang="en-US" altLang="zh-TW" sz="2200" i="1">
                <a:latin typeface="微軟正黑體" panose="020B0604030504040204" pitchFamily="34" charset="-120"/>
                <a:ea typeface="微軟正黑體" panose="020B0604030504040204" pitchFamily="34" charset="-120"/>
              </a:rPr>
              <a:t>T</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 </a:t>
            </a:r>
          </a:p>
        </p:txBody>
      </p:sp>
      <p:sp>
        <p:nvSpPr>
          <p:cNvPr id="8215" name="Rectangle 64"/>
          <p:cNvSpPr>
            <a:spLocks noChangeArrowheads="1"/>
          </p:cNvSpPr>
          <p:nvPr/>
        </p:nvSpPr>
        <p:spPr bwMode="auto">
          <a:xfrm>
            <a:off x="468313" y="1236663"/>
            <a:ext cx="10302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a:t>
            </a:r>
            <a:r>
              <a:rPr lang="zh-TW" altLang="en-US" sz="2200"/>
              <a:t>：</a:t>
            </a:r>
            <a:endParaRPr lang="en-US" altLang="zh-TW" sz="2200"/>
          </a:p>
        </p:txBody>
      </p:sp>
      <p:graphicFrame>
        <p:nvGraphicFramePr>
          <p:cNvPr id="8194" name="Object 32"/>
          <p:cNvGraphicFramePr>
            <a:graphicFrameLocks noChangeAspect="1"/>
          </p:cNvGraphicFramePr>
          <p:nvPr/>
        </p:nvGraphicFramePr>
        <p:xfrm>
          <a:off x="1270000" y="1700213"/>
          <a:ext cx="6254750" cy="4772025"/>
        </p:xfrm>
        <a:graphic>
          <a:graphicData uri="http://schemas.openxmlformats.org/presentationml/2006/ole">
            <mc:AlternateContent xmlns:mc="http://schemas.openxmlformats.org/markup-compatibility/2006">
              <mc:Choice xmlns:v="urn:schemas-microsoft-com:vml" Requires="v">
                <p:oleObj spid="_x0000_s8216" name="Equation" r:id="rId3" imgW="5143500" imgH="3924300" progId="Equation.DSMT4">
                  <p:embed/>
                </p:oleObj>
              </mc:Choice>
              <mc:Fallback>
                <p:oleObj name="Equation" r:id="rId3" imgW="5143500" imgH="39243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1700213"/>
                        <a:ext cx="6254750" cy="477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p:nvPr>
        </p:nvGraphicFramePr>
        <p:xfrm>
          <a:off x="1258888" y="566738"/>
          <a:ext cx="5375275" cy="5303837"/>
        </p:xfrm>
        <a:graphic>
          <a:graphicData uri="http://schemas.openxmlformats.org/presentationml/2006/ole">
            <mc:AlternateContent xmlns:mc="http://schemas.openxmlformats.org/markup-compatibility/2006">
              <mc:Choice xmlns:v="urn:schemas-microsoft-com:vml" Requires="v">
                <p:oleObj spid="_x0000_s9223" name="Equation" r:id="rId3" imgW="3860800" imgH="3810000" progId="Equation.DSMT4">
                  <p:embed/>
                </p:oleObj>
              </mc:Choice>
              <mc:Fallback>
                <p:oleObj name="Equation" r:id="rId3" imgW="3860800" imgH="3810000"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66738"/>
                        <a:ext cx="5375275" cy="530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1017311A-C13E-4041-8840-95DF9F1FAD13}" type="slidenum">
              <a:rPr kumimoji="0" lang="zh-TW" altLang="en-US">
                <a:latin typeface="Arial Black" panose="020B0A04020102020204" pitchFamily="34" charset="0"/>
              </a:rPr>
              <a:pPr/>
              <a:t>15</a:t>
            </a:fld>
            <a:endParaRPr kumimoji="0" lang="en-US" altLang="zh-TW">
              <a:latin typeface="Arial Black" panose="020B0A04020102020204" pitchFamily="34" charset="0"/>
            </a:endParaRPr>
          </a:p>
        </p:txBody>
      </p:sp>
      <p:grpSp>
        <p:nvGrpSpPr>
          <p:cNvPr id="9221" name="群組 6"/>
          <p:cNvGrpSpPr>
            <a:grpSpLocks/>
          </p:cNvGrpSpPr>
          <p:nvPr/>
        </p:nvGrpSpPr>
        <p:grpSpPr bwMode="auto">
          <a:xfrm>
            <a:off x="684213" y="5951538"/>
            <a:ext cx="7929562" cy="646112"/>
            <a:chOff x="755576" y="6309320"/>
            <a:chExt cx="7928991" cy="647205"/>
          </a:xfrm>
        </p:grpSpPr>
        <p:sp>
          <p:nvSpPr>
            <p:cNvPr id="9222" name="文字方塊 4"/>
            <p:cNvSpPr txBox="1">
              <a:spLocks noChangeArrowheads="1"/>
            </p:cNvSpPr>
            <p:nvPr/>
          </p:nvSpPr>
          <p:spPr bwMode="auto">
            <a:xfrm>
              <a:off x="755576" y="6309320"/>
              <a:ext cx="7928991" cy="64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微軟正黑體" panose="020B0604030504040204" pitchFamily="34" charset="-120"/>
                  <a:ea typeface="微軟正黑體" panose="020B0604030504040204" pitchFamily="34" charset="-120"/>
                </a:rPr>
                <a:t>        </a:t>
              </a:r>
              <a:r>
                <a:rPr lang="zh-TW" altLang="en-US">
                  <a:latin typeface="微軟正黑體" panose="020B0604030504040204" pitchFamily="34" charset="-120"/>
                  <a:ea typeface="微軟正黑體" panose="020B0604030504040204" pitchFamily="34" charset="-120"/>
                </a:rPr>
                <a:t>由上述可知</a:t>
              </a:r>
              <a:r>
                <a:rPr lang="en-US" altLang="zh-TW" i="1">
                  <a:latin typeface="微軟正黑體" panose="020B0604030504040204" pitchFamily="34" charset="-120"/>
                  <a:ea typeface="微軟正黑體" panose="020B0604030504040204" pitchFamily="34" charset="-120"/>
                </a:rPr>
                <a:t>T</a:t>
              </a:r>
              <a:r>
                <a:rPr lang="zh-TW" altLang="en-US">
                  <a:latin typeface="微軟正黑體" panose="020B0604030504040204" pitchFamily="34" charset="-120"/>
                  <a:ea typeface="微軟正黑體" panose="020B0604030504040204" pitchFamily="34" charset="-120"/>
                </a:rPr>
                <a:t>*</a:t>
              </a:r>
              <a:r>
                <a:rPr lang="en-US" altLang="zh-TW">
                  <a:latin typeface="微軟正黑體" panose="020B0604030504040204" pitchFamily="34" charset="-120"/>
                  <a:ea typeface="微軟正黑體" panose="020B0604030504040204" pitchFamily="34" charset="-120"/>
                </a:rPr>
                <a:t>=40</a:t>
              </a:r>
              <a:r>
                <a:rPr lang="zh-TW" altLang="en-US">
                  <a:latin typeface="微軟正黑體" panose="020B0604030504040204" pitchFamily="34" charset="-120"/>
                  <a:ea typeface="微軟正黑體" panose="020B0604030504040204" pitchFamily="34" charset="-120"/>
                </a:rPr>
                <a:t>時，</a:t>
              </a:r>
              <a:r>
                <a:rPr lang="en-US" altLang="zh-TW">
                  <a:latin typeface="微軟正黑體" panose="020B0604030504040204" pitchFamily="34" charset="-120"/>
                  <a:ea typeface="微軟正黑體" panose="020B0604030504040204" pitchFamily="34" charset="-120"/>
                </a:rPr>
                <a:t>      </a:t>
              </a:r>
              <a:r>
                <a:rPr lang="zh-TW" altLang="en-US">
                  <a:latin typeface="微軟正黑體" panose="020B0604030504040204" pitchFamily="34" charset="-120"/>
                  <a:ea typeface="微軟正黑體" panose="020B0604030504040204" pitchFamily="34" charset="-120"/>
                </a:rPr>
                <a:t>群間變異數會達到最大，因此</a:t>
              </a:r>
              <a:r>
                <a:rPr lang="en-US" altLang="zh-TW">
                  <a:latin typeface="微軟正黑體" panose="020B0604030504040204" pitchFamily="34" charset="-120"/>
                  <a:ea typeface="微軟正黑體" panose="020B0604030504040204" pitchFamily="34" charset="-120"/>
                </a:rPr>
                <a:t>40</a:t>
              </a:r>
              <a:r>
                <a:rPr lang="zh-TW" altLang="en-US">
                  <a:latin typeface="微軟正黑體" panose="020B0604030504040204" pitchFamily="34" charset="-120"/>
                  <a:ea typeface="微軟正黑體" panose="020B0604030504040204" pitchFamily="34" charset="-120"/>
                </a:rPr>
                <a:t>最適合門檻值</a:t>
              </a:r>
              <a:endParaRPr lang="en-US" altLang="zh-TW">
                <a:latin typeface="微軟正黑體" panose="020B0604030504040204" pitchFamily="34" charset="-120"/>
                <a:ea typeface="微軟正黑體" panose="020B0604030504040204" pitchFamily="34" charset="-120"/>
              </a:endParaRPr>
            </a:p>
            <a:p>
              <a:pPr eaLnBrk="1" hangingPunct="1"/>
              <a:r>
                <a:rPr lang="zh-TW" altLang="en-US">
                  <a:latin typeface="微軟正黑體" panose="020B0604030504040204" pitchFamily="34" charset="-120"/>
                  <a:ea typeface="微軟正黑體" panose="020B0604030504040204" pitchFamily="34" charset="-120"/>
                </a:rPr>
                <a:t>解答完畢</a:t>
              </a:r>
            </a:p>
          </p:txBody>
        </p:sp>
        <p:graphicFrame>
          <p:nvGraphicFramePr>
            <p:cNvPr id="9219" name="Object 3"/>
            <p:cNvGraphicFramePr>
              <a:graphicFrameLocks noChangeAspect="1"/>
            </p:cNvGraphicFramePr>
            <p:nvPr/>
          </p:nvGraphicFramePr>
          <p:xfrm>
            <a:off x="3563320" y="6309323"/>
            <a:ext cx="317624" cy="377179"/>
          </p:xfrm>
          <a:graphic>
            <a:graphicData uri="http://schemas.openxmlformats.org/presentationml/2006/ole">
              <mc:AlternateContent xmlns:mc="http://schemas.openxmlformats.org/markup-compatibility/2006">
                <mc:Choice xmlns:v="urn:schemas-microsoft-com:vml" Requires="v">
                  <p:oleObj spid="_x0000_s9224"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320" y="6309323"/>
                          <a:ext cx="317624" cy="3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EFF33612-6BEB-49F2-912F-B6BF10199C7A}" type="slidenum">
              <a:rPr kumimoji="0" lang="zh-TW" altLang="en-US">
                <a:latin typeface="Arial Black" panose="020B0A04020102020204" pitchFamily="34" charset="0"/>
              </a:rPr>
              <a:pPr/>
              <a:t>16</a:t>
            </a:fld>
            <a:endParaRPr kumimoji="0" lang="en-US" altLang="zh-TW">
              <a:latin typeface="Arial Black" panose="020B0A04020102020204" pitchFamily="34" charset="0"/>
            </a:endParaRPr>
          </a:p>
        </p:txBody>
      </p:sp>
      <p:grpSp>
        <p:nvGrpSpPr>
          <p:cNvPr id="36867" name="群組 8"/>
          <p:cNvGrpSpPr>
            <a:grpSpLocks/>
          </p:cNvGrpSpPr>
          <p:nvPr/>
        </p:nvGrpSpPr>
        <p:grpSpPr bwMode="auto">
          <a:xfrm>
            <a:off x="715963" y="2054225"/>
            <a:ext cx="7385050" cy="3567113"/>
            <a:chOff x="900113" y="1693863"/>
            <a:chExt cx="7385050" cy="3567450"/>
          </a:xfrm>
        </p:grpSpPr>
        <p:pic>
          <p:nvPicPr>
            <p:cNvPr id="36869" name="Picture 6" descr="123_調整大小_調整大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93863"/>
              <a:ext cx="3497262" cy="2339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870" name="Picture 7" descr="1234_調整大小_調整大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693863"/>
              <a:ext cx="3497263" cy="2339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6871" name="Rectangle 8"/>
            <p:cNvSpPr>
              <a:spLocks noChangeArrowheads="1"/>
            </p:cNvSpPr>
            <p:nvPr/>
          </p:nvSpPr>
          <p:spPr bwMode="auto">
            <a:xfrm>
              <a:off x="1892000" y="4213503"/>
              <a:ext cx="1670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微軟正黑體" panose="020B0604030504040204" pitchFamily="34" charset="-120"/>
                  <a:ea typeface="微軟正黑體" panose="020B0604030504040204" pitchFamily="34" charset="-120"/>
                </a:rPr>
                <a:t>(a) </a:t>
              </a:r>
              <a:r>
                <a:rPr lang="zh-TW" altLang="en-US">
                  <a:latin typeface="微軟正黑體" panose="020B0604030504040204" pitchFamily="34" charset="-120"/>
                  <a:ea typeface="微軟正黑體" panose="020B0604030504040204" pitchFamily="34" charset="-120"/>
                </a:rPr>
                <a:t>原鐵塔影像</a:t>
              </a:r>
            </a:p>
          </p:txBody>
        </p:sp>
        <p:sp>
          <p:nvSpPr>
            <p:cNvPr id="36872" name="Rectangle 9"/>
            <p:cNvSpPr>
              <a:spLocks noChangeArrowheads="1"/>
            </p:cNvSpPr>
            <p:nvPr/>
          </p:nvSpPr>
          <p:spPr bwMode="auto">
            <a:xfrm>
              <a:off x="4766225" y="4213503"/>
              <a:ext cx="2151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微軟正黑體" panose="020B0604030504040204" pitchFamily="34" charset="-120"/>
                  <a:ea typeface="微軟正黑體" panose="020B0604030504040204" pitchFamily="34" charset="-120"/>
                </a:rPr>
                <a:t>(b) </a:t>
              </a:r>
              <a:r>
                <a:rPr lang="zh-TW" altLang="en-US">
                  <a:latin typeface="微軟正黑體" panose="020B0604030504040204" pitchFamily="34" charset="-120"/>
                  <a:ea typeface="微軟正黑體" panose="020B0604030504040204" pitchFamily="34" charset="-120"/>
                </a:rPr>
                <a:t>二值化後的鐵塔</a:t>
              </a:r>
            </a:p>
          </p:txBody>
        </p:sp>
        <p:sp>
          <p:nvSpPr>
            <p:cNvPr id="36873" name="Rectangle 10"/>
            <p:cNvSpPr>
              <a:spLocks noChangeArrowheads="1"/>
            </p:cNvSpPr>
            <p:nvPr/>
          </p:nvSpPr>
          <p:spPr bwMode="auto">
            <a:xfrm>
              <a:off x="1217225" y="4830426"/>
              <a:ext cx="64492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5.2.5</a:t>
              </a:r>
              <a:r>
                <a:rPr lang="zh-TW" altLang="en-US" sz="2200">
                  <a:latin typeface="微軟正黑體" panose="020B0604030504040204" pitchFamily="34" charset="-120"/>
                  <a:ea typeface="微軟正黑體" panose="020B0604030504040204" pitchFamily="34" charset="-120"/>
                </a:rPr>
                <a:t>　將灰階影像轉化為二值化影像的鐵塔實例</a:t>
              </a:r>
            </a:p>
          </p:txBody>
        </p:sp>
      </p:grpSp>
      <p:sp>
        <p:nvSpPr>
          <p:cNvPr id="36868" name="Rectangle 11"/>
          <p:cNvSpPr>
            <a:spLocks noChangeArrowheads="1"/>
          </p:cNvSpPr>
          <p:nvPr/>
        </p:nvSpPr>
        <p:spPr bwMode="auto">
          <a:xfrm>
            <a:off x="468313" y="538163"/>
            <a:ext cx="81375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pPr>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5.2.5(a)</a:t>
            </a:r>
            <a:r>
              <a:rPr lang="zh-TW" altLang="en-US" sz="2200">
                <a:latin typeface="微軟正黑體" panose="020B0604030504040204" pitchFamily="34" charset="-120"/>
                <a:ea typeface="微軟正黑體" panose="020B0604030504040204" pitchFamily="34" charset="-120"/>
              </a:rPr>
              <a:t>為台電公司的某一座鐵塔，影像中物件包含鐵塔和天空。利用</a:t>
            </a:r>
            <a:r>
              <a:rPr lang="en-US" altLang="zh-TW" sz="2200">
                <a:latin typeface="微軟正黑體" panose="020B0604030504040204" pitchFamily="34" charset="-120"/>
                <a:ea typeface="微軟正黑體" panose="020B0604030504040204" pitchFamily="34" charset="-120"/>
              </a:rPr>
              <a:t>Otsu</a:t>
            </a:r>
            <a:r>
              <a:rPr lang="zh-TW" altLang="en-US" sz="2200">
                <a:latin typeface="微軟正黑體" panose="020B0604030504040204" pitchFamily="34" charset="-120"/>
                <a:ea typeface="微軟正黑體" panose="020B0604030504040204" pitchFamily="34" charset="-120"/>
              </a:rPr>
              <a:t>方法，我們得到圖</a:t>
            </a:r>
            <a:r>
              <a:rPr lang="en-US" altLang="zh-TW" sz="2200">
                <a:latin typeface="微軟正黑體" panose="020B0604030504040204" pitchFamily="34" charset="-120"/>
                <a:ea typeface="微軟正黑體" panose="020B0604030504040204" pitchFamily="34" charset="-120"/>
              </a:rPr>
              <a:t>4.2.5(b)</a:t>
            </a:r>
            <a:r>
              <a:rPr lang="zh-TW" altLang="en-US" sz="2200">
                <a:latin typeface="微軟正黑體" panose="020B0604030504040204" pitchFamily="34" charset="-120"/>
                <a:ea typeface="微軟正黑體" panose="020B0604030504040204" pitchFamily="34" charset="-120"/>
              </a:rPr>
              <a:t>的二值化影像，二值化影像中黑色的部份代表鐵塔本身。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a:xfrm>
            <a:off x="152400" y="457200"/>
            <a:ext cx="8991600" cy="1371600"/>
          </a:xfrm>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.3 消息理論為基礎的門檻值決定法</a:t>
            </a:r>
          </a:p>
        </p:txBody>
      </p:sp>
      <p:sp>
        <p:nvSpPr>
          <p:cNvPr id="10247"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202205E-64D6-430D-9A8A-5EBEC023AD41}" type="slidenum">
              <a:rPr kumimoji="0" lang="zh-TW" altLang="en-US">
                <a:latin typeface="Arial Black" panose="020B0A04020102020204" pitchFamily="34" charset="0"/>
              </a:rPr>
              <a:pPr/>
              <a:t>17</a:t>
            </a:fld>
            <a:endParaRPr kumimoji="0" lang="en-US" altLang="zh-TW">
              <a:latin typeface="Arial Black" panose="020B0A04020102020204" pitchFamily="34" charset="0"/>
            </a:endParaRPr>
          </a:p>
        </p:txBody>
      </p:sp>
      <p:grpSp>
        <p:nvGrpSpPr>
          <p:cNvPr id="10248" name="群組 13"/>
          <p:cNvGrpSpPr>
            <a:grpSpLocks/>
          </p:cNvGrpSpPr>
          <p:nvPr/>
        </p:nvGrpSpPr>
        <p:grpSpPr bwMode="auto">
          <a:xfrm>
            <a:off x="304800" y="1752600"/>
            <a:ext cx="8458200" cy="4757738"/>
            <a:chOff x="304800" y="1752600"/>
            <a:chExt cx="8458200" cy="4757738"/>
          </a:xfrm>
        </p:grpSpPr>
        <p:sp>
          <p:nvSpPr>
            <p:cNvPr id="10249" name="Rectangle 15"/>
            <p:cNvSpPr>
              <a:spLocks noChangeArrowheads="1"/>
            </p:cNvSpPr>
            <p:nvPr/>
          </p:nvSpPr>
          <p:spPr bwMode="auto">
            <a:xfrm>
              <a:off x="304800" y="22860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令事件</a:t>
              </a:r>
              <a:r>
                <a:rPr lang="en-US" altLang="zh-TW" sz="2200">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的機率為</a:t>
              </a:r>
              <a:r>
                <a:rPr lang="en-US" altLang="zh-TW" sz="2200" i="1">
                  <a:latin typeface="微軟正黑體" panose="020B0604030504040204" pitchFamily="34" charset="-120"/>
                  <a:ea typeface="微軟正黑體" panose="020B0604030504040204" pitchFamily="34" charset="-120"/>
                </a:rPr>
                <a:t>P</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而事件</a:t>
              </a:r>
              <a:r>
                <a:rPr lang="en-US" altLang="zh-TW" sz="2200">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帶來的消息量為</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P</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具兩性質：</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(1)             ，(2)                                。</a:t>
              </a:r>
            </a:p>
          </p:txBody>
        </p:sp>
        <p:sp>
          <p:nvSpPr>
            <p:cNvPr id="10250" name="Rectangle 21"/>
            <p:cNvSpPr>
              <a:spLocks noChangeArrowheads="1"/>
            </p:cNvSpPr>
            <p:nvPr/>
          </p:nvSpPr>
          <p:spPr bwMode="auto">
            <a:xfrm>
              <a:off x="3810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消息理論</a:t>
              </a:r>
            </a:p>
          </p:txBody>
        </p:sp>
        <p:sp>
          <p:nvSpPr>
            <p:cNvPr id="10251" name="Rectangle 22"/>
            <p:cNvSpPr>
              <a:spLocks noChangeArrowheads="1"/>
            </p:cNvSpPr>
            <p:nvPr/>
          </p:nvSpPr>
          <p:spPr bwMode="auto">
            <a:xfrm>
              <a:off x="381000" y="4953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平均消息量-熵(</a:t>
              </a:r>
              <a:r>
                <a:rPr lang="en-US" altLang="zh-TW" sz="2200" b="1">
                  <a:latin typeface="微軟正黑體" panose="020B0604030504040204" pitchFamily="34" charset="-120"/>
                  <a:ea typeface="微軟正黑體" panose="020B0604030504040204" pitchFamily="34" charset="-120"/>
                </a:rPr>
                <a:t>Entropy</a:t>
              </a:r>
              <a:r>
                <a:rPr lang="en-US" altLang="zh-TW" sz="2200">
                  <a:latin typeface="微軟正黑體" panose="020B0604030504040204" pitchFamily="34" charset="-120"/>
                  <a:ea typeface="微軟正黑體" panose="020B0604030504040204" pitchFamily="34" charset="-120"/>
                </a:rPr>
                <a:t>)</a:t>
              </a:r>
            </a:p>
          </p:txBody>
        </p:sp>
        <p:graphicFrame>
          <p:nvGraphicFramePr>
            <p:cNvPr id="10242" name="Object 2"/>
            <p:cNvGraphicFramePr>
              <a:graphicFrameLocks noChangeAspect="1"/>
            </p:cNvGraphicFramePr>
            <p:nvPr/>
          </p:nvGraphicFramePr>
          <p:xfrm>
            <a:off x="2408238" y="2759075"/>
            <a:ext cx="2206625" cy="346075"/>
          </p:xfrm>
          <a:graphic>
            <a:graphicData uri="http://schemas.openxmlformats.org/presentationml/2006/ole">
              <mc:AlternateContent xmlns:mc="http://schemas.openxmlformats.org/markup-compatibility/2006">
                <mc:Choice xmlns:v="urn:schemas-microsoft-com:vml" Requires="v">
                  <p:oleObj spid="_x0000_s10255" r:id="rId3" imgW="1396394" imgH="215806" progId="Equation.3">
                    <p:embed/>
                  </p:oleObj>
                </mc:Choice>
                <mc:Fallback>
                  <p:oleObj r:id="rId3" imgW="1396394" imgH="21580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2759075"/>
                          <a:ext cx="2206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3" name="Object 3"/>
            <p:cNvGraphicFramePr>
              <a:graphicFrameLocks noChangeAspect="1"/>
            </p:cNvGraphicFramePr>
            <p:nvPr/>
          </p:nvGraphicFramePr>
          <p:xfrm>
            <a:off x="935038" y="2776538"/>
            <a:ext cx="927100" cy="341312"/>
          </p:xfrm>
          <a:graphic>
            <a:graphicData uri="http://schemas.openxmlformats.org/presentationml/2006/ole">
              <mc:AlternateContent xmlns:mc="http://schemas.openxmlformats.org/markup-compatibility/2006">
                <mc:Choice xmlns:v="urn:schemas-microsoft-com:vml" Requires="v">
                  <p:oleObj spid="_x0000_s10256" name="Equation" r:id="rId5" imgW="558558" imgH="203112" progId="Equation.DSMT4">
                    <p:embed/>
                  </p:oleObj>
                </mc:Choice>
                <mc:Fallback>
                  <p:oleObj name="Equation" r:id="rId5" imgW="558558"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2776538"/>
                          <a:ext cx="9271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4" name="Object 4"/>
            <p:cNvGraphicFramePr>
              <a:graphicFrameLocks noChangeAspect="1"/>
            </p:cNvGraphicFramePr>
            <p:nvPr/>
          </p:nvGraphicFramePr>
          <p:xfrm>
            <a:off x="663835" y="3140969"/>
            <a:ext cx="1414219" cy="684000"/>
          </p:xfrm>
          <a:graphic>
            <a:graphicData uri="http://schemas.openxmlformats.org/presentationml/2006/ole">
              <mc:AlternateContent xmlns:mc="http://schemas.openxmlformats.org/markup-compatibility/2006">
                <mc:Choice xmlns:v="urn:schemas-microsoft-com:vml" Requires="v">
                  <p:oleObj spid="_x0000_s10257" name="Equation" r:id="rId7" imgW="825500" imgH="393700" progId="Equation.3">
                    <p:embed/>
                  </p:oleObj>
                </mc:Choice>
                <mc:Fallback>
                  <p:oleObj name="Equation" r:id="rId7" imgW="825500"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35" y="3140969"/>
                          <a:ext cx="1414219" cy="68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Text Box 26"/>
            <p:cNvSpPr txBox="1">
              <a:spLocks noChangeArrowheads="1"/>
            </p:cNvSpPr>
            <p:nvPr/>
          </p:nvSpPr>
          <p:spPr bwMode="auto">
            <a:xfrm>
              <a:off x="304800" y="32766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sym typeface="Wingdings" panose="05000000000000000000" pitchFamily="2" charset="2"/>
                </a:rPr>
                <a:t></a:t>
              </a:r>
              <a:endParaRPr lang="zh-TW" altLang="en-US" sz="2200"/>
            </a:p>
          </p:txBody>
        </p:sp>
        <p:sp>
          <p:nvSpPr>
            <p:cNvPr id="10253" name="Rectangle 27"/>
            <p:cNvSpPr>
              <a:spLocks noChangeArrowheads="1"/>
            </p:cNvSpPr>
            <p:nvPr/>
          </p:nvSpPr>
          <p:spPr bwMode="auto">
            <a:xfrm>
              <a:off x="304800" y="3733800"/>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例如：</a:t>
              </a:r>
              <a:r>
                <a:rPr lang="en-US" altLang="zh-TW" sz="2200">
                  <a:latin typeface="微軟正黑體" panose="020B0604030504040204" pitchFamily="34" charset="-120"/>
                  <a:ea typeface="微軟正黑體" panose="020B0604030504040204" pitchFamily="34" charset="-120"/>
                </a:rPr>
                <a:t>P(A)=1/4、P(B)=1/8、P(C)=1/8</a:t>
              </a:r>
              <a:r>
                <a:rPr lang="zh-TW" altLang="en-US" sz="2200">
                  <a:latin typeface="微軟正黑體" panose="020B0604030504040204" pitchFamily="34" charset="-120"/>
                  <a:ea typeface="微軟正黑體" panose="020B0604030504040204" pitchFamily="34" charset="-120"/>
                </a:rPr>
                <a:t>和</a:t>
              </a:r>
              <a:r>
                <a:rPr lang="en-US" altLang="zh-TW" sz="2200">
                  <a:latin typeface="微軟正黑體" panose="020B0604030504040204" pitchFamily="34" charset="-120"/>
                  <a:ea typeface="微軟正黑體" panose="020B0604030504040204" pitchFamily="34" charset="-120"/>
                </a:rPr>
                <a:t>P(D)=1/2，</a:t>
              </a:r>
              <a:r>
                <a:rPr lang="zh-TW" altLang="en-US" sz="2200">
                  <a:latin typeface="微軟正黑體" panose="020B0604030504040204" pitchFamily="34" charset="-120"/>
                  <a:ea typeface="微軟正黑體" panose="020B0604030504040204" pitchFamily="34" charset="-120"/>
                </a:rPr>
                <a:t>則事件</a:t>
              </a:r>
              <a:r>
                <a:rPr lang="en-US" altLang="zh-TW" sz="2200">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的消息量為</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(1/4)=2、B</a:t>
              </a:r>
              <a:r>
                <a:rPr lang="zh-TW" altLang="en-US" sz="2200">
                  <a:latin typeface="微軟正黑體" panose="020B0604030504040204" pitchFamily="34" charset="-120"/>
                  <a:ea typeface="微軟正黑體" panose="020B0604030504040204" pitchFamily="34" charset="-120"/>
                </a:rPr>
                <a:t>的消息量為</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(1/8)=3、C</a:t>
              </a:r>
              <a:r>
                <a:rPr lang="zh-TW" altLang="en-US" sz="2200">
                  <a:latin typeface="微軟正黑體" panose="020B0604030504040204" pitchFamily="34" charset="-120"/>
                  <a:ea typeface="微軟正黑體" panose="020B0604030504040204" pitchFamily="34" charset="-120"/>
                </a:rPr>
                <a:t>的消息量為</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(1/8)=3</a:t>
              </a:r>
              <a:r>
                <a:rPr lang="zh-TW" altLang="en-US" sz="2200">
                  <a:latin typeface="微軟正黑體" panose="020B0604030504040204" pitchFamily="34" charset="-120"/>
                  <a:ea typeface="微軟正黑體" panose="020B0604030504040204" pitchFamily="34" charset="-120"/>
                </a:rPr>
                <a:t>和</a:t>
              </a:r>
              <a:r>
                <a:rPr lang="en-US" altLang="zh-TW" sz="2200">
                  <a:latin typeface="微軟正黑體" panose="020B0604030504040204" pitchFamily="34" charset="-120"/>
                  <a:ea typeface="微軟正黑體" panose="020B0604030504040204" pitchFamily="34" charset="-120"/>
                </a:rPr>
                <a:t>D</a:t>
              </a:r>
              <a:r>
                <a:rPr lang="zh-TW" altLang="en-US" sz="2200">
                  <a:latin typeface="微軟正黑體" panose="020B0604030504040204" pitchFamily="34" charset="-120"/>
                  <a:ea typeface="微軟正黑體" panose="020B0604030504040204" pitchFamily="34" charset="-120"/>
                </a:rPr>
                <a:t>的消息量為</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(1/2)=1。 </a:t>
              </a:r>
              <a:endParaRPr lang="zh-TW" altLang="en-US" sz="2200">
                <a:latin typeface="微軟正黑體" panose="020B0604030504040204" pitchFamily="34" charset="-120"/>
                <a:ea typeface="微軟正黑體" panose="020B0604030504040204" pitchFamily="34" charset="-120"/>
              </a:endParaRPr>
            </a:p>
          </p:txBody>
        </p:sp>
        <p:sp>
          <p:nvSpPr>
            <p:cNvPr id="10254" name="Text Box 28"/>
            <p:cNvSpPr txBox="1">
              <a:spLocks noChangeArrowheads="1"/>
            </p:cNvSpPr>
            <p:nvPr/>
          </p:nvSpPr>
          <p:spPr bwMode="auto">
            <a:xfrm>
              <a:off x="533400" y="5410200"/>
              <a:ext cx="77724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200">
                  <a:cs typeface="Times New Roman" panose="02020603050405020304" pitchFamily="18" charset="0"/>
                </a:rPr>
                <a:t>P(A)</a:t>
              </a:r>
              <a:r>
                <a:rPr lang="en-US" altLang="zh-TW" sz="2200"/>
                <a:t>×</a:t>
              </a:r>
              <a:r>
                <a:rPr lang="en-US" altLang="zh-TW" sz="2200" i="1">
                  <a:cs typeface="Times New Roman" panose="02020603050405020304" pitchFamily="18" charset="0"/>
                </a:rPr>
                <a:t>I</a:t>
              </a:r>
              <a:r>
                <a:rPr lang="en-US" altLang="zh-TW" sz="2200">
                  <a:cs typeface="Times New Roman" panose="02020603050405020304" pitchFamily="18" charset="0"/>
                </a:rPr>
                <a:t>(1/4)+P(B)</a:t>
              </a:r>
              <a:r>
                <a:rPr lang="en-US" altLang="zh-TW" sz="2200"/>
                <a:t>×</a:t>
              </a:r>
              <a:r>
                <a:rPr lang="en-US" altLang="zh-TW" sz="2200" i="1">
                  <a:cs typeface="Times New Roman" panose="02020603050405020304" pitchFamily="18" charset="0"/>
                </a:rPr>
                <a:t>I</a:t>
              </a:r>
              <a:r>
                <a:rPr lang="en-US" altLang="zh-TW" sz="2200">
                  <a:cs typeface="Times New Roman" panose="02020603050405020304" pitchFamily="18" charset="0"/>
                </a:rPr>
                <a:t>(1/8)+P(C)</a:t>
              </a:r>
              <a:r>
                <a:rPr lang="en-US" altLang="zh-TW" sz="2200"/>
                <a:t>×</a:t>
              </a:r>
              <a:r>
                <a:rPr lang="en-US" altLang="zh-TW" sz="2200" i="1">
                  <a:cs typeface="Times New Roman" panose="02020603050405020304" pitchFamily="18" charset="0"/>
                </a:rPr>
                <a:t>I</a:t>
              </a:r>
              <a:r>
                <a:rPr lang="en-US" altLang="zh-TW" sz="2200">
                  <a:cs typeface="Times New Roman" panose="02020603050405020304" pitchFamily="18" charset="0"/>
                </a:rPr>
                <a:t>(1/8)+P(D)</a:t>
              </a:r>
              <a:r>
                <a:rPr lang="en-US" altLang="zh-TW" sz="2200"/>
                <a:t>×</a:t>
              </a:r>
              <a:r>
                <a:rPr lang="en-US" altLang="zh-TW" sz="2200" i="1">
                  <a:cs typeface="Times New Roman" panose="02020603050405020304" pitchFamily="18" charset="0"/>
                </a:rPr>
                <a:t>I</a:t>
              </a:r>
              <a:r>
                <a:rPr lang="en-US" altLang="zh-TW" sz="2200">
                  <a:cs typeface="Times New Roman" panose="02020603050405020304" pitchFamily="18" charset="0"/>
                </a:rPr>
                <a:t>(1/2)</a:t>
              </a:r>
            </a:p>
            <a:p>
              <a:pPr eaLnBrk="1" hangingPunct="1">
                <a:spcBef>
                  <a:spcPct val="50000"/>
                </a:spcBef>
              </a:pPr>
              <a:r>
                <a:rPr lang="en-US" altLang="zh-TW" sz="2200">
                  <a:cs typeface="Times New Roman" panose="02020603050405020304" pitchFamily="18" charset="0"/>
                </a:rPr>
                <a:t>       =(1/4)</a:t>
              </a:r>
              <a:r>
                <a:rPr lang="en-US" altLang="zh-TW" sz="2200"/>
                <a:t>×</a:t>
              </a:r>
              <a:r>
                <a:rPr lang="en-US" altLang="zh-TW" sz="2200">
                  <a:cs typeface="Times New Roman" panose="02020603050405020304" pitchFamily="18" charset="0"/>
                </a:rPr>
                <a:t>2+(1/8)</a:t>
              </a:r>
              <a:r>
                <a:rPr lang="en-US" altLang="zh-TW" sz="2200"/>
                <a:t>×</a:t>
              </a:r>
              <a:r>
                <a:rPr lang="en-US" altLang="zh-TW" sz="2200">
                  <a:cs typeface="Times New Roman" panose="02020603050405020304" pitchFamily="18" charset="0"/>
                </a:rPr>
                <a:t>3+(1/8)</a:t>
              </a:r>
              <a:r>
                <a:rPr lang="en-US" altLang="zh-TW" sz="2200"/>
                <a:t>×</a:t>
              </a:r>
              <a:r>
                <a:rPr lang="en-US" altLang="zh-TW" sz="2200">
                  <a:cs typeface="Times New Roman" panose="02020603050405020304" pitchFamily="18" charset="0"/>
                </a:rPr>
                <a:t>3+(1/2)</a:t>
              </a:r>
              <a:r>
                <a:rPr lang="en-US" altLang="zh-TW" sz="2200"/>
                <a:t>×</a:t>
              </a:r>
              <a:r>
                <a:rPr lang="en-US" altLang="zh-TW" sz="2200">
                  <a:cs typeface="Times New Roman" panose="02020603050405020304" pitchFamily="18" charset="0"/>
                </a:rPr>
                <a:t>1=       (bits)</a:t>
              </a:r>
              <a:r>
                <a:rPr lang="en-US" altLang="zh-TW" sz="2200"/>
                <a:t> </a:t>
              </a:r>
              <a:endParaRPr lang="zh-TW" altLang="en-US" sz="2200"/>
            </a:p>
          </p:txBody>
        </p:sp>
        <p:graphicFrame>
          <p:nvGraphicFramePr>
            <p:cNvPr id="10245" name="Object 5"/>
            <p:cNvGraphicFramePr>
              <a:graphicFrameLocks noChangeAspect="1"/>
            </p:cNvGraphicFramePr>
            <p:nvPr/>
          </p:nvGraphicFramePr>
          <p:xfrm>
            <a:off x="5251450" y="5775325"/>
            <a:ext cx="376238" cy="735013"/>
          </p:xfrm>
          <a:graphic>
            <a:graphicData uri="http://schemas.openxmlformats.org/presentationml/2006/ole">
              <mc:AlternateContent xmlns:mc="http://schemas.openxmlformats.org/markup-compatibility/2006">
                <mc:Choice xmlns:v="urn:schemas-microsoft-com:vml" Requires="v">
                  <p:oleObj spid="_x0000_s10258" name="Equation" r:id="rId9" imgW="228501" imgH="444307" progId="Equation.3">
                    <p:embed/>
                  </p:oleObj>
                </mc:Choice>
                <mc:Fallback>
                  <p:oleObj name="Equation" r:id="rId9" imgW="228501" imgH="444307"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1450" y="5775325"/>
                          <a:ext cx="376238"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F5FDEA3-5FCF-4D3F-898B-383EA8B39D9F}" type="slidenum">
              <a:rPr kumimoji="0" lang="zh-TW" altLang="en-US">
                <a:latin typeface="Arial Black" panose="020B0A04020102020204" pitchFamily="34" charset="0"/>
              </a:rPr>
              <a:pPr/>
              <a:t>18</a:t>
            </a:fld>
            <a:endParaRPr kumimoji="0" lang="en-US" altLang="zh-TW">
              <a:latin typeface="Arial Black" panose="020B0A04020102020204" pitchFamily="34" charset="0"/>
            </a:endParaRPr>
          </a:p>
        </p:txBody>
      </p:sp>
      <p:grpSp>
        <p:nvGrpSpPr>
          <p:cNvPr id="11277" name="群組 29"/>
          <p:cNvGrpSpPr>
            <a:grpSpLocks/>
          </p:cNvGrpSpPr>
          <p:nvPr/>
        </p:nvGrpSpPr>
        <p:grpSpPr bwMode="auto">
          <a:xfrm>
            <a:off x="5795963" y="1154113"/>
            <a:ext cx="3095625" cy="1770062"/>
            <a:chOff x="5867400" y="1081088"/>
            <a:chExt cx="3095625" cy="1770062"/>
          </a:xfrm>
        </p:grpSpPr>
        <p:graphicFrame>
          <p:nvGraphicFramePr>
            <p:cNvPr id="11275" name="Object 2051"/>
            <p:cNvGraphicFramePr>
              <a:graphicFrameLocks noChangeAspect="1"/>
            </p:cNvGraphicFramePr>
            <p:nvPr/>
          </p:nvGraphicFramePr>
          <p:xfrm>
            <a:off x="5867400" y="1081088"/>
            <a:ext cx="3095625" cy="1662112"/>
          </p:xfrm>
          <a:graphic>
            <a:graphicData uri="http://schemas.openxmlformats.org/presentationml/2006/ole">
              <mc:AlternateContent xmlns:mc="http://schemas.openxmlformats.org/markup-compatibility/2006">
                <mc:Choice xmlns:v="urn:schemas-microsoft-com:vml" Requires="v">
                  <p:oleObj spid="_x0000_s11296" name="Visio" r:id="rId3" imgW="3933063" imgH="2115693" progId="Visio.Drawing.11">
                    <p:embed/>
                  </p:oleObj>
                </mc:Choice>
                <mc:Fallback>
                  <p:oleObj name="Visio" r:id="rId3" imgW="3933063" imgH="2115693" progId="Visio.Drawing.11">
                    <p:embed/>
                    <p:pic>
                      <p:nvPicPr>
                        <p:cNvPr id="0" name="Object 2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081088"/>
                          <a:ext cx="30956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5" name="Text Box 2053"/>
            <p:cNvSpPr txBox="1">
              <a:spLocks noChangeArrowheads="1"/>
            </p:cNvSpPr>
            <p:nvPr/>
          </p:nvSpPr>
          <p:spPr bwMode="auto">
            <a:xfrm>
              <a:off x="6477000" y="25146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圖4.2.2  二區的例子</a:t>
              </a:r>
            </a:p>
          </p:txBody>
        </p:sp>
      </p:grpSp>
      <p:grpSp>
        <p:nvGrpSpPr>
          <p:cNvPr id="11278" name="群組 26"/>
          <p:cNvGrpSpPr>
            <a:grpSpLocks/>
          </p:cNvGrpSpPr>
          <p:nvPr/>
        </p:nvGrpSpPr>
        <p:grpSpPr bwMode="auto">
          <a:xfrm>
            <a:off x="152400" y="3789363"/>
            <a:ext cx="3581400" cy="2927350"/>
            <a:chOff x="152400" y="3886200"/>
            <a:chExt cx="3581400" cy="2927350"/>
          </a:xfrm>
        </p:grpSpPr>
        <p:pic>
          <p:nvPicPr>
            <p:cNvPr id="11293" name="Picture 2066" desc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886200"/>
              <a:ext cx="2533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 name="Text Box 2068"/>
            <p:cNvSpPr txBox="1">
              <a:spLocks noChangeArrowheads="1"/>
            </p:cNvSpPr>
            <p:nvPr/>
          </p:nvSpPr>
          <p:spPr bwMode="auto">
            <a:xfrm>
              <a:off x="152400" y="6477000"/>
              <a:ext cx="358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.3.1  利用</a:t>
              </a:r>
              <a:r>
                <a:rPr lang="en-US" altLang="zh-TW" sz="1600">
                  <a:latin typeface="微軟正黑體" panose="020B0604030504040204" pitchFamily="34" charset="-120"/>
                  <a:ea typeface="微軟正黑體" panose="020B0604030504040204" pitchFamily="34" charset="-120"/>
                </a:rPr>
                <a:t>Kapur</a:t>
              </a:r>
              <a:r>
                <a:rPr lang="zh-TW" altLang="en-US" sz="1600">
                  <a:latin typeface="微軟正黑體" panose="020B0604030504040204" pitchFamily="34" charset="-120"/>
                  <a:ea typeface="微軟正黑體" panose="020B0604030504040204" pitchFamily="34" charset="-120"/>
                </a:rPr>
                <a:t>法測得的黑白影像</a:t>
              </a:r>
            </a:p>
          </p:txBody>
        </p:sp>
      </p:grpSp>
      <p:grpSp>
        <p:nvGrpSpPr>
          <p:cNvPr id="11279" name="群組 27"/>
          <p:cNvGrpSpPr>
            <a:grpSpLocks/>
          </p:cNvGrpSpPr>
          <p:nvPr/>
        </p:nvGrpSpPr>
        <p:grpSpPr bwMode="auto">
          <a:xfrm>
            <a:off x="3733800" y="3789363"/>
            <a:ext cx="5057775" cy="2928937"/>
            <a:chOff x="3733800" y="3886200"/>
            <a:chExt cx="5057775" cy="2929354"/>
          </a:xfrm>
        </p:grpSpPr>
        <p:pic>
          <p:nvPicPr>
            <p:cNvPr id="11287" name="Picture 2067" descr="Histogram"/>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886200"/>
              <a:ext cx="505777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8" name="Text Box 2069"/>
            <p:cNvSpPr txBox="1">
              <a:spLocks noChangeArrowheads="1"/>
            </p:cNvSpPr>
            <p:nvPr/>
          </p:nvSpPr>
          <p:spPr bwMode="auto">
            <a:xfrm>
              <a:off x="4499992" y="6477000"/>
              <a:ext cx="3653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.3.2  </a:t>
              </a:r>
              <a:r>
                <a:rPr lang="en-US" altLang="zh-TW" sz="1600">
                  <a:latin typeface="微軟正黑體" panose="020B0604030504040204" pitchFamily="34" charset="-120"/>
                  <a:ea typeface="微軟正黑體" panose="020B0604030504040204" pitchFamily="34" charset="-120"/>
                </a:rPr>
                <a:t>Otus</a:t>
              </a:r>
              <a:r>
                <a:rPr lang="zh-TW" altLang="en-US" sz="1600">
                  <a:latin typeface="微軟正黑體" panose="020B0604030504040204" pitchFamily="34" charset="-120"/>
                  <a:ea typeface="微軟正黑體" panose="020B0604030504040204" pitchFamily="34" charset="-120"/>
                </a:rPr>
                <a:t>和</a:t>
              </a:r>
              <a:r>
                <a:rPr lang="en-US" altLang="zh-TW" sz="1600">
                  <a:latin typeface="微軟正黑體" panose="020B0604030504040204" pitchFamily="34" charset="-120"/>
                  <a:ea typeface="微軟正黑體" panose="020B0604030504040204" pitchFamily="34" charset="-120"/>
                </a:rPr>
                <a:t>Kapur</a:t>
              </a:r>
              <a:r>
                <a:rPr lang="zh-TW" altLang="en-US" sz="1600">
                  <a:latin typeface="微軟正黑體" panose="020B0604030504040204" pitchFamily="34" charset="-120"/>
                  <a:ea typeface="微軟正黑體" panose="020B0604030504040204" pitchFamily="34" charset="-120"/>
                </a:rPr>
                <a:t>法找到的門檻值</a:t>
              </a:r>
            </a:p>
          </p:txBody>
        </p:sp>
        <p:sp>
          <p:nvSpPr>
            <p:cNvPr id="11289" name="Text Box 2070"/>
            <p:cNvSpPr txBox="1">
              <a:spLocks noChangeArrowheads="1"/>
            </p:cNvSpPr>
            <p:nvPr/>
          </p:nvSpPr>
          <p:spPr bwMode="auto">
            <a:xfrm>
              <a:off x="4343400" y="4991100"/>
              <a:ext cx="762000" cy="342900"/>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000"/>
                <a:t>Otsu</a:t>
              </a:r>
              <a:r>
                <a:rPr kumimoji="0" lang="zh-TW" altLang="en-US" sz="1000"/>
                <a:t>方法</a:t>
              </a:r>
            </a:p>
          </p:txBody>
        </p:sp>
        <p:sp>
          <p:nvSpPr>
            <p:cNvPr id="11290" name="Text Box 2071"/>
            <p:cNvSpPr txBox="1">
              <a:spLocks noChangeArrowheads="1"/>
            </p:cNvSpPr>
            <p:nvPr/>
          </p:nvSpPr>
          <p:spPr bwMode="auto">
            <a:xfrm>
              <a:off x="5143500" y="4762500"/>
              <a:ext cx="800100" cy="342900"/>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000"/>
                <a:t>Kapur</a:t>
              </a:r>
              <a:r>
                <a:rPr kumimoji="0" lang="zh-TW" altLang="en-US" sz="1000"/>
                <a:t>方法</a:t>
              </a:r>
            </a:p>
            <a:p>
              <a:endParaRPr kumimoji="0" lang="zh-TW" altLang="en-US" sz="800"/>
            </a:p>
          </p:txBody>
        </p:sp>
        <p:sp>
          <p:nvSpPr>
            <p:cNvPr id="11291" name="Line 2072"/>
            <p:cNvSpPr>
              <a:spLocks noChangeShapeType="1"/>
            </p:cNvSpPr>
            <p:nvPr/>
          </p:nvSpPr>
          <p:spPr bwMode="auto">
            <a:xfrm>
              <a:off x="4800600" y="5334000"/>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292" name="Line 2073"/>
            <p:cNvSpPr>
              <a:spLocks noChangeShapeType="1"/>
            </p:cNvSpPr>
            <p:nvPr/>
          </p:nvSpPr>
          <p:spPr bwMode="auto">
            <a:xfrm>
              <a:off x="5600700" y="5105400"/>
              <a:ext cx="114300" cy="571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11280" name="群組 30"/>
          <p:cNvGrpSpPr>
            <a:grpSpLocks/>
          </p:cNvGrpSpPr>
          <p:nvPr/>
        </p:nvGrpSpPr>
        <p:grpSpPr bwMode="auto">
          <a:xfrm>
            <a:off x="304800" y="457200"/>
            <a:ext cx="8277225" cy="3276600"/>
            <a:chOff x="304800" y="457200"/>
            <a:chExt cx="8277944" cy="3276600"/>
          </a:xfrm>
        </p:grpSpPr>
        <p:sp>
          <p:nvSpPr>
            <p:cNvPr id="11281" name="Rectangle 2052"/>
            <p:cNvSpPr>
              <a:spLocks noChangeArrowheads="1"/>
            </p:cNvSpPr>
            <p:nvPr/>
          </p:nvSpPr>
          <p:spPr bwMode="auto">
            <a:xfrm>
              <a:off x="381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b="1">
                  <a:solidFill>
                    <a:srgbClr val="002060"/>
                  </a:solidFill>
                  <a:latin typeface="微軟正黑體" panose="020B0604030504040204" pitchFamily="34" charset="-120"/>
                  <a:ea typeface="微軟正黑體" panose="020B0604030504040204" pitchFamily="34" charset="-120"/>
                </a:rPr>
                <a:t>Kapur</a:t>
              </a:r>
              <a:r>
                <a:rPr lang="zh-TW" altLang="en-US" sz="2200" b="1">
                  <a:solidFill>
                    <a:srgbClr val="002060"/>
                  </a:solidFill>
                  <a:latin typeface="微軟正黑體" panose="020B0604030504040204" pitchFamily="34" charset="-120"/>
                  <a:ea typeface="微軟正黑體" panose="020B0604030504040204" pitchFamily="34" charset="-120"/>
                </a:rPr>
                <a:t>法</a:t>
              </a:r>
            </a:p>
          </p:txBody>
        </p:sp>
        <p:sp>
          <p:nvSpPr>
            <p:cNvPr id="11282" name="Rectangle 2054"/>
            <p:cNvSpPr>
              <a:spLocks noChangeArrowheads="1"/>
            </p:cNvSpPr>
            <p:nvPr/>
          </p:nvSpPr>
          <p:spPr bwMode="auto">
            <a:xfrm>
              <a:off x="304800" y="9144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令  </a:t>
              </a:r>
              <a:r>
                <a:rPr lang="en-US" altLang="zh-TW" sz="220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200">
                  <a:latin typeface="微軟正黑體" panose="020B0604030504040204" pitchFamily="34" charset="-120"/>
                  <a:ea typeface="微軟正黑體" panose="020B0604030504040204" pitchFamily="34" charset="-120"/>
                </a:rPr>
                <a:t>區的百分比為   </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而    </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區的百分比為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11266" name="Object 2055"/>
            <p:cNvGraphicFramePr>
              <a:graphicFrameLocks noChangeAspect="1"/>
            </p:cNvGraphicFramePr>
            <p:nvPr/>
          </p:nvGraphicFramePr>
          <p:xfrm>
            <a:off x="685800" y="914400"/>
            <a:ext cx="314325" cy="381000"/>
          </p:xfrm>
          <a:graphic>
            <a:graphicData uri="http://schemas.openxmlformats.org/presentationml/2006/ole">
              <mc:AlternateContent xmlns:mc="http://schemas.openxmlformats.org/markup-compatibility/2006">
                <mc:Choice xmlns:v="urn:schemas-microsoft-com:vml" Requires="v">
                  <p:oleObj spid="_x0000_s11297" name="Equation" r:id="rId7" imgW="177569" imgH="215619" progId="Equation.3">
                    <p:embed/>
                  </p:oleObj>
                </mc:Choice>
                <mc:Fallback>
                  <p:oleObj name="Equation" r:id="rId7" imgW="177569" imgH="215619" progId="Equation.3">
                    <p:embed/>
                    <p:pic>
                      <p:nvPicPr>
                        <p:cNvPr id="0" name="Object 20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914400"/>
                          <a:ext cx="3143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2056"/>
            <p:cNvGraphicFramePr>
              <a:graphicFrameLocks noChangeAspect="1"/>
            </p:cNvGraphicFramePr>
            <p:nvPr/>
          </p:nvGraphicFramePr>
          <p:xfrm>
            <a:off x="3276600" y="947738"/>
            <a:ext cx="334963" cy="381000"/>
          </p:xfrm>
          <a:graphic>
            <a:graphicData uri="http://schemas.openxmlformats.org/presentationml/2006/ole">
              <mc:AlternateContent xmlns:mc="http://schemas.openxmlformats.org/markup-compatibility/2006">
                <mc:Choice xmlns:v="urn:schemas-microsoft-com:vml" Requires="v">
                  <p:oleObj spid="_x0000_s11298" name="Equation" r:id="rId9" imgW="190335" imgH="215713" progId="Equation.3">
                    <p:embed/>
                  </p:oleObj>
                </mc:Choice>
                <mc:Fallback>
                  <p:oleObj name="Equation" r:id="rId9" imgW="190335" imgH="215713" progId="Equation.3">
                    <p:embed/>
                    <p:pic>
                      <p:nvPicPr>
                        <p:cNvPr id="0" name="Object 20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947738"/>
                          <a:ext cx="3349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2057"/>
            <p:cNvGraphicFramePr>
              <a:graphicFrameLocks noChangeAspect="1"/>
            </p:cNvGraphicFramePr>
            <p:nvPr/>
          </p:nvGraphicFramePr>
          <p:xfrm>
            <a:off x="2667000" y="947738"/>
            <a:ext cx="334963" cy="381000"/>
          </p:xfrm>
          <a:graphic>
            <a:graphicData uri="http://schemas.openxmlformats.org/presentationml/2006/ole">
              <mc:AlternateContent xmlns:mc="http://schemas.openxmlformats.org/markup-compatibility/2006">
                <mc:Choice xmlns:v="urn:schemas-microsoft-com:vml" Requires="v">
                  <p:oleObj spid="_x0000_s11299" name="Equation" r:id="rId11" imgW="190335" imgH="215713" progId="Equation.3">
                    <p:embed/>
                  </p:oleObj>
                </mc:Choice>
                <mc:Fallback>
                  <p:oleObj name="Equation" r:id="rId11" imgW="190335" imgH="215713" progId="Equation.3">
                    <p:embed/>
                    <p:pic>
                      <p:nvPicPr>
                        <p:cNvPr id="0" name="Object 20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947738"/>
                          <a:ext cx="3349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2058"/>
            <p:cNvGraphicFramePr>
              <a:graphicFrameLocks noChangeAspect="1"/>
            </p:cNvGraphicFramePr>
            <p:nvPr/>
          </p:nvGraphicFramePr>
          <p:xfrm>
            <a:off x="5356225" y="947738"/>
            <a:ext cx="358775" cy="381000"/>
          </p:xfrm>
          <a:graphic>
            <a:graphicData uri="http://schemas.openxmlformats.org/presentationml/2006/ole">
              <mc:AlternateContent xmlns:mc="http://schemas.openxmlformats.org/markup-compatibility/2006">
                <mc:Choice xmlns:v="urn:schemas-microsoft-com:vml" Requires="v">
                  <p:oleObj spid="_x0000_s11300" name="Equation" r:id="rId13" imgW="203024" imgH="215713" progId="Equation.3">
                    <p:embed/>
                  </p:oleObj>
                </mc:Choice>
                <mc:Fallback>
                  <p:oleObj name="Equation" r:id="rId13" imgW="203024" imgH="215713" progId="Equation.3">
                    <p:embed/>
                    <p:pic>
                      <p:nvPicPr>
                        <p:cNvPr id="0" name="Object 20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6225" y="947738"/>
                          <a:ext cx="358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2059"/>
            <p:cNvGraphicFramePr>
              <a:graphicFrameLocks noChangeAspect="1"/>
            </p:cNvGraphicFramePr>
            <p:nvPr/>
          </p:nvGraphicFramePr>
          <p:xfrm>
            <a:off x="1538288" y="1295400"/>
            <a:ext cx="2667000" cy="692150"/>
          </p:xfrm>
          <a:graphic>
            <a:graphicData uri="http://schemas.openxmlformats.org/presentationml/2006/ole">
              <mc:AlternateContent xmlns:mc="http://schemas.openxmlformats.org/markup-compatibility/2006">
                <mc:Choice xmlns:v="urn:schemas-microsoft-com:vml" Requires="v">
                  <p:oleObj spid="_x0000_s11301" name="Equation" r:id="rId15" imgW="1714500" imgH="444500" progId="Equation.3">
                    <p:embed/>
                  </p:oleObj>
                </mc:Choice>
                <mc:Fallback>
                  <p:oleObj name="Equation" r:id="rId15" imgW="1714500" imgH="444500" progId="Equation.3">
                    <p:embed/>
                    <p:pic>
                      <p:nvPicPr>
                        <p:cNvPr id="0" name="Object 20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8288" y="1295400"/>
                          <a:ext cx="26670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2060"/>
            <p:cNvGraphicFramePr>
              <a:graphicFrameLocks noChangeAspect="1"/>
            </p:cNvGraphicFramePr>
            <p:nvPr/>
          </p:nvGraphicFramePr>
          <p:xfrm>
            <a:off x="1538288" y="2057400"/>
            <a:ext cx="2805112" cy="692150"/>
          </p:xfrm>
          <a:graphic>
            <a:graphicData uri="http://schemas.openxmlformats.org/presentationml/2006/ole">
              <mc:AlternateContent xmlns:mc="http://schemas.openxmlformats.org/markup-compatibility/2006">
                <mc:Choice xmlns:v="urn:schemas-microsoft-com:vml" Requires="v">
                  <p:oleObj spid="_x0000_s11302" name="Equation" r:id="rId17" imgW="1803400" imgH="444500" progId="Equation.3">
                    <p:embed/>
                  </p:oleObj>
                </mc:Choice>
                <mc:Fallback>
                  <p:oleObj name="Equation" r:id="rId17" imgW="1803400" imgH="444500" progId="Equation.3">
                    <p:embed/>
                    <p:pic>
                      <p:nvPicPr>
                        <p:cNvPr id="0" name="Object 20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8288" y="2057400"/>
                          <a:ext cx="2805112"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Text Box 2061"/>
            <p:cNvSpPr txBox="1">
              <a:spLocks noChangeArrowheads="1"/>
            </p:cNvSpPr>
            <p:nvPr/>
          </p:nvSpPr>
          <p:spPr bwMode="auto">
            <a:xfrm>
              <a:off x="762000" y="178276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sym typeface="Wingdings" panose="05000000000000000000" pitchFamily="2" charset="2"/>
                </a:rPr>
                <a:t></a:t>
              </a:r>
              <a:endParaRPr lang="zh-TW" altLang="en-US" sz="2200"/>
            </a:p>
          </p:txBody>
        </p:sp>
        <p:sp>
          <p:nvSpPr>
            <p:cNvPr id="11284" name="Rectangle 2062"/>
            <p:cNvSpPr>
              <a:spLocks noChangeArrowheads="1"/>
            </p:cNvSpPr>
            <p:nvPr/>
          </p:nvSpPr>
          <p:spPr bwMode="auto">
            <a:xfrm>
              <a:off x="304800" y="2743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最佳門檻值       的決定需滿足</a:t>
              </a:r>
            </a:p>
          </p:txBody>
        </p:sp>
        <p:graphicFrame>
          <p:nvGraphicFramePr>
            <p:cNvPr id="11272" name="Object 2063"/>
            <p:cNvGraphicFramePr>
              <a:graphicFrameLocks noChangeAspect="1"/>
            </p:cNvGraphicFramePr>
            <p:nvPr/>
          </p:nvGraphicFramePr>
          <p:xfrm>
            <a:off x="1905000" y="2743200"/>
            <a:ext cx="381000" cy="381000"/>
          </p:xfrm>
          <a:graphic>
            <a:graphicData uri="http://schemas.openxmlformats.org/presentationml/2006/ole">
              <mc:AlternateContent xmlns:mc="http://schemas.openxmlformats.org/markup-compatibility/2006">
                <mc:Choice xmlns:v="urn:schemas-microsoft-com:vml" Requires="v">
                  <p:oleObj spid="_x0000_s11303" name="Equation" r:id="rId19" imgW="190417" imgH="190417" progId="Equation.3">
                    <p:embed/>
                  </p:oleObj>
                </mc:Choice>
                <mc:Fallback>
                  <p:oleObj name="Equation" r:id="rId19" imgW="190417" imgH="190417" progId="Equation.3">
                    <p:embed/>
                    <p:pic>
                      <p:nvPicPr>
                        <p:cNvPr id="0" name="Object 206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5000" y="2743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5" name="群組 28"/>
            <p:cNvGrpSpPr>
              <a:grpSpLocks/>
            </p:cNvGrpSpPr>
            <p:nvPr/>
          </p:nvGrpSpPr>
          <p:grpSpPr bwMode="auto">
            <a:xfrm>
              <a:off x="2551308" y="3211513"/>
              <a:ext cx="6031436" cy="522287"/>
              <a:chOff x="2551308" y="3211513"/>
              <a:chExt cx="6031436" cy="522287"/>
            </a:xfrm>
          </p:grpSpPr>
          <p:graphicFrame>
            <p:nvGraphicFramePr>
              <p:cNvPr id="11274" name="Object 2064"/>
              <p:cNvGraphicFramePr>
                <a:graphicFrameLocks noChangeAspect="1"/>
              </p:cNvGraphicFramePr>
              <p:nvPr/>
            </p:nvGraphicFramePr>
            <p:xfrm>
              <a:off x="2551308" y="3211513"/>
              <a:ext cx="2973645" cy="522287"/>
            </p:xfrm>
            <a:graphic>
              <a:graphicData uri="http://schemas.openxmlformats.org/presentationml/2006/ole">
                <mc:AlternateContent xmlns:mc="http://schemas.openxmlformats.org/markup-compatibility/2006">
                  <mc:Choice xmlns:v="urn:schemas-microsoft-com:vml" Requires="v">
                    <p:oleObj spid="_x0000_s11304" name="Equation" r:id="rId21" imgW="1815312" imgH="317362" progId="Equation.DSMT4">
                      <p:embed/>
                    </p:oleObj>
                  </mc:Choice>
                  <mc:Fallback>
                    <p:oleObj name="Equation" r:id="rId21" imgW="1815312" imgH="317362" progId="Equation.DSMT4">
                      <p:embed/>
                      <p:pic>
                        <p:nvPicPr>
                          <p:cNvPr id="0" name="Object 20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1308" y="3211513"/>
                            <a:ext cx="297364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6" name="Text Box 2065"/>
              <p:cNvSpPr txBox="1">
                <a:spLocks noChangeArrowheads="1"/>
              </p:cNvSpPr>
              <p:nvPr/>
            </p:nvSpPr>
            <p:spPr bwMode="auto">
              <a:xfrm>
                <a:off x="7668344" y="3212976"/>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t>(</a:t>
                </a:r>
                <a:r>
                  <a:rPr lang="en-US" altLang="zh-TW" sz="2200"/>
                  <a:t>5</a:t>
                </a:r>
                <a:r>
                  <a:rPr lang="zh-TW" altLang="en-US" sz="2200"/>
                  <a:t>.3.1)</a:t>
                </a:r>
              </a:p>
            </p:txBody>
          </p:sp>
        </p:grpSp>
        <p:graphicFrame>
          <p:nvGraphicFramePr>
            <p:cNvPr id="11273" name="Object 2074"/>
            <p:cNvGraphicFramePr>
              <a:graphicFrameLocks noChangeAspect="1"/>
            </p:cNvGraphicFramePr>
            <p:nvPr/>
          </p:nvGraphicFramePr>
          <p:xfrm>
            <a:off x="1219200" y="1371600"/>
            <a:ext cx="508000" cy="1219200"/>
          </p:xfrm>
          <a:graphic>
            <a:graphicData uri="http://schemas.openxmlformats.org/presentationml/2006/ole">
              <mc:AlternateContent xmlns:mc="http://schemas.openxmlformats.org/markup-compatibility/2006">
                <mc:Choice xmlns:v="urn:schemas-microsoft-com:vml" Requires="v">
                  <p:oleObj spid="_x0000_s11305" name="Equation" r:id="rId23" imgW="190500" imgH="457200" progId="Equation.3">
                    <p:embed/>
                  </p:oleObj>
                </mc:Choice>
                <mc:Fallback>
                  <p:oleObj name="Equation" r:id="rId23" imgW="190500" imgH="457200" progId="Equation.3">
                    <p:embed/>
                    <p:pic>
                      <p:nvPicPr>
                        <p:cNvPr id="0" name="Object 20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19200" y="1371600"/>
                          <a:ext cx="5080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DC21372-9845-4863-9313-4D29D00CE545}" type="slidenum">
              <a:rPr kumimoji="0" lang="zh-TW" altLang="en-US">
                <a:latin typeface="Arial Black" panose="020B0A04020102020204" pitchFamily="34" charset="0"/>
              </a:rPr>
              <a:pPr/>
              <a:t>19</a:t>
            </a:fld>
            <a:endParaRPr kumimoji="0" lang="en-US" altLang="zh-TW">
              <a:latin typeface="Arial Black" panose="020B0A04020102020204" pitchFamily="34" charset="0"/>
            </a:endParaRPr>
          </a:p>
        </p:txBody>
      </p:sp>
      <p:sp>
        <p:nvSpPr>
          <p:cNvPr id="37891" name="Rectangle 4"/>
          <p:cNvSpPr>
            <a:spLocks noChangeArrowheads="1"/>
          </p:cNvSpPr>
          <p:nvPr/>
        </p:nvSpPr>
        <p:spPr bwMode="auto">
          <a:xfrm>
            <a:off x="468313" y="588963"/>
            <a:ext cx="66976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：在</a:t>
            </a:r>
            <a:r>
              <a:rPr lang="en-US" altLang="zh-TW" sz="2200">
                <a:latin typeface="微軟正黑體" panose="020B0604030504040204" pitchFamily="34" charset="-120"/>
                <a:ea typeface="微軟正黑體" panose="020B0604030504040204" pitchFamily="34" charset="-120"/>
              </a:rPr>
              <a:t>Kapur</a:t>
            </a:r>
            <a:r>
              <a:rPr lang="zh-TW" altLang="en-US" sz="2200">
                <a:latin typeface="微軟正黑體" panose="020B0604030504040204" pitchFamily="34" charset="-120"/>
                <a:ea typeface="微軟正黑體" panose="020B0604030504040204" pitchFamily="34" charset="-120"/>
              </a:rPr>
              <a:t>法中，為何要取兩個熵和之最大值</a:t>
            </a:r>
            <a:r>
              <a:rPr lang="en-US" altLang="zh-TW" sz="2200">
                <a:latin typeface="微軟正黑體" panose="020B0604030504040204" pitchFamily="34" charset="-120"/>
                <a:ea typeface="微軟正黑體" panose="020B0604030504040204" pitchFamily="34" charset="-120"/>
              </a:rPr>
              <a:t>? </a:t>
            </a:r>
          </a:p>
        </p:txBody>
      </p:sp>
      <p:sp>
        <p:nvSpPr>
          <p:cNvPr id="37892" name="Rectangle 5"/>
          <p:cNvSpPr>
            <a:spLocks noChangeArrowheads="1"/>
          </p:cNvSpPr>
          <p:nvPr/>
        </p:nvSpPr>
        <p:spPr bwMode="auto">
          <a:xfrm>
            <a:off x="468313" y="1233488"/>
            <a:ext cx="81359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a:t>
            </a:r>
          </a:p>
          <a:p>
            <a:pPr eaLnBrk="1" hangingPunct="1"/>
            <a:endParaRPr lang="zh-TW" altLang="en-US" sz="2200">
              <a:latin typeface="微軟正黑體" panose="020B0604030504040204" pitchFamily="34" charset="-120"/>
              <a:ea typeface="微軟正黑體" panose="020B0604030504040204" pitchFamily="34" charset="-120"/>
            </a:endParaRPr>
          </a:p>
          <a:p>
            <a:pPr eaLnBrk="1" hangingPunct="1"/>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如果選定的門檻值很不錯的話，那麼</a:t>
            </a:r>
            <a:r>
              <a:rPr lang="en-US" altLang="zh-TW" sz="2200" i="1">
                <a:latin typeface="微軟正黑體" panose="020B0604030504040204" pitchFamily="34" charset="-120"/>
                <a:ea typeface="微軟正黑體" panose="020B0604030504040204" pitchFamily="34" charset="-120"/>
              </a:rPr>
              <a:t>C</a:t>
            </a:r>
            <a:r>
              <a:rPr lang="en-US" altLang="zh-TW" sz="2200" baseline="-250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區的分佈和</a:t>
            </a:r>
            <a:r>
              <a:rPr lang="en-US" altLang="zh-TW" sz="2200" i="1">
                <a:latin typeface="微軟正黑體" panose="020B0604030504040204" pitchFamily="34" charset="-120"/>
                <a:ea typeface="微軟正黑體" panose="020B0604030504040204" pitchFamily="34" charset="-120"/>
              </a:rPr>
              <a:t>C</a:t>
            </a:r>
            <a:r>
              <a:rPr lang="en-US" altLang="zh-TW" sz="2200" baseline="-25000">
                <a:latin typeface="微軟正黑體" panose="020B0604030504040204" pitchFamily="34" charset="-120"/>
                <a:ea typeface="微軟正黑體" panose="020B0604030504040204" pitchFamily="34" charset="-120"/>
              </a:rPr>
              <a:t>2</a:t>
            </a:r>
            <a:r>
              <a:rPr lang="zh-TW" altLang="en-US" sz="2200">
                <a:latin typeface="微軟正黑體" panose="020B0604030504040204" pitchFamily="34" charset="-120"/>
                <a:ea typeface="微軟正黑體" panose="020B0604030504040204" pitchFamily="34" charset="-120"/>
              </a:rPr>
              <a:t>區的</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分佈將呈現比較平滑的情形。機率分佈愈平滑的事件集所</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表現出來的熵會愈大。</a:t>
            </a:r>
            <a:endParaRPr lang="en-US" altLang="zh-TW" sz="2200">
              <a:latin typeface="微軟正黑體" panose="020B0604030504040204" pitchFamily="34" charset="-120"/>
              <a:ea typeface="微軟正黑體" panose="020B0604030504040204" pitchFamily="34" charset="-120"/>
            </a:endParaRPr>
          </a:p>
          <a:p>
            <a:pPr eaLnBrk="1" hangingPunct="1"/>
            <a:endParaRPr lang="en-US" altLang="zh-TW" sz="2200">
              <a:latin typeface="微軟正黑體" panose="020B0604030504040204" pitchFamily="34" charset="-120"/>
              <a:ea typeface="微軟正黑體" panose="020B0604030504040204" pitchFamily="34" charset="-120"/>
            </a:endParaRPr>
          </a:p>
          <a:p>
            <a:pPr eaLnBrk="1" hangingPunct="1"/>
            <a:r>
              <a:rPr lang="zh-TW" altLang="en-US" sz="2200">
                <a:latin typeface="微軟正黑體" panose="020B0604030504040204" pitchFamily="34" charset="-120"/>
                <a:ea typeface="微軟正黑體" panose="020B0604030504040204" pitchFamily="34" charset="-120"/>
              </a:rPr>
              <a:t>解答完畢</a:t>
            </a:r>
            <a:endParaRPr lang="en-US" altLang="zh-TW" sz="220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TW" altLang="en-US" smtClean="0">
                <a:latin typeface="微軟正黑體" panose="020B0604030504040204" pitchFamily="34" charset="-120"/>
                <a:ea typeface="微軟正黑體" panose="020B0604030504040204" pitchFamily="34" charset="-120"/>
              </a:rPr>
              <a:t>內容</a:t>
            </a:r>
          </a:p>
        </p:txBody>
      </p:sp>
      <p:sp>
        <p:nvSpPr>
          <p:cNvPr id="31747"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742A6193-7436-42A7-9A8C-379FD8AC2EC5}" type="slidenum">
              <a:rPr kumimoji="0" lang="zh-TW" altLang="en-US">
                <a:latin typeface="Arial Black" panose="020B0A04020102020204" pitchFamily="34" charset="0"/>
              </a:rPr>
              <a:pPr/>
              <a:t>2</a:t>
            </a:fld>
            <a:endParaRPr kumimoji="0" lang="en-US" altLang="zh-TW">
              <a:latin typeface="Arial Black" panose="020B0A04020102020204" pitchFamily="34" charset="0"/>
            </a:endParaRPr>
          </a:p>
        </p:txBody>
      </p:sp>
      <p:sp>
        <p:nvSpPr>
          <p:cNvPr id="31748" name="Rectangle 4"/>
          <p:cNvSpPr>
            <a:spLocks noChangeArrowheads="1"/>
          </p:cNvSpPr>
          <p:nvPr/>
        </p:nvSpPr>
        <p:spPr bwMode="auto">
          <a:xfrm>
            <a:off x="900113" y="17002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.1 前言</a:t>
            </a:r>
          </a:p>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.2 統計式門檻值決定法</a:t>
            </a:r>
          </a:p>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.3 消息理論為基礎的門檻值決定法</a:t>
            </a:r>
          </a:p>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.4 動差守恆式的門檻值決定法</a:t>
            </a:r>
          </a:p>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.5 植基於最近配對門檻值決定法</a:t>
            </a:r>
          </a:p>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.6 分離與合併式的區域分割法</a:t>
            </a:r>
          </a:p>
          <a:p>
            <a:pPr eaLnBrk="1" hangingPunct="1">
              <a:spcBef>
                <a:spcPct val="20000"/>
              </a:spcBef>
              <a:buClr>
                <a:schemeClr val="bg2"/>
              </a:buClr>
              <a:buSzPct val="75000"/>
              <a:buFont typeface="Wingdings" panose="05000000000000000000" pitchFamily="2" charset="2"/>
              <a:buChar char="n"/>
            </a:pPr>
            <a:r>
              <a:rPr lang="en-US" altLang="zh-TW" sz="3200">
                <a:latin typeface="微軟正黑體" panose="020B0604030504040204" pitchFamily="34" charset="-120"/>
                <a:ea typeface="微軟正黑體" panose="020B0604030504040204" pitchFamily="34" charset="-120"/>
              </a:rPr>
              <a:t>5</a:t>
            </a:r>
            <a:r>
              <a:rPr lang="zh-TW" altLang="en-US" sz="3200">
                <a:latin typeface="微軟正黑體" panose="020B0604030504040204" pitchFamily="34" charset="-120"/>
                <a:ea typeface="微軟正黑體" panose="020B0604030504040204" pitchFamily="34" charset="-120"/>
              </a:rPr>
              <a:t>.7 分水嶺式的區域分割法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1390" name="Group 62"/>
          <p:cNvGraphicFramePr>
            <a:graphicFrameLocks noGrp="1"/>
          </p:cNvGraphicFramePr>
          <p:nvPr>
            <p:ph/>
          </p:nvPr>
        </p:nvGraphicFramePr>
        <p:xfrm>
          <a:off x="6523038" y="981075"/>
          <a:ext cx="1944687" cy="1611313"/>
        </p:xfrm>
        <a:graphic>
          <a:graphicData uri="http://schemas.openxmlformats.org/drawingml/2006/table">
            <a:tbl>
              <a:tblPr/>
              <a:tblGrid>
                <a:gridCol w="640295"/>
                <a:gridCol w="652196"/>
                <a:gridCol w="652196"/>
              </a:tblGrid>
              <a:tr h="5761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200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80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41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150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80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1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200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marL="91462" marR="91462"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0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D92A6024-762E-4143-A549-FAF4673CE568}" type="slidenum">
              <a:rPr kumimoji="0" lang="zh-TW" altLang="en-US">
                <a:latin typeface="Arial Black" panose="020B0A04020102020204" pitchFamily="34" charset="0"/>
              </a:rPr>
              <a:pPr/>
              <a:t>20</a:t>
            </a:fld>
            <a:endParaRPr kumimoji="0" lang="en-US" altLang="zh-TW">
              <a:latin typeface="Arial Black" panose="020B0A04020102020204" pitchFamily="34" charset="0"/>
            </a:endParaRPr>
          </a:p>
        </p:txBody>
      </p:sp>
      <p:sp>
        <p:nvSpPr>
          <p:cNvPr id="12310" name="Rectangle 4"/>
          <p:cNvSpPr>
            <a:spLocks noChangeArrowheads="1"/>
          </p:cNvSpPr>
          <p:nvPr/>
        </p:nvSpPr>
        <p:spPr bwMode="auto">
          <a:xfrm>
            <a:off x="323850" y="541338"/>
            <a:ext cx="8424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rPr>
              <a:t>範例</a:t>
            </a:r>
            <a:r>
              <a:rPr lang="en-US" altLang="zh-TW" i="1">
                <a:latin typeface="微軟正黑體" panose="020B0604030504040204" pitchFamily="34" charset="-120"/>
                <a:ea typeface="微軟正黑體" panose="020B0604030504040204" pitchFamily="34" charset="-120"/>
              </a:rPr>
              <a:t>2</a:t>
            </a:r>
            <a:r>
              <a:rPr lang="zh-TW" altLang="en-US">
                <a:latin typeface="微軟正黑體" panose="020B0604030504040204" pitchFamily="34" charset="-120"/>
                <a:ea typeface="微軟正黑體" panose="020B0604030504040204" pitchFamily="34" charset="-120"/>
              </a:rPr>
              <a:t>：利用</a:t>
            </a:r>
            <a:r>
              <a:rPr lang="en-US" altLang="zh-TW">
                <a:latin typeface="微軟正黑體" panose="020B0604030504040204" pitchFamily="34" charset="-120"/>
                <a:ea typeface="微軟正黑體" panose="020B0604030504040204" pitchFamily="34" charset="-120"/>
              </a:rPr>
              <a:t>Kapur</a:t>
            </a:r>
            <a:r>
              <a:rPr lang="zh-TW" altLang="en-US">
                <a:latin typeface="微軟正黑體" panose="020B0604030504040204" pitchFamily="34" charset="-120"/>
                <a:ea typeface="微軟正黑體" panose="020B0604030504040204" pitchFamily="34" charset="-120"/>
              </a:rPr>
              <a:t>法找出其門檻值</a:t>
            </a:r>
            <a:r>
              <a:rPr lang="en-US" altLang="zh-TW" i="1">
                <a:latin typeface="微軟正黑體" panose="020B0604030504040204" pitchFamily="34" charset="-120"/>
                <a:ea typeface="微軟正黑體" panose="020B0604030504040204" pitchFamily="34" charset="-120"/>
              </a:rPr>
              <a:t>T</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把影像分成兩群。</a:t>
            </a:r>
          </a:p>
        </p:txBody>
      </p:sp>
      <p:sp>
        <p:nvSpPr>
          <p:cNvPr id="12311" name="Rectangle 130"/>
          <p:cNvSpPr>
            <a:spLocks noChangeArrowheads="1"/>
          </p:cNvSpPr>
          <p:nvPr/>
        </p:nvSpPr>
        <p:spPr bwMode="auto">
          <a:xfrm>
            <a:off x="323850" y="1057275"/>
            <a:ext cx="5262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rPr>
              <a:t>解答：</a:t>
            </a:r>
            <a:endParaRPr lang="en-US" altLang="zh-TW">
              <a:latin typeface="微軟正黑體" panose="020B0604030504040204" pitchFamily="34" charset="-120"/>
              <a:ea typeface="微軟正黑體" panose="020B0604030504040204" pitchFamily="34" charset="-120"/>
            </a:endParaRPr>
          </a:p>
          <a:p>
            <a:pPr eaLnBrk="1" hangingPunct="1"/>
            <a:r>
              <a:rPr lang="en-US" altLang="zh-TW">
                <a:latin typeface="微軟正黑體" panose="020B0604030504040204" pitchFamily="34" charset="-120"/>
                <a:ea typeface="微軟正黑體" panose="020B0604030504040204" pitchFamily="34" charset="-120"/>
              </a:rPr>
              <a:t>	</a:t>
            </a:r>
            <a:r>
              <a:rPr lang="zh-TW" altLang="en-US">
                <a:latin typeface="微軟正黑體" panose="020B0604030504040204" pitchFamily="34" charset="-120"/>
                <a:ea typeface="微軟正黑體" panose="020B0604030504040204" pitchFamily="34" charset="-120"/>
              </a:rPr>
              <a:t>先對影像灰階值做統計且其機率分佈如下</a:t>
            </a:r>
            <a:endParaRPr lang="en-US" altLang="zh-TW">
              <a:latin typeface="微軟正黑體" panose="020B0604030504040204" pitchFamily="34" charset="-120"/>
              <a:ea typeface="微軟正黑體" panose="020B0604030504040204" pitchFamily="34" charset="-120"/>
            </a:endParaRPr>
          </a:p>
        </p:txBody>
      </p:sp>
      <p:graphicFrame>
        <p:nvGraphicFramePr>
          <p:cNvPr id="12290" name="Object 33"/>
          <p:cNvGraphicFramePr>
            <a:graphicFrameLocks noChangeAspect="1"/>
          </p:cNvGraphicFramePr>
          <p:nvPr/>
        </p:nvGraphicFramePr>
        <p:xfrm>
          <a:off x="1258888" y="1628775"/>
          <a:ext cx="6126162" cy="4333875"/>
        </p:xfrm>
        <a:graphic>
          <a:graphicData uri="http://schemas.openxmlformats.org/presentationml/2006/ole">
            <mc:AlternateContent xmlns:mc="http://schemas.openxmlformats.org/markup-compatibility/2006">
              <mc:Choice xmlns:v="urn:schemas-microsoft-com:vml" Requires="v">
                <p:oleObj spid="_x0000_s12312" name="Equation" r:id="rId3" imgW="4597400" imgH="3251200" progId="Equation.DSMT4">
                  <p:embed/>
                </p:oleObj>
              </mc:Choice>
              <mc:Fallback>
                <p:oleObj name="Equation" r:id="rId3" imgW="4597400" imgH="32512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628775"/>
                        <a:ext cx="6126162" cy="433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A4D5E107-EB79-4961-AC65-4E05813AD044}" type="slidenum">
              <a:rPr kumimoji="0" lang="zh-TW" altLang="en-US">
                <a:latin typeface="Arial Black" panose="020B0A04020102020204" pitchFamily="34" charset="0"/>
              </a:rPr>
              <a:pPr/>
              <a:t>21</a:t>
            </a:fld>
            <a:endParaRPr kumimoji="0" lang="en-US" altLang="zh-TW">
              <a:latin typeface="Arial Black" panose="020B0A04020102020204" pitchFamily="34" charset="0"/>
            </a:endParaRPr>
          </a:p>
        </p:txBody>
      </p:sp>
      <p:graphicFrame>
        <p:nvGraphicFramePr>
          <p:cNvPr id="13314" name="Object 3"/>
          <p:cNvGraphicFramePr>
            <a:graphicFrameLocks noChangeAspect="1"/>
          </p:cNvGraphicFramePr>
          <p:nvPr/>
        </p:nvGraphicFramePr>
        <p:xfrm>
          <a:off x="1258888" y="969963"/>
          <a:ext cx="2736850" cy="3598862"/>
        </p:xfrm>
        <a:graphic>
          <a:graphicData uri="http://schemas.openxmlformats.org/presentationml/2006/ole">
            <mc:AlternateContent xmlns:mc="http://schemas.openxmlformats.org/markup-compatibility/2006">
              <mc:Choice xmlns:v="urn:schemas-microsoft-com:vml" Requires="v">
                <p:oleObj spid="_x0000_s13317" name="Equation" r:id="rId3" imgW="1854200" imgH="2438400" progId="Equation.DSMT4">
                  <p:embed/>
                </p:oleObj>
              </mc:Choice>
              <mc:Fallback>
                <p:oleObj name="Equation" r:id="rId3" imgW="1854200" imgH="2438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969963"/>
                        <a:ext cx="2736850"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文字方塊 5"/>
          <p:cNvSpPr txBox="1">
            <a:spLocks noChangeArrowheads="1"/>
          </p:cNvSpPr>
          <p:nvPr/>
        </p:nvSpPr>
        <p:spPr bwMode="auto">
          <a:xfrm>
            <a:off x="539750" y="4714875"/>
            <a:ext cx="1312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解答完畢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2"/>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.4 動差守恆式的門檻值決定法</a:t>
            </a:r>
          </a:p>
        </p:txBody>
      </p:sp>
      <p:sp>
        <p:nvSpPr>
          <p:cNvPr id="14349" name="投影片編號版面配置區 2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5041ABC-CF32-4B05-837F-8A8BEBB0829C}" type="slidenum">
              <a:rPr kumimoji="0" lang="zh-TW" altLang="en-US">
                <a:latin typeface="Arial Black" panose="020B0A04020102020204" pitchFamily="34" charset="0"/>
              </a:rPr>
              <a:pPr/>
              <a:t>22</a:t>
            </a:fld>
            <a:endParaRPr kumimoji="0" lang="en-US" altLang="zh-TW">
              <a:latin typeface="Arial Black" panose="020B0A04020102020204" pitchFamily="34" charset="0"/>
            </a:endParaRPr>
          </a:p>
        </p:txBody>
      </p:sp>
      <p:grpSp>
        <p:nvGrpSpPr>
          <p:cNvPr id="14350" name="群組 21"/>
          <p:cNvGrpSpPr>
            <a:grpSpLocks/>
          </p:cNvGrpSpPr>
          <p:nvPr/>
        </p:nvGrpSpPr>
        <p:grpSpPr bwMode="auto">
          <a:xfrm>
            <a:off x="381000" y="1828800"/>
            <a:ext cx="8763000" cy="2211388"/>
            <a:chOff x="381000" y="1828800"/>
            <a:chExt cx="8763000" cy="2211586"/>
          </a:xfrm>
        </p:grpSpPr>
        <p:sp>
          <p:nvSpPr>
            <p:cNvPr id="14355" name="Text Box 11"/>
            <p:cNvSpPr txBox="1">
              <a:spLocks noChangeArrowheads="1"/>
            </p:cNvSpPr>
            <p:nvPr/>
          </p:nvSpPr>
          <p:spPr bwMode="auto">
            <a:xfrm>
              <a:off x="381000" y="1828800"/>
              <a:ext cx="8229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本節介紹的方法是在     區找一個代表性的灰階值而在     區找另一個代表性的灰階值，以滿足某些動差的守恆性。</a:t>
              </a: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令</a:t>
              </a:r>
            </a:p>
          </p:txBody>
        </p:sp>
        <p:graphicFrame>
          <p:nvGraphicFramePr>
            <p:cNvPr id="14342" name="Object 2"/>
            <p:cNvGraphicFramePr>
              <a:graphicFrameLocks noChangeAspect="1"/>
            </p:cNvGraphicFramePr>
            <p:nvPr/>
          </p:nvGraphicFramePr>
          <p:xfrm>
            <a:off x="3011488" y="1870365"/>
            <a:ext cx="341312" cy="412750"/>
          </p:xfrm>
          <a:graphic>
            <a:graphicData uri="http://schemas.openxmlformats.org/presentationml/2006/ole">
              <mc:AlternateContent xmlns:mc="http://schemas.openxmlformats.org/markup-compatibility/2006">
                <mc:Choice xmlns:v="urn:schemas-microsoft-com:vml" Requires="v">
                  <p:oleObj spid="_x0000_s14359" name="Equation" r:id="rId3" imgW="177569" imgH="215619" progId="Equation.3">
                    <p:embed/>
                  </p:oleObj>
                </mc:Choice>
                <mc:Fallback>
                  <p:oleObj name="Equation" r:id="rId3" imgW="177569" imgH="21561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488" y="1870365"/>
                          <a:ext cx="34131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3"/>
            <p:cNvGraphicFramePr>
              <a:graphicFrameLocks noChangeAspect="1"/>
            </p:cNvGraphicFramePr>
            <p:nvPr/>
          </p:nvGraphicFramePr>
          <p:xfrm>
            <a:off x="6985461" y="1870365"/>
            <a:ext cx="365125" cy="412750"/>
          </p:xfrm>
          <a:graphic>
            <a:graphicData uri="http://schemas.openxmlformats.org/presentationml/2006/ole">
              <mc:AlternateContent xmlns:mc="http://schemas.openxmlformats.org/markup-compatibility/2006">
                <mc:Choice xmlns:v="urn:schemas-microsoft-com:vml" Requires="v">
                  <p:oleObj spid="_x0000_s14360" name="Equation" r:id="rId5" imgW="190335" imgH="215713" progId="Equation.3">
                    <p:embed/>
                  </p:oleObj>
                </mc:Choice>
                <mc:Fallback>
                  <p:oleObj name="Equation" r:id="rId5" imgW="190335" imgH="2157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461" y="1870365"/>
                          <a:ext cx="3651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4"/>
            <p:cNvGraphicFramePr>
              <a:graphicFrameLocks noChangeAspect="1"/>
            </p:cNvGraphicFramePr>
            <p:nvPr/>
          </p:nvGraphicFramePr>
          <p:xfrm>
            <a:off x="777594" y="2683304"/>
            <a:ext cx="317693" cy="432000"/>
          </p:xfrm>
          <a:graphic>
            <a:graphicData uri="http://schemas.openxmlformats.org/presentationml/2006/ole">
              <mc:AlternateContent xmlns:mc="http://schemas.openxmlformats.org/markup-compatibility/2006">
                <mc:Choice xmlns:v="urn:schemas-microsoft-com:vml" Requires="v">
                  <p:oleObj spid="_x0000_s14361" name="Equation" r:id="rId7" imgW="177646" imgH="241091" progId="Equation.3">
                    <p:embed/>
                  </p:oleObj>
                </mc:Choice>
                <mc:Fallback>
                  <p:oleObj name="Equation" r:id="rId7" imgW="177646" imgH="24109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594" y="2683304"/>
                          <a:ext cx="317693"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5"/>
            <p:cNvGraphicFramePr>
              <a:graphicFrameLocks noChangeAspect="1"/>
            </p:cNvGraphicFramePr>
            <p:nvPr/>
          </p:nvGraphicFramePr>
          <p:xfrm>
            <a:off x="7646988" y="2667000"/>
            <a:ext cx="301625" cy="381000"/>
          </p:xfrm>
          <a:graphic>
            <a:graphicData uri="http://schemas.openxmlformats.org/presentationml/2006/ole">
              <mc:AlternateContent xmlns:mc="http://schemas.openxmlformats.org/markup-compatibility/2006">
                <mc:Choice xmlns:v="urn:schemas-microsoft-com:vml" Requires="v">
                  <p:oleObj spid="_x0000_s14362" name="Equation" r:id="rId9" imgW="190417" imgH="241195" progId="Equation.3">
                    <p:embed/>
                  </p:oleObj>
                </mc:Choice>
                <mc:Fallback>
                  <p:oleObj name="Equation" r:id="rId9" imgW="190417" imgH="24119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6988" y="2667000"/>
                          <a:ext cx="3016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6"/>
            <p:cNvGraphicFramePr>
              <a:graphicFrameLocks noChangeAspect="1"/>
            </p:cNvGraphicFramePr>
            <p:nvPr/>
          </p:nvGraphicFramePr>
          <p:xfrm>
            <a:off x="755650" y="2997200"/>
            <a:ext cx="3865948" cy="719832"/>
          </p:xfrm>
          <a:graphic>
            <a:graphicData uri="http://schemas.openxmlformats.org/presentationml/2006/ole">
              <mc:AlternateContent xmlns:mc="http://schemas.openxmlformats.org/markup-compatibility/2006">
                <mc:Choice xmlns:v="urn:schemas-microsoft-com:vml" Requires="v">
                  <p:oleObj spid="_x0000_s14363" name="Equation" r:id="rId11" imgW="2298700" imgH="431800" progId="Equation.3">
                    <p:embed/>
                  </p:oleObj>
                </mc:Choice>
                <mc:Fallback>
                  <p:oleObj name="Equation" r:id="rId11" imgW="2298700" imgH="4318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2997200"/>
                          <a:ext cx="3865948" cy="71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Text Box 17"/>
            <p:cNvSpPr txBox="1">
              <a:spLocks noChangeArrowheads="1"/>
            </p:cNvSpPr>
            <p:nvPr/>
          </p:nvSpPr>
          <p:spPr bwMode="auto">
            <a:xfrm>
              <a:off x="4724400" y="3078163"/>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代表影像的</a:t>
              </a:r>
              <a:r>
                <a:rPr lang="en-US" altLang="zh-TW" sz="2200" i="1">
                  <a:latin typeface="微軟正黑體" panose="020B0604030504040204" pitchFamily="34" charset="-120"/>
                  <a:ea typeface="微軟正黑體" panose="020B0604030504040204" pitchFamily="34" charset="-120"/>
                  <a:cs typeface="Times New Roman" panose="02020603050405020304" pitchFamily="18" charset="0"/>
                </a:rPr>
                <a:t>i</a:t>
              </a:r>
              <a:r>
                <a:rPr lang="zh-TW" altLang="en-US" sz="2200">
                  <a:latin typeface="微軟正黑體" panose="020B0604030504040204" pitchFamily="34" charset="-120"/>
                  <a:ea typeface="微軟正黑體" panose="020B0604030504040204" pitchFamily="34" charset="-120"/>
                </a:rPr>
                <a:t>階動差</a:t>
              </a:r>
              <a:endParaRPr lang="zh-TW" altLang="en-US">
                <a:latin typeface="微軟正黑體" panose="020B0604030504040204" pitchFamily="34" charset="-120"/>
                <a:ea typeface="微軟正黑體" panose="020B0604030504040204" pitchFamily="34" charset="-120"/>
              </a:endParaRPr>
            </a:p>
          </p:txBody>
        </p:sp>
        <p:sp>
          <p:nvSpPr>
            <p:cNvPr id="14357" name="Text Box 18"/>
            <p:cNvSpPr txBox="1">
              <a:spLocks noChangeArrowheads="1"/>
            </p:cNvSpPr>
            <p:nvPr/>
          </p:nvSpPr>
          <p:spPr bwMode="auto">
            <a:xfrm>
              <a:off x="4724400" y="3535363"/>
              <a:ext cx="2286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代表影像的大小</a:t>
              </a:r>
            </a:p>
          </p:txBody>
        </p:sp>
        <p:graphicFrame>
          <p:nvGraphicFramePr>
            <p:cNvPr id="14347" name="Object 7"/>
            <p:cNvGraphicFramePr>
              <a:graphicFrameLocks noChangeAspect="1"/>
            </p:cNvGraphicFramePr>
            <p:nvPr/>
          </p:nvGraphicFramePr>
          <p:xfrm>
            <a:off x="763963" y="3694777"/>
            <a:ext cx="864022" cy="345609"/>
          </p:xfrm>
          <a:graphic>
            <a:graphicData uri="http://schemas.openxmlformats.org/presentationml/2006/ole">
              <mc:AlternateContent xmlns:mc="http://schemas.openxmlformats.org/markup-compatibility/2006">
                <mc:Choice xmlns:v="urn:schemas-microsoft-com:vml" Requires="v">
                  <p:oleObj spid="_x0000_s14364" name="Equation" r:id="rId13" imgW="457002" imgH="203112" progId="Equation.3">
                    <p:embed/>
                  </p:oleObj>
                </mc:Choice>
                <mc:Fallback>
                  <p:oleObj name="Equation" r:id="rId13" imgW="457002" imgH="20311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3963" y="3694777"/>
                          <a:ext cx="864022" cy="345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8" name="Text Box 20"/>
            <p:cNvSpPr txBox="1">
              <a:spLocks noChangeArrowheads="1"/>
            </p:cNvSpPr>
            <p:nvPr/>
          </p:nvSpPr>
          <p:spPr bwMode="auto">
            <a:xfrm>
              <a:off x="4724400" y="2620963"/>
              <a:ext cx="441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代表在影像中灰階值為     的個數</a:t>
              </a:r>
              <a:endParaRPr lang="zh-TW" altLang="en-US">
                <a:latin typeface="微軟正黑體" panose="020B0604030504040204" pitchFamily="34" charset="-120"/>
                <a:ea typeface="微軟正黑體" panose="020B0604030504040204" pitchFamily="34" charset="-120"/>
              </a:endParaRPr>
            </a:p>
          </p:txBody>
        </p:sp>
      </p:grpSp>
      <p:grpSp>
        <p:nvGrpSpPr>
          <p:cNvPr id="14351" name="群組 20"/>
          <p:cNvGrpSpPr>
            <a:grpSpLocks/>
          </p:cNvGrpSpPr>
          <p:nvPr/>
        </p:nvGrpSpPr>
        <p:grpSpPr bwMode="auto">
          <a:xfrm>
            <a:off x="6729413" y="4149725"/>
            <a:ext cx="1984375" cy="2033588"/>
            <a:chOff x="6729611" y="4149080"/>
            <a:chExt cx="1983829" cy="2034299"/>
          </a:xfrm>
        </p:grpSpPr>
        <p:graphicFrame>
          <p:nvGraphicFramePr>
            <p:cNvPr id="14341" name="Object 8"/>
            <p:cNvGraphicFramePr>
              <a:graphicFrameLocks noChangeAspect="1"/>
            </p:cNvGraphicFramePr>
            <p:nvPr/>
          </p:nvGraphicFramePr>
          <p:xfrm>
            <a:off x="6729611" y="4149080"/>
            <a:ext cx="1874837" cy="1981200"/>
          </p:xfrm>
          <a:graphic>
            <a:graphicData uri="http://schemas.openxmlformats.org/presentationml/2006/ole">
              <mc:AlternateContent xmlns:mc="http://schemas.openxmlformats.org/markup-compatibility/2006">
                <mc:Choice xmlns:v="urn:schemas-microsoft-com:vml" Requires="v">
                  <p:oleObj spid="_x0000_s14365" name="文件" r:id="rId15" imgW="1638300" imgH="1733550" progId="Word.Document.8">
                    <p:embed/>
                  </p:oleObj>
                </mc:Choice>
                <mc:Fallback>
                  <p:oleObj name="文件" r:id="rId15" imgW="1638300" imgH="1733550"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9611" y="4149080"/>
                          <a:ext cx="1874837"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4" name="Text Box 22"/>
            <p:cNvSpPr txBox="1">
              <a:spLocks noChangeArrowheads="1"/>
            </p:cNvSpPr>
            <p:nvPr/>
          </p:nvSpPr>
          <p:spPr bwMode="auto">
            <a:xfrm>
              <a:off x="6732240" y="5846829"/>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.4.1  一個小例子</a:t>
              </a:r>
            </a:p>
          </p:txBody>
        </p:sp>
      </p:grpSp>
      <p:sp>
        <p:nvSpPr>
          <p:cNvPr id="14352" name="Rectangle 23"/>
          <p:cNvSpPr>
            <a:spLocks noChangeArrowheads="1"/>
          </p:cNvSpPr>
          <p:nvPr/>
        </p:nvSpPr>
        <p:spPr bwMode="auto">
          <a:xfrm>
            <a:off x="457200" y="4114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一個例子</a:t>
            </a:r>
          </a:p>
        </p:txBody>
      </p:sp>
      <p:grpSp>
        <p:nvGrpSpPr>
          <p:cNvPr id="14353" name="群組 22"/>
          <p:cNvGrpSpPr>
            <a:grpSpLocks/>
          </p:cNvGrpSpPr>
          <p:nvPr/>
        </p:nvGrpSpPr>
        <p:grpSpPr bwMode="auto">
          <a:xfrm>
            <a:off x="573088" y="4567238"/>
            <a:ext cx="5583237" cy="1728787"/>
            <a:chOff x="572690" y="4567311"/>
            <a:chExt cx="5583486" cy="1729338"/>
          </a:xfrm>
        </p:grpSpPr>
        <p:graphicFrame>
          <p:nvGraphicFramePr>
            <p:cNvPr id="14338" name="Object 10"/>
            <p:cNvGraphicFramePr>
              <a:graphicFrameLocks noChangeAspect="1"/>
            </p:cNvGraphicFramePr>
            <p:nvPr/>
          </p:nvGraphicFramePr>
          <p:xfrm>
            <a:off x="596338" y="5076450"/>
            <a:ext cx="4653615" cy="440782"/>
          </p:xfrm>
          <a:graphic>
            <a:graphicData uri="http://schemas.openxmlformats.org/presentationml/2006/ole">
              <mc:AlternateContent xmlns:mc="http://schemas.openxmlformats.org/markup-compatibility/2006">
                <mc:Choice xmlns:v="urn:schemas-microsoft-com:vml" Requires="v">
                  <p:oleObj spid="_x0000_s14366" name="Equation" r:id="rId17" imgW="2413000" imgH="228600" progId="Equation.DSMT4">
                    <p:embed/>
                  </p:oleObj>
                </mc:Choice>
                <mc:Fallback>
                  <p:oleObj name="Equation" r:id="rId17" imgW="2413000" imgH="2286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6338" y="5076450"/>
                          <a:ext cx="4653615" cy="440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11"/>
            <p:cNvGraphicFramePr>
              <a:graphicFrameLocks noChangeAspect="1"/>
            </p:cNvGraphicFramePr>
            <p:nvPr/>
          </p:nvGraphicFramePr>
          <p:xfrm>
            <a:off x="609634" y="5589588"/>
            <a:ext cx="5546542" cy="707061"/>
          </p:xfrm>
          <a:graphic>
            <a:graphicData uri="http://schemas.openxmlformats.org/presentationml/2006/ole">
              <mc:AlternateContent xmlns:mc="http://schemas.openxmlformats.org/markup-compatibility/2006">
                <mc:Choice xmlns:v="urn:schemas-microsoft-com:vml" Requires="v">
                  <p:oleObj spid="_x0000_s14367" name="Equation" r:id="rId19" imgW="3086100" imgH="393700" progId="Equation.DSMT4">
                    <p:embed/>
                  </p:oleObj>
                </mc:Choice>
                <mc:Fallback>
                  <p:oleObj name="Equation" r:id="rId19" imgW="3086100" imgH="3937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34" y="5589588"/>
                          <a:ext cx="5546542" cy="707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9"/>
            <p:cNvGraphicFramePr>
              <a:graphicFrameLocks noChangeAspect="1"/>
            </p:cNvGraphicFramePr>
            <p:nvPr/>
          </p:nvGraphicFramePr>
          <p:xfrm>
            <a:off x="572690" y="4567311"/>
            <a:ext cx="4816475" cy="427037"/>
          </p:xfrm>
          <a:graphic>
            <a:graphicData uri="http://schemas.openxmlformats.org/presentationml/2006/ole">
              <mc:AlternateContent xmlns:mc="http://schemas.openxmlformats.org/markup-compatibility/2006">
                <mc:Choice xmlns:v="urn:schemas-microsoft-com:vml" Requires="v">
                  <p:oleObj spid="_x0000_s14368" name="Equation" r:id="rId21" imgW="2578100" imgH="228600" progId="Equation.DSMT4">
                    <p:embed/>
                  </p:oleObj>
                </mc:Choice>
                <mc:Fallback>
                  <p:oleObj name="Equation" r:id="rId21" imgW="2578100" imgH="228600" progId="Equation.DSMT4">
                    <p:embed/>
                    <p:pic>
                      <p:nvPicPr>
                        <p:cNvPr id="0"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2690" y="4567311"/>
                          <a:ext cx="481647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3CE7B1C-A384-4187-BE4A-121A6DD48037}" type="slidenum">
              <a:rPr kumimoji="0" lang="zh-TW" altLang="en-US">
                <a:latin typeface="Arial Black" panose="020B0A04020102020204" pitchFamily="34" charset="0"/>
              </a:rPr>
              <a:pPr/>
              <a:t>23</a:t>
            </a:fld>
            <a:endParaRPr kumimoji="0" lang="en-US" altLang="zh-TW">
              <a:latin typeface="Arial Black" panose="020B0A04020102020204" pitchFamily="34" charset="0"/>
            </a:endParaRPr>
          </a:p>
        </p:txBody>
      </p:sp>
      <p:grpSp>
        <p:nvGrpSpPr>
          <p:cNvPr id="15377" name="群組 20"/>
          <p:cNvGrpSpPr>
            <a:grpSpLocks/>
          </p:cNvGrpSpPr>
          <p:nvPr/>
        </p:nvGrpSpPr>
        <p:grpSpPr bwMode="auto">
          <a:xfrm>
            <a:off x="304800" y="533400"/>
            <a:ext cx="8562975" cy="5484813"/>
            <a:chOff x="304800" y="533400"/>
            <a:chExt cx="8562975" cy="5484813"/>
          </a:xfrm>
        </p:grpSpPr>
        <p:sp>
          <p:nvSpPr>
            <p:cNvPr id="15378" name="Rectangle 7"/>
            <p:cNvSpPr>
              <a:spLocks noChangeArrowheads="1"/>
            </p:cNvSpPr>
            <p:nvPr/>
          </p:nvSpPr>
          <p:spPr bwMode="auto">
            <a:xfrm>
              <a:off x="304800" y="533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高灰階影像轉換為二</a:t>
              </a: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階灰階影像，考慮機率和為1的動差守恆的要求</a:t>
              </a:r>
              <a:endParaRPr lang="en-US" altLang="zh-TW" sz="2200">
                <a:latin typeface="微軟正黑體" panose="020B0604030504040204" pitchFamily="34" charset="-120"/>
                <a:ea typeface="微軟正黑體" panose="020B0604030504040204" pitchFamily="34" charset="-120"/>
                <a:sym typeface="Wingdings" panose="05000000000000000000" pitchFamily="2" charset="2"/>
              </a:endParaRPr>
            </a:p>
            <a:p>
              <a:pPr eaLnBrk="1" hangingPunct="1">
                <a:spcBef>
                  <a:spcPct val="20000"/>
                </a:spcBef>
                <a:buClr>
                  <a:schemeClr val="bg2"/>
                </a:buClr>
                <a:buSzPct val="75000"/>
              </a:pPr>
              <a:r>
                <a:rPr lang="zh-TW" altLang="en-US" sz="2200">
                  <a:latin typeface="微軟正黑體" panose="020B0604030504040204" pitchFamily="34" charset="-120"/>
                  <a:ea typeface="微軟正黑體" panose="020B0604030504040204" pitchFamily="34" charset="-120"/>
                </a:rPr>
                <a:t>得到四個式子</a:t>
              </a:r>
            </a:p>
          </p:txBody>
        </p:sp>
        <p:graphicFrame>
          <p:nvGraphicFramePr>
            <p:cNvPr id="15362" name="Object 2"/>
            <p:cNvGraphicFramePr>
              <a:graphicFrameLocks noChangeAspect="1"/>
            </p:cNvGraphicFramePr>
            <p:nvPr/>
          </p:nvGraphicFramePr>
          <p:xfrm>
            <a:off x="4114800" y="1600200"/>
            <a:ext cx="3352800" cy="420688"/>
          </p:xfrm>
          <a:graphic>
            <a:graphicData uri="http://schemas.openxmlformats.org/presentationml/2006/ole">
              <mc:AlternateContent xmlns:mc="http://schemas.openxmlformats.org/markup-compatibility/2006">
                <mc:Choice xmlns:v="urn:schemas-microsoft-com:vml" Requires="v">
                  <p:oleObj spid="_x0000_s15381" name="Equation" r:id="rId3" imgW="1905000" imgH="241300" progId="Equation.3">
                    <p:embed/>
                  </p:oleObj>
                </mc:Choice>
                <mc:Fallback>
                  <p:oleObj name="Equation" r:id="rId3" imgW="19050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00200"/>
                          <a:ext cx="3352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Object 3"/>
            <p:cNvGraphicFramePr>
              <a:graphicFrameLocks noChangeAspect="1"/>
            </p:cNvGraphicFramePr>
            <p:nvPr/>
          </p:nvGraphicFramePr>
          <p:xfrm>
            <a:off x="684213" y="1557338"/>
            <a:ext cx="1898650" cy="430212"/>
          </p:xfrm>
          <a:graphic>
            <a:graphicData uri="http://schemas.openxmlformats.org/presentationml/2006/ole">
              <mc:AlternateContent xmlns:mc="http://schemas.openxmlformats.org/markup-compatibility/2006">
                <mc:Choice xmlns:v="urn:schemas-microsoft-com:vml" Requires="v">
                  <p:oleObj spid="_x0000_s15382" name="Equation" r:id="rId5" imgW="1066800" imgH="241300" progId="Equation.3">
                    <p:embed/>
                  </p:oleObj>
                </mc:Choice>
                <mc:Fallback>
                  <p:oleObj name="Equation" r:id="rId5" imgW="10668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557338"/>
                          <a:ext cx="18986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684213" y="1989138"/>
            <a:ext cx="2520950" cy="403225"/>
          </p:xfrm>
          <a:graphic>
            <a:graphicData uri="http://schemas.openxmlformats.org/presentationml/2006/ole">
              <mc:AlternateContent xmlns:mc="http://schemas.openxmlformats.org/markup-compatibility/2006">
                <mc:Choice xmlns:v="urn:schemas-microsoft-com:vml" Requires="v">
                  <p:oleObj spid="_x0000_s15383" name="Equation" r:id="rId7" imgW="1511300" imgH="241300" progId="Equation.3">
                    <p:embed/>
                  </p:oleObj>
                </mc:Choice>
                <mc:Fallback>
                  <p:oleObj name="Equation" r:id="rId7" imgW="1511300" imgH="2413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989138"/>
                          <a:ext cx="252095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p:cNvGraphicFramePr>
              <a:graphicFrameLocks noChangeAspect="1"/>
            </p:cNvGraphicFramePr>
            <p:nvPr/>
          </p:nvGraphicFramePr>
          <p:xfrm>
            <a:off x="684213" y="2400300"/>
            <a:ext cx="2714625" cy="452438"/>
          </p:xfrm>
          <a:graphic>
            <a:graphicData uri="http://schemas.openxmlformats.org/presentationml/2006/ole">
              <mc:AlternateContent xmlns:mc="http://schemas.openxmlformats.org/markup-compatibility/2006">
                <mc:Choice xmlns:v="urn:schemas-microsoft-com:vml" Requires="v">
                  <p:oleObj spid="_x0000_s15384" name="Equation" r:id="rId9" imgW="1524000" imgH="254000" progId="Equation.3">
                    <p:embed/>
                  </p:oleObj>
                </mc:Choice>
                <mc:Fallback>
                  <p:oleObj name="Equation" r:id="rId9" imgW="1524000" imgH="2540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400300"/>
                          <a:ext cx="271462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684213" y="2852738"/>
            <a:ext cx="2714625" cy="452437"/>
          </p:xfrm>
          <a:graphic>
            <a:graphicData uri="http://schemas.openxmlformats.org/presentationml/2006/ole">
              <mc:AlternateContent xmlns:mc="http://schemas.openxmlformats.org/markup-compatibility/2006">
                <mc:Choice xmlns:v="urn:schemas-microsoft-com:vml" Requires="v">
                  <p:oleObj spid="_x0000_s15385" name="Equation" r:id="rId11" imgW="1524000" imgH="254000" progId="Equation.3">
                    <p:embed/>
                  </p:oleObj>
                </mc:Choice>
                <mc:Fallback>
                  <p:oleObj name="Equation" r:id="rId11" imgW="1524000" imgH="2540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2852738"/>
                          <a:ext cx="27146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p:cNvGraphicFramePr>
              <a:graphicFrameLocks noChangeAspect="1"/>
            </p:cNvGraphicFramePr>
            <p:nvPr/>
          </p:nvGraphicFramePr>
          <p:xfrm>
            <a:off x="4114800" y="1989138"/>
            <a:ext cx="3495675" cy="430212"/>
          </p:xfrm>
          <a:graphic>
            <a:graphicData uri="http://schemas.openxmlformats.org/presentationml/2006/ole">
              <mc:AlternateContent xmlns:mc="http://schemas.openxmlformats.org/markup-compatibility/2006">
                <mc:Choice xmlns:v="urn:schemas-microsoft-com:vml" Requires="v">
                  <p:oleObj spid="_x0000_s15386" name="Equation" r:id="rId13" imgW="1943100" imgH="241300" progId="Equation.3">
                    <p:embed/>
                  </p:oleObj>
                </mc:Choice>
                <mc:Fallback>
                  <p:oleObj name="Equation" r:id="rId13" imgW="1943100" imgH="2413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1989138"/>
                          <a:ext cx="3495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8"/>
            <p:cNvGraphicFramePr>
              <a:graphicFrameLocks noChangeAspect="1"/>
            </p:cNvGraphicFramePr>
            <p:nvPr/>
          </p:nvGraphicFramePr>
          <p:xfrm>
            <a:off x="4114800" y="2420938"/>
            <a:ext cx="4752975" cy="430212"/>
          </p:xfrm>
          <a:graphic>
            <a:graphicData uri="http://schemas.openxmlformats.org/presentationml/2006/ole">
              <mc:AlternateContent xmlns:mc="http://schemas.openxmlformats.org/markup-compatibility/2006">
                <mc:Choice xmlns:v="urn:schemas-microsoft-com:vml" Requires="v">
                  <p:oleObj spid="_x0000_s15387" name="Equation" r:id="rId15" imgW="2641600" imgH="241300" progId="Equation.3">
                    <p:embed/>
                  </p:oleObj>
                </mc:Choice>
                <mc:Fallback>
                  <p:oleObj name="Equation" r:id="rId15" imgW="2641600" imgH="2413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420938"/>
                          <a:ext cx="4752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9" name="Object 9"/>
            <p:cNvGraphicFramePr>
              <a:graphicFrameLocks noChangeAspect="1"/>
            </p:cNvGraphicFramePr>
            <p:nvPr/>
          </p:nvGraphicFramePr>
          <p:xfrm>
            <a:off x="4094163" y="2870200"/>
            <a:ext cx="4745037" cy="423863"/>
          </p:xfrm>
          <a:graphic>
            <a:graphicData uri="http://schemas.openxmlformats.org/presentationml/2006/ole">
              <mc:AlternateContent xmlns:mc="http://schemas.openxmlformats.org/markup-compatibility/2006">
                <mc:Choice xmlns:v="urn:schemas-microsoft-com:vml" Requires="v">
                  <p:oleObj spid="_x0000_s15388" name="Equation" r:id="rId17" imgW="2679700" imgH="241300" progId="Equation.3">
                    <p:embed/>
                  </p:oleObj>
                </mc:Choice>
                <mc:Fallback>
                  <p:oleObj name="Equation" r:id="rId17" imgW="2679700" imgH="2413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94163" y="2870200"/>
                          <a:ext cx="474503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9" name="Rectangle 22"/>
            <p:cNvSpPr>
              <a:spLocks noChangeArrowheads="1"/>
            </p:cNvSpPr>
            <p:nvPr/>
          </p:nvSpPr>
          <p:spPr bwMode="auto">
            <a:xfrm>
              <a:off x="304800" y="3505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依下列三個步驟求解     、     、     、     ：</a:t>
              </a:r>
            </a:p>
          </p:txBody>
        </p:sp>
        <p:graphicFrame>
          <p:nvGraphicFramePr>
            <p:cNvPr id="15370" name="Object 10"/>
            <p:cNvGraphicFramePr>
              <a:graphicFrameLocks noChangeAspect="1"/>
            </p:cNvGraphicFramePr>
            <p:nvPr/>
          </p:nvGraphicFramePr>
          <p:xfrm>
            <a:off x="4267200" y="3552825"/>
            <a:ext cx="434975" cy="430213"/>
          </p:xfrm>
          <a:graphic>
            <a:graphicData uri="http://schemas.openxmlformats.org/presentationml/2006/ole">
              <mc:AlternateContent xmlns:mc="http://schemas.openxmlformats.org/markup-compatibility/2006">
                <mc:Choice xmlns:v="urn:schemas-microsoft-com:vml" Requires="v">
                  <p:oleObj spid="_x0000_s15389" name="Equation" r:id="rId19" imgW="241195" imgH="241195" progId="Equation.3">
                    <p:embed/>
                  </p:oleObj>
                </mc:Choice>
                <mc:Fallback>
                  <p:oleObj name="Equation" r:id="rId19" imgW="241195" imgH="241195"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3552825"/>
                          <a:ext cx="4349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11"/>
            <p:cNvGraphicFramePr>
              <a:graphicFrameLocks noChangeAspect="1"/>
            </p:cNvGraphicFramePr>
            <p:nvPr/>
          </p:nvGraphicFramePr>
          <p:xfrm>
            <a:off x="3581400" y="3552825"/>
            <a:ext cx="411163" cy="430213"/>
          </p:xfrm>
          <a:graphic>
            <a:graphicData uri="http://schemas.openxmlformats.org/presentationml/2006/ole">
              <mc:AlternateContent xmlns:mc="http://schemas.openxmlformats.org/markup-compatibility/2006">
                <mc:Choice xmlns:v="urn:schemas-microsoft-com:vml" Requires="v">
                  <p:oleObj spid="_x0000_s15390" name="Equation" r:id="rId21" imgW="228600" imgH="241300" progId="Equation.3">
                    <p:embed/>
                  </p:oleObj>
                </mc:Choice>
                <mc:Fallback>
                  <p:oleObj name="Equation" r:id="rId21" imgW="228600" imgH="24130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3552825"/>
                          <a:ext cx="411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12"/>
            <p:cNvGraphicFramePr>
              <a:graphicFrameLocks noChangeAspect="1"/>
            </p:cNvGraphicFramePr>
            <p:nvPr/>
          </p:nvGraphicFramePr>
          <p:xfrm>
            <a:off x="4876800" y="3552825"/>
            <a:ext cx="458788" cy="430213"/>
          </p:xfrm>
          <a:graphic>
            <a:graphicData uri="http://schemas.openxmlformats.org/presentationml/2006/ole">
              <mc:AlternateContent xmlns:mc="http://schemas.openxmlformats.org/markup-compatibility/2006">
                <mc:Choice xmlns:v="urn:schemas-microsoft-com:vml" Requires="v">
                  <p:oleObj spid="_x0000_s15391" name="Equation" r:id="rId23" imgW="253890" imgH="241195" progId="Equation.3">
                    <p:embed/>
                  </p:oleObj>
                </mc:Choice>
                <mc:Fallback>
                  <p:oleObj name="Equation" r:id="rId23" imgW="253890" imgH="241195"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76800" y="3552825"/>
                          <a:ext cx="4587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13"/>
            <p:cNvGraphicFramePr>
              <a:graphicFrameLocks noChangeAspect="1"/>
            </p:cNvGraphicFramePr>
            <p:nvPr/>
          </p:nvGraphicFramePr>
          <p:xfrm>
            <a:off x="2970213" y="3552825"/>
            <a:ext cx="388937" cy="430213"/>
          </p:xfrm>
          <a:graphic>
            <a:graphicData uri="http://schemas.openxmlformats.org/presentationml/2006/ole">
              <mc:AlternateContent xmlns:mc="http://schemas.openxmlformats.org/markup-compatibility/2006">
                <mc:Choice xmlns:v="urn:schemas-microsoft-com:vml" Requires="v">
                  <p:oleObj spid="_x0000_s15392" name="Equation" r:id="rId25" imgW="215713" imgH="241091" progId="Equation.3">
                    <p:embed/>
                  </p:oleObj>
                </mc:Choice>
                <mc:Fallback>
                  <p:oleObj name="Equation" r:id="rId25" imgW="215713" imgH="241091" progId="Equation.3">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0213" y="3552825"/>
                          <a:ext cx="3889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Text Box 27"/>
            <p:cNvSpPr txBox="1">
              <a:spLocks noChangeArrowheads="1"/>
            </p:cNvSpPr>
            <p:nvPr/>
          </p:nvSpPr>
          <p:spPr bwMode="auto">
            <a:xfrm>
              <a:off x="533400" y="4038600"/>
              <a:ext cx="502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步驟一：解下列2×2的線性系統</a:t>
              </a:r>
              <a:endParaRPr lang="zh-TW" altLang="en-US" sz="2200">
                <a:latin typeface="微軟正黑體" panose="020B0604030504040204" pitchFamily="34" charset="-120"/>
                <a:ea typeface="微軟正黑體" panose="020B0604030504040204" pitchFamily="34" charset="-120"/>
              </a:endParaRPr>
            </a:p>
          </p:txBody>
        </p:sp>
        <p:graphicFrame>
          <p:nvGraphicFramePr>
            <p:cNvPr id="15374" name="Object 14"/>
            <p:cNvGraphicFramePr>
              <a:graphicFrameLocks noChangeAspect="1"/>
            </p:cNvGraphicFramePr>
            <p:nvPr/>
          </p:nvGraphicFramePr>
          <p:xfrm>
            <a:off x="2971800" y="4572000"/>
            <a:ext cx="2514600" cy="827088"/>
          </p:xfrm>
          <a:graphic>
            <a:graphicData uri="http://schemas.openxmlformats.org/presentationml/2006/ole">
              <mc:AlternateContent xmlns:mc="http://schemas.openxmlformats.org/markup-compatibility/2006">
                <mc:Choice xmlns:v="urn:schemas-microsoft-com:vml" Requires="v">
                  <p:oleObj spid="_x0000_s15393" name="Equation" r:id="rId27" imgW="1549400" imgH="508000" progId="Equation.3">
                    <p:embed/>
                  </p:oleObj>
                </mc:Choice>
                <mc:Fallback>
                  <p:oleObj name="Equation" r:id="rId27" imgW="1549400" imgH="508000" progId="Equation.3">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71800" y="4572000"/>
                          <a:ext cx="25146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5" name="Object 15"/>
            <p:cNvGraphicFramePr>
              <a:graphicFrameLocks noChangeAspect="1"/>
            </p:cNvGraphicFramePr>
            <p:nvPr/>
          </p:nvGraphicFramePr>
          <p:xfrm>
            <a:off x="1981200" y="5562600"/>
            <a:ext cx="2819400" cy="455613"/>
          </p:xfrm>
          <a:graphic>
            <a:graphicData uri="http://schemas.openxmlformats.org/presentationml/2006/ole">
              <mc:AlternateContent xmlns:mc="http://schemas.openxmlformats.org/markup-compatibility/2006">
                <mc:Choice xmlns:v="urn:schemas-microsoft-com:vml" Requires="v">
                  <p:oleObj spid="_x0000_s15394" name="Equation" r:id="rId29" imgW="1497950" imgH="241195" progId="Equation.3">
                    <p:embed/>
                  </p:oleObj>
                </mc:Choice>
                <mc:Fallback>
                  <p:oleObj name="Equation" r:id="rId29" imgW="1497950" imgH="241195" progId="Equation.3">
                    <p:embed/>
                    <p:pic>
                      <p:nvPicPr>
                        <p:cNvPr id="0"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81200" y="5562600"/>
                          <a:ext cx="28194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7"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2C754B45-0799-40C1-9028-0D4A859CCCDF}" type="slidenum">
              <a:rPr kumimoji="0" lang="zh-TW" altLang="en-US">
                <a:latin typeface="Arial Black" panose="020B0A04020102020204" pitchFamily="34" charset="0"/>
              </a:rPr>
              <a:pPr/>
              <a:t>24</a:t>
            </a:fld>
            <a:endParaRPr kumimoji="0" lang="en-US" altLang="zh-TW">
              <a:latin typeface="Arial Black" panose="020B0A04020102020204" pitchFamily="34" charset="0"/>
            </a:endParaRPr>
          </a:p>
        </p:txBody>
      </p:sp>
      <p:grpSp>
        <p:nvGrpSpPr>
          <p:cNvPr id="16408" name="群組 27"/>
          <p:cNvGrpSpPr>
            <a:grpSpLocks/>
          </p:cNvGrpSpPr>
          <p:nvPr/>
        </p:nvGrpSpPr>
        <p:grpSpPr bwMode="auto">
          <a:xfrm>
            <a:off x="457200" y="522288"/>
            <a:ext cx="8229600" cy="6013450"/>
            <a:chOff x="457200" y="522288"/>
            <a:chExt cx="8229600" cy="6013450"/>
          </a:xfrm>
        </p:grpSpPr>
        <p:sp>
          <p:nvSpPr>
            <p:cNvPr id="16409" name="Text Box 3"/>
            <p:cNvSpPr txBox="1">
              <a:spLocks noChangeArrowheads="1"/>
            </p:cNvSpPr>
            <p:nvPr/>
          </p:nvSpPr>
          <p:spPr bwMode="auto">
            <a:xfrm>
              <a:off x="533400" y="522288"/>
              <a:ext cx="7924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步驟二：解出一元二次方程式                             的根，假設得</a:t>
              </a:r>
              <a:endParaRPr lang="zh-TW" altLang="en-US" sz="2200">
                <a:latin typeface="微軟正黑體" panose="020B0604030504040204" pitchFamily="34" charset="-120"/>
                <a:ea typeface="微軟正黑體" panose="020B0604030504040204" pitchFamily="34" charset="-120"/>
              </a:endParaRPr>
            </a:p>
          </p:txBody>
        </p:sp>
        <p:graphicFrame>
          <p:nvGraphicFramePr>
            <p:cNvPr id="16386" name="Object 6"/>
            <p:cNvGraphicFramePr>
              <a:graphicFrameLocks noChangeAspect="1"/>
            </p:cNvGraphicFramePr>
            <p:nvPr/>
          </p:nvGraphicFramePr>
          <p:xfrm>
            <a:off x="3222625" y="914400"/>
            <a:ext cx="434975" cy="430213"/>
          </p:xfrm>
          <a:graphic>
            <a:graphicData uri="http://schemas.openxmlformats.org/presentationml/2006/ole">
              <mc:AlternateContent xmlns:mc="http://schemas.openxmlformats.org/markup-compatibility/2006">
                <mc:Choice xmlns:v="urn:schemas-microsoft-com:vml" Requires="v">
                  <p:oleObj spid="_x0000_s16413" name="Equation" r:id="rId3" imgW="241195" imgH="241195" progId="Equation.3">
                    <p:embed/>
                  </p:oleObj>
                </mc:Choice>
                <mc:Fallback>
                  <p:oleObj name="Equation" r:id="rId3" imgW="241195"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25" y="914400"/>
                          <a:ext cx="4349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7" name="Object 7"/>
            <p:cNvGraphicFramePr>
              <a:graphicFrameLocks noChangeAspect="1"/>
            </p:cNvGraphicFramePr>
            <p:nvPr/>
          </p:nvGraphicFramePr>
          <p:xfrm>
            <a:off x="4038600" y="914400"/>
            <a:ext cx="458788" cy="430213"/>
          </p:xfrm>
          <a:graphic>
            <a:graphicData uri="http://schemas.openxmlformats.org/presentationml/2006/ole">
              <mc:AlternateContent xmlns:mc="http://schemas.openxmlformats.org/markup-compatibility/2006">
                <mc:Choice xmlns:v="urn:schemas-microsoft-com:vml" Requires="v">
                  <p:oleObj spid="_x0000_s16414" name="Equation" r:id="rId5" imgW="253890" imgH="241195" progId="Equation.3">
                    <p:embed/>
                  </p:oleObj>
                </mc:Choice>
                <mc:Fallback>
                  <p:oleObj name="Equation" r:id="rId5" imgW="253890"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914400"/>
                          <a:ext cx="4587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8"/>
            <p:cNvGraphicFramePr>
              <a:graphicFrameLocks noChangeAspect="1"/>
            </p:cNvGraphicFramePr>
            <p:nvPr/>
          </p:nvGraphicFramePr>
          <p:xfrm>
            <a:off x="4572000" y="566738"/>
            <a:ext cx="2057400" cy="423862"/>
          </p:xfrm>
          <a:graphic>
            <a:graphicData uri="http://schemas.openxmlformats.org/presentationml/2006/ole">
              <mc:AlternateContent xmlns:mc="http://schemas.openxmlformats.org/markup-compatibility/2006">
                <mc:Choice xmlns:v="urn:schemas-microsoft-com:vml" Requires="v">
                  <p:oleObj spid="_x0000_s16415" name="Equation" r:id="rId7" imgW="1168400" imgH="241300" progId="Equation.3">
                    <p:embed/>
                  </p:oleObj>
                </mc:Choice>
                <mc:Fallback>
                  <p:oleObj name="Equation" r:id="rId7" imgW="11684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66738"/>
                          <a:ext cx="2057400"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0" name="Text Box 9"/>
            <p:cNvSpPr txBox="1">
              <a:spLocks noChangeArrowheads="1"/>
            </p:cNvSpPr>
            <p:nvPr/>
          </p:nvSpPr>
          <p:spPr bwMode="auto">
            <a:xfrm>
              <a:off x="1981200" y="882650"/>
              <a:ext cx="65532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出的解為       和      ，此兩解即為       區和       區的灰階代表值。</a:t>
              </a:r>
              <a:endParaRPr lang="zh-TW" altLang="en-US" sz="2200">
                <a:latin typeface="微軟正黑體" panose="020B0604030504040204" pitchFamily="34" charset="-120"/>
                <a:ea typeface="微軟正黑體" panose="020B0604030504040204" pitchFamily="34" charset="-120"/>
              </a:endParaRPr>
            </a:p>
            <a:p>
              <a:pPr eaLnBrk="1" hangingPunct="1">
                <a:spcBef>
                  <a:spcPct val="50000"/>
                </a:spcBef>
              </a:pPr>
              <a:endParaRPr lang="zh-TW" altLang="en-US">
                <a:latin typeface="微軟正黑體" panose="020B0604030504040204" pitchFamily="34" charset="-120"/>
                <a:ea typeface="微軟正黑體" panose="020B0604030504040204" pitchFamily="34" charset="-120"/>
              </a:endParaRPr>
            </a:p>
          </p:txBody>
        </p:sp>
        <p:graphicFrame>
          <p:nvGraphicFramePr>
            <p:cNvPr id="16389" name="Object 10"/>
            <p:cNvGraphicFramePr>
              <a:graphicFrameLocks noChangeAspect="1"/>
            </p:cNvGraphicFramePr>
            <p:nvPr/>
          </p:nvGraphicFramePr>
          <p:xfrm>
            <a:off x="6172200" y="914400"/>
            <a:ext cx="322263" cy="384175"/>
          </p:xfrm>
          <a:graphic>
            <a:graphicData uri="http://schemas.openxmlformats.org/presentationml/2006/ole">
              <mc:AlternateContent xmlns:mc="http://schemas.openxmlformats.org/markup-compatibility/2006">
                <mc:Choice xmlns:v="urn:schemas-microsoft-com:vml" Requires="v">
                  <p:oleObj spid="_x0000_s16416" name="Equation" r:id="rId9" imgW="177569" imgH="215619" progId="Equation.3">
                    <p:embed/>
                  </p:oleObj>
                </mc:Choice>
                <mc:Fallback>
                  <p:oleObj name="Equation" r:id="rId9" imgW="177569" imgH="21561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914400"/>
                          <a:ext cx="3222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11"/>
            <p:cNvGraphicFramePr>
              <a:graphicFrameLocks noChangeAspect="1"/>
            </p:cNvGraphicFramePr>
            <p:nvPr/>
          </p:nvGraphicFramePr>
          <p:xfrm>
            <a:off x="7239000" y="914400"/>
            <a:ext cx="346075" cy="384175"/>
          </p:xfrm>
          <a:graphic>
            <a:graphicData uri="http://schemas.openxmlformats.org/presentationml/2006/ole">
              <mc:AlternateContent xmlns:mc="http://schemas.openxmlformats.org/markup-compatibility/2006">
                <mc:Choice xmlns:v="urn:schemas-microsoft-com:vml" Requires="v">
                  <p:oleObj spid="_x0000_s16417" name="Equation" r:id="rId11" imgW="190335" imgH="215713" progId="Equation.3">
                    <p:embed/>
                  </p:oleObj>
                </mc:Choice>
                <mc:Fallback>
                  <p:oleObj name="Equation" r:id="rId11" imgW="190335" imgH="21571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914400"/>
                          <a:ext cx="3460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11" name="Text Box 12"/>
            <p:cNvSpPr txBox="1">
              <a:spLocks noChangeArrowheads="1"/>
            </p:cNvSpPr>
            <p:nvPr/>
          </p:nvSpPr>
          <p:spPr bwMode="auto">
            <a:xfrm>
              <a:off x="533400" y="1752600"/>
              <a:ext cx="7924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步驟三：解下列的線性系統</a:t>
              </a:r>
              <a:endParaRPr lang="zh-TW" altLang="en-US" sz="2200">
                <a:latin typeface="微軟正黑體" panose="020B0604030504040204" pitchFamily="34" charset="-120"/>
                <a:ea typeface="微軟正黑體" panose="020B0604030504040204" pitchFamily="34" charset="-120"/>
              </a:endParaRPr>
            </a:p>
          </p:txBody>
        </p:sp>
        <p:graphicFrame>
          <p:nvGraphicFramePr>
            <p:cNvPr id="16391" name="Object 15"/>
            <p:cNvGraphicFramePr>
              <a:graphicFrameLocks noChangeAspect="1"/>
            </p:cNvGraphicFramePr>
            <p:nvPr/>
          </p:nvGraphicFramePr>
          <p:xfrm>
            <a:off x="2646363" y="2176463"/>
            <a:ext cx="2720975" cy="1700212"/>
          </p:xfrm>
          <a:graphic>
            <a:graphicData uri="http://schemas.openxmlformats.org/presentationml/2006/ole">
              <mc:AlternateContent xmlns:mc="http://schemas.openxmlformats.org/markup-compatibility/2006">
                <mc:Choice xmlns:v="urn:schemas-microsoft-com:vml" Requires="v">
                  <p:oleObj spid="_x0000_s16418" name="Equation" r:id="rId13" imgW="1727200" imgH="1079500" progId="Equation.3">
                    <p:embed/>
                  </p:oleObj>
                </mc:Choice>
                <mc:Fallback>
                  <p:oleObj name="Equation" r:id="rId13" imgW="1727200" imgH="10795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6363" y="2176463"/>
                          <a:ext cx="2720975"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16"/>
            <p:cNvGraphicFramePr>
              <a:graphicFrameLocks noChangeAspect="1"/>
            </p:cNvGraphicFramePr>
            <p:nvPr/>
          </p:nvGraphicFramePr>
          <p:xfrm>
            <a:off x="2010938" y="3965706"/>
            <a:ext cx="3781425" cy="447675"/>
          </p:xfrm>
          <a:graphic>
            <a:graphicData uri="http://schemas.openxmlformats.org/presentationml/2006/ole">
              <mc:AlternateContent xmlns:mc="http://schemas.openxmlformats.org/markup-compatibility/2006">
                <mc:Choice xmlns:v="urn:schemas-microsoft-com:vml" Requires="v">
                  <p:oleObj spid="_x0000_s16419" name="Equation" r:id="rId15" imgW="2044700" imgH="241300" progId="Equation.DSMT4">
                    <p:embed/>
                  </p:oleObj>
                </mc:Choice>
                <mc:Fallback>
                  <p:oleObj name="Equation" r:id="rId15" imgW="2044700" imgH="2413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0938" y="3965706"/>
                          <a:ext cx="37814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2" name="Text Box 17"/>
            <p:cNvSpPr txBox="1">
              <a:spLocks noChangeArrowheads="1"/>
            </p:cNvSpPr>
            <p:nvPr/>
          </p:nvSpPr>
          <p:spPr bwMode="auto">
            <a:xfrm>
              <a:off x="457200" y="4421188"/>
              <a:ext cx="82296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利用前述三步驟的數值解法，我們可解出     、    、     和      。接著我們將原影像中的灰階值小於或等於</a:t>
              </a:r>
              <a:r>
                <a:rPr lang="en-US" altLang="zh-TW" sz="2200">
                  <a:latin typeface="微軟正黑體" panose="020B0604030504040204" pitchFamily="34" charset="-120"/>
                  <a:ea typeface="微軟正黑體" panose="020B0604030504040204" pitchFamily="34" charset="-120"/>
                  <a:cs typeface="Times New Roman" panose="02020603050405020304" pitchFamily="18" charset="0"/>
                </a:rPr>
                <a:t>g</a:t>
              </a:r>
              <a:r>
                <a:rPr lang="zh-TW" altLang="en-US" sz="2200">
                  <a:latin typeface="微軟正黑體" panose="020B0604030504040204" pitchFamily="34" charset="-120"/>
                  <a:ea typeface="微軟正黑體" panose="020B0604030504040204" pitchFamily="34" charset="-120"/>
                </a:rPr>
                <a:t>的灰階值指定為      ，這</a:t>
              </a: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裡的</a:t>
              </a:r>
              <a:r>
                <a:rPr lang="en-US" altLang="zh-TW" sz="2200" i="1">
                  <a:latin typeface="微軟正黑體" panose="020B0604030504040204" pitchFamily="34" charset="-120"/>
                  <a:ea typeface="微軟正黑體" panose="020B0604030504040204" pitchFamily="34" charset="-120"/>
                </a:rPr>
                <a:t>g</a:t>
              </a:r>
              <a:r>
                <a:rPr lang="zh-TW" altLang="en-US" sz="2200">
                  <a:latin typeface="微軟正黑體" panose="020B0604030504040204" pitchFamily="34" charset="-120"/>
                  <a:ea typeface="微軟正黑體" panose="020B0604030504040204" pitchFamily="34" charset="-120"/>
                </a:rPr>
                <a:t>要滿足                但               。原影像中的灰階值大於</a:t>
              </a:r>
              <a:r>
                <a:rPr lang="en-US" altLang="zh-TW" sz="2200" i="1">
                  <a:latin typeface="微軟正黑體" panose="020B0604030504040204" pitchFamily="34" charset="-120"/>
                  <a:ea typeface="微軟正黑體" panose="020B0604030504040204" pitchFamily="34" charset="-120"/>
                </a:rPr>
                <a:t>g</a:t>
              </a:r>
              <a:r>
                <a:rPr lang="zh-TW" altLang="en-US" sz="2200">
                  <a:latin typeface="微軟正黑體" panose="020B0604030504040204" pitchFamily="34" charset="-120"/>
                  <a:ea typeface="微軟正黑體" panose="020B0604030504040204" pitchFamily="34" charset="-120"/>
                </a:rPr>
                <a:t>的則</a:t>
              </a: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指定      。最後，我們得到只有      和       兩種灰階的影像。這時候，轉換後的二階影像和原影像有同樣的     、    </a:t>
              </a:r>
              <a:r>
                <a:rPr lang="zh-TW" altLang="en-US">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    和      。 </a:t>
              </a:r>
            </a:p>
          </p:txBody>
        </p:sp>
        <p:graphicFrame>
          <p:nvGraphicFramePr>
            <p:cNvPr id="16393" name="Object 18"/>
            <p:cNvGraphicFramePr>
              <a:graphicFrameLocks noChangeAspect="1"/>
            </p:cNvGraphicFramePr>
            <p:nvPr/>
          </p:nvGraphicFramePr>
          <p:xfrm>
            <a:off x="5627688" y="4437063"/>
            <a:ext cx="419100" cy="438150"/>
          </p:xfrm>
          <a:graphic>
            <a:graphicData uri="http://schemas.openxmlformats.org/presentationml/2006/ole">
              <mc:AlternateContent xmlns:mc="http://schemas.openxmlformats.org/markup-compatibility/2006">
                <mc:Choice xmlns:v="urn:schemas-microsoft-com:vml" Requires="v">
                  <p:oleObj spid="_x0000_s16420" name="Equation" r:id="rId17" imgW="253780" imgH="266469" progId="Equation.3">
                    <p:embed/>
                  </p:oleObj>
                </mc:Choice>
                <mc:Fallback>
                  <p:oleObj name="Equation" r:id="rId17" imgW="253780" imgH="266469"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27688" y="4437063"/>
                          <a:ext cx="4191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4" name="Object 19"/>
            <p:cNvGraphicFramePr>
              <a:graphicFrameLocks noChangeAspect="1"/>
            </p:cNvGraphicFramePr>
            <p:nvPr/>
          </p:nvGraphicFramePr>
          <p:xfrm>
            <a:off x="6172200" y="4421188"/>
            <a:ext cx="458788" cy="430212"/>
          </p:xfrm>
          <a:graphic>
            <a:graphicData uri="http://schemas.openxmlformats.org/presentationml/2006/ole">
              <mc:AlternateContent xmlns:mc="http://schemas.openxmlformats.org/markup-compatibility/2006">
                <mc:Choice xmlns:v="urn:schemas-microsoft-com:vml" Requires="v">
                  <p:oleObj spid="_x0000_s16421" name="Equation" r:id="rId19" imgW="253890" imgH="241195" progId="Equation.3">
                    <p:embed/>
                  </p:oleObj>
                </mc:Choice>
                <mc:Fallback>
                  <p:oleObj name="Equation" r:id="rId19" imgW="253890" imgH="241195"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421188"/>
                          <a:ext cx="458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5" name="Object 20"/>
            <p:cNvGraphicFramePr>
              <a:graphicFrameLocks noChangeAspect="1"/>
            </p:cNvGraphicFramePr>
            <p:nvPr/>
          </p:nvGraphicFramePr>
          <p:xfrm>
            <a:off x="6781800" y="4422775"/>
            <a:ext cx="388938" cy="428625"/>
          </p:xfrm>
          <a:graphic>
            <a:graphicData uri="http://schemas.openxmlformats.org/presentationml/2006/ole">
              <mc:AlternateContent xmlns:mc="http://schemas.openxmlformats.org/markup-compatibility/2006">
                <mc:Choice xmlns:v="urn:schemas-microsoft-com:vml" Requires="v">
                  <p:oleObj spid="_x0000_s16422" name="Equation" r:id="rId20" imgW="215713" imgH="241091" progId="Equation.3">
                    <p:embed/>
                  </p:oleObj>
                </mc:Choice>
                <mc:Fallback>
                  <p:oleObj name="Equation" r:id="rId20" imgW="215713" imgH="241091"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81800" y="4422775"/>
                          <a:ext cx="3889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6" name="Object 21"/>
            <p:cNvGraphicFramePr>
              <a:graphicFrameLocks noChangeAspect="1"/>
            </p:cNvGraphicFramePr>
            <p:nvPr/>
          </p:nvGraphicFramePr>
          <p:xfrm>
            <a:off x="7469188" y="4422775"/>
            <a:ext cx="411162" cy="428625"/>
          </p:xfrm>
          <a:graphic>
            <a:graphicData uri="http://schemas.openxmlformats.org/presentationml/2006/ole">
              <mc:AlternateContent xmlns:mc="http://schemas.openxmlformats.org/markup-compatibility/2006">
                <mc:Choice xmlns:v="urn:schemas-microsoft-com:vml" Requires="v">
                  <p:oleObj spid="_x0000_s16423" name="Equation" r:id="rId22" imgW="228600" imgH="241300" progId="Equation.3">
                    <p:embed/>
                  </p:oleObj>
                </mc:Choice>
                <mc:Fallback>
                  <p:oleObj name="Equation" r:id="rId22" imgW="228600" imgH="241300" progId="Equation.3">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69188" y="4422775"/>
                          <a:ext cx="4111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7" name="Object 22"/>
            <p:cNvGraphicFramePr>
              <a:graphicFrameLocks noChangeAspect="1"/>
            </p:cNvGraphicFramePr>
            <p:nvPr/>
          </p:nvGraphicFramePr>
          <p:xfrm>
            <a:off x="2160588" y="5140325"/>
            <a:ext cx="1012825" cy="652463"/>
          </p:xfrm>
          <a:graphic>
            <a:graphicData uri="http://schemas.openxmlformats.org/presentationml/2006/ole">
              <mc:AlternateContent xmlns:mc="http://schemas.openxmlformats.org/markup-compatibility/2006">
                <mc:Choice xmlns:v="urn:schemas-microsoft-com:vml" Requires="v">
                  <p:oleObj spid="_x0000_s16424" name="Equation" r:id="rId24" imgW="698197" imgH="444307" progId="Equation.3">
                    <p:embed/>
                  </p:oleObj>
                </mc:Choice>
                <mc:Fallback>
                  <p:oleObj name="Equation" r:id="rId24" imgW="698197" imgH="444307" progId="Equation.3">
                    <p:embed/>
                    <p:pic>
                      <p:nvPicPr>
                        <p:cNvPr id="0"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60588" y="5140325"/>
                          <a:ext cx="10128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8" name="Object 23"/>
            <p:cNvGraphicFramePr>
              <a:graphicFrameLocks noChangeAspect="1"/>
            </p:cNvGraphicFramePr>
            <p:nvPr/>
          </p:nvGraphicFramePr>
          <p:xfrm>
            <a:off x="3608388" y="5141913"/>
            <a:ext cx="1012825" cy="650875"/>
          </p:xfrm>
          <a:graphic>
            <a:graphicData uri="http://schemas.openxmlformats.org/presentationml/2006/ole">
              <mc:AlternateContent xmlns:mc="http://schemas.openxmlformats.org/markup-compatibility/2006">
                <mc:Choice xmlns:v="urn:schemas-microsoft-com:vml" Requires="v">
                  <p:oleObj spid="_x0000_s16425" name="Equation" r:id="rId26" imgW="698197" imgH="444307" progId="Equation.3">
                    <p:embed/>
                  </p:oleObj>
                </mc:Choice>
                <mc:Fallback>
                  <p:oleObj name="Equation" r:id="rId26" imgW="698197" imgH="444307" progId="Equation.3">
                    <p:embed/>
                    <p:pic>
                      <p:nvPicPr>
                        <p:cNvPr id="0"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08388" y="5141913"/>
                          <a:ext cx="10128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9" name="Object 24"/>
            <p:cNvGraphicFramePr>
              <a:graphicFrameLocks noChangeAspect="1"/>
            </p:cNvGraphicFramePr>
            <p:nvPr/>
          </p:nvGraphicFramePr>
          <p:xfrm>
            <a:off x="7391400" y="4802188"/>
            <a:ext cx="434975" cy="431800"/>
          </p:xfrm>
          <a:graphic>
            <a:graphicData uri="http://schemas.openxmlformats.org/presentationml/2006/ole">
              <mc:AlternateContent xmlns:mc="http://schemas.openxmlformats.org/markup-compatibility/2006">
                <mc:Choice xmlns:v="urn:schemas-microsoft-com:vml" Requires="v">
                  <p:oleObj spid="_x0000_s16426" name="Equation" r:id="rId28" imgW="241195" imgH="241195" progId="Equation.3">
                    <p:embed/>
                  </p:oleObj>
                </mc:Choice>
                <mc:Fallback>
                  <p:oleObj name="Equation" r:id="rId28" imgW="241195" imgH="241195"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802188"/>
                          <a:ext cx="434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0" name="Object 25"/>
            <p:cNvGraphicFramePr>
              <a:graphicFrameLocks noChangeAspect="1"/>
            </p:cNvGraphicFramePr>
            <p:nvPr/>
          </p:nvGraphicFramePr>
          <p:xfrm>
            <a:off x="1131888" y="5810335"/>
            <a:ext cx="415925" cy="409575"/>
          </p:xfrm>
          <a:graphic>
            <a:graphicData uri="http://schemas.openxmlformats.org/presentationml/2006/ole">
              <mc:AlternateContent xmlns:mc="http://schemas.openxmlformats.org/markup-compatibility/2006">
                <mc:Choice xmlns:v="urn:schemas-microsoft-com:vml" Requires="v">
                  <p:oleObj spid="_x0000_s16427" name="Equation" r:id="rId29" imgW="266353" imgH="266353" progId="Equation.3">
                    <p:embed/>
                  </p:oleObj>
                </mc:Choice>
                <mc:Fallback>
                  <p:oleObj name="Equation" r:id="rId29" imgW="266353" imgH="266353" progId="Equation.3">
                    <p:embed/>
                    <p:pic>
                      <p:nvPicPr>
                        <p:cNvPr id="0"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31888" y="5810335"/>
                          <a:ext cx="415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1" name="Object 26"/>
            <p:cNvGraphicFramePr>
              <a:graphicFrameLocks noChangeAspect="1"/>
            </p:cNvGraphicFramePr>
            <p:nvPr/>
          </p:nvGraphicFramePr>
          <p:xfrm>
            <a:off x="4330700" y="5780088"/>
            <a:ext cx="434975" cy="431800"/>
          </p:xfrm>
          <a:graphic>
            <a:graphicData uri="http://schemas.openxmlformats.org/presentationml/2006/ole">
              <mc:AlternateContent xmlns:mc="http://schemas.openxmlformats.org/markup-compatibility/2006">
                <mc:Choice xmlns:v="urn:schemas-microsoft-com:vml" Requires="v">
                  <p:oleObj spid="_x0000_s16428" name="Equation" r:id="rId31" imgW="241195" imgH="241195" progId="Equation.3">
                    <p:embed/>
                  </p:oleObj>
                </mc:Choice>
                <mc:Fallback>
                  <p:oleObj name="Equation" r:id="rId31" imgW="241195" imgH="241195"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700" y="5780088"/>
                          <a:ext cx="434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2" name="Object 27"/>
            <p:cNvGraphicFramePr>
              <a:graphicFrameLocks noChangeAspect="1"/>
            </p:cNvGraphicFramePr>
            <p:nvPr/>
          </p:nvGraphicFramePr>
          <p:xfrm>
            <a:off x="5078413" y="5781675"/>
            <a:ext cx="458787" cy="430213"/>
          </p:xfrm>
          <a:graphic>
            <a:graphicData uri="http://schemas.openxmlformats.org/presentationml/2006/ole">
              <mc:AlternateContent xmlns:mc="http://schemas.openxmlformats.org/markup-compatibility/2006">
                <mc:Choice xmlns:v="urn:schemas-microsoft-com:vml" Requires="v">
                  <p:oleObj spid="_x0000_s16429" name="Equation" r:id="rId32" imgW="253890" imgH="241195" progId="Equation.3">
                    <p:embed/>
                  </p:oleObj>
                </mc:Choice>
                <mc:Fallback>
                  <p:oleObj name="Equation" r:id="rId32" imgW="253890" imgH="24119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413" y="5781675"/>
                          <a:ext cx="4587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3" name="Object 28"/>
            <p:cNvGraphicFramePr>
              <a:graphicFrameLocks noChangeAspect="1"/>
            </p:cNvGraphicFramePr>
            <p:nvPr/>
          </p:nvGraphicFramePr>
          <p:xfrm>
            <a:off x="5003800" y="6113463"/>
            <a:ext cx="366713" cy="409575"/>
          </p:xfrm>
          <a:graphic>
            <a:graphicData uri="http://schemas.openxmlformats.org/presentationml/2006/ole">
              <mc:AlternateContent xmlns:mc="http://schemas.openxmlformats.org/markup-compatibility/2006">
                <mc:Choice xmlns:v="urn:schemas-microsoft-com:vml" Requires="v">
                  <p:oleObj spid="_x0000_s16430" name="Equation" r:id="rId33" imgW="203112" imgH="228501" progId="Equation.3">
                    <p:embed/>
                  </p:oleObj>
                </mc:Choice>
                <mc:Fallback>
                  <p:oleObj name="Equation" r:id="rId33" imgW="203112" imgH="228501" progId="Equation.3">
                    <p:embed/>
                    <p:pic>
                      <p:nvPicPr>
                        <p:cNvPr id="0" name="Object 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03800" y="6113463"/>
                          <a:ext cx="3667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4" name="Object 29"/>
            <p:cNvGraphicFramePr>
              <a:graphicFrameLocks noChangeAspect="1"/>
            </p:cNvGraphicFramePr>
            <p:nvPr/>
          </p:nvGraphicFramePr>
          <p:xfrm>
            <a:off x="5580063" y="6113463"/>
            <a:ext cx="344487" cy="385762"/>
          </p:xfrm>
          <a:graphic>
            <a:graphicData uri="http://schemas.openxmlformats.org/presentationml/2006/ole">
              <mc:AlternateContent xmlns:mc="http://schemas.openxmlformats.org/markup-compatibility/2006">
                <mc:Choice xmlns:v="urn:schemas-microsoft-com:vml" Requires="v">
                  <p:oleObj spid="_x0000_s16431" name="Equation" r:id="rId35" imgW="190335" imgH="215713" progId="Equation.3">
                    <p:embed/>
                  </p:oleObj>
                </mc:Choice>
                <mc:Fallback>
                  <p:oleObj name="Equation" r:id="rId35" imgW="190335" imgH="215713" progId="Equation.3">
                    <p:embed/>
                    <p:pic>
                      <p:nvPicPr>
                        <p:cNvPr id="0" name="Object 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80063" y="6113463"/>
                          <a:ext cx="3444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5" name="Object 30"/>
            <p:cNvGraphicFramePr>
              <a:graphicFrameLocks noChangeAspect="1"/>
            </p:cNvGraphicFramePr>
            <p:nvPr/>
          </p:nvGraphicFramePr>
          <p:xfrm>
            <a:off x="6084888" y="6113463"/>
            <a:ext cx="366712" cy="385762"/>
          </p:xfrm>
          <a:graphic>
            <a:graphicData uri="http://schemas.openxmlformats.org/presentationml/2006/ole">
              <mc:AlternateContent xmlns:mc="http://schemas.openxmlformats.org/markup-compatibility/2006">
                <mc:Choice xmlns:v="urn:schemas-microsoft-com:vml" Requires="v">
                  <p:oleObj spid="_x0000_s16432" name="Equation" r:id="rId37" imgW="203024" imgH="215713" progId="Equation.3">
                    <p:embed/>
                  </p:oleObj>
                </mc:Choice>
                <mc:Fallback>
                  <p:oleObj name="Equation" r:id="rId37" imgW="203024" imgH="215713" progId="Equation.3">
                    <p:embed/>
                    <p:pic>
                      <p:nvPicPr>
                        <p:cNvPr id="0" name="Object 3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084888" y="6113463"/>
                          <a:ext cx="36671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31"/>
            <p:cNvGraphicFramePr>
              <a:graphicFrameLocks noChangeAspect="1"/>
            </p:cNvGraphicFramePr>
            <p:nvPr/>
          </p:nvGraphicFramePr>
          <p:xfrm>
            <a:off x="6732588" y="6126163"/>
            <a:ext cx="366712" cy="409575"/>
          </p:xfrm>
          <a:graphic>
            <a:graphicData uri="http://schemas.openxmlformats.org/presentationml/2006/ole">
              <mc:AlternateContent xmlns:mc="http://schemas.openxmlformats.org/markup-compatibility/2006">
                <mc:Choice xmlns:v="urn:schemas-microsoft-com:vml" Requires="v">
                  <p:oleObj spid="_x0000_s16433" name="Equation" r:id="rId39" imgW="203112" imgH="228501" progId="Equation.3">
                    <p:embed/>
                  </p:oleObj>
                </mc:Choice>
                <mc:Fallback>
                  <p:oleObj name="Equation" r:id="rId39" imgW="203112" imgH="228501" progId="Equation.3">
                    <p:embed/>
                    <p:pic>
                      <p:nvPicPr>
                        <p:cNvPr id="0" name="Object 3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32588" y="6126163"/>
                          <a:ext cx="3667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AD2B53E0-C8BD-4EC3-8A81-BB301D059861}" type="slidenum">
              <a:rPr kumimoji="0" lang="zh-TW" altLang="en-US">
                <a:latin typeface="Arial Black" panose="020B0A04020102020204" pitchFamily="34" charset="0"/>
              </a:rPr>
              <a:pPr/>
              <a:t>25</a:t>
            </a:fld>
            <a:endParaRPr kumimoji="0" lang="en-US" altLang="zh-TW">
              <a:latin typeface="Arial Black" panose="020B0A04020102020204" pitchFamily="34" charset="0"/>
            </a:endParaRPr>
          </a:p>
        </p:txBody>
      </p:sp>
      <p:sp>
        <p:nvSpPr>
          <p:cNvPr id="17415" name="Text Box 4"/>
          <p:cNvSpPr txBox="1">
            <a:spLocks noChangeArrowheads="1"/>
          </p:cNvSpPr>
          <p:nvPr/>
        </p:nvSpPr>
        <p:spPr bwMode="auto">
          <a:xfrm>
            <a:off x="323850" y="836613"/>
            <a:ext cx="8569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：在動差守恆式的門檻值決定法中，考慮</a:t>
            </a:r>
            <a:r>
              <a:rPr lang="en-US" altLang="zh-TW" sz="2200" i="1">
                <a:latin typeface="微軟正黑體" panose="020B0604030504040204" pitchFamily="34" charset="-120"/>
                <a:ea typeface="微軟正黑體" panose="020B0604030504040204" pitchFamily="34" charset="-120"/>
              </a:rPr>
              <a:t>K </a:t>
            </a:r>
            <a:r>
              <a:rPr lang="zh-TW" altLang="en-US" sz="2200">
                <a:latin typeface="微軟正黑體" panose="020B0604030504040204" pitchFamily="34" charset="-120"/>
                <a:ea typeface="微軟正黑體" panose="020B0604030504040204" pitchFamily="34" charset="-120"/>
              </a:rPr>
              <a:t>階時，請列出相關的</a:t>
            </a:r>
            <a:r>
              <a:rPr lang="en-US" altLang="zh-TW" sz="2200">
                <a:latin typeface="微軟正黑體" panose="020B0604030504040204" pitchFamily="34" charset="-120"/>
                <a:ea typeface="微軟正黑體" panose="020B0604030504040204" pitchFamily="34" charset="-120"/>
              </a:rPr>
              <a:t>2</a:t>
            </a:r>
            <a:r>
              <a:rPr lang="en-US" altLang="zh-TW" sz="2200" i="1">
                <a:latin typeface="微軟正黑體" panose="020B0604030504040204" pitchFamily="34" charset="-120"/>
                <a:ea typeface="微軟正黑體" panose="020B0604030504040204" pitchFamily="34" charset="-120"/>
              </a:rPr>
              <a:t>K </a:t>
            </a:r>
            <a:r>
              <a:rPr lang="zh-TW" altLang="en-US" sz="2200">
                <a:latin typeface="微軟正黑體" panose="020B0604030504040204" pitchFamily="34" charset="-120"/>
                <a:ea typeface="微軟正黑體" panose="020B0604030504040204" pitchFamily="34" charset="-120"/>
              </a:rPr>
              <a:t>個等式。</a:t>
            </a:r>
          </a:p>
        </p:txBody>
      </p:sp>
      <p:sp>
        <p:nvSpPr>
          <p:cNvPr id="17416" name="Rectangle 6"/>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7410" name="Object 5"/>
          <p:cNvGraphicFramePr>
            <a:graphicFrameLocks noChangeAspect="1"/>
          </p:cNvGraphicFramePr>
          <p:nvPr/>
        </p:nvGraphicFramePr>
        <p:xfrm>
          <a:off x="2051050" y="1557338"/>
          <a:ext cx="2376488" cy="836612"/>
        </p:xfrm>
        <a:graphic>
          <a:graphicData uri="http://schemas.openxmlformats.org/presentationml/2006/ole">
            <mc:AlternateContent xmlns:mc="http://schemas.openxmlformats.org/markup-compatibility/2006">
              <mc:Choice xmlns:v="urn:schemas-microsoft-com:vml" Requires="v">
                <p:oleObj spid="_x0000_s17420" name="方程式" r:id="rId3" imgW="1104900" imgH="393700" progId="Equation.3">
                  <p:embed/>
                </p:oleObj>
              </mc:Choice>
              <mc:Fallback>
                <p:oleObj name="方程式" r:id="rId3" imgW="11049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57338"/>
                        <a:ext cx="2376488"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7411" name="Object 7"/>
          <p:cNvGraphicFramePr>
            <a:graphicFrameLocks noChangeAspect="1"/>
          </p:cNvGraphicFramePr>
          <p:nvPr/>
        </p:nvGraphicFramePr>
        <p:xfrm>
          <a:off x="2051050" y="2349500"/>
          <a:ext cx="2449513" cy="790575"/>
        </p:xfrm>
        <a:graphic>
          <a:graphicData uri="http://schemas.openxmlformats.org/presentationml/2006/ole">
            <mc:AlternateContent xmlns:mc="http://schemas.openxmlformats.org/markup-compatibility/2006">
              <mc:Choice xmlns:v="urn:schemas-microsoft-com:vml" Requires="v">
                <p:oleObj spid="_x0000_s17421" name="方程式" r:id="rId5" imgW="1205977" imgH="393529" progId="Equation.3">
                  <p:embed/>
                </p:oleObj>
              </mc:Choice>
              <mc:Fallback>
                <p:oleObj name="方程式" r:id="rId5" imgW="1205977"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349500"/>
                        <a:ext cx="24495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Rectangle 10"/>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7412" name="Object 9"/>
          <p:cNvGraphicFramePr>
            <a:graphicFrameLocks noChangeAspect="1"/>
          </p:cNvGraphicFramePr>
          <p:nvPr/>
        </p:nvGraphicFramePr>
        <p:xfrm>
          <a:off x="2843213" y="3213100"/>
          <a:ext cx="168275" cy="1368425"/>
        </p:xfrm>
        <a:graphic>
          <a:graphicData uri="http://schemas.openxmlformats.org/presentationml/2006/ole">
            <mc:AlternateContent xmlns:mc="http://schemas.openxmlformats.org/markup-compatibility/2006">
              <mc:Choice xmlns:v="urn:schemas-microsoft-com:vml" Requires="v">
                <p:oleObj spid="_x0000_s17422" name="方程式" r:id="rId7" imgW="76134" imgH="621760" progId="Equation.3">
                  <p:embed/>
                </p:oleObj>
              </mc:Choice>
              <mc:Fallback>
                <p:oleObj name="方程式" r:id="rId7" imgW="76134" imgH="6217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3213100"/>
                        <a:ext cx="1682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9" name="Rectangle 12"/>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7413" name="Object 11"/>
          <p:cNvGraphicFramePr>
            <a:graphicFrameLocks noChangeAspect="1"/>
          </p:cNvGraphicFramePr>
          <p:nvPr/>
        </p:nvGraphicFramePr>
        <p:xfrm>
          <a:off x="2051050" y="4868863"/>
          <a:ext cx="3240088" cy="825500"/>
        </p:xfrm>
        <a:graphic>
          <a:graphicData uri="http://schemas.openxmlformats.org/presentationml/2006/ole">
            <mc:AlternateContent xmlns:mc="http://schemas.openxmlformats.org/markup-compatibility/2006">
              <mc:Choice xmlns:v="urn:schemas-microsoft-com:vml" Requires="v">
                <p:oleObj spid="_x0000_s17423" name="方程式" r:id="rId9" imgW="1536033" imgH="393529" progId="Equation.3">
                  <p:embed/>
                </p:oleObj>
              </mc:Choice>
              <mc:Fallback>
                <p:oleObj name="方程式" r:id="rId9" imgW="1536033"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4868863"/>
                        <a:ext cx="32400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a:xfrm>
            <a:off x="457200" y="457200"/>
            <a:ext cx="8458200" cy="1371600"/>
          </a:xfrm>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.5 植基於最近配對門檻值決定法</a:t>
            </a:r>
          </a:p>
        </p:txBody>
      </p:sp>
      <p:sp>
        <p:nvSpPr>
          <p:cNvPr id="1843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4AE4C98-6069-41E5-A339-F3C54402635C}" type="slidenum">
              <a:rPr kumimoji="0" lang="zh-TW" altLang="en-US">
                <a:latin typeface="Arial Black" panose="020B0A04020102020204" pitchFamily="34" charset="0"/>
              </a:rPr>
              <a:pPr/>
              <a:t>26</a:t>
            </a:fld>
            <a:endParaRPr kumimoji="0" lang="en-US" altLang="zh-TW">
              <a:latin typeface="Arial Black" panose="020B0A04020102020204" pitchFamily="34" charset="0"/>
            </a:endParaRPr>
          </a:p>
        </p:txBody>
      </p:sp>
      <p:sp>
        <p:nvSpPr>
          <p:cNvPr id="18440" name="Rectangle 7"/>
          <p:cNvSpPr>
            <a:spLocks noChangeArrowheads="1"/>
          </p:cNvSpPr>
          <p:nvPr/>
        </p:nvSpPr>
        <p:spPr bwMode="auto">
          <a:xfrm>
            <a:off x="381000" y="1752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b="1">
                <a:latin typeface="微軟正黑體" panose="020B0604030504040204" pitchFamily="34" charset="-120"/>
                <a:ea typeface="微軟正黑體" panose="020B0604030504040204" pitchFamily="34" charset="-120"/>
              </a:rPr>
              <a:t>PNN</a:t>
            </a:r>
            <a:r>
              <a:rPr lang="en-US" altLang="zh-TW" sz="2200">
                <a:latin typeface="微軟正黑體" panose="020B0604030504040204" pitchFamily="34" charset="-120"/>
                <a:ea typeface="微軟正黑體" panose="020B0604030504040204" pitchFamily="34" charset="-120"/>
              </a:rPr>
              <a:t>(Pairwise Nearest Neighbor)</a:t>
            </a:r>
          </a:p>
          <a:p>
            <a:pPr eaLnBrk="1" hangingPunct="1">
              <a:spcBef>
                <a:spcPct val="20000"/>
              </a:spcBef>
              <a:buClr>
                <a:schemeClr val="bg2"/>
              </a:buClr>
              <a:buSzPct val="75000"/>
              <a:buFont typeface="Wingdings" panose="05000000000000000000" pitchFamily="2" charset="2"/>
              <a:buChar char="n"/>
            </a:pPr>
            <a:endParaRPr lang="zh-TW" altLang="en-US" sz="2200">
              <a:latin typeface="微軟正黑體" panose="020B0604030504040204" pitchFamily="34" charset="-120"/>
              <a:ea typeface="微軟正黑體" panose="020B0604030504040204" pitchFamily="34" charset="-120"/>
            </a:endParaRPr>
          </a:p>
        </p:txBody>
      </p:sp>
      <p:graphicFrame>
        <p:nvGraphicFramePr>
          <p:cNvPr id="18434" name="Object 12"/>
          <p:cNvGraphicFramePr>
            <a:graphicFrameLocks noChangeAspect="1"/>
          </p:cNvGraphicFramePr>
          <p:nvPr/>
        </p:nvGraphicFramePr>
        <p:xfrm>
          <a:off x="1042988" y="3933825"/>
          <a:ext cx="7326312" cy="2225675"/>
        </p:xfrm>
        <a:graphic>
          <a:graphicData uri="http://schemas.openxmlformats.org/presentationml/2006/ole">
            <mc:AlternateContent xmlns:mc="http://schemas.openxmlformats.org/markup-compatibility/2006">
              <mc:Choice xmlns:v="urn:schemas-microsoft-com:vml" Requires="v">
                <p:oleObj spid="_x0000_s18446" name="Document" r:id="rId3" imgW="7626946" imgH="2311757" progId="Word.Document.8">
                  <p:embed/>
                </p:oleObj>
              </mc:Choice>
              <mc:Fallback>
                <p:oleObj name="Document" r:id="rId3" imgW="7626946" imgH="2311757" progId="Word.Document.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933825"/>
                        <a:ext cx="7326312"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13"/>
          <p:cNvSpPr txBox="1">
            <a:spLocks noChangeArrowheads="1"/>
          </p:cNvSpPr>
          <p:nvPr/>
        </p:nvSpPr>
        <p:spPr bwMode="auto">
          <a:xfrm>
            <a:off x="3851275" y="5805488"/>
            <a:ext cx="2133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.5.1  </a:t>
            </a:r>
            <a:r>
              <a:rPr lang="en-US" altLang="zh-TW" sz="1600" i="1">
                <a:latin typeface="微軟正黑體" panose="020B0604030504040204" pitchFamily="34" charset="-120"/>
                <a:ea typeface="微軟正黑體" panose="020B0604030504040204" pitchFamily="34" charset="-120"/>
              </a:rPr>
              <a:t>N</a:t>
            </a:r>
            <a:r>
              <a:rPr lang="en-US" altLang="zh-TW" sz="1600">
                <a:latin typeface="微軟正黑體" panose="020B0604030504040204" pitchFamily="34" charset="-120"/>
                <a:ea typeface="微軟正黑體" panose="020B0604030504040204" pitchFamily="34" charset="-120"/>
              </a:rPr>
              <a:t>=100</a:t>
            </a:r>
            <a:r>
              <a:rPr lang="zh-TW" altLang="en-US" sz="1600">
                <a:latin typeface="微軟正黑體" panose="020B0604030504040204" pitchFamily="34" charset="-120"/>
                <a:ea typeface="微軟正黑體" panose="020B0604030504040204" pitchFamily="34" charset="-120"/>
              </a:rPr>
              <a:t>的例子</a:t>
            </a:r>
          </a:p>
        </p:txBody>
      </p:sp>
      <p:sp>
        <p:nvSpPr>
          <p:cNvPr id="18442" name="Text Box 14"/>
          <p:cNvSpPr txBox="1">
            <a:spLocks noChangeArrowheads="1"/>
          </p:cNvSpPr>
          <p:nvPr/>
        </p:nvSpPr>
        <p:spPr bwMode="auto">
          <a:xfrm>
            <a:off x="827088" y="2205038"/>
            <a:ext cx="3581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令 </a:t>
            </a:r>
            <a:r>
              <a:rPr lang="en-US" altLang="zh-TW" sz="2200" i="1">
                <a:latin typeface="微軟正黑體" panose="020B0604030504040204" pitchFamily="34" charset="-120"/>
                <a:ea typeface="微軟正黑體" panose="020B0604030504040204" pitchFamily="34" charset="-120"/>
              </a:rPr>
              <a:t>i</a:t>
            </a:r>
            <a:r>
              <a:rPr lang="zh-TW" altLang="en-US" sz="2200">
                <a:latin typeface="微軟正黑體" panose="020B0604030504040204" pitchFamily="34" charset="-120"/>
                <a:ea typeface="微軟正黑體" panose="020B0604030504040204" pitchFamily="34" charset="-120"/>
              </a:rPr>
              <a:t>代表灰階值</a:t>
            </a:r>
          </a:p>
        </p:txBody>
      </p:sp>
      <p:graphicFrame>
        <p:nvGraphicFramePr>
          <p:cNvPr id="18435" name="Object 15"/>
          <p:cNvGraphicFramePr>
            <a:graphicFrameLocks noChangeAspect="1"/>
          </p:cNvGraphicFramePr>
          <p:nvPr/>
        </p:nvGraphicFramePr>
        <p:xfrm>
          <a:off x="1208088" y="2586038"/>
          <a:ext cx="304800" cy="457200"/>
        </p:xfrm>
        <a:graphic>
          <a:graphicData uri="http://schemas.openxmlformats.org/presentationml/2006/ole">
            <mc:AlternateContent xmlns:mc="http://schemas.openxmlformats.org/markup-compatibility/2006">
              <mc:Choice xmlns:v="urn:schemas-microsoft-com:vml" Requires="v">
                <p:oleObj spid="_x0000_s18447" name="Equation" r:id="rId5" imgW="152334" imgH="228501" progId="Equation.3">
                  <p:embed/>
                </p:oleObj>
              </mc:Choice>
              <mc:Fallback>
                <p:oleObj name="Equation" r:id="rId5" imgW="152334" imgH="228501"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088" y="2586038"/>
                        <a:ext cx="30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3" name="Text Box 16"/>
          <p:cNvSpPr txBox="1">
            <a:spLocks noChangeArrowheads="1"/>
          </p:cNvSpPr>
          <p:nvPr/>
        </p:nvSpPr>
        <p:spPr bwMode="auto">
          <a:xfrm>
            <a:off x="1436688" y="2586038"/>
            <a:ext cx="3429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代表灰階值 </a:t>
            </a:r>
            <a:r>
              <a:rPr lang="en-US" altLang="zh-TW" sz="2200" i="1">
                <a:latin typeface="微軟正黑體" panose="020B0604030504040204" pitchFamily="34" charset="-120"/>
                <a:ea typeface="微軟正黑體" panose="020B0604030504040204" pitchFamily="34" charset="-120"/>
              </a:rPr>
              <a:t>i </a:t>
            </a:r>
            <a:r>
              <a:rPr lang="zh-TW" altLang="en-US" sz="2200">
                <a:latin typeface="微軟正黑體" panose="020B0604030504040204" pitchFamily="34" charset="-120"/>
                <a:ea typeface="微軟正黑體" panose="020B0604030504040204" pitchFamily="34" charset="-120"/>
              </a:rPr>
              <a:t>出現的次數</a:t>
            </a:r>
          </a:p>
        </p:txBody>
      </p:sp>
      <p:graphicFrame>
        <p:nvGraphicFramePr>
          <p:cNvPr id="18436" name="Object 17"/>
          <p:cNvGraphicFramePr>
            <a:graphicFrameLocks noChangeAspect="1"/>
          </p:cNvGraphicFramePr>
          <p:nvPr/>
        </p:nvGraphicFramePr>
        <p:xfrm>
          <a:off x="1208088" y="3043238"/>
          <a:ext cx="1295400" cy="376237"/>
        </p:xfrm>
        <a:graphic>
          <a:graphicData uri="http://schemas.openxmlformats.org/presentationml/2006/ole">
            <mc:AlternateContent xmlns:mc="http://schemas.openxmlformats.org/markup-compatibility/2006">
              <mc:Choice xmlns:v="urn:schemas-microsoft-com:vml" Requires="v">
                <p:oleObj spid="_x0000_s18448" name="Equation" r:id="rId7" imgW="787400" imgH="228600" progId="Equation.3">
                  <p:embed/>
                </p:oleObj>
              </mc:Choice>
              <mc:Fallback>
                <p:oleObj name="Equation" r:id="rId7" imgW="787400" imgH="2286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8088" y="3043238"/>
                        <a:ext cx="12954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18"/>
          <p:cNvSpPr txBox="1">
            <a:spLocks noChangeArrowheads="1"/>
          </p:cNvSpPr>
          <p:nvPr/>
        </p:nvSpPr>
        <p:spPr bwMode="auto">
          <a:xfrm>
            <a:off x="2427288" y="2967038"/>
            <a:ext cx="2743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代表灰階值 </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的機率</a:t>
            </a:r>
          </a:p>
        </p:txBody>
      </p:sp>
      <p:graphicFrame>
        <p:nvGraphicFramePr>
          <p:cNvPr id="18437" name="Object 19"/>
          <p:cNvGraphicFramePr>
            <a:graphicFrameLocks noChangeAspect="1"/>
          </p:cNvGraphicFramePr>
          <p:nvPr/>
        </p:nvGraphicFramePr>
        <p:xfrm>
          <a:off x="1208088" y="3424238"/>
          <a:ext cx="304800" cy="304800"/>
        </p:xfrm>
        <a:graphic>
          <a:graphicData uri="http://schemas.openxmlformats.org/presentationml/2006/ole">
            <mc:AlternateContent xmlns:mc="http://schemas.openxmlformats.org/markup-compatibility/2006">
              <mc:Choice xmlns:v="urn:schemas-microsoft-com:vml" Requires="v">
                <p:oleObj spid="_x0000_s18449" name="Equation" r:id="rId9" imgW="177492" imgH="177492" progId="Equation.3">
                  <p:embed/>
                </p:oleObj>
              </mc:Choice>
              <mc:Fallback>
                <p:oleObj name="Equation" r:id="rId9" imgW="177492" imgH="177492"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8088" y="342423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5" name="Text Box 20"/>
          <p:cNvSpPr txBox="1">
            <a:spLocks noChangeArrowheads="1"/>
          </p:cNvSpPr>
          <p:nvPr/>
        </p:nvSpPr>
        <p:spPr bwMode="auto">
          <a:xfrm>
            <a:off x="1436688" y="3348038"/>
            <a:ext cx="2438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為所有灰階的總數</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5B49929D-5983-4321-A120-EED43098BA9C}" type="slidenum">
              <a:rPr kumimoji="0" lang="zh-TW" altLang="en-US">
                <a:latin typeface="Arial Black" panose="020B0A04020102020204" pitchFamily="34" charset="0"/>
              </a:rPr>
              <a:pPr/>
              <a:t>27</a:t>
            </a:fld>
            <a:endParaRPr kumimoji="0" lang="en-US" altLang="zh-TW">
              <a:latin typeface="Arial Black" panose="020B0A04020102020204" pitchFamily="34" charset="0"/>
            </a:endParaRPr>
          </a:p>
        </p:txBody>
      </p:sp>
      <p:grpSp>
        <p:nvGrpSpPr>
          <p:cNvPr id="19472" name="群組 23"/>
          <p:cNvGrpSpPr>
            <a:grpSpLocks/>
          </p:cNvGrpSpPr>
          <p:nvPr/>
        </p:nvGrpSpPr>
        <p:grpSpPr bwMode="auto">
          <a:xfrm>
            <a:off x="1655763" y="1628775"/>
            <a:ext cx="5832475" cy="2024063"/>
            <a:chOff x="1445991" y="1628793"/>
            <a:chExt cx="5474171" cy="1694025"/>
          </a:xfrm>
        </p:grpSpPr>
        <p:graphicFrame>
          <p:nvGraphicFramePr>
            <p:cNvPr id="19470" name="Object 2074"/>
            <p:cNvGraphicFramePr>
              <a:graphicFrameLocks noChangeAspect="1"/>
            </p:cNvGraphicFramePr>
            <p:nvPr/>
          </p:nvGraphicFramePr>
          <p:xfrm>
            <a:off x="1445991" y="1628793"/>
            <a:ext cx="5474171" cy="1616075"/>
          </p:xfrm>
          <a:graphic>
            <a:graphicData uri="http://schemas.openxmlformats.org/presentationml/2006/ole">
              <mc:AlternateContent xmlns:mc="http://schemas.openxmlformats.org/markup-compatibility/2006">
                <mc:Choice xmlns:v="urn:schemas-microsoft-com:vml" Requires="v">
                  <p:oleObj spid="_x0000_s19477" name="Document" r:id="rId3" imgW="5415132" imgH="1628091" progId="Word.Document.8">
                    <p:embed/>
                  </p:oleObj>
                </mc:Choice>
                <mc:Fallback>
                  <p:oleObj name="Document" r:id="rId3" imgW="5415132" imgH="1628091" progId="Word.Document.8">
                    <p:embed/>
                    <p:pic>
                      <p:nvPicPr>
                        <p:cNvPr id="0" name="Object 2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991" y="1628793"/>
                          <a:ext cx="5474171"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6" name="Text Box 2052"/>
            <p:cNvSpPr txBox="1">
              <a:spLocks noChangeArrowheads="1"/>
            </p:cNvSpPr>
            <p:nvPr/>
          </p:nvSpPr>
          <p:spPr bwMode="auto">
            <a:xfrm>
              <a:off x="3317569" y="3039460"/>
              <a:ext cx="2133600" cy="28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t>圖</a:t>
              </a:r>
              <a:r>
                <a:rPr lang="en-US" altLang="zh-TW" sz="1600"/>
                <a:t>5</a:t>
              </a:r>
              <a:r>
                <a:rPr lang="zh-TW" altLang="en-US" sz="1600"/>
                <a:t>.5.2 緊緻柱狀圖</a:t>
              </a:r>
            </a:p>
          </p:txBody>
        </p:sp>
      </p:grpSp>
      <p:sp>
        <p:nvSpPr>
          <p:cNvPr id="19473" name="Text Box 2053"/>
          <p:cNvSpPr txBox="1">
            <a:spLocks noChangeArrowheads="1"/>
          </p:cNvSpPr>
          <p:nvPr/>
        </p:nvSpPr>
        <p:spPr bwMode="auto">
          <a:xfrm>
            <a:off x="381000" y="6096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一開始每個節點(</a:t>
            </a:r>
            <a:r>
              <a:rPr lang="en-US" altLang="zh-TW" sz="2200">
                <a:latin typeface="微軟正黑體" panose="020B0604030504040204" pitchFamily="34" charset="-120"/>
                <a:ea typeface="微軟正黑體" panose="020B0604030504040204" pitchFamily="34" charset="-120"/>
              </a:rPr>
              <a:t>Node)</a:t>
            </a:r>
            <a:r>
              <a:rPr lang="zh-TW" altLang="en-US" sz="2200">
                <a:latin typeface="微軟正黑體" panose="020B0604030504040204" pitchFamily="34" charset="-120"/>
                <a:ea typeface="微軟正黑體" panose="020B0604030504040204" pitchFamily="34" charset="-120"/>
              </a:rPr>
              <a:t>內存           的值並自成一個群(</a:t>
            </a:r>
            <a:r>
              <a:rPr lang="en-US" altLang="zh-TW" sz="2200">
                <a:latin typeface="微軟正黑體" panose="020B0604030504040204" pitchFamily="34" charset="-120"/>
                <a:ea typeface="微軟正黑體" panose="020B0604030504040204" pitchFamily="34" charset="-120"/>
              </a:rPr>
              <a:t>Cluster)。</a:t>
            </a:r>
            <a:r>
              <a:rPr lang="zh-TW" altLang="en-US" sz="2200">
                <a:latin typeface="微軟正黑體" panose="020B0604030504040204" pitchFamily="34" charset="-120"/>
                <a:ea typeface="微軟正黑體" panose="020B0604030504040204" pitchFamily="34" charset="-120"/>
              </a:rPr>
              <a:t>例如，節點0內存(10,10)、節點1內存(25,20)而節點6內存(90,10)。</a:t>
            </a:r>
          </a:p>
        </p:txBody>
      </p:sp>
      <p:sp>
        <p:nvSpPr>
          <p:cNvPr id="19474" name="Rectangle 2061"/>
          <p:cNvSpPr>
            <a:spLocks noChangeArrowheads="1"/>
          </p:cNvSpPr>
          <p:nvPr/>
        </p:nvSpPr>
        <p:spPr bwMode="auto">
          <a:xfrm>
            <a:off x="381000" y="3789363"/>
            <a:ext cx="8458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a:t>PNN</a:t>
            </a:r>
            <a:r>
              <a:rPr lang="zh-TW" altLang="en-US" sz="2200"/>
              <a:t>合併的量度與條件</a:t>
            </a:r>
            <a:r>
              <a:rPr lang="en-US" altLang="zh-TW" sz="2200"/>
              <a:t/>
            </a:r>
            <a:br>
              <a:rPr lang="en-US" altLang="zh-TW" sz="2200"/>
            </a:br>
            <a:r>
              <a:rPr lang="zh-TW" altLang="en-US" sz="2200"/>
              <a:t>這裡採用的量度稱為</a:t>
            </a:r>
            <a:r>
              <a:rPr lang="zh-TW" altLang="en-US" sz="2200" b="1"/>
              <a:t>平方誤差</a:t>
            </a:r>
            <a:r>
              <a:rPr lang="zh-TW" altLang="en-US" sz="2200"/>
              <a:t>(</a:t>
            </a:r>
            <a:r>
              <a:rPr lang="en-US" altLang="zh-TW" sz="2200"/>
              <a:t>Square Error)，    </a:t>
            </a:r>
            <a:r>
              <a:rPr lang="zh-TW" altLang="en-US" sz="2200"/>
              <a:t>和      代表      和</a:t>
            </a:r>
            <a:r>
              <a:rPr lang="en-US" altLang="zh-TW" sz="2200"/>
              <a:t/>
            </a:r>
            <a:br>
              <a:rPr lang="en-US" altLang="zh-TW" sz="2200"/>
            </a:br>
            <a:r>
              <a:rPr lang="zh-TW" altLang="en-US" sz="2200"/>
              <a:t>的平均值，     和       合併後得到     。</a:t>
            </a:r>
          </a:p>
          <a:p>
            <a:pPr eaLnBrk="1" hangingPunct="1">
              <a:spcBef>
                <a:spcPct val="20000"/>
              </a:spcBef>
              <a:buClr>
                <a:schemeClr val="bg2"/>
              </a:buClr>
              <a:buSzPct val="75000"/>
              <a:buFont typeface="Wingdings" panose="05000000000000000000" pitchFamily="2" charset="2"/>
              <a:buChar char="n"/>
            </a:pPr>
            <a:endParaRPr lang="zh-TW" altLang="en-US" sz="2200"/>
          </a:p>
          <a:p>
            <a:pPr eaLnBrk="1" hangingPunct="1">
              <a:spcBef>
                <a:spcPct val="20000"/>
              </a:spcBef>
              <a:buClr>
                <a:schemeClr val="bg2"/>
              </a:buClr>
              <a:buSzPct val="75000"/>
              <a:buFont typeface="Wingdings" panose="05000000000000000000" pitchFamily="2" charset="2"/>
              <a:buChar char="n"/>
            </a:pPr>
            <a:endParaRPr lang="zh-TW" altLang="en-US" sz="2200"/>
          </a:p>
        </p:txBody>
      </p:sp>
      <p:graphicFrame>
        <p:nvGraphicFramePr>
          <p:cNvPr id="19458" name="Object 2075"/>
          <p:cNvGraphicFramePr>
            <a:graphicFrameLocks noChangeAspect="1"/>
          </p:cNvGraphicFramePr>
          <p:nvPr/>
        </p:nvGraphicFramePr>
        <p:xfrm>
          <a:off x="2555875" y="5013325"/>
          <a:ext cx="3276600" cy="858838"/>
        </p:xfrm>
        <a:graphic>
          <a:graphicData uri="http://schemas.openxmlformats.org/presentationml/2006/ole">
            <mc:AlternateContent xmlns:mc="http://schemas.openxmlformats.org/markup-compatibility/2006">
              <mc:Choice xmlns:v="urn:schemas-microsoft-com:vml" Requires="v">
                <p:oleObj spid="_x0000_s19478" r:id="rId5" imgW="1778000" imgH="469900" progId="Equation.3">
                  <p:embed/>
                </p:oleObj>
              </mc:Choice>
              <mc:Fallback>
                <p:oleObj r:id="rId5" imgW="1778000" imgH="469900" progId="Equation.3">
                  <p:embed/>
                  <p:pic>
                    <p:nvPicPr>
                      <p:cNvPr id="0" name="Object 20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013325"/>
                        <a:ext cx="32766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Object 2076"/>
          <p:cNvGraphicFramePr>
            <a:graphicFrameLocks noChangeAspect="1"/>
          </p:cNvGraphicFramePr>
          <p:nvPr/>
        </p:nvGraphicFramePr>
        <p:xfrm>
          <a:off x="6289675" y="4160838"/>
          <a:ext cx="381000" cy="427037"/>
        </p:xfrm>
        <a:graphic>
          <a:graphicData uri="http://schemas.openxmlformats.org/presentationml/2006/ole">
            <mc:AlternateContent xmlns:mc="http://schemas.openxmlformats.org/markup-compatibility/2006">
              <mc:Choice xmlns:v="urn:schemas-microsoft-com:vml" Requires="v">
                <p:oleObj spid="_x0000_s19479" r:id="rId7" imgW="241091" imgH="266469" progId="Equation.3">
                  <p:embed/>
                </p:oleObj>
              </mc:Choice>
              <mc:Fallback>
                <p:oleObj r:id="rId7" imgW="241091" imgH="266469" progId="Equation.3">
                  <p:embed/>
                  <p:pic>
                    <p:nvPicPr>
                      <p:cNvPr id="0" name="Object 20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9675" y="4160838"/>
                        <a:ext cx="381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0" name="Object 2077"/>
          <p:cNvGraphicFramePr>
            <a:graphicFrameLocks noChangeAspect="1"/>
          </p:cNvGraphicFramePr>
          <p:nvPr/>
        </p:nvGraphicFramePr>
        <p:xfrm>
          <a:off x="6975475" y="4160838"/>
          <a:ext cx="381000" cy="411162"/>
        </p:xfrm>
        <a:graphic>
          <a:graphicData uri="http://schemas.openxmlformats.org/presentationml/2006/ole">
            <mc:AlternateContent xmlns:mc="http://schemas.openxmlformats.org/markup-compatibility/2006">
              <mc:Choice xmlns:v="urn:schemas-microsoft-com:vml" Requires="v">
                <p:oleObj spid="_x0000_s19480" r:id="rId9" imgW="241195" imgH="253890" progId="Equation.3">
                  <p:embed/>
                </p:oleObj>
              </mc:Choice>
              <mc:Fallback>
                <p:oleObj r:id="rId9" imgW="241195" imgH="253890" progId="Equation.3">
                  <p:embed/>
                  <p:pic>
                    <p:nvPicPr>
                      <p:cNvPr id="0" name="Object 20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5475" y="4160838"/>
                        <a:ext cx="3810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2078"/>
          <p:cNvGraphicFramePr>
            <a:graphicFrameLocks noChangeAspect="1"/>
          </p:cNvGraphicFramePr>
          <p:nvPr/>
        </p:nvGraphicFramePr>
        <p:xfrm>
          <a:off x="7956550" y="4198938"/>
          <a:ext cx="320675" cy="381000"/>
        </p:xfrm>
        <a:graphic>
          <a:graphicData uri="http://schemas.openxmlformats.org/presentationml/2006/ole">
            <mc:AlternateContent xmlns:mc="http://schemas.openxmlformats.org/markup-compatibility/2006">
              <mc:Choice xmlns:v="urn:schemas-microsoft-com:vml" Requires="v">
                <p:oleObj spid="_x0000_s19481" r:id="rId11" imgW="203112" imgH="241195" progId="Equation.3">
                  <p:embed/>
                </p:oleObj>
              </mc:Choice>
              <mc:Fallback>
                <p:oleObj r:id="rId11" imgW="203112" imgH="241195" progId="Equation.3">
                  <p:embed/>
                  <p:pic>
                    <p:nvPicPr>
                      <p:cNvPr id="0" name="Object 20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6550" y="4198938"/>
                        <a:ext cx="320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2079"/>
          <p:cNvGraphicFramePr>
            <a:graphicFrameLocks noChangeAspect="1"/>
          </p:cNvGraphicFramePr>
          <p:nvPr/>
        </p:nvGraphicFramePr>
        <p:xfrm>
          <a:off x="8651875" y="4206875"/>
          <a:ext cx="319088" cy="365125"/>
        </p:xfrm>
        <a:graphic>
          <a:graphicData uri="http://schemas.openxmlformats.org/presentationml/2006/ole">
            <mc:AlternateContent xmlns:mc="http://schemas.openxmlformats.org/markup-compatibility/2006">
              <mc:Choice xmlns:v="urn:schemas-microsoft-com:vml" Requires="v">
                <p:oleObj spid="_x0000_s19482" r:id="rId13" imgW="203112" imgH="228501" progId="Equation.3">
                  <p:embed/>
                </p:oleObj>
              </mc:Choice>
              <mc:Fallback>
                <p:oleObj r:id="rId13" imgW="203112" imgH="228501" progId="Equation.3">
                  <p:embed/>
                  <p:pic>
                    <p:nvPicPr>
                      <p:cNvPr id="0" name="Object 20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51875" y="4206875"/>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5" name="Text Box 2071"/>
          <p:cNvSpPr txBox="1">
            <a:spLocks noChangeArrowheads="1"/>
          </p:cNvSpPr>
          <p:nvPr/>
        </p:nvSpPr>
        <p:spPr bwMode="auto">
          <a:xfrm>
            <a:off x="457200" y="5846763"/>
            <a:ext cx="807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假如               愈小，則表示     和      的關聯度(</a:t>
            </a:r>
            <a:r>
              <a:rPr lang="en-US" altLang="zh-TW" sz="2200">
                <a:latin typeface="微軟正黑體" panose="020B0604030504040204" pitchFamily="34" charset="-120"/>
                <a:ea typeface="微軟正黑體" panose="020B0604030504040204" pitchFamily="34" charset="-120"/>
              </a:rPr>
              <a:t>Correlation)</a:t>
            </a:r>
            <a:r>
              <a:rPr lang="zh-TW" altLang="en-US" sz="2200">
                <a:latin typeface="微軟正黑體" panose="020B0604030504040204" pitchFamily="34" charset="-120"/>
                <a:ea typeface="微軟正黑體" panose="020B0604030504040204" pitchFamily="34" charset="-120"/>
              </a:rPr>
              <a:t>愈高。 </a:t>
            </a:r>
          </a:p>
        </p:txBody>
      </p:sp>
      <p:graphicFrame>
        <p:nvGraphicFramePr>
          <p:cNvPr id="19463" name="Object 2080"/>
          <p:cNvGraphicFramePr>
            <a:graphicFrameLocks noChangeAspect="1"/>
          </p:cNvGraphicFramePr>
          <p:nvPr/>
        </p:nvGraphicFramePr>
        <p:xfrm>
          <a:off x="1101725" y="5907088"/>
          <a:ext cx="1031875" cy="396875"/>
        </p:xfrm>
        <a:graphic>
          <a:graphicData uri="http://schemas.openxmlformats.org/presentationml/2006/ole">
            <mc:AlternateContent xmlns:mc="http://schemas.openxmlformats.org/markup-compatibility/2006">
              <mc:Choice xmlns:v="urn:schemas-microsoft-com:vml" Requires="v">
                <p:oleObj spid="_x0000_s19483" r:id="rId15" imgW="622030" imgH="241195" progId="Equation.3">
                  <p:embed/>
                </p:oleObj>
              </mc:Choice>
              <mc:Fallback>
                <p:oleObj r:id="rId15" imgW="622030" imgH="241195" progId="Equation.3">
                  <p:embed/>
                  <p:pic>
                    <p:nvPicPr>
                      <p:cNvPr id="0" name="Object 20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1725" y="5907088"/>
                        <a:ext cx="1031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2081"/>
          <p:cNvGraphicFramePr>
            <a:graphicFrameLocks noChangeAspect="1"/>
          </p:cNvGraphicFramePr>
          <p:nvPr/>
        </p:nvGraphicFramePr>
        <p:xfrm>
          <a:off x="3886200" y="5900738"/>
          <a:ext cx="333375" cy="396875"/>
        </p:xfrm>
        <a:graphic>
          <a:graphicData uri="http://schemas.openxmlformats.org/presentationml/2006/ole">
            <mc:AlternateContent xmlns:mc="http://schemas.openxmlformats.org/markup-compatibility/2006">
              <mc:Choice xmlns:v="urn:schemas-microsoft-com:vml" Requires="v">
                <p:oleObj spid="_x0000_s19484" r:id="rId17" imgW="203112" imgH="241195" progId="Equation.3">
                  <p:embed/>
                </p:oleObj>
              </mc:Choice>
              <mc:Fallback>
                <p:oleObj r:id="rId17" imgW="203112" imgH="241195" progId="Equation.3">
                  <p:embed/>
                  <p:pic>
                    <p:nvPicPr>
                      <p:cNvPr id="0" name="Object 20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5900738"/>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2082"/>
          <p:cNvGraphicFramePr>
            <a:graphicFrameLocks noChangeAspect="1"/>
          </p:cNvGraphicFramePr>
          <p:nvPr/>
        </p:nvGraphicFramePr>
        <p:xfrm>
          <a:off x="4572000" y="5891213"/>
          <a:ext cx="333375" cy="381000"/>
        </p:xfrm>
        <a:graphic>
          <a:graphicData uri="http://schemas.openxmlformats.org/presentationml/2006/ole">
            <mc:AlternateContent xmlns:mc="http://schemas.openxmlformats.org/markup-compatibility/2006">
              <mc:Choice xmlns:v="urn:schemas-microsoft-com:vml" Requires="v">
                <p:oleObj spid="_x0000_s19485" r:id="rId19" imgW="203112" imgH="228501" progId="Equation.3">
                  <p:embed/>
                </p:oleObj>
              </mc:Choice>
              <mc:Fallback>
                <p:oleObj r:id="rId19" imgW="203112" imgH="228501" progId="Equation.3">
                  <p:embed/>
                  <p:pic>
                    <p:nvPicPr>
                      <p:cNvPr id="0" name="Object 20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5891213"/>
                        <a:ext cx="333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2083"/>
          <p:cNvGraphicFramePr>
            <a:graphicFrameLocks noChangeAspect="1"/>
          </p:cNvGraphicFramePr>
          <p:nvPr/>
        </p:nvGraphicFramePr>
        <p:xfrm>
          <a:off x="3876675" y="620713"/>
          <a:ext cx="704850" cy="422275"/>
        </p:xfrm>
        <a:graphic>
          <a:graphicData uri="http://schemas.openxmlformats.org/presentationml/2006/ole">
            <mc:AlternateContent xmlns:mc="http://schemas.openxmlformats.org/markup-compatibility/2006">
              <mc:Choice xmlns:v="urn:schemas-microsoft-com:vml" Requires="v">
                <p:oleObj spid="_x0000_s19486" name="Equation" r:id="rId21" imgW="457200" imgH="279400" progId="Equation.DSMT4">
                  <p:embed/>
                </p:oleObj>
              </mc:Choice>
              <mc:Fallback>
                <p:oleObj name="Equation" r:id="rId21" imgW="457200" imgH="279400" progId="Equation.DSMT4">
                  <p:embed/>
                  <p:pic>
                    <p:nvPicPr>
                      <p:cNvPr id="0" name="Object 208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76675" y="620713"/>
                        <a:ext cx="7048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7" name="Object 2084"/>
          <p:cNvGraphicFramePr>
            <a:graphicFrameLocks noChangeAspect="1"/>
          </p:cNvGraphicFramePr>
          <p:nvPr/>
        </p:nvGraphicFramePr>
        <p:xfrm>
          <a:off x="2182813" y="4527550"/>
          <a:ext cx="320675" cy="381000"/>
        </p:xfrm>
        <a:graphic>
          <a:graphicData uri="http://schemas.openxmlformats.org/presentationml/2006/ole">
            <mc:AlternateContent xmlns:mc="http://schemas.openxmlformats.org/markup-compatibility/2006">
              <mc:Choice xmlns:v="urn:schemas-microsoft-com:vml" Requires="v">
                <p:oleObj spid="_x0000_s19487" r:id="rId23" imgW="203112" imgH="241195" progId="Equation.3">
                  <p:embed/>
                </p:oleObj>
              </mc:Choice>
              <mc:Fallback>
                <p:oleObj r:id="rId23" imgW="203112" imgH="241195" progId="Equation.3">
                  <p:embed/>
                  <p:pic>
                    <p:nvPicPr>
                      <p:cNvPr id="0" name="Object 20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2813" y="4527550"/>
                        <a:ext cx="320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8" name="Object 2085"/>
          <p:cNvGraphicFramePr>
            <a:graphicFrameLocks noChangeAspect="1"/>
          </p:cNvGraphicFramePr>
          <p:nvPr/>
        </p:nvGraphicFramePr>
        <p:xfrm>
          <a:off x="2944813" y="4527550"/>
          <a:ext cx="319087" cy="365125"/>
        </p:xfrm>
        <a:graphic>
          <a:graphicData uri="http://schemas.openxmlformats.org/presentationml/2006/ole">
            <mc:AlternateContent xmlns:mc="http://schemas.openxmlformats.org/markup-compatibility/2006">
              <mc:Choice xmlns:v="urn:schemas-microsoft-com:vml" Requires="v">
                <p:oleObj spid="_x0000_s19488" r:id="rId24" imgW="203112" imgH="228501" progId="Equation.3">
                  <p:embed/>
                </p:oleObj>
              </mc:Choice>
              <mc:Fallback>
                <p:oleObj r:id="rId24" imgW="203112" imgH="228501" progId="Equation.3">
                  <p:embed/>
                  <p:pic>
                    <p:nvPicPr>
                      <p:cNvPr id="0" name="Object 20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4813" y="4527550"/>
                        <a:ext cx="319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2086"/>
          <p:cNvGraphicFramePr>
            <a:graphicFrameLocks noChangeAspect="1"/>
          </p:cNvGraphicFramePr>
          <p:nvPr/>
        </p:nvGraphicFramePr>
        <p:xfrm>
          <a:off x="4773613" y="4518025"/>
          <a:ext cx="319087" cy="385763"/>
        </p:xfrm>
        <a:graphic>
          <a:graphicData uri="http://schemas.openxmlformats.org/presentationml/2006/ole">
            <mc:AlternateContent xmlns:mc="http://schemas.openxmlformats.org/markup-compatibility/2006">
              <mc:Choice xmlns:v="urn:schemas-microsoft-com:vml" Requires="v">
                <p:oleObj spid="_x0000_s19489" name="Equation" r:id="rId25" imgW="203112" imgH="241195" progId="Equation.3">
                  <p:embed/>
                </p:oleObj>
              </mc:Choice>
              <mc:Fallback>
                <p:oleObj name="Equation" r:id="rId25" imgW="203112" imgH="241195" progId="Equation.3">
                  <p:embed/>
                  <p:pic>
                    <p:nvPicPr>
                      <p:cNvPr id="0" name="Object 208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73613" y="4518025"/>
                        <a:ext cx="3190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27A518C-7C76-4A14-8F7F-6358246EF182}" type="slidenum">
              <a:rPr kumimoji="0" lang="zh-TW" altLang="en-US">
                <a:latin typeface="Arial Black" panose="020B0A04020102020204" pitchFamily="34" charset="0"/>
              </a:rPr>
              <a:pPr/>
              <a:t>28</a:t>
            </a:fld>
            <a:endParaRPr kumimoji="0" lang="en-US" altLang="zh-TW">
              <a:latin typeface="Arial Black" panose="020B0A04020102020204" pitchFamily="34" charset="0"/>
            </a:endParaRPr>
          </a:p>
        </p:txBody>
      </p:sp>
      <p:sp>
        <p:nvSpPr>
          <p:cNvPr id="20490" name="Text Box 1031"/>
          <p:cNvSpPr txBox="1">
            <a:spLocks noChangeArrowheads="1"/>
          </p:cNvSpPr>
          <p:nvPr/>
        </p:nvSpPr>
        <p:spPr bwMode="auto">
          <a:xfrm>
            <a:off x="971550" y="4316413"/>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.5.3  第一次合併的模擬</a:t>
            </a:r>
          </a:p>
        </p:txBody>
      </p:sp>
      <p:grpSp>
        <p:nvGrpSpPr>
          <p:cNvPr id="20491" name="群組 18"/>
          <p:cNvGrpSpPr>
            <a:grpSpLocks/>
          </p:cNvGrpSpPr>
          <p:nvPr/>
        </p:nvGrpSpPr>
        <p:grpSpPr bwMode="auto">
          <a:xfrm>
            <a:off x="152400" y="609600"/>
            <a:ext cx="4267200" cy="1631950"/>
            <a:chOff x="152400" y="609600"/>
            <a:chExt cx="4267200" cy="1631950"/>
          </a:xfrm>
        </p:grpSpPr>
        <p:graphicFrame>
          <p:nvGraphicFramePr>
            <p:cNvPr id="20488" name="Object 1099"/>
            <p:cNvGraphicFramePr>
              <a:graphicFrameLocks noChangeAspect="1"/>
            </p:cNvGraphicFramePr>
            <p:nvPr/>
          </p:nvGraphicFramePr>
          <p:xfrm>
            <a:off x="152400" y="609600"/>
            <a:ext cx="4267200" cy="1322388"/>
          </p:xfrm>
          <a:graphic>
            <a:graphicData uri="http://schemas.openxmlformats.org/presentationml/2006/ole">
              <mc:AlternateContent xmlns:mc="http://schemas.openxmlformats.org/markup-compatibility/2006">
                <mc:Choice xmlns:v="urn:schemas-microsoft-com:vml" Requires="v">
                  <p:oleObj spid="_x0000_s20506" r:id="rId3" imgW="5010150" imgH="1549146" progId="Visio.Drawing.6">
                    <p:embed/>
                  </p:oleObj>
                </mc:Choice>
                <mc:Fallback>
                  <p:oleObj r:id="rId3" imgW="5010150" imgH="1549146" progId="Visio.Drawing.6">
                    <p:embed/>
                    <p:pic>
                      <p:nvPicPr>
                        <p:cNvPr id="0" name="Object 10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9600"/>
                          <a:ext cx="4267200" cy="1322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5" name="Text Box 1032"/>
            <p:cNvSpPr txBox="1">
              <a:spLocks noChangeArrowheads="1"/>
            </p:cNvSpPr>
            <p:nvPr/>
          </p:nvSpPr>
          <p:spPr bwMode="auto">
            <a:xfrm>
              <a:off x="1752600" y="19050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a) </a:t>
              </a:r>
              <a:r>
                <a:rPr lang="zh-TW" altLang="en-US" sz="1600">
                  <a:latin typeface="微軟正黑體" panose="020B0604030504040204" pitchFamily="34" charset="-120"/>
                  <a:ea typeface="微軟正黑體" panose="020B0604030504040204" pitchFamily="34" charset="-120"/>
                </a:rPr>
                <a:t>起始</a:t>
              </a:r>
            </a:p>
          </p:txBody>
        </p:sp>
      </p:grpSp>
      <p:grpSp>
        <p:nvGrpSpPr>
          <p:cNvPr id="20492" name="群組 19"/>
          <p:cNvGrpSpPr>
            <a:grpSpLocks/>
          </p:cNvGrpSpPr>
          <p:nvPr/>
        </p:nvGrpSpPr>
        <p:grpSpPr bwMode="auto">
          <a:xfrm>
            <a:off x="4724400" y="1143000"/>
            <a:ext cx="4267200" cy="1631950"/>
            <a:chOff x="4724400" y="1143000"/>
            <a:chExt cx="4267200" cy="1631950"/>
          </a:xfrm>
        </p:grpSpPr>
        <p:graphicFrame>
          <p:nvGraphicFramePr>
            <p:cNvPr id="20487" name="Object 1100"/>
            <p:cNvGraphicFramePr>
              <a:graphicFrameLocks noChangeAspect="1"/>
            </p:cNvGraphicFramePr>
            <p:nvPr/>
          </p:nvGraphicFramePr>
          <p:xfrm>
            <a:off x="4724400" y="1143000"/>
            <a:ext cx="4267200" cy="1322388"/>
          </p:xfrm>
          <a:graphic>
            <a:graphicData uri="http://schemas.openxmlformats.org/presentationml/2006/ole">
              <mc:AlternateContent xmlns:mc="http://schemas.openxmlformats.org/markup-compatibility/2006">
                <mc:Choice xmlns:v="urn:schemas-microsoft-com:vml" Requires="v">
                  <p:oleObj spid="_x0000_s20507" r:id="rId5" imgW="5010150" imgH="1549146" progId="Visio.Drawing.6">
                    <p:embed/>
                  </p:oleObj>
                </mc:Choice>
                <mc:Fallback>
                  <p:oleObj r:id="rId5" imgW="5010150" imgH="1549146" progId="Visio.Drawing.6">
                    <p:embed/>
                    <p:pic>
                      <p:nvPicPr>
                        <p:cNvPr id="0" name="Object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143000"/>
                          <a:ext cx="4267200" cy="1322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4" name="Text Box 1033"/>
            <p:cNvSpPr txBox="1">
              <a:spLocks noChangeArrowheads="1"/>
            </p:cNvSpPr>
            <p:nvPr/>
          </p:nvSpPr>
          <p:spPr bwMode="auto">
            <a:xfrm>
              <a:off x="5715000" y="2438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b) </a:t>
              </a:r>
              <a:r>
                <a:rPr lang="zh-TW" altLang="en-US" sz="1600">
                  <a:latin typeface="微軟正黑體" panose="020B0604030504040204" pitchFamily="34" charset="-120"/>
                  <a:ea typeface="微軟正黑體" panose="020B0604030504040204" pitchFamily="34" charset="-120"/>
                </a:rPr>
                <a:t>算出的七個最短距離</a:t>
              </a:r>
            </a:p>
          </p:txBody>
        </p:sp>
      </p:grpSp>
      <p:grpSp>
        <p:nvGrpSpPr>
          <p:cNvPr id="20493" name="群組 21"/>
          <p:cNvGrpSpPr>
            <a:grpSpLocks/>
          </p:cNvGrpSpPr>
          <p:nvPr/>
        </p:nvGrpSpPr>
        <p:grpSpPr bwMode="auto">
          <a:xfrm>
            <a:off x="152400" y="2559050"/>
            <a:ext cx="4267200" cy="1631950"/>
            <a:chOff x="152400" y="2559050"/>
            <a:chExt cx="4267200" cy="1631950"/>
          </a:xfrm>
        </p:grpSpPr>
        <p:graphicFrame>
          <p:nvGraphicFramePr>
            <p:cNvPr id="20486" name="Object 1101"/>
            <p:cNvGraphicFramePr>
              <a:graphicFrameLocks noChangeAspect="1"/>
            </p:cNvGraphicFramePr>
            <p:nvPr/>
          </p:nvGraphicFramePr>
          <p:xfrm>
            <a:off x="152400" y="2559050"/>
            <a:ext cx="4267200" cy="1322388"/>
          </p:xfrm>
          <a:graphic>
            <a:graphicData uri="http://schemas.openxmlformats.org/presentationml/2006/ole">
              <mc:AlternateContent xmlns:mc="http://schemas.openxmlformats.org/markup-compatibility/2006">
                <mc:Choice xmlns:v="urn:schemas-microsoft-com:vml" Requires="v">
                  <p:oleObj spid="_x0000_s20508" r:id="rId7" imgW="5010150" imgH="1549146" progId="Visio.Drawing.6">
                    <p:embed/>
                  </p:oleObj>
                </mc:Choice>
                <mc:Fallback>
                  <p:oleObj r:id="rId7" imgW="5010150" imgH="1549146" progId="Visio.Drawing.6">
                    <p:embed/>
                    <p:pic>
                      <p:nvPicPr>
                        <p:cNvPr id="0" name="Object 1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559050"/>
                          <a:ext cx="4267200" cy="1322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3" name="Text Box 1034"/>
            <p:cNvSpPr txBox="1">
              <a:spLocks noChangeArrowheads="1"/>
            </p:cNvSpPr>
            <p:nvPr/>
          </p:nvSpPr>
          <p:spPr bwMode="auto">
            <a:xfrm>
              <a:off x="1371600" y="385445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c) </a:t>
              </a:r>
              <a:r>
                <a:rPr lang="zh-TW" altLang="en-US" sz="1600">
                  <a:latin typeface="微軟正黑體" panose="020B0604030504040204" pitchFamily="34" charset="-120"/>
                  <a:ea typeface="微軟正黑體" panose="020B0604030504040204" pitchFamily="34" charset="-120"/>
                </a:rPr>
                <a:t>找出最短距離</a:t>
              </a:r>
            </a:p>
          </p:txBody>
        </p:sp>
      </p:grpSp>
      <p:grpSp>
        <p:nvGrpSpPr>
          <p:cNvPr id="20494" name="群組 20"/>
          <p:cNvGrpSpPr>
            <a:grpSpLocks/>
          </p:cNvGrpSpPr>
          <p:nvPr/>
        </p:nvGrpSpPr>
        <p:grpSpPr bwMode="auto">
          <a:xfrm>
            <a:off x="4724400" y="3200400"/>
            <a:ext cx="4267200" cy="1676400"/>
            <a:chOff x="4724400" y="3200400"/>
            <a:chExt cx="4267200" cy="1676400"/>
          </a:xfrm>
        </p:grpSpPr>
        <p:graphicFrame>
          <p:nvGraphicFramePr>
            <p:cNvPr id="20485" name="Object 1102"/>
            <p:cNvGraphicFramePr>
              <a:graphicFrameLocks noChangeAspect="1"/>
            </p:cNvGraphicFramePr>
            <p:nvPr/>
          </p:nvGraphicFramePr>
          <p:xfrm>
            <a:off x="4724400" y="3200400"/>
            <a:ext cx="4267200" cy="1322388"/>
          </p:xfrm>
          <a:graphic>
            <a:graphicData uri="http://schemas.openxmlformats.org/presentationml/2006/ole">
              <mc:AlternateContent xmlns:mc="http://schemas.openxmlformats.org/markup-compatibility/2006">
                <mc:Choice xmlns:v="urn:schemas-microsoft-com:vml" Requires="v">
                  <p:oleObj spid="_x0000_s20509" r:id="rId9" imgW="5010150" imgH="1549146" progId="Visio.Drawing.6">
                    <p:embed/>
                  </p:oleObj>
                </mc:Choice>
                <mc:Fallback>
                  <p:oleObj r:id="rId9" imgW="5010150" imgH="1549146" progId="Visio.Drawing.6">
                    <p:embed/>
                    <p:pic>
                      <p:nvPicPr>
                        <p:cNvPr id="0" name="Object 1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3200400"/>
                          <a:ext cx="4267200" cy="1322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2" name="Text Box 1035"/>
            <p:cNvSpPr txBox="1">
              <a:spLocks noChangeArrowheads="1"/>
            </p:cNvSpPr>
            <p:nvPr/>
          </p:nvSpPr>
          <p:spPr bwMode="auto">
            <a:xfrm>
              <a:off x="6172200" y="454025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d) </a:t>
              </a:r>
              <a:r>
                <a:rPr lang="zh-TW" altLang="en-US" sz="1600">
                  <a:latin typeface="微軟正黑體" panose="020B0604030504040204" pitchFamily="34" charset="-120"/>
                  <a:ea typeface="微軟正黑體" panose="020B0604030504040204" pitchFamily="34" charset="-120"/>
                </a:rPr>
                <a:t>合併與修正</a:t>
              </a:r>
            </a:p>
          </p:txBody>
        </p:sp>
      </p:grpSp>
      <p:grpSp>
        <p:nvGrpSpPr>
          <p:cNvPr id="20495" name="群組 24"/>
          <p:cNvGrpSpPr>
            <a:grpSpLocks/>
          </p:cNvGrpSpPr>
          <p:nvPr/>
        </p:nvGrpSpPr>
        <p:grpSpPr bwMode="auto">
          <a:xfrm>
            <a:off x="323850" y="4797425"/>
            <a:ext cx="8534400" cy="1770063"/>
            <a:chOff x="323528" y="4797152"/>
            <a:chExt cx="8534400" cy="1770609"/>
          </a:xfrm>
        </p:grpSpPr>
        <p:sp>
          <p:nvSpPr>
            <p:cNvPr id="20496" name="Text Box 1042"/>
            <p:cNvSpPr txBox="1">
              <a:spLocks noChangeArrowheads="1"/>
            </p:cNvSpPr>
            <p:nvPr/>
          </p:nvSpPr>
          <p:spPr bwMode="auto">
            <a:xfrm>
              <a:off x="323528" y="4797152"/>
              <a:ext cx="472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合併的三個步驟：</a:t>
              </a:r>
            </a:p>
          </p:txBody>
        </p:sp>
        <p:sp>
          <p:nvSpPr>
            <p:cNvPr id="20497" name="Text Box 1045"/>
            <p:cNvSpPr txBox="1">
              <a:spLocks noChangeArrowheads="1"/>
            </p:cNvSpPr>
            <p:nvPr/>
          </p:nvSpPr>
          <p:spPr bwMode="auto">
            <a:xfrm>
              <a:off x="475928" y="6140724"/>
              <a:ext cx="838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(3) 修正合併後的群內資訊及調整對外距離，直到剩下</a:t>
              </a:r>
              <a:r>
                <a:rPr lang="en-US" altLang="zh-TW" sz="2200" i="1">
                  <a:latin typeface="微軟正黑體" panose="020B0604030504040204" pitchFamily="34" charset="-120"/>
                  <a:ea typeface="微軟正黑體" panose="020B0604030504040204" pitchFamily="34" charset="-120"/>
                </a:rPr>
                <a:t>K</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個群。</a:t>
              </a:r>
            </a:p>
          </p:txBody>
        </p:sp>
        <p:grpSp>
          <p:nvGrpSpPr>
            <p:cNvPr id="20498" name="群組 23"/>
            <p:cNvGrpSpPr>
              <a:grpSpLocks/>
            </p:cNvGrpSpPr>
            <p:nvPr/>
          </p:nvGrpSpPr>
          <p:grpSpPr bwMode="auto">
            <a:xfrm>
              <a:off x="475928" y="5254352"/>
              <a:ext cx="5257800" cy="471949"/>
              <a:chOff x="533400" y="5410200"/>
              <a:chExt cx="5257800" cy="471949"/>
            </a:xfrm>
          </p:grpSpPr>
          <p:sp>
            <p:nvSpPr>
              <p:cNvPr id="20501" name="Text Box 1043"/>
              <p:cNvSpPr txBox="1">
                <a:spLocks noChangeArrowheads="1"/>
              </p:cNvSpPr>
              <p:nvPr/>
            </p:nvSpPr>
            <p:spPr bwMode="auto">
              <a:xfrm>
                <a:off x="533400" y="5410200"/>
                <a:ext cx="525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(1) 找出目前剩餘群組中最短的</a:t>
                </a:r>
              </a:p>
            </p:txBody>
          </p:sp>
          <p:graphicFrame>
            <p:nvGraphicFramePr>
              <p:cNvPr id="20484" name="Object 1103"/>
              <p:cNvGraphicFramePr>
                <a:graphicFrameLocks noChangeAspect="1"/>
              </p:cNvGraphicFramePr>
              <p:nvPr/>
            </p:nvGraphicFramePr>
            <p:xfrm>
              <a:off x="4367213" y="5459874"/>
              <a:ext cx="1066800" cy="422275"/>
            </p:xfrm>
            <a:graphic>
              <a:graphicData uri="http://schemas.openxmlformats.org/presentationml/2006/ole">
                <mc:AlternateContent xmlns:mc="http://schemas.openxmlformats.org/markup-compatibility/2006">
                  <mc:Choice xmlns:v="urn:schemas-microsoft-com:vml" Requires="v">
                    <p:oleObj spid="_x0000_s20510" name="Equation" r:id="rId11" imgW="609336" imgH="241195" progId="Equation.3">
                      <p:embed/>
                    </p:oleObj>
                  </mc:Choice>
                  <mc:Fallback>
                    <p:oleObj name="Equation" r:id="rId11" imgW="609336" imgH="241195" progId="Equation.3">
                      <p:embed/>
                      <p:pic>
                        <p:nvPicPr>
                          <p:cNvPr id="0" name="Object 1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7213" y="5459874"/>
                            <a:ext cx="10668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9" name="群組 22"/>
            <p:cNvGrpSpPr>
              <a:grpSpLocks/>
            </p:cNvGrpSpPr>
            <p:nvPr/>
          </p:nvGrpSpPr>
          <p:grpSpPr bwMode="auto">
            <a:xfrm>
              <a:off x="475928" y="5711552"/>
              <a:ext cx="4724400" cy="457200"/>
              <a:chOff x="533400" y="5867400"/>
              <a:chExt cx="4724400" cy="457200"/>
            </a:xfrm>
          </p:grpSpPr>
          <p:sp>
            <p:nvSpPr>
              <p:cNvPr id="20500" name="Text Box 1044"/>
              <p:cNvSpPr txBox="1">
                <a:spLocks noChangeArrowheads="1"/>
              </p:cNvSpPr>
              <p:nvPr/>
            </p:nvSpPr>
            <p:spPr bwMode="auto">
              <a:xfrm>
                <a:off x="533400" y="5867400"/>
                <a:ext cx="472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(2) 合併     和      </a:t>
                </a:r>
                <a:endParaRPr lang="en-US" altLang="zh-TW" sz="2200">
                  <a:latin typeface="微軟正黑體" panose="020B0604030504040204" pitchFamily="34" charset="-120"/>
                  <a:ea typeface="微軟正黑體" panose="020B0604030504040204" pitchFamily="34" charset="-120"/>
                </a:endParaRPr>
              </a:p>
            </p:txBody>
          </p:sp>
          <p:graphicFrame>
            <p:nvGraphicFramePr>
              <p:cNvPr id="20482" name="Object 1104"/>
              <p:cNvGraphicFramePr>
                <a:graphicFrameLocks noChangeAspect="1"/>
              </p:cNvGraphicFramePr>
              <p:nvPr/>
            </p:nvGraphicFramePr>
            <p:xfrm>
              <a:off x="1600200" y="5922963"/>
              <a:ext cx="296863" cy="381000"/>
            </p:xfrm>
            <a:graphic>
              <a:graphicData uri="http://schemas.openxmlformats.org/presentationml/2006/ole">
                <mc:AlternateContent xmlns:mc="http://schemas.openxmlformats.org/markup-compatibility/2006">
                  <mc:Choice xmlns:v="urn:schemas-microsoft-com:vml" Requires="v">
                    <p:oleObj spid="_x0000_s20511" name="Equation" r:id="rId13" imgW="177646" imgH="228402" progId="Equation.3">
                      <p:embed/>
                    </p:oleObj>
                  </mc:Choice>
                  <mc:Fallback>
                    <p:oleObj name="Equation" r:id="rId13" imgW="177646" imgH="228402" progId="Equation.3">
                      <p:embed/>
                      <p:pic>
                        <p:nvPicPr>
                          <p:cNvPr id="0" name="Object 1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5922963"/>
                            <a:ext cx="2968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1105"/>
              <p:cNvGraphicFramePr>
                <a:graphicFrameLocks noChangeAspect="1"/>
              </p:cNvGraphicFramePr>
              <p:nvPr/>
            </p:nvGraphicFramePr>
            <p:xfrm>
              <a:off x="2209800" y="5922963"/>
              <a:ext cx="319088" cy="401637"/>
            </p:xfrm>
            <a:graphic>
              <a:graphicData uri="http://schemas.openxmlformats.org/presentationml/2006/ole">
                <mc:AlternateContent xmlns:mc="http://schemas.openxmlformats.org/markup-compatibility/2006">
                  <mc:Choice xmlns:v="urn:schemas-microsoft-com:vml" Requires="v">
                    <p:oleObj spid="_x0000_s20512" name="Equation" r:id="rId15" imgW="190417" imgH="241195" progId="Equation.3">
                      <p:embed/>
                    </p:oleObj>
                  </mc:Choice>
                  <mc:Fallback>
                    <p:oleObj name="Equation" r:id="rId15" imgW="190417" imgH="241195" progId="Equation.3">
                      <p:embed/>
                      <p:pic>
                        <p:nvPicPr>
                          <p:cNvPr id="0" name="Object 1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5922963"/>
                            <a:ext cx="319088"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2525B7D-BB92-4D58-B901-8B806C8C2616}" type="slidenum">
              <a:rPr kumimoji="0" lang="zh-TW" altLang="en-US">
                <a:latin typeface="Arial Black" panose="020B0A04020102020204" pitchFamily="34" charset="0"/>
              </a:rPr>
              <a:pPr/>
              <a:t>29</a:t>
            </a:fld>
            <a:endParaRPr kumimoji="0" lang="en-US" altLang="zh-TW">
              <a:latin typeface="Arial Black" panose="020B0A04020102020204" pitchFamily="34" charset="0"/>
            </a:endParaRPr>
          </a:p>
        </p:txBody>
      </p:sp>
      <p:graphicFrame>
        <p:nvGraphicFramePr>
          <p:cNvPr id="594242" name="Group 322"/>
          <p:cNvGraphicFramePr>
            <a:graphicFrameLocks noGrp="1"/>
          </p:cNvGraphicFramePr>
          <p:nvPr/>
        </p:nvGraphicFramePr>
        <p:xfrm>
          <a:off x="755650" y="1341438"/>
          <a:ext cx="7632700" cy="3870325"/>
        </p:xfrm>
        <a:graphic>
          <a:graphicData uri="http://schemas.openxmlformats.org/drawingml/2006/table">
            <a:tbl>
              <a:tblPr/>
              <a:tblGrid>
                <a:gridCol w="301625"/>
                <a:gridCol w="1406525"/>
                <a:gridCol w="1406525"/>
                <a:gridCol w="1406525"/>
                <a:gridCol w="1408113"/>
                <a:gridCol w="1703387"/>
              </a:tblGrid>
              <a:tr h="7009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1" u="none" strike="noStrike" cap="none" normalizeH="0" baseline="0" dirty="0" err="1" smtClean="0">
                          <a:ln>
                            <a:noFill/>
                          </a:ln>
                          <a:solidFill>
                            <a:schemeClr val="tx1"/>
                          </a:solidFill>
                          <a:effectLst/>
                          <a:latin typeface="Times New Roman" pitchFamily="18" charset="0"/>
                          <a:ea typeface="新細明體" pitchFamily="18" charset="-120"/>
                          <a:cs typeface="Times New Roman" pitchFamily="18" charset="0"/>
                        </a:rPr>
                        <a:t>i</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最近鄰近群</a:t>
                      </a:r>
                      <a:endParaRPr kumimoji="1" lang="zh-TW" altLang="en-US"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平均灰階值</a:t>
                      </a:r>
                      <a:endParaRPr kumimoji="1" lang="zh-TW" altLang="en-US"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最大灰階值</a:t>
                      </a:r>
                      <a:endParaRPr kumimoji="1" lang="zh-TW" altLang="en-US"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最近距離</a:t>
                      </a:r>
                      <a:endParaRPr kumimoji="1" lang="zh-TW" altLang="en-US"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群內的圖元總數</a:t>
                      </a:r>
                      <a:endParaRPr kumimoji="1" lang="zh-TW" altLang="en-US"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0</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1500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278</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234</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234</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4</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94</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85</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94</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6</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150</a:t>
                      </a:r>
                      <a:endParaRPr kumimoji="1" lang="en-US" altLang="zh-TW" sz="2000" b="0" i="0" u="none" strike="noStrike" cap="none" normalizeH="0" baseline="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000" b="0" i="0" u="none" strike="noStrike" cap="none" normalizeH="0" baseline="0" dirty="0" smtClean="0">
                        <a:ln>
                          <a:noFill/>
                        </a:ln>
                        <a:solidFill>
                          <a:schemeClr val="tx1"/>
                        </a:solidFill>
                        <a:effectLst/>
                        <a:latin typeface="Arial" pitchFamily="34" charset="0"/>
                        <a:ea typeface="新細明體" pitchFamily="18" charset="-120"/>
                      </a:endParaRPr>
                    </a:p>
                  </a:txBody>
                  <a:tcPr marT="45693" marB="456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1">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圖</a:t>
                      </a: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5.5.4 (a) </a:t>
                      </a:r>
                      <a:r>
                        <a:rPr kumimoji="1" lang="zh-TW" altLang="en-US"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圖</a:t>
                      </a:r>
                      <a:r>
                        <a:rPr kumimoji="1" lang="en-US" altLang="zh-TW"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5.5.3(b) </a:t>
                      </a:r>
                      <a:r>
                        <a:rPr kumimoji="1" lang="zh-TW" altLang="en-US"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的表格表示法</a:t>
                      </a:r>
                    </a:p>
                  </a:txBody>
                  <a:tcPr marT="45693" marB="45693"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.1 前言</a:t>
            </a:r>
          </a:p>
        </p:txBody>
      </p:sp>
      <p:sp>
        <p:nvSpPr>
          <p:cNvPr id="32771" name="Rectangle 3"/>
          <p:cNvSpPr>
            <a:spLocks noGrp="1" noChangeArrowheads="1"/>
          </p:cNvSpPr>
          <p:nvPr>
            <p:ph idx="1"/>
          </p:nvPr>
        </p:nvSpPr>
        <p:spPr/>
        <p:txBody>
          <a:bodyPr/>
          <a:lstStyle/>
          <a:p>
            <a:pPr eaLnBrk="1" hangingPunct="1">
              <a:lnSpc>
                <a:spcPct val="90000"/>
              </a:lnSpc>
            </a:pPr>
            <a:r>
              <a:rPr lang="zh-TW" altLang="en-US" sz="2200" smtClean="0">
                <a:latin typeface="微軟正黑體" panose="020B0604030504040204" pitchFamily="34" charset="-120"/>
                <a:ea typeface="微軟正黑體" panose="020B0604030504040204" pitchFamily="34" charset="-120"/>
              </a:rPr>
              <a:t>針對門檻值的決定，介紹下列的四種方法：</a:t>
            </a:r>
          </a:p>
          <a:p>
            <a:pPr lvl="1" eaLnBrk="1" hangingPunct="1">
              <a:lnSpc>
                <a:spcPct val="90000"/>
              </a:lnSpc>
              <a:buClr>
                <a:schemeClr val="bg2"/>
              </a:buClr>
              <a:buFont typeface="Wingdings" panose="05000000000000000000" pitchFamily="2" charset="2"/>
              <a:buChar char="n"/>
            </a:pPr>
            <a:r>
              <a:rPr lang="zh-TW" altLang="en-US" sz="2200" smtClean="0">
                <a:latin typeface="微軟正黑體" panose="020B0604030504040204" pitchFamily="34" charset="-120"/>
                <a:ea typeface="微軟正黑體" panose="020B0604030504040204" pitchFamily="34" charset="-120"/>
              </a:rPr>
              <a:t>統計式</a:t>
            </a:r>
          </a:p>
          <a:p>
            <a:pPr lvl="1" eaLnBrk="1" hangingPunct="1">
              <a:lnSpc>
                <a:spcPct val="90000"/>
              </a:lnSpc>
              <a:buClr>
                <a:schemeClr val="bg2"/>
              </a:buClr>
              <a:buFont typeface="Wingdings" panose="05000000000000000000" pitchFamily="2" charset="2"/>
              <a:buChar char="n"/>
            </a:pPr>
            <a:r>
              <a:rPr lang="zh-TW" altLang="en-US" sz="2200" smtClean="0">
                <a:latin typeface="微軟正黑體" panose="020B0604030504040204" pitchFamily="34" charset="-120"/>
                <a:ea typeface="微軟正黑體" panose="020B0604030504040204" pitchFamily="34" charset="-120"/>
              </a:rPr>
              <a:t>消息理論式</a:t>
            </a:r>
          </a:p>
          <a:p>
            <a:pPr lvl="1" eaLnBrk="1" hangingPunct="1">
              <a:lnSpc>
                <a:spcPct val="90000"/>
              </a:lnSpc>
              <a:buClr>
                <a:schemeClr val="bg2"/>
              </a:buClr>
              <a:buFont typeface="Wingdings" panose="05000000000000000000" pitchFamily="2" charset="2"/>
              <a:buChar char="n"/>
            </a:pPr>
            <a:r>
              <a:rPr lang="zh-TW" altLang="en-US" sz="2200" smtClean="0">
                <a:latin typeface="微軟正黑體" panose="020B0604030504040204" pitchFamily="34" charset="-120"/>
                <a:ea typeface="微軟正黑體" panose="020B0604030504040204" pitchFamily="34" charset="-120"/>
              </a:rPr>
              <a:t>動差守恆式</a:t>
            </a:r>
          </a:p>
          <a:p>
            <a:pPr lvl="1" eaLnBrk="1" hangingPunct="1">
              <a:lnSpc>
                <a:spcPct val="90000"/>
              </a:lnSpc>
              <a:buClr>
                <a:schemeClr val="bg2"/>
              </a:buClr>
              <a:buFont typeface="Wingdings" panose="05000000000000000000" pitchFamily="2" charset="2"/>
              <a:buChar char="n"/>
            </a:pPr>
            <a:r>
              <a:rPr lang="zh-TW" altLang="en-US" sz="2200" smtClean="0">
                <a:latin typeface="微軟正黑體" panose="020B0604030504040204" pitchFamily="34" charset="-120"/>
                <a:ea typeface="微軟正黑體" panose="020B0604030504040204" pitchFamily="34" charset="-120"/>
              </a:rPr>
              <a:t>最佳配對式</a:t>
            </a:r>
          </a:p>
          <a:p>
            <a:pPr eaLnBrk="1" hangingPunct="1">
              <a:lnSpc>
                <a:spcPct val="90000"/>
              </a:lnSpc>
            </a:pPr>
            <a:r>
              <a:rPr lang="zh-TW" altLang="en-US" sz="2200" smtClean="0">
                <a:latin typeface="微軟正黑體" panose="020B0604030504040204" pitchFamily="34" charset="-120"/>
                <a:ea typeface="微軟正黑體" panose="020B0604030504040204" pitchFamily="34" charset="-120"/>
              </a:rPr>
              <a:t> 針對區域分割，介紹下列的二種方法：</a:t>
            </a:r>
          </a:p>
          <a:p>
            <a:pPr lvl="1" eaLnBrk="1" hangingPunct="1">
              <a:lnSpc>
                <a:spcPct val="90000"/>
              </a:lnSpc>
              <a:buClr>
                <a:schemeClr val="bg2"/>
              </a:buClr>
              <a:buFont typeface="Wingdings" panose="05000000000000000000" pitchFamily="2" charset="2"/>
              <a:buChar char="n"/>
            </a:pPr>
            <a:r>
              <a:rPr lang="zh-TW" altLang="en-US" sz="2200" smtClean="0">
                <a:latin typeface="微軟正黑體" panose="020B0604030504040204" pitchFamily="34" charset="-120"/>
                <a:ea typeface="微軟正黑體" panose="020B0604030504040204" pitchFamily="34" charset="-120"/>
              </a:rPr>
              <a:t>分離與合併式</a:t>
            </a:r>
          </a:p>
          <a:p>
            <a:pPr lvl="1" eaLnBrk="1" hangingPunct="1">
              <a:lnSpc>
                <a:spcPct val="90000"/>
              </a:lnSpc>
              <a:buClr>
                <a:schemeClr val="bg2"/>
              </a:buClr>
              <a:buFont typeface="Wingdings" panose="05000000000000000000" pitchFamily="2" charset="2"/>
              <a:buChar char="n"/>
            </a:pPr>
            <a:r>
              <a:rPr lang="zh-TW" altLang="en-US" sz="2200" smtClean="0">
                <a:latin typeface="微軟正黑體" panose="020B0604030504040204" pitchFamily="34" charset="-120"/>
                <a:ea typeface="微軟正黑體" panose="020B0604030504040204" pitchFamily="34" charset="-120"/>
              </a:rPr>
              <a:t>分水嶺式</a:t>
            </a:r>
          </a:p>
        </p:txBody>
      </p:sp>
      <p:sp>
        <p:nvSpPr>
          <p:cNvPr id="3277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2928CD5-E08F-4F9B-A77D-131E3645686E}" type="slidenum">
              <a:rPr kumimoji="0" lang="zh-TW" altLang="en-US">
                <a:latin typeface="Arial Black" panose="020B0A04020102020204" pitchFamily="34" charset="0"/>
              </a:rPr>
              <a:pPr/>
              <a:t>3</a:t>
            </a:fld>
            <a:endParaRPr kumimoji="0" lang="en-US" altLang="zh-TW">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A10C1B4-2A05-4E11-8741-445235F237BC}" type="slidenum">
              <a:rPr kumimoji="0" lang="zh-TW" altLang="en-US">
                <a:latin typeface="Arial Black" panose="020B0A04020102020204" pitchFamily="34" charset="0"/>
              </a:rPr>
              <a:pPr/>
              <a:t>30</a:t>
            </a:fld>
            <a:endParaRPr kumimoji="0" lang="en-US" altLang="zh-TW">
              <a:latin typeface="Arial Black" panose="020B0A04020102020204" pitchFamily="34" charset="0"/>
            </a:endParaRPr>
          </a:p>
        </p:txBody>
      </p:sp>
      <p:sp>
        <p:nvSpPr>
          <p:cNvPr id="39939" name="Rectangle 5"/>
          <p:cNvSpPr>
            <a:spLocks noChangeArrowheads="1"/>
          </p:cNvSpPr>
          <p:nvPr/>
        </p:nvSpPr>
        <p:spPr bwMode="auto">
          <a:xfrm>
            <a:off x="1884363" y="5470525"/>
            <a:ext cx="2127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595240" name="Group 296"/>
          <p:cNvGraphicFramePr>
            <a:graphicFrameLocks noGrp="1"/>
          </p:cNvGraphicFramePr>
          <p:nvPr/>
        </p:nvGraphicFramePr>
        <p:xfrm>
          <a:off x="539750" y="1268413"/>
          <a:ext cx="7561263" cy="3943350"/>
        </p:xfrm>
        <a:graphic>
          <a:graphicData uri="http://schemas.openxmlformats.org/drawingml/2006/table">
            <a:tbl>
              <a:tblPr/>
              <a:tblGrid>
                <a:gridCol w="298450"/>
                <a:gridCol w="1393825"/>
                <a:gridCol w="1393825"/>
                <a:gridCol w="1393825"/>
                <a:gridCol w="1393825"/>
                <a:gridCol w="1687513"/>
              </a:tblGrid>
              <a:tr h="803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
                      </a:r>
                      <a:b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br>
                      <a:r>
                        <a:rPr kumimoji="1" lang="en-US" altLang="zh-TW" sz="2200" b="0" i="1" u="none" strike="noStrike" cap="none" normalizeH="0" baseline="0" dirty="0" err="1" smtClean="0">
                          <a:ln>
                            <a:noFill/>
                          </a:ln>
                          <a:solidFill>
                            <a:schemeClr val="tx1"/>
                          </a:solidFill>
                          <a:effectLst/>
                          <a:latin typeface="Times New Roman" pitchFamily="18" charset="0"/>
                          <a:ea typeface="新細明體" pitchFamily="18" charset="-120"/>
                          <a:cs typeface="Times New Roman" pitchFamily="18" charset="0"/>
                        </a:rPr>
                        <a:t>i</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最近鄰近群</a:t>
                      </a:r>
                      <a:endParaRPr kumimoji="1" lang="zh-TW" altLang="en-US"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平均灰階值</a:t>
                      </a:r>
                      <a:endParaRPr kumimoji="1" lang="zh-TW" altLang="en-US"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最大灰階值</a:t>
                      </a:r>
                      <a:endParaRPr kumimoji="1" lang="zh-TW" altLang="en-US"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最近距離</a:t>
                      </a:r>
                      <a:endParaRPr kumimoji="1" lang="zh-TW" altLang="en-US" sz="22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群內的圖元總數</a:t>
                      </a:r>
                      <a:endParaRPr kumimoji="1" lang="zh-TW" altLang="en-US" sz="22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1500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278</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234</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234</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4</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83.75</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85</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260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6</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90</a:t>
                      </a:r>
                      <a:endParaRPr kumimoji="1" lang="en-US" altLang="zh-TW" sz="2200" b="0" i="0" u="none" strike="noStrike" cap="none" normalizeH="0" baseline="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260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22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圖</a:t>
                      </a: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5.5.4 (b) </a:t>
                      </a: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圖</a:t>
                      </a: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4.5.3(d) </a:t>
                      </a: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的表格表示法</a:t>
                      </a:r>
                      <a:endParaRPr kumimoji="1" lang="zh-TW" altLang="en-US" sz="2200" b="0" i="0" u="none" strike="noStrike" cap="none" normalizeH="0" baseline="0" dirty="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B5CF8E09-4E5E-4B09-A695-CE46513A0999}" type="slidenum">
              <a:rPr kumimoji="0" lang="zh-TW" altLang="en-US">
                <a:latin typeface="Arial Black" panose="020B0A04020102020204" pitchFamily="34" charset="0"/>
              </a:rPr>
              <a:pPr/>
              <a:t>31</a:t>
            </a:fld>
            <a:endParaRPr kumimoji="0" lang="en-US" altLang="zh-TW">
              <a:latin typeface="Arial Black" panose="020B0A04020102020204" pitchFamily="34" charset="0"/>
            </a:endParaRPr>
          </a:p>
        </p:txBody>
      </p:sp>
      <p:sp>
        <p:nvSpPr>
          <p:cNvPr id="21516" name="Rectangle 1027"/>
          <p:cNvSpPr>
            <a:spLocks noChangeArrowheads="1"/>
          </p:cNvSpPr>
          <p:nvPr/>
        </p:nvSpPr>
        <p:spPr bwMode="auto">
          <a:xfrm>
            <a:off x="381000" y="609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時間複雜度</a:t>
            </a:r>
          </a:p>
        </p:txBody>
      </p:sp>
      <p:sp>
        <p:nvSpPr>
          <p:cNvPr id="21517" name="Text Box 1028"/>
          <p:cNvSpPr txBox="1">
            <a:spLocks noChangeArrowheads="1"/>
          </p:cNvSpPr>
          <p:nvPr/>
        </p:nvSpPr>
        <p:spPr bwMode="auto">
          <a:xfrm>
            <a:off x="457200" y="1066800"/>
            <a:ext cx="8077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步驟(1)需花</a:t>
            </a:r>
            <a:r>
              <a:rPr lang="en-US" altLang="zh-TW" sz="2200" i="1">
                <a:latin typeface="微軟正黑體" panose="020B0604030504040204" pitchFamily="34" charset="-120"/>
                <a:ea typeface="微軟正黑體" panose="020B0604030504040204" pitchFamily="34" charset="-120"/>
              </a:rPr>
              <a:t>O</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m</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找到目前群組中最短的距離。步驟(2)需花</a:t>
            </a:r>
            <a:r>
              <a:rPr lang="en-US" altLang="zh-TW" sz="2200" i="1">
                <a:latin typeface="微軟正黑體" panose="020B0604030504040204" pitchFamily="34" charset="-120"/>
                <a:ea typeface="微軟正黑體" panose="020B0604030504040204" pitchFamily="34" charset="-120"/>
              </a:rPr>
              <a:t>O</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的時間修正合併後的群內資訊。步驟(3)需花            的時間來修正每個群和別群的最短距離計算，這裡                。</a:t>
            </a: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由於兩群之間的合併會使其中一群不見，所以每次的合併會使群的個數少一。我們從開始的</a:t>
            </a:r>
            <a:r>
              <a:rPr lang="en-US" altLang="zh-TW" sz="2200" i="1">
                <a:latin typeface="微軟正黑體" panose="020B0604030504040204" pitchFamily="34" charset="-120"/>
                <a:ea typeface="微軟正黑體" panose="020B0604030504040204" pitchFamily="34" charset="-120"/>
              </a:rPr>
              <a:t>m</a:t>
            </a:r>
            <a:r>
              <a:rPr lang="zh-TW" altLang="en-US" sz="2200">
                <a:latin typeface="微軟正黑體" panose="020B0604030504040204" pitchFamily="34" charset="-120"/>
                <a:ea typeface="微軟正黑體" panose="020B0604030504040204" pitchFamily="34" charset="-120"/>
              </a:rPr>
              <a:t>群出發，一直進行到只剩(</a:t>
            </a:r>
            <a:r>
              <a:rPr lang="en-US" altLang="zh-TW" sz="2200" i="1">
                <a:latin typeface="微軟正黑體" panose="020B0604030504040204" pitchFamily="34" charset="-120"/>
                <a:ea typeface="微軟正黑體" panose="020B0604030504040204" pitchFamily="34" charset="-120"/>
              </a:rPr>
              <a:t>k+</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群一共需完成(</a:t>
            </a:r>
            <a:r>
              <a:rPr lang="en-US" altLang="zh-TW" sz="2200" i="1">
                <a:latin typeface="微軟正黑體" panose="020B0604030504040204" pitchFamily="34" charset="-120"/>
                <a:ea typeface="微軟正黑體" panose="020B0604030504040204" pitchFamily="34" charset="-120"/>
              </a:rPr>
              <a:t>m</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k</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次的合併動作。一個合併步驟前後又共需三個步驟來完成，所以共需 </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的時間。</a:t>
            </a:r>
          </a:p>
        </p:txBody>
      </p:sp>
      <p:graphicFrame>
        <p:nvGraphicFramePr>
          <p:cNvPr id="21506" name="Object 52"/>
          <p:cNvGraphicFramePr>
            <a:graphicFrameLocks noChangeAspect="1"/>
          </p:cNvGraphicFramePr>
          <p:nvPr/>
        </p:nvGraphicFramePr>
        <p:xfrm>
          <a:off x="5913438" y="1439863"/>
          <a:ext cx="833437" cy="407987"/>
        </p:xfrm>
        <a:graphic>
          <a:graphicData uri="http://schemas.openxmlformats.org/presentationml/2006/ole">
            <mc:AlternateContent xmlns:mc="http://schemas.openxmlformats.org/markup-compatibility/2006">
              <mc:Choice xmlns:v="urn:schemas-microsoft-com:vml" Requires="v">
                <p:oleObj spid="_x0000_s21540" r:id="rId3" imgW="444114" imgH="215713" progId="Equation.3">
                  <p:embed/>
                </p:oleObj>
              </mc:Choice>
              <mc:Fallback>
                <p:oleObj r:id="rId3" imgW="444114" imgH="215713"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438" y="1439863"/>
                        <a:ext cx="83343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7" name="Object 53"/>
          <p:cNvGraphicFramePr>
            <a:graphicFrameLocks noChangeAspect="1"/>
          </p:cNvGraphicFramePr>
          <p:nvPr/>
        </p:nvGraphicFramePr>
        <p:xfrm>
          <a:off x="5067300" y="1763713"/>
          <a:ext cx="1020763" cy="333375"/>
        </p:xfrm>
        <a:graphic>
          <a:graphicData uri="http://schemas.openxmlformats.org/presentationml/2006/ole">
            <mc:AlternateContent xmlns:mc="http://schemas.openxmlformats.org/markup-compatibility/2006">
              <mc:Choice xmlns:v="urn:schemas-microsoft-com:vml" Requires="v">
                <p:oleObj spid="_x0000_s21541" name="方程式" r:id="rId5" imgW="558558" imgH="177723" progId="Equation.3">
                  <p:embed/>
                </p:oleObj>
              </mc:Choice>
              <mc:Fallback>
                <p:oleObj name="方程式" r:id="rId5" imgW="558558" imgH="177723"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1763713"/>
                        <a:ext cx="10207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54"/>
          <p:cNvGraphicFramePr>
            <a:graphicFrameLocks noChangeAspect="1"/>
          </p:cNvGraphicFramePr>
          <p:nvPr/>
        </p:nvGraphicFramePr>
        <p:xfrm>
          <a:off x="3744913" y="3300413"/>
          <a:ext cx="1501775" cy="347662"/>
        </p:xfrm>
        <a:graphic>
          <a:graphicData uri="http://schemas.openxmlformats.org/presentationml/2006/ole">
            <mc:AlternateContent xmlns:mc="http://schemas.openxmlformats.org/markup-compatibility/2006">
              <mc:Choice xmlns:v="urn:schemas-microsoft-com:vml" Requires="v">
                <p:oleObj spid="_x0000_s21542" name="Equation" r:id="rId7" imgW="876300" imgH="203200" progId="Equation.DSMT4">
                  <p:embed/>
                </p:oleObj>
              </mc:Choice>
              <mc:Fallback>
                <p:oleObj name="Equation" r:id="rId7" imgW="876300" imgH="203200" progId="Equation.DSMT4">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913" y="3300413"/>
                        <a:ext cx="1501775"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530" name="Group 1090"/>
          <p:cNvGraphicFramePr>
            <a:graphicFrameLocks noGrp="1"/>
          </p:cNvGraphicFramePr>
          <p:nvPr/>
        </p:nvGraphicFramePr>
        <p:xfrm>
          <a:off x="1371600" y="4267200"/>
          <a:ext cx="6224588" cy="1524000"/>
        </p:xfrm>
        <a:graphic>
          <a:graphicData uri="http://schemas.openxmlformats.org/drawingml/2006/table">
            <a:tbl>
              <a:tblPr/>
              <a:tblGrid>
                <a:gridCol w="1556147"/>
                <a:gridCol w="1556147"/>
                <a:gridCol w="1556147"/>
                <a:gridCol w="1556147"/>
              </a:tblGrid>
              <a:tr h="508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Otsu</a:t>
                      </a:r>
                      <a:r>
                        <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rPr>
                        <a:t>方法</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rPr>
                        <a:t>Kapur</a:t>
                      </a:r>
                      <a:r>
                        <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rPr>
                        <a:t>方法</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rPr>
                        <a:t>PNN</a:t>
                      </a:r>
                      <a:r>
                        <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rPr>
                        <a:t>方法</a:t>
                      </a: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200" b="0" i="1" u="none" strike="noStrike" cap="none" normalizeH="0" baseline="0" dirty="0" smtClean="0">
                          <a:ln>
                            <a:noFill/>
                          </a:ln>
                          <a:solidFill>
                            <a:schemeClr val="tx1"/>
                          </a:solidFill>
                          <a:effectLst/>
                          <a:latin typeface="Times New Roman" pitchFamily="18" charset="0"/>
                          <a:ea typeface="新細明體" pitchFamily="18" charset="-120"/>
                        </a:rPr>
                        <a:t>K</a:t>
                      </a: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rPr>
                        <a:t>=1</a:t>
                      </a: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200" b="0" i="1" u="none" strike="noStrike" cap="none" normalizeH="0" baseline="0" dirty="0" smtClean="0">
                          <a:ln>
                            <a:noFill/>
                          </a:ln>
                          <a:solidFill>
                            <a:schemeClr val="tx1"/>
                          </a:solidFill>
                          <a:effectLst/>
                          <a:latin typeface="Times New Roman" pitchFamily="18" charset="0"/>
                          <a:ea typeface="新細明體" pitchFamily="18" charset="-120"/>
                        </a:rPr>
                        <a:t>K</a:t>
                      </a:r>
                      <a:r>
                        <a:rPr kumimoji="1" lang="en-US" altLang="zh-TW" sz="2200" b="0" i="0" u="none" strike="noStrike" cap="none" normalizeH="0" baseline="0" dirty="0" smtClean="0">
                          <a:ln>
                            <a:noFill/>
                          </a:ln>
                          <a:solidFill>
                            <a:schemeClr val="tx1"/>
                          </a:solidFill>
                          <a:effectLst/>
                          <a:latin typeface="Times New Roman" pitchFamily="18" charset="0"/>
                          <a:ea typeface="新細明體" pitchFamily="18" charset="-120"/>
                        </a:rPr>
                        <a:t>&gt;1</a:t>
                      </a: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smtClean="0">
                        <a:ln>
                          <a:noFill/>
                        </a:ln>
                        <a:solidFill>
                          <a:schemeClr val="tx1"/>
                        </a:solidFill>
                        <a:effectLst/>
                        <a:latin typeface="Times New Roman" pitchFamily="18" charset="0"/>
                        <a:ea typeface="新細明體" pitchFamily="18" charset="-120"/>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en-US" sz="2200" b="0" i="0" u="none" strike="noStrike" cap="none" normalizeH="0" baseline="0" dirty="0" smtClean="0">
                        <a:ln>
                          <a:noFill/>
                        </a:ln>
                        <a:solidFill>
                          <a:schemeClr val="tx1"/>
                        </a:solidFill>
                        <a:effectLst/>
                        <a:latin typeface="Times New Roman" pitchFamily="18" charset="0"/>
                        <a:ea typeface="新細明體" pitchFamily="18" charset="-120"/>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09" name="Object 55"/>
          <p:cNvGraphicFramePr>
            <a:graphicFrameLocks noChangeAspect="1"/>
          </p:cNvGraphicFramePr>
          <p:nvPr/>
        </p:nvGraphicFramePr>
        <p:xfrm>
          <a:off x="6324600" y="4800600"/>
          <a:ext cx="838200" cy="430213"/>
        </p:xfrm>
        <a:graphic>
          <a:graphicData uri="http://schemas.openxmlformats.org/presentationml/2006/ole">
            <mc:AlternateContent xmlns:mc="http://schemas.openxmlformats.org/markup-compatibility/2006">
              <mc:Choice xmlns:v="urn:schemas-microsoft-com:vml" Requires="v">
                <p:oleObj spid="_x0000_s21543" name="Equation" r:id="rId9" imgW="444307" imgH="228501" progId="Equation.3">
                  <p:embed/>
                </p:oleObj>
              </mc:Choice>
              <mc:Fallback>
                <p:oleObj name="Equation" r:id="rId9" imgW="444307" imgH="228501"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4800600"/>
                        <a:ext cx="8382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57"/>
          <p:cNvGraphicFramePr>
            <a:graphicFrameLocks noChangeAspect="1"/>
          </p:cNvGraphicFramePr>
          <p:nvPr/>
        </p:nvGraphicFramePr>
        <p:xfrm>
          <a:off x="4859338" y="4875213"/>
          <a:ext cx="719137" cy="382587"/>
        </p:xfrm>
        <a:graphic>
          <a:graphicData uri="http://schemas.openxmlformats.org/presentationml/2006/ole">
            <mc:AlternateContent xmlns:mc="http://schemas.openxmlformats.org/markup-compatibility/2006">
              <mc:Choice xmlns:v="urn:schemas-microsoft-com:vml" Requires="v">
                <p:oleObj spid="_x0000_s21544" name="Equation" r:id="rId11" imgW="380835" imgH="203112" progId="Equation.3">
                  <p:embed/>
                </p:oleObj>
              </mc:Choice>
              <mc:Fallback>
                <p:oleObj name="Equation" r:id="rId11" imgW="380835" imgH="203112" progId="Equation.3">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4875213"/>
                        <a:ext cx="71913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58"/>
          <p:cNvGraphicFramePr>
            <a:graphicFrameLocks noChangeAspect="1"/>
          </p:cNvGraphicFramePr>
          <p:nvPr/>
        </p:nvGraphicFramePr>
        <p:xfrm>
          <a:off x="3319463" y="4875213"/>
          <a:ext cx="719137" cy="382587"/>
        </p:xfrm>
        <a:graphic>
          <a:graphicData uri="http://schemas.openxmlformats.org/presentationml/2006/ole">
            <mc:AlternateContent xmlns:mc="http://schemas.openxmlformats.org/markup-compatibility/2006">
              <mc:Choice xmlns:v="urn:schemas-microsoft-com:vml" Requires="v">
                <p:oleObj spid="_x0000_s21545" name="Equation" r:id="rId13" imgW="380835" imgH="203112" progId="Equation.3">
                  <p:embed/>
                </p:oleObj>
              </mc:Choice>
              <mc:Fallback>
                <p:oleObj name="Equation" r:id="rId13" imgW="380835" imgH="203112"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9463" y="4875213"/>
                        <a:ext cx="71913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59"/>
          <p:cNvGraphicFramePr>
            <a:graphicFrameLocks noChangeAspect="1"/>
          </p:cNvGraphicFramePr>
          <p:nvPr/>
        </p:nvGraphicFramePr>
        <p:xfrm>
          <a:off x="4800600" y="5334000"/>
          <a:ext cx="838200" cy="430213"/>
        </p:xfrm>
        <a:graphic>
          <a:graphicData uri="http://schemas.openxmlformats.org/presentationml/2006/ole">
            <mc:AlternateContent xmlns:mc="http://schemas.openxmlformats.org/markup-compatibility/2006">
              <mc:Choice xmlns:v="urn:schemas-microsoft-com:vml" Requires="v">
                <p:oleObj spid="_x0000_s21546" name="Equation" r:id="rId14" imgW="444307" imgH="228501" progId="Equation.3">
                  <p:embed/>
                </p:oleObj>
              </mc:Choice>
              <mc:Fallback>
                <p:oleObj name="Equation" r:id="rId14" imgW="444307" imgH="228501" progId="Equation.3">
                  <p:embed/>
                  <p:pic>
                    <p:nvPicPr>
                      <p:cNvPr id="0" name="Object 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0" y="5334000"/>
                        <a:ext cx="8382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60"/>
          <p:cNvGraphicFramePr>
            <a:graphicFrameLocks noChangeAspect="1"/>
          </p:cNvGraphicFramePr>
          <p:nvPr/>
        </p:nvGraphicFramePr>
        <p:xfrm>
          <a:off x="3276600" y="5334000"/>
          <a:ext cx="838200" cy="430213"/>
        </p:xfrm>
        <a:graphic>
          <a:graphicData uri="http://schemas.openxmlformats.org/presentationml/2006/ole">
            <mc:AlternateContent xmlns:mc="http://schemas.openxmlformats.org/markup-compatibility/2006">
              <mc:Choice xmlns:v="urn:schemas-microsoft-com:vml" Requires="v">
                <p:oleObj spid="_x0000_s21547" name="Equation" r:id="rId16" imgW="444307" imgH="228501" progId="Equation.3">
                  <p:embed/>
                </p:oleObj>
              </mc:Choice>
              <mc:Fallback>
                <p:oleObj name="Equation" r:id="rId16" imgW="444307" imgH="228501" progId="Equation.3">
                  <p:embed/>
                  <p:pic>
                    <p:nvPicPr>
                      <p:cNvPr id="0" name="Object 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5334000"/>
                        <a:ext cx="8382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0"/>
          <p:cNvGraphicFramePr>
            <a:graphicFrameLocks noChangeAspect="1"/>
          </p:cNvGraphicFramePr>
          <p:nvPr/>
        </p:nvGraphicFramePr>
        <p:xfrm>
          <a:off x="6094413" y="5402263"/>
          <a:ext cx="1501775" cy="347662"/>
        </p:xfrm>
        <a:graphic>
          <a:graphicData uri="http://schemas.openxmlformats.org/presentationml/2006/ole">
            <mc:AlternateContent xmlns:mc="http://schemas.openxmlformats.org/markup-compatibility/2006">
              <mc:Choice xmlns:v="urn:schemas-microsoft-com:vml" Requires="v">
                <p:oleObj spid="_x0000_s21548" name="Equation" r:id="rId17" imgW="876300" imgH="203200" progId="Equation.DSMT4">
                  <p:embed/>
                </p:oleObj>
              </mc:Choice>
              <mc:Fallback>
                <p:oleObj name="Equation" r:id="rId17" imgW="876300" imgH="203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413" y="5402263"/>
                        <a:ext cx="1501775"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19763591-4D85-43E9-A159-BD93187D545F}" type="slidenum">
              <a:rPr kumimoji="0" lang="zh-TW" altLang="en-US">
                <a:latin typeface="Arial Black" panose="020B0A04020102020204" pitchFamily="34" charset="0"/>
              </a:rPr>
              <a:pPr/>
              <a:t>32</a:t>
            </a:fld>
            <a:endParaRPr kumimoji="0" lang="en-US" altLang="zh-TW">
              <a:latin typeface="Arial Black" panose="020B0A04020102020204" pitchFamily="34" charset="0"/>
            </a:endParaRPr>
          </a:p>
        </p:txBody>
      </p:sp>
      <p:pic>
        <p:nvPicPr>
          <p:cNvPr id="40963" name="Picture 1027" descr="text"/>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609600"/>
            <a:ext cx="2524125" cy="2514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40964" name="Text Box 1031"/>
          <p:cNvSpPr txBox="1">
            <a:spLocks noChangeArrowheads="1"/>
          </p:cNvSpPr>
          <p:nvPr/>
        </p:nvSpPr>
        <p:spPr bwMode="auto">
          <a:xfrm>
            <a:off x="1133475" y="316865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a)</a:t>
            </a:r>
            <a:r>
              <a:rPr lang="zh-TW" altLang="en-US" sz="1600">
                <a:latin typeface="微軟正黑體" panose="020B0604030504040204" pitchFamily="34" charset="-120"/>
                <a:ea typeface="微軟正黑體" panose="020B0604030504040204" pitchFamily="34" charset="-120"/>
              </a:rPr>
              <a:t>輸入的文件影像</a:t>
            </a:r>
          </a:p>
        </p:txBody>
      </p:sp>
      <p:sp>
        <p:nvSpPr>
          <p:cNvPr id="40965" name="Text Box 1032"/>
          <p:cNvSpPr txBox="1">
            <a:spLocks noChangeArrowheads="1"/>
          </p:cNvSpPr>
          <p:nvPr/>
        </p:nvSpPr>
        <p:spPr bwMode="auto">
          <a:xfrm>
            <a:off x="4216400" y="316865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latin typeface="微軟正黑體" panose="020B0604030504040204" pitchFamily="34" charset="-120"/>
                <a:ea typeface="微軟正黑體" panose="020B0604030504040204" pitchFamily="34" charset="-120"/>
              </a:rPr>
              <a:t>(b)Otsu</a:t>
            </a:r>
            <a:r>
              <a:rPr lang="zh-TW" altLang="en-US" sz="1600">
                <a:latin typeface="微軟正黑體" panose="020B0604030504040204" pitchFamily="34" charset="-120"/>
                <a:ea typeface="微軟正黑體" panose="020B0604030504040204" pitchFamily="34" charset="-120"/>
              </a:rPr>
              <a:t>法執行後的結果</a:t>
            </a:r>
          </a:p>
        </p:txBody>
      </p:sp>
      <p:sp>
        <p:nvSpPr>
          <p:cNvPr id="40966" name="Text Box 1034"/>
          <p:cNvSpPr txBox="1">
            <a:spLocks noChangeArrowheads="1"/>
          </p:cNvSpPr>
          <p:nvPr/>
        </p:nvSpPr>
        <p:spPr bwMode="auto">
          <a:xfrm>
            <a:off x="828675" y="636905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latin typeface="微軟正黑體" panose="020B0604030504040204" pitchFamily="34" charset="-120"/>
                <a:ea typeface="微軟正黑體" panose="020B0604030504040204" pitchFamily="34" charset="-120"/>
              </a:rPr>
              <a:t>(c)Kapur</a:t>
            </a:r>
            <a:r>
              <a:rPr lang="zh-TW" altLang="en-US" sz="1600">
                <a:latin typeface="微軟正黑體" panose="020B0604030504040204" pitchFamily="34" charset="-120"/>
                <a:ea typeface="微軟正黑體" panose="020B0604030504040204" pitchFamily="34" charset="-120"/>
              </a:rPr>
              <a:t>法執行後的結果</a:t>
            </a:r>
          </a:p>
        </p:txBody>
      </p:sp>
      <p:sp>
        <p:nvSpPr>
          <p:cNvPr id="40967" name="Text Box 1035"/>
          <p:cNvSpPr txBox="1">
            <a:spLocks noChangeArrowheads="1"/>
          </p:cNvSpPr>
          <p:nvPr/>
        </p:nvSpPr>
        <p:spPr bwMode="auto">
          <a:xfrm>
            <a:off x="4216400" y="636905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latin typeface="微軟正黑體" panose="020B0604030504040204" pitchFamily="34" charset="-120"/>
                <a:ea typeface="微軟正黑體" panose="020B0604030504040204" pitchFamily="34" charset="-120"/>
              </a:rPr>
              <a:t>(d)PNN</a:t>
            </a:r>
            <a:r>
              <a:rPr lang="zh-TW" altLang="en-US" sz="1600">
                <a:latin typeface="微軟正黑體" panose="020B0604030504040204" pitchFamily="34" charset="-120"/>
                <a:ea typeface="微軟正黑體" panose="020B0604030504040204" pitchFamily="34" charset="-120"/>
              </a:rPr>
              <a:t>法執行後的結果</a:t>
            </a:r>
          </a:p>
        </p:txBody>
      </p:sp>
      <p:pic>
        <p:nvPicPr>
          <p:cNvPr id="40968" name="Picture 1036" descr="text"/>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609600"/>
            <a:ext cx="2524125" cy="2514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40969" name="Picture 1037" descr="textk"/>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3810000"/>
            <a:ext cx="2514600" cy="2514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40970" name="Picture 1038" descr="text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800475"/>
            <a:ext cx="2524125" cy="252412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40971" name="Text Box 1039"/>
          <p:cNvSpPr txBox="1">
            <a:spLocks noChangeArrowheads="1"/>
          </p:cNvSpPr>
          <p:nvPr/>
        </p:nvSpPr>
        <p:spPr bwMode="auto">
          <a:xfrm>
            <a:off x="6875463" y="5445125"/>
            <a:ext cx="2124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000">
                <a:latin typeface="微軟正黑體" panose="020B0604030504040204" pitchFamily="34" charset="-120"/>
                <a:ea typeface="微軟正黑體" panose="020B0604030504040204" pitchFamily="34" charset="-120"/>
              </a:rPr>
              <a:t>圖</a:t>
            </a:r>
            <a:r>
              <a:rPr lang="en-US" altLang="zh-TW" sz="2000">
                <a:latin typeface="微軟正黑體" panose="020B0604030504040204" pitchFamily="34" charset="-120"/>
                <a:ea typeface="微軟正黑體" panose="020B0604030504040204" pitchFamily="34" charset="-120"/>
              </a:rPr>
              <a:t>5</a:t>
            </a:r>
            <a:r>
              <a:rPr lang="zh-TW" altLang="en-US" sz="2000">
                <a:latin typeface="微軟正黑體" panose="020B0604030504040204" pitchFamily="34" charset="-120"/>
                <a:ea typeface="微軟正黑體" panose="020B0604030504040204" pitchFamily="34" charset="-120"/>
              </a:rPr>
              <a:t>.5.5  </a:t>
            </a:r>
            <a:r>
              <a:rPr lang="en-US" altLang="zh-TW" sz="2000">
                <a:latin typeface="微軟正黑體" panose="020B0604030504040204" pitchFamily="34" charset="-120"/>
                <a:ea typeface="微軟正黑體" panose="020B0604030504040204" pitchFamily="34" charset="-120"/>
              </a:rPr>
              <a:t/>
            </a:r>
            <a:br>
              <a:rPr lang="en-US" altLang="zh-TW" sz="2000">
                <a:latin typeface="微軟正黑體" panose="020B0604030504040204" pitchFamily="34" charset="-120"/>
                <a:ea typeface="微軟正黑體" panose="020B0604030504040204" pitchFamily="34" charset="-120"/>
              </a:rPr>
            </a:br>
            <a:r>
              <a:rPr lang="zh-TW" altLang="en-US" sz="2000">
                <a:latin typeface="微軟正黑體" panose="020B0604030504040204" pitchFamily="34" charset="-120"/>
                <a:ea typeface="微軟正黑體" panose="020B0604030504040204" pitchFamily="34" charset="-120"/>
              </a:rPr>
              <a:t>三種方法的比較</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.6 分離與合併式的區域分割法</a:t>
            </a:r>
          </a:p>
        </p:txBody>
      </p:sp>
      <p:sp>
        <p:nvSpPr>
          <p:cNvPr id="22533"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E15B80E-9884-490C-82FF-8D5E8E24C2A5}" type="slidenum">
              <a:rPr kumimoji="0" lang="zh-TW" altLang="en-US">
                <a:latin typeface="Arial Black" panose="020B0A04020102020204" pitchFamily="34" charset="0"/>
              </a:rPr>
              <a:pPr/>
              <a:t>33</a:t>
            </a:fld>
            <a:endParaRPr kumimoji="0" lang="en-US" altLang="zh-TW">
              <a:latin typeface="Arial Black" panose="020B0A04020102020204" pitchFamily="34" charset="0"/>
            </a:endParaRPr>
          </a:p>
        </p:txBody>
      </p:sp>
      <p:grpSp>
        <p:nvGrpSpPr>
          <p:cNvPr id="22534" name="Group 25"/>
          <p:cNvGrpSpPr>
            <a:grpSpLocks/>
          </p:cNvGrpSpPr>
          <p:nvPr/>
        </p:nvGrpSpPr>
        <p:grpSpPr bwMode="auto">
          <a:xfrm>
            <a:off x="2786063" y="2359025"/>
            <a:ext cx="2928937" cy="2060575"/>
            <a:chOff x="3069" y="4603"/>
            <a:chExt cx="4612" cy="3245"/>
          </a:xfrm>
        </p:grpSpPr>
        <p:grpSp>
          <p:nvGrpSpPr>
            <p:cNvPr id="22542" name="Group 26"/>
            <p:cNvGrpSpPr>
              <a:grpSpLocks/>
            </p:cNvGrpSpPr>
            <p:nvPr/>
          </p:nvGrpSpPr>
          <p:grpSpPr bwMode="auto">
            <a:xfrm>
              <a:off x="4552" y="4603"/>
              <a:ext cx="463" cy="474"/>
              <a:chOff x="4140" y="4629"/>
              <a:chExt cx="463" cy="474"/>
            </a:xfrm>
          </p:grpSpPr>
          <p:sp>
            <p:nvSpPr>
              <p:cNvPr id="22572" name="Oval 27"/>
              <p:cNvSpPr>
                <a:spLocks noChangeArrowheads="1"/>
              </p:cNvSpPr>
              <p:nvPr/>
            </p:nvSpPr>
            <p:spPr bwMode="auto">
              <a:xfrm>
                <a:off x="4140" y="4629"/>
                <a:ext cx="463" cy="449"/>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73" name="Text Box 28"/>
              <p:cNvSpPr txBox="1">
                <a:spLocks noChangeArrowheads="1"/>
              </p:cNvSpPr>
              <p:nvPr/>
            </p:nvSpPr>
            <p:spPr bwMode="auto">
              <a:xfrm>
                <a:off x="4191" y="4654"/>
                <a:ext cx="39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I</a:t>
                </a:r>
              </a:p>
            </p:txBody>
          </p:sp>
        </p:grpSp>
        <p:grpSp>
          <p:nvGrpSpPr>
            <p:cNvPr id="22543" name="Group 29"/>
            <p:cNvGrpSpPr>
              <a:grpSpLocks/>
            </p:cNvGrpSpPr>
            <p:nvPr/>
          </p:nvGrpSpPr>
          <p:grpSpPr bwMode="auto">
            <a:xfrm>
              <a:off x="3069" y="5637"/>
              <a:ext cx="3177" cy="615"/>
              <a:chOff x="3069" y="5637"/>
              <a:chExt cx="3177" cy="615"/>
            </a:xfrm>
          </p:grpSpPr>
          <p:grpSp>
            <p:nvGrpSpPr>
              <p:cNvPr id="22560" name="Group 30"/>
              <p:cNvGrpSpPr>
                <a:grpSpLocks/>
              </p:cNvGrpSpPr>
              <p:nvPr/>
            </p:nvGrpSpPr>
            <p:grpSpPr bwMode="auto">
              <a:xfrm>
                <a:off x="3069" y="5641"/>
                <a:ext cx="617" cy="603"/>
                <a:chOff x="4140" y="4629"/>
                <a:chExt cx="463" cy="474"/>
              </a:xfrm>
            </p:grpSpPr>
            <p:sp>
              <p:nvSpPr>
                <p:cNvPr id="22570" name="Oval 31"/>
                <p:cNvSpPr>
                  <a:spLocks noChangeArrowheads="1"/>
                </p:cNvSpPr>
                <p:nvPr/>
              </p:nvSpPr>
              <p:spPr bwMode="auto">
                <a:xfrm>
                  <a:off x="4140" y="4629"/>
                  <a:ext cx="463" cy="449"/>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71" name="Text Box 32"/>
                <p:cNvSpPr txBox="1">
                  <a:spLocks noChangeArrowheads="1"/>
                </p:cNvSpPr>
                <p:nvPr/>
              </p:nvSpPr>
              <p:spPr bwMode="auto">
                <a:xfrm>
                  <a:off x="4191" y="4654"/>
                  <a:ext cx="39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1</a:t>
                  </a:r>
                  <a:endParaRPr kumimoji="0" lang="en-US" altLang="zh-TW" sz="1200"/>
                </a:p>
              </p:txBody>
            </p:sp>
          </p:grpSp>
          <p:grpSp>
            <p:nvGrpSpPr>
              <p:cNvPr id="22561" name="Group 33"/>
              <p:cNvGrpSpPr>
                <a:grpSpLocks/>
              </p:cNvGrpSpPr>
              <p:nvPr/>
            </p:nvGrpSpPr>
            <p:grpSpPr bwMode="auto">
              <a:xfrm>
                <a:off x="3965" y="5637"/>
                <a:ext cx="617" cy="603"/>
                <a:chOff x="4140" y="4629"/>
                <a:chExt cx="463" cy="474"/>
              </a:xfrm>
            </p:grpSpPr>
            <p:sp>
              <p:nvSpPr>
                <p:cNvPr id="22568" name="Oval 34"/>
                <p:cNvSpPr>
                  <a:spLocks noChangeArrowheads="1"/>
                </p:cNvSpPr>
                <p:nvPr/>
              </p:nvSpPr>
              <p:spPr bwMode="auto">
                <a:xfrm>
                  <a:off x="4140" y="4629"/>
                  <a:ext cx="463" cy="449"/>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69" name="Text Box 35"/>
                <p:cNvSpPr txBox="1">
                  <a:spLocks noChangeArrowheads="1"/>
                </p:cNvSpPr>
                <p:nvPr/>
              </p:nvSpPr>
              <p:spPr bwMode="auto">
                <a:xfrm>
                  <a:off x="4191" y="4654"/>
                  <a:ext cx="39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2</a:t>
                  </a:r>
                  <a:endParaRPr kumimoji="0" lang="en-US" altLang="zh-TW" sz="1200"/>
                </a:p>
              </p:txBody>
            </p:sp>
          </p:grpSp>
          <p:grpSp>
            <p:nvGrpSpPr>
              <p:cNvPr id="22562" name="Group 36"/>
              <p:cNvGrpSpPr>
                <a:grpSpLocks/>
              </p:cNvGrpSpPr>
              <p:nvPr/>
            </p:nvGrpSpPr>
            <p:grpSpPr bwMode="auto">
              <a:xfrm>
                <a:off x="4813" y="5649"/>
                <a:ext cx="617" cy="603"/>
                <a:chOff x="4140" y="4629"/>
                <a:chExt cx="463" cy="474"/>
              </a:xfrm>
            </p:grpSpPr>
            <p:sp>
              <p:nvSpPr>
                <p:cNvPr id="22566" name="Oval 37"/>
                <p:cNvSpPr>
                  <a:spLocks noChangeArrowheads="1"/>
                </p:cNvSpPr>
                <p:nvPr/>
              </p:nvSpPr>
              <p:spPr bwMode="auto">
                <a:xfrm>
                  <a:off x="4140" y="4629"/>
                  <a:ext cx="463" cy="449"/>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67" name="Text Box 38"/>
                <p:cNvSpPr txBox="1">
                  <a:spLocks noChangeArrowheads="1"/>
                </p:cNvSpPr>
                <p:nvPr/>
              </p:nvSpPr>
              <p:spPr bwMode="auto">
                <a:xfrm>
                  <a:off x="4191" y="4654"/>
                  <a:ext cx="39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3</a:t>
                  </a:r>
                  <a:endParaRPr kumimoji="0" lang="en-US" altLang="zh-TW" sz="1200"/>
                </a:p>
              </p:txBody>
            </p:sp>
          </p:grpSp>
          <p:grpSp>
            <p:nvGrpSpPr>
              <p:cNvPr id="22563" name="Group 39"/>
              <p:cNvGrpSpPr>
                <a:grpSpLocks/>
              </p:cNvGrpSpPr>
              <p:nvPr/>
            </p:nvGrpSpPr>
            <p:grpSpPr bwMode="auto">
              <a:xfrm>
                <a:off x="5629" y="5647"/>
                <a:ext cx="617" cy="603"/>
                <a:chOff x="4140" y="4629"/>
                <a:chExt cx="463" cy="474"/>
              </a:xfrm>
            </p:grpSpPr>
            <p:sp>
              <p:nvSpPr>
                <p:cNvPr id="22564" name="Oval 40"/>
                <p:cNvSpPr>
                  <a:spLocks noChangeArrowheads="1"/>
                </p:cNvSpPr>
                <p:nvPr/>
              </p:nvSpPr>
              <p:spPr bwMode="auto">
                <a:xfrm>
                  <a:off x="4140" y="4629"/>
                  <a:ext cx="463" cy="449"/>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65" name="Text Box 41"/>
                <p:cNvSpPr txBox="1">
                  <a:spLocks noChangeArrowheads="1"/>
                </p:cNvSpPr>
                <p:nvPr/>
              </p:nvSpPr>
              <p:spPr bwMode="auto">
                <a:xfrm>
                  <a:off x="4191" y="4654"/>
                  <a:ext cx="39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4</a:t>
                  </a:r>
                  <a:endParaRPr kumimoji="0" lang="en-US" altLang="zh-TW" sz="1200"/>
                </a:p>
              </p:txBody>
            </p:sp>
          </p:grpSp>
        </p:grpSp>
        <p:sp>
          <p:nvSpPr>
            <p:cNvPr id="22544" name="Line 42"/>
            <p:cNvSpPr>
              <a:spLocks noChangeShapeType="1"/>
            </p:cNvSpPr>
            <p:nvPr/>
          </p:nvSpPr>
          <p:spPr bwMode="auto">
            <a:xfrm flipH="1">
              <a:off x="3433" y="4963"/>
              <a:ext cx="1157" cy="6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45" name="Line 43"/>
            <p:cNvSpPr>
              <a:spLocks noChangeShapeType="1"/>
            </p:cNvSpPr>
            <p:nvPr/>
          </p:nvSpPr>
          <p:spPr bwMode="auto">
            <a:xfrm flipH="1">
              <a:off x="4334" y="5027"/>
              <a:ext cx="346" cy="5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46" name="Line 44"/>
            <p:cNvSpPr>
              <a:spLocks noChangeShapeType="1"/>
            </p:cNvSpPr>
            <p:nvPr/>
          </p:nvSpPr>
          <p:spPr bwMode="auto">
            <a:xfrm>
              <a:off x="4884" y="5040"/>
              <a:ext cx="168" cy="6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47" name="Line 45"/>
            <p:cNvSpPr>
              <a:spLocks noChangeShapeType="1"/>
            </p:cNvSpPr>
            <p:nvPr/>
          </p:nvSpPr>
          <p:spPr bwMode="auto">
            <a:xfrm>
              <a:off x="5004" y="4920"/>
              <a:ext cx="756" cy="7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48" name="Oval 46"/>
            <p:cNvSpPr>
              <a:spLocks noChangeArrowheads="1"/>
            </p:cNvSpPr>
            <p:nvPr/>
          </p:nvSpPr>
          <p:spPr bwMode="auto">
            <a:xfrm>
              <a:off x="4461" y="7189"/>
              <a:ext cx="617" cy="571"/>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49" name="Text Box 47"/>
            <p:cNvSpPr txBox="1">
              <a:spLocks noChangeArrowheads="1"/>
            </p:cNvSpPr>
            <p:nvPr/>
          </p:nvSpPr>
          <p:spPr bwMode="auto">
            <a:xfrm>
              <a:off x="4481" y="7269"/>
              <a:ext cx="64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41</a:t>
              </a:r>
              <a:endParaRPr kumimoji="0" lang="en-US" altLang="zh-TW" sz="1200"/>
            </a:p>
          </p:txBody>
        </p:sp>
        <p:sp>
          <p:nvSpPr>
            <p:cNvPr id="22550" name="Oval 48"/>
            <p:cNvSpPr>
              <a:spLocks noChangeArrowheads="1"/>
            </p:cNvSpPr>
            <p:nvPr/>
          </p:nvSpPr>
          <p:spPr bwMode="auto">
            <a:xfrm>
              <a:off x="5357" y="7185"/>
              <a:ext cx="617" cy="571"/>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51" name="Text Box 49"/>
            <p:cNvSpPr txBox="1">
              <a:spLocks noChangeArrowheads="1"/>
            </p:cNvSpPr>
            <p:nvPr/>
          </p:nvSpPr>
          <p:spPr bwMode="auto">
            <a:xfrm>
              <a:off x="5377" y="7253"/>
              <a:ext cx="64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42</a:t>
              </a:r>
              <a:endParaRPr kumimoji="0" lang="en-US" altLang="zh-TW" sz="1200"/>
            </a:p>
          </p:txBody>
        </p:sp>
        <p:sp>
          <p:nvSpPr>
            <p:cNvPr id="22552" name="Oval 50"/>
            <p:cNvSpPr>
              <a:spLocks noChangeArrowheads="1"/>
            </p:cNvSpPr>
            <p:nvPr/>
          </p:nvSpPr>
          <p:spPr bwMode="auto">
            <a:xfrm>
              <a:off x="6205" y="7197"/>
              <a:ext cx="617" cy="571"/>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53" name="Text Box 51"/>
            <p:cNvSpPr txBox="1">
              <a:spLocks noChangeArrowheads="1"/>
            </p:cNvSpPr>
            <p:nvPr/>
          </p:nvSpPr>
          <p:spPr bwMode="auto">
            <a:xfrm>
              <a:off x="6225" y="7277"/>
              <a:ext cx="64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43</a:t>
              </a:r>
              <a:endParaRPr kumimoji="0" lang="en-US" altLang="zh-TW" sz="1200"/>
            </a:p>
          </p:txBody>
        </p:sp>
        <p:sp>
          <p:nvSpPr>
            <p:cNvPr id="22554" name="Oval 52"/>
            <p:cNvSpPr>
              <a:spLocks noChangeArrowheads="1"/>
            </p:cNvSpPr>
            <p:nvPr/>
          </p:nvSpPr>
          <p:spPr bwMode="auto">
            <a:xfrm>
              <a:off x="7021" y="7195"/>
              <a:ext cx="617" cy="571"/>
            </a:xfrm>
            <a:prstGeom prst="ellipse">
              <a:avLst/>
            </a:prstGeom>
            <a:solidFill>
              <a:srgbClr val="FFFFFF"/>
            </a:solidFill>
            <a:ln w="9525">
              <a:solidFill>
                <a:srgbClr val="000000"/>
              </a:solidFill>
              <a:round/>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555" name="Text Box 53"/>
            <p:cNvSpPr txBox="1">
              <a:spLocks noChangeArrowheads="1"/>
            </p:cNvSpPr>
            <p:nvPr/>
          </p:nvSpPr>
          <p:spPr bwMode="auto">
            <a:xfrm>
              <a:off x="7065" y="7251"/>
              <a:ext cx="616"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en-US" altLang="zh-TW" sz="1200"/>
                <a:t>R</a:t>
              </a:r>
              <a:r>
                <a:rPr kumimoji="0" lang="en-US" altLang="zh-TW" sz="1200" baseline="-25000"/>
                <a:t>44</a:t>
              </a:r>
              <a:endParaRPr kumimoji="0" lang="en-US" altLang="zh-TW" sz="1200"/>
            </a:p>
          </p:txBody>
        </p:sp>
        <p:sp>
          <p:nvSpPr>
            <p:cNvPr id="22556" name="Line 54"/>
            <p:cNvSpPr>
              <a:spLocks noChangeShapeType="1"/>
            </p:cNvSpPr>
            <p:nvPr/>
          </p:nvSpPr>
          <p:spPr bwMode="auto">
            <a:xfrm flipH="1">
              <a:off x="4728" y="6168"/>
              <a:ext cx="1020" cy="1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57" name="Line 55"/>
            <p:cNvSpPr>
              <a:spLocks noChangeShapeType="1"/>
            </p:cNvSpPr>
            <p:nvPr/>
          </p:nvSpPr>
          <p:spPr bwMode="auto">
            <a:xfrm flipH="1">
              <a:off x="5612" y="6204"/>
              <a:ext cx="268" cy="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58" name="Line 56"/>
            <p:cNvSpPr>
              <a:spLocks noChangeShapeType="1"/>
            </p:cNvSpPr>
            <p:nvPr/>
          </p:nvSpPr>
          <p:spPr bwMode="auto">
            <a:xfrm>
              <a:off x="6096" y="6192"/>
              <a:ext cx="289"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559" name="Line 57"/>
            <p:cNvSpPr>
              <a:spLocks noChangeShapeType="1"/>
            </p:cNvSpPr>
            <p:nvPr/>
          </p:nvSpPr>
          <p:spPr bwMode="auto">
            <a:xfrm>
              <a:off x="6204" y="6108"/>
              <a:ext cx="1104"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22530" name="Object 2"/>
          <p:cNvGraphicFramePr>
            <a:graphicFrameLocks noChangeAspect="1"/>
          </p:cNvGraphicFramePr>
          <p:nvPr/>
        </p:nvGraphicFramePr>
        <p:xfrm>
          <a:off x="152400" y="2209800"/>
          <a:ext cx="2441575" cy="2438400"/>
        </p:xfrm>
        <a:graphic>
          <a:graphicData uri="http://schemas.openxmlformats.org/presentationml/2006/ole">
            <mc:AlternateContent xmlns:mc="http://schemas.openxmlformats.org/markup-compatibility/2006">
              <mc:Choice xmlns:v="urn:schemas-microsoft-com:vml" Requires="v">
                <p:oleObj spid="_x0000_s22574" name="文件" r:id="rId3" imgW="2438400" imgH="2438400" progId="Word.Document.8">
                  <p:embed/>
                </p:oleObj>
              </mc:Choice>
              <mc:Fallback>
                <p:oleObj name="文件" r:id="rId3" imgW="2438400" imgH="24384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09800"/>
                        <a:ext cx="2441575"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Text Box 61"/>
          <p:cNvSpPr txBox="1">
            <a:spLocks noChangeArrowheads="1"/>
          </p:cNvSpPr>
          <p:nvPr/>
        </p:nvSpPr>
        <p:spPr bwMode="auto">
          <a:xfrm>
            <a:off x="838200" y="4419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a)</a:t>
            </a:r>
            <a:r>
              <a:rPr lang="zh-TW" altLang="en-US" sz="1600">
                <a:latin typeface="微軟正黑體" panose="020B0604030504040204" pitchFamily="34" charset="-120"/>
                <a:ea typeface="微軟正黑體" panose="020B0604030504040204" pitchFamily="34" charset="-120"/>
              </a:rPr>
              <a:t>區塊圖</a:t>
            </a:r>
          </a:p>
        </p:txBody>
      </p:sp>
      <p:sp>
        <p:nvSpPr>
          <p:cNvPr id="22536" name="Text Box 62"/>
          <p:cNvSpPr txBox="1">
            <a:spLocks noChangeArrowheads="1"/>
          </p:cNvSpPr>
          <p:nvPr/>
        </p:nvSpPr>
        <p:spPr bwMode="auto">
          <a:xfrm>
            <a:off x="3548063" y="4419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b)</a:t>
            </a:r>
            <a:r>
              <a:rPr lang="zh-TW" altLang="en-US" sz="1600">
                <a:latin typeface="微軟正黑體" panose="020B0604030504040204" pitchFamily="34" charset="-120"/>
                <a:ea typeface="微軟正黑體" panose="020B0604030504040204" pitchFamily="34" charset="-120"/>
              </a:rPr>
              <a:t>四分樹結構</a:t>
            </a:r>
          </a:p>
        </p:txBody>
      </p:sp>
      <p:sp>
        <p:nvSpPr>
          <p:cNvPr id="22537" name="Text Box 63"/>
          <p:cNvSpPr txBox="1">
            <a:spLocks noChangeArrowheads="1"/>
          </p:cNvSpPr>
          <p:nvPr/>
        </p:nvSpPr>
        <p:spPr bwMode="auto">
          <a:xfrm>
            <a:off x="1828800" y="4800600"/>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.6.1  初始的分離狀態</a:t>
            </a:r>
          </a:p>
        </p:txBody>
      </p:sp>
      <p:graphicFrame>
        <p:nvGraphicFramePr>
          <p:cNvPr id="22531" name="Object 3"/>
          <p:cNvGraphicFramePr>
            <a:graphicFrameLocks noChangeAspect="1"/>
          </p:cNvGraphicFramePr>
          <p:nvPr/>
        </p:nvGraphicFramePr>
        <p:xfrm>
          <a:off x="6477000" y="2362200"/>
          <a:ext cx="2325688" cy="2328863"/>
        </p:xfrm>
        <a:graphic>
          <a:graphicData uri="http://schemas.openxmlformats.org/presentationml/2006/ole">
            <mc:AlternateContent xmlns:mc="http://schemas.openxmlformats.org/markup-compatibility/2006">
              <mc:Choice xmlns:v="urn:schemas-microsoft-com:vml" Requires="v">
                <p:oleObj spid="_x0000_s22575" name="文件" r:id="rId5" imgW="2324100" imgH="2333625" progId="Word.Document.8">
                  <p:embed/>
                </p:oleObj>
              </mc:Choice>
              <mc:Fallback>
                <p:oleObj name="文件" r:id="rId5" imgW="2324100" imgH="2333625"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362200"/>
                        <a:ext cx="2325688" cy="232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8" name="Text Box 67"/>
          <p:cNvSpPr txBox="1">
            <a:spLocks noChangeArrowheads="1"/>
          </p:cNvSpPr>
          <p:nvPr/>
        </p:nvSpPr>
        <p:spPr bwMode="auto">
          <a:xfrm>
            <a:off x="6705600" y="45720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圖4.6.2  區域分割圖</a:t>
            </a:r>
          </a:p>
        </p:txBody>
      </p:sp>
      <p:sp>
        <p:nvSpPr>
          <p:cNvPr id="22539" name="Text Box 68"/>
          <p:cNvSpPr txBox="1">
            <a:spLocks noChangeArrowheads="1"/>
          </p:cNvSpPr>
          <p:nvPr/>
        </p:nvSpPr>
        <p:spPr bwMode="auto">
          <a:xfrm>
            <a:off x="5867400" y="307975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sym typeface="Wingdings" panose="05000000000000000000" pitchFamily="2" charset="2"/>
              </a:rPr>
              <a:t></a:t>
            </a:r>
            <a:endParaRPr lang="zh-TW" altLang="en-US" sz="2200"/>
          </a:p>
        </p:txBody>
      </p:sp>
      <p:sp>
        <p:nvSpPr>
          <p:cNvPr id="22540" name="Rectangle 69"/>
          <p:cNvSpPr>
            <a:spLocks noChangeArrowheads="1"/>
          </p:cNvSpPr>
          <p:nvPr/>
        </p:nvSpPr>
        <p:spPr bwMode="auto">
          <a:xfrm>
            <a:off x="381000" y="1600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四分樹分割</a:t>
            </a:r>
          </a:p>
          <a:p>
            <a:pPr eaLnBrk="1" hangingPunct="1">
              <a:spcBef>
                <a:spcPct val="20000"/>
              </a:spcBef>
              <a:buClr>
                <a:schemeClr val="bg2"/>
              </a:buClr>
              <a:buSzPct val="75000"/>
              <a:buFont typeface="Wingdings" panose="05000000000000000000" pitchFamily="2" charset="2"/>
              <a:buChar char="n"/>
            </a:pPr>
            <a:endParaRPr lang="zh-TW" altLang="en-US" sz="2200">
              <a:latin typeface="微軟正黑體" panose="020B0604030504040204" pitchFamily="34" charset="-120"/>
              <a:ea typeface="微軟正黑體" panose="020B0604030504040204" pitchFamily="34" charset="-120"/>
            </a:endParaRPr>
          </a:p>
        </p:txBody>
      </p:sp>
      <p:sp>
        <p:nvSpPr>
          <p:cNvPr id="22541" name="Rectangle 71"/>
          <p:cNvSpPr>
            <a:spLocks noChangeArrowheads="1"/>
          </p:cNvSpPr>
          <p:nvPr/>
        </p:nvSpPr>
        <p:spPr bwMode="auto">
          <a:xfrm>
            <a:off x="304800" y="5257800"/>
            <a:ext cx="8012113"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just" eaLnBrk="1" hangingPunct="1">
              <a:spcBef>
                <a:spcPct val="20000"/>
              </a:spcBef>
              <a:buClr>
                <a:schemeClr val="bg2"/>
              </a:buClr>
              <a:buSzPct val="75000"/>
              <a:buFont typeface="Wingdings" panose="05000000000000000000" pitchFamily="2" charset="2"/>
              <a:buNone/>
            </a:pP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由下往上，從最底層的葉子進行鄰近區塊的查詢，一經找到鄰近的區塊就比較兩者的平均灰階值和變異數，若彼此的差異在誤差內，就進行合併的動作。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D8BAC82-C2B5-4BA1-AAB3-7142B6311901}" type="slidenum">
              <a:rPr kumimoji="0" lang="zh-TW" altLang="en-US">
                <a:latin typeface="Arial Black" panose="020B0A04020102020204" pitchFamily="34" charset="0"/>
              </a:rPr>
              <a:pPr/>
              <a:t>34</a:t>
            </a:fld>
            <a:endParaRPr kumimoji="0" lang="en-US" altLang="zh-TW">
              <a:latin typeface="Arial Black" panose="020B0A04020102020204" pitchFamily="34" charset="0"/>
            </a:endParaRPr>
          </a:p>
        </p:txBody>
      </p:sp>
      <p:graphicFrame>
        <p:nvGraphicFramePr>
          <p:cNvPr id="23554" name="Object 2"/>
          <p:cNvGraphicFramePr>
            <a:graphicFrameLocks noChangeAspect="1"/>
          </p:cNvGraphicFramePr>
          <p:nvPr/>
        </p:nvGraphicFramePr>
        <p:xfrm>
          <a:off x="1692275" y="3573463"/>
          <a:ext cx="5399088" cy="1868487"/>
        </p:xfrm>
        <a:graphic>
          <a:graphicData uri="http://schemas.openxmlformats.org/presentationml/2006/ole">
            <mc:AlternateContent xmlns:mc="http://schemas.openxmlformats.org/markup-compatibility/2006">
              <mc:Choice xmlns:v="urn:schemas-microsoft-com:vml" Requires="v">
                <p:oleObj spid="_x0000_s23560" name="文件" r:id="rId3" imgW="3362325" imgH="1162050" progId="Word.Document.8">
                  <p:embed/>
                </p:oleObj>
              </mc:Choice>
              <mc:Fallback>
                <p:oleObj name="文件" r:id="rId3" imgW="3362325" imgH="11620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573463"/>
                        <a:ext cx="5399088" cy="186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 name="Text Box 48"/>
          <p:cNvSpPr txBox="1">
            <a:spLocks noChangeArrowheads="1"/>
          </p:cNvSpPr>
          <p:nvPr/>
        </p:nvSpPr>
        <p:spPr bwMode="auto">
          <a:xfrm>
            <a:off x="3132138" y="5300663"/>
            <a:ext cx="220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.6.3  四個鄰近區塊</a:t>
            </a:r>
          </a:p>
        </p:txBody>
      </p:sp>
      <p:sp>
        <p:nvSpPr>
          <p:cNvPr id="23557" name="Rectangle 49"/>
          <p:cNvSpPr>
            <a:spLocks noChangeArrowheads="1"/>
          </p:cNvSpPr>
          <p:nvPr/>
        </p:nvSpPr>
        <p:spPr bwMode="auto">
          <a:xfrm>
            <a:off x="381000" y="64135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另一不同的合併次序</a:t>
            </a:r>
            <a:endParaRPr lang="en-US" altLang="zh-TW" sz="2200">
              <a:latin typeface="微軟正黑體" panose="020B0604030504040204" pitchFamily="34" charset="-120"/>
              <a:ea typeface="微軟正黑體" panose="020B0604030504040204" pitchFamily="34" charset="-120"/>
            </a:endParaRPr>
          </a:p>
        </p:txBody>
      </p:sp>
      <p:sp>
        <p:nvSpPr>
          <p:cNvPr id="23558" name="Rectangle 50"/>
          <p:cNvSpPr>
            <a:spLocks noChangeArrowheads="1"/>
          </p:cNvSpPr>
          <p:nvPr/>
        </p:nvSpPr>
        <p:spPr bwMode="auto">
          <a:xfrm>
            <a:off x="304800" y="1143000"/>
            <a:ext cx="8458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首先將</a:t>
            </a:r>
            <a:r>
              <a:rPr lang="en-US" altLang="zh-TW" sz="2200">
                <a:latin typeface="微軟正黑體" panose="020B0604030504040204" pitchFamily="34" charset="-120"/>
                <a:ea typeface="微軟正黑體" panose="020B0604030504040204" pitchFamily="34" charset="-120"/>
              </a:rPr>
              <a:t>N×N</a:t>
            </a:r>
            <a:r>
              <a:rPr lang="zh-TW" altLang="en-US" sz="2200">
                <a:latin typeface="微軟正黑體" panose="020B0604030504040204" pitchFamily="34" charset="-120"/>
                <a:ea typeface="微軟正黑體" panose="020B0604030504040204" pitchFamily="34" charset="-120"/>
              </a:rPr>
              <a:t>的影像看成已分離成</a:t>
            </a:r>
            <a:r>
              <a:rPr lang="en-US" altLang="zh-TW" sz="2200">
                <a:latin typeface="微軟正黑體" panose="020B0604030504040204" pitchFamily="34" charset="-120"/>
                <a:ea typeface="微軟正黑體" panose="020B0604030504040204" pitchFamily="34" charset="-120"/>
              </a:rPr>
              <a:t>N×N</a:t>
            </a:r>
            <a:r>
              <a:rPr lang="zh-TW" altLang="en-US" sz="2200">
                <a:latin typeface="微軟正黑體" panose="020B0604030504040204" pitchFamily="34" charset="-120"/>
                <a:ea typeface="微軟正黑體" panose="020B0604030504040204" pitchFamily="34" charset="-120"/>
              </a:rPr>
              <a:t>個小區塊：</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200">
                <a:latin typeface="微軟正黑體" panose="020B0604030504040204" pitchFamily="34" charset="-120"/>
                <a:ea typeface="微軟正黑體" panose="020B0604030504040204" pitchFamily="34" charset="-120"/>
              </a:rPr>
              <a:t>第一行和第一列，將該區塊和右邊的鄰近區塊比較彼此的平均灰階值差異和變異數差異，若差異過小，則合併成一個區塊。</a:t>
            </a:r>
          </a:p>
          <a:p>
            <a:pPr eaLnBrk="1" hangingPunct="1">
              <a:spcBef>
                <a:spcPct val="20000"/>
              </a:spcBef>
              <a:buClr>
                <a:schemeClr val="bg2"/>
              </a:buClr>
              <a:buSzPct val="75000"/>
              <a:buFont typeface="Wingdings" panose="05000000000000000000" pitchFamily="2" charset="2"/>
              <a:buNone/>
            </a:pPr>
            <a:endParaRPr lang="zh-TW" altLang="en-US" sz="2200">
              <a:latin typeface="微軟正黑體" panose="020B0604030504040204" pitchFamily="34" charset="-120"/>
              <a:ea typeface="微軟正黑體" panose="020B0604030504040204" pitchFamily="34" charset="-120"/>
            </a:endParaRPr>
          </a:p>
        </p:txBody>
      </p:sp>
      <p:sp>
        <p:nvSpPr>
          <p:cNvPr id="23559" name="Rectangle 51"/>
          <p:cNvSpPr>
            <a:spLocks noChangeArrowheads="1"/>
          </p:cNvSpPr>
          <p:nvPr/>
        </p:nvSpPr>
        <p:spPr bwMode="auto">
          <a:xfrm>
            <a:off x="304800" y="23622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200">
                <a:latin typeface="微軟正黑體" panose="020B0604030504040204" pitchFamily="34" charset="-120"/>
                <a:ea typeface="微軟正黑體" panose="020B0604030504040204" pitchFamily="34" charset="-120"/>
              </a:rPr>
              <a:t>第二列以後，考慮中位於(</a:t>
            </a:r>
            <a:r>
              <a:rPr lang="en-US" altLang="zh-TW" sz="2200">
                <a:latin typeface="微軟正黑體" panose="020B0604030504040204" pitchFamily="34" charset="-120"/>
                <a:ea typeface="微軟正黑體" panose="020B0604030504040204" pitchFamily="34" charset="-120"/>
              </a:rPr>
              <a:t>i,j)</a:t>
            </a:r>
            <a:r>
              <a:rPr lang="zh-TW" altLang="en-US" sz="2200">
                <a:latin typeface="微軟正黑體" panose="020B0604030504040204" pitchFamily="34" charset="-120"/>
                <a:ea typeface="微軟正黑體" panose="020B0604030504040204" pitchFamily="34" charset="-120"/>
              </a:rPr>
              <a:t>的像素和四個鄰近區塊的平均灰階值和變異數小於門檻值，則進行合併。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p:cNvSpPr>
          <p:nvPr>
            <p:ph type="title"/>
          </p:nvPr>
        </p:nvSpPr>
        <p:spPr>
          <a:xfrm>
            <a:off x="468313" y="765175"/>
            <a:ext cx="8229600" cy="1371600"/>
          </a:xfrm>
        </p:spPr>
        <p:txBody>
          <a:bodyPr/>
          <a:lstStyle/>
          <a:p>
            <a:pPr eaLnBrk="1" hangingPunct="1"/>
            <a:r>
              <a:rPr lang="zh-TW" altLang="en-US" sz="3200" smtClean="0">
                <a:latin typeface="微軟正黑體" panose="020B0604030504040204" pitchFamily="34" charset="-120"/>
                <a:ea typeface="微軟正黑體" panose="020B0604030504040204" pitchFamily="34" charset="-120"/>
              </a:rPr>
              <a:t>範例</a:t>
            </a:r>
            <a:r>
              <a:rPr lang="en-US" altLang="zh-TW" sz="3200" smtClean="0">
                <a:latin typeface="微軟正黑體" panose="020B0604030504040204" pitchFamily="34" charset="-120"/>
                <a:ea typeface="微軟正黑體" panose="020B0604030504040204" pitchFamily="34" charset="-120"/>
                <a:cs typeface="Times New Roman" panose="02020603050405020304" pitchFamily="18" charset="0"/>
              </a:rPr>
              <a:t>1</a:t>
            </a:r>
            <a:r>
              <a:rPr lang="en-US" altLang="zh-TW" sz="3200" smtClean="0">
                <a:latin typeface="微軟正黑體" panose="020B0604030504040204" pitchFamily="34" charset="-120"/>
                <a:ea typeface="微軟正黑體" panose="020B0604030504040204" pitchFamily="34" charset="-120"/>
              </a:rPr>
              <a:t>:</a:t>
            </a:r>
            <a:r>
              <a:rPr lang="zh-TW" altLang="en-US" sz="3200" smtClean="0">
                <a:latin typeface="微軟正黑體" panose="020B0604030504040204" pitchFamily="34" charset="-120"/>
                <a:ea typeface="微軟正黑體" panose="020B0604030504040204" pitchFamily="34" charset="-120"/>
              </a:rPr>
              <a:t>何謂</a:t>
            </a:r>
            <a:r>
              <a:rPr lang="zh-TW" altLang="zh-TW" sz="3200" smtClean="0">
                <a:latin typeface="微軟正黑體" panose="020B0604030504040204" pitchFamily="34" charset="-120"/>
                <a:ea typeface="微軟正黑體" panose="020B0604030504040204" pitchFamily="34" charset="-120"/>
              </a:rPr>
              <a:t>二階段式的區域分割法</a:t>
            </a:r>
            <a:r>
              <a:rPr lang="en-US" altLang="zh-TW" sz="3200" smtClean="0">
                <a:latin typeface="微軟正黑體" panose="020B0604030504040204" pitchFamily="34" charset="-120"/>
                <a:ea typeface="微軟正黑體" panose="020B0604030504040204" pitchFamily="34" charset="-120"/>
              </a:rPr>
              <a:t/>
            </a:r>
            <a:br>
              <a:rPr lang="en-US" altLang="zh-TW" sz="3200" smtClean="0">
                <a:latin typeface="微軟正黑體" panose="020B0604030504040204" pitchFamily="34" charset="-120"/>
                <a:ea typeface="微軟正黑體" panose="020B0604030504040204" pitchFamily="34" charset="-120"/>
              </a:rPr>
            </a:br>
            <a:r>
              <a:rPr lang="en-US" altLang="zh-TW" sz="3200" smtClean="0">
                <a:latin typeface="微軟正黑體" panose="020B0604030504040204" pitchFamily="34" charset="-120"/>
                <a:ea typeface="微軟正黑體" panose="020B0604030504040204" pitchFamily="34" charset="-120"/>
              </a:rPr>
              <a:t/>
            </a:r>
            <a:br>
              <a:rPr lang="en-US" altLang="zh-TW" sz="3200" smtClean="0">
                <a:latin typeface="微軟正黑體" panose="020B0604030504040204" pitchFamily="34" charset="-120"/>
                <a:ea typeface="微軟正黑體" panose="020B0604030504040204" pitchFamily="34" charset="-120"/>
              </a:rPr>
            </a:br>
            <a:r>
              <a:rPr lang="zh-TW" altLang="en-US" sz="3200" smtClean="0">
                <a:latin typeface="微軟正黑體" panose="020B0604030504040204" pitchFamily="34" charset="-120"/>
                <a:ea typeface="微軟正黑體" panose="020B0604030504040204" pitchFamily="34" charset="-120"/>
              </a:rPr>
              <a:t>解答</a:t>
            </a:r>
            <a:r>
              <a:rPr lang="en-US" altLang="zh-TW" sz="3200" smtClean="0">
                <a:latin typeface="微軟正黑體" panose="020B0604030504040204" pitchFamily="34" charset="-120"/>
                <a:ea typeface="微軟正黑體" panose="020B0604030504040204" pitchFamily="34" charset="-120"/>
              </a:rPr>
              <a:t>:</a:t>
            </a:r>
            <a:endParaRPr lang="zh-TW" altLang="en-US" sz="3200" smtClean="0">
              <a:latin typeface="微軟正黑體" panose="020B0604030504040204" pitchFamily="34" charset="-120"/>
              <a:ea typeface="微軟正黑體" panose="020B0604030504040204" pitchFamily="34" charset="-120"/>
            </a:endParaRPr>
          </a:p>
        </p:txBody>
      </p:sp>
      <p:sp>
        <p:nvSpPr>
          <p:cNvPr id="41987"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BCB2304-C5AF-4BB7-AAAB-A709066E09B6}" type="slidenum">
              <a:rPr kumimoji="0" lang="zh-TW" altLang="en-US">
                <a:latin typeface="Arial Black" panose="020B0A04020102020204" pitchFamily="34" charset="0"/>
              </a:rPr>
              <a:pPr/>
              <a:t>35</a:t>
            </a:fld>
            <a:endParaRPr kumimoji="0" lang="en-US" altLang="zh-TW">
              <a:latin typeface="Arial Black" panose="020B0A04020102020204" pitchFamily="34" charset="0"/>
            </a:endParaRPr>
          </a:p>
        </p:txBody>
      </p:sp>
      <p:sp>
        <p:nvSpPr>
          <p:cNvPr id="41988"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endParaRPr lang="zh-TW" altLang="zh-TW"/>
          </a:p>
        </p:txBody>
      </p:sp>
      <p:sp>
        <p:nvSpPr>
          <p:cNvPr id="41989" name="矩形 6"/>
          <p:cNvSpPr>
            <a:spLocks noChangeArrowheads="1"/>
          </p:cNvSpPr>
          <p:nvPr/>
        </p:nvSpPr>
        <p:spPr bwMode="auto">
          <a:xfrm>
            <a:off x="2124075" y="3573463"/>
            <a:ext cx="2159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zh-TW" sz="2200">
                <a:latin typeface="微軟正黑體" panose="020B0604030504040204" pitchFamily="34" charset="-120"/>
                <a:ea typeface="微軟正黑體" panose="020B0604030504040204" pitchFamily="34" charset="-120"/>
              </a:rPr>
              <a:t>第一階段的面罩</a:t>
            </a:r>
            <a:endParaRPr lang="zh-TW" altLang="en-US" sz="2200">
              <a:latin typeface="微軟正黑體" panose="020B0604030504040204" pitchFamily="34" charset="-120"/>
              <a:ea typeface="微軟正黑體" panose="020B0604030504040204" pitchFamily="34" charset="-120"/>
            </a:endParaRPr>
          </a:p>
        </p:txBody>
      </p:sp>
      <p:sp>
        <p:nvSpPr>
          <p:cNvPr id="41990" name="矩形 7"/>
          <p:cNvSpPr>
            <a:spLocks noChangeArrowheads="1"/>
          </p:cNvSpPr>
          <p:nvPr/>
        </p:nvSpPr>
        <p:spPr bwMode="auto">
          <a:xfrm>
            <a:off x="5291138" y="3573463"/>
            <a:ext cx="2159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zh-TW" sz="2200">
                <a:latin typeface="微軟正黑體" panose="020B0604030504040204" pitchFamily="34" charset="-120"/>
                <a:ea typeface="微軟正黑體" panose="020B0604030504040204" pitchFamily="34" charset="-120"/>
              </a:rPr>
              <a:t>第二階段的面罩</a:t>
            </a:r>
            <a:endParaRPr lang="zh-TW" altLang="en-US" sz="2200">
              <a:latin typeface="微軟正黑體" panose="020B0604030504040204" pitchFamily="34" charset="-120"/>
              <a:ea typeface="微軟正黑體" panose="020B0604030504040204" pitchFamily="34" charset="-120"/>
            </a:endParaRPr>
          </a:p>
        </p:txBody>
      </p:sp>
      <p:pic>
        <p:nvPicPr>
          <p:cNvPr id="4199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50" y="2133600"/>
            <a:ext cx="1778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2152650"/>
            <a:ext cx="1817687"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4880F5A-DC12-4CE6-87FF-0BF0FC0D7F0F}" type="slidenum">
              <a:rPr kumimoji="0" lang="zh-TW" altLang="en-US">
                <a:latin typeface="Arial Black" panose="020B0A04020102020204" pitchFamily="34" charset="0"/>
              </a:rPr>
              <a:pPr/>
              <a:t>36</a:t>
            </a:fld>
            <a:endParaRPr kumimoji="0" lang="en-US" altLang="zh-TW">
              <a:latin typeface="Arial Black" panose="020B0A04020102020204" pitchFamily="34" charset="0"/>
            </a:endParaRP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458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24578" name="Object 8"/>
          <p:cNvGraphicFramePr>
            <a:graphicFrameLocks noChangeAspect="1"/>
          </p:cNvGraphicFramePr>
          <p:nvPr/>
        </p:nvGraphicFramePr>
        <p:xfrm>
          <a:off x="3873500" y="3673475"/>
          <a:ext cx="411163" cy="409575"/>
        </p:xfrm>
        <a:graphic>
          <a:graphicData uri="http://schemas.openxmlformats.org/presentationml/2006/ole">
            <mc:AlternateContent xmlns:mc="http://schemas.openxmlformats.org/markup-compatibility/2006">
              <mc:Choice xmlns:v="urn:schemas-microsoft-com:vml" Requires="v">
                <p:oleObj spid="_x0000_s24585" name="Equation" r:id="rId3" imgW="228600" imgH="228600" progId="Equation.DSMT4">
                  <p:embed/>
                </p:oleObj>
              </mc:Choice>
              <mc:Fallback>
                <p:oleObj name="Equation" r:id="rId3" imgW="2286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0" y="3673475"/>
                        <a:ext cx="41116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954088"/>
            <a:ext cx="7077075"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275" y="3432175"/>
            <a:ext cx="333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1988" y="4403725"/>
            <a:ext cx="3238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ADC2220-CA00-4FA7-85BB-6BF8F1D3A205}" type="slidenum">
              <a:rPr kumimoji="0" lang="zh-TW" altLang="en-US">
                <a:latin typeface="Arial Black" panose="020B0A04020102020204" pitchFamily="34" charset="0"/>
              </a:rPr>
              <a:pPr/>
              <a:t>37</a:t>
            </a:fld>
            <a:endParaRPr kumimoji="0" lang="en-US" altLang="zh-TW">
              <a:latin typeface="Arial Black" panose="020B0A04020102020204" pitchFamily="34" charset="0"/>
            </a:endParaRPr>
          </a:p>
        </p:txBody>
      </p:sp>
      <p:graphicFrame>
        <p:nvGraphicFramePr>
          <p:cNvPr id="25602" name="Object 2"/>
          <p:cNvGraphicFramePr>
            <a:graphicFrameLocks noChangeAspect="1"/>
          </p:cNvGraphicFramePr>
          <p:nvPr/>
        </p:nvGraphicFramePr>
        <p:xfrm>
          <a:off x="1263650" y="1000125"/>
          <a:ext cx="6424613" cy="2428875"/>
        </p:xfrm>
        <a:graphic>
          <a:graphicData uri="http://schemas.openxmlformats.org/presentationml/2006/ole">
            <mc:AlternateContent xmlns:mc="http://schemas.openxmlformats.org/markup-compatibility/2006">
              <mc:Choice xmlns:v="urn:schemas-microsoft-com:vml" Requires="v">
                <p:oleObj spid="_x0000_s25604" name="文件" r:id="rId3" imgW="6131071" imgH="2318229" progId="Word.Document.12">
                  <p:embed/>
                </p:oleObj>
              </mc:Choice>
              <mc:Fallback>
                <p:oleObj name="文件" r:id="rId3" imgW="6131071" imgH="2318229"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50" y="1000125"/>
                        <a:ext cx="6424613" cy="242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.7 分水嶺式的區域分割法</a:t>
            </a:r>
          </a:p>
        </p:txBody>
      </p:sp>
      <p:sp>
        <p:nvSpPr>
          <p:cNvPr id="26628"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48705CD-3601-44EF-BB0C-FB61068396BB}" type="slidenum">
              <a:rPr kumimoji="0" lang="zh-TW" altLang="en-US">
                <a:latin typeface="Arial Black" panose="020B0A04020102020204" pitchFamily="34" charset="0"/>
              </a:rPr>
              <a:pPr/>
              <a:t>38</a:t>
            </a:fld>
            <a:endParaRPr kumimoji="0" lang="en-US" altLang="zh-TW">
              <a:latin typeface="Arial Black" panose="020B0A04020102020204" pitchFamily="34" charset="0"/>
            </a:endParaRPr>
          </a:p>
        </p:txBody>
      </p:sp>
      <p:graphicFrame>
        <p:nvGraphicFramePr>
          <p:cNvPr id="26626" name="Object 2"/>
          <p:cNvGraphicFramePr>
            <a:graphicFrameLocks noChangeAspect="1"/>
          </p:cNvGraphicFramePr>
          <p:nvPr/>
        </p:nvGraphicFramePr>
        <p:xfrm>
          <a:off x="3448050" y="2146300"/>
          <a:ext cx="5619750" cy="4286250"/>
        </p:xfrm>
        <a:graphic>
          <a:graphicData uri="http://schemas.openxmlformats.org/presentationml/2006/ole">
            <mc:AlternateContent xmlns:mc="http://schemas.openxmlformats.org/markup-compatibility/2006">
              <mc:Choice xmlns:v="urn:schemas-microsoft-com:vml" Requires="v">
                <p:oleObj spid="_x0000_s26634" r:id="rId3" imgW="5623560" imgH="4290060" progId="Visio.Drawing.6">
                  <p:embed/>
                </p:oleObj>
              </mc:Choice>
              <mc:Fallback>
                <p:oleObj r:id="rId3" imgW="5623560" imgH="429006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2146300"/>
                        <a:ext cx="56197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Text Box 26"/>
          <p:cNvSpPr txBox="1">
            <a:spLocks noChangeArrowheads="1"/>
          </p:cNvSpPr>
          <p:nvPr/>
        </p:nvSpPr>
        <p:spPr bwMode="auto">
          <a:xfrm>
            <a:off x="4648200" y="6324600"/>
            <a:ext cx="335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.7.1  區域、局部最小值和分水嶺</a:t>
            </a:r>
          </a:p>
        </p:txBody>
      </p:sp>
      <p:sp>
        <p:nvSpPr>
          <p:cNvPr id="26630" name="Text Box 29"/>
          <p:cNvSpPr txBox="1">
            <a:spLocks noChangeArrowheads="1"/>
          </p:cNvSpPr>
          <p:nvPr/>
        </p:nvSpPr>
        <p:spPr bwMode="auto">
          <a:xfrm>
            <a:off x="7867650" y="598805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200"/>
              <a:t>位置</a:t>
            </a:r>
          </a:p>
        </p:txBody>
      </p:sp>
      <p:sp>
        <p:nvSpPr>
          <p:cNvPr id="26631" name="Text Box 30"/>
          <p:cNvSpPr txBox="1">
            <a:spLocks noChangeArrowheads="1"/>
          </p:cNvSpPr>
          <p:nvPr/>
        </p:nvSpPr>
        <p:spPr bwMode="auto">
          <a:xfrm>
            <a:off x="3600450" y="2635250"/>
            <a:ext cx="3667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200"/>
              <a:t>灰階值</a:t>
            </a:r>
          </a:p>
        </p:txBody>
      </p:sp>
      <p:sp>
        <p:nvSpPr>
          <p:cNvPr id="26632" name="Rectangle 31"/>
          <p:cNvSpPr>
            <a:spLocks noChangeArrowheads="1"/>
          </p:cNvSpPr>
          <p:nvPr/>
        </p:nvSpPr>
        <p:spPr bwMode="auto">
          <a:xfrm>
            <a:off x="381000" y="1752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改良式分水嶺區域分割法</a:t>
            </a:r>
          </a:p>
          <a:p>
            <a:pPr eaLnBrk="1" hangingPunct="1">
              <a:spcBef>
                <a:spcPct val="20000"/>
              </a:spcBef>
              <a:buClr>
                <a:schemeClr val="bg2"/>
              </a:buClr>
              <a:buSzPct val="75000"/>
              <a:buFont typeface="Wingdings" panose="05000000000000000000" pitchFamily="2" charset="2"/>
              <a:buChar char="n"/>
            </a:pPr>
            <a:endParaRPr lang="zh-TW" altLang="en-US" sz="2200">
              <a:latin typeface="微軟正黑體" panose="020B0604030504040204" pitchFamily="34" charset="-120"/>
              <a:ea typeface="微軟正黑體" panose="020B0604030504040204" pitchFamily="34" charset="-120"/>
            </a:endParaRPr>
          </a:p>
        </p:txBody>
      </p:sp>
      <p:sp>
        <p:nvSpPr>
          <p:cNvPr id="26633" name="Text Box 32"/>
          <p:cNvSpPr txBox="1">
            <a:spLocks noChangeArrowheads="1"/>
          </p:cNvSpPr>
          <p:nvPr/>
        </p:nvSpPr>
        <p:spPr bwMode="auto">
          <a:xfrm>
            <a:off x="684213" y="2205038"/>
            <a:ext cx="2808287"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5</a:t>
            </a:r>
            <a:r>
              <a:rPr lang="zh-TW" altLang="en-US" sz="2200">
                <a:latin typeface="微軟正黑體" panose="020B0604030504040204" pitchFamily="34" charset="-120"/>
                <a:ea typeface="微軟正黑體" panose="020B0604030504040204" pitchFamily="34" charset="-120"/>
              </a:rPr>
              <a:t>.7.1中共有六個局部最小值和五個虛線所示的分水嶺。</a:t>
            </a:r>
            <a:endParaRPr lang="en-US" altLang="zh-TW" sz="2200">
              <a:latin typeface="微軟正黑體" panose="020B0604030504040204" pitchFamily="34" charset="-120"/>
              <a:ea typeface="微軟正黑體" panose="020B0604030504040204" pitchFamily="34" charset="-120"/>
            </a:endParaRP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兩個分水嶺所夾的區域可視為分割的區域，局部最小值所在乃左右水流匯集之處。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52FEA31-32D9-4D96-BEEA-B9452844D2B6}" type="slidenum">
              <a:rPr kumimoji="0" lang="zh-TW" altLang="en-US">
                <a:latin typeface="Arial Black" panose="020B0A04020102020204" pitchFamily="34" charset="0"/>
              </a:rPr>
              <a:pPr/>
              <a:t>39</a:t>
            </a:fld>
            <a:endParaRPr kumimoji="0" lang="en-US" altLang="zh-TW">
              <a:latin typeface="Arial Black" panose="020B0A04020102020204" pitchFamily="34" charset="0"/>
            </a:endParaRPr>
          </a:p>
        </p:txBody>
      </p:sp>
      <p:sp>
        <p:nvSpPr>
          <p:cNvPr id="43011" name="Text Box 8"/>
          <p:cNvSpPr txBox="1">
            <a:spLocks noChangeArrowheads="1"/>
          </p:cNvSpPr>
          <p:nvPr/>
        </p:nvSpPr>
        <p:spPr bwMode="auto">
          <a:xfrm>
            <a:off x="304800" y="4237038"/>
            <a:ext cx="853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just" eaLnBrk="1" hangingPunct="1">
              <a:spcBef>
                <a:spcPct val="50000"/>
              </a:spcBef>
            </a:pPr>
            <a:endParaRPr lang="zh-TW" altLang="en-US"/>
          </a:p>
        </p:txBody>
      </p:sp>
      <p:pic>
        <p:nvPicPr>
          <p:cNvPr id="43012"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557338"/>
            <a:ext cx="78771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35"/>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5</a:t>
            </a:r>
            <a:r>
              <a:rPr lang="zh-TW" altLang="en-US" smtClean="0">
                <a:latin typeface="微軟正黑體" panose="020B0604030504040204" pitchFamily="34" charset="-120"/>
                <a:ea typeface="微軟正黑體" panose="020B0604030504040204" pitchFamily="34" charset="-120"/>
              </a:rPr>
              <a:t>.2 統計式門檻值決定法</a:t>
            </a:r>
          </a:p>
        </p:txBody>
      </p:sp>
      <p:sp>
        <p:nvSpPr>
          <p:cNvPr id="102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6E43DE9-EC02-4209-9FA9-2B84C7D8C0A6}" type="slidenum">
              <a:rPr kumimoji="0" lang="zh-TW" altLang="en-US">
                <a:latin typeface="Arial Black" panose="020B0A04020102020204" pitchFamily="34" charset="0"/>
              </a:rPr>
              <a:pPr/>
              <a:t>4</a:t>
            </a:fld>
            <a:endParaRPr kumimoji="0" lang="en-US" altLang="zh-TW">
              <a:latin typeface="Arial Black" panose="020B0A04020102020204" pitchFamily="34" charset="0"/>
            </a:endParaRPr>
          </a:p>
        </p:txBody>
      </p:sp>
      <p:sp>
        <p:nvSpPr>
          <p:cNvPr id="1029" name="Rectangle 1038"/>
          <p:cNvSpPr>
            <a:spLocks noChangeArrowheads="1"/>
          </p:cNvSpPr>
          <p:nvPr/>
        </p:nvSpPr>
        <p:spPr bwMode="auto">
          <a:xfrm>
            <a:off x="381000" y="1828800"/>
            <a:ext cx="786288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視覺選取法(</a:t>
            </a:r>
            <a:r>
              <a:rPr lang="en-US" altLang="zh-TW" sz="2200">
                <a:latin typeface="微軟正黑體" panose="020B0604030504040204" pitchFamily="34" charset="-120"/>
                <a:ea typeface="微軟正黑體" panose="020B0604030504040204" pitchFamily="34" charset="-120"/>
              </a:rPr>
              <a:t>Visual Selection)</a:t>
            </a:r>
          </a:p>
          <a:p>
            <a:pPr lvl="1"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如圖</a:t>
            </a:r>
            <a:r>
              <a:rPr lang="en-US" altLang="zh-TW" sz="2200">
                <a:latin typeface="微軟正黑體" panose="020B0604030504040204" pitchFamily="34" charset="-120"/>
                <a:ea typeface="微軟正黑體" panose="020B0604030504040204" pitchFamily="34" charset="-120"/>
              </a:rPr>
              <a:t>5.2.1</a:t>
            </a:r>
            <a:r>
              <a:rPr lang="zh-TW" altLang="en-US" sz="2200">
                <a:latin typeface="微軟正黑體" panose="020B0604030504040204" pitchFamily="34" charset="-120"/>
                <a:ea typeface="微軟正黑體" panose="020B0604030504040204" pitchFamily="34" charset="-120"/>
              </a:rPr>
              <a:t>所示，柱狀圖有時也稱作直方圖。 </a:t>
            </a:r>
          </a:p>
          <a:p>
            <a:pPr lvl="1"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在圖</a:t>
            </a:r>
            <a:r>
              <a:rPr lang="en-US" altLang="zh-TW" sz="2200">
                <a:latin typeface="微軟正黑體" panose="020B0604030504040204" pitchFamily="34" charset="-120"/>
                <a:ea typeface="微軟正黑體" panose="020B0604030504040204" pitchFamily="34" charset="-120"/>
              </a:rPr>
              <a:t>5.2.1</a:t>
            </a:r>
            <a:r>
              <a:rPr lang="zh-TW" altLang="en-US" sz="2200">
                <a:latin typeface="微軟正黑體" panose="020B0604030504040204" pitchFamily="34" charset="-120"/>
                <a:ea typeface="微軟正黑體" panose="020B0604030504040204" pitchFamily="34" charset="-120"/>
              </a:rPr>
              <a:t>中，波谷處</a:t>
            </a:r>
            <a:r>
              <a:rPr lang="en-US" altLang="zh-TW" sz="2200">
                <a:latin typeface="微軟正黑體" panose="020B0604030504040204" pitchFamily="34" charset="-120"/>
                <a:ea typeface="微軟正黑體" panose="020B0604030504040204" pitchFamily="34" charset="-120"/>
              </a:rPr>
              <a:t>(Vally)</a:t>
            </a:r>
            <a:r>
              <a:rPr lang="zh-TW" altLang="en-US" sz="2200">
                <a:latin typeface="微軟正黑體" panose="020B0604030504040204" pitchFamily="34" charset="-120"/>
                <a:ea typeface="微軟正黑體" panose="020B0604030504040204" pitchFamily="34" charset="-120"/>
              </a:rPr>
              <a:t> 很適合選為門檻值。 </a:t>
            </a:r>
            <a:endParaRPr lang="en-US" altLang="zh-TW" sz="2200">
              <a:latin typeface="微軟正黑體" panose="020B0604030504040204" pitchFamily="34" charset="-120"/>
              <a:ea typeface="微軟正黑體" panose="020B0604030504040204" pitchFamily="34" charset="-120"/>
            </a:endParaRPr>
          </a:p>
        </p:txBody>
      </p:sp>
      <p:grpSp>
        <p:nvGrpSpPr>
          <p:cNvPr id="1030" name="群組 6"/>
          <p:cNvGrpSpPr>
            <a:grpSpLocks/>
          </p:cNvGrpSpPr>
          <p:nvPr/>
        </p:nvGrpSpPr>
        <p:grpSpPr bwMode="auto">
          <a:xfrm>
            <a:off x="1908175" y="2997200"/>
            <a:ext cx="4967288" cy="3313113"/>
            <a:chOff x="1475656" y="3429000"/>
            <a:chExt cx="4032250" cy="2887333"/>
          </a:xfrm>
        </p:grpSpPr>
        <p:graphicFrame>
          <p:nvGraphicFramePr>
            <p:cNvPr id="1026" name="Object 1039"/>
            <p:cNvGraphicFramePr>
              <a:graphicFrameLocks noChangeAspect="1"/>
            </p:cNvGraphicFramePr>
            <p:nvPr/>
          </p:nvGraphicFramePr>
          <p:xfrm>
            <a:off x="1475656" y="3429000"/>
            <a:ext cx="4032250" cy="2884487"/>
          </p:xfrm>
          <a:graphic>
            <a:graphicData uri="http://schemas.openxmlformats.org/presentationml/2006/ole">
              <mc:AlternateContent xmlns:mc="http://schemas.openxmlformats.org/markup-compatibility/2006">
                <mc:Choice xmlns:v="urn:schemas-microsoft-com:vml" Requires="v">
                  <p:oleObj spid="_x0000_s1032" r:id="rId3" imgW="3515868" imgH="2516124" progId="Visio.Drawing.6">
                    <p:embed/>
                  </p:oleObj>
                </mc:Choice>
                <mc:Fallback>
                  <p:oleObj r:id="rId3" imgW="3515868" imgH="2516124" progId="Visio.Drawing.6">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429000"/>
                          <a:ext cx="4032250"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1" name="Text Box 1043"/>
            <p:cNvSpPr txBox="1">
              <a:spLocks noChangeArrowheads="1"/>
            </p:cNvSpPr>
            <p:nvPr/>
          </p:nvSpPr>
          <p:spPr bwMode="auto">
            <a:xfrm>
              <a:off x="2411760" y="6021288"/>
              <a:ext cx="2362200" cy="29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.2.1  灰階分佈柱狀圖</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C40CEF1-4F9C-4393-95F5-D61BB12D7D68}" type="slidenum">
              <a:rPr kumimoji="0" lang="zh-TW" altLang="en-US">
                <a:latin typeface="Arial Black" panose="020B0A04020102020204" pitchFamily="34" charset="0"/>
              </a:rPr>
              <a:pPr/>
              <a:t>40</a:t>
            </a:fld>
            <a:endParaRPr kumimoji="0" lang="en-US" altLang="zh-TW">
              <a:latin typeface="Arial Black" panose="020B0A04020102020204" pitchFamily="34" charset="0"/>
            </a:endParaRPr>
          </a:p>
        </p:txBody>
      </p:sp>
      <p:grpSp>
        <p:nvGrpSpPr>
          <p:cNvPr id="27652" name="群組 8"/>
          <p:cNvGrpSpPr>
            <a:grpSpLocks/>
          </p:cNvGrpSpPr>
          <p:nvPr/>
        </p:nvGrpSpPr>
        <p:grpSpPr bwMode="auto">
          <a:xfrm>
            <a:off x="327025" y="2046288"/>
            <a:ext cx="4470400" cy="4071937"/>
            <a:chOff x="327796" y="2046506"/>
            <a:chExt cx="4469461" cy="4070336"/>
          </a:xfrm>
        </p:grpSpPr>
        <p:graphicFrame>
          <p:nvGraphicFramePr>
            <p:cNvPr id="27650" name="Object 8"/>
            <p:cNvGraphicFramePr>
              <a:graphicFrameLocks noChangeAspect="1"/>
            </p:cNvGraphicFramePr>
            <p:nvPr/>
          </p:nvGraphicFramePr>
          <p:xfrm>
            <a:off x="327796" y="2046506"/>
            <a:ext cx="4469461" cy="3888432"/>
          </p:xfrm>
          <a:graphic>
            <a:graphicData uri="http://schemas.openxmlformats.org/presentationml/2006/ole">
              <mc:AlternateContent xmlns:mc="http://schemas.openxmlformats.org/markup-compatibility/2006">
                <mc:Choice xmlns:v="urn:schemas-microsoft-com:vml" Requires="v">
                  <p:oleObj spid="_x0000_s27658" r:id="rId3" imgW="4760214" imgH="4145280" progId="Visio.Drawing.6">
                    <p:embed/>
                  </p:oleObj>
                </mc:Choice>
                <mc:Fallback>
                  <p:oleObj r:id="rId3" imgW="4760214" imgH="414528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96" y="2046506"/>
                          <a:ext cx="4469461"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Text Box 1029"/>
            <p:cNvSpPr txBox="1">
              <a:spLocks noChangeArrowheads="1"/>
            </p:cNvSpPr>
            <p:nvPr/>
          </p:nvSpPr>
          <p:spPr bwMode="auto">
            <a:xfrm>
              <a:off x="540278" y="5747598"/>
              <a:ext cx="4158366" cy="36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latin typeface="微軟正黑體" panose="020B0604030504040204" pitchFamily="34" charset="-120"/>
                  <a:ea typeface="微軟正黑體" panose="020B0604030504040204" pitchFamily="34" charset="-120"/>
                </a:rPr>
                <a:t>圖</a:t>
              </a:r>
              <a:r>
                <a:rPr lang="en-US" altLang="zh-TW">
                  <a:latin typeface="微軟正黑體" panose="020B0604030504040204" pitchFamily="34" charset="-120"/>
                  <a:ea typeface="微軟正黑體" panose="020B0604030504040204" pitchFamily="34" charset="-120"/>
                </a:rPr>
                <a:t>5</a:t>
              </a:r>
              <a:r>
                <a:rPr lang="zh-TW" altLang="en-US">
                  <a:latin typeface="微軟正黑體" panose="020B0604030504040204" pitchFamily="34" charset="-120"/>
                  <a:ea typeface="微軟正黑體" panose="020B0604030504040204" pitchFamily="34" charset="-120"/>
                </a:rPr>
                <a:t>.7.4  標準差逐漸變大的四個演變圖</a:t>
              </a:r>
            </a:p>
          </p:txBody>
        </p:sp>
      </p:grpSp>
      <p:grpSp>
        <p:nvGrpSpPr>
          <p:cNvPr id="27653" name="群組 7"/>
          <p:cNvGrpSpPr>
            <a:grpSpLocks/>
          </p:cNvGrpSpPr>
          <p:nvPr/>
        </p:nvGrpSpPr>
        <p:grpSpPr bwMode="auto">
          <a:xfrm>
            <a:off x="4797425" y="2263775"/>
            <a:ext cx="3933825" cy="3862388"/>
            <a:chOff x="5131075" y="2222500"/>
            <a:chExt cx="3933302" cy="3861779"/>
          </a:xfrm>
        </p:grpSpPr>
        <p:pic>
          <p:nvPicPr>
            <p:cNvPr id="27655" name="Picture 1028" descr="Lena_Segment"/>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222500"/>
              <a:ext cx="3429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1030"/>
            <p:cNvSpPr txBox="1">
              <a:spLocks noChangeArrowheads="1"/>
            </p:cNvSpPr>
            <p:nvPr/>
          </p:nvSpPr>
          <p:spPr bwMode="auto">
            <a:xfrm>
              <a:off x="5131075" y="5715000"/>
              <a:ext cx="3933302" cy="36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latin typeface="微軟正黑體" panose="020B0604030504040204" pitchFamily="34" charset="-120"/>
                  <a:ea typeface="微軟正黑體" panose="020B0604030504040204" pitchFamily="34" charset="-120"/>
                </a:rPr>
                <a:t>圖</a:t>
              </a:r>
              <a:r>
                <a:rPr lang="en-US" altLang="zh-TW">
                  <a:latin typeface="微軟正黑體" panose="020B0604030504040204" pitchFamily="34" charset="-120"/>
                  <a:ea typeface="微軟正黑體" panose="020B0604030504040204" pitchFamily="34" charset="-120"/>
                </a:rPr>
                <a:t>5</a:t>
              </a:r>
              <a:r>
                <a:rPr lang="zh-TW" altLang="en-US">
                  <a:latin typeface="微軟正黑體" panose="020B0604030504040204" pitchFamily="34" charset="-120"/>
                  <a:ea typeface="微軟正黑體" panose="020B0604030504040204" pitchFamily="34" charset="-120"/>
                </a:rPr>
                <a:t>.7.5  </a:t>
              </a:r>
              <a:r>
                <a:rPr lang="en-US" altLang="zh-TW">
                  <a:latin typeface="微軟正黑體" panose="020B0604030504040204" pitchFamily="34" charset="-120"/>
                  <a:ea typeface="微軟正黑體" panose="020B0604030504040204" pitchFamily="34" charset="-120"/>
                </a:rPr>
                <a:t>Lena</a:t>
              </a:r>
              <a:r>
                <a:rPr lang="zh-TW" altLang="en-US">
                  <a:latin typeface="微軟正黑體" panose="020B0604030504040204" pitchFamily="34" charset="-120"/>
                  <a:ea typeface="微軟正黑體" panose="020B0604030504040204" pitchFamily="34" charset="-120"/>
                </a:rPr>
                <a:t>影像的區域分割效果圖</a:t>
              </a:r>
            </a:p>
          </p:txBody>
        </p:sp>
      </p:grpSp>
      <p:sp>
        <p:nvSpPr>
          <p:cNvPr id="27654" name="Text Box 1031"/>
          <p:cNvSpPr txBox="1">
            <a:spLocks noChangeArrowheads="1"/>
          </p:cNvSpPr>
          <p:nvPr/>
        </p:nvSpPr>
        <p:spPr bwMode="auto">
          <a:xfrm>
            <a:off x="354013" y="808038"/>
            <a:ext cx="8299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just" eaLnBrk="1" hangingPunct="1">
              <a:spcBef>
                <a:spcPct val="50000"/>
              </a:spcBef>
            </a:pPr>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5</a:t>
            </a:r>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.7.4</a:t>
            </a:r>
            <a:r>
              <a:rPr lang="zh-TW" altLang="en-US" sz="2200">
                <a:latin typeface="微軟正黑體" panose="020B0604030504040204" pitchFamily="34" charset="-120"/>
                <a:ea typeface="微軟正黑體" panose="020B0604030504040204" pitchFamily="34" charset="-120"/>
              </a:rPr>
              <a:t>為由小變大的四個例子演變圖。給一</a:t>
            </a:r>
            <a:r>
              <a:rPr lang="en-US" altLang="zh-TW" sz="2200">
                <a:latin typeface="微軟正黑體" panose="020B0604030504040204" pitchFamily="34" charset="-120"/>
                <a:ea typeface="微軟正黑體" panose="020B0604030504040204" pitchFamily="34" charset="-120"/>
              </a:rPr>
              <a:t>Lena</a:t>
            </a:r>
            <a:r>
              <a:rPr lang="zh-TW" altLang="en-US" sz="2200">
                <a:latin typeface="微軟正黑體" panose="020B0604030504040204" pitchFamily="34" charset="-120"/>
                <a:ea typeface="微軟正黑體" panose="020B0604030504040204" pitchFamily="34" charset="-120"/>
              </a:rPr>
              <a:t>灰階影像，利用本節介紹的分水嶺式區域分割法，我們實驗後得到圖</a:t>
            </a:r>
            <a:r>
              <a:rPr lang="en-US" altLang="zh-TW" sz="2200">
                <a:latin typeface="微軟正黑體" panose="020B0604030504040204" pitchFamily="34" charset="-120"/>
                <a:ea typeface="微軟正黑體" panose="020B0604030504040204" pitchFamily="34" charset="-120"/>
              </a:rPr>
              <a:t>5</a:t>
            </a:r>
            <a:r>
              <a:rPr lang="zh-TW" altLang="en-US" sz="2200">
                <a:latin typeface="微軟正黑體" panose="020B0604030504040204" pitchFamily="34" charset="-120"/>
                <a:ea typeface="微軟正黑體" panose="020B0604030504040204" pitchFamily="34" charset="-120"/>
              </a:rPr>
              <a:t>.7.5的結果。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886B8C49-73B8-4659-8FF8-FF04451AF022}" type="slidenum">
              <a:rPr kumimoji="0" lang="zh-TW" altLang="en-US">
                <a:latin typeface="Arial Black" panose="020B0A04020102020204" pitchFamily="34" charset="0"/>
              </a:rPr>
              <a:pPr/>
              <a:t>5</a:t>
            </a:fld>
            <a:endParaRPr kumimoji="0" lang="en-US" altLang="zh-TW">
              <a:latin typeface="Arial Black" panose="020B0A04020102020204" pitchFamily="34" charset="0"/>
            </a:endParaRPr>
          </a:p>
        </p:txBody>
      </p:sp>
      <p:sp>
        <p:nvSpPr>
          <p:cNvPr id="33795" name="Rectangle 6"/>
          <p:cNvSpPr>
            <a:spLocks noChangeArrowheads="1"/>
          </p:cNvSpPr>
          <p:nvPr/>
        </p:nvSpPr>
        <p:spPr bwMode="auto">
          <a:xfrm>
            <a:off x="468313" y="642938"/>
            <a:ext cx="7775575"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：舉一個視覺選取法不適合的灰階分佈柱狀圖。</a:t>
            </a:r>
          </a:p>
          <a:p>
            <a:r>
              <a:rPr lang="zh-TW" altLang="en-US" sz="2200">
                <a:latin typeface="微軟正黑體" panose="020B0604030504040204" pitchFamily="34" charset="-120"/>
                <a:ea typeface="微軟正黑體" panose="020B0604030504040204" pitchFamily="34" charset="-120"/>
              </a:rPr>
              <a:t>解答： </a:t>
            </a:r>
          </a:p>
          <a:p>
            <a:endParaRPr lang="zh-TW" altLang="en-US" sz="2200">
              <a:latin typeface="微軟正黑體" panose="020B0604030504040204" pitchFamily="34" charset="-120"/>
              <a:ea typeface="微軟正黑體" panose="020B0604030504040204" pitchFamily="34" charset="-120"/>
            </a:endParaRPr>
          </a:p>
        </p:txBody>
      </p:sp>
      <p:pic>
        <p:nvPicPr>
          <p:cNvPr id="33796" name="Picture 5" descr="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060575"/>
            <a:ext cx="489585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4C5BAC2-E2C2-4DC3-81E0-FB45B980B085}" type="slidenum">
              <a:rPr kumimoji="0" lang="zh-TW" altLang="en-US">
                <a:latin typeface="Arial Black" panose="020B0A04020102020204" pitchFamily="34" charset="0"/>
              </a:rPr>
              <a:pPr/>
              <a:t>6</a:t>
            </a:fld>
            <a:endParaRPr kumimoji="0" lang="en-US" altLang="zh-TW">
              <a:latin typeface="Arial Black" panose="020B0A04020102020204" pitchFamily="34" charset="0"/>
            </a:endParaRPr>
          </a:p>
        </p:txBody>
      </p:sp>
      <p:sp>
        <p:nvSpPr>
          <p:cNvPr id="34819" name="Rectangle 4"/>
          <p:cNvSpPr>
            <a:spLocks noChangeArrowheads="1"/>
          </p:cNvSpPr>
          <p:nvPr/>
        </p:nvSpPr>
        <p:spPr bwMode="auto">
          <a:xfrm>
            <a:off x="395288" y="665163"/>
            <a:ext cx="51149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200">
                <a:latin typeface="微軟正黑體" panose="020B0604030504040204" pitchFamily="34" charset="-120"/>
                <a:ea typeface="微軟正黑體" panose="020B0604030504040204" pitchFamily="34" charset="-120"/>
              </a:rPr>
              <a:t>：給如下兩張</a:t>
            </a:r>
            <a:r>
              <a:rPr lang="en-US" altLang="zh-TW" sz="2200">
                <a:latin typeface="微軟正黑體" panose="020B0604030504040204" pitchFamily="34" charset="-120"/>
                <a:ea typeface="微軟正黑體" panose="020B0604030504040204" pitchFamily="34" charset="-120"/>
              </a:rPr>
              <a:t>6x6</a:t>
            </a:r>
            <a:r>
              <a:rPr lang="zh-TW" altLang="en-US" sz="2200">
                <a:latin typeface="微軟正黑體" panose="020B0604030504040204" pitchFamily="34" charset="-120"/>
                <a:ea typeface="微軟正黑體" panose="020B0604030504040204" pitchFamily="34" charset="-120"/>
              </a:rPr>
              <a:t>之影像灰階值：</a:t>
            </a:r>
          </a:p>
          <a:p>
            <a:endParaRPr lang="zh-TW" altLang="en-US" sz="2200">
              <a:latin typeface="微軟正黑體" panose="020B0604030504040204" pitchFamily="34" charset="-120"/>
              <a:ea typeface="微軟正黑體" panose="020B0604030504040204" pitchFamily="34" charset="-120"/>
            </a:endParaRPr>
          </a:p>
        </p:txBody>
      </p:sp>
      <p:graphicFrame>
        <p:nvGraphicFramePr>
          <p:cNvPr id="598255" name="Group 239"/>
          <p:cNvGraphicFramePr>
            <a:graphicFrameLocks noGrp="1"/>
          </p:cNvGraphicFramePr>
          <p:nvPr/>
        </p:nvGraphicFramePr>
        <p:xfrm>
          <a:off x="5364163" y="1319213"/>
          <a:ext cx="2519362" cy="2592387"/>
        </p:xfrm>
        <a:graphic>
          <a:graphicData uri="http://schemas.openxmlformats.org/drawingml/2006/table">
            <a:tbl>
              <a:tblPr/>
              <a:tblGrid>
                <a:gridCol w="420688"/>
                <a:gridCol w="419100"/>
                <a:gridCol w="420687"/>
                <a:gridCol w="419100"/>
                <a:gridCol w="420688"/>
                <a:gridCol w="419100"/>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71" name="Rectangle 240"/>
          <p:cNvSpPr>
            <a:spLocks noChangeArrowheads="1"/>
          </p:cNvSpPr>
          <p:nvPr/>
        </p:nvSpPr>
        <p:spPr bwMode="auto">
          <a:xfrm>
            <a:off x="-982663" y="33004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latin typeface="Arial" panose="020B0604020202020204" pitchFamily="34" charset="0"/>
            </a:endParaRPr>
          </a:p>
        </p:txBody>
      </p:sp>
      <p:graphicFrame>
        <p:nvGraphicFramePr>
          <p:cNvPr id="598494" name="Group 478"/>
          <p:cNvGraphicFramePr>
            <a:graphicFrameLocks noGrp="1"/>
          </p:cNvGraphicFramePr>
          <p:nvPr/>
        </p:nvGraphicFramePr>
        <p:xfrm>
          <a:off x="1258888" y="1319213"/>
          <a:ext cx="2520950" cy="2590800"/>
        </p:xfrm>
        <a:graphic>
          <a:graphicData uri="http://schemas.openxmlformats.org/drawingml/2006/table">
            <a:tbl>
              <a:tblPr/>
              <a:tblGrid>
                <a:gridCol w="420687"/>
                <a:gridCol w="419100"/>
                <a:gridCol w="420688"/>
                <a:gridCol w="420687"/>
                <a:gridCol w="419100"/>
                <a:gridCol w="420688"/>
              </a:tblGrid>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50</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947" name="Rectangle 476"/>
          <p:cNvSpPr>
            <a:spLocks noChangeArrowheads="1"/>
          </p:cNvSpPr>
          <p:nvPr/>
        </p:nvSpPr>
        <p:spPr bwMode="auto">
          <a:xfrm>
            <a:off x="539750" y="3948113"/>
            <a:ext cx="8208963" cy="1784350"/>
          </a:xfrm>
          <a:prstGeom prst="rect">
            <a:avLst/>
          </a:prstGeom>
          <a:noFill/>
          <a:ln w="9525">
            <a:noFill/>
            <a:miter lim="800000"/>
            <a:headEnd/>
            <a:tailEnd/>
          </a:ln>
        </p:spPr>
        <p:txBody>
          <a:bodyPr anchor="ctr">
            <a:spAutoFit/>
          </a:bodyPr>
          <a:lstStyle/>
          <a:p>
            <a:pPr indent="292100" eaLnBrk="1" hangingPunct="1">
              <a:defRPr/>
            </a:pPr>
            <a:r>
              <a:rPr lang="en-US" altLang="zh-TW" sz="2200" dirty="0">
                <a:latin typeface="微軟正黑體" panose="020B0604030504040204" pitchFamily="34" charset="-120"/>
                <a:ea typeface="微軟正黑體" panose="020B0604030504040204" pitchFamily="34" charset="-120"/>
              </a:rPr>
              <a:t>                          (a)                                                  </a:t>
            </a:r>
            <a:r>
              <a:rPr lang="en-US" altLang="zh-TW" sz="2200" dirty="0">
                <a:latin typeface="微軟正黑體" panose="020B0604030504040204" pitchFamily="34" charset="-120"/>
                <a:ea typeface="微軟正黑體" panose="020B0604030504040204" pitchFamily="34" charset="-120"/>
                <a:cs typeface="Times New Roman" pitchFamily="18" charset="0"/>
              </a:rPr>
              <a:t>(b)</a:t>
            </a:r>
          </a:p>
          <a:p>
            <a:pPr indent="292100" eaLnBrk="1" hangingPunct="1">
              <a:defRPr/>
            </a:pPr>
            <a:endParaRPr lang="zh-TW" altLang="en-US" sz="2200" dirty="0">
              <a:latin typeface="微軟正黑體" panose="020B0604030504040204" pitchFamily="34" charset="-120"/>
              <a:ea typeface="微軟正黑體" panose="020B0604030504040204" pitchFamily="34" charset="-120"/>
            </a:endParaRPr>
          </a:p>
          <a:p>
            <a:pPr eaLnBrk="1" hangingPunct="1">
              <a:defRPr/>
            </a:pPr>
            <a:r>
              <a:rPr lang="zh-TW" altLang="en-US" sz="2200" dirty="0">
                <a:latin typeface="微軟正黑體" panose="020B0604030504040204" pitchFamily="34" charset="-120"/>
                <a:ea typeface="微軟正黑體" panose="020B0604030504040204" pitchFamily="34" charset="-120"/>
              </a:rPr>
              <a:t>        若我們想把影像分成兩群，請說明那張影像不適合使用視</a:t>
            </a:r>
            <a:r>
              <a:rPr lang="en-US" altLang="zh-TW" sz="2200" dirty="0">
                <a:latin typeface="微軟正黑體" panose="020B0604030504040204" pitchFamily="34" charset="-120"/>
                <a:ea typeface="微軟正黑體" panose="020B0604030504040204" pitchFamily="34" charset="-120"/>
              </a:rPr>
              <a:t>            </a:t>
            </a:r>
          </a:p>
          <a:p>
            <a:pPr eaLnBrk="1" hangingPunct="1">
              <a:defRPr/>
            </a:pP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覺選取法決定門檻值，並分析原因，另外，請指出那張影</a:t>
            </a:r>
            <a:endParaRPr lang="en-US" altLang="zh-TW" sz="2200" dirty="0">
              <a:latin typeface="微軟正黑體" panose="020B0604030504040204" pitchFamily="34" charset="-120"/>
              <a:ea typeface="微軟正黑體" panose="020B0604030504040204" pitchFamily="34" charset="-120"/>
            </a:endParaRPr>
          </a:p>
          <a:p>
            <a:pPr eaLnBrk="1" hangingPunct="1">
              <a:defRPr/>
            </a:pP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像適合使用視覺選取法決定門檻值，並且找出其門檻值</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BD12852-EE71-45E1-AD24-F924BA58DCA5}" type="slidenum">
              <a:rPr kumimoji="0" lang="zh-TW" altLang="en-US">
                <a:latin typeface="Arial Black" panose="020B0A04020102020204" pitchFamily="34" charset="0"/>
              </a:rPr>
              <a:pPr/>
              <a:t>7</a:t>
            </a:fld>
            <a:endParaRPr kumimoji="0" lang="en-US" altLang="zh-TW">
              <a:latin typeface="Arial Black" panose="020B0A04020102020204" pitchFamily="34" charset="0"/>
            </a:endParaRPr>
          </a:p>
        </p:txBody>
      </p:sp>
      <p:grpSp>
        <p:nvGrpSpPr>
          <p:cNvPr id="35843" name="群組 12"/>
          <p:cNvGrpSpPr>
            <a:grpSpLocks/>
          </p:cNvGrpSpPr>
          <p:nvPr/>
        </p:nvGrpSpPr>
        <p:grpSpPr bwMode="auto">
          <a:xfrm>
            <a:off x="250825" y="738188"/>
            <a:ext cx="8497888" cy="5518150"/>
            <a:chOff x="250825" y="739289"/>
            <a:chExt cx="8497888" cy="5517262"/>
          </a:xfrm>
        </p:grpSpPr>
        <p:pic>
          <p:nvPicPr>
            <p:cNvPr id="3584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981" y="2645445"/>
              <a:ext cx="36734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193" y="2645445"/>
              <a:ext cx="3671888"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4"/>
            <p:cNvSpPr txBox="1">
              <a:spLocks noChangeArrowheads="1"/>
            </p:cNvSpPr>
            <p:nvPr/>
          </p:nvSpPr>
          <p:spPr bwMode="auto">
            <a:xfrm>
              <a:off x="2051818" y="5164808"/>
              <a:ext cx="1371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000">
                <a:solidFill>
                  <a:srgbClr val="0000FF"/>
                </a:solidFill>
                <a:ea typeface="華康儷中黑" charset="-120"/>
              </a:endParaRPr>
            </a:p>
            <a:p>
              <a:pPr algn="ctr"/>
              <a:r>
                <a:rPr lang="zh-TW" altLang="en-US">
                  <a:ea typeface="華康儷中黑" charset="-120"/>
                </a:rPr>
                <a:t>圖</a:t>
              </a:r>
              <a:r>
                <a:rPr lang="en-US" altLang="zh-TW">
                  <a:ea typeface="華康儷中黑" charset="-120"/>
                </a:rPr>
                <a:t>1</a:t>
              </a:r>
              <a:endParaRPr lang="en-US" altLang="zh-TW">
                <a:latin typeface="Arial" panose="020B0604020202020204" pitchFamily="34" charset="0"/>
              </a:endParaRPr>
            </a:p>
          </p:txBody>
        </p:sp>
        <p:sp>
          <p:nvSpPr>
            <p:cNvPr id="35847" name="Text Box 5"/>
            <p:cNvSpPr txBox="1">
              <a:spLocks noChangeArrowheads="1"/>
            </p:cNvSpPr>
            <p:nvPr/>
          </p:nvSpPr>
          <p:spPr bwMode="auto">
            <a:xfrm>
              <a:off x="6226943" y="5309270"/>
              <a:ext cx="1371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a:ea typeface="華康儷中黑" charset="-120"/>
                </a:rPr>
                <a:t>圖</a:t>
              </a:r>
              <a:r>
                <a:rPr lang="en-US" altLang="zh-TW">
                  <a:ea typeface="華康儷中黑" charset="-120"/>
                </a:rPr>
                <a:t>2</a:t>
              </a:r>
              <a:endParaRPr lang="en-US" altLang="zh-TW">
                <a:latin typeface="Arial" panose="020B0604020202020204" pitchFamily="34" charset="0"/>
              </a:endParaRPr>
            </a:p>
          </p:txBody>
        </p:sp>
        <p:sp>
          <p:nvSpPr>
            <p:cNvPr id="18" name="Rectangle 8"/>
            <p:cNvSpPr>
              <a:spLocks noChangeArrowheads="1"/>
            </p:cNvSpPr>
            <p:nvPr/>
          </p:nvSpPr>
          <p:spPr bwMode="auto">
            <a:xfrm>
              <a:off x="250825" y="739289"/>
              <a:ext cx="8497888" cy="1785650"/>
            </a:xfrm>
            <a:prstGeom prst="rect">
              <a:avLst/>
            </a:prstGeom>
            <a:noFill/>
            <a:ln w="9525">
              <a:noFill/>
              <a:miter lim="800000"/>
              <a:headEnd/>
              <a:tailEnd/>
            </a:ln>
          </p:spPr>
          <p:txBody>
            <a:bodyPr anchor="ctr">
              <a:spAutoFit/>
            </a:bodyPr>
            <a:lstStyle/>
            <a:p>
              <a:pPr eaLnBrk="1" hangingPunct="1">
                <a:defRPr/>
              </a:pPr>
              <a:r>
                <a:rPr lang="zh-TW" altLang="en-US" sz="2200" dirty="0">
                  <a:latin typeface="微軟正黑體" panose="020B0604030504040204" pitchFamily="34" charset="-120"/>
                  <a:ea typeface="微軟正黑體" panose="020B0604030504040204" pitchFamily="34" charset="-120"/>
                </a:rPr>
                <a:t>解答：</a:t>
              </a:r>
              <a:r>
                <a:rPr lang="en-US" altLang="zh-TW" sz="2200" dirty="0">
                  <a:latin typeface="微軟正黑體" panose="020B0604030504040204" pitchFamily="34" charset="-120"/>
                  <a:ea typeface="微軟正黑體" panose="020B0604030504040204" pitchFamily="34" charset="-120"/>
                </a:rPr>
                <a:t/>
              </a:r>
              <a:br>
                <a:rPr lang="en-US" altLang="zh-TW" sz="2200" dirty="0">
                  <a:latin typeface="微軟正黑體" panose="020B0604030504040204" pitchFamily="34" charset="-120"/>
                  <a:ea typeface="微軟正黑體" panose="020B0604030504040204" pitchFamily="34" charset="-120"/>
                </a:rPr>
              </a:b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a:t>
              </a:r>
              <a:r>
                <a:rPr lang="zh-TW" altLang="en-US" sz="2200" dirty="0">
                  <a:latin typeface="微軟正黑體" panose="020B0604030504040204" pitchFamily="34" charset="-120"/>
                  <a:ea typeface="微軟正黑體" panose="020B0604030504040204" pitchFamily="34" charset="-120"/>
                </a:rPr>
                <a:t>這張影像不適合用視覺法選取門檻值，而</a:t>
              </a:r>
              <a:r>
                <a:rPr lang="en-US" altLang="zh-TW" sz="2200" dirty="0">
                  <a:latin typeface="微軟正黑體" panose="020B0604030504040204" pitchFamily="34" charset="-120"/>
                  <a:ea typeface="微軟正黑體" panose="020B0604030504040204" pitchFamily="34" charset="-120"/>
                </a:rPr>
                <a:t>(b)</a:t>
              </a:r>
              <a:r>
                <a:rPr lang="zh-TW" altLang="en-US" sz="2200" dirty="0">
                  <a:latin typeface="微軟正黑體" panose="020B0604030504040204" pitchFamily="34" charset="-120"/>
                  <a:ea typeface="微軟正黑體" panose="020B0604030504040204" pitchFamily="34" charset="-120"/>
                </a:rPr>
                <a:t>影像因為有單</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一明顯波谷，所以適合用視覺法選取門檻值，且門檻值 </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為</a:t>
              </a:r>
              <a:r>
                <a:rPr lang="en-US" altLang="zh-TW" sz="2200" dirty="0">
                  <a:latin typeface="微軟正黑體" panose="020B0604030504040204" pitchFamily="34" charset="-120"/>
                  <a:ea typeface="微軟正黑體" panose="020B0604030504040204" pitchFamily="34" charset="-120"/>
                </a:rPr>
                <a:t>30</a:t>
              </a:r>
              <a:r>
                <a:rPr lang="zh-TW" altLang="en-US" sz="2200" dirty="0">
                  <a:latin typeface="微軟正黑體" panose="020B0604030504040204" pitchFamily="34" charset="-120"/>
                  <a:ea typeface="微軟正黑體" panose="020B0604030504040204" pitchFamily="34" charset="-120"/>
                </a:rPr>
                <a:t>。</a:t>
              </a:r>
            </a:p>
            <a:p>
              <a:pPr indent="292100">
                <a:defRPr/>
              </a:pPr>
              <a:endParaRPr lang="zh-TW" altLang="en-US" sz="2200" dirty="0">
                <a:latin typeface="微軟正黑體" panose="020B0604030504040204" pitchFamily="34" charset="-120"/>
                <a:ea typeface="微軟正黑體" panose="020B0604030504040204" pitchFamily="34" charset="-120"/>
              </a:endParaRPr>
            </a:p>
          </p:txBody>
        </p:sp>
        <p:sp>
          <p:nvSpPr>
            <p:cNvPr id="35849" name="Rectangle 10"/>
            <p:cNvSpPr>
              <a:spLocks noChangeArrowheads="1"/>
            </p:cNvSpPr>
            <p:nvPr/>
          </p:nvSpPr>
          <p:spPr bwMode="auto">
            <a:xfrm>
              <a:off x="250825" y="5825664"/>
              <a:ext cx="14144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lang="zh-TW" altLang="en-US" sz="2200">
                  <a:latin typeface="微軟正黑體" panose="020B0604030504040204" pitchFamily="34" charset="-120"/>
                  <a:ea typeface="微軟正黑體" panose="020B0604030504040204" pitchFamily="34" charset="-120"/>
                </a:rPr>
                <a:t>解答完畢</a:t>
              </a:r>
              <a:endParaRPr lang="en-US" altLang="zh-TW" sz="2200">
                <a:latin typeface="微軟正黑體" panose="020B0604030504040204" pitchFamily="34" charset="-120"/>
                <a:ea typeface="微軟正黑體" panose="020B0604030504040204" pitchFamily="34" charset="-120"/>
              </a:endParaRPr>
            </a:p>
          </p:txBody>
        </p:sp>
        <p:sp>
          <p:nvSpPr>
            <p:cNvPr id="20" name="橢圓 19"/>
            <p:cNvSpPr/>
            <p:nvPr/>
          </p:nvSpPr>
          <p:spPr>
            <a:xfrm>
              <a:off x="6659563" y="4445504"/>
              <a:ext cx="358775" cy="792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p:txBody>
          <a:bodyPr/>
          <a:lstStyle/>
          <a:p>
            <a:pPr eaLnBrk="1" hangingPunct="1"/>
            <a:r>
              <a:rPr lang="en-US" altLang="zh-TW" b="1" smtClean="0">
                <a:latin typeface="微軟正黑體" panose="020B0604030504040204" pitchFamily="34" charset="-120"/>
                <a:ea typeface="微軟正黑體" panose="020B0604030504040204" pitchFamily="34" charset="-120"/>
              </a:rPr>
              <a:t>Otsu</a:t>
            </a:r>
            <a:r>
              <a:rPr lang="zh-TW" altLang="en-US" b="1" smtClean="0">
                <a:latin typeface="微軟正黑體" panose="020B0604030504040204" pitchFamily="34" charset="-120"/>
                <a:ea typeface="微軟正黑體" panose="020B0604030504040204" pitchFamily="34" charset="-120"/>
              </a:rPr>
              <a:t>法</a:t>
            </a:r>
          </a:p>
        </p:txBody>
      </p:sp>
      <p:graphicFrame>
        <p:nvGraphicFramePr>
          <p:cNvPr id="2050" name="Object 18"/>
          <p:cNvGraphicFramePr>
            <a:graphicFrameLocks noGrp="1" noChangeAspect="1"/>
          </p:cNvGraphicFramePr>
          <p:nvPr>
            <p:ph sz="half" idx="1"/>
          </p:nvPr>
        </p:nvGraphicFramePr>
        <p:xfrm>
          <a:off x="2268538" y="4005263"/>
          <a:ext cx="4606925" cy="2478087"/>
        </p:xfrm>
        <a:graphic>
          <a:graphicData uri="http://schemas.openxmlformats.org/presentationml/2006/ole">
            <mc:AlternateContent xmlns:mc="http://schemas.openxmlformats.org/markup-compatibility/2006">
              <mc:Choice xmlns:v="urn:schemas-microsoft-com:vml" Requires="v">
                <p:oleObj spid="_x0000_s2063" name="Visio" r:id="rId3" imgW="3933063" imgH="2115693" progId="Visio.Drawing.11">
                  <p:embed/>
                </p:oleObj>
              </mc:Choice>
              <mc:Fallback>
                <p:oleObj name="Visio" r:id="rId3" imgW="3933063" imgH="2115693" progId="Visio.Drawing.11">
                  <p:embed/>
                  <p:pic>
                    <p:nvPicPr>
                      <p:cNvPr id="0" name="Object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05263"/>
                        <a:ext cx="4606925" cy="247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9"/>
          <p:cNvGraphicFramePr>
            <a:graphicFrameLocks noGrp="1" noChangeAspect="1"/>
          </p:cNvGraphicFramePr>
          <p:nvPr>
            <p:ph sz="quarter" idx="2"/>
          </p:nvPr>
        </p:nvGraphicFramePr>
        <p:xfrm>
          <a:off x="4211638" y="1878013"/>
          <a:ext cx="360362" cy="407987"/>
        </p:xfrm>
        <a:graphic>
          <a:graphicData uri="http://schemas.openxmlformats.org/presentationml/2006/ole">
            <mc:AlternateContent xmlns:mc="http://schemas.openxmlformats.org/markup-compatibility/2006">
              <mc:Choice xmlns:v="urn:schemas-microsoft-com:vml" Requires="v">
                <p:oleObj spid="_x0000_s2064" name="Equation" r:id="rId5" imgW="190335" imgH="215713" progId="Equation.3">
                  <p:embed/>
                </p:oleObj>
              </mc:Choice>
              <mc:Fallback>
                <p:oleObj name="Equation" r:id="rId5" imgW="190335" imgH="215713"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878013"/>
                        <a:ext cx="360362"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投影片編號版面配置區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8873DF23-DB3E-4EA2-9398-2DD3DC1D5577}" type="slidenum">
              <a:rPr kumimoji="0" lang="zh-TW" altLang="en-US">
                <a:latin typeface="Arial Black" panose="020B0A04020102020204" pitchFamily="34" charset="0"/>
              </a:rPr>
              <a:pPr/>
              <a:t>8</a:t>
            </a:fld>
            <a:endParaRPr kumimoji="0" lang="en-US" altLang="zh-TW">
              <a:latin typeface="Arial Black" panose="020B0A04020102020204" pitchFamily="34" charset="0"/>
            </a:endParaRPr>
          </a:p>
        </p:txBody>
      </p:sp>
      <p:sp>
        <p:nvSpPr>
          <p:cNvPr id="2059" name="Rectangle 4"/>
          <p:cNvSpPr>
            <a:spLocks noChangeArrowheads="1"/>
          </p:cNvSpPr>
          <p:nvPr/>
        </p:nvSpPr>
        <p:spPr bwMode="auto">
          <a:xfrm>
            <a:off x="323850" y="1844675"/>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t>條件一：     的決定，使得     和      之間的變異數為最大。</a:t>
            </a:r>
          </a:p>
          <a:p>
            <a:pPr eaLnBrk="1" hangingPunct="1">
              <a:spcBef>
                <a:spcPct val="20000"/>
              </a:spcBef>
              <a:buClr>
                <a:schemeClr val="bg2"/>
              </a:buClr>
              <a:buSzPct val="75000"/>
              <a:buFont typeface="Wingdings" panose="05000000000000000000" pitchFamily="2" charset="2"/>
              <a:buNone/>
            </a:pPr>
            <a:r>
              <a:rPr lang="zh-TW" altLang="en-US" sz="2200"/>
              <a:t>條件二：     的決定，使得      內的變異數加上      內的變異數之和為    </a:t>
            </a:r>
          </a:p>
          <a:p>
            <a:pPr eaLnBrk="1" hangingPunct="1">
              <a:spcBef>
                <a:spcPct val="20000"/>
              </a:spcBef>
              <a:buClr>
                <a:schemeClr val="bg2"/>
              </a:buClr>
              <a:buSzPct val="75000"/>
              <a:buFont typeface="Wingdings" panose="05000000000000000000" pitchFamily="2" charset="2"/>
              <a:buNone/>
            </a:pPr>
            <a:r>
              <a:rPr lang="zh-TW" altLang="en-US" sz="2200"/>
              <a:t>                最小。</a:t>
            </a:r>
          </a:p>
        </p:txBody>
      </p:sp>
      <p:sp>
        <p:nvSpPr>
          <p:cNvPr id="2060" name="Rectangle 12"/>
          <p:cNvSpPr>
            <a:spLocks noChangeArrowheads="1"/>
          </p:cNvSpPr>
          <p:nvPr/>
        </p:nvSpPr>
        <p:spPr bwMode="auto">
          <a:xfrm>
            <a:off x="323850" y="1844675"/>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條件一：     的決定，使得     和      之間的變異數為最大。</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條件二：     的決定，使得      內的變異數加上      內的變異數之和為    </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最小。</a:t>
            </a:r>
          </a:p>
        </p:txBody>
      </p:sp>
      <p:graphicFrame>
        <p:nvGraphicFramePr>
          <p:cNvPr id="2052" name="Object 11"/>
          <p:cNvGraphicFramePr>
            <a:graphicFrameLocks noChangeAspect="1"/>
          </p:cNvGraphicFramePr>
          <p:nvPr/>
        </p:nvGraphicFramePr>
        <p:xfrm>
          <a:off x="1476375" y="1844675"/>
          <a:ext cx="358775" cy="360363"/>
        </p:xfrm>
        <a:graphic>
          <a:graphicData uri="http://schemas.openxmlformats.org/presentationml/2006/ole">
            <mc:AlternateContent xmlns:mc="http://schemas.openxmlformats.org/markup-compatibility/2006">
              <mc:Choice xmlns:v="urn:schemas-microsoft-com:vml" Requires="v">
                <p:oleObj spid="_x0000_s2065" name="Equation" r:id="rId7" imgW="190417" imgH="190417" progId="Equation.3">
                  <p:embed/>
                </p:oleObj>
              </mc:Choice>
              <mc:Fallback>
                <p:oleObj name="Equation" r:id="rId7" imgW="190417" imgH="190417"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844675"/>
                        <a:ext cx="3587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4"/>
          <p:cNvGraphicFramePr>
            <a:graphicFrameLocks noChangeAspect="1"/>
          </p:cNvGraphicFramePr>
          <p:nvPr/>
        </p:nvGraphicFramePr>
        <p:xfrm>
          <a:off x="3563938" y="1873250"/>
          <a:ext cx="360362" cy="436563"/>
        </p:xfrm>
        <a:graphic>
          <a:graphicData uri="http://schemas.openxmlformats.org/presentationml/2006/ole">
            <mc:AlternateContent xmlns:mc="http://schemas.openxmlformats.org/markup-compatibility/2006">
              <mc:Choice xmlns:v="urn:schemas-microsoft-com:vml" Requires="v">
                <p:oleObj spid="_x0000_s2066" name="Equation" r:id="rId9" imgW="177569" imgH="215619" progId="Equation.3">
                  <p:embed/>
                </p:oleObj>
              </mc:Choice>
              <mc:Fallback>
                <p:oleObj name="Equation" r:id="rId9" imgW="177569" imgH="21561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1873250"/>
                        <a:ext cx="36036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5"/>
          <p:cNvGraphicFramePr>
            <a:graphicFrameLocks noChangeAspect="1"/>
          </p:cNvGraphicFramePr>
          <p:nvPr/>
        </p:nvGraphicFramePr>
        <p:xfrm>
          <a:off x="3595688" y="2274888"/>
          <a:ext cx="347662" cy="420687"/>
        </p:xfrm>
        <a:graphic>
          <a:graphicData uri="http://schemas.openxmlformats.org/presentationml/2006/ole">
            <mc:AlternateContent xmlns:mc="http://schemas.openxmlformats.org/markup-compatibility/2006">
              <mc:Choice xmlns:v="urn:schemas-microsoft-com:vml" Requires="v">
                <p:oleObj spid="_x0000_s2067" name="Equation" r:id="rId11" imgW="177569" imgH="215619" progId="Equation.3">
                  <p:embed/>
                </p:oleObj>
              </mc:Choice>
              <mc:Fallback>
                <p:oleObj name="Equation" r:id="rId11" imgW="177569" imgH="215619"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5688" y="2274888"/>
                        <a:ext cx="347662"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7"/>
          <p:cNvGraphicFramePr>
            <a:graphicFrameLocks noChangeAspect="1"/>
          </p:cNvGraphicFramePr>
          <p:nvPr/>
        </p:nvGraphicFramePr>
        <p:xfrm>
          <a:off x="5959475" y="2263775"/>
          <a:ext cx="360363" cy="409575"/>
        </p:xfrm>
        <a:graphic>
          <a:graphicData uri="http://schemas.openxmlformats.org/presentationml/2006/ole">
            <mc:AlternateContent xmlns:mc="http://schemas.openxmlformats.org/markup-compatibility/2006">
              <mc:Choice xmlns:v="urn:schemas-microsoft-com:vml" Requires="v">
                <p:oleObj spid="_x0000_s2068" name="Equation" r:id="rId12" imgW="190335" imgH="215713" progId="Equation.3">
                  <p:embed/>
                </p:oleObj>
              </mc:Choice>
              <mc:Fallback>
                <p:oleObj name="Equation" r:id="rId12" imgW="190335" imgH="215713"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75" y="2263775"/>
                        <a:ext cx="36036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1" name="Text Box 20"/>
          <p:cNvSpPr txBox="1">
            <a:spLocks noChangeArrowheads="1"/>
          </p:cNvSpPr>
          <p:nvPr/>
        </p:nvSpPr>
        <p:spPr bwMode="auto">
          <a:xfrm>
            <a:off x="3563938" y="6237288"/>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a:latin typeface="微軟正黑體" panose="020B0604030504040204" pitchFamily="34" charset="-120"/>
                <a:ea typeface="微軟正黑體" panose="020B0604030504040204" pitchFamily="34" charset="-120"/>
              </a:rPr>
              <a:t>圖</a:t>
            </a:r>
            <a:r>
              <a:rPr lang="en-US" altLang="zh-TW" sz="1600">
                <a:latin typeface="微軟正黑體" panose="020B0604030504040204" pitchFamily="34" charset="-120"/>
                <a:ea typeface="微軟正黑體" panose="020B0604030504040204" pitchFamily="34" charset="-120"/>
              </a:rPr>
              <a:t>5</a:t>
            </a:r>
            <a:r>
              <a:rPr lang="zh-TW" altLang="en-US" sz="1600">
                <a:latin typeface="微軟正黑體" panose="020B0604030504040204" pitchFamily="34" charset="-120"/>
                <a:ea typeface="微軟正黑體" panose="020B0604030504040204" pitchFamily="34" charset="-120"/>
              </a:rPr>
              <a:t>.2.2  二區的例子</a:t>
            </a:r>
          </a:p>
        </p:txBody>
      </p:sp>
      <p:sp>
        <p:nvSpPr>
          <p:cNvPr id="2062" name="Rectangle 22"/>
          <p:cNvSpPr>
            <a:spLocks noChangeArrowheads="1"/>
          </p:cNvSpPr>
          <p:nvPr/>
        </p:nvSpPr>
        <p:spPr bwMode="auto">
          <a:xfrm>
            <a:off x="468313" y="3284538"/>
            <a:ext cx="525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以上條件只要任一者成立即可。</a:t>
            </a:r>
          </a:p>
        </p:txBody>
      </p:sp>
      <p:graphicFrame>
        <p:nvGraphicFramePr>
          <p:cNvPr id="2056" name="Object 16"/>
          <p:cNvGraphicFramePr>
            <a:graphicFrameLocks noChangeAspect="1"/>
          </p:cNvGraphicFramePr>
          <p:nvPr/>
        </p:nvGraphicFramePr>
        <p:xfrm>
          <a:off x="1476375" y="2276475"/>
          <a:ext cx="358775" cy="360363"/>
        </p:xfrm>
        <a:graphic>
          <a:graphicData uri="http://schemas.openxmlformats.org/presentationml/2006/ole">
            <mc:AlternateContent xmlns:mc="http://schemas.openxmlformats.org/markup-compatibility/2006">
              <mc:Choice xmlns:v="urn:schemas-microsoft-com:vml" Requires="v">
                <p:oleObj spid="_x0000_s2069" name="Equation" r:id="rId13" imgW="190417" imgH="190417" progId="Equation.3">
                  <p:embed/>
                </p:oleObj>
              </mc:Choice>
              <mc:Fallback>
                <p:oleObj name="Equation" r:id="rId13" imgW="190417" imgH="190417"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276475"/>
                        <a:ext cx="3587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79C3C509-261A-48B6-8ED1-2EC42C14B64D}" type="slidenum">
              <a:rPr kumimoji="0" lang="zh-TW" altLang="en-US">
                <a:latin typeface="Arial Black" panose="020B0A04020102020204" pitchFamily="34" charset="0"/>
              </a:rPr>
              <a:pPr/>
              <a:t>9</a:t>
            </a:fld>
            <a:endParaRPr kumimoji="0" lang="en-US" altLang="zh-TW">
              <a:latin typeface="Arial Black" panose="020B0A04020102020204" pitchFamily="34" charset="0"/>
            </a:endParaRPr>
          </a:p>
        </p:txBody>
      </p:sp>
      <p:sp>
        <p:nvSpPr>
          <p:cNvPr id="3091" name="Rectangle 8"/>
          <p:cNvSpPr>
            <a:spLocks noChangeArrowheads="1"/>
          </p:cNvSpPr>
          <p:nvPr/>
        </p:nvSpPr>
        <p:spPr bwMode="auto">
          <a:xfrm>
            <a:off x="304800" y="6096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令影像的大小為</a:t>
            </a:r>
            <a:r>
              <a:rPr lang="en-US" altLang="zh-TW" sz="2200" i="1">
                <a:latin typeface="微軟正黑體" panose="020B0604030504040204" pitchFamily="34" charset="-120"/>
                <a:ea typeface="微軟正黑體" panose="020B0604030504040204" pitchFamily="34" charset="-120"/>
              </a:rPr>
              <a:t>N</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且灰階值個數為</a:t>
            </a:r>
            <a:r>
              <a:rPr lang="en-US" altLang="zh-TW" sz="2200" i="1">
                <a:latin typeface="微軟正黑體" panose="020B0604030504040204" pitchFamily="34" charset="-120"/>
                <a:ea typeface="微軟正黑體" panose="020B0604030504040204" pitchFamily="34" charset="-120"/>
              </a:rPr>
              <a:t>I</a:t>
            </a:r>
            <a:r>
              <a:rPr lang="en-US" altLang="zh-TW" sz="2200">
                <a:latin typeface="微軟正黑體" panose="020B0604030504040204" pitchFamily="34" charset="-120"/>
                <a:ea typeface="微軟正黑體" panose="020B0604030504040204" pitchFamily="34" charset="-120"/>
              </a:rPr>
              <a:t>=256。</a:t>
            </a:r>
            <a:r>
              <a:rPr lang="zh-TW" altLang="en-US" sz="2200">
                <a:latin typeface="微軟正黑體" panose="020B0604030504040204" pitchFamily="34" charset="-120"/>
                <a:ea typeface="微軟正黑體" panose="020B0604030504040204" pitchFamily="34" charset="-120"/>
              </a:rPr>
              <a:t>則灰階值為</a:t>
            </a:r>
            <a:r>
              <a:rPr lang="en-US" altLang="zh-TW" sz="2200" i="1">
                <a:latin typeface="微軟正黑體" panose="020B0604030504040204" pitchFamily="34" charset="-120"/>
                <a:ea typeface="微軟正黑體" panose="020B0604030504040204" pitchFamily="34" charset="-120"/>
              </a:rPr>
              <a:t>i</a:t>
            </a:r>
            <a:r>
              <a:rPr lang="zh-TW" altLang="en-US" sz="2200">
                <a:latin typeface="微軟正黑體" panose="020B0604030504040204" pitchFamily="34" charset="-120"/>
                <a:ea typeface="微軟正黑體" panose="020B0604030504040204" pitchFamily="34" charset="-120"/>
              </a:rPr>
              <a:t>的</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機率可表示為</a:t>
            </a:r>
          </a:p>
        </p:txBody>
      </p:sp>
      <p:graphicFrame>
        <p:nvGraphicFramePr>
          <p:cNvPr id="3074" name="Object 9"/>
          <p:cNvGraphicFramePr>
            <a:graphicFrameLocks noChangeAspect="1"/>
          </p:cNvGraphicFramePr>
          <p:nvPr/>
        </p:nvGraphicFramePr>
        <p:xfrm>
          <a:off x="3657600" y="1143000"/>
          <a:ext cx="1066800" cy="688975"/>
        </p:xfrm>
        <a:graphic>
          <a:graphicData uri="http://schemas.openxmlformats.org/presentationml/2006/ole">
            <mc:AlternateContent xmlns:mc="http://schemas.openxmlformats.org/markup-compatibility/2006">
              <mc:Choice xmlns:v="urn:schemas-microsoft-com:vml" Requires="v">
                <p:oleObj spid="_x0000_s3101" name="Equation" r:id="rId3" imgW="609336" imgH="393529" progId="Equation.3">
                  <p:embed/>
                </p:oleObj>
              </mc:Choice>
              <mc:Fallback>
                <p:oleObj name="Equation" r:id="rId3" imgW="609336" imgH="39352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143000"/>
                        <a:ext cx="10668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 name="Rectangle 10"/>
          <p:cNvSpPr>
            <a:spLocks noChangeArrowheads="1"/>
          </p:cNvSpPr>
          <p:nvPr/>
        </p:nvSpPr>
        <p:spPr bwMode="auto">
          <a:xfrm>
            <a:off x="908050" y="1981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內的像素個數佔的比率為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3075" name="Object 11"/>
          <p:cNvGraphicFramePr>
            <a:graphicFrameLocks noChangeAspect="1"/>
          </p:cNvGraphicFramePr>
          <p:nvPr/>
        </p:nvGraphicFramePr>
        <p:xfrm>
          <a:off x="1023938" y="1981200"/>
          <a:ext cx="341312" cy="412750"/>
        </p:xfrm>
        <a:graphic>
          <a:graphicData uri="http://schemas.openxmlformats.org/presentationml/2006/ole">
            <mc:AlternateContent xmlns:mc="http://schemas.openxmlformats.org/markup-compatibility/2006">
              <mc:Choice xmlns:v="urn:schemas-microsoft-com:vml" Requires="v">
                <p:oleObj spid="_x0000_s3102" name="Equation" r:id="rId5" imgW="177569" imgH="215619" progId="Equation.3">
                  <p:embed/>
                </p:oleObj>
              </mc:Choice>
              <mc:Fallback>
                <p:oleObj name="Equation" r:id="rId5" imgW="177569" imgH="21561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1981200"/>
                        <a:ext cx="34131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nvGraphicFramePr>
        <p:xfrm>
          <a:off x="1000125" y="2787650"/>
          <a:ext cx="365125" cy="412750"/>
        </p:xfrm>
        <a:graphic>
          <a:graphicData uri="http://schemas.openxmlformats.org/presentationml/2006/ole">
            <mc:AlternateContent xmlns:mc="http://schemas.openxmlformats.org/markup-compatibility/2006">
              <mc:Choice xmlns:v="urn:schemas-microsoft-com:vml" Requires="v">
                <p:oleObj spid="_x0000_s3103" name="Equation" r:id="rId7" imgW="190335" imgH="215713" progId="Equation.3">
                  <p:embed/>
                </p:oleObj>
              </mc:Choice>
              <mc:Fallback>
                <p:oleObj name="Equation" r:id="rId7" imgW="190335" imgH="215713"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2787650"/>
                        <a:ext cx="3651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13"/>
          <p:cNvGraphicFramePr>
            <a:graphicFrameLocks noChangeAspect="1"/>
          </p:cNvGraphicFramePr>
          <p:nvPr/>
        </p:nvGraphicFramePr>
        <p:xfrm>
          <a:off x="4794250" y="1771650"/>
          <a:ext cx="2438400" cy="846138"/>
        </p:xfrm>
        <a:graphic>
          <a:graphicData uri="http://schemas.openxmlformats.org/presentationml/2006/ole">
            <mc:AlternateContent xmlns:mc="http://schemas.openxmlformats.org/markup-compatibility/2006">
              <mc:Choice xmlns:v="urn:schemas-microsoft-com:vml" Requires="v">
                <p:oleObj spid="_x0000_s3104" name="Equation" r:id="rId9" imgW="1320800" imgH="457200" progId="Equation.3">
                  <p:embed/>
                </p:oleObj>
              </mc:Choice>
              <mc:Fallback>
                <p:oleObj name="Equation" r:id="rId9" imgW="1320800" imgH="457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4250" y="1771650"/>
                        <a:ext cx="243840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 name="Rectangle 14"/>
          <p:cNvSpPr>
            <a:spLocks noChangeArrowheads="1"/>
          </p:cNvSpPr>
          <p:nvPr/>
        </p:nvSpPr>
        <p:spPr bwMode="auto">
          <a:xfrm>
            <a:off x="908050" y="2743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內的像素個數佔的比率為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3078" name="Object 15"/>
          <p:cNvGraphicFramePr>
            <a:graphicFrameLocks noChangeAspect="1"/>
          </p:cNvGraphicFramePr>
          <p:nvPr/>
        </p:nvGraphicFramePr>
        <p:xfrm>
          <a:off x="4711700" y="2605088"/>
          <a:ext cx="2603500" cy="823912"/>
        </p:xfrm>
        <a:graphic>
          <a:graphicData uri="http://schemas.openxmlformats.org/presentationml/2006/ole">
            <mc:AlternateContent xmlns:mc="http://schemas.openxmlformats.org/markup-compatibility/2006">
              <mc:Choice xmlns:v="urn:schemas-microsoft-com:vml" Requires="v">
                <p:oleObj spid="_x0000_s3105" name="Equation" r:id="rId11" imgW="1409088" imgH="444307" progId="Equation.3">
                  <p:embed/>
                </p:oleObj>
              </mc:Choice>
              <mc:Fallback>
                <p:oleObj name="Equation" r:id="rId11" imgW="1409088" imgH="444307"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1700" y="2605088"/>
                        <a:ext cx="26035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4" name="Text Box 16"/>
          <p:cNvSpPr txBox="1">
            <a:spLocks noChangeArrowheads="1"/>
          </p:cNvSpPr>
          <p:nvPr/>
        </p:nvSpPr>
        <p:spPr bwMode="auto">
          <a:xfrm>
            <a:off x="304800" y="239236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Arial" panose="020B0604020202020204" pitchFamily="34" charset="0"/>
                <a:sym typeface="Wingdings" panose="05000000000000000000" pitchFamily="2" charset="2"/>
              </a:rPr>
              <a:t></a:t>
            </a:r>
            <a:endParaRPr lang="zh-TW" altLang="en-US" sz="2200">
              <a:latin typeface="Arial" panose="020B0604020202020204" pitchFamily="34" charset="0"/>
            </a:endParaRPr>
          </a:p>
        </p:txBody>
      </p:sp>
      <p:sp>
        <p:nvSpPr>
          <p:cNvPr id="3095" name="Rectangle 17"/>
          <p:cNvSpPr>
            <a:spLocks noChangeArrowheads="1"/>
          </p:cNvSpPr>
          <p:nvPr/>
        </p:nvSpPr>
        <p:spPr bwMode="auto">
          <a:xfrm>
            <a:off x="908050" y="3573463"/>
            <a:ext cx="221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的期望值為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3079" name="Object 18"/>
          <p:cNvGraphicFramePr>
            <a:graphicFrameLocks noChangeAspect="1"/>
          </p:cNvGraphicFramePr>
          <p:nvPr/>
        </p:nvGraphicFramePr>
        <p:xfrm>
          <a:off x="1023938" y="3573463"/>
          <a:ext cx="341312" cy="412750"/>
        </p:xfrm>
        <a:graphic>
          <a:graphicData uri="http://schemas.openxmlformats.org/presentationml/2006/ole">
            <mc:AlternateContent xmlns:mc="http://schemas.openxmlformats.org/markup-compatibility/2006">
              <mc:Choice xmlns:v="urn:schemas-microsoft-com:vml" Requires="v">
                <p:oleObj spid="_x0000_s3106" name="Equation" r:id="rId13" imgW="177569" imgH="215619" progId="Equation.3">
                  <p:embed/>
                </p:oleObj>
              </mc:Choice>
              <mc:Fallback>
                <p:oleObj name="Equation" r:id="rId13" imgW="177569"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3573463"/>
                        <a:ext cx="34131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19"/>
          <p:cNvGraphicFramePr>
            <a:graphicFrameLocks noChangeAspect="1"/>
          </p:cNvGraphicFramePr>
          <p:nvPr/>
        </p:nvGraphicFramePr>
        <p:xfrm>
          <a:off x="1000125" y="4379913"/>
          <a:ext cx="365125" cy="412750"/>
        </p:xfrm>
        <a:graphic>
          <a:graphicData uri="http://schemas.openxmlformats.org/presentationml/2006/ole">
            <mc:AlternateContent xmlns:mc="http://schemas.openxmlformats.org/markup-compatibility/2006">
              <mc:Choice xmlns:v="urn:schemas-microsoft-com:vml" Requires="v">
                <p:oleObj spid="_x0000_s3107" name="Equation" r:id="rId14" imgW="190335" imgH="215713" progId="Equation.3">
                  <p:embed/>
                </p:oleObj>
              </mc:Choice>
              <mc:Fallback>
                <p:oleObj name="Equation" r:id="rId14" imgW="190335" imgH="215713"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4379913"/>
                        <a:ext cx="3651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0"/>
          <p:cNvGraphicFramePr>
            <a:graphicFrameLocks noChangeAspect="1"/>
          </p:cNvGraphicFramePr>
          <p:nvPr/>
        </p:nvGraphicFramePr>
        <p:xfrm>
          <a:off x="3027363" y="3297238"/>
          <a:ext cx="1843087" cy="882650"/>
        </p:xfrm>
        <a:graphic>
          <a:graphicData uri="http://schemas.openxmlformats.org/presentationml/2006/ole">
            <mc:AlternateContent xmlns:mc="http://schemas.openxmlformats.org/markup-compatibility/2006">
              <mc:Choice xmlns:v="urn:schemas-microsoft-com:vml" Requires="v">
                <p:oleObj spid="_x0000_s3108" name="Equation" r:id="rId15" imgW="1117115" imgH="533169" progId="Equation.DSMT4">
                  <p:embed/>
                </p:oleObj>
              </mc:Choice>
              <mc:Fallback>
                <p:oleObj name="Equation" r:id="rId15" imgW="1117115" imgH="533169"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7363" y="3297238"/>
                        <a:ext cx="1843087"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6" name="Rectangle 21"/>
          <p:cNvSpPr>
            <a:spLocks noChangeArrowheads="1"/>
          </p:cNvSpPr>
          <p:nvPr/>
        </p:nvSpPr>
        <p:spPr bwMode="auto">
          <a:xfrm>
            <a:off x="908050" y="4335463"/>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的期望值為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3082" name="Object 22"/>
          <p:cNvGraphicFramePr>
            <a:graphicFrameLocks noChangeAspect="1"/>
          </p:cNvGraphicFramePr>
          <p:nvPr/>
        </p:nvGraphicFramePr>
        <p:xfrm>
          <a:off x="3027363" y="4127500"/>
          <a:ext cx="2122487" cy="866775"/>
        </p:xfrm>
        <a:graphic>
          <a:graphicData uri="http://schemas.openxmlformats.org/presentationml/2006/ole">
            <mc:AlternateContent xmlns:mc="http://schemas.openxmlformats.org/markup-compatibility/2006">
              <mc:Choice xmlns:v="urn:schemas-microsoft-com:vml" Requires="v">
                <p:oleObj spid="_x0000_s3109" name="Equation" r:id="rId17" imgW="1244600" imgH="508000" progId="Equation.DSMT4">
                  <p:embed/>
                </p:oleObj>
              </mc:Choice>
              <mc:Fallback>
                <p:oleObj name="Equation" r:id="rId17" imgW="1244600" imgH="50800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7363" y="4127500"/>
                        <a:ext cx="2122487"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7" name="Text Box 23"/>
          <p:cNvSpPr txBox="1">
            <a:spLocks noChangeArrowheads="1"/>
          </p:cNvSpPr>
          <p:nvPr/>
        </p:nvSpPr>
        <p:spPr bwMode="auto">
          <a:xfrm>
            <a:off x="304800" y="3984625"/>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Arial" panose="020B0604020202020204" pitchFamily="34" charset="0"/>
                <a:sym typeface="Wingdings" panose="05000000000000000000" pitchFamily="2" charset="2"/>
              </a:rPr>
              <a:t></a:t>
            </a:r>
            <a:endParaRPr lang="zh-TW" altLang="en-US" sz="2200">
              <a:latin typeface="Arial" panose="020B0604020202020204" pitchFamily="34" charset="0"/>
            </a:endParaRPr>
          </a:p>
        </p:txBody>
      </p:sp>
      <p:sp>
        <p:nvSpPr>
          <p:cNvPr id="3098" name="Rectangle 24"/>
          <p:cNvSpPr>
            <a:spLocks noChangeArrowheads="1"/>
          </p:cNvSpPr>
          <p:nvPr/>
        </p:nvSpPr>
        <p:spPr bwMode="auto">
          <a:xfrm>
            <a:off x="908050" y="5264150"/>
            <a:ext cx="221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的變異數為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3083" name="Object 25"/>
          <p:cNvGraphicFramePr>
            <a:graphicFrameLocks noChangeAspect="1"/>
          </p:cNvGraphicFramePr>
          <p:nvPr/>
        </p:nvGraphicFramePr>
        <p:xfrm>
          <a:off x="1023938" y="5264150"/>
          <a:ext cx="341312" cy="412750"/>
        </p:xfrm>
        <a:graphic>
          <a:graphicData uri="http://schemas.openxmlformats.org/presentationml/2006/ole">
            <mc:AlternateContent xmlns:mc="http://schemas.openxmlformats.org/markup-compatibility/2006">
              <mc:Choice xmlns:v="urn:schemas-microsoft-com:vml" Requires="v">
                <p:oleObj spid="_x0000_s3110" name="Equation" r:id="rId19" imgW="177569" imgH="215619" progId="Equation.3">
                  <p:embed/>
                </p:oleObj>
              </mc:Choice>
              <mc:Fallback>
                <p:oleObj name="Equation" r:id="rId19" imgW="177569" imgH="215619"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5264150"/>
                        <a:ext cx="34131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4" name="Object 26"/>
          <p:cNvGraphicFramePr>
            <a:graphicFrameLocks noChangeAspect="1"/>
          </p:cNvGraphicFramePr>
          <p:nvPr/>
        </p:nvGraphicFramePr>
        <p:xfrm>
          <a:off x="1000125" y="6070600"/>
          <a:ext cx="365125" cy="412750"/>
        </p:xfrm>
        <a:graphic>
          <a:graphicData uri="http://schemas.openxmlformats.org/presentationml/2006/ole">
            <mc:AlternateContent xmlns:mc="http://schemas.openxmlformats.org/markup-compatibility/2006">
              <mc:Choice xmlns:v="urn:schemas-microsoft-com:vml" Requires="v">
                <p:oleObj spid="_x0000_s3111" name="Equation" r:id="rId20" imgW="190335" imgH="215713" progId="Equation.3">
                  <p:embed/>
                </p:oleObj>
              </mc:Choice>
              <mc:Fallback>
                <p:oleObj name="Equation" r:id="rId20" imgW="190335" imgH="215713"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6070600"/>
                        <a:ext cx="3651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5" name="Object 27"/>
          <p:cNvGraphicFramePr>
            <a:graphicFrameLocks noChangeAspect="1"/>
          </p:cNvGraphicFramePr>
          <p:nvPr/>
        </p:nvGraphicFramePr>
        <p:xfrm>
          <a:off x="3046413" y="5087938"/>
          <a:ext cx="2330450" cy="792162"/>
        </p:xfrm>
        <a:graphic>
          <a:graphicData uri="http://schemas.openxmlformats.org/presentationml/2006/ole">
            <mc:AlternateContent xmlns:mc="http://schemas.openxmlformats.org/markup-compatibility/2006">
              <mc:Choice xmlns:v="urn:schemas-microsoft-com:vml" Requires="v">
                <p:oleObj spid="_x0000_s3112" name="Equation" r:id="rId21" imgW="1459866" imgH="495085" progId="Equation.3">
                  <p:embed/>
                </p:oleObj>
              </mc:Choice>
              <mc:Fallback>
                <p:oleObj name="Equation" r:id="rId21" imgW="1459866" imgH="495085"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6413" y="5087938"/>
                        <a:ext cx="23304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9" name="Rectangle 28"/>
          <p:cNvSpPr>
            <a:spLocks noChangeArrowheads="1"/>
          </p:cNvSpPr>
          <p:nvPr/>
        </p:nvSpPr>
        <p:spPr bwMode="auto">
          <a:xfrm>
            <a:off x="908050" y="6026150"/>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的變異數為</a:t>
            </a:r>
            <a:r>
              <a:rPr lang="en-US" altLang="zh-TW" sz="2200">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p:txBody>
      </p:sp>
      <p:graphicFrame>
        <p:nvGraphicFramePr>
          <p:cNvPr id="3086" name="Object 29"/>
          <p:cNvGraphicFramePr>
            <a:graphicFrameLocks noChangeAspect="1"/>
          </p:cNvGraphicFramePr>
          <p:nvPr/>
        </p:nvGraphicFramePr>
        <p:xfrm>
          <a:off x="3038475" y="5857875"/>
          <a:ext cx="2627313" cy="808038"/>
        </p:xfrm>
        <a:graphic>
          <a:graphicData uri="http://schemas.openxmlformats.org/presentationml/2006/ole">
            <mc:AlternateContent xmlns:mc="http://schemas.openxmlformats.org/markup-compatibility/2006">
              <mc:Choice xmlns:v="urn:schemas-microsoft-com:vml" Requires="v">
                <p:oleObj spid="_x0000_s3113" name="Equation" r:id="rId23" imgW="1447172" imgH="444307" progId="Equation.3">
                  <p:embed/>
                </p:oleObj>
              </mc:Choice>
              <mc:Fallback>
                <p:oleObj name="Equation" r:id="rId23" imgW="1447172" imgH="444307"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38475" y="5857875"/>
                        <a:ext cx="262731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0" name="Text Box 30"/>
          <p:cNvSpPr txBox="1">
            <a:spLocks noChangeArrowheads="1"/>
          </p:cNvSpPr>
          <p:nvPr/>
        </p:nvSpPr>
        <p:spPr bwMode="auto">
          <a:xfrm>
            <a:off x="304800" y="567531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Arial" panose="020B0604020202020204" pitchFamily="34" charset="0"/>
                <a:sym typeface="Wingdings" panose="05000000000000000000" pitchFamily="2" charset="2"/>
              </a:rPr>
              <a:t></a:t>
            </a:r>
            <a:endParaRPr lang="zh-TW" altLang="en-US" sz="2200">
              <a:latin typeface="Arial" panose="020B0604020202020204" pitchFamily="34" charset="0"/>
            </a:endParaRPr>
          </a:p>
        </p:txBody>
      </p:sp>
      <p:graphicFrame>
        <p:nvGraphicFramePr>
          <p:cNvPr id="3087" name="Object 31"/>
          <p:cNvGraphicFramePr>
            <a:graphicFrameLocks noChangeAspect="1"/>
          </p:cNvGraphicFramePr>
          <p:nvPr/>
        </p:nvGraphicFramePr>
        <p:xfrm>
          <a:off x="685800" y="1981200"/>
          <a:ext cx="508000" cy="1219200"/>
        </p:xfrm>
        <a:graphic>
          <a:graphicData uri="http://schemas.openxmlformats.org/presentationml/2006/ole">
            <mc:AlternateContent xmlns:mc="http://schemas.openxmlformats.org/markup-compatibility/2006">
              <mc:Choice xmlns:v="urn:schemas-microsoft-com:vml" Requires="v">
                <p:oleObj spid="_x0000_s3114" name="Equation" r:id="rId25" imgW="190500" imgH="457200" progId="Equation.3">
                  <p:embed/>
                </p:oleObj>
              </mc:Choice>
              <mc:Fallback>
                <p:oleObj name="Equation" r:id="rId25" imgW="190500" imgH="457200" progId="Equation.3">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 y="1981200"/>
                        <a:ext cx="5080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8" name="Object 32"/>
          <p:cNvGraphicFramePr>
            <a:graphicFrameLocks noChangeAspect="1"/>
          </p:cNvGraphicFramePr>
          <p:nvPr/>
        </p:nvGraphicFramePr>
        <p:xfrm>
          <a:off x="685800" y="3581400"/>
          <a:ext cx="508000" cy="1219200"/>
        </p:xfrm>
        <a:graphic>
          <a:graphicData uri="http://schemas.openxmlformats.org/presentationml/2006/ole">
            <mc:AlternateContent xmlns:mc="http://schemas.openxmlformats.org/markup-compatibility/2006">
              <mc:Choice xmlns:v="urn:schemas-microsoft-com:vml" Requires="v">
                <p:oleObj spid="_x0000_s3115" name="Equation" r:id="rId27" imgW="190500" imgH="457200" progId="Equation.3">
                  <p:embed/>
                </p:oleObj>
              </mc:Choice>
              <mc:Fallback>
                <p:oleObj name="Equation" r:id="rId27" imgW="190500" imgH="457200" progId="Equation.3">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 y="3581400"/>
                        <a:ext cx="5080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9" name="Object 33"/>
          <p:cNvGraphicFramePr>
            <a:graphicFrameLocks noChangeAspect="1"/>
          </p:cNvGraphicFramePr>
          <p:nvPr/>
        </p:nvGraphicFramePr>
        <p:xfrm>
          <a:off x="685800" y="5257800"/>
          <a:ext cx="508000" cy="1219200"/>
        </p:xfrm>
        <a:graphic>
          <a:graphicData uri="http://schemas.openxmlformats.org/presentationml/2006/ole">
            <mc:AlternateContent xmlns:mc="http://schemas.openxmlformats.org/markup-compatibility/2006">
              <mc:Choice xmlns:v="urn:schemas-microsoft-com:vml" Requires="v">
                <p:oleObj spid="_x0000_s3116" name="Equation" r:id="rId28" imgW="190500" imgH="457200" progId="Equation.3">
                  <p:embed/>
                </p:oleObj>
              </mc:Choice>
              <mc:Fallback>
                <p:oleObj name="Equation" r:id="rId28" imgW="190500" imgH="45720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 y="5257800"/>
                        <a:ext cx="5080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v6">
  <a:themeElements>
    <a:clrScheme name="自訂 5">
      <a:dk1>
        <a:srgbClr val="000000"/>
      </a:dk1>
      <a:lt1>
        <a:srgbClr val="FFFFFF"/>
      </a:lt1>
      <a:dk2>
        <a:srgbClr val="000000"/>
      </a:dk2>
      <a:lt2>
        <a:srgbClr val="15A7A7"/>
      </a:lt2>
      <a:accent1>
        <a:srgbClr val="BBE8EB"/>
      </a:accent1>
      <a:accent2>
        <a:srgbClr val="8EDADE"/>
      </a:accent2>
      <a:accent3>
        <a:srgbClr val="FFFFFF"/>
      </a:accent3>
      <a:accent4>
        <a:srgbClr val="000000"/>
      </a:accent4>
      <a:accent5>
        <a:srgbClr val="8EDADE"/>
      </a:accent5>
      <a:accent6>
        <a:srgbClr val="8EDADE"/>
      </a:accent6>
      <a:hlink>
        <a:srgbClr val="8EDADE"/>
      </a:hlink>
      <a:folHlink>
        <a:srgbClr val="BBE8EB"/>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6" id="{ABC13283-FAA0-4149-A742-4B9D2729B8B0}" vid="{2A35E677-82A8-459F-BE2D-E7E487924E00}"/>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v6</Template>
  <TotalTime>3494</TotalTime>
  <Words>2155</Words>
  <Application>Microsoft Office PowerPoint</Application>
  <PresentationFormat>如螢幕大小 (4:3)</PresentationFormat>
  <Paragraphs>422</Paragraphs>
  <Slides>40</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7</vt:i4>
      </vt:variant>
      <vt:variant>
        <vt:lpstr>投影片標題</vt:lpstr>
      </vt:variant>
      <vt:variant>
        <vt:i4>40</vt:i4>
      </vt:variant>
    </vt:vector>
  </HeadingPairs>
  <TitlesOfParts>
    <vt:vector size="55" baseType="lpstr">
      <vt:lpstr>Times New Roman</vt:lpstr>
      <vt:lpstr>新細明體</vt:lpstr>
      <vt:lpstr>Arial</vt:lpstr>
      <vt:lpstr>Wingdings</vt:lpstr>
      <vt:lpstr>Arial Black</vt:lpstr>
      <vt:lpstr>微軟正黑體</vt:lpstr>
      <vt:lpstr>華康儷中黑</vt:lpstr>
      <vt:lpstr>v6</vt:lpstr>
      <vt:lpstr>Visio.Drawing.6</vt:lpstr>
      <vt:lpstr>Microsoft Office Visio 繪圖</vt:lpstr>
      <vt:lpstr>Microsoft 方程式編輯器 3.0</vt:lpstr>
      <vt:lpstr>MathType 6.0 Equation</vt:lpstr>
      <vt:lpstr>Microsoft Word 文件</vt:lpstr>
      <vt:lpstr>Microsoft Office Word 97 - 2003 文件</vt:lpstr>
      <vt:lpstr>Microsoft Office Word 文件</vt:lpstr>
      <vt:lpstr>第五章 門檻值決定與區域的分割</vt:lpstr>
      <vt:lpstr>內容</vt:lpstr>
      <vt:lpstr>5.1 前言</vt:lpstr>
      <vt:lpstr>5.2 統計式門檻值決定法</vt:lpstr>
      <vt:lpstr>PowerPoint 簡報</vt:lpstr>
      <vt:lpstr>PowerPoint 簡報</vt:lpstr>
      <vt:lpstr>PowerPoint 簡報</vt:lpstr>
      <vt:lpstr>Otsu法</vt:lpstr>
      <vt:lpstr>PowerPoint 簡報</vt:lpstr>
      <vt:lpstr>PowerPoint 簡報</vt:lpstr>
      <vt:lpstr>PowerPoint 簡報</vt:lpstr>
      <vt:lpstr>PowerPoint 簡報</vt:lpstr>
      <vt:lpstr>PowerPoint 簡報</vt:lpstr>
      <vt:lpstr>PowerPoint 簡報</vt:lpstr>
      <vt:lpstr>PowerPoint 簡報</vt:lpstr>
      <vt:lpstr>PowerPoint 簡報</vt:lpstr>
      <vt:lpstr>5.3 消息理論為基礎的門檻值決定法</vt:lpstr>
      <vt:lpstr>PowerPoint 簡報</vt:lpstr>
      <vt:lpstr>PowerPoint 簡報</vt:lpstr>
      <vt:lpstr>PowerPoint 簡報</vt:lpstr>
      <vt:lpstr>PowerPoint 簡報</vt:lpstr>
      <vt:lpstr>5.4 動差守恆式的門檻值決定法</vt:lpstr>
      <vt:lpstr>PowerPoint 簡報</vt:lpstr>
      <vt:lpstr>PowerPoint 簡報</vt:lpstr>
      <vt:lpstr>PowerPoint 簡報</vt:lpstr>
      <vt:lpstr>5.5 植基於最近配對門檻值決定法</vt:lpstr>
      <vt:lpstr>PowerPoint 簡報</vt:lpstr>
      <vt:lpstr>PowerPoint 簡報</vt:lpstr>
      <vt:lpstr>PowerPoint 簡報</vt:lpstr>
      <vt:lpstr>PowerPoint 簡報</vt:lpstr>
      <vt:lpstr>PowerPoint 簡報</vt:lpstr>
      <vt:lpstr>PowerPoint 簡報</vt:lpstr>
      <vt:lpstr>5.6 分離與合併式的區域分割法</vt:lpstr>
      <vt:lpstr>PowerPoint 簡報</vt:lpstr>
      <vt:lpstr>範例1:何謂二階段式的區域分割法  解答:</vt:lpstr>
      <vt:lpstr>PowerPoint 簡報</vt:lpstr>
      <vt:lpstr>PowerPoint 簡報</vt:lpstr>
      <vt:lpstr>5.7 分水嶺式的區域分割法</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門檻值決定與區域的分割</dc:title>
  <dc:creator>RB505</dc:creator>
  <cp:lastModifiedBy>Jhih</cp:lastModifiedBy>
  <cp:revision>352</cp:revision>
  <cp:lastPrinted>1601-01-01T00:00:00Z</cp:lastPrinted>
  <dcterms:created xsi:type="dcterms:W3CDTF">2002-06-27T04:48:03Z</dcterms:created>
  <dcterms:modified xsi:type="dcterms:W3CDTF">2015-09-01T10:01:11Z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