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4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90" r:id="rId21"/>
    <p:sldId id="293" r:id="rId22"/>
    <p:sldId id="295" r:id="rId23"/>
  </p:sldIdLst>
  <p:sldSz cx="9144000" cy="6858000" type="screen4x3"/>
  <p:notesSz cx="6662738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8" d="100"/>
          <a:sy n="78" d="100"/>
        </p:scale>
        <p:origin x="13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0EF783D-E53A-4770-A63F-F2CEA01641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8197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4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6300"/>
            <a:ext cx="488473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34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4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4BECA6D-34B8-4CA9-840D-BB3D0E9EEA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464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kumimoji="0" lang="zh-TW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52646-C6D1-4AEE-8C9F-38D7D703D0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53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DF88-13EA-4E80-9D34-6B85CFA6E2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350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465B1-0DF3-4EA0-BEB2-114D6A74CB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135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B8F0C-6C1A-4096-8BCF-85CE944B67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68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4CE54-D7AD-47D0-9D1B-95D83538AB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40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494C6-969D-48E0-9E31-CFC574E6A8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0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BEAF5-50D9-4C59-9675-CAC3B3D6BD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2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35277-DF0B-4F43-B4CD-9B0DDB9193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9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1CFF1-87C3-4750-90C1-77236FE775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75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B83F-63EE-4668-AA07-53BBEB5223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3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BC47-60B7-44F0-BF70-F84F85ACDD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06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A0B1CD9-9711-4E3E-A3EC-640DA4BCE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kumimoji="0" lang="zh-TW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47.png"/><Relationship Id="rId22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2.png"/><Relationship Id="rId4" Type="http://schemas.openxmlformats.org/officeDocument/2006/relationships/image" Target="../media/image48.wmf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61.wmf"/><Relationship Id="rId26" Type="http://schemas.openxmlformats.org/officeDocument/2006/relationships/oleObject" Target="../embeddings/oleObject44.bin"/><Relationship Id="rId21" Type="http://schemas.openxmlformats.org/officeDocument/2006/relationships/oleObject" Target="../embeddings/oleObject41.bin"/><Relationship Id="rId34" Type="http://schemas.openxmlformats.org/officeDocument/2006/relationships/oleObject" Target="../embeddings/oleObject48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64.wmf"/><Relationship Id="rId33" Type="http://schemas.openxmlformats.org/officeDocument/2006/relationships/image" Target="../media/image68.wmf"/><Relationship Id="rId38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6.bin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image" Target="../media/image70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40.bin"/><Relationship Id="rId31" Type="http://schemas.openxmlformats.org/officeDocument/2006/relationships/image" Target="../media/image6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69.wmf"/><Relationship Id="rId8" Type="http://schemas.openxmlformats.org/officeDocument/2006/relationships/image" Target="../media/image56.wmf"/><Relationship Id="rId3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image" Target="../media/image108.png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87.wmf"/><Relationship Id="rId10" Type="http://schemas.openxmlformats.org/officeDocument/2006/relationships/image" Target="../media/image111.png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109.png"/><Relationship Id="rId9" Type="http://schemas.openxmlformats.org/officeDocument/2006/relationships/image" Target="../media/image110.png"/><Relationship Id="rId14" Type="http://schemas.openxmlformats.org/officeDocument/2006/relationships/image" Target="../media/image80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oleObject" Target="../embeddings/oleObject61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125.png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5.wmf"/><Relationship Id="rId26" Type="http://schemas.openxmlformats.org/officeDocument/2006/relationships/image" Target="../media/image7.wmf"/><Relationship Id="rId3" Type="http://schemas.openxmlformats.org/officeDocument/2006/relationships/image" Target="../media/image9.png"/><Relationship Id="rId21" Type="http://schemas.openxmlformats.org/officeDocument/2006/relationships/oleObject" Target="../embeddings/oleObject5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4.bin"/><Relationship Id="rId25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5.wmf"/><Relationship Id="rId29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6.wmf"/><Relationship Id="rId32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310.bin"/><Relationship Id="rId23" Type="http://schemas.openxmlformats.org/officeDocument/2006/relationships/oleObject" Target="../embeddings/oleObject510.bin"/><Relationship Id="rId28" Type="http://schemas.openxmlformats.org/officeDocument/2006/relationships/image" Target="../media/image7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410.bin"/><Relationship Id="rId31" Type="http://schemas.openxmlformats.org/officeDocument/2006/relationships/oleObject" Target="../embeddings/oleObject710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610.bin"/><Relationship Id="rId30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0.png"/><Relationship Id="rId3" Type="http://schemas.openxmlformats.org/officeDocument/2006/relationships/image" Target="../media/image42.png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6.wmf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3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6.wmf"/><Relationship Id="rId19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19" Type="http://schemas.openxmlformats.org/officeDocument/2006/relationships/image" Target="../media/image44.png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B5D9E-7AEC-4EC8-9F02-AF0553E058F3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</a:t>
            </a:r>
            <a:b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直線與道路偵測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4EDE6F-AF1F-48C9-91EB-72702722172B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848350" y="5517232"/>
            <a:ext cx="1713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累積陣列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609600"/>
                <a:ext cx="8229600" cy="5257800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將角度範圍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[0,2</m:t>
                    </m:r>
                    <m:r>
                      <a:rPr lang="zh-TW" altLang="en-US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量化成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份。 </a:t>
                </a:r>
              </a:p>
              <a:p>
                <a:pPr eaLnBrk="1" hangingPunct="1"/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使用二維陣列</a:t>
                </a:r>
                <a:r>
                  <a:rPr lang="zh-TW" altLang="en-US" sz="2200" b="1" dirty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累積陣列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Accumulation Array)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來當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霍式轉換法的資料結構：</a:t>
                </a: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</a:p>
              <a:p>
                <a:pPr eaLnBrk="1" hangingPunct="1"/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460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609600"/>
                <a:ext cx="8229600" cy="5257800"/>
              </a:xfrm>
              <a:blipFill rotWithShape="0">
                <a:blip r:embed="rId2"/>
                <a:stretch>
                  <a:fillRect l="-296" t="-8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Rectangle 16"/>
              <p:cNvSpPr>
                <a:spLocks noChangeArrowheads="1"/>
              </p:cNvSpPr>
              <p:nvPr/>
            </p:nvSpPr>
            <p:spPr bwMode="auto">
              <a:xfrm>
                <a:off x="533400" y="1916832"/>
                <a:ext cx="4800600" cy="209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609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[]←0</m:t>
                    </m:r>
                  </m:oMath>
                </a14:m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｛將二維累積陣列歸零｝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對邊點</a:t>
                </a:r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</m:oMath>
                </a14:m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每一邊</a:t>
                </a:r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𝐹𝑜𝑟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𝑡𝑜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TW" sz="20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𝐴𝐴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𝐴𝐴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46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916832"/>
                <a:ext cx="4800600" cy="2097882"/>
              </a:xfrm>
              <a:prstGeom prst="rect">
                <a:avLst/>
              </a:prstGeom>
              <a:blipFill rotWithShape="0">
                <a:blip r:embed="rId3"/>
                <a:stretch>
                  <a:fillRect t="-11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6" name="Rectangle 19"/>
              <p:cNvSpPr>
                <a:spLocks noChangeArrowheads="1"/>
              </p:cNvSpPr>
              <p:nvPr/>
            </p:nvSpPr>
            <p:spPr bwMode="auto">
              <a:xfrm>
                <a:off x="838200" y="4005064"/>
                <a:ext cx="3962400" cy="16496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若在某一個投票箱(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cell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累計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邊點數超過門檻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，則存在該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投票箱的那些邊點可說形成了一條可接受的直線。 </a:t>
                </a:r>
              </a:p>
            </p:txBody>
          </p:sp>
        </mc:Choice>
        <mc:Fallback xmlns="">
          <p:sp>
            <p:nvSpPr>
              <p:cNvPr id="19466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005064"/>
                <a:ext cx="3962400" cy="1649682"/>
              </a:xfrm>
              <a:prstGeom prst="rect">
                <a:avLst/>
              </a:prstGeom>
              <a:blipFill rotWithShape="0">
                <a:blip r:embed="rId22"/>
                <a:stretch>
                  <a:fillRect l="-2000" t="-1476" r="-154" b="-44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5" name="圖片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276872"/>
            <a:ext cx="3381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33E34-E41B-45BE-9D97-4794BAF5E5DF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55" name="Text Box 13"/>
          <p:cNvSpPr txBox="1">
            <a:spLocks noChangeArrowheads="1"/>
          </p:cNvSpPr>
          <p:nvPr/>
        </p:nvSpPr>
        <p:spPr bwMode="auto">
          <a:xfrm>
            <a:off x="611188" y="762000"/>
            <a:ext cx="8366125" cy="871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定理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霍式轉換法可在　　　的時間內完成直線偵測的工作，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　　　    此處           且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          的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量化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aphicFrame>
        <p:nvGraphicFramePr>
          <p:cNvPr id="2355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1631"/>
              </p:ext>
            </p:extLst>
          </p:nvPr>
        </p:nvGraphicFramePr>
        <p:xfrm>
          <a:off x="2699792" y="1196752"/>
          <a:ext cx="74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3" imgW="457002" imgH="253890" progId="Equation.3">
                  <p:embed/>
                </p:oleObj>
              </mc:Choice>
              <mc:Fallback>
                <p:oleObj name="Equation" r:id="rId3" imgW="457002" imgH="25389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196752"/>
                        <a:ext cx="746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10436"/>
              </p:ext>
            </p:extLst>
          </p:nvPr>
        </p:nvGraphicFramePr>
        <p:xfrm>
          <a:off x="4352925" y="1219200"/>
          <a:ext cx="5635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219200"/>
                        <a:ext cx="5635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885395"/>
              </p:ext>
            </p:extLst>
          </p:nvPr>
        </p:nvGraphicFramePr>
        <p:xfrm>
          <a:off x="4190677" y="863600"/>
          <a:ext cx="741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7" imgW="457002" imgH="203112" progId="Equation.3">
                  <p:embed/>
                </p:oleObj>
              </mc:Choice>
              <mc:Fallback>
                <p:oleObj name="Equation" r:id="rId7" imgW="457002" imgH="203112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677" y="863600"/>
                        <a:ext cx="7413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9" name="群組 21"/>
          <p:cNvGrpSpPr>
            <a:grpSpLocks/>
          </p:cNvGrpSpPr>
          <p:nvPr/>
        </p:nvGrpSpPr>
        <p:grpSpPr bwMode="auto">
          <a:xfrm>
            <a:off x="685800" y="3581400"/>
            <a:ext cx="7772400" cy="2852787"/>
            <a:chOff x="685800" y="3581400"/>
            <a:chExt cx="7772400" cy="2853203"/>
          </a:xfrm>
        </p:grpSpPr>
        <p:pic>
          <p:nvPicPr>
            <p:cNvPr id="23569" name="Picture 18" descr="Fig9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5814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0" name="Picture 20" descr="Fig8a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5814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22"/>
            <p:cNvSpPr txBox="1">
              <a:spLocks noChangeArrowheads="1"/>
            </p:cNvSpPr>
            <p:nvPr/>
          </p:nvSpPr>
          <p:spPr bwMode="auto">
            <a:xfrm>
              <a:off x="6300788" y="6096000"/>
              <a:ext cx="1919115" cy="33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3.4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測得之直線</a:t>
              </a:r>
              <a:endPara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572" name="Text Box 23"/>
            <p:cNvSpPr txBox="1">
              <a:spLocks noChangeArrowheads="1"/>
            </p:cNvSpPr>
            <p:nvPr/>
          </p:nvSpPr>
          <p:spPr bwMode="auto">
            <a:xfrm>
              <a:off x="3492500" y="6096000"/>
              <a:ext cx="2371162" cy="33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2.2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.1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.1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的邊點集</a:t>
              </a:r>
              <a:endPara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573" name="Picture 24" descr="Roa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581400"/>
              <a:ext cx="2438400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4" name="Text Box 25"/>
            <p:cNvSpPr txBox="1">
              <a:spLocks noChangeArrowheads="1"/>
            </p:cNvSpPr>
            <p:nvPr/>
          </p:nvSpPr>
          <p:spPr bwMode="auto">
            <a:xfrm>
              <a:off x="1116013" y="6096000"/>
              <a:ext cx="1713931" cy="33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.1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.1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道路影像</a:t>
              </a:r>
              <a:endPara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560" name="群組 20"/>
          <p:cNvGrpSpPr>
            <a:grpSpLocks/>
          </p:cNvGrpSpPr>
          <p:nvPr/>
        </p:nvGrpSpPr>
        <p:grpSpPr bwMode="auto">
          <a:xfrm>
            <a:off x="609600" y="1676400"/>
            <a:ext cx="8001000" cy="1328208"/>
            <a:chOff x="609600" y="1676400"/>
            <a:chExt cx="8001000" cy="1328208"/>
          </a:xfrm>
        </p:grpSpPr>
        <p:sp>
          <p:nvSpPr>
            <p:cNvPr id="23561" name="Text Box 15"/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10223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證明：</a:t>
              </a: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6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09600" y="2133600"/>
                  <a:ext cx="8001000" cy="8710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針對任一個邊點，考慮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個量化角度，則可得出</a:t>
                  </a:r>
                  <a14:m>
                    <m:oMath xmlns:m="http://schemas.openxmlformats.org/officeDocument/2006/math">
                      <m:r>
                        <a:rPr lang="en-US" altLang="zh-TW" sz="2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個法距值。今考慮所有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個邊點，則共需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𝑚𝑛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時間。     </a:t>
                  </a: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562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2133600"/>
                  <a:ext cx="8001000" cy="87100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90" t="-2797" b="-97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F03092-80D7-4603-BD9F-EFC9F96AD7FF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4"/>
              <p:cNvSpPr>
                <a:spLocks noChangeArrowheads="1"/>
              </p:cNvSpPr>
              <p:nvPr/>
            </p:nvSpPr>
            <p:spPr bwMode="auto">
              <a:xfrm>
                <a:off x="250825" y="531813"/>
                <a:ext cx="8893175" cy="147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範例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給下列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八個點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(2,4), (2,8), (4,3), (4,6), (5,5), (7,3), (10,0), (10,5)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，請利用霍式轉換法並配合圖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6.3.3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所給的二維累積陣列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假設門檻為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4)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。</a:t>
                </a: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(1)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求出滿足條件直線的法距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及法角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。</a:t>
                </a: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(2)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並把連成直線的點列出來 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4579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531813"/>
                <a:ext cx="8893175" cy="1476375"/>
              </a:xfrm>
              <a:prstGeom prst="rect">
                <a:avLst/>
              </a:prstGeom>
              <a:blipFill rotWithShape="0">
                <a:blip r:embed="rId3"/>
                <a:stretch>
                  <a:fillRect l="-891" t="-1240" r="-1439" b="-70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8"/>
              <p:cNvSpPr>
                <a:spLocks noChangeArrowheads="1"/>
              </p:cNvSpPr>
              <p:nvPr/>
            </p:nvSpPr>
            <p:spPr bwMode="auto">
              <a:xfrm>
                <a:off x="323850" y="2274888"/>
                <a:ext cx="8177213" cy="430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解答：為方便計，嘗試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45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角度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，利用下列迴圈</a:t>
                </a:r>
                <a:r>
                  <a:rPr lang="zh-TW" altLang="en-US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4580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274888"/>
                <a:ext cx="8177213" cy="430212"/>
              </a:xfrm>
              <a:prstGeom prst="rect">
                <a:avLst/>
              </a:prstGeom>
              <a:blipFill rotWithShape="0">
                <a:blip r:embed="rId4"/>
                <a:stretch>
                  <a:fillRect l="-969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2" name="Rectangle 44"/>
          <p:cNvSpPr>
            <a:spLocks noChangeArrowheads="1"/>
          </p:cNvSpPr>
          <p:nvPr/>
        </p:nvSpPr>
        <p:spPr bwMode="auto">
          <a:xfrm>
            <a:off x="2987675" y="2852738"/>
            <a:ext cx="882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533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4" name="Rectangle 43"/>
              <p:cNvSpPr>
                <a:spLocks noChangeArrowheads="1"/>
              </p:cNvSpPr>
              <p:nvPr/>
            </p:nvSpPr>
            <p:spPr bwMode="auto">
              <a:xfrm>
                <a:off x="1187624" y="3000516"/>
                <a:ext cx="3962880" cy="1717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𝐹𝑜𝑟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𝑡𝑜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𝐴𝐴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𝐴𝐴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𝑒𝑛𝑑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2458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000516"/>
                <a:ext cx="3962880" cy="1717393"/>
              </a:xfrm>
              <a:prstGeom prst="rect">
                <a:avLst/>
              </a:prstGeom>
              <a:blipFill rotWithShape="0">
                <a:blip r:embed="rId5"/>
                <a:stretch>
                  <a:fillRect l="-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D34C04-7E93-45FC-9075-82EA4A296C8F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Rectangle 10"/>
              <p:cNvSpPr>
                <a:spLocks noChangeArrowheads="1"/>
              </p:cNvSpPr>
              <p:nvPr/>
            </p:nvSpPr>
            <p:spPr bwMode="auto">
              <a:xfrm>
                <a:off x="827088" y="1065766"/>
                <a:ext cx="7019925" cy="3037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可得到在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=45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𝛾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處的</a:t>
                </a:r>
                <a:r>
                  <a:rPr lang="zh-TW" altLang="en-US" sz="2200" b="1" dirty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投票箱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內，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r>
                  <a:rPr lang="zh-TW" altLang="en-US" sz="2200" b="1" dirty="0" smtClean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得票數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等於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5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因為得票數大於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4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，所以法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距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𝛾</m:t>
                    </m:r>
                  </m:oMath>
                </a14:m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，而法角為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45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 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1" hangingPunct="1">
                  <a:defRPr/>
                </a:pP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defRPr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將投票箱內每個邊點取出來，可得知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(2,8), (4,6),</a:t>
                </a:r>
              </a:p>
              <a:p>
                <a:pPr>
                  <a:defRPr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(5,5), (7,3), (10,0)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五個點構成一直線。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zh-TW" altLang="en-US" sz="2200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解答完畢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46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1065766"/>
                <a:ext cx="7019925" cy="3037370"/>
              </a:xfrm>
              <a:prstGeom prst="rect">
                <a:avLst/>
              </a:prstGeom>
              <a:blipFill rotWithShape="0">
                <a:blip r:embed="rId2"/>
                <a:stretch>
                  <a:fillRect l="-1390" t="-201" b="-40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23931"/>
              </p:ext>
            </p:extLst>
          </p:nvPr>
        </p:nvGraphicFramePr>
        <p:xfrm>
          <a:off x="812790475" y="2147483647"/>
          <a:ext cx="1572577500" cy="5846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7" name="方程式" r:id="rId3" imgW="545626" imgH="203024" progId="Equation.3">
                  <p:embed/>
                </p:oleObj>
              </mc:Choice>
              <mc:Fallback>
                <p:oleObj name="方程式" r:id="rId3" imgW="545626" imgH="203024" progId="Equation.3">
                  <p:embed/>
                  <p:pic>
                    <p:nvPicPr>
                      <p:cNvPr id="0" name="Object 2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90475" y="2147483647"/>
                        <a:ext cx="1572577500" cy="5846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6B47BF-8F28-4A14-A16C-76727C833E81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 隨機式方法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624513" y="6160343"/>
            <a:ext cx="262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三個邊點決定出三條可能線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630" name="群組 68"/>
          <p:cNvGrpSpPr>
            <a:grpSpLocks/>
          </p:cNvGrpSpPr>
          <p:nvPr/>
        </p:nvGrpSpPr>
        <p:grpSpPr bwMode="auto">
          <a:xfrm>
            <a:off x="1031875" y="2564903"/>
            <a:ext cx="6612488" cy="1410196"/>
            <a:chOff x="1031875" y="2565110"/>
            <a:chExt cx="6613038" cy="1409990"/>
          </a:xfrm>
        </p:grpSpPr>
        <p:graphicFrame>
          <p:nvGraphicFramePr>
            <p:cNvPr id="26666" name="Object 2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639553"/>
                </p:ext>
              </p:extLst>
            </p:nvPr>
          </p:nvGraphicFramePr>
          <p:xfrm>
            <a:off x="3162026" y="2573543"/>
            <a:ext cx="546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98" name="Equation" r:id="rId5" imgW="279279" imgH="266584" progId="Equation.3">
                    <p:embed/>
                  </p:oleObj>
                </mc:Choice>
                <mc:Fallback>
                  <p:oleObj name="Equation" r:id="rId5" imgW="279279" imgH="266584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026" y="2573543"/>
                          <a:ext cx="5461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7" name="Object 2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317973"/>
                </p:ext>
              </p:extLst>
            </p:nvPr>
          </p:nvGraphicFramePr>
          <p:xfrm>
            <a:off x="2411413" y="2565110"/>
            <a:ext cx="357187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99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413" y="2565110"/>
                          <a:ext cx="357187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8" name="Rectangle 70"/>
            <p:cNvSpPr>
              <a:spLocks noChangeArrowheads="1"/>
            </p:cNvSpPr>
            <p:nvPr/>
          </p:nvSpPr>
          <p:spPr bwMode="auto">
            <a:xfrm>
              <a:off x="1187450" y="2593579"/>
              <a:ext cx="184731" cy="43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69" name="Rectangle 71"/>
            <p:cNvSpPr>
              <a:spLocks noChangeArrowheads="1"/>
            </p:cNvSpPr>
            <p:nvPr/>
          </p:nvSpPr>
          <p:spPr bwMode="auto">
            <a:xfrm>
              <a:off x="2700338" y="2593669"/>
              <a:ext cx="466833" cy="430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到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70" name="Rectangle 72"/>
            <p:cNvSpPr>
              <a:spLocks noChangeArrowheads="1"/>
            </p:cNvSpPr>
            <p:nvPr/>
          </p:nvSpPr>
          <p:spPr bwMode="auto">
            <a:xfrm>
              <a:off x="3618439" y="2593669"/>
              <a:ext cx="1673995" cy="430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的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距離為：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71" name="Object 225"/>
            <p:cNvGraphicFramePr>
              <a:graphicFrameLocks noChangeAspect="1"/>
            </p:cNvGraphicFramePr>
            <p:nvPr/>
          </p:nvGraphicFramePr>
          <p:xfrm>
            <a:off x="1031875" y="2997200"/>
            <a:ext cx="4843463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0" name="Equation" r:id="rId9" imgW="2781300" imgH="558800" progId="Equation.3">
                    <p:embed/>
                  </p:oleObj>
                </mc:Choice>
                <mc:Fallback>
                  <p:oleObj name="Equation" r:id="rId9" imgW="2781300" imgH="558800" progId="Equation.3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875" y="2997200"/>
                          <a:ext cx="4843463" cy="977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2" name="Rectangle 75"/>
            <p:cNvSpPr>
              <a:spLocks noChangeArrowheads="1"/>
            </p:cNvSpPr>
            <p:nvPr/>
          </p:nvSpPr>
          <p:spPr bwMode="auto">
            <a:xfrm>
              <a:off x="6588125" y="3211208"/>
              <a:ext cx="1056788" cy="430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(6.4.1) </a:t>
              </a:r>
            </a:p>
          </p:txBody>
        </p:sp>
      </p:grpSp>
      <p:grpSp>
        <p:nvGrpSpPr>
          <p:cNvPr id="26631" name="群組 69"/>
          <p:cNvGrpSpPr>
            <a:grpSpLocks/>
          </p:cNvGrpSpPr>
          <p:nvPr/>
        </p:nvGrpSpPr>
        <p:grpSpPr bwMode="auto">
          <a:xfrm>
            <a:off x="467544" y="4221088"/>
            <a:ext cx="5268094" cy="2268899"/>
            <a:chOff x="467544" y="4003338"/>
            <a:chExt cx="5267277" cy="2268899"/>
          </a:xfrm>
        </p:grpSpPr>
        <p:sp>
          <p:nvSpPr>
            <p:cNvPr id="26648" name="Rectangle 79"/>
            <p:cNvSpPr>
              <a:spLocks noChangeArrowheads="1"/>
            </p:cNvSpPr>
            <p:nvPr/>
          </p:nvSpPr>
          <p:spPr bwMode="auto">
            <a:xfrm>
              <a:off x="467544" y="4003338"/>
              <a:ext cx="45569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個距離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值為                         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  <p:graphicFrame>
          <p:nvGraphicFramePr>
            <p:cNvPr id="26649" name="Object 2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436660"/>
                </p:ext>
              </p:extLst>
            </p:nvPr>
          </p:nvGraphicFramePr>
          <p:xfrm>
            <a:off x="2265696" y="4003461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1" name="方程式" r:id="rId11" imgW="342751" imgH="228501" progId="Equation.3">
                    <p:embed/>
                  </p:oleObj>
                </mc:Choice>
                <mc:Fallback>
                  <p:oleObj name="方程式" r:id="rId11" imgW="342751" imgH="228501" progId="Equation.3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696" y="4003461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Rectangle 82"/>
            <p:cNvSpPr>
              <a:spLocks noChangeArrowheads="1"/>
            </p:cNvSpPr>
            <p:nvPr/>
          </p:nvSpPr>
          <p:spPr bwMode="auto">
            <a:xfrm>
              <a:off x="2771442" y="4005064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51" name="Object 2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834639"/>
                </p:ext>
              </p:extLst>
            </p:nvPr>
          </p:nvGraphicFramePr>
          <p:xfrm>
            <a:off x="3131804" y="4005064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2" name="方程式" r:id="rId13" imgW="342751" imgH="228501" progId="Equation.3">
                    <p:embed/>
                  </p:oleObj>
                </mc:Choice>
                <mc:Fallback>
                  <p:oleObj name="方程式" r:id="rId13" imgW="342751" imgH="228501" progId="Equation.3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04" y="4005064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Rectangle 84"/>
            <p:cNvSpPr>
              <a:spLocks noChangeArrowheads="1"/>
            </p:cNvSpPr>
            <p:nvPr/>
          </p:nvSpPr>
          <p:spPr bwMode="auto">
            <a:xfrm>
              <a:off x="3779505" y="4005064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53" name="Object 2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453570"/>
                </p:ext>
              </p:extLst>
            </p:nvPr>
          </p:nvGraphicFramePr>
          <p:xfrm>
            <a:off x="4212892" y="4005064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3" name="方程式" r:id="rId15" imgW="342751" imgH="228501" progId="Equation.3">
                    <p:embed/>
                  </p:oleObj>
                </mc:Choice>
                <mc:Fallback>
                  <p:oleObj name="方程式" r:id="rId15" imgW="342751" imgH="228501" progId="Equation.3">
                    <p:embed/>
                    <p:pic>
                      <p:nvPicPr>
                        <p:cNvPr id="0" name="Object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892" y="4005064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4" name="Text Box 87"/>
            <p:cNvSpPr txBox="1">
              <a:spLocks noChangeArrowheads="1"/>
            </p:cNvSpPr>
            <p:nvPr/>
          </p:nvSpPr>
          <p:spPr bwMode="auto">
            <a:xfrm>
              <a:off x="467544" y="4484773"/>
              <a:ext cx="15950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假設最小的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55" name="Object 2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194309"/>
                </p:ext>
              </p:extLst>
            </p:nvPr>
          </p:nvGraphicFramePr>
          <p:xfrm>
            <a:off x="3059113" y="4467721"/>
            <a:ext cx="649288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4" name="方程式" r:id="rId17" imgW="330057" imgH="241195" progId="Equation.3">
                    <p:embed/>
                  </p:oleObj>
                </mc:Choice>
                <mc:Fallback>
                  <p:oleObj name="方程式" r:id="rId17" imgW="330057" imgH="241195" progId="Equation.3">
                    <p:embed/>
                    <p:pic>
                      <p:nvPicPr>
                        <p:cNvPr id="0" name="Object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113" y="4467721"/>
                          <a:ext cx="649288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Rectangle 89"/>
            <p:cNvSpPr>
              <a:spLocks noChangeArrowheads="1"/>
            </p:cNvSpPr>
            <p:nvPr/>
          </p:nvSpPr>
          <p:spPr bwMode="auto">
            <a:xfrm>
              <a:off x="3519497" y="4487753"/>
              <a:ext cx="93503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，則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57" name="Object 2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8240730"/>
                </p:ext>
              </p:extLst>
            </p:nvPr>
          </p:nvGraphicFramePr>
          <p:xfrm>
            <a:off x="4191794" y="4447877"/>
            <a:ext cx="33496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5" name="方程式" r:id="rId19" imgW="152334" imgH="228501" progId="Equation.3">
                    <p:embed/>
                  </p:oleObj>
                </mc:Choice>
                <mc:Fallback>
                  <p:oleObj name="方程式" r:id="rId19" imgW="152334" imgH="228501" progId="Equation.3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794" y="4447877"/>
                          <a:ext cx="334962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8" name="Rectangle 91"/>
            <p:cNvSpPr>
              <a:spLocks noChangeArrowheads="1"/>
            </p:cNvSpPr>
            <p:nvPr/>
          </p:nvSpPr>
          <p:spPr bwMode="auto">
            <a:xfrm>
              <a:off x="4359275" y="4501140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59" name="Object 2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758909"/>
                </p:ext>
              </p:extLst>
            </p:nvPr>
          </p:nvGraphicFramePr>
          <p:xfrm>
            <a:off x="4704108" y="4432226"/>
            <a:ext cx="34290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6" name="方程式" r:id="rId21" imgW="164957" imgH="241091" progId="Equation.3">
                    <p:embed/>
                  </p:oleObj>
                </mc:Choice>
                <mc:Fallback>
                  <p:oleObj name="方程式" r:id="rId21" imgW="164957" imgH="241091" progId="Equation.3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108" y="4432226"/>
                          <a:ext cx="342900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0" name="Rectangle 93"/>
            <p:cNvSpPr>
              <a:spLocks noChangeArrowheads="1"/>
            </p:cNvSpPr>
            <p:nvPr/>
          </p:nvSpPr>
          <p:spPr bwMode="auto">
            <a:xfrm>
              <a:off x="474663" y="4893210"/>
              <a:ext cx="184702" cy="481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61" name="Text Box 94"/>
            <p:cNvSpPr txBox="1">
              <a:spLocks noChangeArrowheads="1"/>
            </p:cNvSpPr>
            <p:nvPr/>
          </p:nvSpPr>
          <p:spPr bwMode="auto">
            <a:xfrm>
              <a:off x="474663" y="4869160"/>
              <a:ext cx="5260158" cy="97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這二個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邊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便被稱作代理點。代理點形成的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直線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可被稱作候選線。</a:t>
              </a:r>
            </a:p>
          </p:txBody>
        </p:sp>
        <p:sp>
          <p:nvSpPr>
            <p:cNvPr id="26662" name="Text Box 95"/>
            <p:cNvSpPr txBox="1">
              <a:spLocks noChangeArrowheads="1"/>
            </p:cNvSpPr>
            <p:nvPr/>
          </p:nvSpPr>
          <p:spPr bwMode="auto">
            <a:xfrm>
              <a:off x="1870410" y="4485977"/>
              <a:ext cx="13017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距離值為</a:t>
              </a:r>
            </a:p>
          </p:txBody>
        </p:sp>
        <p:graphicFrame>
          <p:nvGraphicFramePr>
            <p:cNvPr id="26663" name="Object 2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5153892"/>
                </p:ext>
              </p:extLst>
            </p:nvPr>
          </p:nvGraphicFramePr>
          <p:xfrm>
            <a:off x="478366" y="5810275"/>
            <a:ext cx="647700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7" name="方程式" r:id="rId23" imgW="330057" imgH="241195" progId="Equation.3">
                    <p:embed/>
                  </p:oleObj>
                </mc:Choice>
                <mc:Fallback>
                  <p:oleObj name="方程式" r:id="rId23" imgW="330057" imgH="241195" progId="Equation.3">
                    <p:embed/>
                    <p:pic>
                      <p:nvPicPr>
                        <p:cNvPr id="0" name="Object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66" y="5810275"/>
                          <a:ext cx="647700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4" name="Rectangle 99"/>
            <p:cNvSpPr>
              <a:spLocks noChangeArrowheads="1"/>
            </p:cNvSpPr>
            <p:nvPr/>
          </p:nvSpPr>
          <p:spPr bwMode="auto">
            <a:xfrm>
              <a:off x="1126066" y="5798517"/>
              <a:ext cx="13017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必需小於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65" name="Text Box 100"/>
            <p:cNvSpPr txBox="1">
              <a:spLocks noChangeArrowheads="1"/>
            </p:cNvSpPr>
            <p:nvPr/>
          </p:nvSpPr>
          <p:spPr bwMode="auto">
            <a:xfrm>
              <a:off x="2272003" y="5798517"/>
              <a:ext cx="213995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設定的門檻值。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632" name="群組 67"/>
          <p:cNvGrpSpPr>
            <a:grpSpLocks/>
          </p:cNvGrpSpPr>
          <p:nvPr/>
        </p:nvGrpSpPr>
        <p:grpSpPr bwMode="auto">
          <a:xfrm>
            <a:off x="395288" y="1658938"/>
            <a:ext cx="7239000" cy="931862"/>
            <a:chOff x="395288" y="1658938"/>
            <a:chExt cx="7239000" cy="931862"/>
          </a:xfrm>
        </p:grpSpPr>
        <p:sp>
          <p:nvSpPr>
            <p:cNvPr id="26634" name="Rectangle 45"/>
            <p:cNvSpPr>
              <a:spLocks noChangeArrowheads="1"/>
            </p:cNvSpPr>
            <p:nvPr/>
          </p:nvSpPr>
          <p:spPr bwMode="auto">
            <a:xfrm>
              <a:off x="395288" y="1663363"/>
              <a:ext cx="352372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隨機抽出   內的三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個邊點：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35" name="Object 234"/>
            <p:cNvGraphicFramePr>
              <a:graphicFrameLocks noChangeAspect="1"/>
            </p:cNvGraphicFramePr>
            <p:nvPr/>
          </p:nvGraphicFramePr>
          <p:xfrm>
            <a:off x="1619250" y="1731963"/>
            <a:ext cx="2698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8" name="方程式" r:id="rId24" imgW="152202" imgH="177569" progId="Equation.3">
                    <p:embed/>
                  </p:oleObj>
                </mc:Choice>
                <mc:Fallback>
                  <p:oleObj name="方程式" r:id="rId24" imgW="152202" imgH="177569" progId="Equation.3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250" y="1731963"/>
                          <a:ext cx="2698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2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446144"/>
                </p:ext>
              </p:extLst>
            </p:nvPr>
          </p:nvGraphicFramePr>
          <p:xfrm>
            <a:off x="3851920" y="1658938"/>
            <a:ext cx="1400175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9" name="方程式" r:id="rId26" imgW="749300" imgH="228600" progId="Equation.3">
                    <p:embed/>
                  </p:oleObj>
                </mc:Choice>
                <mc:Fallback>
                  <p:oleObj name="方程式" r:id="rId26" imgW="749300" imgH="228600" progId="Equation.3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1658938"/>
                          <a:ext cx="1400175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Rectangle 51"/>
            <p:cNvSpPr>
              <a:spLocks noChangeArrowheads="1"/>
            </p:cNvSpPr>
            <p:nvPr/>
          </p:nvSpPr>
          <p:spPr bwMode="auto">
            <a:xfrm>
              <a:off x="5220072" y="1658938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38" name="Object 2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282511"/>
                </p:ext>
              </p:extLst>
            </p:nvPr>
          </p:nvGraphicFramePr>
          <p:xfrm>
            <a:off x="5652988" y="1658938"/>
            <a:ext cx="1511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0" name="方程式" r:id="rId28" imgW="812447" imgH="241195" progId="Equation.3">
                    <p:embed/>
                  </p:oleObj>
                </mc:Choice>
                <mc:Fallback>
                  <p:oleObj name="方程式" r:id="rId28" imgW="812447" imgH="241195" progId="Equation.3">
                    <p:embed/>
                    <p:pic>
                      <p:nvPicPr>
                        <p:cNvPr id="0" name="Object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988" y="1658938"/>
                          <a:ext cx="15113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Rectangle 52"/>
            <p:cNvSpPr>
              <a:spLocks noChangeArrowheads="1"/>
            </p:cNvSpPr>
            <p:nvPr/>
          </p:nvSpPr>
          <p:spPr bwMode="auto">
            <a:xfrm>
              <a:off x="7164288" y="1658938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6640" name="Object 237"/>
            <p:cNvGraphicFramePr>
              <a:graphicFrameLocks noChangeAspect="1"/>
            </p:cNvGraphicFramePr>
            <p:nvPr/>
          </p:nvGraphicFramePr>
          <p:xfrm>
            <a:off x="468313" y="2092325"/>
            <a:ext cx="15113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1" name="方程式" r:id="rId30" imgW="812447" imgH="228501" progId="Equation.3">
                    <p:embed/>
                  </p:oleObj>
                </mc:Choice>
                <mc:Fallback>
                  <p:oleObj name="方程式" r:id="rId30" imgW="812447" imgH="228501" progId="Equation.3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2092325"/>
                          <a:ext cx="1511300" cy="42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Rectangle 54"/>
            <p:cNvSpPr>
              <a:spLocks noChangeArrowheads="1"/>
            </p:cNvSpPr>
            <p:nvPr/>
          </p:nvSpPr>
          <p:spPr bwMode="auto">
            <a:xfrm>
              <a:off x="1835150" y="2090738"/>
              <a:ext cx="33353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。可決定出三條可能線： </a:t>
              </a:r>
            </a:p>
          </p:txBody>
        </p:sp>
        <p:graphicFrame>
          <p:nvGraphicFramePr>
            <p:cNvPr id="26642" name="Object 238"/>
            <p:cNvGraphicFramePr>
              <a:graphicFrameLocks noChangeAspect="1"/>
            </p:cNvGraphicFramePr>
            <p:nvPr/>
          </p:nvGraphicFramePr>
          <p:xfrm>
            <a:off x="4960938" y="2088356"/>
            <a:ext cx="534987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2" name="Equation" r:id="rId32" imgW="279279" imgH="241195" progId="Equation.3">
                    <p:embed/>
                  </p:oleObj>
                </mc:Choice>
                <mc:Fallback>
                  <p:oleObj name="Equation" r:id="rId32" imgW="279279" imgH="241195" progId="Equation.3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938" y="2088356"/>
                          <a:ext cx="534987" cy="45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59"/>
            <p:cNvSpPr>
              <a:spLocks noChangeArrowheads="1"/>
            </p:cNvSpPr>
            <p:nvPr/>
          </p:nvSpPr>
          <p:spPr bwMode="auto">
            <a:xfrm>
              <a:off x="5364163" y="2163763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44" name="Rectangle 60"/>
            <p:cNvSpPr>
              <a:spLocks noChangeArrowheads="1"/>
            </p:cNvSpPr>
            <p:nvPr/>
          </p:nvSpPr>
          <p:spPr bwMode="auto">
            <a:xfrm>
              <a:off x="6156325" y="2090738"/>
              <a:ext cx="4635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645" name="Rectangle 61"/>
            <p:cNvSpPr>
              <a:spLocks noChangeArrowheads="1"/>
            </p:cNvSpPr>
            <p:nvPr/>
          </p:nvSpPr>
          <p:spPr bwMode="auto">
            <a:xfrm>
              <a:off x="7092950" y="2090738"/>
              <a:ext cx="541338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。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graphicFrame>
          <p:nvGraphicFramePr>
            <p:cNvPr id="26646" name="Object 239"/>
            <p:cNvGraphicFramePr>
              <a:graphicFrameLocks noChangeAspect="1"/>
            </p:cNvGraphicFramePr>
            <p:nvPr/>
          </p:nvGraphicFramePr>
          <p:xfrm>
            <a:off x="5735638" y="2076450"/>
            <a:ext cx="51117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3" name="Equation" r:id="rId34" imgW="266469" imgH="253780" progId="Equation.3">
                    <p:embed/>
                  </p:oleObj>
                </mc:Choice>
                <mc:Fallback>
                  <p:oleObj name="Equation" r:id="rId34" imgW="266469" imgH="253780" progId="Equation.3">
                    <p:embed/>
                    <p:pic>
                      <p:nvPicPr>
                        <p:cNvPr id="0" name="Object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638" y="2076450"/>
                          <a:ext cx="511175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240"/>
            <p:cNvGraphicFramePr>
              <a:graphicFrameLocks noChangeAspect="1"/>
            </p:cNvGraphicFramePr>
            <p:nvPr/>
          </p:nvGraphicFramePr>
          <p:xfrm>
            <a:off x="6635750" y="2076450"/>
            <a:ext cx="558800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4" name="Equation" r:id="rId36" imgW="291973" imgH="253890" progId="Equation.3">
                    <p:embed/>
                  </p:oleObj>
                </mc:Choice>
                <mc:Fallback>
                  <p:oleObj name="Equation" r:id="rId36" imgW="291973" imgH="253890" progId="Equation.3">
                    <p:embed/>
                    <p:pic>
                      <p:nvPicPr>
                        <p:cNvPr id="0" name="Object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2076450"/>
                          <a:ext cx="558800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633" name="圖片 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717925"/>
            <a:ext cx="25622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93FAED-A005-4972-8BA8-CFCFDDEFAFC3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1" name="Text Box 21"/>
          <p:cNvSpPr txBox="1">
            <a:spLocks noChangeArrowheads="1"/>
          </p:cNvSpPr>
          <p:nvPr/>
        </p:nvSpPr>
        <p:spPr bwMode="auto">
          <a:xfrm>
            <a:off x="6084888" y="3714750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6.4.2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三個邊點太靠近的異常例子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2" name="Rectangle 42"/>
          <p:cNvSpPr>
            <a:spLocks noChangeArrowheads="1"/>
          </p:cNvSpPr>
          <p:nvPr/>
        </p:nvSpPr>
        <p:spPr bwMode="auto">
          <a:xfrm>
            <a:off x="381000" y="4544789"/>
            <a:ext cx="81915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重覆上面的程序。設定檢查失敗的容忍最大次數。檢查次數一經超過容忍次數，若仍沒有偵測出直線，則強迫重新進行抽樣的動作。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Rectangle 41"/>
              <p:cNvSpPr>
                <a:spLocks noChangeArrowheads="1"/>
              </p:cNvSpPr>
              <p:nvPr/>
            </p:nvSpPr>
            <p:spPr bwMode="auto">
              <a:xfrm>
                <a:off x="473075" y="1268760"/>
                <a:ext cx="5409956" cy="2428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將邊點集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中的每一邊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點，計算其與候選線的距離。若距離小於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門檻值，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代表該邊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    對候選線投了一票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，這時計數器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。當邊點集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中的每一邊點都完成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了上述投票動作後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。假設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值大於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門檻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值，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則候選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線升級為真正偵測到的線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2765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075" y="1268760"/>
                <a:ext cx="5409956" cy="2428357"/>
              </a:xfrm>
              <a:prstGeom prst="rect">
                <a:avLst/>
              </a:prstGeom>
              <a:blipFill rotWithShape="0">
                <a:blip r:embed="rId2"/>
                <a:stretch>
                  <a:fillRect l="-1466" t="-1005" r="-1466" b="-32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4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223963"/>
            <a:ext cx="25431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A7A48A-424E-4127-9682-BD312DBAAEE7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796" name="Picture 4" descr="FL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532063"/>
            <a:ext cx="2390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0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798" name="Picture 6" descr="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8" y="2532063"/>
            <a:ext cx="23907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3800" name="Picture 8" descr="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2063"/>
            <a:ext cx="2390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6372225" y="4997450"/>
            <a:ext cx="19191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6.4.5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測出之直線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3492500" y="4997450"/>
            <a:ext cx="23711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4.4 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圖5.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的邊點集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1054100" y="4997450"/>
            <a:ext cx="1713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地板影像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0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隨機式測線法的實驗結果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3AF45B-3F0D-4236-AF11-C1B4D368B726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的時間複雜度</a:t>
            </a:r>
          </a:p>
        </p:txBody>
      </p:sp>
      <p:sp>
        <p:nvSpPr>
          <p:cNvPr id="34820" name="Text Box 17"/>
          <p:cNvSpPr txBox="1">
            <a:spLocks noChangeArrowheads="1"/>
          </p:cNvSpPr>
          <p:nvPr/>
        </p:nvSpPr>
        <p:spPr bwMode="auto">
          <a:xfrm>
            <a:off x="381000" y="1828800"/>
            <a:ext cx="7215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代表總邊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點數，   代表落在直線上邊點數。令         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1" name="Text Box 18"/>
              <p:cNvSpPr txBox="1">
                <a:spLocks noChangeArrowheads="1"/>
              </p:cNvSpPr>
              <p:nvPr/>
            </p:nvSpPr>
            <p:spPr bwMode="auto">
              <a:xfrm>
                <a:off x="381000" y="2392363"/>
                <a:ext cx="771076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為所抽樣的二個邊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點共線的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事件，其機率　　　　　　，</a:t>
                </a:r>
              </a:p>
            </p:txBody>
          </p:sp>
        </mc:Choice>
        <mc:Fallback xmlns="">
          <p:sp>
            <p:nvSpPr>
              <p:cNvPr id="34821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392363"/>
                <a:ext cx="771076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79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Text Box 19"/>
              <p:cNvSpPr txBox="1">
                <a:spLocks noChangeArrowheads="1"/>
              </p:cNvSpPr>
              <p:nvPr/>
            </p:nvSpPr>
            <p:spPr bwMode="auto">
              <a:xfrm>
                <a:off x="381000" y="2895600"/>
                <a:ext cx="8685213" cy="430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為所抽樣的三個邊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點共線的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事件，其機率　　　　　　　　。</a:t>
                </a:r>
              </a:p>
            </p:txBody>
          </p:sp>
        </mc:Choice>
        <mc:Fallback xmlns="">
          <p:sp>
            <p:nvSpPr>
              <p:cNvPr id="34822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95600"/>
                <a:ext cx="8685213" cy="430213"/>
              </a:xfrm>
              <a:prstGeom prst="rect">
                <a:avLst/>
              </a:prstGeom>
              <a:blipFill rotWithShape="0">
                <a:blip r:embed="rId4"/>
                <a:stretch>
                  <a:fillRect l="-70" t="-9859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3" name="Text Box 20"/>
          <p:cNvSpPr txBox="1">
            <a:spLocks noChangeArrowheads="1"/>
          </p:cNvSpPr>
          <p:nvPr/>
        </p:nvSpPr>
        <p:spPr bwMode="auto">
          <a:xfrm>
            <a:off x="400050" y="3429000"/>
            <a:ext cx="5667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   和   皆很大，所以             而              。</a:t>
            </a:r>
          </a:p>
        </p:txBody>
      </p:sp>
      <p:graphicFrame>
        <p:nvGraphicFramePr>
          <p:cNvPr id="34824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63861"/>
              </p:ext>
            </p:extLst>
          </p:nvPr>
        </p:nvGraphicFramePr>
        <p:xfrm>
          <a:off x="688975" y="4432300"/>
          <a:ext cx="3890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5" imgW="2501900" imgH="228600" progId="Equation.3">
                  <p:embed/>
                </p:oleObj>
              </mc:Choice>
              <mc:Fallback>
                <p:oleObj name="Equation" r:id="rId5" imgW="2501900" imgH="22860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432300"/>
                        <a:ext cx="38909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42593"/>
              </p:ext>
            </p:extLst>
          </p:nvPr>
        </p:nvGraphicFramePr>
        <p:xfrm>
          <a:off x="715963" y="5651500"/>
          <a:ext cx="34432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7" imgW="2044700" imgH="228600" progId="Equation.3">
                  <p:embed/>
                </p:oleObj>
              </mc:Choice>
              <mc:Fallback>
                <p:oleObj name="Equation" r:id="rId7" imgW="2044700" imgH="2286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651500"/>
                        <a:ext cx="34432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826" name="Rectangle 25"/>
              <p:cNvSpPr>
                <a:spLocks noChangeArrowheads="1"/>
              </p:cNvSpPr>
              <p:nvPr/>
            </p:nvSpPr>
            <p:spPr bwMode="auto">
              <a:xfrm>
                <a:off x="381000" y="3962400"/>
                <a:ext cx="83820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RHT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經過多少次失敗才會使得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發生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二次為一隨機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變數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48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962400"/>
                <a:ext cx="8382000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945" t="-9859" b="-267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7" name="Rectangle 28"/>
          <p:cNvSpPr>
            <a:spLocks noChangeArrowheads="1"/>
          </p:cNvSpPr>
          <p:nvPr/>
        </p:nvSpPr>
        <p:spPr bwMode="auto">
          <a:xfrm>
            <a:off x="4643438" y="4365625"/>
            <a:ext cx="45005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200" b="1" dirty="0" smtClean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負二項式分配</a:t>
            </a:r>
            <a:r>
              <a:rPr lang="en-US" altLang="zh-TW" sz="2200" b="1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8" name="Rectangle 29"/>
              <p:cNvSpPr>
                <a:spLocks noChangeArrowheads="1"/>
              </p:cNvSpPr>
              <p:nvPr/>
            </p:nvSpPr>
            <p:spPr bwMode="auto">
              <a:xfrm>
                <a:off x="381000" y="5172075"/>
                <a:ext cx="79248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2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RLD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發生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過一次，則該候選線即算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確定則 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482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172075"/>
                <a:ext cx="7924800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9" name="Rectangle 31"/>
          <p:cNvSpPr>
            <a:spLocks noChangeArrowheads="1"/>
          </p:cNvSpPr>
          <p:nvPr/>
        </p:nvSpPr>
        <p:spPr bwMode="auto">
          <a:xfrm>
            <a:off x="4284663" y="5589588"/>
            <a:ext cx="41767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 smtClean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200" b="1" dirty="0" smtClean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幾何分佈</a:t>
            </a:r>
            <a:r>
              <a:rPr lang="en-US" altLang="zh-TW" sz="2200" b="1" dirty="0" smtClean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4830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56983"/>
              </p:ext>
            </p:extLst>
          </p:nvPr>
        </p:nvGraphicFramePr>
        <p:xfrm>
          <a:off x="6540401" y="1773238"/>
          <a:ext cx="623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11" imgW="431613" imgH="393529" progId="Equation.3">
                  <p:embed/>
                </p:oleObj>
              </mc:Choice>
              <mc:Fallback>
                <p:oleObj name="Equation" r:id="rId11" imgW="431613" imgH="393529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01" y="1773238"/>
                        <a:ext cx="6238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76724"/>
              </p:ext>
            </p:extLst>
          </p:nvPr>
        </p:nvGraphicFramePr>
        <p:xfrm>
          <a:off x="5868144" y="2325688"/>
          <a:ext cx="14843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Equation" r:id="rId13" imgW="1028700" imgH="419100" progId="Equation.3">
                  <p:embed/>
                </p:oleObj>
              </mc:Choice>
              <mc:Fallback>
                <p:oleObj name="Equation" r:id="rId13" imgW="1028700" imgH="4191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325688"/>
                        <a:ext cx="14843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82988"/>
              </p:ext>
            </p:extLst>
          </p:nvPr>
        </p:nvGraphicFramePr>
        <p:xfrm>
          <a:off x="5868144" y="2886075"/>
          <a:ext cx="209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Equation" r:id="rId15" imgW="1460500" imgH="419100" progId="Equation.3">
                  <p:embed/>
                </p:oleObj>
              </mc:Choice>
              <mc:Fallback>
                <p:oleObj name="Equation" r:id="rId15" imgW="1460500" imgH="4191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886075"/>
                        <a:ext cx="2095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81897"/>
              </p:ext>
            </p:extLst>
          </p:nvPr>
        </p:nvGraphicFramePr>
        <p:xfrm>
          <a:off x="1066800" y="3581078"/>
          <a:ext cx="179388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Equation" r:id="rId17" imgW="126835" imgH="139518" progId="Equation.3">
                  <p:embed/>
                </p:oleObj>
              </mc:Choice>
              <mc:Fallback>
                <p:oleObj name="Equation" r:id="rId17" imgW="126835" imgH="139518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078"/>
                        <a:ext cx="179388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045765"/>
              </p:ext>
            </p:extLst>
          </p:nvPr>
        </p:nvGraphicFramePr>
        <p:xfrm>
          <a:off x="1557338" y="3565525"/>
          <a:ext cx="22383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Equation" r:id="rId19" imgW="164957" imgH="139579" progId="Equation.3">
                  <p:embed/>
                </p:oleObj>
              </mc:Choice>
              <mc:Fallback>
                <p:oleObj name="Equation" r:id="rId19" imgW="164957" imgH="139579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565525"/>
                        <a:ext cx="223837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62019"/>
              </p:ext>
            </p:extLst>
          </p:nvPr>
        </p:nvGraphicFramePr>
        <p:xfrm>
          <a:off x="762000" y="1981200"/>
          <a:ext cx="179388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Equation" r:id="rId21" imgW="126835" imgH="139518" progId="Equation.3">
                  <p:embed/>
                </p:oleObj>
              </mc:Choice>
              <mc:Fallback>
                <p:oleObj name="Equation" r:id="rId21" imgW="126835" imgH="139518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179388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58814"/>
              </p:ext>
            </p:extLst>
          </p:nvPr>
        </p:nvGraphicFramePr>
        <p:xfrm>
          <a:off x="2908003" y="1988840"/>
          <a:ext cx="22383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Equation" r:id="rId23" imgW="164957" imgH="139579" progId="Equation.3">
                  <p:embed/>
                </p:oleObj>
              </mc:Choice>
              <mc:Fallback>
                <p:oleObj name="Equation" r:id="rId23" imgW="164957" imgH="139579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003" y="1988840"/>
                        <a:ext cx="223837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2725"/>
              </p:ext>
            </p:extLst>
          </p:nvPr>
        </p:nvGraphicFramePr>
        <p:xfrm>
          <a:off x="3446463" y="3484563"/>
          <a:ext cx="930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6" name="Equation" r:id="rId25" imgW="647700" imgH="228600" progId="Equation.3">
                  <p:embed/>
                </p:oleObj>
              </mc:Choice>
              <mc:Fallback>
                <p:oleObj name="Equation" r:id="rId25" imgW="647700" imgH="22860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3484563"/>
                        <a:ext cx="930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86237"/>
              </p:ext>
            </p:extLst>
          </p:nvPr>
        </p:nvGraphicFramePr>
        <p:xfrm>
          <a:off x="4644008" y="3484563"/>
          <a:ext cx="928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7" name="Equation" r:id="rId27" imgW="647700" imgH="228600" progId="Equation.3">
                  <p:embed/>
                </p:oleObj>
              </mc:Choice>
              <mc:Fallback>
                <p:oleObj name="Equation" r:id="rId27" imgW="647700" imgH="22860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84563"/>
                        <a:ext cx="9286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02AC7-532D-4D45-95A9-4E4A59B35F2B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的機率分布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838200" y="5988050"/>
            <a:ext cx="33602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4.6 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=0.5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5156200" y="5988050"/>
            <a:ext cx="3478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4.7 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=0.25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3584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828800"/>
            <a:ext cx="43846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1828800"/>
            <a:ext cx="43878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3A432-274B-4014-99EE-E27033AB6AFE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的累計分布函數</a:t>
            </a:r>
          </a:p>
        </p:txBody>
      </p:sp>
      <p:grpSp>
        <p:nvGrpSpPr>
          <p:cNvPr id="36868" name="Group 10"/>
          <p:cNvGrpSpPr>
            <a:grpSpLocks/>
          </p:cNvGrpSpPr>
          <p:nvPr/>
        </p:nvGrpSpPr>
        <p:grpSpPr bwMode="auto">
          <a:xfrm>
            <a:off x="546100" y="1752600"/>
            <a:ext cx="4198938" cy="533400"/>
            <a:chOff x="344" y="1104"/>
            <a:chExt cx="2645" cy="336"/>
          </a:xfrm>
        </p:grpSpPr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1536" y="1104"/>
              <a:ext cx="3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    　　　　　　 </a:t>
              </a:r>
            </a:p>
          </p:txBody>
        </p:sp>
        <p:graphicFrame>
          <p:nvGraphicFramePr>
            <p:cNvPr id="36874" name="Object 46"/>
            <p:cNvGraphicFramePr>
              <a:graphicFrameLocks noChangeAspect="1"/>
            </p:cNvGraphicFramePr>
            <p:nvPr/>
          </p:nvGraphicFramePr>
          <p:xfrm>
            <a:off x="1811" y="1128"/>
            <a:ext cx="117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Equation" r:id="rId3" imgW="1269449" imgH="342751" progId="Equation.3">
                    <p:embed/>
                  </p:oleObj>
                </mc:Choice>
                <mc:Fallback>
                  <p:oleObj name="Equation" r:id="rId3" imgW="1269449" imgH="342751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1128"/>
                          <a:ext cx="117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47"/>
            <p:cNvGraphicFramePr>
              <a:graphicFrameLocks noChangeAspect="1"/>
            </p:cNvGraphicFramePr>
            <p:nvPr/>
          </p:nvGraphicFramePr>
          <p:xfrm>
            <a:off x="344" y="1128"/>
            <a:ext cx="117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Equation" r:id="rId5" imgW="1282700" imgH="342900" progId="Equation.3">
                    <p:embed/>
                  </p:oleObj>
                </mc:Choice>
                <mc:Fallback>
                  <p:oleObj name="Equation" r:id="rId5" imgW="1282700" imgH="3429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" y="1128"/>
                          <a:ext cx="117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838200" y="5867400"/>
            <a:ext cx="34371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4.8 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=0.5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5156200" y="5867400"/>
            <a:ext cx="35557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4.9 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=0.25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RHT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16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RLD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36871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338388"/>
            <a:ext cx="39909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32038"/>
            <a:ext cx="40290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13483-B4DA-4848-994D-7D5B89FA0014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6148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806450" y="1773238"/>
            <a:ext cx="7726363" cy="3886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蠻力法</a:t>
            </a: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霍式轉換法</a:t>
            </a: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 隨機式方法</a:t>
            </a: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道路偵測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6.5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道路偵測</a:t>
            </a: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>
          <a:xfrm>
            <a:off x="457200" y="1981200"/>
            <a:ext cx="8362950" cy="3886200"/>
          </a:xfrm>
        </p:spPr>
        <p:txBody>
          <a:bodyPr/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6.5.1(a)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所示，道路邊緣蠻像拋物線的。利用測邊算子，我們可得到圖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6.5.1(a)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的邊圖如圖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6.5.1(b)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A81011-C994-48D8-AE8F-727C10388AA4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89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52936"/>
            <a:ext cx="706755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174445" y="637871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6.5.1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81075"/>
                <a:ext cx="8713788" cy="488632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Kluge[11]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的數學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，形成道路的拋物線上的邊點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𝑟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滿足下式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>
                  <a:defRPr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defRPr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altLang="zh-TW" sz="1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		                                               </a:t>
                </a:r>
              </a:p>
              <a:p>
                <a:pPr>
                  <a:defRPr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上式中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𝑣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為待解參數。利用線性代數的技巧可求出這三個參數，進而可得出道路所在的。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植基於陣列上的隨機式演算法可用來實現上式的求解。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在邊圖上抽取出四個邊點，將其中的三個邊點代入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式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(6.5.1)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，解出來的三個參數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𝑣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可用來決定描述道路邊緣的拋物線。</a:t>
                </a: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1828800" lvl="4" indent="0">
                  <a:buFont typeface="Wingdings" panose="05000000000000000000" pitchFamily="2" charset="2"/>
                  <a:buNone/>
                  <a:defRPr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1828800" lvl="4" indent="0">
                  <a:buFont typeface="Wingdings" panose="05000000000000000000" pitchFamily="2" charset="2"/>
                  <a:buNone/>
                  <a:defRPr/>
                </a:pP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81075"/>
                <a:ext cx="8713788" cy="4886325"/>
              </a:xfrm>
              <a:blipFill rotWithShape="0">
                <a:blip r:embed="rId3"/>
                <a:stretch>
                  <a:fillRect l="-420" t="-873" r="-10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25A7DB-5598-423C-AB32-60EDDB885F6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89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66317"/>
              </p:ext>
            </p:extLst>
          </p:nvPr>
        </p:nvGraphicFramePr>
        <p:xfrm>
          <a:off x="3265488" y="1700213"/>
          <a:ext cx="15335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4" imgW="888614" imgH="393529" progId="Equation.DSMT4">
                  <p:embed/>
                </p:oleObj>
              </mc:Choice>
              <mc:Fallback>
                <p:oleObj name="Equation" r:id="rId4" imgW="888614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700213"/>
                        <a:ext cx="15335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34383" y="18560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6.5.1)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125538"/>
                <a:ext cx="8229600" cy="38862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選用的三個邊點座標為          、        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，代入式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(6.5.1)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後，可以得到下列的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3×3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線性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系統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:</a:t>
                </a:r>
              </a:p>
              <a:p>
                <a:pPr>
                  <a:defRPr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>
                  <a:defRPr/>
                </a:pP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						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            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(6.5.2)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   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                         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  <a:p>
                <a:pPr>
                  <a:defRPr/>
                </a:pP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利用高斯消去法，式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(6.5.2)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中的三個參數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itchFamily="18" charset="0"/>
                      </a:rPr>
                      <m:t>𝑣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就可解出了。圖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6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.5.1(b)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的道路邊緣圖示於圖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6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.5.2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itchFamily="18" charset="0"/>
                  </a:rPr>
                  <a:t>。</a:t>
                </a: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125538"/>
                <a:ext cx="8229600" cy="3886200"/>
              </a:xfrm>
              <a:blipFill rotWithShape="0">
                <a:blip r:embed="rId3"/>
                <a:stretch>
                  <a:fillRect l="-370" t="-1099" r="-222" b="-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757FC-D31B-48E0-B998-BD04E2D6BB75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994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101503"/>
              </p:ext>
            </p:extLst>
          </p:nvPr>
        </p:nvGraphicFramePr>
        <p:xfrm>
          <a:off x="3995738" y="1125538"/>
          <a:ext cx="7826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方程式" r:id="rId4" imgW="431613" imgH="228501" progId="Equation.3">
                  <p:embed/>
                </p:oleObj>
              </mc:Choice>
              <mc:Fallback>
                <p:oleObj name="方程式" r:id="rId4" imgW="431613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125538"/>
                        <a:ext cx="78263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57198"/>
              </p:ext>
            </p:extLst>
          </p:nvPr>
        </p:nvGraphicFramePr>
        <p:xfrm>
          <a:off x="4939333" y="1125538"/>
          <a:ext cx="7127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方程式" r:id="rId6" imgW="393359" imgH="215713" progId="Equation.3">
                  <p:embed/>
                </p:oleObj>
              </mc:Choice>
              <mc:Fallback>
                <p:oleObj name="方程式" r:id="rId6" imgW="393359" imgH="2157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333" y="1125538"/>
                        <a:ext cx="7127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36105"/>
              </p:ext>
            </p:extLst>
          </p:nvPr>
        </p:nvGraphicFramePr>
        <p:xfrm>
          <a:off x="5805586" y="1125538"/>
          <a:ext cx="7826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方程式" r:id="rId8" imgW="431613" imgH="215806" progId="Equation.3">
                  <p:embed/>
                </p:oleObj>
              </mc:Choice>
              <mc:Fallback>
                <p:oleObj name="方程式" r:id="rId8" imgW="431613" imgH="2158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586" y="1125538"/>
                        <a:ext cx="7826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46510"/>
              </p:ext>
            </p:extLst>
          </p:nvPr>
        </p:nvGraphicFramePr>
        <p:xfrm>
          <a:off x="3089275" y="2003425"/>
          <a:ext cx="2390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10" imgW="1562100" imgH="1447800" progId="Equation.DSMT4">
                  <p:embed/>
                </p:oleObj>
              </mc:Choice>
              <mc:Fallback>
                <p:oleObj name="Equation" r:id="rId10" imgW="1562100" imgH="1447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2003425"/>
                        <a:ext cx="2390775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F9E61-2FA9-4BFC-9DF6-38ACBE849C76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dirty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數位直線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虛線代表的直線乃是由虛線兩側的數位邊點所構成。</a:t>
            </a:r>
          </a:p>
          <a:p>
            <a:pPr eaLnBrk="1" hangingPunct="1">
              <a:lnSpc>
                <a:spcPct val="115000"/>
              </a:lnSpc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灰色帶狀區的邊點集會影響直線偵測的結果。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729038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39306" y="5683150"/>
            <a:ext cx="1713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.2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數位直線</a:t>
            </a:r>
          </a:p>
        </p:txBody>
      </p:sp>
      <p:pic>
        <p:nvPicPr>
          <p:cNvPr id="717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44" y="3325713"/>
            <a:ext cx="24511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006850"/>
            <a:ext cx="2981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2E306-BF39-45E4-9F90-2278E4F8189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蠻力法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5715000" y="6292850"/>
            <a:ext cx="27895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2.3 </a:t>
            </a:r>
            <a:r>
              <a:rPr lang="en-US" altLang="zh-TW" sz="16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m=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時的所有可能線</a:t>
            </a:r>
          </a:p>
        </p:txBody>
      </p:sp>
      <p:grpSp>
        <p:nvGrpSpPr>
          <p:cNvPr id="8197" name="群組 17"/>
          <p:cNvGrpSpPr>
            <a:grpSpLocks/>
          </p:cNvGrpSpPr>
          <p:nvPr/>
        </p:nvGrpSpPr>
        <p:grpSpPr bwMode="auto">
          <a:xfrm>
            <a:off x="323850" y="1916113"/>
            <a:ext cx="8229600" cy="3132141"/>
            <a:chOff x="304800" y="1828800"/>
            <a:chExt cx="8229600" cy="3132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9" name="Rectangle 14"/>
                <p:cNvSpPr>
                  <a:spLocks noChangeArrowheads="1"/>
                </p:cNvSpPr>
                <p:nvPr/>
              </p:nvSpPr>
              <p:spPr bwMode="auto">
                <a:xfrm>
                  <a:off x="304800" y="1828800"/>
                  <a:ext cx="8229600" cy="449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令邊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點集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𝑉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且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　　。每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2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個邊點可構成一直線，共有</a:t>
                  </a:r>
                </a:p>
              </p:txBody>
            </p:sp>
          </mc:Choice>
          <mc:Fallback xmlns="">
            <p:sp>
              <p:nvSpPr>
                <p:cNvPr id="8199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0" y="1828800"/>
                  <a:ext cx="8229600" cy="4490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63" t="-4054" b="-2702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0" name="Object 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6008976"/>
                    </p:ext>
                  </p:extLst>
                </p:nvPr>
              </p:nvGraphicFramePr>
              <p:xfrm>
                <a:off x="2248694" y="1873399"/>
                <a:ext cx="722313" cy="406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37" name="Equation" r:id="rId5" imgW="457002" imgH="253890" progId="Equation.3">
                        <p:embed/>
                      </p:oleObj>
                    </mc:Choice>
                    <mc:Fallback>
                      <p:oleObj name="Equation" r:id="rId5" imgW="457002" imgH="253890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8694" y="1873399"/>
                              <a:ext cx="722313" cy="406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0" name="Object 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6008976"/>
                    </p:ext>
                  </p:extLst>
                </p:nvPr>
              </p:nvGraphicFramePr>
              <p:xfrm>
                <a:off x="2248694" y="1873399"/>
                <a:ext cx="722313" cy="406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88" name="Equation" r:id="rId7" imgW="457002" imgH="253890" progId="Equation.3">
                        <p:embed/>
                      </p:oleObj>
                    </mc:Choice>
                    <mc:Fallback>
                      <p:oleObj name="Equation" r:id="rId7" imgW="457002" imgH="253890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8694" y="1873399"/>
                              <a:ext cx="722313" cy="406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1" name="Object 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9161706"/>
                    </p:ext>
                  </p:extLst>
                </p:nvPr>
              </p:nvGraphicFramePr>
              <p:xfrm>
                <a:off x="2248694" y="2548880"/>
                <a:ext cx="2424113" cy="723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38" name="Equation" r:id="rId9" imgW="1536700" imgH="457200" progId="Equation.3">
                        <p:embed/>
                      </p:oleObj>
                    </mc:Choice>
                    <mc:Fallback>
                      <p:oleObj name="Equation" r:id="rId9" imgW="1536700" imgH="457200" progId="Equation.3">
                        <p:embed/>
                        <p:pic>
                          <p:nvPicPr>
                            <p:cNvPr id="0" name="Object 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8694" y="2548880"/>
                              <a:ext cx="2424113" cy="723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1" name="Object 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9161706"/>
                    </p:ext>
                  </p:extLst>
                </p:nvPr>
              </p:nvGraphicFramePr>
              <p:xfrm>
                <a:off x="2248694" y="2548880"/>
                <a:ext cx="2424113" cy="723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89" name="Equation" r:id="rId11" imgW="1536700" imgH="457200" progId="Equation.3">
                        <p:embed/>
                      </p:oleObj>
                    </mc:Choice>
                    <mc:Fallback>
                      <p:oleObj name="Equation" r:id="rId11" imgW="1536700" imgH="457200" progId="Equation.3">
                        <p:embed/>
                        <p:pic>
                          <p:nvPicPr>
                            <p:cNvPr id="0" name="Object 8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8694" y="2548880"/>
                              <a:ext cx="2424113" cy="723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202" name="Text Box 18"/>
            <p:cNvSpPr txBox="1">
              <a:spLocks noChangeArrowheads="1"/>
            </p:cNvSpPr>
            <p:nvPr/>
          </p:nvSpPr>
          <p:spPr bwMode="auto">
            <a:xfrm>
              <a:off x="4768974" y="2646766"/>
              <a:ext cx="21399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條可能的直線。</a:t>
              </a:r>
            </a:p>
          </p:txBody>
        </p:sp>
        <p:sp>
          <p:nvSpPr>
            <p:cNvPr id="8203" name="Text Box 19"/>
            <p:cNvSpPr txBox="1">
              <a:spLocks noChangeArrowheads="1"/>
            </p:cNvSpPr>
            <p:nvPr/>
          </p:nvSpPr>
          <p:spPr bwMode="auto">
            <a:xfrm>
              <a:off x="304800" y="3494088"/>
              <a:ext cx="723787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令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這些構成的直線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　、　、…和　，此處　　　　　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4" name="Object 8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14417305"/>
                    </p:ext>
                  </p:extLst>
                </p:nvPr>
              </p:nvGraphicFramePr>
              <p:xfrm>
                <a:off x="3000375" y="3538081"/>
                <a:ext cx="247650" cy="342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39" name="Equation" r:id="rId13" imgW="164885" imgH="215619" progId="Equation.3">
                        <p:embed/>
                      </p:oleObj>
                    </mc:Choice>
                    <mc:Fallback>
                      <p:oleObj name="Equation" r:id="rId13" imgW="164885" imgH="215619" progId="Equation.3">
                        <p:embed/>
                        <p:pic>
                          <p:nvPicPr>
                            <p:cNvPr id="0" name="Object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00375" y="3538081"/>
                              <a:ext cx="247650" cy="342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4" name="Object 8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14417305"/>
                    </p:ext>
                  </p:extLst>
                </p:nvPr>
              </p:nvGraphicFramePr>
              <p:xfrm>
                <a:off x="3000375" y="3538081"/>
                <a:ext cx="247650" cy="342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90" name="Equation" r:id="rId15" imgW="164885" imgH="215619" progId="Equation.3">
                        <p:embed/>
                      </p:oleObj>
                    </mc:Choice>
                    <mc:Fallback>
                      <p:oleObj name="Equation" r:id="rId15" imgW="164885" imgH="215619" progId="Equation.3">
                        <p:embed/>
                        <p:pic>
                          <p:nvPicPr>
                            <p:cNvPr id="0" name="Object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00375" y="3538081"/>
                              <a:ext cx="247650" cy="342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5" name="Object 8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0764353"/>
                    </p:ext>
                  </p:extLst>
                </p:nvPr>
              </p:nvGraphicFramePr>
              <p:xfrm>
                <a:off x="3472830" y="3538081"/>
                <a:ext cx="273050" cy="342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40" name="Equation" r:id="rId17" imgW="177569" imgH="215619" progId="Equation.3">
                        <p:embed/>
                      </p:oleObj>
                    </mc:Choice>
                    <mc:Fallback>
                      <p:oleObj name="Equation" r:id="rId17" imgW="177569" imgH="215619" progId="Equation.3">
                        <p:embed/>
                        <p:pic>
                          <p:nvPicPr>
                            <p:cNvPr id="0" name="Object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2830" y="3538081"/>
                              <a:ext cx="273050" cy="342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5" name="Object 8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0764353"/>
                    </p:ext>
                  </p:extLst>
                </p:nvPr>
              </p:nvGraphicFramePr>
              <p:xfrm>
                <a:off x="3472830" y="3538081"/>
                <a:ext cx="273050" cy="342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91" name="Equation" r:id="rId19" imgW="177569" imgH="215619" progId="Equation.3">
                        <p:embed/>
                      </p:oleObj>
                    </mc:Choice>
                    <mc:Fallback>
                      <p:oleObj name="Equation" r:id="rId19" imgW="177569" imgH="215619" progId="Equation.3">
                        <p:embed/>
                        <p:pic>
                          <p:nvPicPr>
                            <p:cNvPr id="0" name="Object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2830" y="3538081"/>
                              <a:ext cx="273050" cy="342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6" name="Object 8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2275223"/>
                    </p:ext>
                  </p:extLst>
                </p:nvPr>
              </p:nvGraphicFramePr>
              <p:xfrm>
                <a:off x="4632449" y="3531731"/>
                <a:ext cx="273050" cy="355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41" name="Equation" r:id="rId21" imgW="177646" imgH="228402" progId="Equation.3">
                        <p:embed/>
                      </p:oleObj>
                    </mc:Choice>
                    <mc:Fallback>
                      <p:oleObj name="Equation" r:id="rId21" imgW="177646" imgH="228402" progId="Equation.3">
                        <p:embed/>
                        <p:pic>
                          <p:nvPicPr>
                            <p:cNvPr id="0" name="Object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2449" y="3531731"/>
                              <a:ext cx="27305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6" name="Object 8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2275223"/>
                    </p:ext>
                  </p:extLst>
                </p:nvPr>
              </p:nvGraphicFramePr>
              <p:xfrm>
                <a:off x="4632449" y="3531731"/>
                <a:ext cx="273050" cy="355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92" name="Equation" r:id="rId23" imgW="177646" imgH="228402" progId="Equation.3">
                        <p:embed/>
                      </p:oleObj>
                    </mc:Choice>
                    <mc:Fallback>
                      <p:oleObj name="Equation" r:id="rId23" imgW="177646" imgH="228402" progId="Equation.3">
                        <p:embed/>
                        <p:pic>
                          <p:nvPicPr>
                            <p:cNvPr id="0" name="Object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2449" y="3531731"/>
                              <a:ext cx="27305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07" name="Object 8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1781123"/>
                    </p:ext>
                  </p:extLst>
                </p:nvPr>
              </p:nvGraphicFramePr>
              <p:xfrm>
                <a:off x="5838949" y="3404731"/>
                <a:ext cx="1284287" cy="609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342" name="Equation" r:id="rId25" imgW="812447" imgH="393529" progId="Equation.3">
                        <p:embed/>
                      </p:oleObj>
                    </mc:Choice>
                    <mc:Fallback>
                      <p:oleObj name="Equation" r:id="rId25" imgW="812447" imgH="393529" progId="Equation.3">
                        <p:embed/>
                        <p:pic>
                          <p:nvPicPr>
                            <p:cNvPr id="0" name="Object 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38949" y="3404731"/>
                              <a:ext cx="1284287" cy="609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07" name="Object 8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1781123"/>
                    </p:ext>
                  </p:extLst>
                </p:nvPr>
              </p:nvGraphicFramePr>
              <p:xfrm>
                <a:off x="5838949" y="3404731"/>
                <a:ext cx="1284287" cy="609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93" name="Equation" r:id="rId27" imgW="812447" imgH="393529" progId="Equation.3">
                        <p:embed/>
                      </p:oleObj>
                    </mc:Choice>
                    <mc:Fallback>
                      <p:oleObj name="Equation" r:id="rId27" imgW="812447" imgH="393529" progId="Equation.3">
                        <p:embed/>
                        <p:pic>
                          <p:nvPicPr>
                            <p:cNvPr id="0" name="Object 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38949" y="3404731"/>
                              <a:ext cx="1284287" cy="609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8208" name="Group 25"/>
            <p:cNvGrpSpPr>
              <a:grpSpLocks/>
            </p:cNvGrpSpPr>
            <p:nvPr/>
          </p:nvGrpSpPr>
          <p:grpSpPr bwMode="auto">
            <a:xfrm>
              <a:off x="304800" y="4191003"/>
              <a:ext cx="5638800" cy="769938"/>
              <a:chOff x="192" y="2688"/>
              <a:chExt cx="3552" cy="485"/>
            </a:xfrm>
          </p:grpSpPr>
          <p:sp>
            <p:nvSpPr>
              <p:cNvPr id="8209" name="Text Box 16"/>
              <p:cNvSpPr txBox="1">
                <a:spLocks noChangeArrowheads="1"/>
              </p:cNvSpPr>
              <p:nvPr/>
            </p:nvSpPr>
            <p:spPr bwMode="auto">
              <a:xfrm>
                <a:off x="192" y="2688"/>
                <a:ext cx="3552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例如　　　　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有下列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種可能被偵測到的直線。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210" name="Object 89"/>
                  <p:cNvGraphicFramePr>
                    <a:graphicFrameLocks noChangeAspect="1"/>
                  </p:cNvGraphicFramePr>
                  <p:nvPr/>
                </p:nvGraphicFramePr>
                <p:xfrm>
                  <a:off x="636" y="2708"/>
                  <a:ext cx="679" cy="2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343" name="Equation" r:id="rId29" imgW="685800" imgH="254000" progId="Equation.3">
                          <p:embed/>
                        </p:oleObj>
                      </mc:Choice>
                      <mc:Fallback>
                        <p:oleObj name="Equation" r:id="rId29" imgW="685800" imgH="254000" progId="Equation.3">
                          <p:embed/>
                          <p:pic>
                            <p:nvPicPr>
                              <p:cNvPr id="0" name="Object 8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6" y="2708"/>
                                <a:ext cx="679" cy="2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210" name="Object 89"/>
                  <p:cNvGraphicFramePr>
                    <a:graphicFrameLocks noChangeAspect="1"/>
                  </p:cNvGraphicFramePr>
                  <p:nvPr/>
                </p:nvGraphicFramePr>
                <p:xfrm>
                  <a:off x="636" y="2708"/>
                  <a:ext cx="679" cy="2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294" name="Equation" r:id="rId31" imgW="685800" imgH="254000" progId="Equation.3">
                          <p:embed/>
                        </p:oleObj>
                      </mc:Choice>
                      <mc:Fallback>
                        <p:oleObj name="Equation" r:id="rId31" imgW="685800" imgH="254000" progId="Equation.3">
                          <p:embed/>
                          <p:pic>
                            <p:nvPicPr>
                              <p:cNvPr id="0" name="Object 8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6" y="2708"/>
                                <a:ext cx="679" cy="2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EB7D5-32EA-4BDA-8FE6-A85EDBB2AC3D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Box 1037"/>
              <p:cNvSpPr txBox="1">
                <a:spLocks noChangeArrowheads="1"/>
              </p:cNvSpPr>
              <p:nvPr/>
            </p:nvSpPr>
            <p:spPr bwMode="auto">
              <a:xfrm>
                <a:off x="5638800" y="6019800"/>
                <a:ext cx="204427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2.4 </a:t>
                </a: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距離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</m:oMath>
                </a14:m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決定</a:t>
                </a:r>
              </a:p>
            </p:txBody>
          </p:sp>
        </mc:Choice>
        <mc:Fallback xmlns="">
          <p:sp>
            <p:nvSpPr>
              <p:cNvPr id="9219" name="Text Box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6019800"/>
                <a:ext cx="204427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493" t="-7273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0" name="群組 20"/>
          <p:cNvGrpSpPr>
            <a:grpSpLocks/>
          </p:cNvGrpSpPr>
          <p:nvPr/>
        </p:nvGrpSpPr>
        <p:grpSpPr bwMode="auto">
          <a:xfrm>
            <a:off x="304800" y="685800"/>
            <a:ext cx="8555167" cy="3808412"/>
            <a:chOff x="304800" y="685800"/>
            <a:chExt cx="8556121" cy="3808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3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323850" y="2205038"/>
                  <a:ext cx="8537071" cy="8710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𝑑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小於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設定的門檻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例如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則邊點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投一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票</a:t>
                  </a:r>
                  <a:r>
                    <a:rPr lang="zh-TW" altLang="en-US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  <a:endPara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</m:t>
                      </m:r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代表該數位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直線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允許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頻寬為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1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9223" name="Text Box 10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850" y="2205038"/>
                  <a:ext cx="8537071" cy="8710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29" t="-2797" r="-71" b="-97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4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04800" y="685800"/>
                  <a:ext cx="8458200" cy="1508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just"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每一邊點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</m:t>
                      </m:r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計算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其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與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距離</a:t>
                  </a:r>
                  <a:r>
                    <a:rPr lang="en-US" altLang="zh-TW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:</a:t>
                  </a:r>
                </a:p>
                <a:p>
                  <a:pPr algn="just"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just"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9224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0" y="685800"/>
                  <a:ext cx="8458200" cy="15081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37" t="-161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33" name="Text Box 1050"/>
            <p:cNvSpPr txBox="1">
              <a:spLocks noChangeArrowheads="1"/>
            </p:cNvSpPr>
            <p:nvPr/>
          </p:nvSpPr>
          <p:spPr bwMode="auto">
            <a:xfrm>
              <a:off x="7165053" y="1269921"/>
              <a:ext cx="9862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35" name="Rectangle 1055"/>
                <p:cNvSpPr>
                  <a:spLocks noChangeArrowheads="1"/>
                </p:cNvSpPr>
                <p:nvPr/>
              </p:nvSpPr>
              <p:spPr bwMode="auto">
                <a:xfrm>
                  <a:off x="304800" y="3622676"/>
                  <a:ext cx="4495800" cy="87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若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總得票數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超過門檻</a:t>
                  </a: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則我們稱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為一</a:t>
                  </a:r>
                  <a:r>
                    <a:rPr lang="zh-TW" altLang="en-US" sz="2200" b="1" dirty="0">
                      <a:solidFill>
                        <a:schemeClr val="hlink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真正的直線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TW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True Line)</a:t>
                  </a:r>
                  <a:r>
                    <a:rPr lang="zh-TW" altLang="en-US" sz="2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。 </a:t>
                  </a:r>
                </a:p>
              </p:txBody>
            </p:sp>
          </mc:Choice>
          <mc:Fallback xmlns="">
            <p:sp>
              <p:nvSpPr>
                <p:cNvPr id="9235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0" y="3622676"/>
                  <a:ext cx="4495800" cy="87153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64" t="-2098" b="-104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222" name="圖片 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3278188"/>
            <a:ext cx="3270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30BCC-58CA-4A82-849C-E02297F4688A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381000" y="1827213"/>
            <a:ext cx="8305800" cy="93871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定理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2.1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令邊點集    的邊點數為     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，上述蠻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力法可在            的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完成直線偵測的工作。 </a:t>
            </a:r>
          </a:p>
        </p:txBody>
      </p:sp>
      <p:graphicFrame>
        <p:nvGraphicFramePr>
          <p:cNvPr id="10244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68484"/>
              </p:ext>
            </p:extLst>
          </p:nvPr>
        </p:nvGraphicFramePr>
        <p:xfrm>
          <a:off x="2916238" y="1955800"/>
          <a:ext cx="257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3" imgW="152202" imgH="177569" progId="Equation.3">
                  <p:embed/>
                </p:oleObj>
              </mc:Choice>
              <mc:Fallback>
                <p:oleObj name="Equation" r:id="rId3" imgW="152202" imgH="177569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55800"/>
                        <a:ext cx="2571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55580"/>
              </p:ext>
            </p:extLst>
          </p:nvPr>
        </p:nvGraphicFramePr>
        <p:xfrm>
          <a:off x="4643438" y="1884363"/>
          <a:ext cx="769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5" imgW="457002" imgH="253890" progId="Equation.3">
                  <p:embed/>
                </p:oleObj>
              </mc:Choice>
              <mc:Fallback>
                <p:oleObj name="Equation" r:id="rId5" imgW="457002" imgH="25389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84363"/>
                        <a:ext cx="7699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859708"/>
              </p:ext>
            </p:extLst>
          </p:nvPr>
        </p:nvGraphicFramePr>
        <p:xfrm>
          <a:off x="7596336" y="1895872"/>
          <a:ext cx="7191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895872"/>
                        <a:ext cx="7191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7" name="Group 16"/>
          <p:cNvGrpSpPr>
            <a:grpSpLocks/>
          </p:cNvGrpSpPr>
          <p:nvPr/>
        </p:nvGrpSpPr>
        <p:grpSpPr bwMode="auto">
          <a:xfrm>
            <a:off x="381000" y="3732213"/>
            <a:ext cx="8458200" cy="973137"/>
            <a:chOff x="240" y="2351"/>
            <a:chExt cx="5328" cy="613"/>
          </a:xfrm>
        </p:grpSpPr>
        <p:sp>
          <p:nvSpPr>
            <p:cNvPr id="10249" name="Rectangle 13"/>
            <p:cNvSpPr>
              <a:spLocks noChangeArrowheads="1"/>
            </p:cNvSpPr>
            <p:nvPr/>
          </p:nvSpPr>
          <p:spPr bwMode="auto">
            <a:xfrm>
              <a:off x="240" y="2351"/>
              <a:ext cx="532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計算一條直線得到的投票分數，需檢測</a:t>
              </a:r>
              <a:r>
                <a: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個邊點，故需花費時間為         。考慮   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條直線，總時間複雜度為                              。                              </a:t>
              </a:r>
            </a:p>
          </p:txBody>
        </p:sp>
        <p:graphicFrame>
          <p:nvGraphicFramePr>
            <p:cNvPr id="10252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32705"/>
                </p:ext>
              </p:extLst>
            </p:nvPr>
          </p:nvGraphicFramePr>
          <p:xfrm>
            <a:off x="476" y="2683"/>
            <a:ext cx="43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" name="Equation" r:id="rId9" imgW="380835" imgH="203112" progId="Equation.3">
                    <p:embed/>
                  </p:oleObj>
                </mc:Choice>
                <mc:Fallback>
                  <p:oleObj name="Equation" r:id="rId9" imgW="380835" imgH="203112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683"/>
                          <a:ext cx="43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083486"/>
                </p:ext>
              </p:extLst>
            </p:nvPr>
          </p:nvGraphicFramePr>
          <p:xfrm>
            <a:off x="1429" y="2675"/>
            <a:ext cx="50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方程式" r:id="rId11" imgW="444240" imgH="228600" progId="Equation.3">
                    <p:embed/>
                  </p:oleObj>
                </mc:Choice>
                <mc:Fallback>
                  <p:oleObj name="方程式" r:id="rId11" imgW="444240" imgH="2286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675"/>
                          <a:ext cx="50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1969446"/>
                </p:ext>
              </p:extLst>
            </p:nvPr>
          </p:nvGraphicFramePr>
          <p:xfrm>
            <a:off x="3878" y="2659"/>
            <a:ext cx="138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13" imgW="1206500" imgH="228600" progId="Equation.DSMT4">
                    <p:embed/>
                  </p:oleObj>
                </mc:Choice>
                <mc:Fallback>
                  <p:oleObj name="Equation" r:id="rId13" imgW="1206500" imgH="22860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659"/>
                          <a:ext cx="138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Text Box 14"/>
          <p:cNvSpPr txBox="1">
            <a:spLocks noChangeArrowheads="1"/>
          </p:cNvSpPr>
          <p:nvPr/>
        </p:nvSpPr>
        <p:spPr bwMode="auto">
          <a:xfrm>
            <a:off x="365125" y="3076575"/>
            <a:ext cx="1022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B565FD-6A21-421B-BCEB-28F09B232804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5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446088" y="476250"/>
                <a:ext cx="8229600" cy="1371600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範例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：今有二維空間上通過直線                         的兩點</a:t>
                </a:r>
                <a:b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        和            ，試問這兩點在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參數空間的分</a:t>
                </a:r>
                <a:b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佈情形為何？這裏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代表斜率，而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</m:t>
                    </m:r>
                  </m:oMath>
                </a14:m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代表截距。</a:t>
                </a:r>
              </a:p>
            </p:txBody>
          </p:sp>
        </mc:Choice>
        <mc:Fallback xmlns="">
          <p:sp>
            <p:nvSpPr>
              <p:cNvPr id="1126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46088" y="476250"/>
                <a:ext cx="8229600" cy="1371600"/>
              </a:xfrm>
              <a:blipFill rotWithShape="0">
                <a:blip r:embed="rId3"/>
                <a:stretch>
                  <a:fillRect l="-1111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8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3233"/>
              </p:ext>
            </p:extLst>
          </p:nvPr>
        </p:nvGraphicFramePr>
        <p:xfrm>
          <a:off x="5024214" y="555625"/>
          <a:ext cx="19240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方程式" r:id="rId4" imgW="889000" imgH="228600" progId="Equation.3">
                  <p:embed/>
                </p:oleObj>
              </mc:Choice>
              <mc:Fallback>
                <p:oleObj name="方程式" r:id="rId4" imgW="889000" imgH="2286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214" y="555625"/>
                        <a:ext cx="19240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61355"/>
              </p:ext>
            </p:extLst>
          </p:nvPr>
        </p:nvGraphicFramePr>
        <p:xfrm>
          <a:off x="1087438" y="927100"/>
          <a:ext cx="955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方程式" r:id="rId6" imgW="482181" imgH="215713" progId="Equation.3">
                  <p:embed/>
                </p:oleObj>
              </mc:Choice>
              <mc:Fallback>
                <p:oleObj name="方程式" r:id="rId6" imgW="482181" imgH="215713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927100"/>
                        <a:ext cx="955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048055"/>
              </p:ext>
            </p:extLst>
          </p:nvPr>
        </p:nvGraphicFramePr>
        <p:xfrm>
          <a:off x="2268538" y="928688"/>
          <a:ext cx="995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方程式" r:id="rId8" imgW="507780" imgH="215806" progId="Equation.3">
                  <p:embed/>
                </p:oleObj>
              </mc:Choice>
              <mc:Fallback>
                <p:oleObj name="方程式" r:id="rId8" imgW="507780" imgH="215806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28688"/>
                        <a:ext cx="995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468313" y="1936750"/>
            <a:ext cx="10302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解答：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272" name="群組 22"/>
          <p:cNvGrpSpPr>
            <a:grpSpLocks/>
          </p:cNvGrpSpPr>
          <p:nvPr/>
        </p:nvGrpSpPr>
        <p:grpSpPr bwMode="auto">
          <a:xfrm>
            <a:off x="1331640" y="2131120"/>
            <a:ext cx="7392714" cy="433159"/>
            <a:chOff x="1331367" y="2131462"/>
            <a:chExt cx="7392987" cy="432092"/>
          </a:xfrm>
        </p:grpSpPr>
        <p:sp>
          <p:nvSpPr>
            <p:cNvPr id="11279" name="Rectangle 17"/>
            <p:cNvSpPr>
              <a:spLocks noChangeArrowheads="1"/>
            </p:cNvSpPr>
            <p:nvPr/>
          </p:nvSpPr>
          <p:spPr bwMode="auto">
            <a:xfrm>
              <a:off x="2880854" y="2131462"/>
              <a:ext cx="184738" cy="42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1" name="Rectangle 18"/>
                <p:cNvSpPr>
                  <a:spLocks noChangeArrowheads="1"/>
                </p:cNvSpPr>
                <p:nvPr/>
              </p:nvSpPr>
              <p:spPr bwMode="auto">
                <a:xfrm>
                  <a:off x="1331367" y="2133728"/>
                  <a:ext cx="7392987" cy="429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假設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和</m:t>
                      </m:r>
                      <m:d>
                        <m:d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兩點滿足下式</a:t>
                  </a:r>
                  <a:endPara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1281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1367" y="2133728"/>
                  <a:ext cx="7392987" cy="42982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2" t="-8451" b="-28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1273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40907"/>
              </p:ext>
            </p:extLst>
          </p:nvPr>
        </p:nvGraphicFramePr>
        <p:xfrm>
          <a:off x="3348038" y="2581275"/>
          <a:ext cx="26527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方程式" r:id="rId11" imgW="1282700" imgH="241300" progId="Equation.3">
                  <p:embed/>
                </p:oleObj>
              </mc:Choice>
              <mc:Fallback>
                <p:oleObj name="方程式" r:id="rId11" imgW="1282700" imgH="2413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581275"/>
                        <a:ext cx="26527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1403350" y="3069888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則這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兩點必定相交於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Rectangle 21"/>
              <p:cNvSpPr>
                <a:spLocks noChangeArrowheads="1"/>
              </p:cNvSpPr>
              <p:nvPr/>
            </p:nvSpPr>
            <p:spPr bwMode="auto">
              <a:xfrm>
                <a:off x="3923928" y="3044825"/>
                <a:ext cx="3529877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參數空間上的一點。</a:t>
                </a:r>
              </a:p>
            </p:txBody>
          </p:sp>
        </mc:Choice>
        <mc:Fallback xmlns="">
          <p:sp>
            <p:nvSpPr>
              <p:cNvPr id="11275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044825"/>
                <a:ext cx="3529877" cy="453137"/>
              </a:xfrm>
              <a:prstGeom prst="rect">
                <a:avLst/>
              </a:prstGeom>
              <a:blipFill rotWithShape="0">
                <a:blip r:embed="rId13"/>
                <a:stretch>
                  <a:fillRect t="-2667" r="-1554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Rectangle 27"/>
          <p:cNvSpPr>
            <a:spLocks noChangeArrowheads="1"/>
          </p:cNvSpPr>
          <p:nvPr/>
        </p:nvSpPr>
        <p:spPr bwMode="auto">
          <a:xfrm>
            <a:off x="500063" y="6215063"/>
            <a:ext cx="1312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解答完畢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77" name="圖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3625850"/>
            <a:ext cx="314325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C0FC0F-E433-44E9-B1A8-D80E5618B55B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 霍式轉換法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8153400" cy="4038600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空間轉換成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200" b="1" dirty="0" smtClean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參數空間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Parameter Space)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即所謂的</a:t>
                </a:r>
                <a:r>
                  <a:rPr lang="zh-TW" altLang="en-US" sz="2200" b="1" dirty="0" smtClean="0">
                    <a:solidFill>
                      <a:schemeClr val="hlin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法距－法角空間</a:t>
                </a:r>
                <a:r>
                  <a:rPr lang="zh-TW" altLang="en-US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Normal Distance - Normal Angle Space)</a:t>
                </a: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74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8153400" cy="4038600"/>
              </a:xfrm>
              <a:blipFill rotWithShape="0">
                <a:blip r:embed="rId3"/>
                <a:stretch>
                  <a:fillRect l="-299" t="-1057" r="-3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3" name="群組 40"/>
          <p:cNvGrpSpPr>
            <a:grpSpLocks/>
          </p:cNvGrpSpPr>
          <p:nvPr/>
        </p:nvGrpSpPr>
        <p:grpSpPr bwMode="auto">
          <a:xfrm>
            <a:off x="820738" y="2977405"/>
            <a:ext cx="7965716" cy="3548002"/>
            <a:chOff x="820738" y="3048035"/>
            <a:chExt cx="7965003" cy="3548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292725" y="6019800"/>
                  <a:ext cx="3493016" cy="338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圖</a:t>
                  </a:r>
                  <a:r>
                    <a:rPr lang="en-US" altLang="zh-TW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6</a:t>
                  </a: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.</a:t>
                  </a:r>
                  <a:r>
                    <a:rPr lang="en-US" altLang="zh-TW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3.1</a:t>
                  </a: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空間和</a:t>
                  </a:r>
                  <a14:m>
                    <m:oMath xmlns:m="http://schemas.openxmlformats.org/officeDocument/2006/math"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zh-TW" altLang="en-US" sz="16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空間</a:t>
                  </a:r>
                  <a:r>
                    <a:rPr lang="zh-TW" altLang="en-US" sz="16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的關係</a:t>
                  </a:r>
                </a:p>
              </p:txBody>
            </p:sp>
          </mc:Choice>
          <mc:Fallback xmlns="">
            <p:sp>
              <p:nvSpPr>
                <p:cNvPr id="17415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2725" y="6019800"/>
                  <a:ext cx="3493016" cy="3386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3" t="-7273" b="-218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418" name="Object 169"/>
                <p:cNvGraphicFramePr>
                  <a:graphicFrameLocks noChangeAspect="1"/>
                </p:cNvGraphicFramePr>
                <p:nvPr/>
              </p:nvGraphicFramePr>
              <p:xfrm>
                <a:off x="1314450" y="3962400"/>
                <a:ext cx="1712913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610" name="Equation" r:id="rId5" imgW="1104900" imgH="241300" progId="Equation.3">
                        <p:embed/>
                      </p:oleObj>
                    </mc:Choice>
                    <mc:Fallback>
                      <p:oleObj name="Equation" r:id="rId5" imgW="1104900" imgH="241300" progId="Equation.3">
                        <p:embed/>
                        <p:pic>
                          <p:nvPicPr>
                            <p:cNvPr id="0" name="Object 1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14450" y="3962400"/>
                              <a:ext cx="1712913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418" name="Object 169"/>
                <p:cNvGraphicFramePr>
                  <a:graphicFrameLocks noChangeAspect="1"/>
                </p:cNvGraphicFramePr>
                <p:nvPr/>
              </p:nvGraphicFramePr>
              <p:xfrm>
                <a:off x="1314450" y="3962400"/>
                <a:ext cx="1712913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75" name="Equation" r:id="rId7" imgW="1104900" imgH="241300" progId="Equation.3">
                        <p:embed/>
                      </p:oleObj>
                    </mc:Choice>
                    <mc:Fallback>
                      <p:oleObj name="Equation" r:id="rId7" imgW="1104900" imgH="241300" progId="Equation.3">
                        <p:embed/>
                        <p:pic>
                          <p:nvPicPr>
                            <p:cNvPr id="0" name="Object 1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14450" y="3962400"/>
                              <a:ext cx="1712913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419" name="Object 170"/>
                <p:cNvGraphicFramePr>
                  <a:graphicFrameLocks noChangeAspect="1"/>
                </p:cNvGraphicFramePr>
                <p:nvPr/>
              </p:nvGraphicFramePr>
              <p:xfrm>
                <a:off x="1333500" y="4876800"/>
                <a:ext cx="2398713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611" name="Equation" r:id="rId9" imgW="1548728" imgH="241195" progId="Equation.3">
                        <p:embed/>
                      </p:oleObj>
                    </mc:Choice>
                    <mc:Fallback>
                      <p:oleObj name="Equation" r:id="rId9" imgW="1548728" imgH="241195" progId="Equation.3">
                        <p:embed/>
                        <p:pic>
                          <p:nvPicPr>
                            <p:cNvPr id="0" name="Object 1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3500" y="4876800"/>
                              <a:ext cx="2398713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419" name="Object 170"/>
                <p:cNvGraphicFramePr>
                  <a:graphicFrameLocks noChangeAspect="1"/>
                </p:cNvGraphicFramePr>
                <p:nvPr/>
              </p:nvGraphicFramePr>
              <p:xfrm>
                <a:off x="1333500" y="4876800"/>
                <a:ext cx="2398713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76" name="Equation" r:id="rId11" imgW="1548728" imgH="241195" progId="Equation.3">
                        <p:embed/>
                      </p:oleObj>
                    </mc:Choice>
                    <mc:Fallback>
                      <p:oleObj name="Equation" r:id="rId11" imgW="1548728" imgH="241195" progId="Equation.3">
                        <p:embed/>
                        <p:pic>
                          <p:nvPicPr>
                            <p:cNvPr id="0" name="Object 1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3500" y="4876800"/>
                              <a:ext cx="2398713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420" name="Object 171"/>
                <p:cNvGraphicFramePr>
                  <a:graphicFrameLocks noChangeAspect="1"/>
                </p:cNvGraphicFramePr>
                <p:nvPr/>
              </p:nvGraphicFramePr>
              <p:xfrm>
                <a:off x="820738" y="5867400"/>
                <a:ext cx="3095625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612" name="Equation" r:id="rId13" imgW="1993900" imgH="241300" progId="Equation.3">
                        <p:embed/>
                      </p:oleObj>
                    </mc:Choice>
                    <mc:Fallback>
                      <p:oleObj name="Equation" r:id="rId13" imgW="1993900" imgH="241300" progId="Equation.3">
                        <p:embed/>
                        <p:pic>
                          <p:nvPicPr>
                            <p:cNvPr id="0" name="Object 1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0738" y="5867400"/>
                              <a:ext cx="3095625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420" name="Object 171"/>
                <p:cNvGraphicFramePr>
                  <a:graphicFrameLocks noChangeAspect="1"/>
                </p:cNvGraphicFramePr>
                <p:nvPr/>
              </p:nvGraphicFramePr>
              <p:xfrm>
                <a:off x="820738" y="5867400"/>
                <a:ext cx="3095625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77" name="Equation" r:id="rId15" imgW="1993900" imgH="241300" progId="Equation.3">
                        <p:embed/>
                      </p:oleObj>
                    </mc:Choice>
                    <mc:Fallback>
                      <p:oleObj name="Equation" r:id="rId15" imgW="1993900" imgH="241300" progId="Equation.3">
                        <p:embed/>
                        <p:pic>
                          <p:nvPicPr>
                            <p:cNvPr id="0" name="Object 1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0738" y="5867400"/>
                              <a:ext cx="3095625" cy="368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4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838200" y="3048035"/>
                  <a:ext cx="2490972" cy="4317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2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𝐶𝐸</m:t>
                          </m:r>
                        </m:e>
                      </m:acc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𝑂</m:t>
                          </m:r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</m:e>
                      </m:acc>
                      <m:r>
                        <a:rPr lang="en-US" altLang="zh-TW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744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048035"/>
                  <a:ext cx="2490972" cy="4317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45" t="-7042" b="-295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22325" y="3505200"/>
                  <a:ext cx="2596761" cy="4309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由直角三角形</a:t>
                  </a:r>
                  <a14:m>
                    <m:oMath xmlns:m="http://schemas.openxmlformats.org/officeDocument/2006/math">
                      <m:r>
                        <a:rPr lang="zh-TW" altLang="en-US" sz="22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∆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𝐶𝐷𝐸</m:t>
                      </m:r>
                    </m:oMath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743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325" y="3505200"/>
                  <a:ext cx="2596761" cy="4309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052" t="-8451" b="-28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3" name="Text Box 28"/>
            <p:cNvSpPr txBox="1">
              <a:spLocks noChangeArrowheads="1"/>
            </p:cNvSpPr>
            <p:nvPr/>
          </p:nvSpPr>
          <p:spPr bwMode="auto">
            <a:xfrm>
              <a:off x="838200" y="3962400"/>
              <a:ext cx="609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22325" y="4410075"/>
                  <a:ext cx="2609583" cy="769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zh-TW" altLang="en-US" sz="2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由直角三角形</a:t>
                  </a:r>
                  <a14:m>
                    <m:oMath xmlns:m="http://schemas.openxmlformats.org/officeDocument/2006/math">
                      <m:r>
                        <a:rPr lang="zh-TW" altLang="en-US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∆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𝑂𝐵</m:t>
                      </m:r>
                      <m:r>
                        <a:rPr lang="en-US" altLang="zh-TW" sz="22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𝐸</m:t>
                      </m:r>
                    </m:oMath>
                  </a14:m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743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325" y="4410075"/>
                  <a:ext cx="2609583" cy="76957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7" t="-55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5" name="Text Box 31"/>
            <p:cNvSpPr txBox="1">
              <a:spLocks noChangeArrowheads="1"/>
            </p:cNvSpPr>
            <p:nvPr/>
          </p:nvSpPr>
          <p:spPr bwMode="auto">
            <a:xfrm>
              <a:off x="838200" y="4830763"/>
              <a:ext cx="6096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426" name="Text Box 33"/>
            <p:cNvSpPr txBox="1">
              <a:spLocks noChangeArrowheads="1"/>
            </p:cNvSpPr>
            <p:nvPr/>
          </p:nvSpPr>
          <p:spPr bwMode="auto">
            <a:xfrm>
              <a:off x="1991426" y="5553075"/>
              <a:ext cx="523173" cy="39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</a:p>
          </p:txBody>
        </p:sp>
        <p:sp>
          <p:nvSpPr>
            <p:cNvPr id="17427" name="AutoShape 34"/>
            <p:cNvSpPr>
              <a:spLocks/>
            </p:cNvSpPr>
            <p:nvPr/>
          </p:nvSpPr>
          <p:spPr bwMode="auto">
            <a:xfrm rot="-5425552">
              <a:off x="2133600" y="4037013"/>
              <a:ext cx="300038" cy="2741612"/>
            </a:xfrm>
            <a:prstGeom prst="leftBrace">
              <a:avLst>
                <a:gd name="adj1" fmla="val 7614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428" name="Text Box 35"/>
            <p:cNvSpPr txBox="1">
              <a:spLocks noChangeArrowheads="1"/>
            </p:cNvSpPr>
            <p:nvPr/>
          </p:nvSpPr>
          <p:spPr bwMode="auto">
            <a:xfrm>
              <a:off x="3491641" y="6165690"/>
              <a:ext cx="986079" cy="43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3.1)</a:t>
              </a:r>
            </a:p>
          </p:txBody>
        </p:sp>
      </p:grpSp>
      <p:pic>
        <p:nvPicPr>
          <p:cNvPr id="17414" name="圖片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560638"/>
            <a:ext cx="3475037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AFA26B-C647-41A0-8D34-01953EF29D51}" type="slidenum">
              <a:rPr kumimoji="0"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35" name="群組 21"/>
          <p:cNvGrpSpPr>
            <a:grpSpLocks/>
          </p:cNvGrpSpPr>
          <p:nvPr/>
        </p:nvGrpSpPr>
        <p:grpSpPr bwMode="auto">
          <a:xfrm>
            <a:off x="571500" y="574675"/>
            <a:ext cx="7805070" cy="6088479"/>
            <a:chOff x="571500" y="574675"/>
            <a:chExt cx="7805070" cy="6088479"/>
          </a:xfrm>
        </p:grpSpPr>
        <p:sp>
          <p:nvSpPr>
            <p:cNvPr id="18437" name="Text Box 40"/>
            <p:cNvSpPr txBox="1">
              <a:spLocks noChangeArrowheads="1"/>
            </p:cNvSpPr>
            <p:nvPr/>
          </p:nvSpPr>
          <p:spPr bwMode="auto">
            <a:xfrm>
              <a:off x="1019175" y="3657600"/>
              <a:ext cx="38274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(2,1)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(1,2)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(0,3)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為共線</a:t>
              </a:r>
            </a:p>
          </p:txBody>
        </p:sp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>
              <a:off x="5688013" y="6324600"/>
              <a:ext cx="26885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3.2          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的影像小例子 </a:t>
              </a:r>
            </a:p>
          </p:txBody>
        </p:sp>
        <p:graphicFrame>
          <p:nvGraphicFramePr>
            <p:cNvPr id="18439" name="Object 159"/>
            <p:cNvGraphicFramePr>
              <a:graphicFrameLocks noChangeAspect="1"/>
            </p:cNvGraphicFramePr>
            <p:nvPr/>
          </p:nvGraphicFramePr>
          <p:xfrm>
            <a:off x="6491288" y="6380163"/>
            <a:ext cx="457200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9" name="Equation" r:id="rId3" imgW="317087" imgH="164885" progId="Equation.3">
                    <p:embed/>
                  </p:oleObj>
                </mc:Choice>
                <mc:Fallback>
                  <p:oleObj name="Equation" r:id="rId3" imgW="317087" imgH="164885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1288" y="6380163"/>
                          <a:ext cx="457200" cy="236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60"/>
            <p:cNvGraphicFramePr>
              <a:graphicFrameLocks noChangeAspect="1"/>
            </p:cNvGraphicFramePr>
            <p:nvPr/>
          </p:nvGraphicFramePr>
          <p:xfrm>
            <a:off x="4191000" y="1676400"/>
            <a:ext cx="936625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0" name="Equation" r:id="rId5" imgW="583947" imgH="393529" progId="Equation.3">
                    <p:embed/>
                  </p:oleObj>
                </mc:Choice>
                <mc:Fallback>
                  <p:oleObj name="Equation" r:id="rId5" imgW="583947" imgH="393529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1676400"/>
                          <a:ext cx="936625" cy="630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161"/>
            <p:cNvGraphicFramePr>
              <a:graphicFrameLocks noChangeAspect="1"/>
            </p:cNvGraphicFramePr>
            <p:nvPr/>
          </p:nvGraphicFramePr>
          <p:xfrm>
            <a:off x="4221163" y="2819400"/>
            <a:ext cx="22891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1" name="Equation" r:id="rId7" imgW="1422400" imgH="431800" progId="Equation.3">
                    <p:embed/>
                  </p:oleObj>
                </mc:Choice>
                <mc:Fallback>
                  <p:oleObj name="Equation" r:id="rId7" imgW="1422400" imgH="431800" progId="Equation.3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1163" y="2819400"/>
                          <a:ext cx="2289175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2" name="Group 30"/>
            <p:cNvGrpSpPr>
              <a:grpSpLocks/>
            </p:cNvGrpSpPr>
            <p:nvPr/>
          </p:nvGrpSpPr>
          <p:grpSpPr bwMode="auto">
            <a:xfrm>
              <a:off x="609600" y="574675"/>
              <a:ext cx="1198563" cy="430573"/>
              <a:chOff x="1142" y="378"/>
              <a:chExt cx="755" cy="256"/>
            </a:xfrm>
          </p:grpSpPr>
          <p:graphicFrame>
            <p:nvGraphicFramePr>
              <p:cNvPr id="18453" name="Object 1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2529126"/>
                  </p:ext>
                </p:extLst>
              </p:nvPr>
            </p:nvGraphicFramePr>
            <p:xfrm>
              <a:off x="1400" y="390"/>
              <a:ext cx="49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02" name="Equation" r:id="rId9" imgW="482391" imgH="203112" progId="Equation.3">
                      <p:embed/>
                    </p:oleObj>
                  </mc:Choice>
                  <mc:Fallback>
                    <p:oleObj name="Equation" r:id="rId9" imgW="482391" imgH="203112" progId="Equation.3">
                      <p:embed/>
                      <p:pic>
                        <p:nvPicPr>
                          <p:cNvPr id="0" name="Object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0" y="390"/>
                            <a:ext cx="49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4" name="Text Box 29"/>
              <p:cNvSpPr txBox="1">
                <a:spLocks noChangeArrowheads="1"/>
              </p:cNvSpPr>
              <p:nvPr/>
            </p:nvSpPr>
            <p:spPr bwMode="auto">
              <a:xfrm>
                <a:off x="1142" y="378"/>
                <a:ext cx="29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</a:t>
                </a:r>
              </a:p>
            </p:txBody>
          </p:sp>
        </p:grpSp>
        <p:graphicFrame>
          <p:nvGraphicFramePr>
            <p:cNvPr id="18443" name="Object 163"/>
            <p:cNvGraphicFramePr>
              <a:graphicFrameLocks noChangeAspect="1"/>
            </p:cNvGraphicFramePr>
            <p:nvPr/>
          </p:nvGraphicFramePr>
          <p:xfrm>
            <a:off x="5118100" y="1014413"/>
            <a:ext cx="268922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3" name="Equation" r:id="rId11" imgW="1663700" imgH="431800" progId="Equation.3">
                    <p:embed/>
                  </p:oleObj>
                </mc:Choice>
                <mc:Fallback>
                  <p:oleObj name="Equation" r:id="rId11" imgW="1663700" imgH="431800" progId="Equation.3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8100" y="1014413"/>
                          <a:ext cx="2689225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Text Box 31"/>
            <p:cNvSpPr txBox="1">
              <a:spLocks noChangeArrowheads="1"/>
            </p:cNvSpPr>
            <p:nvPr/>
          </p:nvSpPr>
          <p:spPr bwMode="auto">
            <a:xfrm>
              <a:off x="628650" y="1173163"/>
              <a:ext cx="466185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(2,1)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，代入式子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.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3.1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後，得到</a:t>
              </a:r>
            </a:p>
          </p:txBody>
        </p:sp>
        <p:sp>
          <p:nvSpPr>
            <p:cNvPr id="18445" name="Text Box 33"/>
            <p:cNvSpPr txBox="1">
              <a:spLocks noChangeArrowheads="1"/>
            </p:cNvSpPr>
            <p:nvPr/>
          </p:nvSpPr>
          <p:spPr bwMode="auto">
            <a:xfrm>
              <a:off x="603250" y="1782763"/>
              <a:ext cx="35877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(1,2)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，透過式子可得到</a:t>
              </a:r>
            </a:p>
          </p:txBody>
        </p:sp>
        <p:sp>
          <p:nvSpPr>
            <p:cNvPr id="18446" name="Text Box 34"/>
            <p:cNvSpPr txBox="1">
              <a:spLocks noChangeArrowheads="1"/>
            </p:cNvSpPr>
            <p:nvPr/>
          </p:nvSpPr>
          <p:spPr bwMode="auto">
            <a:xfrm>
              <a:off x="609600" y="2362200"/>
              <a:ext cx="35877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(0,3)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，透過式子可得到</a:t>
              </a:r>
            </a:p>
          </p:txBody>
        </p:sp>
        <p:graphicFrame>
          <p:nvGraphicFramePr>
            <p:cNvPr id="18447" name="Object 164"/>
            <p:cNvGraphicFramePr>
              <a:graphicFrameLocks noChangeAspect="1"/>
            </p:cNvGraphicFramePr>
            <p:nvPr/>
          </p:nvGraphicFramePr>
          <p:xfrm>
            <a:off x="4191000" y="2265363"/>
            <a:ext cx="936625" cy="63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4" name="Equation" r:id="rId13" imgW="583947" imgH="393529" progId="Equation.3">
                    <p:embed/>
                  </p:oleObj>
                </mc:Choice>
                <mc:Fallback>
                  <p:oleObj name="Equation" r:id="rId13" imgW="583947" imgH="393529" progId="Equation.3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265363"/>
                          <a:ext cx="936625" cy="630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Text Box 36"/>
            <p:cNvSpPr txBox="1">
              <a:spLocks noChangeArrowheads="1"/>
            </p:cNvSpPr>
            <p:nvPr/>
          </p:nvSpPr>
          <p:spPr bwMode="auto">
            <a:xfrm>
              <a:off x="609600" y="3657600"/>
              <a:ext cx="609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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449" name="Text Box 42"/>
            <p:cNvSpPr txBox="1">
              <a:spLocks noChangeArrowheads="1"/>
            </p:cNvSpPr>
            <p:nvPr/>
          </p:nvSpPr>
          <p:spPr bwMode="auto">
            <a:xfrm>
              <a:off x="609600" y="2971800"/>
              <a:ext cx="35877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(3,3)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，透過式子可得到</a:t>
              </a:r>
            </a:p>
          </p:txBody>
        </p:sp>
        <p:sp>
          <p:nvSpPr>
            <p:cNvPr id="18450" name="Text Box 43"/>
            <p:cNvSpPr txBox="1">
              <a:spLocks noChangeArrowheads="1"/>
            </p:cNvSpPr>
            <p:nvPr/>
          </p:nvSpPr>
          <p:spPr bwMode="auto">
            <a:xfrm>
              <a:off x="571500" y="4214813"/>
              <a:ext cx="4816475" cy="170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假設門檻值定為　　  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，可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得知在圖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.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3.2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中有一條角度為                       的直線通過該影像。</a:t>
              </a:r>
            </a:p>
          </p:txBody>
        </p:sp>
        <p:graphicFrame>
          <p:nvGraphicFramePr>
            <p:cNvPr id="18451" name="Object 172"/>
            <p:cNvGraphicFramePr>
              <a:graphicFrameLocks noChangeAspect="1"/>
            </p:cNvGraphicFramePr>
            <p:nvPr/>
          </p:nvGraphicFramePr>
          <p:xfrm>
            <a:off x="2676525" y="4419600"/>
            <a:ext cx="65246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5" name="Equation" r:id="rId15" imgW="406048" imgH="215713" progId="Equation.3">
                    <p:embed/>
                  </p:oleObj>
                </mc:Choice>
                <mc:Fallback>
                  <p:oleObj name="Equation" r:id="rId15" imgW="406048" imgH="215713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525" y="4419600"/>
                          <a:ext cx="652463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105721"/>
                </p:ext>
              </p:extLst>
            </p:nvPr>
          </p:nvGraphicFramePr>
          <p:xfrm>
            <a:off x="3301553" y="4775200"/>
            <a:ext cx="1414463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6" name="Equation" r:id="rId17" imgW="875920" imgH="393529" progId="Equation.3">
                    <p:embed/>
                  </p:oleObj>
                </mc:Choice>
                <mc:Fallback>
                  <p:oleObj name="Equation" r:id="rId17" imgW="875920" imgH="393529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553" y="4775200"/>
                          <a:ext cx="1414463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436" name="圖片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3524250"/>
            <a:ext cx="2819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5175</TotalTime>
  <Words>1176</Words>
  <Application>Microsoft Office PowerPoint</Application>
  <PresentationFormat>如螢幕大小 (4:3)</PresentationFormat>
  <Paragraphs>182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微軟正黑體</vt:lpstr>
      <vt:lpstr>新細明體</vt:lpstr>
      <vt:lpstr>Arial</vt:lpstr>
      <vt:lpstr>Arial Black</vt:lpstr>
      <vt:lpstr>Cambria Math</vt:lpstr>
      <vt:lpstr>Times New Roman</vt:lpstr>
      <vt:lpstr>Wingdings</vt:lpstr>
      <vt:lpstr>Pixel</vt:lpstr>
      <vt:lpstr>方程式</vt:lpstr>
      <vt:lpstr>Equation</vt:lpstr>
      <vt:lpstr>第六章 直線與道路偵測</vt:lpstr>
      <vt:lpstr>內容</vt:lpstr>
      <vt:lpstr>數位直線</vt:lpstr>
      <vt:lpstr>6.2 蠻力法</vt:lpstr>
      <vt:lpstr>PowerPoint 簡報</vt:lpstr>
      <vt:lpstr>PowerPoint 簡報</vt:lpstr>
      <vt:lpstr>範例 1：今有二維空間上通過直線                         的兩點                    和            ，試問這兩點在(m,b)參數空間的分        佈情形為何？這裏m代表斜率，而b代表截距。</vt:lpstr>
      <vt:lpstr>6.3 霍式轉換法</vt:lpstr>
      <vt:lpstr>PowerPoint 簡報</vt:lpstr>
      <vt:lpstr>PowerPoint 簡報</vt:lpstr>
      <vt:lpstr>PowerPoint 簡報</vt:lpstr>
      <vt:lpstr>PowerPoint 簡報</vt:lpstr>
      <vt:lpstr>PowerPoint 簡報</vt:lpstr>
      <vt:lpstr>6.4 隨機式方法</vt:lpstr>
      <vt:lpstr>PowerPoint 簡報</vt:lpstr>
      <vt:lpstr>隨機式測線法的實驗結果</vt:lpstr>
      <vt:lpstr>比較RHT和RLD的時間複雜度</vt:lpstr>
      <vt:lpstr>RHT和RLD的機率分布</vt:lpstr>
      <vt:lpstr>RHT和RLD的累計分布函數</vt:lpstr>
      <vt:lpstr>6.5 道路偵測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直線與道路偵測</dc:title>
  <dc:creator>Mirrorchiu</dc:creator>
  <cp:lastModifiedBy>IceRain</cp:lastModifiedBy>
  <cp:revision>236</cp:revision>
  <cp:lastPrinted>1601-01-01T00:00:00Z</cp:lastPrinted>
  <dcterms:created xsi:type="dcterms:W3CDTF">2002-06-27T04:48:03Z</dcterms:created>
  <dcterms:modified xsi:type="dcterms:W3CDTF">2015-08-05T12:54:10Z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