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1" r:id="rId3"/>
    <p:sldId id="322" r:id="rId4"/>
    <p:sldId id="313" r:id="rId5"/>
    <p:sldId id="262" r:id="rId6"/>
    <p:sldId id="292" r:id="rId7"/>
    <p:sldId id="304" r:id="rId8"/>
    <p:sldId id="305" r:id="rId9"/>
    <p:sldId id="307" r:id="rId10"/>
    <p:sldId id="314" r:id="rId11"/>
    <p:sldId id="293" r:id="rId12"/>
    <p:sldId id="291" r:id="rId13"/>
    <p:sldId id="303" r:id="rId14"/>
    <p:sldId id="310" r:id="rId15"/>
    <p:sldId id="318" r:id="rId16"/>
    <p:sldId id="319" r:id="rId17"/>
    <p:sldId id="311" r:id="rId18"/>
    <p:sldId id="296" r:id="rId19"/>
    <p:sldId id="308" r:id="rId20"/>
    <p:sldId id="309" r:id="rId21"/>
    <p:sldId id="297" r:id="rId22"/>
    <p:sldId id="298" r:id="rId23"/>
    <p:sldId id="299" r:id="rId24"/>
    <p:sldId id="300" r:id="rId25"/>
    <p:sldId id="316" r:id="rId26"/>
    <p:sldId id="317" r:id="rId27"/>
    <p:sldId id="320" r:id="rId28"/>
    <p:sldId id="266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069" autoAdjust="0"/>
  </p:normalViewPr>
  <p:slideViewPr>
    <p:cSldViewPr>
      <p:cViewPr varScale="1">
        <p:scale>
          <a:sx n="73" d="100"/>
          <a:sy n="73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78A72E-0F31-49DB-B2EF-90E81FBA6F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141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1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61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1268641-2C9E-4A6D-88C8-572B89A578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332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877D-B450-4549-9D6B-4E012D29F10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59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E5570-FE09-473D-ABD7-4B4478E0D041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1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D9595-D883-4198-A532-3385FE4AF2D8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424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DD7C9-61A1-4B7D-AC9E-A282E7C5C8A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65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052E5-56BF-4FCB-9FD2-230185AD8BC0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1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9A02C-995D-486E-9BF1-B560B335AB4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9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18EE9-4891-49A3-AED7-F2B82466046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053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48F36-E0FB-4CCD-A18B-3824C2576DC8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76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901CE-C9FB-423C-9D7A-53BF15E67BD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942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7CD08-405D-417E-B8CD-4D6E1794A9F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50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ACFBD-7127-47F8-A248-BCFF2E9BF10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71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12BFD-C593-47CC-9EA9-7392B2BFFD0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4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fld id="{9A0B90E4-6E74-4C55-A654-68DB7328FD80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27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16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0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84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81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82.wmf"/><Relationship Id="rId8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0.bin"/><Relationship Id="rId13" Type="http://schemas.openxmlformats.org/officeDocument/2006/relationships/image" Target="../media/image87.wmf"/><Relationship Id="rId26" Type="http://schemas.openxmlformats.org/officeDocument/2006/relationships/oleObject" Target="../embeddings/oleObject500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470.bin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87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92.png"/><Relationship Id="rId15" Type="http://schemas.openxmlformats.org/officeDocument/2006/relationships/oleObject" Target="../embeddings/oleObject480.bin"/><Relationship Id="rId23" Type="http://schemas.openxmlformats.org/officeDocument/2006/relationships/image" Target="../media/image86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85.wmf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700.bin"/><Relationship Id="rId27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9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3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610.bin"/><Relationship Id="rId26" Type="http://schemas.openxmlformats.org/officeDocument/2006/relationships/oleObject" Target="../embeddings/oleObject89.bin"/><Relationship Id="rId39" Type="http://schemas.openxmlformats.org/officeDocument/2006/relationships/image" Target="../media/image14.wmf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00.bin"/><Relationship Id="rId42" Type="http://schemas.openxmlformats.org/officeDocument/2006/relationships/oleObject" Target="../embeddings/oleObject13.bin"/><Relationship Id="rId47" Type="http://schemas.openxmlformats.org/officeDocument/2006/relationships/image" Target="../media/image18.wmf"/><Relationship Id="rId50" Type="http://schemas.openxmlformats.org/officeDocument/2006/relationships/oleObject" Target="../embeddings/oleObject17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9" Type="http://schemas.openxmlformats.org/officeDocument/2006/relationships/image" Target="../media/image12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8.bin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14.wmf"/><Relationship Id="rId40" Type="http://schemas.openxmlformats.org/officeDocument/2006/relationships/oleObject" Target="../embeddings/oleObject12.bin"/><Relationship Id="rId45" Type="http://schemas.openxmlformats.org/officeDocument/2006/relationships/image" Target="../media/image17.wmf"/><Relationship Id="rId5" Type="http://schemas.openxmlformats.org/officeDocument/2006/relationships/oleObject" Target="../embeddings/oleObject310.bin"/><Relationship Id="rId15" Type="http://schemas.openxmlformats.org/officeDocument/2006/relationships/image" Target="../media/image8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9.bin"/><Relationship Id="rId36" Type="http://schemas.openxmlformats.org/officeDocument/2006/relationships/oleObject" Target="../embeddings/oleObject11.bin"/><Relationship Id="rId49" Type="http://schemas.openxmlformats.org/officeDocument/2006/relationships/image" Target="../media/image19.wmf"/><Relationship Id="rId10" Type="http://schemas.openxmlformats.org/officeDocument/2006/relationships/oleObject" Target="../embeddings/oleObject411.bin"/><Relationship Id="rId19" Type="http://schemas.openxmlformats.org/officeDocument/2006/relationships/image" Target="../media/image9.wmf"/><Relationship Id="rId31" Type="http://schemas.openxmlformats.org/officeDocument/2006/relationships/image" Target="../media/image12.wmf"/><Relationship Id="rId44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510.bin"/><Relationship Id="rId22" Type="http://schemas.openxmlformats.org/officeDocument/2006/relationships/oleObject" Target="../embeddings/oleObject711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13.wmf"/><Relationship Id="rId43" Type="http://schemas.openxmlformats.org/officeDocument/2006/relationships/image" Target="../media/image16.wmf"/><Relationship Id="rId48" Type="http://schemas.openxmlformats.org/officeDocument/2006/relationships/oleObject" Target="../embeddings/oleObject16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1.wmf"/><Relationship Id="rId33" Type="http://schemas.openxmlformats.org/officeDocument/2006/relationships/image" Target="../media/image13.wmf"/><Relationship Id="rId38" Type="http://schemas.openxmlformats.org/officeDocument/2006/relationships/oleObject" Target="../embeddings/oleObject111.bin"/><Relationship Id="rId46" Type="http://schemas.openxmlformats.org/officeDocument/2006/relationships/oleObject" Target="../embeddings/oleObject15.bin"/><Relationship Id="rId20" Type="http://schemas.openxmlformats.org/officeDocument/2006/relationships/oleObject" Target="../embeddings/oleObject7.bin"/><Relationship Id="rId41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0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4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zh-TW" altLang="en-US" sz="4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br>
              <a:rPr lang="zh-TW" altLang="en-US" sz="4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圓與橢圓偵測</a:t>
            </a:r>
          </a:p>
        </p:txBody>
      </p:sp>
      <p:sp>
        <p:nvSpPr>
          <p:cNvPr id="2150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50CFE7-446F-494F-91FB-0D8688D902FC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46088" y="1341438"/>
                <a:ext cx="8229600" cy="4392612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200" dirty="0" smtClean="0"/>
                  <a:t>範例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200" dirty="0" smtClean="0"/>
                  <a:t>：給定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TW" altLang="en-US" sz="2200" dirty="0" smtClean="0"/>
                  <a:t>個邊點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(5,0)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(3,6)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(6,10)</m:t>
                    </m:r>
                  </m:oMath>
                </a14:m>
                <a:r>
                  <a:rPr lang="zh-TW" altLang="en-US" sz="2200" dirty="0" smtClean="0"/>
                  <a:t>，在進行隨機    </a:t>
                </a:r>
                <a:endParaRPr lang="en-US" altLang="zh-TW" sz="22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200" dirty="0" smtClean="0"/>
                  <a:t>		</a:t>
                </a:r>
                <a:r>
                  <a:rPr lang="zh-TW" altLang="en-US" sz="2200" dirty="0" smtClean="0"/>
                  <a:t>     式測圓法來決定可能圓的過程中：</a:t>
                </a:r>
                <a:endParaRPr lang="en-US" altLang="zh-TW" sz="22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200" dirty="0" smtClean="0"/>
                  <a:t>   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TW" altLang="en-US" sz="2200" dirty="0" smtClean="0"/>
                  <a:t>請判斷此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TW" altLang="en-US" sz="2200" dirty="0" smtClean="0"/>
                  <a:t>個邊點是否可以形成一個可能圓。</a:t>
                </a:r>
                <a:endParaRPr lang="en-US" altLang="zh-TW" sz="22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200" dirty="0" smtClean="0"/>
                  <a:t>   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TW" altLang="en-US" sz="2200" dirty="0" smtClean="0"/>
                  <a:t>請求出此可能圓的圓心與半徑，並詳述其計算過程。</a:t>
                </a:r>
                <a:endParaRPr lang="en-US" altLang="zh-TW" sz="22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TW" sz="22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TW" altLang="en-US" sz="2200" dirty="0" smtClean="0"/>
                  <a:t>   解答：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pp. 209-210.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zh-TW" altLang="en-US" sz="2200" dirty="0" smtClean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88" y="1341438"/>
                <a:ext cx="8229600" cy="4392612"/>
              </a:xfrm>
              <a:blipFill rotWithShape="0">
                <a:blip r:embed="rId2"/>
                <a:stretch>
                  <a:fillRect l="-296" t="-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405699D-02C6-4C62-9207-06E828934DA3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10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.2.3 決定真正圓</a:t>
            </a:r>
          </a:p>
        </p:txBody>
      </p:sp>
      <p:sp>
        <p:nvSpPr>
          <p:cNvPr id="717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1D45D5-0A01-4D42-9701-71FC7EF21489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11</a:t>
            </a:fld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180" name="群組 19"/>
          <p:cNvGrpSpPr>
            <a:grpSpLocks/>
          </p:cNvGrpSpPr>
          <p:nvPr/>
        </p:nvGrpSpPr>
        <p:grpSpPr bwMode="auto">
          <a:xfrm>
            <a:off x="457200" y="2018154"/>
            <a:ext cx="8153596" cy="2851007"/>
            <a:chOff x="457200" y="1977182"/>
            <a:chExt cx="8153400" cy="2849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7200" y="3490379"/>
                  <a:ext cx="8153400" cy="13367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ts val="18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若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1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2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大於門檻值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則候選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圓升級為真正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圓。否則，該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候選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圓為一假圓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。例如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表示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數位圓上的邊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點數需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佔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圓周的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80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%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以上。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718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490379"/>
                  <a:ext cx="8153400" cy="13367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9" r="-673" b="-818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7200" y="1977182"/>
                  <a:ext cx="8153400" cy="1107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假設三點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200" i="1" baseline="-30000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</a:rPr>
                        <m:t>𝑣𝑗</m:t>
                      </m:r>
                    </m:oMath>
                  </a14:m>
                  <a:r>
                    <a:rPr lang="en-US" altLang="zh-TW" sz="2200" i="1" baseline="-300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200" i="1" baseline="-30000" dirty="0" err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TW" sz="2200" i="1" baseline="-300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決定了一個候選圓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。若邊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點集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中的任一邊點與候選圓夠近，則計數器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加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。繼續此投票步驟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一直到所有的邊點被處理完。</a:t>
                  </a:r>
                </a:p>
              </p:txBody>
            </p:sp>
          </mc:Choice>
          <mc:Fallback xmlns="">
            <p:sp>
              <p:nvSpPr>
                <p:cNvPr id="7182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1977182"/>
                  <a:ext cx="8153400" cy="110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" t="-3846" r="-822" b="-1044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.2.4 演算流程圖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B51B21-9043-47E3-BB1B-635FFF490503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12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3924300" y="6021388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7.2.4.1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演算流程圖</a:t>
            </a:r>
          </a:p>
        </p:txBody>
      </p:sp>
      <p:grpSp>
        <p:nvGrpSpPr>
          <p:cNvPr id="8198" name="群組 14"/>
          <p:cNvGrpSpPr>
            <a:grpSpLocks/>
          </p:cNvGrpSpPr>
          <p:nvPr/>
        </p:nvGrpSpPr>
        <p:grpSpPr bwMode="auto">
          <a:xfrm>
            <a:off x="395288" y="1484313"/>
            <a:ext cx="4490769" cy="5105380"/>
            <a:chOff x="395288" y="1484313"/>
            <a:chExt cx="4490769" cy="5104794"/>
          </a:xfrm>
        </p:grpSpPr>
        <p:pic>
          <p:nvPicPr>
            <p:cNvPr id="8199" name="Picture 80" descr="Fig4_8Co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1484313"/>
              <a:ext cx="1863725" cy="187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82" descr="Fig4_8Cak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1484313"/>
              <a:ext cx="186690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84" descr="Fig4_8P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4005263"/>
              <a:ext cx="186690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86" descr="Fig4_8Culve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4005263"/>
              <a:ext cx="1871662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Rectangle 88"/>
            <p:cNvSpPr>
              <a:spLocks noChangeArrowheads="1"/>
            </p:cNvSpPr>
            <p:nvPr/>
          </p:nvSpPr>
          <p:spPr bwMode="auto">
            <a:xfrm>
              <a:off x="611188" y="3356274"/>
              <a:ext cx="1358064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錢幣影像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8204" name="Rectangle 89"/>
            <p:cNvSpPr>
              <a:spLocks noChangeArrowheads="1"/>
            </p:cNvSpPr>
            <p:nvPr/>
          </p:nvSpPr>
          <p:spPr bwMode="auto">
            <a:xfrm>
              <a:off x="2484438" y="3356274"/>
              <a:ext cx="2401619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餅乾和巧克力棒影像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8205" name="Rectangle 90"/>
            <p:cNvSpPr>
              <a:spLocks noChangeArrowheads="1"/>
            </p:cNvSpPr>
            <p:nvPr/>
          </p:nvSpPr>
          <p:spPr bwMode="auto">
            <a:xfrm>
              <a:off x="611188" y="5875637"/>
              <a:ext cx="134844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文具影像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8206" name="Rectangle 91"/>
            <p:cNvSpPr>
              <a:spLocks noChangeArrowheads="1"/>
            </p:cNvSpPr>
            <p:nvPr/>
          </p:nvSpPr>
          <p:spPr bwMode="auto">
            <a:xfrm>
              <a:off x="2843213" y="5875637"/>
              <a:ext cx="1375698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渠洞影像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8207" name="Rectangle 92"/>
            <p:cNvSpPr>
              <a:spLocks noChangeArrowheads="1"/>
            </p:cNvSpPr>
            <p:nvPr/>
          </p:nvSpPr>
          <p:spPr bwMode="auto">
            <a:xfrm>
              <a:off x="1200076" y="6250592"/>
              <a:ext cx="2444900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7.2.4.2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四張待測影像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687" y="1378402"/>
            <a:ext cx="2314575" cy="52101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679580" y="3789040"/>
            <a:ext cx="1420812" cy="336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決定候選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6824662" y="4588879"/>
            <a:ext cx="1162051" cy="336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679580" y="4528380"/>
            <a:ext cx="1420812" cy="336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決定真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72216-A51A-4027-9992-E4AE7BBCAEEF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13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579" name="群組 11"/>
          <p:cNvGrpSpPr>
            <a:grpSpLocks/>
          </p:cNvGrpSpPr>
          <p:nvPr/>
        </p:nvGrpSpPr>
        <p:grpSpPr bwMode="auto">
          <a:xfrm>
            <a:off x="1979613" y="836613"/>
            <a:ext cx="5886182" cy="5840403"/>
            <a:chOff x="1979613" y="836613"/>
            <a:chExt cx="5886182" cy="5840739"/>
          </a:xfrm>
        </p:grpSpPr>
        <p:pic>
          <p:nvPicPr>
            <p:cNvPr id="24580" name="Picture 1038" descr="Fig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1" y="836613"/>
              <a:ext cx="2148907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1039" descr="Fig3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25" y="838201"/>
              <a:ext cx="2160588" cy="216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1040" descr="Fig2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3680619"/>
              <a:ext cx="2159000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1041" descr="Fig4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25" y="3680119"/>
              <a:ext cx="2160000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Rectangle 1042"/>
            <p:cNvSpPr>
              <a:spLocks noChangeArrowheads="1"/>
            </p:cNvSpPr>
            <p:nvPr/>
          </p:nvSpPr>
          <p:spPr bwMode="auto">
            <a:xfrm>
              <a:off x="1979613" y="2995880"/>
              <a:ext cx="2178802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錢幣影像的邊點圖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24585" name="Rectangle 1043"/>
            <p:cNvSpPr>
              <a:spLocks noChangeArrowheads="1"/>
            </p:cNvSpPr>
            <p:nvPr/>
          </p:nvSpPr>
          <p:spPr bwMode="auto">
            <a:xfrm>
              <a:off x="4643438" y="2995880"/>
              <a:ext cx="3222357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餅乾和巧克力棒影像的邊點圖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24586" name="Rectangle 1044"/>
            <p:cNvSpPr>
              <a:spLocks noChangeArrowheads="1"/>
            </p:cNvSpPr>
            <p:nvPr/>
          </p:nvSpPr>
          <p:spPr bwMode="auto">
            <a:xfrm>
              <a:off x="1979613" y="5839887"/>
              <a:ext cx="2169184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文具影像的邊點圖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24587" name="Rectangle 1045"/>
            <p:cNvSpPr>
              <a:spLocks noChangeArrowheads="1"/>
            </p:cNvSpPr>
            <p:nvPr/>
          </p:nvSpPr>
          <p:spPr bwMode="auto">
            <a:xfrm>
              <a:off x="5076825" y="5839887"/>
              <a:ext cx="2196435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渠洞影像的邊點圖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24588" name="Rectangle 1046"/>
            <p:cNvSpPr>
              <a:spLocks noChangeArrowheads="1"/>
            </p:cNvSpPr>
            <p:nvPr/>
          </p:nvSpPr>
          <p:spPr bwMode="auto">
            <a:xfrm>
              <a:off x="3275856" y="6307999"/>
              <a:ext cx="2916183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7.2.4.3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7.2.4.2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的邊點圖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A44C91-5CED-40FC-96B0-D302FC56F2E4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14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5603" name="群組 19"/>
          <p:cNvGrpSpPr>
            <a:grpSpLocks/>
          </p:cNvGrpSpPr>
          <p:nvPr/>
        </p:nvGrpSpPr>
        <p:grpSpPr bwMode="auto">
          <a:xfrm>
            <a:off x="1747838" y="836613"/>
            <a:ext cx="5648325" cy="5840403"/>
            <a:chOff x="1187450" y="836613"/>
            <a:chExt cx="5646738" cy="5840126"/>
          </a:xfrm>
        </p:grpSpPr>
        <p:pic>
          <p:nvPicPr>
            <p:cNvPr id="25604" name="Picture 37" descr="Fig10Co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836613"/>
              <a:ext cx="2303463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36" descr="Fig10Cak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3" y="836613"/>
              <a:ext cx="2333625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35" descr="Fig10P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3644900"/>
              <a:ext cx="23241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34" descr="Fig10Culve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3" y="3644900"/>
              <a:ext cx="2333625" cy="233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61"/>
            <p:cNvSpPr>
              <a:spLocks noChangeArrowheads="1"/>
            </p:cNvSpPr>
            <p:nvPr/>
          </p:nvSpPr>
          <p:spPr bwMode="auto">
            <a:xfrm>
              <a:off x="1403350" y="3105150"/>
              <a:ext cx="19272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新細明體" panose="02020500000000000000" pitchFamily="18" charset="-120"/>
                </a:rPr>
                <a:t>(a) </a:t>
              </a:r>
              <a:r>
                <a:rPr lang="zh-TW" altLang="en-US" sz="1600">
                  <a:latin typeface="新細明體" panose="02020500000000000000" pitchFamily="18" charset="-120"/>
                </a:rPr>
                <a:t>測得的圓形錢幣</a:t>
              </a:r>
              <a:r>
                <a:rPr lang="zh-TW" altLang="en-US"/>
                <a:t> </a:t>
              </a:r>
            </a:p>
          </p:txBody>
        </p:sp>
        <p:sp>
          <p:nvSpPr>
            <p:cNvPr id="25609" name="Rectangle 62"/>
            <p:cNvSpPr>
              <a:spLocks noChangeArrowheads="1"/>
            </p:cNvSpPr>
            <p:nvPr/>
          </p:nvSpPr>
          <p:spPr bwMode="auto">
            <a:xfrm>
              <a:off x="4716463" y="3105150"/>
              <a:ext cx="19383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新細明體" panose="02020500000000000000" pitchFamily="18" charset="-120"/>
                </a:rPr>
                <a:t>(b) </a:t>
              </a:r>
              <a:r>
                <a:rPr lang="zh-TW" altLang="en-US" sz="1600">
                  <a:latin typeface="新細明體" panose="02020500000000000000" pitchFamily="18" charset="-120"/>
                </a:rPr>
                <a:t>測得的圓形餅乾</a:t>
              </a:r>
              <a:r>
                <a:rPr lang="zh-TW" altLang="en-US"/>
                <a:t> </a:t>
              </a:r>
            </a:p>
          </p:txBody>
        </p:sp>
        <p:sp>
          <p:nvSpPr>
            <p:cNvPr id="25610" name="Rectangle 63"/>
            <p:cNvSpPr>
              <a:spLocks noChangeArrowheads="1"/>
            </p:cNvSpPr>
            <p:nvPr/>
          </p:nvSpPr>
          <p:spPr bwMode="auto">
            <a:xfrm>
              <a:off x="1403350" y="5949950"/>
              <a:ext cx="1927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新細明體" panose="02020500000000000000" pitchFamily="18" charset="-120"/>
                </a:rPr>
                <a:t>(c) </a:t>
              </a:r>
              <a:r>
                <a:rPr lang="zh-TW" altLang="en-US" sz="1600">
                  <a:latin typeface="新細明體" panose="02020500000000000000" pitchFamily="18" charset="-120"/>
                </a:rPr>
                <a:t>測得的圓形文具</a:t>
              </a:r>
              <a:r>
                <a:rPr lang="zh-TW" altLang="en-US"/>
                <a:t> </a:t>
              </a:r>
            </a:p>
          </p:txBody>
        </p:sp>
        <p:sp>
          <p:nvSpPr>
            <p:cNvPr id="25611" name="Rectangle 64"/>
            <p:cNvSpPr>
              <a:spLocks noChangeArrowheads="1"/>
            </p:cNvSpPr>
            <p:nvPr/>
          </p:nvSpPr>
          <p:spPr bwMode="auto">
            <a:xfrm>
              <a:off x="4787900" y="5949950"/>
              <a:ext cx="1938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新細明體" panose="02020500000000000000" pitchFamily="18" charset="-120"/>
                </a:rPr>
                <a:t>(d) </a:t>
              </a:r>
              <a:r>
                <a:rPr lang="zh-TW" altLang="en-US" sz="1600">
                  <a:latin typeface="新細明體" panose="02020500000000000000" pitchFamily="18" charset="-120"/>
                </a:rPr>
                <a:t>測得的圓形渠洞</a:t>
              </a:r>
              <a:r>
                <a:rPr lang="zh-TW" altLang="en-US"/>
                <a:t> </a:t>
              </a:r>
            </a:p>
          </p:txBody>
        </p:sp>
        <p:sp>
          <p:nvSpPr>
            <p:cNvPr id="25612" name="Rectangle 65"/>
            <p:cNvSpPr>
              <a:spLocks noChangeArrowheads="1"/>
            </p:cNvSpPr>
            <p:nvPr/>
          </p:nvSpPr>
          <p:spPr bwMode="auto">
            <a:xfrm>
              <a:off x="2987675" y="6307425"/>
              <a:ext cx="2447418" cy="36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 dirty="0" smtClean="0"/>
                <a:t>圖</a:t>
              </a:r>
              <a:r>
                <a:rPr lang="en-US" altLang="zh-TW" sz="1600" dirty="0" smtClean="0"/>
                <a:t>7.2.4.4</a:t>
              </a:r>
              <a:r>
                <a:rPr lang="zh-TW" altLang="en-US" sz="1600" dirty="0"/>
                <a:t>　測得的各種圓</a:t>
              </a:r>
              <a:r>
                <a:rPr lang="zh-TW" altLang="en-US" dirty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複雜度分析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052E5-56BF-4FCB-9FD2-230185AD8B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15</a:t>
            </a:fld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1560" y="1741458"/>
            <a:ext cx="3864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方法和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RCD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方法的比較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9592" y="2355135"/>
            <a:ext cx="2073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76" y="2768683"/>
            <a:ext cx="3336603" cy="8488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99591" y="3861048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65" y="4222813"/>
            <a:ext cx="4741342" cy="9494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76" y="5742548"/>
            <a:ext cx="1512168" cy="6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EDD7C9-61A1-4B7D-AC9E-A282E7C5C8A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16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889748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機率密度函數：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58" y="1461371"/>
            <a:ext cx="6338242" cy="61850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11559" y="2563805"/>
            <a:ext cx="2738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RCD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機率密度函數：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58" y="3174000"/>
            <a:ext cx="5923546" cy="64456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11559" y="4237862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累計分佈函數：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758" y="4827819"/>
            <a:ext cx="7456213" cy="8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7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673D7B-84B4-454A-814D-AB63979C0A8A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17</a:t>
            </a:fld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3" name="Rectangle 19"/>
              <p:cNvSpPr>
                <a:spLocks noChangeArrowheads="1"/>
              </p:cNvSpPr>
              <p:nvPr/>
            </p:nvSpPr>
            <p:spPr bwMode="auto">
              <a:xfrm>
                <a:off x="2051050" y="2923173"/>
                <a:ext cx="11331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=0.5</m:t>
                    </m:r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223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2923173"/>
                <a:ext cx="1133131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2688" t="-7273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4" name="Rectangle 21"/>
              <p:cNvSpPr>
                <a:spLocks noChangeArrowheads="1"/>
              </p:cNvSpPr>
              <p:nvPr/>
            </p:nvSpPr>
            <p:spPr bwMode="auto">
              <a:xfrm>
                <a:off x="6443663" y="2924175"/>
                <a:ext cx="126457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=0.25</m:t>
                    </m:r>
                  </m:oMath>
                </a14:m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224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3663" y="2924175"/>
                <a:ext cx="1264577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415" t="-7273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5" name="Rectangle 22"/>
              <p:cNvSpPr>
                <a:spLocks noChangeArrowheads="1"/>
              </p:cNvSpPr>
              <p:nvPr/>
            </p:nvSpPr>
            <p:spPr bwMode="auto">
              <a:xfrm>
                <a:off x="1979613" y="6046788"/>
                <a:ext cx="11331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=0.5</m:t>
                    </m:r>
                  </m:oMath>
                </a14:m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225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6046788"/>
                <a:ext cx="1133131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226" t="-7273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Rectangle 23"/>
              <p:cNvSpPr>
                <a:spLocks noChangeArrowheads="1"/>
              </p:cNvSpPr>
              <p:nvPr/>
            </p:nvSpPr>
            <p:spPr bwMode="auto">
              <a:xfrm>
                <a:off x="6516688" y="6021388"/>
                <a:ext cx="126457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=0.25</m:t>
                    </m:r>
                  </m:oMath>
                </a14:m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226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688" y="6021388"/>
                <a:ext cx="1264577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415" t="-7273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7" name="Rectangle 25"/>
          <p:cNvSpPr>
            <a:spLocks noChangeArrowheads="1"/>
          </p:cNvSpPr>
          <p:nvPr/>
        </p:nvSpPr>
        <p:spPr bwMode="auto">
          <a:xfrm>
            <a:off x="2501230" y="3212098"/>
            <a:ext cx="22397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7.2.5.1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對兩個不同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8" name="Rectangle 26"/>
              <p:cNvSpPr>
                <a:spLocks noChangeArrowheads="1"/>
              </p:cNvSpPr>
              <p:nvPr/>
            </p:nvSpPr>
            <p:spPr bwMode="auto">
              <a:xfrm>
                <a:off x="4541573" y="3212098"/>
                <a:ext cx="300896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</m:oMath>
                </a14:m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值，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r>
                      <a:rPr lang="en-US" altLang="zh-TW" sz="1600" i="1" baseline="-30000" dirty="0" err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𝑅𝐶𝐷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 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r>
                      <a:rPr lang="en-US" altLang="zh-TW" sz="1600" i="1" baseline="-30000" dirty="0" err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𝑅𝐻𝑇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 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的比較</a:t>
                </a:r>
              </a:p>
            </p:txBody>
          </p:sp>
        </mc:Choice>
        <mc:Fallback xmlns="">
          <p:sp>
            <p:nvSpPr>
              <p:cNvPr id="9228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1573" y="3212098"/>
                <a:ext cx="3008965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7273" r="-607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9" name="Rectangle 28"/>
              <p:cNvSpPr>
                <a:spLocks noChangeArrowheads="1"/>
              </p:cNvSpPr>
              <p:nvPr/>
            </p:nvSpPr>
            <p:spPr bwMode="auto">
              <a:xfrm>
                <a:off x="2156488" y="6402973"/>
                <a:ext cx="5102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7.2.5.2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對兩個不同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值，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r>
                      <a:rPr lang="en-US" altLang="zh-TW" sz="1600" i="1" baseline="-300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𝑅𝐶𝐷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r>
                      <a:rPr lang="en-US" altLang="zh-TW" sz="1600" i="1" baseline="-300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𝑅𝐻𝑇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的比較</a:t>
                </a:r>
              </a:p>
            </p:txBody>
          </p:sp>
        </mc:Choice>
        <mc:Fallback xmlns="">
          <p:sp>
            <p:nvSpPr>
              <p:cNvPr id="92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6488" y="6402973"/>
                <a:ext cx="5102487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39" t="-5357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8"/>
          <a:stretch>
            <a:fillRect/>
          </a:stretch>
        </p:blipFill>
        <p:spPr>
          <a:xfrm>
            <a:off x="395288" y="400843"/>
            <a:ext cx="3931828" cy="2523331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quarter" idx="2"/>
          </p:nvPr>
        </p:nvPicPr>
        <p:blipFill>
          <a:blip r:embed="rId9"/>
          <a:stretch>
            <a:fillRect/>
          </a:stretch>
        </p:blipFill>
        <p:spPr>
          <a:xfrm>
            <a:off x="4932362" y="400842"/>
            <a:ext cx="3910075" cy="2523331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quarter" idx="3"/>
          </p:nvPr>
        </p:nvPicPr>
        <p:blipFill>
          <a:blip r:embed="rId10"/>
          <a:stretch>
            <a:fillRect/>
          </a:stretch>
        </p:blipFill>
        <p:spPr>
          <a:xfrm>
            <a:off x="395287" y="3568700"/>
            <a:ext cx="3736071" cy="2452688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quarter" idx="4"/>
          </p:nvPr>
        </p:nvPicPr>
        <p:blipFill>
          <a:blip r:embed="rId11"/>
          <a:stretch>
            <a:fillRect/>
          </a:stretch>
        </p:blipFill>
        <p:spPr>
          <a:xfrm>
            <a:off x="4932361" y="3549650"/>
            <a:ext cx="3771303" cy="2497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隨機式橢圓測法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.3.1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橢心的決定</a:t>
            </a:r>
          </a:p>
        </p:txBody>
      </p:sp>
      <p:sp>
        <p:nvSpPr>
          <p:cNvPr id="1025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45D0FD-5248-4BE5-B0E9-A1C926BAAC9B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18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255" name="群組 18"/>
          <p:cNvGrpSpPr>
            <a:grpSpLocks/>
          </p:cNvGrpSpPr>
          <p:nvPr/>
        </p:nvGrpSpPr>
        <p:grpSpPr bwMode="auto">
          <a:xfrm>
            <a:off x="457200" y="2011363"/>
            <a:ext cx="8686800" cy="5406442"/>
            <a:chOff x="457200" y="2011363"/>
            <a:chExt cx="8686800" cy="5406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7200" y="3955703"/>
                  <a:ext cx="8153400" cy="3462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令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橢圓的旋轉角度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en-US" sz="22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𝜃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且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兩個軸的長度分別為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𝑎</m:t>
                      </m:r>
                      <m:r>
                        <a:rPr lang="zh-TW" altLang="en-US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和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𝑏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則式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7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.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3.1.1)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中的五個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變數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𝑒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可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轉換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𝑏</m:t>
                          </m:r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zh-TW" altLang="en-US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：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𝜃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200" b="0" i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f>
                                  <m:f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𝑑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</a:pPr>
                  <a:endPara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200" b="0" i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zh-TW" altLang="en-US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𝜃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𝑒</m:t>
                                    </m:r>
                                    <m:func>
                                      <m:funcPr>
                                        <m:ctrlP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200" b="0" i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zh-TW" altLang="en-US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TW" sz="2200" b="0" i="1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200" b="0" i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zh-TW" altLang="en-US" sz="2200" b="0" i="1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𝑓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TW" sz="2200" b="0" i="1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zh-TW" sz="2200" b="0" i="1" smtClea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2200" b="0" i="0" smtClea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  <m:t>sin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200" b="0" i="1" smtClea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r>
                                              <a:rPr lang="zh-TW" altLang="en-US" sz="2200" b="0" i="1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</a:pP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0256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955703"/>
                  <a:ext cx="8153400" cy="34621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" t="-123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57" name="Text Box 5"/>
            <p:cNvSpPr txBox="1">
              <a:spLocks noChangeArrowheads="1"/>
            </p:cNvSpPr>
            <p:nvPr/>
          </p:nvSpPr>
          <p:spPr bwMode="auto">
            <a:xfrm>
              <a:off x="457200" y="2011363"/>
              <a:ext cx="61722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橢圓可表示為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42" name="Object 6"/>
                <p:cNvGraphicFramePr>
                  <a:graphicFrameLocks noChangeAspect="1"/>
                </p:cNvGraphicFramePr>
                <p:nvPr/>
              </p:nvGraphicFramePr>
              <p:xfrm>
                <a:off x="2133600" y="2593975"/>
                <a:ext cx="4419600" cy="377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87" name="Equation" r:id="rId4" imgW="2768600" imgH="241300" progId="Equation.3">
                        <p:embed/>
                      </p:oleObj>
                    </mc:Choice>
                    <mc:Fallback>
                      <p:oleObj name="Equation" r:id="rId4" imgW="2768600" imgH="2413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3600" y="2593975"/>
                              <a:ext cx="4419600" cy="3778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42" name="Object 6"/>
                <p:cNvGraphicFramePr>
                  <a:graphicFrameLocks noChangeAspect="1"/>
                </p:cNvGraphicFramePr>
                <p:nvPr/>
              </p:nvGraphicFramePr>
              <p:xfrm>
                <a:off x="2133600" y="2593975"/>
                <a:ext cx="4419600" cy="377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58" name="Equation" r:id="rId6" imgW="2768600" imgH="241300" progId="Equation.3">
                        <p:embed/>
                      </p:oleObj>
                    </mc:Choice>
                    <mc:Fallback>
                      <p:oleObj name="Equation" r:id="rId6" imgW="2768600" imgH="2413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3600" y="2593975"/>
                              <a:ext cx="4419600" cy="3778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0258" name="Text Box 7"/>
            <p:cNvSpPr txBox="1">
              <a:spLocks noChangeArrowheads="1"/>
            </p:cNvSpPr>
            <p:nvPr/>
          </p:nvSpPr>
          <p:spPr bwMode="auto">
            <a:xfrm>
              <a:off x="7380288" y="2544763"/>
              <a:ext cx="1223962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3.1.1)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7200" y="3017838"/>
                  <a:ext cx="8686800" cy="7984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上式中，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代表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橢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心；三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變數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𝑑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𝑒</m:t>
                      </m:r>
                      <m:r>
                        <a:rPr lang="zh-TW" altLang="en-US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和</m:t>
                      </m:r>
                      <m:r>
                        <a:rPr lang="zh-TW" altLang="en-US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r>
                        <a:rPr lang="zh-TW" altLang="en-US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需滿足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𝑑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&gt;0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&gt;0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4</m:t>
                      </m:r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𝑑𝑓</m:t>
                      </m:r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p>
                        <m:sSup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&gt;0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0259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017838"/>
                  <a:ext cx="8686800" cy="7984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12" t="-5344" b="-1221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6" y="2348880"/>
            <a:ext cx="2901752" cy="2713563"/>
          </a:xfrm>
          <a:prstGeom prst="rect">
            <a:avLst/>
          </a:prstGeom>
        </p:spPr>
      </p:pic>
      <p:sp>
        <p:nvSpPr>
          <p:cNvPr id="1128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BDBB4A-5704-4E1D-9509-241B6D18F7D2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19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287" name="群組 29"/>
          <p:cNvGrpSpPr>
            <a:grpSpLocks/>
          </p:cNvGrpSpPr>
          <p:nvPr/>
        </p:nvGrpSpPr>
        <p:grpSpPr bwMode="auto">
          <a:xfrm>
            <a:off x="395536" y="520804"/>
            <a:ext cx="8363272" cy="6215615"/>
            <a:chOff x="457200" y="520804"/>
            <a:chExt cx="8363272" cy="6215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57200" y="520804"/>
                  <a:ext cx="8363272" cy="15851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TW" altLang="en-US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=1,2,3,4</m:t>
                      </m:r>
                      <m:r>
                        <a:rPr lang="zh-TW" altLang="en-US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為一個橢圓上的四個抽樣邊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。邊點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的斜率設為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在這四個邊點中挑選任意二個邊點，令這二個邊點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且假設它們的切線斜率不為平行；</m:t>
                      </m:r>
                      <m:r>
                        <a:rPr lang="zh-TW" altLang="en-US" sz="2200" i="1" dirty="0" smtClean="0">
                          <a:latin typeface="Cambria Math" panose="02040503050406030204" pitchFamily="18" charset="0"/>
                        </a:rPr>
                        <m:t>令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兩切線的交點為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2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。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為線段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的中點：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129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520804"/>
                  <a:ext cx="8363272" cy="15851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4" t="-2308" r="-146" b="-7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7380288" y="4610589"/>
              <a:ext cx="115252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3.1.2)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57200" y="5518393"/>
                  <a:ext cx="8229600" cy="12180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即連接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直線會通過橢心。這條直線可表示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</a:pPr>
                  <a:r>
                    <a:rPr lang="en-US" altLang="zh-TW" sz="2200" dirty="0" smtClean="0">
                      <a:ea typeface="微軟正黑體" panose="020B0604030504040204" pitchFamily="34" charset="-120"/>
                    </a:rPr>
                    <a:t>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</m:oMath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1292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5518393"/>
                  <a:ext cx="8229600" cy="12180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0" t="-3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91" name="Text Box 29"/>
            <p:cNvSpPr txBox="1">
              <a:spLocks noChangeArrowheads="1"/>
            </p:cNvSpPr>
            <p:nvPr/>
          </p:nvSpPr>
          <p:spPr bwMode="auto">
            <a:xfrm>
              <a:off x="7380288" y="6049963"/>
              <a:ext cx="13065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7.3.1.3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</p:grpSp>
      <p:sp>
        <p:nvSpPr>
          <p:cNvPr id="32" name="Text Box 1027"/>
          <p:cNvSpPr txBox="1">
            <a:spLocks noChangeArrowheads="1"/>
          </p:cNvSpPr>
          <p:nvPr/>
        </p:nvSpPr>
        <p:spPr bwMode="auto">
          <a:xfrm>
            <a:off x="764012" y="5101180"/>
            <a:ext cx="2295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橢圓的中心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203848" y="2049760"/>
                <a:ext cx="4104456" cy="348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049760"/>
                <a:ext cx="4104456" cy="34841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內容</a:t>
            </a:r>
          </a:p>
        </p:txBody>
      </p:sp>
      <p:sp>
        <p:nvSpPr>
          <p:cNvPr id="2253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A52622E-5EDD-4563-80F1-D0ADD6359FE7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2</a:t>
            </a:fld>
            <a:endParaRPr kumimoji="0" lang="en-US" altLang="zh-TW" dirty="0">
              <a:latin typeface="Arial Black" panose="020B0A04020102020204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90600" y="177281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1前言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隨機式測圓法       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隨機式橢圓測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7.4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植基於對稱性質的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圓和橢圓測法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視訊場景的變化偵測</a:t>
            </a:r>
          </a:p>
        </p:txBody>
      </p:sp>
    </p:spTree>
    <p:extLst>
      <p:ext uri="{BB962C8B-B14F-4D97-AF65-F5344CB8AC3E}">
        <p14:creationId xmlns:p14="http://schemas.microsoft.com/office/powerpoint/2010/main" val="20080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FA5F7E-B05F-4C21-B347-4B712E34DE05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20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308" name="群組 30"/>
          <p:cNvGrpSpPr>
            <a:grpSpLocks/>
          </p:cNvGrpSpPr>
          <p:nvPr/>
        </p:nvGrpSpPr>
        <p:grpSpPr bwMode="auto">
          <a:xfrm>
            <a:off x="457200" y="692696"/>
            <a:ext cx="8153400" cy="5476059"/>
            <a:chOff x="457200" y="533400"/>
            <a:chExt cx="8153400" cy="5636197"/>
          </a:xfrm>
        </p:grpSpPr>
        <p:grpSp>
          <p:nvGrpSpPr>
            <p:cNvPr id="12309" name="群組 29"/>
            <p:cNvGrpSpPr>
              <a:grpSpLocks/>
            </p:cNvGrpSpPr>
            <p:nvPr/>
          </p:nvGrpSpPr>
          <p:grpSpPr bwMode="auto">
            <a:xfrm>
              <a:off x="457200" y="533400"/>
              <a:ext cx="8153400" cy="1555193"/>
              <a:chOff x="457200" y="533400"/>
              <a:chExt cx="8153400" cy="1555193"/>
            </a:xfrm>
          </p:grpSpPr>
          <p:sp>
            <p:nvSpPr>
              <p:cNvPr id="12315" name="Text Box 1028"/>
              <p:cNvSpPr txBox="1">
                <a:spLocks noChangeArrowheads="1"/>
              </p:cNvSpPr>
              <p:nvPr/>
            </p:nvSpPr>
            <p:spPr bwMode="auto">
              <a:xfrm>
                <a:off x="457200" y="533400"/>
                <a:ext cx="8153400" cy="1314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marL="342900" indent="-342900" eaLnBrk="1" hangingPunct="1">
                  <a:spcBef>
                    <a:spcPct val="5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令剩餘的兩個邊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點為     和    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，我們可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                         和                    。如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3.1.1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所示，    和      形成的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直線為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aphicFrame>
            <p:nvGraphicFramePr>
              <p:cNvPr id="12300" name="Object 10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5629935"/>
                  </p:ext>
                </p:extLst>
              </p:nvPr>
            </p:nvGraphicFramePr>
            <p:xfrm>
              <a:off x="3422154" y="598352"/>
              <a:ext cx="2857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86" r:id="rId3" imgW="177646" imgH="228402" progId="Equation.3">
                      <p:embed/>
                    </p:oleObj>
                  </mc:Choice>
                  <mc:Fallback>
                    <p:oleObj r:id="rId3" imgW="177646" imgH="228402" progId="Equation.3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2154" y="598352"/>
                            <a:ext cx="285750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1" name="Object 10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9728794"/>
                  </p:ext>
                </p:extLst>
              </p:nvPr>
            </p:nvGraphicFramePr>
            <p:xfrm>
              <a:off x="4044945" y="603959"/>
              <a:ext cx="236538" cy="361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87" name="方程式" r:id="rId5" imgW="152280" imgH="228600" progId="Equation.3">
                      <p:embed/>
                    </p:oleObj>
                  </mc:Choice>
                  <mc:Fallback>
                    <p:oleObj name="方程式" r:id="rId5" imgW="152280" imgH="228600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4945" y="603959"/>
                            <a:ext cx="236538" cy="3619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2" name="Object 10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9981758"/>
                  </p:ext>
                </p:extLst>
              </p:nvPr>
            </p:nvGraphicFramePr>
            <p:xfrm>
              <a:off x="1225415" y="927001"/>
              <a:ext cx="1401763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88" r:id="rId7" imgW="888614" imgH="241195" progId="Equation.3">
                      <p:embed/>
                    </p:oleObj>
                  </mc:Choice>
                  <mc:Fallback>
                    <p:oleObj r:id="rId7" imgW="888614" imgH="241195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5415" y="927001"/>
                            <a:ext cx="1401763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3" name="Object 10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6513138"/>
                  </p:ext>
                </p:extLst>
              </p:nvPr>
            </p:nvGraphicFramePr>
            <p:xfrm>
              <a:off x="5727822" y="561142"/>
              <a:ext cx="1752600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89" r:id="rId9" imgW="1104900" imgH="241300" progId="Equation.3">
                      <p:embed/>
                    </p:oleObj>
                  </mc:Choice>
                  <mc:Fallback>
                    <p:oleObj r:id="rId9" imgW="1104900" imgH="241300" progId="Equation.3">
                      <p:embed/>
                      <p:pic>
                        <p:nvPicPr>
                          <p:cNvPr id="0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7822" y="561142"/>
                            <a:ext cx="1752600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10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2208794"/>
                  </p:ext>
                </p:extLst>
              </p:nvPr>
            </p:nvGraphicFramePr>
            <p:xfrm>
              <a:off x="5075163" y="927001"/>
              <a:ext cx="2889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0" r:id="rId11" imgW="177646" imgH="241091" progId="Equation.3">
                      <p:embed/>
                    </p:oleObj>
                  </mc:Choice>
                  <mc:Fallback>
                    <p:oleObj r:id="rId11" imgW="177646" imgH="241091" progId="Equation.3">
                      <p:embed/>
                      <p:pic>
                        <p:nvPicPr>
                          <p:cNvPr id="0" name="Object 1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5163" y="927001"/>
                            <a:ext cx="288925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10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6126013"/>
                  </p:ext>
                </p:extLst>
              </p:nvPr>
            </p:nvGraphicFramePr>
            <p:xfrm>
              <a:off x="5673006" y="935090"/>
              <a:ext cx="411162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1" r:id="rId13" imgW="253890" imgH="241195" progId="Equation.3">
                      <p:embed/>
                    </p:oleObj>
                  </mc:Choice>
                  <mc:Fallback>
                    <p:oleObj r:id="rId13" imgW="253890" imgH="241195" progId="Equation.3">
                      <p:embed/>
                      <p:pic>
                        <p:nvPicPr>
                          <p:cNvPr id="0" name="Object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3006" y="935090"/>
                            <a:ext cx="411162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4049141"/>
                  </p:ext>
                </p:extLst>
              </p:nvPr>
            </p:nvGraphicFramePr>
            <p:xfrm>
              <a:off x="2032000" y="1645106"/>
              <a:ext cx="4521200" cy="401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2" name="Equation" r:id="rId15" imgW="2692400" imgH="241300" progId="Equation.3">
                      <p:embed/>
                    </p:oleObj>
                  </mc:Choice>
                  <mc:Fallback>
                    <p:oleObj name="Equation" r:id="rId15" imgW="2692400" imgH="241300" progId="Equation.3">
                      <p:embed/>
                      <p:pic>
                        <p:nvPicPr>
                          <p:cNvPr id="0" name="Object 10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000" y="1645106"/>
                            <a:ext cx="4521200" cy="401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6" name="Text Box 1038"/>
              <p:cNvSpPr txBox="1">
                <a:spLocks noChangeArrowheads="1"/>
              </p:cNvSpPr>
              <p:nvPr/>
            </p:nvSpPr>
            <p:spPr bwMode="auto">
              <a:xfrm>
                <a:off x="7380288" y="1645106"/>
                <a:ext cx="1230312" cy="443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3.1.4)</a:t>
                </a:r>
              </a:p>
            </p:txBody>
          </p:sp>
        </p:grpSp>
        <p:sp>
          <p:nvSpPr>
            <p:cNvPr id="12310" name="Text Box 1040"/>
            <p:cNvSpPr txBox="1">
              <a:spLocks noChangeArrowheads="1"/>
            </p:cNvSpPr>
            <p:nvPr/>
          </p:nvSpPr>
          <p:spPr bwMode="auto">
            <a:xfrm>
              <a:off x="457200" y="2590800"/>
              <a:ext cx="8153400" cy="96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利用式子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3.1.3)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和式子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3.1.4)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的二個聯立方程式可解出橢心為</a:t>
              </a:r>
            </a:p>
            <a:p>
              <a:pPr eaLnBrk="1" hangingPunct="1">
                <a:spcBef>
                  <a:spcPct val="50000"/>
                </a:spcBef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2290" name="Object 10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657079"/>
                </p:ext>
              </p:extLst>
            </p:nvPr>
          </p:nvGraphicFramePr>
          <p:xfrm>
            <a:off x="555129" y="3191845"/>
            <a:ext cx="5676900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3" r:id="rId17" imgW="3924300" imgH="508000" progId="Equation.3">
                    <p:embed/>
                  </p:oleObj>
                </mc:Choice>
                <mc:Fallback>
                  <p:oleObj r:id="rId17" imgW="3924300" imgH="50800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129" y="3191845"/>
                          <a:ext cx="5676900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1042"/>
            <p:cNvGraphicFramePr>
              <a:graphicFrameLocks noChangeAspect="1"/>
            </p:cNvGraphicFramePr>
            <p:nvPr/>
          </p:nvGraphicFramePr>
          <p:xfrm>
            <a:off x="533400" y="4038600"/>
            <a:ext cx="5715000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4" r:id="rId19" imgW="3949700" imgH="508000" progId="Equation.3">
                    <p:embed/>
                  </p:oleObj>
                </mc:Choice>
                <mc:Fallback>
                  <p:oleObj r:id="rId19" imgW="3949700" imgH="50800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038600"/>
                          <a:ext cx="5715000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Text Box 1043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5715000" cy="1140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隨機選四個邊點，  、  、   和   ，所以共有三種組合方式                、               和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可以幫助我們求得三個可能的橢心。</a:t>
              </a:r>
            </a:p>
          </p:txBody>
        </p:sp>
        <p:graphicFrame>
          <p:nvGraphicFramePr>
            <p:cNvPr id="12292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378823"/>
                </p:ext>
              </p:extLst>
            </p:nvPr>
          </p:nvGraphicFramePr>
          <p:xfrm>
            <a:off x="3042295" y="5097463"/>
            <a:ext cx="230187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5" r:id="rId21" imgW="164885" imgH="215619" progId="Equation.3">
                    <p:embed/>
                  </p:oleObj>
                </mc:Choice>
                <mc:Fallback>
                  <p:oleObj r:id="rId21" imgW="164885" imgH="215619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295" y="5097463"/>
                          <a:ext cx="230187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10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4133155"/>
                </p:ext>
              </p:extLst>
            </p:nvPr>
          </p:nvGraphicFramePr>
          <p:xfrm>
            <a:off x="2641104" y="5445224"/>
            <a:ext cx="10668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6" r:id="rId23" imgW="749300" imgH="228600" progId="Equation.3">
                    <p:embed/>
                  </p:oleObj>
                </mc:Choice>
                <mc:Fallback>
                  <p:oleObj r:id="rId23" imgW="749300" imgH="228600" progId="Equation.3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104" y="5445224"/>
                          <a:ext cx="106680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10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3791392"/>
                </p:ext>
              </p:extLst>
            </p:nvPr>
          </p:nvGraphicFramePr>
          <p:xfrm>
            <a:off x="3948658" y="5445224"/>
            <a:ext cx="10668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7" r:id="rId25" imgW="749300" imgH="228600" progId="Equation.3">
                    <p:embed/>
                  </p:oleObj>
                </mc:Choice>
                <mc:Fallback>
                  <p:oleObj r:id="rId25" imgW="749300" imgH="228600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658" y="5445224"/>
                          <a:ext cx="106680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0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0324693"/>
                </p:ext>
              </p:extLst>
            </p:nvPr>
          </p:nvGraphicFramePr>
          <p:xfrm>
            <a:off x="5377408" y="5445224"/>
            <a:ext cx="10668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8" r:id="rId27" imgW="749300" imgH="228600" progId="Equation.3">
                    <p:embed/>
                  </p:oleObj>
                </mc:Choice>
                <mc:Fallback>
                  <p:oleObj r:id="rId27" imgW="749300" imgH="228600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7408" y="5445224"/>
                          <a:ext cx="106680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10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88677"/>
                </p:ext>
              </p:extLst>
            </p:nvPr>
          </p:nvGraphicFramePr>
          <p:xfrm>
            <a:off x="3499495" y="5097463"/>
            <a:ext cx="25717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" r:id="rId29" imgW="177569" imgH="215619" progId="Equation.3">
                    <p:embed/>
                  </p:oleObj>
                </mc:Choice>
                <mc:Fallback>
                  <p:oleObj r:id="rId29" imgW="177569" imgH="215619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495" y="5097463"/>
                          <a:ext cx="257175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0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7586559"/>
                </p:ext>
              </p:extLst>
            </p:nvPr>
          </p:nvGraphicFramePr>
          <p:xfrm>
            <a:off x="3906391" y="5093121"/>
            <a:ext cx="23018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" r:id="rId31" imgW="165028" imgH="228501" progId="Equation.3">
                    <p:embed/>
                  </p:oleObj>
                </mc:Choice>
                <mc:Fallback>
                  <p:oleObj r:id="rId31" imgW="165028" imgH="228501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391" y="5093121"/>
                          <a:ext cx="230188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0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306773"/>
                </p:ext>
              </p:extLst>
            </p:nvPr>
          </p:nvGraphicFramePr>
          <p:xfrm>
            <a:off x="4458841" y="5094709"/>
            <a:ext cx="25717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" r:id="rId33" imgW="177569" imgH="215619" progId="Equation.3">
                    <p:embed/>
                  </p:oleObj>
                </mc:Choice>
                <mc:Fallback>
                  <p:oleObj r:id="rId33" imgW="177569" imgH="215619" progId="Equation.3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841" y="5094709"/>
                          <a:ext cx="257175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Times New Roman" panose="02020603050405020304" pitchFamily="18" charset="0"/>
              </a:rPr>
              <a:t>7</a:t>
            </a:r>
            <a:r>
              <a:rPr lang="zh-TW" altLang="en-US" sz="3600" dirty="0" smtClean="0">
                <a:latin typeface="Times New Roman" panose="02020603050405020304" pitchFamily="18" charset="0"/>
              </a:rPr>
              <a:t>.3.2 決定剩餘的三個變數</a:t>
            </a:r>
          </a:p>
        </p:txBody>
      </p:sp>
      <p:sp>
        <p:nvSpPr>
          <p:cNvPr id="1332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A56006-80C0-4E17-BD26-B598DFA3D957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21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538413" y="4130675"/>
          <a:ext cx="37623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r:id="rId3" imgW="1955800" imgH="762000" progId="Equation.3">
                  <p:embed/>
                </p:oleObj>
              </mc:Choice>
              <mc:Fallback>
                <p:oleObj r:id="rId3" imgW="1955800" imgH="76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130675"/>
                        <a:ext cx="376237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4" name="群組 12"/>
          <p:cNvGrpSpPr>
            <a:grpSpLocks/>
          </p:cNvGrpSpPr>
          <p:nvPr/>
        </p:nvGrpSpPr>
        <p:grpSpPr bwMode="auto">
          <a:xfrm>
            <a:off x="381000" y="1677988"/>
            <a:ext cx="8439150" cy="4832285"/>
            <a:chOff x="381000" y="1677988"/>
            <a:chExt cx="8439150" cy="48320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81000" y="1677988"/>
                  <a:ext cx="8439150" cy="4832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假設之前的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橢心為            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，將原點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移至橢心上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。橢圓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方程式可簡化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𝑒𝑥𝑦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oMath>
                    </m:oMathPara>
                  </a14:m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利用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挑選出來的四個邊點中的三個邊點即可解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出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將邊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</a:t>
                  </a:r>
                  <a14:m>
                    <m:oMath xmlns:m="http://schemas.openxmlformats.org/officeDocument/2006/math">
                      <m:r>
                        <a:rPr lang="en-US" altLang="zh-TW" sz="2200" i="1" dirty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代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入上面式子中可得下列線性系統</a:t>
                  </a:r>
                </a:p>
                <a:p>
                  <a:pPr algn="just"/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/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/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/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/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/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algn="just"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這裡需注意的是              為邊點             經過平移             後的座標。從組合的觀點，共可解出四組               解。</a:t>
                  </a:r>
                  <a:endPara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332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000" y="1677988"/>
                  <a:ext cx="8439150" cy="483202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61" t="-757" r="-8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15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3377591"/>
                    </p:ext>
                  </p:extLst>
                </p:nvPr>
              </p:nvGraphicFramePr>
              <p:xfrm>
                <a:off x="6710511" y="5517027"/>
                <a:ext cx="885825" cy="4079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5" r:id="rId6" imgW="495085" imgH="228501" progId="Equation.3">
                        <p:embed/>
                      </p:oleObj>
                    </mc:Choice>
                    <mc:Fallback>
                      <p:oleObj r:id="rId6" imgW="495085" imgH="228501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10511" y="5517027"/>
                              <a:ext cx="885825" cy="4079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15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3377591"/>
                    </p:ext>
                  </p:extLst>
                </p:nvPr>
              </p:nvGraphicFramePr>
              <p:xfrm>
                <a:off x="6710511" y="5517027"/>
                <a:ext cx="885825" cy="4079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499" r:id="rId8" imgW="495085" imgH="228501" progId="Equation.3">
                        <p:embed/>
                      </p:oleObj>
                    </mc:Choice>
                    <mc:Fallback>
                      <p:oleObj r:id="rId8" imgW="495085" imgH="228501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10511" y="5517027"/>
                              <a:ext cx="885825" cy="4079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18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99377615"/>
                    </p:ext>
                  </p:extLst>
                </p:nvPr>
              </p:nvGraphicFramePr>
              <p:xfrm>
                <a:off x="2786063" y="5547435"/>
                <a:ext cx="931862" cy="4016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6" name="方程式" r:id="rId10" imgW="533160" imgH="228600" progId="Equation.3">
                        <p:embed/>
                      </p:oleObj>
                    </mc:Choice>
                    <mc:Fallback>
                      <p:oleObj name="方程式" r:id="rId10" imgW="533160" imgH="2286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063" y="5547435"/>
                              <a:ext cx="931862" cy="4016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18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99377615"/>
                    </p:ext>
                  </p:extLst>
                </p:nvPr>
              </p:nvGraphicFramePr>
              <p:xfrm>
                <a:off x="2786063" y="5547435"/>
                <a:ext cx="931862" cy="4016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0" name="方程式" r:id="rId12" imgW="533160" imgH="228600" progId="Equation.3">
                        <p:embed/>
                      </p:oleObj>
                    </mc:Choice>
                    <mc:Fallback>
                      <p:oleObj name="方程式" r:id="rId12" imgW="533160" imgH="2286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063" y="5547435"/>
                              <a:ext cx="931862" cy="4016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19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89582469"/>
                    </p:ext>
                  </p:extLst>
                </p:nvPr>
              </p:nvGraphicFramePr>
              <p:xfrm>
                <a:off x="4638824" y="5517027"/>
                <a:ext cx="842962" cy="4143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7" r:id="rId14" imgW="469900" imgH="228600" progId="Equation.3">
                        <p:embed/>
                      </p:oleObj>
                    </mc:Choice>
                    <mc:Fallback>
                      <p:oleObj r:id="rId14" imgW="469900" imgH="22860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8824" y="5517027"/>
                              <a:ext cx="842962" cy="414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19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89582469"/>
                    </p:ext>
                  </p:extLst>
                </p:nvPr>
              </p:nvGraphicFramePr>
              <p:xfrm>
                <a:off x="4638824" y="5517027"/>
                <a:ext cx="842962" cy="4143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1" r:id="rId15" imgW="469900" imgH="228600" progId="Equation.3">
                        <p:embed/>
                      </p:oleObj>
                    </mc:Choice>
                    <mc:Fallback>
                      <p:oleObj r:id="rId15" imgW="469900" imgH="22860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8824" y="5517027"/>
                              <a:ext cx="842962" cy="414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20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9286653"/>
                    </p:ext>
                  </p:extLst>
                </p:nvPr>
              </p:nvGraphicFramePr>
              <p:xfrm>
                <a:off x="3086100" y="1689132"/>
                <a:ext cx="885825" cy="4079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8" r:id="rId16" imgW="495085" imgH="228501" progId="Equation.3">
                        <p:embed/>
                      </p:oleObj>
                    </mc:Choice>
                    <mc:Fallback>
                      <p:oleObj r:id="rId16" imgW="495085" imgH="228501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6100" y="1689132"/>
                              <a:ext cx="885825" cy="4079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20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9286653"/>
                    </p:ext>
                  </p:extLst>
                </p:nvPr>
              </p:nvGraphicFramePr>
              <p:xfrm>
                <a:off x="3086100" y="1689132"/>
                <a:ext cx="885825" cy="4079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470" r:id="rId22" imgW="495085" imgH="228501" progId="Equation.3">
                        <p:embed/>
                      </p:oleObj>
                    </mc:Choice>
                    <mc:Fallback>
                      <p:oleObj r:id="rId22" imgW="495085" imgH="228501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6100" y="1689132"/>
                              <a:ext cx="885825" cy="4079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21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7130930"/>
                    </p:ext>
                  </p:extLst>
                </p:nvPr>
              </p:nvGraphicFramePr>
              <p:xfrm>
                <a:off x="4733528" y="5877048"/>
                <a:ext cx="990600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9" r:id="rId24" imgW="533169" imgH="203112" progId="Equation.3">
                        <p:embed/>
                      </p:oleObj>
                    </mc:Choice>
                    <mc:Fallback>
                      <p:oleObj r:id="rId24" imgW="533169" imgH="203112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3528" y="5877048"/>
                              <a:ext cx="990600" cy="3714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21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7130930"/>
                    </p:ext>
                  </p:extLst>
                </p:nvPr>
              </p:nvGraphicFramePr>
              <p:xfrm>
                <a:off x="4733528" y="5877048"/>
                <a:ext cx="990600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503" r:id="rId26" imgW="533169" imgH="203112" progId="Equation.3">
                        <p:embed/>
                      </p:oleObj>
                    </mc:Choice>
                    <mc:Fallback>
                      <p:oleObj r:id="rId26" imgW="533169" imgH="203112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3528" y="5877048"/>
                              <a:ext cx="990600" cy="3714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.3.3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決定候選橢圓</a:t>
            </a:r>
          </a:p>
        </p:txBody>
      </p:sp>
      <p:sp>
        <p:nvSpPr>
          <p:cNvPr id="1434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AEC981-0B2D-41C5-BCDE-010354A4BD9C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22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346" name="群組 15"/>
          <p:cNvGrpSpPr>
            <a:grpSpLocks/>
          </p:cNvGrpSpPr>
          <p:nvPr/>
        </p:nvGrpSpPr>
        <p:grpSpPr bwMode="auto">
          <a:xfrm>
            <a:off x="457200" y="1600200"/>
            <a:ext cx="8229600" cy="3989388"/>
            <a:chOff x="457200" y="1600200"/>
            <a:chExt cx="8229600" cy="3988984"/>
          </a:xfrm>
        </p:grpSpPr>
        <p:sp>
          <p:nvSpPr>
            <p:cNvPr id="14347" name="Text Box 3"/>
            <p:cNvSpPr txBox="1">
              <a:spLocks noChangeArrowheads="1"/>
            </p:cNvSpPr>
            <p:nvPr/>
          </p:nvSpPr>
          <p:spPr bwMode="auto">
            <a:xfrm>
              <a:off x="457200" y="1600200"/>
              <a:ext cx="8229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針對解出的四組           ，我們進一步檢查其是否滿足      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457200" y="1905000"/>
              <a:ext cx="80772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         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。若是，則對應的橢圓為一合法的可能橢圓。</a:t>
              </a: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457200" y="2667000"/>
              <a:ext cx="81534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若某一組係數                       代表一合法的可能橢圓，則該橢圓可否被選為橢圓候選人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，接著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對一開始選出的四個邊點進行投票的動作。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>
              <a:off x="457200" y="3657600"/>
              <a:ext cx="80772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  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51" name="Text Box 17"/>
            <p:cNvSpPr txBox="1">
              <a:spLocks noChangeArrowheads="1"/>
            </p:cNvSpPr>
            <p:nvPr/>
          </p:nvSpPr>
          <p:spPr bwMode="auto">
            <a:xfrm>
              <a:off x="457200" y="4022725"/>
              <a:ext cx="8001000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個邊點與橢圓的距離皆小於門檻值，我們就說這可能橢圓為一候選橢圓。這裡的邊點與橢圓的距離計算公式如下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</a:pP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4338" name="Object 19"/>
            <p:cNvGraphicFramePr>
              <a:graphicFrameLocks noChangeAspect="1"/>
            </p:cNvGraphicFramePr>
            <p:nvPr/>
          </p:nvGraphicFramePr>
          <p:xfrm>
            <a:off x="1475656" y="5085184"/>
            <a:ext cx="5663673" cy="50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5" r:id="rId3" imgW="3111500" imgH="279400" progId="Equation.3">
                    <p:embed/>
                  </p:oleObj>
                </mc:Choice>
                <mc:Fallback>
                  <p:oleObj r:id="rId3" imgW="3111500" imgH="279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5085184"/>
                          <a:ext cx="5663673" cy="50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20"/>
            <p:cNvSpPr txBox="1">
              <a:spLocks noChangeArrowheads="1"/>
            </p:cNvSpPr>
            <p:nvPr/>
          </p:nvSpPr>
          <p:spPr bwMode="auto">
            <a:xfrm>
              <a:off x="7524328" y="5085184"/>
              <a:ext cx="1131888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3.3.1)</a:t>
              </a:r>
            </a:p>
          </p:txBody>
        </p:sp>
        <p:graphicFrame>
          <p:nvGraphicFramePr>
            <p:cNvPr id="1433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058679"/>
                </p:ext>
              </p:extLst>
            </p:nvPr>
          </p:nvGraphicFramePr>
          <p:xfrm>
            <a:off x="2627784" y="2733675"/>
            <a:ext cx="14478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6" r:id="rId5" imgW="927100" imgH="228600" progId="Equation.3">
                    <p:embed/>
                  </p:oleObj>
                </mc:Choice>
                <mc:Fallback>
                  <p:oleObj r:id="rId5" imgW="9271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2733675"/>
                          <a:ext cx="144780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898887"/>
                </p:ext>
              </p:extLst>
            </p:nvPr>
          </p:nvGraphicFramePr>
          <p:xfrm>
            <a:off x="7939088" y="1671427"/>
            <a:ext cx="595312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7" r:id="rId7" imgW="393529" imgH="203112" progId="Equation.3">
                    <p:embed/>
                  </p:oleObj>
                </mc:Choice>
                <mc:Fallback>
                  <p:oleObj r:id="rId7" imgW="393529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9088" y="1671427"/>
                          <a:ext cx="595312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295570"/>
                </p:ext>
              </p:extLst>
            </p:nvPr>
          </p:nvGraphicFramePr>
          <p:xfrm>
            <a:off x="1187624" y="1946275"/>
            <a:ext cx="121920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8" r:id="rId9" imgW="800100" imgH="228600" progId="Equation.3">
                    <p:embed/>
                  </p:oleObj>
                </mc:Choice>
                <mc:Fallback>
                  <p:oleObj r:id="rId9" imgW="8001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1946275"/>
                          <a:ext cx="1219200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4872224"/>
                </p:ext>
              </p:extLst>
            </p:nvPr>
          </p:nvGraphicFramePr>
          <p:xfrm>
            <a:off x="2823096" y="1681163"/>
            <a:ext cx="812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9" r:id="rId11" imgW="533169" imgH="203112" progId="Equation.3">
                    <p:embed/>
                  </p:oleObj>
                </mc:Choice>
                <mc:Fallback>
                  <p:oleObj r:id="rId11" imgW="533169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096" y="1681163"/>
                          <a:ext cx="8128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594697"/>
                </p:ext>
              </p:extLst>
            </p:nvPr>
          </p:nvGraphicFramePr>
          <p:xfrm>
            <a:off x="7234510" y="1690688"/>
            <a:ext cx="577850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" r:id="rId13" imgW="380670" imgH="177646" progId="Equation.3">
                    <p:embed/>
                  </p:oleObj>
                </mc:Choice>
                <mc:Fallback>
                  <p:oleObj r:id="rId13" imgW="380670" imgH="17764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4510" y="1690688"/>
                          <a:ext cx="577850" cy="274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.3.4 決定真正橢圓</a:t>
            </a:r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F94751D-CE27-4BBC-8585-C39065548A11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23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72" name="Text Box 4"/>
          <p:cNvSpPr txBox="1">
            <a:spLocks noChangeArrowheads="1"/>
          </p:cNvSpPr>
          <p:nvPr/>
        </p:nvSpPr>
        <p:spPr bwMode="auto">
          <a:xfrm>
            <a:off x="5286667" y="5023325"/>
            <a:ext cx="3600400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3.4.1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橢圓周長的估計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07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有足夠的邊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點位於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該候選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橢圓上，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則該候選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橢圓升級為真正橢圓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pSp>
        <p:nvGrpSpPr>
          <p:cNvPr id="15369" name="群組 10"/>
          <p:cNvGrpSpPr>
            <a:grpSpLocks/>
          </p:cNvGrpSpPr>
          <p:nvPr/>
        </p:nvGrpSpPr>
        <p:grpSpPr bwMode="auto">
          <a:xfrm>
            <a:off x="457200" y="2780928"/>
            <a:ext cx="4468813" cy="2838512"/>
            <a:chOff x="381000" y="2780928"/>
            <a:chExt cx="4469506" cy="2838036"/>
          </a:xfrm>
        </p:grpSpPr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735706" y="3157164"/>
              <a:ext cx="4114800" cy="246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令橢圓的長軸為2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而短軸為2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則外接的長方形之周長為4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+4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而內接的菱形之周長為               。橢圓的周長可估計為外接長方形周長加上內接菱形周長的一半，即                               。  </a:t>
              </a:r>
            </a:p>
          </p:txBody>
        </p:sp>
        <p:graphicFrame>
          <p:nvGraphicFramePr>
            <p:cNvPr id="1536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052849"/>
                </p:ext>
              </p:extLst>
            </p:nvPr>
          </p:nvGraphicFramePr>
          <p:xfrm>
            <a:off x="1159049" y="4159289"/>
            <a:ext cx="103981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r:id="rId3" imgW="698197" imgH="253890" progId="Equation.3">
                    <p:embed/>
                  </p:oleObj>
                </mc:Choice>
                <mc:Fallback>
                  <p:oleObj r:id="rId3" imgW="698197" imgH="25389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049" y="4159289"/>
                          <a:ext cx="1039813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823888"/>
                </p:ext>
              </p:extLst>
            </p:nvPr>
          </p:nvGraphicFramePr>
          <p:xfrm>
            <a:off x="1124918" y="5137336"/>
            <a:ext cx="21478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r:id="rId5" imgW="1320227" imgH="266584" progId="Equation.3">
                    <p:embed/>
                  </p:oleObj>
                </mc:Choice>
                <mc:Fallback>
                  <p:oleObj r:id="rId5" imgW="1320227" imgH="26658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918" y="5137336"/>
                          <a:ext cx="214788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381000" y="2780928"/>
              <a:ext cx="34714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橢圓的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周長簡易估計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994" y="2632075"/>
            <a:ext cx="4113746" cy="2295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.3.5 演算流程圖</a:t>
            </a:r>
          </a:p>
        </p:txBody>
      </p:sp>
      <p:sp>
        <p:nvSpPr>
          <p:cNvPr id="1638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9DEA84-21F5-4EB7-8568-086BB076BEF0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24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89" name="Text Box 1029"/>
          <p:cNvSpPr txBox="1">
            <a:spLocks noChangeArrowheads="1"/>
          </p:cNvSpPr>
          <p:nvPr/>
        </p:nvSpPr>
        <p:spPr bwMode="auto">
          <a:xfrm>
            <a:off x="6011863" y="6445250"/>
            <a:ext cx="2128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3.5.1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演算流程圖</a:t>
            </a:r>
          </a:p>
        </p:txBody>
      </p:sp>
      <p:grpSp>
        <p:nvGrpSpPr>
          <p:cNvPr id="16390" name="群組 11"/>
          <p:cNvGrpSpPr>
            <a:grpSpLocks/>
          </p:cNvGrpSpPr>
          <p:nvPr/>
        </p:nvGrpSpPr>
        <p:grpSpPr bwMode="auto">
          <a:xfrm>
            <a:off x="228600" y="1676400"/>
            <a:ext cx="5063480" cy="4800600"/>
            <a:chOff x="228600" y="1676400"/>
            <a:chExt cx="5063480" cy="4800600"/>
          </a:xfrm>
        </p:grpSpPr>
        <p:pic>
          <p:nvPicPr>
            <p:cNvPr id="16392" name="Picture 1030" descr="原圖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676400"/>
              <a:ext cx="214312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1031" descr="邊點圖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742" y="1678930"/>
              <a:ext cx="21336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94" name="Picture 1032" descr="測橢圓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857" y="4325938"/>
              <a:ext cx="2151063" cy="215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Text Box 1033"/>
            <p:cNvSpPr txBox="1">
              <a:spLocks noChangeArrowheads="1"/>
            </p:cNvSpPr>
            <p:nvPr/>
          </p:nvSpPr>
          <p:spPr bwMode="auto">
            <a:xfrm>
              <a:off x="228600" y="3810000"/>
              <a:ext cx="28305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3.5.2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內含4顆雞蛋的影像</a:t>
              </a:r>
            </a:p>
          </p:txBody>
        </p:sp>
        <p:sp>
          <p:nvSpPr>
            <p:cNvPr id="16396" name="Text Box 1034"/>
            <p:cNvSpPr txBox="1">
              <a:spLocks noChangeArrowheads="1"/>
            </p:cNvSpPr>
            <p:nvPr/>
          </p:nvSpPr>
          <p:spPr bwMode="auto">
            <a:xfrm>
              <a:off x="2971155" y="3812530"/>
              <a:ext cx="2320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3.5.3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測邊後的結果</a:t>
              </a:r>
            </a:p>
          </p:txBody>
        </p:sp>
      </p:grpSp>
      <p:sp>
        <p:nvSpPr>
          <p:cNvPr id="16391" name="Text Box 1035"/>
          <p:cNvSpPr txBox="1">
            <a:spLocks noChangeArrowheads="1"/>
          </p:cNvSpPr>
          <p:nvPr/>
        </p:nvSpPr>
        <p:spPr bwMode="auto">
          <a:xfrm>
            <a:off x="1624920" y="6477000"/>
            <a:ext cx="2386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3.5.4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偵測到的橢圓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0" y="411480"/>
            <a:ext cx="2247900" cy="5867400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6510189" y="3533569"/>
            <a:ext cx="1420812" cy="336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決定候選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6510189" y="4272909"/>
            <a:ext cx="1420812" cy="336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決定真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07127"/>
            <a:ext cx="3119611" cy="3096096"/>
          </a:xfrm>
          <a:prstGeom prst="rect">
            <a:avLst/>
          </a:prstGeom>
        </p:spPr>
      </p:pic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基於對稱性質的圓和橢圓測法</a:t>
            </a: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AAB4060-CE68-48F6-BF5C-A49D0BA776BE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25</a:t>
            </a:fld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595901" y="1844824"/>
                <a:ext cx="8075240" cy="339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令候選圓的圓心為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半徑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𝑟</m:t>
                    </m:r>
                  </m:oMath>
                </a14:m>
                <a:r>
                  <a:rPr lang="zh-TW" altLang="en-US" sz="22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TW" sz="2200" b="0" i="1" smtClean="0">
                        <a:latin typeface="Cambria Math"/>
                        <a:ea typeface="+mn-ea"/>
                      </a:rPr>
                      <m:t>𝑟</m:t>
                    </m:r>
                    <m:r>
                      <a:rPr lang="en-US" altLang="zh-TW" sz="2200" b="0" i="1" smtClean="0">
                        <a:latin typeface="Cambria Math"/>
                        <a:ea typeface="+mn-ea"/>
                      </a:rPr>
                      <m:t>,</m:t>
                    </m:r>
                    <m:r>
                      <a:rPr lang="zh-TW" altLang="en-US" sz="2200" b="0" i="1" smtClean="0">
                        <a:latin typeface="Cambria Math"/>
                        <a:ea typeface="+mn-ea"/>
                      </a:rPr>
                      <m:t>𝜃</m:t>
                    </m:r>
                    <m:r>
                      <a:rPr lang="en-US" altLang="zh-TW" sz="2200" b="0" i="1" smtClean="0">
                        <a:latin typeface="Cambria Math"/>
                        <a:ea typeface="+mn-ea"/>
                      </a:rPr>
                      <m:t>+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zh-TW" altLang="en-US" sz="2200" b="0" i="1" smtClean="0">
                            <a:latin typeface="Cambria Math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TW" sz="2200" b="0" i="1" smtClean="0">
                            <a:latin typeface="Cambria Math"/>
                            <a:ea typeface="+mn-ea"/>
                          </a:rPr>
                          <m:t>36</m:t>
                        </m:r>
                      </m:den>
                    </m:f>
                    <m:r>
                      <a:rPr lang="en-US" altLang="zh-TW" sz="2200" b="0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TW" sz="2200" b="0" i="1" dirty="0" smtClean="0">
                        <a:latin typeface="Cambria Math"/>
                        <a:ea typeface="+mn-ea"/>
                      </a:rPr>
                      <m:t>𝑟</m:t>
                    </m:r>
                    <m:r>
                      <a:rPr lang="en-US" altLang="zh-TW" sz="2200" b="0" i="1" dirty="0" smtClean="0">
                        <a:latin typeface="Cambria Math"/>
                        <a:ea typeface="+mn-ea"/>
                      </a:rPr>
                      <m:t>,</m:t>
                    </m:r>
                    <m:r>
                      <a:rPr lang="zh-TW" altLang="en-US" sz="2200" b="0" i="1" dirty="0" smtClean="0">
                        <a:latin typeface="Cambria Math"/>
                        <a:ea typeface="+mn-ea"/>
                      </a:rPr>
                      <m:t>𝜃</m:t>
                    </m:r>
                    <m:r>
                      <a:rPr lang="en-US" altLang="zh-TW" sz="2200" b="0" i="1" dirty="0" smtClean="0">
                        <a:latin typeface="Cambria Math"/>
                        <a:ea typeface="+mn-ea"/>
                      </a:rPr>
                      <m:t>−</m:t>
                    </m:r>
                    <m:f>
                      <m:f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zh-TW" altLang="en-US" sz="2200" b="0" i="1" dirty="0" smtClean="0">
                            <a:latin typeface="Cambria Math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TW" sz="2200" b="0" i="1" dirty="0" smtClean="0">
                            <a:latin typeface="Cambria Math"/>
                            <a:ea typeface="+mn-ea"/>
                          </a:rPr>
                          <m:t>36</m:t>
                        </m:r>
                      </m:den>
                    </m:f>
                    <m:r>
                      <a:rPr lang="en-US" altLang="zh-TW" sz="2200" b="0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分別表示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矩形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/>
                            <a:ea typeface="+mn-ea"/>
                          </a:rPr>
                          <m:t>𝐵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左上角及右下角的極座標，如圖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7.4.1 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所示。令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1">
                            <a:latin typeface="Cambria Math"/>
                            <a:ea typeface="+mn-ea"/>
                          </a:rPr>
                          <m:t>V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表示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包含於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矩形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/>
                            <a:ea typeface="+mn-ea"/>
                          </a:rPr>
                          <m:t>𝐵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的邊點集，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＝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1, 2, 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3,4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，邊點標示為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三角形。這裡必須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確保在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矩形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內的邊點數大於門檻值而成為有效邊點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集，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門檻值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被矩形所框住的弧長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1" y="1844824"/>
                <a:ext cx="8075240" cy="3394327"/>
              </a:xfrm>
              <a:prstGeom prst="rect">
                <a:avLst/>
              </a:prstGeom>
              <a:blipFill rotWithShape="0">
                <a:blip r:embed="rId3"/>
                <a:stretch>
                  <a:fillRect l="-378" t="-180" r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33521" y="5822170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7.4.1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檢測對稱性質的邊點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052E5-56BF-4FCB-9FD2-230185AD8BC0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26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3528" y="908720"/>
                <a:ext cx="8496944" cy="518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參數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決定取決於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找到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兩個以上的有效邊點集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為了讓四個矩形均勻分佈於圓周上，我們依序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找尋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如下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/4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/4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＋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Δ,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/4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－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Δ,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/4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＋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2Δ,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⋯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/4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－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4Δ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這裡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Δ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＝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/18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找出兩個以上的有效邊點集後，任取兩個有效邊點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22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en-US" sz="2200" b="1" dirty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對稱</a:t>
                </a:r>
                <a:r>
                  <a:rPr lang="zh-TW" altLang="en-US" sz="2200" b="1" dirty="0" smtClean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程度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首先，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所有的邊點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，基於與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的對稱關係作</a:t>
                </a:r>
                <a:r>
                  <a:rPr lang="zh-TW" altLang="en-US" sz="2200" b="1" dirty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鏡射</a:t>
                </a:r>
                <a:r>
                  <a:rPr lang="zh-TW" altLang="en-US" sz="2200" b="1" dirty="0" smtClean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，轉換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後的邊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點集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標示為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，接著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之間的 </a:t>
                </a:r>
                <a:r>
                  <a:rPr lang="en-US" altLang="zh-TW" sz="2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Hausdorff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距離計算對稱程度：</a:t>
                </a:r>
                <a:b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buClr>
                    <a:schemeClr val="bg2"/>
                  </a:buClr>
                  <a:buSzPct val="75000"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在所有的有效邊點集中，存在兩個有效邊點集之間的對稱程度大於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門檻值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，則此候選圓才會進一步做投票動作判斷是否為真正圓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496944" cy="5183086"/>
              </a:xfrm>
              <a:prstGeom prst="rect">
                <a:avLst/>
              </a:prstGeom>
              <a:blipFill rotWithShape="0">
                <a:blip r:embed="rId2"/>
                <a:stretch>
                  <a:fillRect l="-287" t="-824" r="-646" b="-1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3933056"/>
            <a:ext cx="3695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</a:rPr>
              <a:t>.</a:t>
            </a:r>
            <a:r>
              <a:rPr lang="en-US" altLang="zh-TW" dirty="0">
                <a:latin typeface="Times New Roman" panose="02020603050405020304" pitchFamily="18" charset="0"/>
              </a:rPr>
              <a:t>5 </a:t>
            </a:r>
            <a:r>
              <a:rPr lang="zh-TW" altLang="en-US" dirty="0">
                <a:latin typeface="Times New Roman" panose="02020603050405020304" pitchFamily="18" charset="0"/>
              </a:rPr>
              <a:t>視訊場景的變化偵測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場景的變化主要根據線、圓和橢圓之間的交點集與連續畫面間的差異距離。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052E5-56BF-4FCB-9FD2-230185AD8BC0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467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6553200" y="628416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213931-3BB0-4BDF-8D1F-5E763FF846C0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28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421" name="群組 18"/>
          <p:cNvGrpSpPr>
            <a:grpSpLocks/>
          </p:cNvGrpSpPr>
          <p:nvPr/>
        </p:nvGrpSpPr>
        <p:grpSpPr bwMode="auto">
          <a:xfrm>
            <a:off x="381000" y="764704"/>
            <a:ext cx="8458200" cy="5472608"/>
            <a:chOff x="381000" y="1676400"/>
            <a:chExt cx="8458200" cy="5472608"/>
          </a:xfrm>
        </p:grpSpPr>
        <p:sp>
          <p:nvSpPr>
            <p:cNvPr id="17422" name="Rectangle 1060"/>
            <p:cNvSpPr>
              <a:spLocks noChangeArrowheads="1"/>
            </p:cNvSpPr>
            <p:nvPr/>
          </p:nvSpPr>
          <p:spPr bwMode="auto">
            <a:xfrm>
              <a:off x="381000" y="1676400"/>
              <a:ext cx="274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Hausdorff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距離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3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81000" y="2098675"/>
                  <a:ext cx="8458200" cy="1785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我們求出形狀之間的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所有交點以為影像的代表點集。假設某影像的代表點集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下一張影像的代表點集為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B</m:t>
                      </m:r>
                      <m:r>
                        <a:rPr lang="en-US" altLang="zh-TW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zh-TW" altLang="en-US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和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距離可表示為</a:t>
                  </a:r>
                  <a:r>
                    <a:rPr lang="en-US" altLang="zh-TW" sz="2200" b="1" dirty="0" err="1" smtClean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Hausdorff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距離： 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/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𝐴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max</m:t>
                        </m:r>
                        <m: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200" b="0" i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A</m:t>
                            </m:r>
                            <m:r>
                              <a:rPr lang="en-US" altLang="zh-TW" sz="2200" b="0" i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2200" b="0" i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B</m:t>
                            </m:r>
                          </m:e>
                        </m:d>
                        <m: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h</m:t>
                        </m:r>
                        <m: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B</m:t>
                        </m:r>
                        <m: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  <m: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))</m:t>
                        </m:r>
                      </m:oMath>
                    </m:oMathPara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7423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000" y="2098675"/>
                  <a:ext cx="8458200" cy="17851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" t="-2389" b="-341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4" name="Text Box 1067"/>
                <p:cNvSpPr txBox="1">
                  <a:spLocks noChangeArrowheads="1"/>
                </p:cNvSpPr>
                <p:nvPr/>
              </p:nvSpPr>
              <p:spPr bwMode="auto">
                <a:xfrm>
                  <a:off x="381000" y="3962400"/>
                  <a:ext cx="7719392" cy="535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這裡 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h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𝐵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7424" name="Text Box 10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000" y="3962400"/>
                  <a:ext cx="7719392" cy="5352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27" t="-6818" b="-45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5" name="Rectangle 1070"/>
            <p:cNvSpPr>
              <a:spLocks noChangeArrowheads="1"/>
            </p:cNvSpPr>
            <p:nvPr/>
          </p:nvSpPr>
          <p:spPr bwMode="auto">
            <a:xfrm>
              <a:off x="381000" y="4964557"/>
              <a:ext cx="7391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部份</a:t>
              </a:r>
              <a:r>
                <a:rPr lang="en-US" altLang="zh-TW" sz="2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Hausdorff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距離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為避免雜訊的干擾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6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381000" y="5443463"/>
                  <a:ext cx="7391400" cy="769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部分</a:t>
                  </a:r>
                  <a:r>
                    <a:rPr lang="en-US" altLang="zh-TW" sz="2200" dirty="0" err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Hausdorff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距離度量定義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𝐿𝐾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𝐴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max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𝐴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))</m:t>
                        </m:r>
                      </m:oMath>
                    </m:oMathPara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7426" name="Text Box 10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000" y="5443463"/>
                  <a:ext cx="7391400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3" t="-4724" b="-866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7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81000" y="6336157"/>
                  <a:ext cx="8229600" cy="812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just" eaLnBrk="1" hangingPunct="1"/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我們選定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𝐿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𝐾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𝑚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=0.9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；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𝐵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𝑏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𝑡h</m:t>
                          </m:r>
                        </m:sup>
                      </m:sSubSup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是選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大的而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非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h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中的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最大的。</a:t>
                  </a:r>
                </a:p>
              </p:txBody>
            </p:sp>
          </mc:Choice>
          <mc:Fallback xmlns="">
            <p:sp>
              <p:nvSpPr>
                <p:cNvPr id="17427" name="Rectangle 10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000" y="6336157"/>
                  <a:ext cx="8229600" cy="8128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63" t="-3008" r="-889" b="-1203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0D85C3-2E6E-4406-BC84-F47F0E7ABA5A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29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202731" y="5876925"/>
            <a:ext cx="350566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視訊中的部份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Hausdorff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</a:p>
        </p:txBody>
      </p:sp>
      <p:sp>
        <p:nvSpPr>
          <p:cNvPr id="18437" name="Text Box 12"/>
          <p:cNvSpPr txBox="1">
            <a:spLocks noChangeArrowheads="1"/>
          </p:cNvSpPr>
          <p:nvPr/>
        </p:nvSpPr>
        <p:spPr bwMode="auto">
          <a:xfrm>
            <a:off x="381000" y="2371725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視訊的內容為一個籃球在地板上滾動的情形。在圖中，我們可看出視訊中，第九張影像到第十張影像有場景變化。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381000" y="736600"/>
            <a:ext cx="8305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若部份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Hausdorff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距離大於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所設定的門檻值，則代表二張影像內的代表點有大的移位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，這時我們認為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有場景的變化存在。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39" name="Rectangle 14"/>
          <p:cNvSpPr>
            <a:spLocks noChangeArrowheads="1"/>
          </p:cNvSpPr>
          <p:nvPr/>
        </p:nvSpPr>
        <p:spPr bwMode="auto">
          <a:xfrm>
            <a:off x="381000" y="19907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一個例子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40" name="群組 12"/>
          <p:cNvGrpSpPr>
            <a:grpSpLocks/>
          </p:cNvGrpSpPr>
          <p:nvPr/>
        </p:nvGrpSpPr>
        <p:grpSpPr bwMode="auto">
          <a:xfrm>
            <a:off x="3657600" y="3644900"/>
            <a:ext cx="5257800" cy="2590800"/>
            <a:chOff x="3657600" y="3645024"/>
            <a:chExt cx="5257800" cy="2590800"/>
          </a:xfrm>
        </p:grpSpPr>
        <p:pic>
          <p:nvPicPr>
            <p:cNvPr id="18441" name="Picture 15" descr="0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645024"/>
              <a:ext cx="25146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16" descr="05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645024"/>
              <a:ext cx="25146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17"/>
            <p:cNvSpPr txBox="1">
              <a:spLocks noChangeArrowheads="1"/>
            </p:cNvSpPr>
            <p:nvPr/>
          </p:nvSpPr>
          <p:spPr bwMode="auto">
            <a:xfrm>
              <a:off x="5029200" y="5899274"/>
              <a:ext cx="281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7.5.2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二個場景的起頭影像</a:t>
              </a:r>
            </a:p>
          </p:txBody>
        </p:sp>
        <p:sp>
          <p:nvSpPr>
            <p:cNvPr id="18444" name="Text Box 18"/>
            <p:cNvSpPr txBox="1">
              <a:spLocks noChangeArrowheads="1"/>
            </p:cNvSpPr>
            <p:nvPr/>
          </p:nvSpPr>
          <p:spPr bwMode="auto">
            <a:xfrm>
              <a:off x="3810000" y="5397624"/>
              <a:ext cx="2133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a)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第一個場景的起頭</a:t>
              </a:r>
            </a:p>
          </p:txBody>
        </p:sp>
        <p:sp>
          <p:nvSpPr>
            <p:cNvPr id="18445" name="Text Box 19"/>
            <p:cNvSpPr txBox="1">
              <a:spLocks noChangeArrowheads="1"/>
            </p:cNvSpPr>
            <p:nvPr/>
          </p:nvSpPr>
          <p:spPr bwMode="auto">
            <a:xfrm>
              <a:off x="6629400" y="5397624"/>
              <a:ext cx="2133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第二個場景的起頭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427412"/>
            <a:ext cx="3143250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7.1</a:t>
            </a:r>
            <a:r>
              <a:rPr lang="zh-TW" altLang="en-US" dirty="0" smtClean="0">
                <a:latin typeface="+mj-ea"/>
              </a:rPr>
              <a:t>前言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主要介紹在自動光學檢測或圖形識別中的圓型和橢圓形物件的偵測。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052E5-56BF-4FCB-9FD2-230185AD8BC0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201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Times New Roman" panose="02020603050405020304" pitchFamily="18" charset="0"/>
              </a:rPr>
              <a:t>.2 隨機式測圓法</a:t>
            </a:r>
            <a:br>
              <a:rPr lang="zh-TW" altLang="en-US" dirty="0" smtClean="0">
                <a:latin typeface="Times New Roman" panose="02020603050405020304" pitchFamily="18" charset="0"/>
              </a:rPr>
            </a:br>
            <a:endParaRPr lang="zh-TW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zh-TW" altLang="en-US" sz="2200" dirty="0" smtClean="0"/>
              <a:t>範例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200" dirty="0" smtClean="0"/>
              <a:t>：霍氏轉換可否應用於圓偵測上？缺點為何？</a:t>
            </a:r>
          </a:p>
          <a:p>
            <a:pPr eaLnBrk="1" hangingPunct="1"/>
            <a:endParaRPr lang="zh-TW" altLang="en-US" sz="3600" dirty="0" smtClean="0"/>
          </a:p>
          <a:p>
            <a:pPr eaLnBrk="1" hangingPunct="1"/>
            <a:endParaRPr lang="zh-TW" altLang="en-US" sz="3600" dirty="0" smtClean="0"/>
          </a:p>
          <a:p>
            <a:pPr eaLnBrk="1" hangingPunct="1"/>
            <a:endParaRPr lang="zh-TW" altLang="en-US" sz="3600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/>
              <a:t>解答：霍氏轉換可使用三維累積陣列來偵測圓。缺點為所花費的記憶體空間較大以及計算時間較久。 </a:t>
            </a:r>
          </a:p>
        </p:txBody>
      </p:sp>
      <p:sp>
        <p:nvSpPr>
          <p:cNvPr id="102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6B2AF5-FF77-43BA-BD7F-EB5C85469088}" type="slidenum">
              <a:rPr kumimoji="0" lang="zh-TW" altLang="en-US">
                <a:latin typeface="Arial Black" panose="020B0A04020102020204" pitchFamily="34" charset="0"/>
              </a:rPr>
              <a:pPr eaLnBrk="1" hangingPunct="1"/>
              <a:t>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78" y="2609849"/>
            <a:ext cx="3688443" cy="276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.2.1 基本想法</a:t>
            </a:r>
          </a:p>
        </p:txBody>
      </p:sp>
      <p:sp>
        <p:nvSpPr>
          <p:cNvPr id="205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F5D48E-4FB7-4EDB-A09E-E05CFABE4AFE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5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5" name="Text Box 37"/>
          <p:cNvSpPr txBox="1">
            <a:spLocks noChangeArrowheads="1"/>
          </p:cNvSpPr>
          <p:nvPr/>
        </p:nvSpPr>
        <p:spPr bwMode="auto">
          <a:xfrm>
            <a:off x="604838" y="5868988"/>
            <a:ext cx="245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7.2.1.1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四點決定四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個可能圓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56" name="群組 13"/>
          <p:cNvGrpSpPr>
            <a:grpSpLocks/>
          </p:cNvGrpSpPr>
          <p:nvPr/>
        </p:nvGrpSpPr>
        <p:grpSpPr bwMode="auto">
          <a:xfrm>
            <a:off x="381000" y="1981200"/>
            <a:ext cx="8229600" cy="2146300"/>
            <a:chOff x="381000" y="1981200"/>
            <a:chExt cx="8229600" cy="214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5536" y="3356992"/>
                  <a:ext cx="8136904" cy="769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just"/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隨機的從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𝑉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中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挑出四點。該四點可以決定出四個可能圓，如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圖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7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.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2.1.1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所示。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057" name="Text 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5536" y="3356992"/>
                  <a:ext cx="8136904" cy="7699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74" t="-5556" r="-974" b="-150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8" name="Text Box 39"/>
            <p:cNvSpPr txBox="1">
              <a:spLocks noChangeArrowheads="1"/>
            </p:cNvSpPr>
            <p:nvPr/>
          </p:nvSpPr>
          <p:spPr bwMode="auto">
            <a:xfrm>
              <a:off x="381000" y="1981200"/>
              <a:ext cx="8229600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邊點集               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。圓可表示為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 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59" name="Text Box 43"/>
            <p:cNvSpPr txBox="1">
              <a:spLocks noChangeArrowheads="1"/>
            </p:cNvSpPr>
            <p:nvPr/>
          </p:nvSpPr>
          <p:spPr bwMode="auto">
            <a:xfrm>
              <a:off x="7315200" y="2713682"/>
              <a:ext cx="12890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7.2.1.1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51" name="Object 1047"/>
                <p:cNvGraphicFramePr>
                  <a:graphicFrameLocks noChangeAspect="1"/>
                </p:cNvGraphicFramePr>
                <p:nvPr/>
              </p:nvGraphicFramePr>
              <p:xfrm>
                <a:off x="1331913" y="2060575"/>
                <a:ext cx="1130300" cy="315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03" name="方程式" r:id="rId4" imgW="710891" imgH="203112" progId="Equation.3">
                        <p:embed/>
                      </p:oleObj>
                    </mc:Choice>
                    <mc:Fallback>
                      <p:oleObj name="方程式" r:id="rId4" imgW="710891" imgH="203112" progId="Equation.3">
                        <p:embed/>
                        <p:pic>
                          <p:nvPicPr>
                            <p:cNvPr id="0" name="Object 10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1913" y="2060575"/>
                              <a:ext cx="1130300" cy="315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51" name="Object 1047"/>
                <p:cNvGraphicFramePr>
                  <a:graphicFrameLocks noChangeAspect="1"/>
                </p:cNvGraphicFramePr>
                <p:nvPr/>
              </p:nvGraphicFramePr>
              <p:xfrm>
                <a:off x="1331913" y="2060575"/>
                <a:ext cx="1130300" cy="315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93" name="方程式" r:id="rId6" imgW="710891" imgH="203112" progId="Equation.3">
                        <p:embed/>
                      </p:oleObj>
                    </mc:Choice>
                    <mc:Fallback>
                      <p:oleObj name="方程式" r:id="rId6" imgW="710891" imgH="203112" progId="Equation.3">
                        <p:embed/>
                        <p:pic>
                          <p:nvPicPr>
                            <p:cNvPr id="0" name="Object 10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1913" y="2060575"/>
                              <a:ext cx="1130300" cy="3159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52" name="Object 1049"/>
                <p:cNvGraphicFramePr>
                  <a:graphicFrameLocks noChangeAspect="1"/>
                </p:cNvGraphicFramePr>
                <p:nvPr/>
              </p:nvGraphicFramePr>
              <p:xfrm>
                <a:off x="2600325" y="2708920"/>
                <a:ext cx="2619375" cy="4524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04" name="方程式" r:id="rId8" imgW="1384300" imgH="241300" progId="Equation.3">
                        <p:embed/>
                      </p:oleObj>
                    </mc:Choice>
                    <mc:Fallback>
                      <p:oleObj name="方程式" r:id="rId8" imgW="1384300" imgH="241300" progId="Equation.3">
                        <p:embed/>
                        <p:pic>
                          <p:nvPicPr>
                            <p:cNvPr id="0" name="Object 10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0325" y="2708920"/>
                              <a:ext cx="2619375" cy="452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52" name="Object 1049"/>
                <p:cNvGraphicFramePr>
                  <a:graphicFrameLocks noChangeAspect="1"/>
                </p:cNvGraphicFramePr>
                <p:nvPr/>
              </p:nvGraphicFramePr>
              <p:xfrm>
                <a:off x="2600325" y="2708920"/>
                <a:ext cx="2619375" cy="4524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94" name="方程式" r:id="rId10" imgW="1384300" imgH="241300" progId="Equation.3">
                        <p:embed/>
                      </p:oleObj>
                    </mc:Choice>
                    <mc:Fallback>
                      <p:oleObj name="方程式" r:id="rId10" imgW="1384300" imgH="241300" progId="Equation.3">
                        <p:embed/>
                        <p:pic>
                          <p:nvPicPr>
                            <p:cNvPr id="0" name="Object 10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0325" y="2708920"/>
                              <a:ext cx="2619375" cy="452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831" y="3836969"/>
            <a:ext cx="2914650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.2.2 決定候選圓</a:t>
            </a:r>
          </a:p>
        </p:txBody>
      </p:sp>
      <p:sp>
        <p:nvSpPr>
          <p:cNvPr id="308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FEAF09-4B93-4A34-81DD-F0AAB684CC51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6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91" name="群組 25"/>
          <p:cNvGrpSpPr>
            <a:grpSpLocks/>
          </p:cNvGrpSpPr>
          <p:nvPr/>
        </p:nvGrpSpPr>
        <p:grpSpPr bwMode="auto">
          <a:xfrm>
            <a:off x="455240" y="1676400"/>
            <a:ext cx="8077200" cy="2174875"/>
            <a:chOff x="457200" y="1676400"/>
            <a:chExt cx="8077200" cy="2174875"/>
          </a:xfrm>
        </p:grpSpPr>
        <p:sp>
          <p:nvSpPr>
            <p:cNvPr id="3097" name="Text Box 2056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5757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方程式可改寫為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0" name="Object 2057"/>
                <p:cNvGraphicFramePr>
                  <a:graphicFrameLocks noChangeAspect="1"/>
                </p:cNvGraphicFramePr>
                <p:nvPr/>
              </p:nvGraphicFramePr>
              <p:xfrm>
                <a:off x="2743200" y="2209800"/>
                <a:ext cx="2819400" cy="4302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15" r:id="rId3" imgW="1498600" imgH="228600" progId="Equation.3">
                        <p:embed/>
                      </p:oleObj>
                    </mc:Choice>
                    <mc:Fallback>
                      <p:oleObj r:id="rId3" imgW="1498600" imgH="228600" progId="Equation.3">
                        <p:embed/>
                        <p:pic>
                          <p:nvPicPr>
                            <p:cNvPr id="0" name="Object 20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43200" y="2209800"/>
                              <a:ext cx="2819400" cy="430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0" name="Object 2057"/>
                <p:cNvGraphicFramePr>
                  <a:graphicFrameLocks noChangeAspect="1"/>
                </p:cNvGraphicFramePr>
                <p:nvPr/>
              </p:nvGraphicFramePr>
              <p:xfrm>
                <a:off x="2743200" y="2209800"/>
                <a:ext cx="2819400" cy="4302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0" r:id="rId5" imgW="1498600" imgH="228600" progId="Equation.3">
                        <p:embed/>
                      </p:oleObj>
                    </mc:Choice>
                    <mc:Fallback>
                      <p:oleObj r:id="rId5" imgW="1498600" imgH="228600" progId="Equation.3">
                        <p:embed/>
                        <p:pic>
                          <p:nvPicPr>
                            <p:cNvPr id="0" name="Object 20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43200" y="2209800"/>
                              <a:ext cx="2819400" cy="430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098" name="Text Box 2058"/>
            <p:cNvSpPr txBox="1">
              <a:spLocks noChangeArrowheads="1"/>
            </p:cNvSpPr>
            <p:nvPr/>
          </p:nvSpPr>
          <p:spPr bwMode="auto">
            <a:xfrm>
              <a:off x="7308850" y="2209800"/>
              <a:ext cx="1149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9" name="Text Box 2059"/>
                <p:cNvSpPr txBox="1">
                  <a:spLocks noChangeArrowheads="1"/>
                </p:cNvSpPr>
                <p:nvPr/>
              </p:nvSpPr>
              <p:spPr bwMode="auto">
                <a:xfrm>
                  <a:off x="457200" y="2743200"/>
                  <a:ext cx="8077200" cy="1108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                         。令                   , 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=1,2,3</m:t>
                      </m:r>
                    </m:oMath>
                  </a14:m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為被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隨機挑選出來的三個邊點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假若    、    和     沒有共線，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則它們可用來決定一可能圓      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 且可以得到圓心                和半徑     。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099" name="Text Box 20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2743200"/>
                  <a:ext cx="8077200" cy="11080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1" t="-3846" r="-981" b="-98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1" name="Object 2060"/>
                <p:cNvGraphicFramePr>
                  <a:graphicFrameLocks noChangeAspect="1"/>
                </p:cNvGraphicFramePr>
                <p:nvPr/>
              </p:nvGraphicFramePr>
              <p:xfrm>
                <a:off x="1143000" y="2795588"/>
                <a:ext cx="1646238" cy="3286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16" r:id="rId8" imgW="1002865" imgH="203112" progId="Equation.3">
                        <p:embed/>
                      </p:oleObj>
                    </mc:Choice>
                    <mc:Fallback>
                      <p:oleObj r:id="rId8" imgW="1002865" imgH="203112" progId="Equation.3">
                        <p:embed/>
                        <p:pic>
                          <p:nvPicPr>
                            <p:cNvPr id="0" name="Object 20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3000" y="2795588"/>
                              <a:ext cx="1646238" cy="3286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1" name="Object 2060"/>
                <p:cNvGraphicFramePr>
                  <a:graphicFrameLocks noChangeAspect="1"/>
                </p:cNvGraphicFramePr>
                <p:nvPr/>
              </p:nvGraphicFramePr>
              <p:xfrm>
                <a:off x="1143000" y="2795588"/>
                <a:ext cx="1646238" cy="3286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1" r:id="rId10" imgW="1002865" imgH="203112" progId="Equation.3">
                        <p:embed/>
                      </p:oleObj>
                    </mc:Choice>
                    <mc:Fallback>
                      <p:oleObj r:id="rId10" imgW="1002865" imgH="203112" progId="Equation.3">
                        <p:embed/>
                        <p:pic>
                          <p:nvPicPr>
                            <p:cNvPr id="0" name="Object 20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3000" y="2795588"/>
                              <a:ext cx="1646238" cy="3286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2" name="Object 2061"/>
                <p:cNvGraphicFramePr>
                  <a:graphicFrameLocks noChangeAspect="1"/>
                </p:cNvGraphicFramePr>
                <p:nvPr/>
              </p:nvGraphicFramePr>
              <p:xfrm>
                <a:off x="3505200" y="2786063"/>
                <a:ext cx="1238250" cy="3762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17" r:id="rId12" imgW="749300" imgH="228600" progId="Equation.3">
                        <p:embed/>
                      </p:oleObj>
                    </mc:Choice>
                    <mc:Fallback>
                      <p:oleObj r:id="rId12" imgW="749300" imgH="228600" progId="Equation.3">
                        <p:embed/>
                        <p:pic>
                          <p:nvPicPr>
                            <p:cNvPr id="0" name="Object 20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5200" y="2786063"/>
                              <a:ext cx="1238250" cy="376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2" name="Object 2061"/>
                <p:cNvGraphicFramePr>
                  <a:graphicFrameLocks noChangeAspect="1"/>
                </p:cNvGraphicFramePr>
                <p:nvPr/>
              </p:nvGraphicFramePr>
              <p:xfrm>
                <a:off x="3505200" y="2786063"/>
                <a:ext cx="1238250" cy="3762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2" r:id="rId14" imgW="749300" imgH="228600" progId="Equation.3">
                        <p:embed/>
                      </p:oleObj>
                    </mc:Choice>
                    <mc:Fallback>
                      <p:oleObj r:id="rId14" imgW="749300" imgH="228600" progId="Equation.3">
                        <p:embed/>
                        <p:pic>
                          <p:nvPicPr>
                            <p:cNvPr id="0" name="Object 20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5200" y="2786063"/>
                              <a:ext cx="1238250" cy="376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3" name="Object 206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7548013"/>
                    </p:ext>
                  </p:extLst>
                </p:nvPr>
              </p:nvGraphicFramePr>
              <p:xfrm>
                <a:off x="5870104" y="3457575"/>
                <a:ext cx="352425" cy="3762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18" name="Equation" r:id="rId16" imgW="215806" imgH="228501" progId="Equation.3">
                        <p:embed/>
                      </p:oleObj>
                    </mc:Choice>
                    <mc:Fallback>
                      <p:oleObj name="Equation" r:id="rId16" imgW="215806" imgH="228501" progId="Equation.3">
                        <p:embed/>
                        <p:pic>
                          <p:nvPicPr>
                            <p:cNvPr id="0" name="Object 20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70104" y="3457575"/>
                              <a:ext cx="352425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3" name="Object 206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7548013"/>
                    </p:ext>
                  </p:extLst>
                </p:nvPr>
              </p:nvGraphicFramePr>
              <p:xfrm>
                <a:off x="5870104" y="3457575"/>
                <a:ext cx="352425" cy="3762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3" name="Equation" r:id="rId18" imgW="215806" imgH="228501" progId="Equation.3">
                        <p:embed/>
                      </p:oleObj>
                    </mc:Choice>
                    <mc:Fallback>
                      <p:oleObj name="Equation" r:id="rId18" imgW="215806" imgH="228501" progId="Equation.3">
                        <p:embed/>
                        <p:pic>
                          <p:nvPicPr>
                            <p:cNvPr id="0" name="Object 20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70104" y="3457575"/>
                              <a:ext cx="352425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4" name="Object 206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6347842"/>
                    </p:ext>
                  </p:extLst>
                </p:nvPr>
              </p:nvGraphicFramePr>
              <p:xfrm>
                <a:off x="1117576" y="3457575"/>
                <a:ext cx="455613" cy="3762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19" r:id="rId20" imgW="279400" imgH="228600" progId="Equation.3">
                        <p:embed/>
                      </p:oleObj>
                    </mc:Choice>
                    <mc:Fallback>
                      <p:oleObj r:id="rId20" imgW="279400" imgH="228600" progId="Equation.3">
                        <p:embed/>
                        <p:pic>
                          <p:nvPicPr>
                            <p:cNvPr id="0" name="Object 20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7576" y="3457575"/>
                              <a:ext cx="455613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4" name="Object 206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6347842"/>
                    </p:ext>
                  </p:extLst>
                </p:nvPr>
              </p:nvGraphicFramePr>
              <p:xfrm>
                <a:off x="1117576" y="3457575"/>
                <a:ext cx="455613" cy="3762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4" r:id="rId22" imgW="279400" imgH="228600" progId="Equation.3">
                        <p:embed/>
                      </p:oleObj>
                    </mc:Choice>
                    <mc:Fallback>
                      <p:oleObj r:id="rId22" imgW="279400" imgH="228600" progId="Equation.3">
                        <p:embed/>
                        <p:pic>
                          <p:nvPicPr>
                            <p:cNvPr id="0" name="Object 20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7576" y="3457575"/>
                              <a:ext cx="455613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5" name="Object 20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92081423"/>
                    </p:ext>
                  </p:extLst>
                </p:nvPr>
              </p:nvGraphicFramePr>
              <p:xfrm>
                <a:off x="3939208" y="3457575"/>
                <a:ext cx="1066800" cy="3762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20" r:id="rId24" imgW="647700" imgH="228600" progId="Equation.3">
                        <p:embed/>
                      </p:oleObj>
                    </mc:Choice>
                    <mc:Fallback>
                      <p:oleObj r:id="rId24" imgW="647700" imgH="228600" progId="Equation.3">
                        <p:embed/>
                        <p:pic>
                          <p:nvPicPr>
                            <p:cNvPr id="0" name="Object 20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9208" y="3457575"/>
                              <a:ext cx="1066800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5" name="Object 20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92081423"/>
                    </p:ext>
                  </p:extLst>
                </p:nvPr>
              </p:nvGraphicFramePr>
              <p:xfrm>
                <a:off x="3939208" y="3457575"/>
                <a:ext cx="1066800" cy="3762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5" r:id="rId26" imgW="647700" imgH="228600" progId="Equation.3">
                        <p:embed/>
                      </p:oleObj>
                    </mc:Choice>
                    <mc:Fallback>
                      <p:oleObj r:id="rId26" imgW="647700" imgH="228600" progId="Equation.3">
                        <p:embed/>
                        <p:pic>
                          <p:nvPicPr>
                            <p:cNvPr id="0" name="Object 20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9208" y="3457575"/>
                              <a:ext cx="1066800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6" name="Object 20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098467"/>
                    </p:ext>
                  </p:extLst>
                </p:nvPr>
              </p:nvGraphicFramePr>
              <p:xfrm>
                <a:off x="2845768" y="3071813"/>
                <a:ext cx="266700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21" r:id="rId28" imgW="152268" imgH="215713" progId="Equation.3">
                        <p:embed/>
                      </p:oleObj>
                    </mc:Choice>
                    <mc:Fallback>
                      <p:oleObj r:id="rId28" imgW="152268" imgH="215713" progId="Equation.3">
                        <p:embed/>
                        <p:pic>
                          <p:nvPicPr>
                            <p:cNvPr id="0" name="Object 20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768" y="3071813"/>
                              <a:ext cx="26670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6" name="Object 20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098467"/>
                    </p:ext>
                  </p:extLst>
                </p:nvPr>
              </p:nvGraphicFramePr>
              <p:xfrm>
                <a:off x="2845768" y="3071813"/>
                <a:ext cx="266700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6" r:id="rId30" imgW="152268" imgH="215713" progId="Equation.3">
                        <p:embed/>
                      </p:oleObj>
                    </mc:Choice>
                    <mc:Fallback>
                      <p:oleObj r:id="rId30" imgW="152268" imgH="215713" progId="Equation.3">
                        <p:embed/>
                        <p:pic>
                          <p:nvPicPr>
                            <p:cNvPr id="0" name="Object 20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768" y="3071813"/>
                              <a:ext cx="26670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7" name="Object 20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10173343"/>
                    </p:ext>
                  </p:extLst>
                </p:nvPr>
              </p:nvGraphicFramePr>
              <p:xfrm>
                <a:off x="3279776" y="3071813"/>
                <a:ext cx="282575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22" r:id="rId32" imgW="164885" imgH="215619" progId="Equation.3">
                        <p:embed/>
                      </p:oleObj>
                    </mc:Choice>
                    <mc:Fallback>
                      <p:oleObj r:id="rId32" imgW="164885" imgH="215619" progId="Equation.3">
                        <p:embed/>
                        <p:pic>
                          <p:nvPicPr>
                            <p:cNvPr id="0" name="Object 20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79776" y="3071813"/>
                              <a:ext cx="282575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7" name="Object 20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10173343"/>
                    </p:ext>
                  </p:extLst>
                </p:nvPr>
              </p:nvGraphicFramePr>
              <p:xfrm>
                <a:off x="3279776" y="3071813"/>
                <a:ext cx="282575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7" r:id="rId34" imgW="164885" imgH="215619" progId="Equation.3">
                        <p:embed/>
                      </p:oleObj>
                    </mc:Choice>
                    <mc:Fallback>
                      <p:oleObj r:id="rId34" imgW="164885" imgH="215619" progId="Equation.3">
                        <p:embed/>
                        <p:pic>
                          <p:nvPicPr>
                            <p:cNvPr id="0" name="Object 20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79776" y="3071813"/>
                              <a:ext cx="282575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8" name="Object 206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2175266"/>
                    </p:ext>
                  </p:extLst>
                </p:nvPr>
              </p:nvGraphicFramePr>
              <p:xfrm>
                <a:off x="3931345" y="3071813"/>
                <a:ext cx="282575" cy="3968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23" r:id="rId36" imgW="165028" imgH="228501" progId="Equation.3">
                        <p:embed/>
                      </p:oleObj>
                    </mc:Choice>
                    <mc:Fallback>
                      <p:oleObj r:id="rId36" imgW="165028" imgH="228501" progId="Equation.3">
                        <p:embed/>
                        <p:pic>
                          <p:nvPicPr>
                            <p:cNvPr id="0" name="Object 20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1345" y="3071813"/>
                              <a:ext cx="282575" cy="3968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8" name="Object 206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2175266"/>
                    </p:ext>
                  </p:extLst>
                </p:nvPr>
              </p:nvGraphicFramePr>
              <p:xfrm>
                <a:off x="3931345" y="3071813"/>
                <a:ext cx="282575" cy="3968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48" r:id="rId38" imgW="165028" imgH="228501" progId="Equation.3">
                        <p:embed/>
                      </p:oleObj>
                    </mc:Choice>
                    <mc:Fallback>
                      <p:oleObj r:id="rId38" imgW="165028" imgH="228501" progId="Equation.3">
                        <p:embed/>
                        <p:pic>
                          <p:nvPicPr>
                            <p:cNvPr id="0" name="Object 20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1345" y="3071813"/>
                              <a:ext cx="282575" cy="3968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092" name="群組 26"/>
          <p:cNvGrpSpPr>
            <a:grpSpLocks/>
          </p:cNvGrpSpPr>
          <p:nvPr/>
        </p:nvGrpSpPr>
        <p:grpSpPr bwMode="auto">
          <a:xfrm>
            <a:off x="381000" y="3886200"/>
            <a:ext cx="7720013" cy="2743200"/>
            <a:chOff x="381000" y="3886200"/>
            <a:chExt cx="7719368" cy="2743200"/>
          </a:xfrm>
        </p:grpSpPr>
        <p:sp>
          <p:nvSpPr>
            <p:cNvPr id="3093" name="Rectangle 2069"/>
            <p:cNvSpPr>
              <a:spLocks noChangeArrowheads="1"/>
            </p:cNvSpPr>
            <p:nvPr/>
          </p:nvSpPr>
          <p:spPr bwMode="auto">
            <a:xfrm>
              <a:off x="381000" y="3886200"/>
              <a:ext cx="347063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圓心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半徑的求解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94" name="Text Box 2070"/>
            <p:cNvSpPr txBox="1">
              <a:spLocks noChangeArrowheads="1"/>
            </p:cNvSpPr>
            <p:nvPr/>
          </p:nvSpPr>
          <p:spPr bwMode="auto">
            <a:xfrm>
              <a:off x="961026" y="4267200"/>
              <a:ext cx="71393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、                和                  代入式子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7.2.2.1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aphicFrame>
          <p:nvGraphicFramePr>
            <p:cNvPr id="3074" name="Object 2071"/>
            <p:cNvGraphicFramePr>
              <a:graphicFrameLocks noChangeAspect="1"/>
            </p:cNvGraphicFramePr>
            <p:nvPr/>
          </p:nvGraphicFramePr>
          <p:xfrm>
            <a:off x="827281" y="4293096"/>
            <a:ext cx="100194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" r:id="rId40" imgW="761669" imgH="215806" progId="Equation.3">
                    <p:embed/>
                  </p:oleObj>
                </mc:Choice>
                <mc:Fallback>
                  <p:oleObj r:id="rId40" imgW="761669" imgH="215806" progId="Equation.3">
                    <p:embed/>
                    <p:pic>
                      <p:nvPicPr>
                        <p:cNvPr id="0" name="Object 2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281" y="4293096"/>
                          <a:ext cx="1001942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2072"/>
            <p:cNvGraphicFramePr>
              <a:graphicFrameLocks noChangeAspect="1"/>
            </p:cNvGraphicFramePr>
            <p:nvPr/>
          </p:nvGraphicFramePr>
          <p:xfrm>
            <a:off x="2051464" y="4293096"/>
            <a:ext cx="1064818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5" r:id="rId42" imgW="812447" imgH="215806" progId="Equation.3">
                    <p:embed/>
                  </p:oleObj>
                </mc:Choice>
                <mc:Fallback>
                  <p:oleObj r:id="rId42" imgW="812447" imgH="215806" progId="Equation.3">
                    <p:embed/>
                    <p:pic>
                      <p:nvPicPr>
                        <p:cNvPr id="0" name="Object 2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464" y="4293096"/>
                          <a:ext cx="1064818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073"/>
            <p:cNvGraphicFramePr>
              <a:graphicFrameLocks noChangeAspect="1"/>
            </p:cNvGraphicFramePr>
            <p:nvPr/>
          </p:nvGraphicFramePr>
          <p:xfrm>
            <a:off x="3563658" y="4293096"/>
            <a:ext cx="1045683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" r:id="rId44" imgW="787400" imgH="228600" progId="Equation.3">
                    <p:embed/>
                  </p:oleObj>
                </mc:Choice>
                <mc:Fallback>
                  <p:oleObj r:id="rId44" imgW="787400" imgH="228600" progId="Equation.3">
                    <p:embed/>
                    <p:pic>
                      <p:nvPicPr>
                        <p:cNvPr id="0" name="Object 2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658" y="4293096"/>
                          <a:ext cx="1045683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074"/>
            <p:cNvGraphicFramePr>
              <a:graphicFrameLocks noChangeAspect="1"/>
            </p:cNvGraphicFramePr>
            <p:nvPr/>
          </p:nvGraphicFramePr>
          <p:xfrm>
            <a:off x="1905000" y="4846638"/>
            <a:ext cx="3581400" cy="1258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" r:id="rId46" imgW="2082800" imgH="736600" progId="Equation.3">
                    <p:embed/>
                  </p:oleObj>
                </mc:Choice>
                <mc:Fallback>
                  <p:oleObj r:id="rId46" imgW="2082800" imgH="736600" progId="Equation.3">
                    <p:embed/>
                    <p:pic>
                      <p:nvPicPr>
                        <p:cNvPr id="0" name="Object 2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846638"/>
                          <a:ext cx="3581400" cy="1258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Text Box 2075"/>
            <p:cNvSpPr txBox="1">
              <a:spLocks noChangeArrowheads="1"/>
            </p:cNvSpPr>
            <p:nvPr/>
          </p:nvSpPr>
          <p:spPr bwMode="auto">
            <a:xfrm>
              <a:off x="737499" y="6202363"/>
              <a:ext cx="5562601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此處                                。</a:t>
              </a:r>
            </a:p>
          </p:txBody>
        </p:sp>
        <p:graphicFrame>
          <p:nvGraphicFramePr>
            <p:cNvPr id="3078" name="Object 2076"/>
            <p:cNvGraphicFramePr>
              <a:graphicFrameLocks noChangeAspect="1"/>
            </p:cNvGraphicFramePr>
            <p:nvPr/>
          </p:nvGraphicFramePr>
          <p:xfrm>
            <a:off x="1425900" y="6237288"/>
            <a:ext cx="2209801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r:id="rId48" imgW="1346200" imgH="241300" progId="Equation.3">
                    <p:embed/>
                  </p:oleObj>
                </mc:Choice>
                <mc:Fallback>
                  <p:oleObj r:id="rId48" imgW="1346200" imgH="241300" progId="Equation.3">
                    <p:embed/>
                    <p:pic>
                      <p:nvPicPr>
                        <p:cNvPr id="0" name="Object 2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900" y="6237288"/>
                          <a:ext cx="2209801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6" name="Text Box 2077"/>
            <p:cNvSpPr txBox="1">
              <a:spLocks noChangeArrowheads="1"/>
            </p:cNvSpPr>
            <p:nvPr/>
          </p:nvSpPr>
          <p:spPr bwMode="auto">
            <a:xfrm>
              <a:off x="990600" y="5257800"/>
              <a:ext cx="685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3079" name="Object 2079"/>
            <p:cNvGraphicFramePr>
              <a:graphicFrameLocks noChangeAspect="1"/>
            </p:cNvGraphicFramePr>
            <p:nvPr/>
          </p:nvGraphicFramePr>
          <p:xfrm>
            <a:off x="1654175" y="4876800"/>
            <a:ext cx="327025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Equation" r:id="rId50" imgW="190417" imgH="710891" progId="Equation.3">
                    <p:embed/>
                  </p:oleObj>
                </mc:Choice>
                <mc:Fallback>
                  <p:oleObj name="Equation" r:id="rId50" imgW="190417" imgH="710891" progId="Equation.3">
                    <p:embed/>
                    <p:pic>
                      <p:nvPicPr>
                        <p:cNvPr id="0" name="Object 2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175" y="4876800"/>
                          <a:ext cx="327025" cy="1219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E9403B-0E7E-4EA1-A929-9CF6717F30F0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7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05" name="群組 16"/>
          <p:cNvGrpSpPr>
            <a:grpSpLocks/>
          </p:cNvGrpSpPr>
          <p:nvPr/>
        </p:nvGrpSpPr>
        <p:grpSpPr bwMode="auto">
          <a:xfrm>
            <a:off x="457200" y="487363"/>
            <a:ext cx="8686800" cy="6142037"/>
            <a:chOff x="457200" y="487363"/>
            <a:chExt cx="8686800" cy="6142037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1676400" y="487363"/>
            <a:ext cx="3276600" cy="1055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r:id="rId3" imgW="2273300" imgH="736600" progId="Equation.3">
                    <p:embed/>
                  </p:oleObj>
                </mc:Choice>
                <mc:Fallback>
                  <p:oleObj r:id="rId3" imgW="2273300" imgH="736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487363"/>
                          <a:ext cx="3276600" cy="1055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3"/>
            <p:cNvSpPr txBox="1">
              <a:spLocks noChangeArrowheads="1"/>
            </p:cNvSpPr>
            <p:nvPr/>
          </p:nvSpPr>
          <p:spPr bwMode="auto">
            <a:xfrm>
              <a:off x="990600" y="792163"/>
              <a:ext cx="685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4099" name="Object 4"/>
            <p:cNvGraphicFramePr>
              <a:graphicFrameLocks noChangeAspect="1"/>
            </p:cNvGraphicFramePr>
            <p:nvPr/>
          </p:nvGraphicFramePr>
          <p:xfrm>
            <a:off x="1676400" y="1630363"/>
            <a:ext cx="5486400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r:id="rId5" imgW="3771900" imgH="736600" progId="Equation.3">
                    <p:embed/>
                  </p:oleObj>
                </mc:Choice>
                <mc:Fallback>
                  <p:oleObj r:id="rId5" imgW="3771900" imgH="736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1630363"/>
                          <a:ext cx="5486400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5"/>
            <p:cNvSpPr txBox="1">
              <a:spLocks noChangeArrowheads="1"/>
            </p:cNvSpPr>
            <p:nvPr/>
          </p:nvSpPr>
          <p:spPr bwMode="auto">
            <a:xfrm>
              <a:off x="7596188" y="1965325"/>
              <a:ext cx="129629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2.2.2)</a:t>
              </a:r>
            </a:p>
          </p:txBody>
        </p:sp>
        <p:sp>
          <p:nvSpPr>
            <p:cNvPr id="4108" name="Text Box 6"/>
            <p:cNvSpPr txBox="1">
              <a:spLocks noChangeArrowheads="1"/>
            </p:cNvSpPr>
            <p:nvPr/>
          </p:nvSpPr>
          <p:spPr bwMode="auto">
            <a:xfrm>
              <a:off x="990600" y="1965325"/>
              <a:ext cx="685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09" name="Text Box 7"/>
            <p:cNvSpPr txBox="1">
              <a:spLocks noChangeArrowheads="1"/>
            </p:cNvSpPr>
            <p:nvPr/>
          </p:nvSpPr>
          <p:spPr bwMode="auto">
            <a:xfrm>
              <a:off x="457200" y="2773363"/>
              <a:ext cx="692308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圓心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4100" name="Object 11"/>
            <p:cNvGraphicFramePr>
              <a:graphicFrameLocks noChangeAspect="1"/>
            </p:cNvGraphicFramePr>
            <p:nvPr/>
          </p:nvGraphicFramePr>
          <p:xfrm>
            <a:off x="2128838" y="3230563"/>
            <a:ext cx="4348162" cy="1069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r:id="rId7" imgW="2908300" imgH="711200" progId="Equation.3">
                    <p:embed/>
                  </p:oleObj>
                </mc:Choice>
                <mc:Fallback>
                  <p:oleObj r:id="rId7" imgW="2908300" imgH="71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838" y="3230563"/>
                          <a:ext cx="4348162" cy="1069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2"/>
            <p:cNvGraphicFramePr>
              <a:graphicFrameLocks noChangeAspect="1"/>
            </p:cNvGraphicFramePr>
            <p:nvPr/>
          </p:nvGraphicFramePr>
          <p:xfrm>
            <a:off x="2133600" y="4449763"/>
            <a:ext cx="4337050" cy="1069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3" r:id="rId9" imgW="2895600" imgH="711200" progId="Equation.3">
                    <p:embed/>
                  </p:oleObj>
                </mc:Choice>
                <mc:Fallback>
                  <p:oleObj r:id="rId9" imgW="2895600" imgH="71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4449763"/>
                          <a:ext cx="4337050" cy="1069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Text Box 13"/>
            <p:cNvSpPr txBox="1">
              <a:spLocks noChangeArrowheads="1"/>
            </p:cNvSpPr>
            <p:nvPr/>
          </p:nvSpPr>
          <p:spPr bwMode="auto">
            <a:xfrm>
              <a:off x="7593013" y="5013325"/>
              <a:ext cx="15154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2.2.3)</a:t>
              </a:r>
            </a:p>
          </p:txBody>
        </p:sp>
        <p:sp>
          <p:nvSpPr>
            <p:cNvPr id="4111" name="Text Box 14"/>
            <p:cNvSpPr txBox="1">
              <a:spLocks noChangeArrowheads="1"/>
            </p:cNvSpPr>
            <p:nvPr/>
          </p:nvSpPr>
          <p:spPr bwMode="auto">
            <a:xfrm>
              <a:off x="990600" y="4148138"/>
              <a:ext cx="685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4102" name="Object 16"/>
            <p:cNvGraphicFramePr>
              <a:graphicFrameLocks noChangeAspect="1"/>
            </p:cNvGraphicFramePr>
            <p:nvPr/>
          </p:nvGraphicFramePr>
          <p:xfrm>
            <a:off x="1600200" y="3233738"/>
            <a:ext cx="460375" cy="220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4" name="Equation" r:id="rId11" imgW="190500" imgH="914400" progId="Equation.3">
                    <p:embed/>
                  </p:oleObj>
                </mc:Choice>
                <mc:Fallback>
                  <p:oleObj name="Equation" r:id="rId11" imgW="190500" imgH="914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3233738"/>
                          <a:ext cx="460375" cy="220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457200" y="5592763"/>
              <a:ext cx="6477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進而解得圓半徑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4103" name="Object 20"/>
            <p:cNvGraphicFramePr>
              <a:graphicFrameLocks noChangeAspect="1"/>
            </p:cNvGraphicFramePr>
            <p:nvPr/>
          </p:nvGraphicFramePr>
          <p:xfrm>
            <a:off x="2209800" y="6107113"/>
            <a:ext cx="3581400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" r:id="rId13" imgW="2019300" imgH="292100" progId="Equation.3">
                    <p:embed/>
                  </p:oleObj>
                </mc:Choice>
                <mc:Fallback>
                  <p:oleObj r:id="rId13" imgW="2019300" imgH="29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6107113"/>
                          <a:ext cx="3581400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Text Box 21"/>
            <p:cNvSpPr txBox="1">
              <a:spLocks noChangeArrowheads="1"/>
            </p:cNvSpPr>
            <p:nvPr/>
          </p:nvSpPr>
          <p:spPr bwMode="auto">
            <a:xfrm>
              <a:off x="7593013" y="6092825"/>
              <a:ext cx="15509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3BAB98-3156-4BAE-B9F5-5E5DC0CD3767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8</a:t>
            </a:fld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135" name="群組 28"/>
          <p:cNvGrpSpPr>
            <a:grpSpLocks/>
          </p:cNvGrpSpPr>
          <p:nvPr/>
        </p:nvGrpSpPr>
        <p:grpSpPr bwMode="auto">
          <a:xfrm>
            <a:off x="1547664" y="5661248"/>
            <a:ext cx="6264696" cy="665907"/>
            <a:chOff x="3060453" y="5293191"/>
            <a:chExt cx="5975447" cy="665944"/>
          </a:xfrm>
        </p:grpSpPr>
        <p:sp>
          <p:nvSpPr>
            <p:cNvPr id="5145" name="Text Box 22"/>
            <p:cNvSpPr txBox="1">
              <a:spLocks noChangeArrowheads="1"/>
            </p:cNvSpPr>
            <p:nvPr/>
          </p:nvSpPr>
          <p:spPr bwMode="auto">
            <a:xfrm>
              <a:off x="3060453" y="5374360"/>
              <a:ext cx="11521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2.2.1</a:t>
              </a:r>
              <a:b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數位圓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46" name="Text Box 23"/>
            <p:cNvSpPr txBox="1">
              <a:spLocks noChangeArrowheads="1"/>
            </p:cNvSpPr>
            <p:nvPr/>
          </p:nvSpPr>
          <p:spPr bwMode="auto">
            <a:xfrm>
              <a:off x="6948199" y="5293191"/>
              <a:ext cx="20877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2.2.2 </a:t>
              </a:r>
              <a:b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四個抽樣邊點在一圓</a:t>
              </a:r>
            </a:p>
          </p:txBody>
        </p:sp>
      </p:grpSp>
      <p:grpSp>
        <p:nvGrpSpPr>
          <p:cNvPr id="5137" name="群組 27"/>
          <p:cNvGrpSpPr>
            <a:grpSpLocks/>
          </p:cNvGrpSpPr>
          <p:nvPr/>
        </p:nvGrpSpPr>
        <p:grpSpPr bwMode="auto">
          <a:xfrm>
            <a:off x="457200" y="769714"/>
            <a:ext cx="8362950" cy="2825974"/>
            <a:chOff x="457200" y="769714"/>
            <a:chExt cx="8362950" cy="2825974"/>
          </a:xfrm>
        </p:grpSpPr>
        <p:sp>
          <p:nvSpPr>
            <p:cNvPr id="5140" name="Text Box 7"/>
            <p:cNvSpPr txBox="1">
              <a:spLocks noChangeArrowheads="1"/>
            </p:cNvSpPr>
            <p:nvPr/>
          </p:nvSpPr>
          <p:spPr bwMode="auto">
            <a:xfrm>
              <a:off x="457200" y="914400"/>
              <a:ext cx="83629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7640" y="769714"/>
                  <a:ext cx="7924800" cy="1702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     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至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圓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123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距離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4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→123</m:t>
                            </m:r>
                          </m:sub>
                        </m:s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sz="220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2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2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TW" sz="220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2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2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2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123</m:t>
                                        </m:r>
                                      </m:sub>
                                    </m:s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4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123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123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14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7640" y="769714"/>
                  <a:ext cx="7924800" cy="170258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4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24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0087173"/>
                    </p:ext>
                  </p:extLst>
                </p:nvPr>
              </p:nvGraphicFramePr>
              <p:xfrm>
                <a:off x="617984" y="793279"/>
                <a:ext cx="1260475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31" r:id="rId4" imgW="812447" imgH="215806" progId="Equation.3">
                        <p:embed/>
                      </p:oleObj>
                    </mc:Choice>
                    <mc:Fallback>
                      <p:oleObj r:id="rId4" imgW="812447" imgH="215806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7984" y="793279"/>
                              <a:ext cx="1260475" cy="341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24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0087173"/>
                    </p:ext>
                  </p:extLst>
                </p:nvPr>
              </p:nvGraphicFramePr>
              <p:xfrm>
                <a:off x="617984" y="793279"/>
                <a:ext cx="1260475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24" r:id="rId6" imgW="812447" imgH="215806" progId="Equation.3">
                        <p:embed/>
                      </p:oleObj>
                    </mc:Choice>
                    <mc:Fallback>
                      <p:oleObj r:id="rId6" imgW="812447" imgH="215806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7984" y="793279"/>
                              <a:ext cx="1260475" cy="341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142" name="Text Box 16"/>
            <p:cNvSpPr txBox="1">
              <a:spLocks noChangeArrowheads="1"/>
            </p:cNvSpPr>
            <p:nvPr/>
          </p:nvSpPr>
          <p:spPr bwMode="auto">
            <a:xfrm>
              <a:off x="7621421" y="1795303"/>
              <a:ext cx="11518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2.2.5)</a:t>
              </a:r>
            </a:p>
          </p:txBody>
        </p:sp>
        <p:sp>
          <p:nvSpPr>
            <p:cNvPr id="5143" name="Text Box 17"/>
            <p:cNvSpPr txBox="1">
              <a:spLocks noChangeArrowheads="1"/>
            </p:cNvSpPr>
            <p:nvPr/>
          </p:nvSpPr>
          <p:spPr bwMode="auto">
            <a:xfrm>
              <a:off x="457200" y="3168650"/>
              <a:ext cx="5562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2636912"/>
            <a:ext cx="3068637" cy="30263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7250" y="2750790"/>
            <a:ext cx="3105150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47" y="3717032"/>
            <a:ext cx="2266950" cy="2171700"/>
          </a:xfrm>
          <a:prstGeom prst="rect">
            <a:avLst/>
          </a:prstGeom>
        </p:spPr>
      </p:pic>
      <p:sp>
        <p:nvSpPr>
          <p:cNvPr id="61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9F1A6C3-46DB-4DD5-B290-51FB944775D1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 eaLnBrk="1" hangingPunct="1"/>
              <a:t>9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59" name="群組 21"/>
          <p:cNvGrpSpPr>
            <a:grpSpLocks/>
          </p:cNvGrpSpPr>
          <p:nvPr/>
        </p:nvGrpSpPr>
        <p:grpSpPr bwMode="auto">
          <a:xfrm>
            <a:off x="457200" y="2204863"/>
            <a:ext cx="8153645" cy="762181"/>
            <a:chOff x="457200" y="2183903"/>
            <a:chExt cx="81534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57200" y="2183903"/>
                  <a:ext cx="81534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342900" indent="-342900" eaLnBrk="1" hangingPunct="1">
                    <a:spcBef>
                      <a:spcPct val="5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給四個隨機邊點                   </a:t>
                  </a:r>
                  <a14:m>
                    <m:oMath xmlns:m="http://schemas.openxmlformats.org/officeDocument/2006/math">
                      <m:r>
                        <a:rPr lang="zh-TW" altLang="en-US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1, 2, 3, 4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這四個邊點至多造成四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個可能圓。這四個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可能圓需進一步檢查來決定誰是候選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圓。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616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2183903"/>
                  <a:ext cx="8153400" cy="762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9" t="-5600" r="-3288" b="-16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47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8965480"/>
                    </p:ext>
                  </p:extLst>
                </p:nvPr>
              </p:nvGraphicFramePr>
              <p:xfrm>
                <a:off x="2936516" y="2199778"/>
                <a:ext cx="1203325" cy="365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268" r:id="rId5" imgW="749300" imgH="228600" progId="Equation.3">
                        <p:embed/>
                      </p:oleObj>
                    </mc:Choice>
                    <mc:Fallback>
                      <p:oleObj r:id="rId5" imgW="749300" imgH="22860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36516" y="2199778"/>
                              <a:ext cx="1203325" cy="365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47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8965480"/>
                    </p:ext>
                  </p:extLst>
                </p:nvPr>
              </p:nvGraphicFramePr>
              <p:xfrm>
                <a:off x="2936516" y="2199778"/>
                <a:ext cx="1203325" cy="365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253" r:id="rId7" imgW="749300" imgH="228600" progId="Equation.3">
                        <p:embed/>
                      </p:oleObj>
                    </mc:Choice>
                    <mc:Fallback>
                      <p:oleObj r:id="rId7" imgW="749300" imgH="22860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36516" y="2199778"/>
                              <a:ext cx="1203325" cy="365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160" name="群組 22"/>
          <p:cNvGrpSpPr>
            <a:grpSpLocks/>
          </p:cNvGrpSpPr>
          <p:nvPr/>
        </p:nvGrpSpPr>
        <p:grpSpPr bwMode="auto">
          <a:xfrm>
            <a:off x="457198" y="3696444"/>
            <a:ext cx="6025927" cy="2462699"/>
            <a:chOff x="381000" y="4114800"/>
            <a:chExt cx="6025927" cy="2462699"/>
          </a:xfrm>
        </p:grpSpPr>
        <p:sp>
          <p:nvSpPr>
            <p:cNvPr id="6161" name="Rectangle 18"/>
            <p:cNvSpPr>
              <a:spLocks noChangeArrowheads="1"/>
            </p:cNvSpPr>
            <p:nvPr/>
          </p:nvSpPr>
          <p:spPr bwMode="auto">
            <a:xfrm>
              <a:off x="381000" y="41148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理想的抽樣情形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63" name="Text Box 21"/>
            <p:cNvSpPr txBox="1">
              <a:spLocks noChangeArrowheads="1"/>
            </p:cNvSpPr>
            <p:nvPr/>
          </p:nvSpPr>
          <p:spPr bwMode="auto">
            <a:xfrm>
              <a:off x="3380728" y="6238945"/>
              <a:ext cx="30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2.2.3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不理想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的抽樣情形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9"/>
          <p:cNvGrpSpPr>
            <a:grpSpLocks/>
          </p:cNvGrpSpPr>
          <p:nvPr/>
        </p:nvGrpSpPr>
        <p:grpSpPr bwMode="auto">
          <a:xfrm>
            <a:off x="457198" y="1124744"/>
            <a:ext cx="6983413" cy="769783"/>
            <a:chOff x="539551" y="5877272"/>
            <a:chExt cx="6984332" cy="767661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39551" y="5877613"/>
              <a:ext cx="6984332" cy="767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若距離值夠小，則    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在可能圓       上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(見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7.2.2.2)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；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這時可能圓升級為候選圓。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804313"/>
                </p:ext>
              </p:extLst>
            </p:nvPr>
          </p:nvGraphicFramePr>
          <p:xfrm>
            <a:off x="4678001" y="5877276"/>
            <a:ext cx="481013" cy="396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9" r:id="rId9" imgW="279400" imgH="228600" progId="Equation.3">
                    <p:embed/>
                  </p:oleObj>
                </mc:Choice>
                <mc:Fallback>
                  <p:oleObj r:id="rId9" imgW="279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001" y="5877276"/>
                          <a:ext cx="481013" cy="396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888647"/>
                </p:ext>
              </p:extLst>
            </p:nvPr>
          </p:nvGraphicFramePr>
          <p:xfrm>
            <a:off x="3220038" y="5877272"/>
            <a:ext cx="2825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" name="方程式" r:id="rId11" imgW="164885" imgH="215619" progId="Equation.3">
                    <p:embed/>
                  </p:oleObj>
                </mc:Choice>
                <mc:Fallback>
                  <p:oleObj name="方程式" r:id="rId11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038" y="5877272"/>
                          <a:ext cx="28257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3415</TotalTime>
  <Words>1426</Words>
  <Application>Microsoft Office PowerPoint</Application>
  <PresentationFormat>如螢幕大小 (4:3)</PresentationFormat>
  <Paragraphs>202</Paragraphs>
  <Slides>29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微軟正黑體</vt:lpstr>
      <vt:lpstr>新細明體</vt:lpstr>
      <vt:lpstr>Arial</vt:lpstr>
      <vt:lpstr>Arial Black</vt:lpstr>
      <vt:lpstr>Cambria Math</vt:lpstr>
      <vt:lpstr>Times New Roman</vt:lpstr>
      <vt:lpstr>Wingdings</vt:lpstr>
      <vt:lpstr>v6</vt:lpstr>
      <vt:lpstr>方程式</vt:lpstr>
      <vt:lpstr>Microsoft 方程式編輯器 3.0</vt:lpstr>
      <vt:lpstr>Equation</vt:lpstr>
      <vt:lpstr>第七章 圓與橢圓偵測</vt:lpstr>
      <vt:lpstr>內容</vt:lpstr>
      <vt:lpstr>7.1前言</vt:lpstr>
      <vt:lpstr>7.2 隨機式測圓法 </vt:lpstr>
      <vt:lpstr>7.2.1 基本想法</vt:lpstr>
      <vt:lpstr>7.2.2 決定候選圓</vt:lpstr>
      <vt:lpstr>PowerPoint 簡報</vt:lpstr>
      <vt:lpstr>PowerPoint 簡報</vt:lpstr>
      <vt:lpstr>PowerPoint 簡報</vt:lpstr>
      <vt:lpstr>PowerPoint 簡報</vt:lpstr>
      <vt:lpstr>7.2.3 決定真正圓</vt:lpstr>
      <vt:lpstr>7.2.4 演算流程圖</vt:lpstr>
      <vt:lpstr>PowerPoint 簡報</vt:lpstr>
      <vt:lpstr>PowerPoint 簡報</vt:lpstr>
      <vt:lpstr>7.2.5 複雜度分析</vt:lpstr>
      <vt:lpstr>PowerPoint 簡報</vt:lpstr>
      <vt:lpstr>PowerPoint 簡報</vt:lpstr>
      <vt:lpstr>7.3 隨機式橢圓測法 7.3.1 橢心的決定</vt:lpstr>
      <vt:lpstr>PowerPoint 簡報</vt:lpstr>
      <vt:lpstr>PowerPoint 簡報</vt:lpstr>
      <vt:lpstr>7.3.2 決定剩餘的三個變數</vt:lpstr>
      <vt:lpstr>7.3.3 決定候選橢圓</vt:lpstr>
      <vt:lpstr>7.3.4 決定真正橢圓</vt:lpstr>
      <vt:lpstr>7.3.5 演算流程圖</vt:lpstr>
      <vt:lpstr>7.4 植基於對稱性質的圓和橢圓測法</vt:lpstr>
      <vt:lpstr>PowerPoint 簡報</vt:lpstr>
      <vt:lpstr>7.5 視訊場景的變化偵測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圓與橢圓偵測</dc:title>
  <dc:creator>Jhih</dc:creator>
  <cp:lastModifiedBy>IceRain</cp:lastModifiedBy>
  <cp:revision>364</cp:revision>
  <cp:lastPrinted>1601-01-01T00:00:00Z</cp:lastPrinted>
  <dcterms:created xsi:type="dcterms:W3CDTF">2002-06-27T04:48:03Z</dcterms:created>
  <dcterms:modified xsi:type="dcterms:W3CDTF">2015-08-05T12:59:25Z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