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40"/>
  </p:notesMasterIdLst>
  <p:handoutMasterIdLst>
    <p:handoutMasterId r:id="rId41"/>
  </p:handoutMasterIdLst>
  <p:sldIdLst>
    <p:sldId id="256" r:id="rId2"/>
    <p:sldId id="257" r:id="rId3"/>
    <p:sldId id="278" r:id="rId4"/>
    <p:sldId id="258" r:id="rId5"/>
    <p:sldId id="259" r:id="rId6"/>
    <p:sldId id="260" r:id="rId7"/>
    <p:sldId id="284" r:id="rId8"/>
    <p:sldId id="265" r:id="rId9"/>
    <p:sldId id="261" r:id="rId10"/>
    <p:sldId id="262" r:id="rId11"/>
    <p:sldId id="266" r:id="rId12"/>
    <p:sldId id="288" r:id="rId13"/>
    <p:sldId id="289" r:id="rId14"/>
    <p:sldId id="290" r:id="rId15"/>
    <p:sldId id="291" r:id="rId16"/>
    <p:sldId id="307" r:id="rId17"/>
    <p:sldId id="308" r:id="rId18"/>
    <p:sldId id="309" r:id="rId19"/>
    <p:sldId id="310" r:id="rId20"/>
    <p:sldId id="311" r:id="rId21"/>
    <p:sldId id="312" r:id="rId22"/>
    <p:sldId id="313" r:id="rId23"/>
    <p:sldId id="292" r:id="rId24"/>
    <p:sldId id="293" r:id="rId25"/>
    <p:sldId id="315" r:id="rId26"/>
    <p:sldId id="314"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Lst>
  <p:sldSz cx="9144000" cy="6858000" type="screen4x3"/>
  <p:notesSz cx="6858000" cy="9144000"/>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434" autoAdjust="0"/>
  </p:normalViewPr>
  <p:slideViewPr>
    <p:cSldViewPr>
      <p:cViewPr varScale="1">
        <p:scale>
          <a:sx n="74" d="100"/>
          <a:sy n="74" d="100"/>
        </p:scale>
        <p:origin x="144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50.png"/><Relationship Id="rId4" Type="http://schemas.openxmlformats.org/officeDocument/2006/relationships/image" Target="../media/image44.wmf"/><Relationship Id="rId9"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png"/><Relationship Id="rId4"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5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5550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5550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5550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02DE95-6100-4D22-8CE6-74ECCD77BA3F}" type="slidenum">
              <a:rPr lang="zh-TW" altLang="en-US"/>
              <a:pPr/>
              <a:t>‹#›</a:t>
            </a:fld>
            <a:endParaRPr lang="en-US" altLang="zh-TW"/>
          </a:p>
        </p:txBody>
      </p:sp>
    </p:spTree>
    <p:extLst>
      <p:ext uri="{BB962C8B-B14F-4D97-AF65-F5344CB8AC3E}">
        <p14:creationId xmlns:p14="http://schemas.microsoft.com/office/powerpoint/2010/main" val="4150566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5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535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5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35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535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921EA97-BB28-471F-A9DE-76567C117ECE}" type="slidenum">
              <a:rPr lang="zh-TW" altLang="en-US"/>
              <a:pPr/>
              <a:t>‹#›</a:t>
            </a:fld>
            <a:endParaRPr lang="en-US" altLang="zh-TW"/>
          </a:p>
        </p:txBody>
      </p:sp>
    </p:spTree>
    <p:extLst>
      <p:ext uri="{BB962C8B-B14F-4D97-AF65-F5344CB8AC3E}">
        <p14:creationId xmlns:p14="http://schemas.microsoft.com/office/powerpoint/2010/main" val="95882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ln/>
        </p:spPr>
      </p:sp>
      <p:sp>
        <p:nvSpPr>
          <p:cNvPr id="34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34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5173251-E713-44A6-96A4-AC4107B78192}" type="slidenum">
              <a:rPr lang="zh-TW" altLang="en-US"/>
              <a:pPr eaLnBrk="1" hangingPunct="1"/>
              <a:t>6</a:t>
            </a:fld>
            <a:endParaRPr lang="en-US" altLang="zh-TW"/>
          </a:p>
        </p:txBody>
      </p:sp>
    </p:spTree>
    <p:extLst>
      <p:ext uri="{BB962C8B-B14F-4D97-AF65-F5344CB8AC3E}">
        <p14:creationId xmlns:p14="http://schemas.microsoft.com/office/powerpoint/2010/main" val="109953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a:ln/>
        </p:spPr>
      </p:sp>
      <p:sp>
        <p:nvSpPr>
          <p:cNvPr id="358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358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2A0B430-9F62-4CB2-8593-D750A597EBEC}" type="slidenum">
              <a:rPr lang="zh-TW" altLang="en-US"/>
              <a:pPr eaLnBrk="1" hangingPunct="1"/>
              <a:t>13</a:t>
            </a:fld>
            <a:endParaRPr lang="en-US" altLang="zh-TW"/>
          </a:p>
        </p:txBody>
      </p:sp>
    </p:spTree>
    <p:extLst>
      <p:ext uri="{BB962C8B-B14F-4D97-AF65-F5344CB8AC3E}">
        <p14:creationId xmlns:p14="http://schemas.microsoft.com/office/powerpoint/2010/main" val="4203839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p>
              <a:pPr algn="ctr">
                <a:defRPr/>
              </a:pPr>
              <a:endParaRPr kumimoji="0" lang="zh-TW" altLang="en-US" sz="2400">
                <a:latin typeface="Times New Roman" pitchFamily="18" charset="0"/>
                <a:ea typeface="新細明體" charset="-120"/>
              </a:endParaRPr>
            </a:p>
          </p:txBody>
        </p:sp>
        <p:sp>
          <p:nvSpPr>
            <p:cNvPr id="6" name="Rectangle 1028"/>
            <p:cNvSpPr>
              <a:spLocks noChangeArrowheads="1"/>
            </p:cNvSpPr>
            <p:nvPr/>
          </p:nvSpPr>
          <p:spPr bwMode="hidden">
            <a:xfrm>
              <a:off x="1081" y="1065"/>
              <a:ext cx="4679" cy="1596"/>
            </a:xfrm>
            <a:prstGeom prst="rect">
              <a:avLst/>
            </a:prstGeom>
            <a:solidFill>
              <a:schemeClr val="bg2"/>
            </a:solidFill>
            <a:ln>
              <a:noFill/>
            </a:ln>
            <a:extLst/>
          </p:spPr>
          <p:txBody>
            <a:bodyPr/>
            <a:lstStyle/>
            <a:p>
              <a:pPr>
                <a:defRPr/>
              </a:pPr>
              <a:endParaRPr kumimoji="0" lang="zh-TW" altLang="en-US" sz="2400">
                <a:latin typeface="Times New Roman" pitchFamily="18" charset="0"/>
                <a:ea typeface="新細明體" charset="-120"/>
              </a:endParaRPr>
            </a:p>
          </p:txBody>
        </p:sp>
        <p:grpSp>
          <p:nvGrpSpPr>
            <p:cNvPr id="7" name="Group 1029"/>
            <p:cNvGrpSpPr>
              <a:grpSpLocks/>
            </p:cNvGrpSpPr>
            <p:nvPr/>
          </p:nvGrpSpPr>
          <p:grpSpPr bwMode="auto">
            <a:xfrm>
              <a:off x="0" y="672"/>
              <a:ext cx="1806" cy="1989"/>
              <a:chOff x="0" y="672"/>
              <a:chExt cx="1806" cy="1989"/>
            </a:xfrm>
          </p:grpSpPr>
          <p:sp>
            <p:nvSpPr>
              <p:cNvPr id="8" name="Rectangle 1030"/>
              <p:cNvSpPr>
                <a:spLocks noChangeArrowheads="1"/>
              </p:cNvSpPr>
              <p:nvPr/>
            </p:nvSpPr>
            <p:spPr bwMode="auto">
              <a:xfrm>
                <a:off x="361" y="2257"/>
                <a:ext cx="363" cy="404"/>
              </a:xfrm>
              <a:prstGeom prst="rect">
                <a:avLst/>
              </a:prstGeom>
              <a:solidFill>
                <a:schemeClr val="accent2"/>
              </a:solidFill>
              <a:ln>
                <a:noFill/>
              </a:ln>
              <a:extLst/>
            </p:spPr>
            <p:txBody>
              <a:bodyPr/>
              <a:lstStyle/>
              <a:p>
                <a:pPr>
                  <a:defRPr/>
                </a:pPr>
                <a:endParaRPr kumimoji="0" lang="zh-TW" altLang="en-US" sz="2400">
                  <a:latin typeface="Times New Roman" pitchFamily="18" charset="0"/>
                  <a:ea typeface="新細明體" charset="-120"/>
                </a:endParaRPr>
              </a:p>
            </p:txBody>
          </p:sp>
          <p:sp>
            <p:nvSpPr>
              <p:cNvPr id="9" name="Rectangle 1031"/>
              <p:cNvSpPr>
                <a:spLocks noChangeArrowheads="1"/>
              </p:cNvSpPr>
              <p:nvPr/>
            </p:nvSpPr>
            <p:spPr bwMode="auto">
              <a:xfrm>
                <a:off x="1081" y="1065"/>
                <a:ext cx="362" cy="405"/>
              </a:xfrm>
              <a:prstGeom prst="rect">
                <a:avLst/>
              </a:prstGeom>
              <a:solidFill>
                <a:schemeClr val="folHlink"/>
              </a:solidFill>
              <a:ln>
                <a:noFill/>
              </a:ln>
              <a:extLst/>
            </p:spPr>
            <p:txBody>
              <a:bodyPr/>
              <a:lstStyle/>
              <a:p>
                <a:pPr>
                  <a:defRPr/>
                </a:pPr>
                <a:endParaRPr kumimoji="0" lang="zh-TW" altLang="en-US" sz="2400">
                  <a:latin typeface="Times New Roman" pitchFamily="18" charset="0"/>
                  <a:ea typeface="新細明體" charset="-120"/>
                </a:endParaRPr>
              </a:p>
            </p:txBody>
          </p:sp>
          <p:sp>
            <p:nvSpPr>
              <p:cNvPr id="10" name="Rectangle 1032"/>
              <p:cNvSpPr>
                <a:spLocks noChangeArrowheads="1"/>
              </p:cNvSpPr>
              <p:nvPr/>
            </p:nvSpPr>
            <p:spPr bwMode="auto">
              <a:xfrm>
                <a:off x="1437" y="672"/>
                <a:ext cx="369" cy="400"/>
              </a:xfrm>
              <a:prstGeom prst="rect">
                <a:avLst/>
              </a:prstGeom>
              <a:solidFill>
                <a:schemeClr val="folHlink"/>
              </a:solidFill>
              <a:ln>
                <a:noFill/>
              </a:ln>
              <a:extLst/>
            </p:spPr>
            <p:txBody>
              <a:bodyPr/>
              <a:lstStyle/>
              <a:p>
                <a:pPr>
                  <a:defRPr/>
                </a:pPr>
                <a:endParaRPr kumimoji="0" lang="zh-TW" altLang="en-US" sz="2400">
                  <a:latin typeface="Times New Roman" pitchFamily="18" charset="0"/>
                  <a:ea typeface="新細明體" charset="-120"/>
                </a:endParaRPr>
              </a:p>
            </p:txBody>
          </p:sp>
          <p:sp>
            <p:nvSpPr>
              <p:cNvPr id="11" name="Rectangle 1033"/>
              <p:cNvSpPr>
                <a:spLocks noChangeArrowheads="1"/>
              </p:cNvSpPr>
              <p:nvPr/>
            </p:nvSpPr>
            <p:spPr bwMode="auto">
              <a:xfrm>
                <a:off x="719" y="2257"/>
                <a:ext cx="368" cy="404"/>
              </a:xfrm>
              <a:prstGeom prst="rect">
                <a:avLst/>
              </a:prstGeom>
              <a:solidFill>
                <a:schemeClr val="bg2"/>
              </a:solidFill>
              <a:ln>
                <a:noFill/>
              </a:ln>
              <a:extLst/>
            </p:spPr>
            <p:txBody>
              <a:bodyPr/>
              <a:lstStyle/>
              <a:p>
                <a:pPr>
                  <a:defRPr/>
                </a:pPr>
                <a:endParaRPr kumimoji="0" lang="zh-TW" altLang="en-US" sz="2400">
                  <a:latin typeface="Times New Roman" pitchFamily="18" charset="0"/>
                  <a:ea typeface="新細明體" charset="-120"/>
                </a:endParaRPr>
              </a:p>
            </p:txBody>
          </p:sp>
          <p:sp>
            <p:nvSpPr>
              <p:cNvPr id="12" name="Rectangle 1034"/>
              <p:cNvSpPr>
                <a:spLocks noChangeArrowheads="1"/>
              </p:cNvSpPr>
              <p:nvPr/>
            </p:nvSpPr>
            <p:spPr bwMode="auto">
              <a:xfrm>
                <a:off x="1437" y="1065"/>
                <a:ext cx="369" cy="405"/>
              </a:xfrm>
              <a:prstGeom prst="rect">
                <a:avLst/>
              </a:prstGeom>
              <a:solidFill>
                <a:schemeClr val="accent2"/>
              </a:solidFill>
              <a:ln>
                <a:noFill/>
              </a:ln>
              <a:extLst/>
            </p:spPr>
            <p:txBody>
              <a:bodyPr/>
              <a:lstStyle/>
              <a:p>
                <a:pPr>
                  <a:defRPr/>
                </a:pPr>
                <a:endParaRPr kumimoji="0" lang="zh-TW" altLang="en-US" sz="2400">
                  <a:latin typeface="Times New Roman" pitchFamily="18" charset="0"/>
                  <a:ea typeface="新細明體" charset="-120"/>
                </a:endParaRPr>
              </a:p>
            </p:txBody>
          </p:sp>
          <p:sp>
            <p:nvSpPr>
              <p:cNvPr id="13" name="Rectangle 1035"/>
              <p:cNvSpPr>
                <a:spLocks noChangeArrowheads="1"/>
              </p:cNvSpPr>
              <p:nvPr/>
            </p:nvSpPr>
            <p:spPr bwMode="auto">
              <a:xfrm>
                <a:off x="719" y="1464"/>
                <a:ext cx="368" cy="399"/>
              </a:xfrm>
              <a:prstGeom prst="rect">
                <a:avLst/>
              </a:prstGeom>
              <a:solidFill>
                <a:schemeClr val="folHlink"/>
              </a:solidFill>
              <a:ln>
                <a:noFill/>
              </a:ln>
              <a:extLst/>
            </p:spPr>
            <p:txBody>
              <a:bodyPr/>
              <a:lstStyle/>
              <a:p>
                <a:pPr>
                  <a:defRPr/>
                </a:pPr>
                <a:endParaRPr kumimoji="0" lang="zh-TW" altLang="en-US" sz="2400">
                  <a:latin typeface="Times New Roman" pitchFamily="18" charset="0"/>
                  <a:ea typeface="新細明體" charset="-120"/>
                </a:endParaRPr>
              </a:p>
            </p:txBody>
          </p:sp>
          <p:sp>
            <p:nvSpPr>
              <p:cNvPr id="14" name="Rectangle 1036"/>
              <p:cNvSpPr>
                <a:spLocks noChangeArrowheads="1"/>
              </p:cNvSpPr>
              <p:nvPr/>
            </p:nvSpPr>
            <p:spPr bwMode="auto">
              <a:xfrm>
                <a:off x="0" y="1464"/>
                <a:ext cx="367" cy="399"/>
              </a:xfrm>
              <a:prstGeom prst="rect">
                <a:avLst/>
              </a:prstGeom>
              <a:solidFill>
                <a:schemeClr val="bg2"/>
              </a:solidFill>
              <a:ln>
                <a:noFill/>
              </a:ln>
              <a:extLst/>
            </p:spPr>
            <p:txBody>
              <a:bodyPr/>
              <a:lstStyle/>
              <a:p>
                <a:pPr>
                  <a:defRPr/>
                </a:pPr>
                <a:endParaRPr kumimoji="0" lang="zh-TW" altLang="en-US" sz="2400">
                  <a:latin typeface="Times New Roman" pitchFamily="18" charset="0"/>
                  <a:ea typeface="新細明體" charset="-120"/>
                </a:endParaRPr>
              </a:p>
            </p:txBody>
          </p:sp>
          <p:sp>
            <p:nvSpPr>
              <p:cNvPr id="15" name="Rectangle 1037"/>
              <p:cNvSpPr>
                <a:spLocks noChangeArrowheads="1"/>
              </p:cNvSpPr>
              <p:nvPr/>
            </p:nvSpPr>
            <p:spPr bwMode="auto">
              <a:xfrm>
                <a:off x="1081" y="1464"/>
                <a:ext cx="362" cy="399"/>
              </a:xfrm>
              <a:prstGeom prst="rect">
                <a:avLst/>
              </a:prstGeom>
              <a:solidFill>
                <a:schemeClr val="accent2"/>
              </a:solidFill>
              <a:ln>
                <a:noFill/>
              </a:ln>
              <a:extLst/>
            </p:spPr>
            <p:txBody>
              <a:bodyPr/>
              <a:lstStyle/>
              <a:p>
                <a:pPr>
                  <a:defRPr/>
                </a:pPr>
                <a:endParaRPr kumimoji="0" lang="zh-TW" altLang="en-US" sz="2400">
                  <a:latin typeface="Times New Roman" pitchFamily="18" charset="0"/>
                  <a:ea typeface="新細明體" charset="-120"/>
                </a:endParaRPr>
              </a:p>
            </p:txBody>
          </p:sp>
          <p:sp>
            <p:nvSpPr>
              <p:cNvPr id="16" name="Rectangle 1038"/>
              <p:cNvSpPr>
                <a:spLocks noChangeArrowheads="1"/>
              </p:cNvSpPr>
              <p:nvPr/>
            </p:nvSpPr>
            <p:spPr bwMode="auto">
              <a:xfrm>
                <a:off x="361" y="1857"/>
                <a:ext cx="363" cy="406"/>
              </a:xfrm>
              <a:prstGeom prst="rect">
                <a:avLst/>
              </a:prstGeom>
              <a:solidFill>
                <a:schemeClr val="folHlink"/>
              </a:solidFill>
              <a:ln>
                <a:noFill/>
              </a:ln>
              <a:extLst/>
            </p:spPr>
            <p:txBody>
              <a:bodyPr/>
              <a:lstStyle/>
              <a:p>
                <a:pPr>
                  <a:defRPr/>
                </a:pPr>
                <a:endParaRPr kumimoji="0" lang="zh-TW" altLang="en-US" sz="2400">
                  <a:latin typeface="Times New Roman" pitchFamily="18" charset="0"/>
                  <a:ea typeface="新細明體" charset="-120"/>
                </a:endParaRPr>
              </a:p>
            </p:txBody>
          </p:sp>
          <p:sp>
            <p:nvSpPr>
              <p:cNvPr id="17" name="Rectangle 1039"/>
              <p:cNvSpPr>
                <a:spLocks noChangeArrowheads="1"/>
              </p:cNvSpPr>
              <p:nvPr/>
            </p:nvSpPr>
            <p:spPr bwMode="auto">
              <a:xfrm>
                <a:off x="719" y="1857"/>
                <a:ext cx="368" cy="406"/>
              </a:xfrm>
              <a:prstGeom prst="rect">
                <a:avLst/>
              </a:prstGeom>
              <a:solidFill>
                <a:schemeClr val="accent2"/>
              </a:solidFill>
              <a:ln>
                <a:noFill/>
              </a:ln>
              <a:extLst/>
            </p:spPr>
            <p:txBody>
              <a:bodyPr/>
              <a:lstStyle/>
              <a:p>
                <a:pPr>
                  <a:defRPr/>
                </a:pPr>
                <a:endParaRPr kumimoji="0" lang="zh-TW" altLang="en-US" sz="2400">
                  <a:latin typeface="Times New Roman" pitchFamily="18" charset="0"/>
                  <a:ea typeface="新細明體" charset="-120"/>
                </a:endParaRPr>
              </a:p>
            </p:txBody>
          </p:sp>
        </p:grpSp>
      </p:grpSp>
      <p:sp>
        <p:nvSpPr>
          <p:cNvPr id="517139" name="Rectangle 1043"/>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TW" altLang="en-US" smtClean="0"/>
              <a:t>按一下以編輯母片標題樣式</a:t>
            </a:r>
            <a:endParaRPr lang="zh-TW" altLang="en-US"/>
          </a:p>
        </p:txBody>
      </p:sp>
      <p:sp>
        <p:nvSpPr>
          <p:cNvPr id="517140"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smtClean="0"/>
              <a:t>按一下以編輯母片副標題樣式</a:t>
            </a:r>
            <a:endParaRPr lang="zh-TW" altLang="en-US"/>
          </a:p>
        </p:txBody>
      </p:sp>
      <p:sp>
        <p:nvSpPr>
          <p:cNvPr id="18"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9" name="Rectangle 1041"/>
          <p:cNvSpPr>
            <a:spLocks noGrp="1" noChangeArrowheads="1"/>
          </p:cNvSpPr>
          <p:nvPr>
            <p:ph type="ftr" sz="quarter" idx="11"/>
          </p:nvPr>
        </p:nvSpPr>
        <p:spPr/>
        <p:txBody>
          <a:bodyPr/>
          <a:lstStyle>
            <a:lvl1pPr>
              <a:defRPr/>
            </a:lvl1pPr>
          </a:lstStyle>
          <a:p>
            <a:pPr>
              <a:defRPr/>
            </a:pPr>
            <a:endParaRPr lang="en-US" altLang="zh-TW"/>
          </a:p>
        </p:txBody>
      </p:sp>
      <p:sp>
        <p:nvSpPr>
          <p:cNvPr id="20" name="Rectangle 1042"/>
          <p:cNvSpPr>
            <a:spLocks noGrp="1" noChangeArrowheads="1"/>
          </p:cNvSpPr>
          <p:nvPr>
            <p:ph type="sldNum" sz="quarter" idx="12"/>
          </p:nvPr>
        </p:nvSpPr>
        <p:spPr/>
        <p:txBody>
          <a:bodyPr/>
          <a:lstStyle>
            <a:lvl1pPr>
              <a:defRPr/>
            </a:lvl1pPr>
          </a:lstStyle>
          <a:p>
            <a:fld id="{D840539B-D226-4C07-881C-EF860A5220A8}" type="slidenum">
              <a:rPr lang="zh-TW" altLang="en-US" smtClean="0"/>
              <a:pPr/>
              <a:t>‹#›</a:t>
            </a:fld>
            <a:endParaRPr lang="en-US" altLang="zh-TW"/>
          </a:p>
        </p:txBody>
      </p:sp>
    </p:spTree>
    <p:extLst>
      <p:ext uri="{BB962C8B-B14F-4D97-AF65-F5344CB8AC3E}">
        <p14:creationId xmlns:p14="http://schemas.microsoft.com/office/powerpoint/2010/main" val="390042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5D2A9CA0-E8F9-4254-A6DB-79F8D2966B64}" type="slidenum">
              <a:rPr lang="zh-TW" altLang="en-US" smtClean="0"/>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51040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1D155F95-186E-4FF4-9611-E334337954F5}" type="slidenum">
              <a:rPr lang="zh-TW" altLang="en-US" smtClean="0"/>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13206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6FDC4027-E37F-44C9-86AB-A406A2B8A72C}"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02132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FFAE7BB2-292D-4905-B524-CDECECF3D58C}" type="slidenum">
              <a:rPr lang="zh-TW" altLang="en-US" smtClean="0"/>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69524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98519926-B976-4054-A585-89561F61F49D}" type="slidenum">
              <a:rPr lang="zh-TW" altLang="en-US" smtClean="0"/>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59315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B4516A97-FB4E-4F8A-908F-6A8B024E6791}" type="slidenum">
              <a:rPr lang="zh-TW" altLang="en-US" smtClean="0"/>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02359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fld id="{C0BAB0AA-B5BF-4649-87D6-C78983387C98}" type="slidenum">
              <a:rPr lang="zh-TW" altLang="en-US" smtClean="0"/>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61219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6B4A0DC0-A3B4-461B-A754-0E8D7685855C}" type="slidenum">
              <a:rPr lang="zh-TW" altLang="en-US" smtClean="0"/>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23337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fld id="{8F342E72-EE9C-4445-97B3-9F40CE9F2D6A}" type="slidenum">
              <a:rPr lang="zh-TW" altLang="en-US" smtClean="0"/>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17739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D02394C2-38A9-41B2-B7A0-3006CD5FA88B}" type="slidenum">
              <a:rPr lang="zh-TW" altLang="en-US" smtClean="0"/>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03524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11F3E5FB-49BB-4650-813A-B3C1B483B728}" type="slidenum">
              <a:rPr lang="zh-TW" altLang="en-US" smtClean="0"/>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92258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atin typeface="Arial" pitchFamily="34" charset="0"/>
                <a:ea typeface="新細明體" pitchFamily="18" charset="-120"/>
              </a:defRPr>
            </a:lvl1pPr>
          </a:lstStyle>
          <a:p>
            <a:pPr>
              <a:defRPr/>
            </a:pPr>
            <a:endParaRPr lang="en-US" altLang="zh-TW"/>
          </a:p>
        </p:txBody>
      </p:sp>
      <p:sp>
        <p:nvSpPr>
          <p:cNvPr id="516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anose="020B0A04020102020204" pitchFamily="34" charset="0"/>
              </a:defRPr>
            </a:lvl1pPr>
          </a:lstStyle>
          <a:p>
            <a:fld id="{84EBE989-1949-4A85-A3BE-35A30B36FC57}" type="slidenum">
              <a:rPr lang="zh-TW" altLang="en-US" smtClean="0"/>
              <a:pPr/>
              <a:t>‹#›</a:t>
            </a:fld>
            <a:endParaRPr lang="en-US" altLang="zh-TW"/>
          </a:p>
        </p:txBody>
      </p:sp>
      <p:grpSp>
        <p:nvGrpSpPr>
          <p:cNvPr id="32772"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p>
              <a:pPr algn="ctr">
                <a:defRPr/>
              </a:pPr>
              <a:endParaRPr kumimoji="0" lang="zh-TW" altLang="en-US" sz="2400">
                <a:latin typeface="Times New Roman" pitchFamily="18" charset="0"/>
                <a:ea typeface="新細明體" charset="-12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a:defRPr/>
              </a:pPr>
              <a:endParaRPr kumimoji="0" lang="zh-TW" altLang="en-US" sz="2400">
                <a:latin typeface="Times New Roman" pitchFamily="18" charset="0"/>
                <a:ea typeface="新細明體" charset="-12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a:defRPr/>
              </a:pPr>
              <a:endParaRPr kumimoji="0" lang="zh-TW" altLang="en-US">
                <a:solidFill>
                  <a:schemeClr val="hlink"/>
                </a:solidFill>
                <a:latin typeface="Arial" charset="0"/>
                <a:ea typeface="新細明體" charset="-12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a:defRPr/>
              </a:pPr>
              <a:endParaRPr kumimoji="0" lang="zh-TW" altLang="en-US">
                <a:solidFill>
                  <a:schemeClr val="hlink"/>
                </a:solidFill>
                <a:latin typeface="Arial" charset="0"/>
                <a:ea typeface="新細明體" charset="-12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a:defRPr/>
              </a:pPr>
              <a:endParaRPr kumimoji="0" lang="zh-TW" altLang="en-US">
                <a:solidFill>
                  <a:schemeClr val="accent2"/>
                </a:solidFill>
                <a:latin typeface="Arial" charset="0"/>
                <a:ea typeface="新細明體" charset="-12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a:defRPr/>
              </a:pPr>
              <a:endParaRPr kumimoji="0" lang="zh-TW" altLang="en-US">
                <a:solidFill>
                  <a:schemeClr val="hlink"/>
                </a:solidFill>
                <a:latin typeface="Arial" charset="0"/>
                <a:ea typeface="新細明體" charset="-12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p:spPr>
          <p:txBody>
            <a:bodyPr/>
            <a:lstStyle/>
            <a:p>
              <a:pPr>
                <a:defRPr/>
              </a:pPr>
              <a:endParaRPr kumimoji="0" lang="zh-TW" altLang="en-US" sz="2400">
                <a:latin typeface="Times New Roman" pitchFamily="18" charset="0"/>
                <a:ea typeface="新細明體" charset="-12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a:defRPr/>
              </a:pPr>
              <a:endParaRPr kumimoji="0" lang="zh-TW" altLang="en-US">
                <a:solidFill>
                  <a:schemeClr val="accent2"/>
                </a:solidFill>
                <a:latin typeface="Arial" charset="0"/>
                <a:ea typeface="新細明體" charset="-12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a:defRPr/>
              </a:pPr>
              <a:endParaRPr kumimoji="0" lang="zh-TW" altLang="en-US">
                <a:solidFill>
                  <a:schemeClr val="accent2"/>
                </a:solidFill>
                <a:latin typeface="Arial" charset="0"/>
                <a:ea typeface="新細明體" charset="-120"/>
              </a:endParaRPr>
            </a:p>
          </p:txBody>
        </p:sp>
      </p:grpSp>
      <p:sp>
        <p:nvSpPr>
          <p:cNvPr id="32773"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277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16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pitchFamily="34" charset="0"/>
                <a:ea typeface="新細明體" pitchFamily="18" charset="-120"/>
              </a:defRPr>
            </a:lvl1pPr>
          </a:lstStyle>
          <a:p>
            <a:pPr>
              <a:defRPr/>
            </a:pPr>
            <a:endParaRPr lang="en-US" altLang="zh-TW"/>
          </a:p>
        </p:txBody>
      </p:sp>
    </p:spTree>
    <p:extLst>
      <p:ext uri="{BB962C8B-B14F-4D97-AF65-F5344CB8AC3E}">
        <p14:creationId xmlns:p14="http://schemas.microsoft.com/office/powerpoint/2010/main" val="371375745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Lst>
  <p:hf hdr="0" ftr="0" dt="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pitchFamily="34" charset="0"/>
          <a:ea typeface="新細明體" pitchFamily="18" charset="-120"/>
        </a:defRPr>
      </a:lvl2pPr>
      <a:lvl3pPr algn="l" rtl="0" eaLnBrk="1" fontAlgn="base" hangingPunct="1">
        <a:spcBef>
          <a:spcPct val="0"/>
        </a:spcBef>
        <a:spcAft>
          <a:spcPct val="0"/>
        </a:spcAft>
        <a:defRPr kumimoji="1" sz="4400">
          <a:solidFill>
            <a:schemeClr val="tx1"/>
          </a:solidFill>
          <a:latin typeface="Arial" pitchFamily="34" charset="0"/>
          <a:ea typeface="新細明體" pitchFamily="18" charset="-120"/>
        </a:defRPr>
      </a:lvl3pPr>
      <a:lvl4pPr algn="l" rtl="0" eaLnBrk="1" fontAlgn="base" hangingPunct="1">
        <a:spcBef>
          <a:spcPct val="0"/>
        </a:spcBef>
        <a:spcAft>
          <a:spcPct val="0"/>
        </a:spcAft>
        <a:defRPr kumimoji="1" sz="4400">
          <a:solidFill>
            <a:schemeClr val="tx1"/>
          </a:solidFill>
          <a:latin typeface="Arial" pitchFamily="34" charset="0"/>
          <a:ea typeface="新細明體" pitchFamily="18" charset="-120"/>
        </a:defRPr>
      </a:lvl4pPr>
      <a:lvl5pPr algn="l" rtl="0" eaLnBrk="1" fontAlgn="base" hangingPunct="1">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oleObject" Target="../embeddings/oleObject910.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010.bin"/><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8.png"/><Relationship Id="rId9"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8.bin"/><Relationship Id="rId18" Type="http://schemas.openxmlformats.org/officeDocument/2006/relationships/image" Target="../media/image3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1.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30.wmf"/><Relationship Id="rId19" Type="http://schemas.openxmlformats.org/officeDocument/2006/relationships/oleObject" Target="../embeddings/oleObject21.bin"/><Relationship Id="rId4" Type="http://schemas.openxmlformats.org/officeDocument/2006/relationships/image" Target="../media/image27.wmf"/><Relationship Id="rId9" Type="http://schemas.openxmlformats.org/officeDocument/2006/relationships/oleObject" Target="../embeddings/oleObject16.bin"/><Relationship Id="rId14" Type="http://schemas.openxmlformats.org/officeDocument/2006/relationships/image" Target="../media/image32.wmf"/></Relationships>
</file>

<file path=ppt/slides/_rels/slide16.xml.rels><?xml version="1.0" encoding="UTF-8" standalone="yes"?>
<Relationships xmlns="http://schemas.openxmlformats.org/package/2006/relationships"><Relationship Id="rId13" Type="http://schemas.openxmlformats.org/officeDocument/2006/relationships/image" Target="../media/image37.png"/><Relationship Id="rId3" Type="http://schemas.openxmlformats.org/officeDocument/2006/relationships/image" Target="../media/image36.png"/><Relationship Id="rId12"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xml"/><Relationship Id="rId1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0.pn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36.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2.bin"/><Relationship Id="rId18" Type="http://schemas.openxmlformats.org/officeDocument/2006/relationships/image" Target="../media/image48.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45.wmf"/><Relationship Id="rId17" Type="http://schemas.openxmlformats.org/officeDocument/2006/relationships/oleObject" Target="../embeddings/oleObject34.bin"/><Relationship Id="rId2" Type="http://schemas.openxmlformats.org/officeDocument/2006/relationships/slideLayout" Target="../slideLayouts/slideLayout6.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44.wmf"/><Relationship Id="rId19" Type="http://schemas.openxmlformats.org/officeDocument/2006/relationships/oleObject" Target="../embeddings/oleObject35.bin"/><Relationship Id="rId4" Type="http://schemas.openxmlformats.org/officeDocument/2006/relationships/image" Target="../media/image41.wmf"/><Relationship Id="rId9" Type="http://schemas.openxmlformats.org/officeDocument/2006/relationships/oleObject" Target="../embeddings/oleObject30.bin"/><Relationship Id="rId14" Type="http://schemas.openxmlformats.org/officeDocument/2006/relationships/image" Target="../media/image46.wmf"/><Relationship Id="rId22" Type="http://schemas.openxmlformats.org/officeDocument/2006/relationships/image" Target="../media/image50.png"/></Relationships>
</file>

<file path=ppt/slides/_rels/slide1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1.wmf"/><Relationship Id="rId5" Type="http://schemas.openxmlformats.org/officeDocument/2006/relationships/oleObject" Target="../embeddings/oleObject38.bin"/><Relationship Id="rId10" Type="http://schemas.openxmlformats.org/officeDocument/2006/relationships/image" Target="../media/image53.wmf"/><Relationship Id="rId4" Type="http://schemas.openxmlformats.org/officeDocument/2006/relationships/image" Target="../media/image50.png"/><Relationship Id="rId9"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55.wmf"/><Relationship Id="rId5" Type="http://schemas.openxmlformats.org/officeDocument/2006/relationships/oleObject" Target="../embeddings/oleObject42.bin"/><Relationship Id="rId4" Type="http://schemas.openxmlformats.org/officeDocument/2006/relationships/image" Target="../media/image5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7.bin"/><Relationship Id="rId18" Type="http://schemas.openxmlformats.org/officeDocument/2006/relationships/image" Target="../media/image63.wmf"/><Relationship Id="rId3" Type="http://schemas.openxmlformats.org/officeDocument/2006/relationships/oleObject" Target="../embeddings/oleObject43.bin"/><Relationship Id="rId21" Type="http://schemas.openxmlformats.org/officeDocument/2006/relationships/oleObject" Target="../embeddings/oleObject51.bin"/><Relationship Id="rId7" Type="http://schemas.openxmlformats.org/officeDocument/2006/relationships/image" Target="../media/image58.wmf"/><Relationship Id="rId12" Type="http://schemas.openxmlformats.org/officeDocument/2006/relationships/image" Target="../media/image60.wmf"/><Relationship Id="rId17" Type="http://schemas.openxmlformats.org/officeDocument/2006/relationships/oleObject" Target="../embeddings/oleObject49.bin"/><Relationship Id="rId2" Type="http://schemas.openxmlformats.org/officeDocument/2006/relationships/slideLayout" Target="../slideLayouts/slideLayout6.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10.vml"/><Relationship Id="rId6" Type="http://schemas.openxmlformats.org/officeDocument/2006/relationships/oleObject" Target="../embeddings/oleObject44.bin"/><Relationship Id="rId11" Type="http://schemas.openxmlformats.org/officeDocument/2006/relationships/oleObject" Target="../embeddings/oleObject46.bin"/><Relationship Id="rId5" Type="http://schemas.openxmlformats.org/officeDocument/2006/relationships/image" Target="../media/image80.png"/><Relationship Id="rId15" Type="http://schemas.openxmlformats.org/officeDocument/2006/relationships/oleObject" Target="../embeddings/oleObject48.bin"/><Relationship Id="rId10" Type="http://schemas.openxmlformats.org/officeDocument/2006/relationships/image" Target="../media/image81.png"/><Relationship Id="rId19" Type="http://schemas.openxmlformats.org/officeDocument/2006/relationships/oleObject" Target="../embeddings/oleObject50.bin"/><Relationship Id="rId4" Type="http://schemas.openxmlformats.org/officeDocument/2006/relationships/image" Target="../media/image57.wmf"/><Relationship Id="rId9" Type="http://schemas.openxmlformats.org/officeDocument/2006/relationships/image" Target="../media/image59.wmf"/><Relationship Id="rId14" Type="http://schemas.openxmlformats.org/officeDocument/2006/relationships/image" Target="../media/image61.wmf"/><Relationship Id="rId22" Type="http://schemas.openxmlformats.org/officeDocument/2006/relationships/image" Target="../media/image65.wmf"/></Relationships>
</file>

<file path=ppt/slides/_rels/slide22.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0.wmf"/><Relationship Id="rId18" Type="http://schemas.openxmlformats.org/officeDocument/2006/relationships/image" Target="../media/image93.png"/><Relationship Id="rId3" Type="http://schemas.openxmlformats.org/officeDocument/2006/relationships/oleObject" Target="../embeddings/oleObject52.bin"/><Relationship Id="rId21" Type="http://schemas.openxmlformats.org/officeDocument/2006/relationships/oleObject" Target="../embeddings/oleObject60.bin"/><Relationship Id="rId7" Type="http://schemas.openxmlformats.org/officeDocument/2006/relationships/oleObject" Target="../embeddings/oleObject54.bin"/><Relationship Id="rId12" Type="http://schemas.openxmlformats.org/officeDocument/2006/relationships/oleObject" Target="../embeddings/oleObject56.bin"/><Relationship Id="rId17" Type="http://schemas.openxmlformats.org/officeDocument/2006/relationships/image" Target="../media/image72.wmf"/><Relationship Id="rId25" Type="http://schemas.openxmlformats.org/officeDocument/2006/relationships/image" Target="../media/image75.wmf"/><Relationship Id="rId2" Type="http://schemas.openxmlformats.org/officeDocument/2006/relationships/slideLayout" Target="../slideLayouts/slideLayout6.xml"/><Relationship Id="rId16" Type="http://schemas.openxmlformats.org/officeDocument/2006/relationships/oleObject" Target="../embeddings/oleObject58.bin"/><Relationship Id="rId20" Type="http://schemas.openxmlformats.org/officeDocument/2006/relationships/image" Target="../media/image73.wmf"/><Relationship Id="rId1" Type="http://schemas.openxmlformats.org/officeDocument/2006/relationships/vmlDrawing" Target="../drawings/vmlDrawing11.vml"/><Relationship Id="rId6" Type="http://schemas.openxmlformats.org/officeDocument/2006/relationships/image" Target="../media/image67.wmf"/><Relationship Id="rId11" Type="http://schemas.openxmlformats.org/officeDocument/2006/relationships/image" Target="../media/image92.png"/><Relationship Id="rId24" Type="http://schemas.openxmlformats.org/officeDocument/2006/relationships/oleObject" Target="../embeddings/oleObject61.bin"/><Relationship Id="rId5" Type="http://schemas.openxmlformats.org/officeDocument/2006/relationships/oleObject" Target="../embeddings/oleObject53.bin"/><Relationship Id="rId15" Type="http://schemas.openxmlformats.org/officeDocument/2006/relationships/image" Target="../media/image71.wmf"/><Relationship Id="rId23" Type="http://schemas.openxmlformats.org/officeDocument/2006/relationships/image" Target="../media/image94.png"/><Relationship Id="rId10" Type="http://schemas.openxmlformats.org/officeDocument/2006/relationships/image" Target="../media/image69.wmf"/><Relationship Id="rId19" Type="http://schemas.openxmlformats.org/officeDocument/2006/relationships/oleObject" Target="../embeddings/oleObject59.bin"/><Relationship Id="rId4" Type="http://schemas.openxmlformats.org/officeDocument/2006/relationships/image" Target="../media/image66.wmf"/><Relationship Id="rId9" Type="http://schemas.openxmlformats.org/officeDocument/2006/relationships/oleObject" Target="../embeddings/oleObject55.bin"/><Relationship Id="rId14" Type="http://schemas.openxmlformats.org/officeDocument/2006/relationships/oleObject" Target="../embeddings/oleObject57.bin"/><Relationship Id="rId22" Type="http://schemas.openxmlformats.org/officeDocument/2006/relationships/image" Target="../media/image74.wmf"/></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5.wmf"/><Relationship Id="rId5" Type="http://schemas.openxmlformats.org/officeDocument/2006/relationships/oleObject" Target="../embeddings/oleObject63.bin"/><Relationship Id="rId4" Type="http://schemas.openxmlformats.org/officeDocument/2006/relationships/image" Target="../media/image8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108.png"/><Relationship Id="rId7" Type="http://schemas.openxmlformats.org/officeDocument/2006/relationships/image" Target="../media/image87.wmf"/><Relationship Id="rId12" Type="http://schemas.openxmlformats.org/officeDocument/2006/relationships/image" Target="../media/image109.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90.bin"/><Relationship Id="rId11" Type="http://schemas.openxmlformats.org/officeDocument/2006/relationships/image" Target="../media/image89.wmf"/><Relationship Id="rId5" Type="http://schemas.openxmlformats.org/officeDocument/2006/relationships/image" Target="../media/image87.wmf"/><Relationship Id="rId10" Type="http://schemas.openxmlformats.org/officeDocument/2006/relationships/oleObject" Target="../embeddings/oleObject67.bin"/><Relationship Id="rId4" Type="http://schemas.openxmlformats.org/officeDocument/2006/relationships/oleObject" Target="../embeddings/oleObject65.bin"/><Relationship Id="rId9" Type="http://schemas.openxmlformats.org/officeDocument/2006/relationships/image" Target="../media/image88.wmf"/></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97.png"/><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0.bin"/><Relationship Id="rId5" Type="http://schemas.openxmlformats.org/officeDocument/2006/relationships/image" Target="../media/image96.wmf"/><Relationship Id="rId4"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70.bin"/><Relationship Id="rId5" Type="http://schemas.openxmlformats.org/officeDocument/2006/relationships/image" Target="../media/image97.wmf"/><Relationship Id="rId4" Type="http://schemas.openxmlformats.org/officeDocument/2006/relationships/oleObject" Target="../embeddings/oleObject69.bin"/></Relationships>
</file>

<file path=ppt/slides/_rels/slide3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101.png"/><Relationship Id="rId7" Type="http://schemas.openxmlformats.org/officeDocument/2006/relationships/oleObject" Target="../embeddings/oleObject80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9.wmf"/><Relationship Id="rId5" Type="http://schemas.openxmlformats.org/officeDocument/2006/relationships/oleObject" Target="../embeddings/oleObject70.bin"/><Relationship Id="rId4" Type="http://schemas.openxmlformats.org/officeDocument/2006/relationships/image" Target="../media/image102.png"/><Relationship Id="rId9" Type="http://schemas.openxmlformats.org/officeDocument/2006/relationships/image" Target="../media/image103.png"/></Relationships>
</file>

<file path=ppt/slides/_rels/slide33.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76.bin"/><Relationship Id="rId18" Type="http://schemas.openxmlformats.org/officeDocument/2006/relationships/oleObject" Target="../embeddings/oleObject79.bin"/><Relationship Id="rId26" Type="http://schemas.openxmlformats.org/officeDocument/2006/relationships/image" Target="../media/image111.wmf"/><Relationship Id="rId3" Type="http://schemas.openxmlformats.org/officeDocument/2006/relationships/oleObject" Target="../embeddings/oleObject71.bin"/><Relationship Id="rId21" Type="http://schemas.openxmlformats.org/officeDocument/2006/relationships/oleObject" Target="../embeddings/oleObject81.bin"/><Relationship Id="rId7" Type="http://schemas.openxmlformats.org/officeDocument/2006/relationships/oleObject" Target="../embeddings/oleObject73.bin"/><Relationship Id="rId12" Type="http://schemas.openxmlformats.org/officeDocument/2006/relationships/image" Target="../media/image106.wmf"/><Relationship Id="rId17" Type="http://schemas.openxmlformats.org/officeDocument/2006/relationships/image" Target="../media/image108.wmf"/><Relationship Id="rId25"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oleObject" Target="../embeddings/oleObject78.bin"/><Relationship Id="rId20" Type="http://schemas.openxmlformats.org/officeDocument/2006/relationships/oleObject" Target="../embeddings/oleObject80.bin"/><Relationship Id="rId1" Type="http://schemas.openxmlformats.org/officeDocument/2006/relationships/vmlDrawing" Target="../drawings/vmlDrawing17.vml"/><Relationship Id="rId6" Type="http://schemas.openxmlformats.org/officeDocument/2006/relationships/image" Target="../media/image103.wmf"/><Relationship Id="rId11" Type="http://schemas.openxmlformats.org/officeDocument/2006/relationships/oleObject" Target="../embeddings/oleObject75.bin"/><Relationship Id="rId24" Type="http://schemas.openxmlformats.org/officeDocument/2006/relationships/oleObject" Target="../embeddings/oleObject83.bin"/><Relationship Id="rId5" Type="http://schemas.openxmlformats.org/officeDocument/2006/relationships/oleObject" Target="../embeddings/oleObject72.bin"/><Relationship Id="rId15" Type="http://schemas.openxmlformats.org/officeDocument/2006/relationships/oleObject" Target="../embeddings/oleObject77.bin"/><Relationship Id="rId23" Type="http://schemas.openxmlformats.org/officeDocument/2006/relationships/oleObject" Target="../embeddings/oleObject82.bin"/><Relationship Id="rId10" Type="http://schemas.openxmlformats.org/officeDocument/2006/relationships/image" Target="../media/image105.wmf"/><Relationship Id="rId19" Type="http://schemas.openxmlformats.org/officeDocument/2006/relationships/image" Target="../media/image109.wmf"/><Relationship Id="rId4" Type="http://schemas.openxmlformats.org/officeDocument/2006/relationships/image" Target="../media/image102.wmf"/><Relationship Id="rId9" Type="http://schemas.openxmlformats.org/officeDocument/2006/relationships/oleObject" Target="../embeddings/oleObject74.bin"/><Relationship Id="rId14" Type="http://schemas.openxmlformats.org/officeDocument/2006/relationships/image" Target="../media/image107.wmf"/><Relationship Id="rId22" Type="http://schemas.openxmlformats.org/officeDocument/2006/relationships/image" Target="../media/image11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118.png"/><Relationship Id="rId7" Type="http://schemas.openxmlformats.org/officeDocument/2006/relationships/image" Target="../media/image112.wmf"/><Relationship Id="rId33" Type="http://schemas.openxmlformats.org/officeDocument/2006/relationships/image" Target="../media/image129.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20.bin"/><Relationship Id="rId11" Type="http://schemas.openxmlformats.org/officeDocument/2006/relationships/image" Target="../media/image105.wmf"/><Relationship Id="rId32" Type="http://schemas.openxmlformats.org/officeDocument/2006/relationships/image" Target="../media/image128.png"/><Relationship Id="rId5" Type="http://schemas.openxmlformats.org/officeDocument/2006/relationships/image" Target="../media/image112.wmf"/><Relationship Id="rId10" Type="http://schemas.openxmlformats.org/officeDocument/2006/relationships/oleObject" Target="../embeddings/oleObject87.bin"/><Relationship Id="rId4" Type="http://schemas.openxmlformats.org/officeDocument/2006/relationships/oleObject" Target="../embeddings/oleObject85.bin"/><Relationship Id="rId9" Type="http://schemas.openxmlformats.org/officeDocument/2006/relationships/image" Target="../media/image105.wmf"/></Relationships>
</file>

<file path=ppt/slides/_rels/slide35.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93.bin"/><Relationship Id="rId18" Type="http://schemas.openxmlformats.org/officeDocument/2006/relationships/image" Target="../media/image120.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117.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19.vml"/><Relationship Id="rId6" Type="http://schemas.openxmlformats.org/officeDocument/2006/relationships/image" Target="../media/image114.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116.wmf"/><Relationship Id="rId19" Type="http://schemas.openxmlformats.org/officeDocument/2006/relationships/oleObject" Target="../embeddings/oleObject96.bin"/><Relationship Id="rId4" Type="http://schemas.openxmlformats.org/officeDocument/2006/relationships/image" Target="../media/image113.wmf"/><Relationship Id="rId9" Type="http://schemas.openxmlformats.org/officeDocument/2006/relationships/oleObject" Target="../embeddings/oleObject91.bin"/><Relationship Id="rId14" Type="http://schemas.openxmlformats.org/officeDocument/2006/relationships/image" Target="../media/image118.wmf"/><Relationship Id="rId22" Type="http://schemas.openxmlformats.org/officeDocument/2006/relationships/image" Target="../media/image122.wmf"/></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123.wmf"/><Relationship Id="rId4" Type="http://schemas.openxmlformats.org/officeDocument/2006/relationships/oleObject" Target="../embeddings/oleObject98.bin"/></Relationships>
</file>

<file path=ppt/slides/_rels/slide3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18" Type="http://schemas.openxmlformats.org/officeDocument/2006/relationships/oleObject" Target="../embeddings/oleObject610.bin"/><Relationship Id="rId26" Type="http://schemas.openxmlformats.org/officeDocument/2006/relationships/oleObject" Target="../embeddings/oleObject810.bin"/><Relationship Id="rId3" Type="http://schemas.openxmlformats.org/officeDocument/2006/relationships/image" Target="../media/image15.png"/><Relationship Id="rId21" Type="http://schemas.openxmlformats.org/officeDocument/2006/relationships/image" Target="../media/image13.wmf"/><Relationship Id="rId7" Type="http://schemas.openxmlformats.org/officeDocument/2006/relationships/image" Target="../media/image9.wmf"/><Relationship Id="rId12" Type="http://schemas.openxmlformats.org/officeDocument/2006/relationships/oleObject" Target="../embeddings/oleObject5.bin"/><Relationship Id="rId17" Type="http://schemas.openxmlformats.org/officeDocument/2006/relationships/image" Target="../media/image12.wmf"/><Relationship Id="rId25"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oleObject" Target="../embeddings/oleObject6.bin"/><Relationship Id="rId20" Type="http://schemas.openxmlformats.org/officeDocument/2006/relationships/oleObject" Target="../embeddings/oleObject7.bin"/><Relationship Id="rId1" Type="http://schemas.openxmlformats.org/officeDocument/2006/relationships/vmlDrawing" Target="../drawings/vmlDrawing2.vml"/><Relationship Id="rId6" Type="http://schemas.openxmlformats.org/officeDocument/2006/relationships/oleObject" Target="../embeddings/oleObject310.bin"/><Relationship Id="rId11" Type="http://schemas.openxmlformats.org/officeDocument/2006/relationships/image" Target="../media/image10.wmf"/><Relationship Id="rId24" Type="http://schemas.openxmlformats.org/officeDocument/2006/relationships/oleObject" Target="../embeddings/oleObject8.bin"/><Relationship Id="rId5" Type="http://schemas.openxmlformats.org/officeDocument/2006/relationships/image" Target="../media/image9.wmf"/><Relationship Id="rId15" Type="http://schemas.openxmlformats.org/officeDocument/2006/relationships/image" Target="../media/image11.wmf"/><Relationship Id="rId23" Type="http://schemas.openxmlformats.org/officeDocument/2006/relationships/image" Target="../media/image13.wmf"/><Relationship Id="rId10" Type="http://schemas.openxmlformats.org/officeDocument/2006/relationships/oleObject" Target="../embeddings/oleObject410.bin"/><Relationship Id="rId19" Type="http://schemas.openxmlformats.org/officeDocument/2006/relationships/image" Target="../media/image12.wmf"/><Relationship Id="rId4" Type="http://schemas.openxmlformats.org/officeDocument/2006/relationships/oleObject" Target="../embeddings/oleObject3.bin"/><Relationship Id="rId9" Type="http://schemas.openxmlformats.org/officeDocument/2006/relationships/image" Target="../media/image10.wmf"/><Relationship Id="rId14" Type="http://schemas.openxmlformats.org/officeDocument/2006/relationships/oleObject" Target="../embeddings/oleObject510.bin"/><Relationship Id="rId22" Type="http://schemas.openxmlformats.org/officeDocument/2006/relationships/oleObject" Target="../embeddings/oleObject710.bin"/><Relationship Id="rId27"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ctrTitle"/>
          </p:nvPr>
        </p:nvSpPr>
        <p:spPr>
          <a:xfrm>
            <a:off x="1665288" y="1866900"/>
            <a:ext cx="7443787" cy="2209800"/>
          </a:xfrm>
        </p:spPr>
        <p:txBody>
          <a:bodyPr/>
          <a:lstStyle/>
          <a:p>
            <a:pPr algn="ctr" eaLnBrk="1" hangingPunct="1"/>
            <a:r>
              <a:rPr lang="zh-TW" altLang="en-US" sz="4300" b="1" dirty="0" smtClean="0">
                <a:latin typeface="微軟正黑體" panose="020B0604030504040204" pitchFamily="34" charset="-120"/>
                <a:ea typeface="微軟正黑體" panose="020B0604030504040204" pitchFamily="34" charset="-120"/>
              </a:rPr>
              <a:t>第</a:t>
            </a:r>
            <a:r>
              <a:rPr lang="zh-TW" altLang="en-US" sz="4300" b="1" dirty="0">
                <a:latin typeface="微軟正黑體" panose="020B0604030504040204" pitchFamily="34" charset="-120"/>
                <a:ea typeface="微軟正黑體" panose="020B0604030504040204" pitchFamily="34" charset="-120"/>
              </a:rPr>
              <a:t>八</a:t>
            </a:r>
            <a:r>
              <a:rPr lang="zh-TW" altLang="en-US" sz="4300" b="1" dirty="0" smtClean="0">
                <a:latin typeface="微軟正黑體" panose="020B0604030504040204" pitchFamily="34" charset="-120"/>
                <a:ea typeface="微軟正黑體" panose="020B0604030504040204" pitchFamily="34" charset="-120"/>
              </a:rPr>
              <a:t>章</a:t>
            </a:r>
            <a:br>
              <a:rPr lang="zh-TW" altLang="en-US" sz="4300" b="1" dirty="0" smtClean="0">
                <a:latin typeface="微軟正黑體" panose="020B0604030504040204" pitchFamily="34" charset="-120"/>
                <a:ea typeface="微軟正黑體" panose="020B0604030504040204" pitchFamily="34" charset="-120"/>
              </a:rPr>
            </a:br>
            <a:r>
              <a:rPr lang="zh-TW" altLang="en-US" sz="4300" b="1" dirty="0" smtClean="0">
                <a:latin typeface="微軟正黑體" panose="020B0604030504040204" pitchFamily="34" charset="-120"/>
                <a:ea typeface="微軟正黑體" panose="020B0604030504040204" pitchFamily="34" charset="-120"/>
              </a:rPr>
              <a:t>紋理描述與分類</a:t>
            </a:r>
          </a:p>
        </p:txBody>
      </p:sp>
      <p:sp>
        <p:nvSpPr>
          <p:cNvPr id="23554" name="Rectangle 104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1538EC6-9B7B-4FFA-A36F-92B9960B62C3}" type="slidenum">
              <a:rPr kumimoji="0" lang="zh-TW" altLang="en-US">
                <a:latin typeface="Arial Black" panose="020B0A04020102020204" pitchFamily="34" charset="0"/>
              </a:rPr>
              <a:pPr eaLnBrk="1" hangingPunct="1"/>
              <a:t>1</a:t>
            </a:fld>
            <a:endParaRPr kumimoji="0" lang="en-US" altLang="zh-TW">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8660D80-1C8B-49C1-B551-E1F073E6FE6B}" type="slidenum">
              <a:rPr kumimoji="0" lang="zh-TW" altLang="en-US">
                <a:latin typeface="微軟正黑體" panose="020B0604030504040204" pitchFamily="34" charset="-120"/>
                <a:ea typeface="微軟正黑體" panose="020B0604030504040204" pitchFamily="34" charset="-120"/>
              </a:rPr>
              <a:pPr eaLnBrk="1" hangingPunct="1"/>
              <a:t>10</a:t>
            </a:fld>
            <a:endParaRPr kumimoji="0" lang="en-US" altLang="zh-TW">
              <a:latin typeface="微軟正黑體" panose="020B0604030504040204" pitchFamily="34" charset="-120"/>
              <a:ea typeface="微軟正黑體" panose="020B0604030504040204" pitchFamily="34" charset="-120"/>
            </a:endParaRPr>
          </a:p>
        </p:txBody>
      </p:sp>
      <p:grpSp>
        <p:nvGrpSpPr>
          <p:cNvPr id="8202" name="群組 15"/>
          <p:cNvGrpSpPr>
            <a:grpSpLocks/>
          </p:cNvGrpSpPr>
          <p:nvPr/>
        </p:nvGrpSpPr>
        <p:grpSpPr bwMode="auto">
          <a:xfrm>
            <a:off x="609600" y="933549"/>
            <a:ext cx="8229600" cy="4727699"/>
            <a:chOff x="609600" y="685800"/>
            <a:chExt cx="8229600" cy="4727699"/>
          </a:xfrm>
        </p:grpSpPr>
        <p:sp>
          <p:nvSpPr>
            <p:cNvPr id="8203" name="Text Box 4"/>
            <p:cNvSpPr txBox="1">
              <a:spLocks noChangeArrowheads="1"/>
            </p:cNvSpPr>
            <p:nvPr/>
          </p:nvSpPr>
          <p:spPr bwMode="auto">
            <a:xfrm>
              <a:off x="5562600" y="2971800"/>
              <a:ext cx="29578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rPr>
                <a:t>4.</a:t>
              </a:r>
              <a:r>
                <a:rPr lang="zh-TW" altLang="en-US" sz="1600" dirty="0" smtClean="0">
                  <a:latin typeface="微軟正黑體" panose="020B0604030504040204" pitchFamily="34" charset="-120"/>
                  <a:ea typeface="微軟正黑體" panose="020B0604030504040204" pitchFamily="34" charset="-120"/>
                </a:rPr>
                <a:t>1</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一物體的二個對稱軸 </a:t>
              </a:r>
            </a:p>
          </p:txBody>
        </p:sp>
        <p:sp>
          <p:nvSpPr>
            <p:cNvPr id="8204" name="Rectangle 5"/>
            <p:cNvSpPr>
              <a:spLocks noChangeArrowheads="1"/>
            </p:cNvSpPr>
            <p:nvPr/>
          </p:nvSpPr>
          <p:spPr bwMode="auto">
            <a:xfrm>
              <a:off x="6096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對稱軸偵測 </a:t>
              </a:r>
            </a:p>
          </p:txBody>
        </p:sp>
        <mc:AlternateContent xmlns:mc="http://schemas.openxmlformats.org/markup-compatibility/2006" xmlns:a14="http://schemas.microsoft.com/office/drawing/2010/main">
          <mc:Choice Requires="a14">
            <p:sp>
              <p:nvSpPr>
                <p:cNvPr id="8205" name="Rectangle 6"/>
                <p:cNvSpPr>
                  <a:spLocks noChangeArrowheads="1"/>
                </p:cNvSpPr>
                <p:nvPr/>
              </p:nvSpPr>
              <p:spPr bwMode="auto">
                <a:xfrm>
                  <a:off x="914400" y="1358443"/>
                  <a:ext cx="4267200"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14:m>
                    <m:oMath xmlns:m="http://schemas.openxmlformats.org/officeDocument/2006/math">
                      <m:r>
                        <a:rPr lang="en-US" altLang="zh-TW" sz="2200" i="1" dirty="0" smtClean="0">
                          <a:solidFill>
                            <a:schemeClr val="tx1"/>
                          </a:solidFill>
                          <a:latin typeface="Cambria Math" panose="02040503050406030204" pitchFamily="18" charset="0"/>
                        </a:rPr>
                        <m:t>h</m:t>
                      </m:r>
                    </m:oMath>
                  </a14:m>
                  <a:r>
                    <a:rPr lang="zh-TW" altLang="en-US" sz="2200" dirty="0" smtClean="0">
                      <a:latin typeface="微軟正黑體" panose="020B0604030504040204" pitchFamily="34" charset="-120"/>
                      <a:ea typeface="微軟正黑體" panose="020B0604030504040204" pitchFamily="34" charset="-120"/>
                    </a:rPr>
                    <a:t>為梯度方向柱狀圖</a:t>
                  </a: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8205" name="Rectangle 6"/>
                <p:cNvSpPr>
                  <a:spLocks noRot="1" noChangeAspect="1" noMove="1" noResize="1" noEditPoints="1" noAdjustHandles="1" noChangeArrowheads="1" noChangeShapeType="1" noTextEdit="1"/>
                </p:cNvSpPr>
                <p:nvPr/>
              </p:nvSpPr>
              <p:spPr bwMode="auto">
                <a:xfrm>
                  <a:off x="914400" y="1358443"/>
                  <a:ext cx="4267200" cy="430887"/>
                </a:xfrm>
                <a:prstGeom prst="rect">
                  <a:avLst/>
                </a:prstGeom>
                <a:blipFill rotWithShape="0">
                  <a:blip r:embed="rId3"/>
                  <a:stretch>
                    <a:fillRect l="-143" t="-8451" b="-281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06" name="Rectangle 10"/>
                <p:cNvSpPr>
                  <a:spLocks noChangeArrowheads="1"/>
                </p:cNvSpPr>
                <p:nvPr/>
              </p:nvSpPr>
              <p:spPr bwMode="auto">
                <a:xfrm>
                  <a:off x="914400" y="3645024"/>
                  <a:ext cx="7620000" cy="17684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25000"/>
                    </a:lnSpc>
                  </a:pPr>
                  <a:r>
                    <a:rPr lang="zh-TW" altLang="en-US" sz="2200" dirty="0">
                      <a:latin typeface="微軟正黑體" panose="020B0604030504040204" pitchFamily="34" charset="-120"/>
                      <a:ea typeface="微軟正黑體" panose="020B0604030504040204" pitchFamily="34" charset="-120"/>
                    </a:rPr>
                    <a:t>針對每一個</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𝑥</m:t>
                      </m:r>
                    </m:oMath>
                  </a14:m>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求出其得到的</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𝑆</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oMath>
                  </a14:m>
                  <a:r>
                    <a:rPr lang="en-US" altLang="zh-TW" sz="2200" dirty="0">
                      <a:latin typeface="微軟正黑體" panose="020B0604030504040204" pitchFamily="34" charset="-120"/>
                      <a:ea typeface="微軟正黑體" panose="020B0604030504040204" pitchFamily="34" charset="-120"/>
                    </a:rPr>
                    <a:t>。</a:t>
                  </a:r>
                </a:p>
                <a:p>
                  <a:pPr eaLnBrk="1" hangingPunct="1">
                    <a:lnSpc>
                      <a:spcPct val="125000"/>
                    </a:lnSpc>
                  </a:pPr>
                  <a:r>
                    <a:rPr lang="zh-TW" altLang="en-US" sz="2200" dirty="0">
                      <a:latin typeface="微軟正黑體" panose="020B0604030504040204" pitchFamily="34" charset="-120"/>
                      <a:ea typeface="微軟正黑體" panose="020B0604030504040204" pitchFamily="34" charset="-120"/>
                    </a:rPr>
                    <a:t>若將　　   分成1024份，可</a:t>
                  </a:r>
                  <a:r>
                    <a:rPr lang="zh-TW" altLang="en-US" sz="2200" dirty="0" smtClean="0">
                      <a:latin typeface="微軟正黑體" panose="020B0604030504040204" pitchFamily="34" charset="-120"/>
                      <a:ea typeface="微軟正黑體" panose="020B0604030504040204" pitchFamily="34" charset="-120"/>
                    </a:rPr>
                    <a:t>得</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𝑆</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(0)</m:t>
                      </m:r>
                      <m:r>
                        <a:rPr lang="en-US" altLang="zh-TW" sz="2200" i="1" dirty="0">
                          <a:latin typeface="Cambria Math" panose="02040503050406030204" pitchFamily="18" charset="0"/>
                          <a:ea typeface="微軟正黑體" panose="020B0604030504040204" pitchFamily="34" charset="-12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𝑆</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(1)</m:t>
                      </m:r>
                      <m:r>
                        <a:rPr lang="en-US" altLang="zh-TW" sz="2200" i="1" dirty="0">
                          <a:latin typeface="Cambria Math" panose="02040503050406030204" pitchFamily="18" charset="0"/>
                          <a:ea typeface="微軟正黑體" panose="020B0604030504040204" pitchFamily="34" charset="-12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zh-TW" altLang="en-US" sz="2200" i="1" dirty="0">
                          <a:latin typeface="Cambria Math" panose="02040503050406030204" pitchFamily="18" charset="0"/>
                          <a:ea typeface="微軟正黑體" panose="020B0604030504040204" pitchFamily="34" charset="-120"/>
                        </a:rPr>
                        <m:t>和</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𝑆</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(1023) </m:t>
                      </m:r>
                    </m:oMath>
                  </a14:m>
                  <a:r>
                    <a:rPr lang="zh-TW" altLang="en-US" sz="2200" dirty="0" smtClean="0">
                      <a:latin typeface="微軟正黑體" panose="020B0604030504040204" pitchFamily="34" charset="-120"/>
                      <a:ea typeface="微軟正黑體" panose="020B0604030504040204" pitchFamily="34" charset="-120"/>
                    </a:rPr>
                    <a:t>共</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1024</a:t>
                  </a:r>
                  <a:r>
                    <a:rPr lang="zh-TW" altLang="en-US" sz="2200" dirty="0" smtClean="0">
                      <a:latin typeface="微軟正黑體" panose="020B0604030504040204" pitchFamily="34" charset="-120"/>
                      <a:ea typeface="微軟正黑體" panose="020B0604030504040204" pitchFamily="34" charset="-120"/>
                    </a:rPr>
                    <a:t>個分數</a:t>
                  </a:r>
                  <a:r>
                    <a:rPr lang="zh-TW" altLang="en-US" sz="2200" dirty="0">
                      <a:latin typeface="微軟正黑體" panose="020B0604030504040204" pitchFamily="34" charset="-120"/>
                      <a:ea typeface="微軟正黑體" panose="020B0604030504040204" pitchFamily="34" charset="-120"/>
                    </a:rPr>
                    <a:t>，從這</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1024</a:t>
                  </a:r>
                  <a:r>
                    <a:rPr lang="zh-TW" altLang="en-US" sz="2200" dirty="0">
                      <a:latin typeface="微軟正黑體" panose="020B0604030504040204" pitchFamily="34" charset="-120"/>
                      <a:ea typeface="微軟正黑體" panose="020B0604030504040204" pitchFamily="34" charset="-120"/>
                    </a:rPr>
                    <a:t>個分數中，挑出最高的</a:t>
                  </a:r>
                  <a:r>
                    <a:rPr lang="zh-TW" altLang="en-US" sz="2200" dirty="0" smtClean="0">
                      <a:latin typeface="微軟正黑體" panose="020B0604030504040204" pitchFamily="34" charset="-120"/>
                      <a:ea typeface="微軟正黑體" panose="020B0604030504040204" pitchFamily="34" charset="-120"/>
                    </a:rPr>
                    <a:t>二個</a:t>
                  </a:r>
                  <a:r>
                    <a:rPr lang="zh-TW" altLang="en-US" sz="2200" dirty="0">
                      <a:latin typeface="微軟正黑體" panose="020B0604030504040204" pitchFamily="34" charset="-120"/>
                      <a:ea typeface="微軟正黑體" panose="020B0604030504040204" pitchFamily="34" charset="-120"/>
                    </a:rPr>
                    <a:t>分數，其對應的角度就是我們要的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𝛼</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 </m:t>
                      </m:r>
                      <m:r>
                        <a:rPr lang="zh-TW" altLang="en-US" sz="2200" i="1" dirty="0">
                          <a:latin typeface="Cambria Math" panose="02040503050406030204" pitchFamily="18" charset="0"/>
                          <a:ea typeface="微軟正黑體" panose="020B0604030504040204" pitchFamily="34" charset="-120"/>
                        </a:rPr>
                        <m:t>和</m:t>
                      </m:r>
                      <m:r>
                        <a:rPr lang="zh-TW" altLang="en-US" sz="2200" i="1" dirty="0">
                          <a:latin typeface="Cambria Math" panose="02040503050406030204" pitchFamily="18" charset="0"/>
                          <a:ea typeface="微軟正黑體" panose="020B0604030504040204" pitchFamily="34" charset="-120"/>
                        </a:rPr>
                        <m:t> </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𝛽</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 </m:t>
                      </m:r>
                    </m:oMath>
                  </a14:m>
                  <a:r>
                    <a:rPr lang="en-US" altLang="zh-TW" sz="2200" dirty="0">
                      <a:latin typeface="微軟正黑體" panose="020B0604030504040204" pitchFamily="34" charset="-120"/>
                      <a:ea typeface="微軟正黑體" panose="020B0604030504040204" pitchFamily="34" charset="-120"/>
                    </a:rPr>
                    <a:t>。 </a:t>
                  </a:r>
                </a:p>
              </p:txBody>
            </p:sp>
          </mc:Choice>
          <mc:Fallback xmlns="">
            <p:sp>
              <p:nvSpPr>
                <p:cNvPr id="8206" name="Rectangle 10"/>
                <p:cNvSpPr>
                  <a:spLocks noRot="1" noChangeAspect="1" noMove="1" noResize="1" noEditPoints="1" noAdjustHandles="1" noChangeArrowheads="1" noChangeShapeType="1" noTextEdit="1"/>
                </p:cNvSpPr>
                <p:nvPr/>
              </p:nvSpPr>
              <p:spPr bwMode="auto">
                <a:xfrm>
                  <a:off x="914400" y="3645024"/>
                  <a:ext cx="7620000" cy="1768475"/>
                </a:xfrm>
                <a:prstGeom prst="rect">
                  <a:avLst/>
                </a:prstGeom>
                <a:blipFill rotWithShape="0">
                  <a:blip r:embed="rId4"/>
                  <a:stretch>
                    <a:fillRect l="-1040" b="-4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8195" name="Object 9"/>
                <p:cNvGraphicFramePr>
                  <a:graphicFrameLocks noChangeAspect="1"/>
                </p:cNvGraphicFramePr>
                <p:nvPr/>
              </p:nvGraphicFramePr>
              <p:xfrm>
                <a:off x="1223963" y="2286000"/>
                <a:ext cx="3048000" cy="735013"/>
              </p:xfrm>
              <a:graphic>
                <a:graphicData uri="http://schemas.openxmlformats.org/presentationml/2006/ole">
                  <mc:AlternateContent>
                    <mc:Choice xmlns:v="urn:schemas-microsoft-com:vml" Requires="v">
                      <p:oleObj spid="_x0000_s8312" name="Equation" r:id="rId5" imgW="1638000" imgH="431640" progId="Equation.DSMT4">
                        <p:embed/>
                      </p:oleObj>
                    </mc:Choice>
                    <mc:Fallback>
                      <p:oleObj name="Equation" r:id="rId5" imgW="1638000" imgH="431640" progId="Equation.DSMT4">
                        <p:embed/>
                        <p:pic>
                          <p:nvPicPr>
                            <p:cNvPr id="0" name="Object 9"/>
                            <p:cNvPicPr>
                              <a:picLocks noChangeAspect="1" noChangeArrowheads="1"/>
                            </p:cNvPicPr>
                            <p:nvPr/>
                          </p:nvPicPr>
                          <p:blipFill>
                            <a:blip r:embed="rId6">
                              <a:extLst>
                                <a:ext uri="{28A0092B-C50C-407E-A947-70E740481C1C}">
                                  <a14:useLocalDpi val="0"/>
                                </a:ext>
                              </a:extLst>
                            </a:blip>
                            <a:srcRect/>
                            <a:stretch>
                              <a:fillRect/>
                            </a:stretch>
                          </p:blipFill>
                          <p:spPr bwMode="auto">
                            <a:xfrm>
                              <a:off x="1223963" y="2286000"/>
                              <a:ext cx="3048000" cy="7350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195" name="Object 9"/>
                <p:cNvGraphicFramePr>
                  <a:graphicFrameLocks noChangeAspect="1"/>
                </p:cNvGraphicFramePr>
                <p:nvPr/>
              </p:nvGraphicFramePr>
              <p:xfrm>
                <a:off x="1223963" y="2286000"/>
                <a:ext cx="3048000" cy="735013"/>
              </p:xfrm>
              <a:graphic>
                <a:graphicData uri="http://schemas.openxmlformats.org/presentationml/2006/ole">
                  <mc:AlternateContent>
                    <mc:Choice xmlns:v="urn:schemas-microsoft-com:vml" Requires="v">
                      <p:oleObj spid="_x0000_s8292" name="Equation" r:id="rId7" imgW="1638000" imgH="431640" progId="Equation.DSMT4">
                        <p:embed/>
                      </p:oleObj>
                    </mc:Choice>
                    <mc:Fallback>
                      <p:oleObj name="Equation" r:id="rId7" imgW="1638000" imgH="4316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3963" y="2286000"/>
                              <a:ext cx="30480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8207" name="Rectangle 11"/>
            <p:cNvSpPr>
              <a:spLocks noChangeArrowheads="1"/>
            </p:cNvSpPr>
            <p:nvPr/>
          </p:nvSpPr>
          <p:spPr bwMode="auto">
            <a:xfrm>
              <a:off x="908050" y="1905000"/>
              <a:ext cx="2139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定義一得分函數</a:t>
              </a:r>
            </a:p>
          </p:txBody>
        </p:sp>
        <mc:AlternateContent xmlns:mc="http://schemas.openxmlformats.org/markup-compatibility/2006" xmlns:a14="http://schemas.microsoft.com/office/drawing/2010/main">
          <mc:Choice Requires="a14">
            <p:graphicFrame>
              <p:nvGraphicFramePr>
                <p:cNvPr id="8200" name="Object 16"/>
                <p:cNvGraphicFramePr>
                  <a:graphicFrameLocks noChangeAspect="1"/>
                </p:cNvGraphicFramePr>
                <p:nvPr>
                  <p:extLst>
                    <p:ext uri="{D42A27DB-BD31-4B8C-83A1-F6EECF244321}">
                      <p14:modId xmlns:p14="http://schemas.microsoft.com/office/powerpoint/2010/main" val="880410779"/>
                    </p:ext>
                  </p:extLst>
                </p:nvPr>
              </p:nvGraphicFramePr>
              <p:xfrm>
                <a:off x="1600200" y="4182690"/>
                <a:ext cx="685800" cy="366713"/>
              </p:xfrm>
              <a:graphic>
                <a:graphicData uri="http://schemas.openxmlformats.org/presentationml/2006/ole">
                  <mc:AlternateContent>
                    <mc:Choice xmlns:v="urn:schemas-microsoft-com:vml" Requires="v">
                      <p:oleObj spid="_x0000_s8313" r:id="rId9" imgW="406048" imgH="215713" progId="Equation.3">
                        <p:embed/>
                      </p:oleObj>
                    </mc:Choice>
                    <mc:Fallback>
                      <p:oleObj r:id="rId9" imgW="406048" imgH="215713" progId="Equation.3">
                        <p:embed/>
                        <p:pic>
                          <p:nvPicPr>
                            <p:cNvPr id="0" name="Object 16"/>
                            <p:cNvPicPr>
                              <a:picLocks noChangeAspect="1" noChangeArrowheads="1"/>
                            </p:cNvPicPr>
                            <p:nvPr/>
                          </p:nvPicPr>
                          <p:blipFill>
                            <a:blip r:embed="rId10">
                              <a:extLst>
                                <a:ext uri="{28A0092B-C50C-407E-A947-70E740481C1C}">
                                  <a14:useLocalDpi val="0"/>
                                </a:ext>
                              </a:extLst>
                            </a:blip>
                            <a:srcRect/>
                            <a:stretch>
                              <a:fillRect/>
                            </a:stretch>
                          </p:blipFill>
                          <p:spPr bwMode="auto">
                            <a:xfrm>
                              <a:off x="1600200" y="4182690"/>
                              <a:ext cx="685800" cy="3667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8200" name="Object 16"/>
                <p:cNvGraphicFramePr>
                  <a:graphicFrameLocks noChangeAspect="1"/>
                </p:cNvGraphicFramePr>
                <p:nvPr>
                  <p:extLst>
                    <p:ext uri="{D42A27DB-BD31-4B8C-83A1-F6EECF244321}">
                      <p14:modId xmlns:p14="http://schemas.microsoft.com/office/powerpoint/2010/main" val="880410779"/>
                    </p:ext>
                  </p:extLst>
                </p:nvPr>
              </p:nvGraphicFramePr>
              <p:xfrm>
                <a:off x="1600200" y="4182690"/>
                <a:ext cx="685800" cy="366713"/>
              </p:xfrm>
              <a:graphic>
                <a:graphicData uri="http://schemas.openxmlformats.org/presentationml/2006/ole">
                  <mc:AlternateContent>
                    <mc:Choice xmlns:v="urn:schemas-microsoft-com:vml" Requires="v">
                      <p:oleObj spid="_x0000_s8293" r:id="rId11" imgW="406048" imgH="215713" progId="Equation.3">
                        <p:embed/>
                      </p:oleObj>
                    </mc:Choice>
                    <mc:Fallback>
                      <p:oleObj r:id="rId11" imgW="406048" imgH="21571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4182690"/>
                              <a:ext cx="6858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pic>
        <p:nvPicPr>
          <p:cNvPr id="2" name="圖片 1"/>
          <p:cNvPicPr>
            <a:picLocks noChangeAspect="1"/>
          </p:cNvPicPr>
          <p:nvPr/>
        </p:nvPicPr>
        <p:blipFill>
          <a:blip r:embed="rId13"/>
          <a:stretch>
            <a:fillRect/>
          </a:stretch>
        </p:blipFill>
        <p:spPr>
          <a:xfrm>
            <a:off x="4988329" y="830711"/>
            <a:ext cx="4143375" cy="21526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D15AE88A-F8B5-4E63-BBCE-145A9A6082CD}" type="slidenum">
              <a:rPr kumimoji="0" lang="zh-TW" altLang="en-US">
                <a:latin typeface="微軟正黑體" panose="020B0604030504040204" pitchFamily="34" charset="-120"/>
                <a:ea typeface="微軟正黑體" panose="020B0604030504040204" pitchFamily="34" charset="-120"/>
              </a:rPr>
              <a:pPr eaLnBrk="1" hangingPunct="1"/>
              <a:t>11</a:t>
            </a:fld>
            <a:endParaRPr kumimoji="0" lang="en-US" altLang="zh-TW">
              <a:latin typeface="微軟正黑體" panose="020B0604030504040204" pitchFamily="34" charset="-120"/>
              <a:ea typeface="微軟正黑體" panose="020B0604030504040204" pitchFamily="34" charset="-120"/>
            </a:endParaRPr>
          </a:p>
        </p:txBody>
      </p:sp>
      <p:pic>
        <p:nvPicPr>
          <p:cNvPr id="26627" name="Picture 2" descr="baboo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2971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baboon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476250"/>
            <a:ext cx="3124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7"/>
          <p:cNvSpPr>
            <a:spLocks noChangeArrowheads="1"/>
          </p:cNvSpPr>
          <p:nvPr/>
        </p:nvSpPr>
        <p:spPr bwMode="auto">
          <a:xfrm>
            <a:off x="1143000" y="48006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.4</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2 </a:t>
            </a:r>
            <a:r>
              <a:rPr lang="zh-TW" altLang="en-US" sz="1600" dirty="0">
                <a:latin typeface="微軟正黑體" panose="020B0604030504040204" pitchFamily="34" charset="-120"/>
                <a:ea typeface="微軟正黑體" panose="020B0604030504040204" pitchFamily="34" charset="-120"/>
              </a:rPr>
              <a:t>輸入的影像 </a:t>
            </a:r>
          </a:p>
        </p:txBody>
      </p:sp>
      <p:sp>
        <p:nvSpPr>
          <p:cNvPr id="26630" name="Rectangle 10"/>
          <p:cNvSpPr>
            <a:spLocks noChangeArrowheads="1"/>
          </p:cNvSpPr>
          <p:nvPr/>
        </p:nvSpPr>
        <p:spPr bwMode="auto">
          <a:xfrm>
            <a:off x="7162800" y="1295400"/>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8.4</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3</a:t>
            </a:r>
            <a:endPar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endParaRPr>
          </a:p>
          <a:p>
            <a:pPr eaLnBrk="1" hangingPunct="1"/>
            <a:r>
              <a:rPr lang="zh-TW" altLang="en-US" sz="1600" dirty="0">
                <a:latin typeface="微軟正黑體" panose="020B0604030504040204" pitchFamily="34" charset="-120"/>
                <a:ea typeface="微軟正黑體" panose="020B0604030504040204" pitchFamily="34" charset="-120"/>
              </a:rPr>
              <a:t>梯度方向柱狀圖 </a:t>
            </a:r>
          </a:p>
        </p:txBody>
      </p:sp>
      <p:sp>
        <p:nvSpPr>
          <p:cNvPr id="26631" name="Rectangle 11"/>
          <p:cNvSpPr>
            <a:spLocks noChangeArrowheads="1"/>
          </p:cNvSpPr>
          <p:nvPr/>
        </p:nvSpPr>
        <p:spPr bwMode="auto">
          <a:xfrm>
            <a:off x="7162800" y="4876800"/>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rPr>
              <a:t>4</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4</a:t>
            </a:r>
            <a:endPar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endParaRPr>
          </a:p>
          <a:p>
            <a:pPr eaLnBrk="1" hangingPunct="1"/>
            <a:r>
              <a:rPr lang="zh-TW" altLang="en-US" sz="1600" dirty="0">
                <a:latin typeface="微軟正黑體" panose="020B0604030504040204" pitchFamily="34" charset="-120"/>
                <a:ea typeface="微軟正黑體" panose="020B0604030504040204" pitchFamily="34" charset="-120"/>
              </a:rPr>
              <a:t>所得對稱軸 </a:t>
            </a:r>
          </a:p>
        </p:txBody>
      </p:sp>
      <p:grpSp>
        <p:nvGrpSpPr>
          <p:cNvPr id="26632" name="群組 13"/>
          <p:cNvGrpSpPr>
            <a:grpSpLocks/>
          </p:cNvGrpSpPr>
          <p:nvPr/>
        </p:nvGrpSpPr>
        <p:grpSpPr bwMode="auto">
          <a:xfrm>
            <a:off x="3924300" y="3505200"/>
            <a:ext cx="3086100" cy="3086100"/>
            <a:chOff x="3924300" y="3505200"/>
            <a:chExt cx="3086100" cy="3086100"/>
          </a:xfrm>
        </p:grpSpPr>
        <p:pic>
          <p:nvPicPr>
            <p:cNvPr id="26633" name="Picture 8" descr="baboon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505200"/>
              <a:ext cx="30861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線接點 9"/>
            <p:cNvCxnSpPr>
              <a:stCxn id="26630" idx="0"/>
              <a:endCxn id="26630" idx="2"/>
            </p:cNvCxnSpPr>
            <p:nvPr/>
          </p:nvCxnSpPr>
          <p:spPr>
            <a:xfrm>
              <a:off x="5467350" y="3505200"/>
              <a:ext cx="0" cy="30861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620688"/>
            <a:ext cx="8229600" cy="523528"/>
          </a:xfrm>
        </p:spPr>
        <p:txBody>
          <a:bodyPr/>
          <a:lstStyle/>
          <a:p>
            <a:pPr eaLnBrk="1" hangingPunct="1"/>
            <a:r>
              <a:rPr lang="en-US" altLang="zh-TW" sz="3600" dirty="0" smtClean="0">
                <a:latin typeface="微軟正黑體" panose="020B0604030504040204" pitchFamily="34" charset="-120"/>
                <a:ea typeface="微軟正黑體" panose="020B0604030504040204" pitchFamily="34" charset="-120"/>
              </a:rPr>
              <a:t>8.4.2</a:t>
            </a:r>
            <a:r>
              <a:rPr lang="zh-TW" altLang="en-US" sz="3600" dirty="0" smtClean="0">
                <a:latin typeface="微軟正黑體" panose="020B0604030504040204" pitchFamily="34" charset="-120"/>
                <a:ea typeface="微軟正黑體" panose="020B0604030504040204" pitchFamily="34" charset="-120"/>
              </a:rPr>
              <a:t> 細化</a:t>
            </a:r>
          </a:p>
        </p:txBody>
      </p:sp>
      <mc:AlternateContent xmlns:mc="http://schemas.openxmlformats.org/markup-compatibility/2006" xmlns:a14="http://schemas.microsoft.com/office/drawing/2010/main">
        <mc:Choice Requires="a14">
          <p:sp>
            <p:nvSpPr>
              <p:cNvPr id="27652" name="Rectangle 3"/>
              <p:cNvSpPr>
                <a:spLocks noGrp="1" noChangeArrowheads="1"/>
              </p:cNvSpPr>
              <p:nvPr>
                <p:ph idx="1"/>
              </p:nvPr>
            </p:nvSpPr>
            <p:spPr>
              <a:xfrm>
                <a:off x="457200" y="1354855"/>
                <a:ext cx="8229600" cy="3886200"/>
              </a:xfrm>
            </p:spPr>
            <p:txBody>
              <a:bodyPr/>
              <a:lstStyle/>
              <a:p>
                <a:pPr eaLnBrk="1" hangingPunct="1"/>
                <a:r>
                  <a:rPr lang="zh-TW" altLang="en-US" sz="2200" b="1" kern="1200" dirty="0">
                    <a:solidFill>
                      <a:schemeClr val="hlink"/>
                    </a:solidFill>
                    <a:latin typeface="微軟正黑體" panose="020B0604030504040204" pitchFamily="34" charset="-120"/>
                    <a:ea typeface="微軟正黑體" panose="020B0604030504040204" pitchFamily="34" charset="-120"/>
                  </a:rPr>
                  <a:t>細化</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Thinning):</a:t>
                </a:r>
                <a:r>
                  <a:rPr lang="zh-TW" altLang="en-US" sz="2200" dirty="0" smtClean="0">
                    <a:latin typeface="微軟正黑體" panose="020B0604030504040204" pitchFamily="34" charset="-120"/>
                    <a:ea typeface="微軟正黑體" panose="020B0604030504040204" pitchFamily="34" charset="-120"/>
                  </a:rPr>
                  <a:t>找物體的</a:t>
                </a:r>
                <a:r>
                  <a:rPr lang="zh-TW" altLang="en-US" sz="2200" b="1" kern="1200" dirty="0">
                    <a:solidFill>
                      <a:schemeClr val="hlink"/>
                    </a:solidFill>
                    <a:latin typeface="微軟正黑體" panose="020B0604030504040204" pitchFamily="34" charset="-120"/>
                    <a:ea typeface="微軟正黑體" panose="020B0604030504040204" pitchFamily="34" charset="-120"/>
                  </a:rPr>
                  <a:t>骨架</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Skeleton)</a:t>
                </a:r>
                <a:r>
                  <a:rPr lang="en-US" altLang="zh-TW" sz="2200" dirty="0" smtClean="0">
                    <a:latin typeface="微軟正黑體" panose="020B0604030504040204" pitchFamily="34" charset="-120"/>
                    <a:ea typeface="微軟正黑體" panose="020B0604030504040204" pitchFamily="34" charset="-120"/>
                  </a:rPr>
                  <a:t>。</a:t>
                </a:r>
              </a:p>
              <a:p>
                <a:pPr eaLnBrk="1" hangingPunct="1"/>
                <a:endParaRPr lang="en-US" altLang="zh-TW" sz="2200" dirty="0" smtClean="0">
                  <a:latin typeface="微軟正黑體" panose="020B0604030504040204" pitchFamily="34" charset="-120"/>
                  <a:ea typeface="微軟正黑體" panose="020B0604030504040204" pitchFamily="34" charset="-120"/>
                </a:endParaRPr>
              </a:p>
              <a:p>
                <a:r>
                  <a:rPr lang="zh-TW" altLang="en-US" sz="2200" dirty="0" smtClean="0">
                    <a:latin typeface="微軟正黑體" panose="020B0604030504040204" pitchFamily="34" charset="-120"/>
                    <a:ea typeface="微軟正黑體" panose="020B0604030504040204" pitchFamily="34" charset="-120"/>
                  </a:rPr>
                  <a:t>骨架的定義</a:t>
                </a:r>
                <a:r>
                  <a:rPr lang="en-US" altLang="zh-TW" sz="2200" dirty="0" smtClean="0">
                    <a:latin typeface="微軟正黑體" panose="020B0604030504040204" pitchFamily="34" charset="-120"/>
                    <a:ea typeface="微軟正黑體" panose="020B0604030504040204" pitchFamily="34" charset="-120"/>
                  </a:rPr>
                  <a:t/>
                </a:r>
                <a:br>
                  <a:rPr lang="en-US" altLang="zh-TW" sz="2200" dirty="0" smtClean="0">
                    <a:latin typeface="微軟正黑體" panose="020B0604030504040204" pitchFamily="34" charset="-120"/>
                    <a:ea typeface="微軟正黑體" panose="020B0604030504040204" pitchFamily="34" charset="-120"/>
                  </a:rPr>
                </a:br>
                <a:r>
                  <a:rPr lang="zh-TW" altLang="en-US" sz="2200" dirty="0">
                    <a:latin typeface="微軟正黑體" panose="020B0604030504040204" pitchFamily="34" charset="-120"/>
                    <a:ea typeface="微軟正黑體" panose="020B0604030504040204" pitchFamily="34" charset="-120"/>
                  </a:rPr>
                  <a:t>物體</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𝑂</m:t>
                    </m:r>
                  </m:oMath>
                </a14:m>
                <a:r>
                  <a:rPr lang="zh-TW" altLang="en-US" sz="2200" dirty="0">
                    <a:latin typeface="微軟正黑體" panose="020B0604030504040204" pitchFamily="34" charset="-120"/>
                    <a:ea typeface="微軟正黑體" panose="020B0604030504040204" pitchFamily="34" charset="-120"/>
                  </a:rPr>
                  <a:t>的外圍輪廓為</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𝐵</m:t>
                    </m:r>
                  </m:oMath>
                </a14:m>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在</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𝑂</m:t>
                    </m:r>
                  </m:oMath>
                </a14:m>
                <a:r>
                  <a:rPr lang="zh-TW" altLang="en-US" sz="2200" dirty="0">
                    <a:latin typeface="微軟正黑體" panose="020B0604030504040204" pitchFamily="34" charset="-120"/>
                    <a:ea typeface="微軟正黑體" panose="020B0604030504040204" pitchFamily="34" charset="-120"/>
                  </a:rPr>
                  <a:t>內，若能找到一個像素</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𝑡</m:t>
                    </m:r>
                  </m:oMath>
                </a14:m>
                <a:r>
                  <a:rPr lang="zh-TW" altLang="en-US" sz="2200" dirty="0">
                    <a:latin typeface="微軟正黑體" panose="020B0604030504040204" pitchFamily="34" charset="-120"/>
                    <a:ea typeface="微軟正黑體" panose="020B0604030504040204" pitchFamily="34" charset="-120"/>
                  </a:rPr>
                  <a:t>且在</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𝐵</m:t>
                    </m:r>
                  </m:oMath>
                </a14:m>
                <a:r>
                  <a:rPr lang="zh-TW" altLang="en-US" sz="2200" dirty="0">
                    <a:latin typeface="微軟正黑體" panose="020B0604030504040204" pitchFamily="34" charset="-120"/>
                    <a:ea typeface="微軟正黑體" panose="020B0604030504040204" pitchFamily="34" charset="-120"/>
                  </a:rPr>
                  <a:t>上能找到二個邊點，</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𝑒</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1</m:t>
                    </m:r>
                  </m:oMath>
                </a14:m>
                <a:r>
                  <a:rPr lang="zh-TW" altLang="en-US" sz="2200" dirty="0">
                    <a:latin typeface="微軟正黑體" panose="020B0604030504040204" pitchFamily="34" charset="-120"/>
                    <a:ea typeface="微軟正黑體" panose="020B0604030504040204" pitchFamily="34" charset="-120"/>
                  </a:rPr>
                  <a:t>和</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𝑒</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2</m:t>
                    </m:r>
                  </m:oMath>
                </a14:m>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使得 </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𝑑</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𝑒</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1</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𝑑</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𝑒</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2</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rPr>
                      <m:t>，</m:t>
                    </m:r>
                  </m:oMath>
                </a14:m>
                <a:r>
                  <a:rPr lang="zh-TW" altLang="en-US" sz="2200" dirty="0">
                    <a:latin typeface="微軟正黑體" panose="020B0604030504040204" pitchFamily="34" charset="-120"/>
                    <a:ea typeface="微軟正黑體" panose="020B0604030504040204" pitchFamily="34" charset="-120"/>
                  </a:rPr>
                  <a:t>則</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𝑡</m:t>
                    </m:r>
                  </m:oMath>
                </a14:m>
                <a:r>
                  <a:rPr lang="zh-TW" altLang="en-US" sz="2200" dirty="0">
                    <a:latin typeface="微軟正黑體" panose="020B0604030504040204" pitchFamily="34" charset="-120"/>
                    <a:ea typeface="微軟正黑體" panose="020B0604030504040204" pitchFamily="34" charset="-120"/>
                  </a:rPr>
                  <a:t>就可為</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𝑂</m:t>
                    </m:r>
                  </m:oMath>
                </a14:m>
                <a:r>
                  <a:rPr lang="zh-TW" altLang="en-US" sz="2200" dirty="0">
                    <a:latin typeface="微軟正黑體" panose="020B0604030504040204" pitchFamily="34" charset="-120"/>
                    <a:ea typeface="微軟正黑體" panose="020B0604030504040204" pitchFamily="34" charset="-120"/>
                  </a:rPr>
                  <a:t>的骨架中之一個元素。</a:t>
                </a:r>
                <a:r>
                  <a:rPr lang="en-US" altLang="zh-TW" sz="2200" dirty="0">
                    <a:latin typeface="微軟正黑體" panose="020B0604030504040204" pitchFamily="34" charset="-120"/>
                    <a:ea typeface="微軟正黑體" panose="020B0604030504040204" pitchFamily="34" charset="-120"/>
                  </a:rPr>
                  <a:t> </a:t>
                </a:r>
                <a:endParaRPr lang="zh-TW" altLang="en-US" sz="2200" dirty="0">
                  <a:latin typeface="微軟正黑體" panose="020B0604030504040204" pitchFamily="34" charset="-120"/>
                  <a:ea typeface="微軟正黑體" panose="020B0604030504040204" pitchFamily="34" charset="-120"/>
                </a:endParaRPr>
              </a:p>
              <a:p>
                <a:pPr eaLnBrk="1" hangingPunct="1"/>
                <a:endParaRPr lang="en-US" altLang="zh-TW" sz="2200" dirty="0" smtClean="0">
                  <a:latin typeface="微軟正黑體" panose="020B0604030504040204" pitchFamily="34" charset="-120"/>
                  <a:ea typeface="微軟正黑體" panose="020B0604030504040204" pitchFamily="34" charset="-120"/>
                </a:endParaRPr>
              </a:p>
            </p:txBody>
          </p:sp>
        </mc:Choice>
        <mc:Fallback xmlns="">
          <p:sp>
            <p:nvSpPr>
              <p:cNvPr id="27652" name="Rectangle 3"/>
              <p:cNvSpPr>
                <a:spLocks noGrp="1" noRot="1" noChangeAspect="1" noMove="1" noResize="1" noEditPoints="1" noAdjustHandles="1" noChangeArrowheads="1" noChangeShapeType="1" noTextEdit="1"/>
              </p:cNvSpPr>
              <p:nvPr>
                <p:ph idx="1"/>
              </p:nvPr>
            </p:nvSpPr>
            <p:spPr>
              <a:xfrm>
                <a:off x="457200" y="1354855"/>
                <a:ext cx="8229600" cy="3886200"/>
              </a:xfrm>
              <a:blipFill rotWithShape="0">
                <a:blip r:embed="rId2"/>
                <a:stretch>
                  <a:fillRect l="-296" t="-940"/>
                </a:stretch>
              </a:blipFill>
            </p:spPr>
            <p:txBody>
              <a:bodyPr/>
              <a:lstStyle/>
              <a:p>
                <a:r>
                  <a:rPr lang="zh-TW" altLang="en-US">
                    <a:noFill/>
                  </a:rPr>
                  <a:t> </a:t>
                </a:r>
              </a:p>
            </p:txBody>
          </p:sp>
        </mc:Fallback>
      </mc:AlternateContent>
      <p:sp>
        <p:nvSpPr>
          <p:cNvPr id="27650" name="投影片編號版面配置區 4"/>
          <p:cNvSpPr>
            <a:spLocks noGrp="1"/>
          </p:cNvSpPr>
          <p:nvPr>
            <p:ph type="sldNum" sz="quarter" idx="11"/>
          </p:nvPr>
        </p:nvSpPr>
        <p:spPr>
          <a:xfrm>
            <a:off x="6553200" y="6154991"/>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A6524D7-4805-407D-A0F6-3DB168C51A2D}" type="slidenum">
              <a:rPr kumimoji="0" lang="zh-TW" altLang="en-US">
                <a:latin typeface="微軟正黑體" panose="020B0604030504040204" pitchFamily="34" charset="-120"/>
                <a:ea typeface="微軟正黑體" panose="020B0604030504040204" pitchFamily="34" charset="-120"/>
              </a:rPr>
              <a:pPr eaLnBrk="1" hangingPunct="1"/>
              <a:t>12</a:t>
            </a:fld>
            <a:endParaRPr kumimoji="0" lang="en-US" altLang="zh-TW" dirty="0">
              <a:latin typeface="微軟正黑體" panose="020B0604030504040204" pitchFamily="34" charset="-120"/>
              <a:ea typeface="微軟正黑體" panose="020B0604030504040204" pitchFamily="34" charset="-120"/>
            </a:endParaRPr>
          </a:p>
        </p:txBody>
      </p:sp>
      <p:sp>
        <p:nvSpPr>
          <p:cNvPr id="27654" name="Rectangle 9"/>
          <p:cNvSpPr>
            <a:spLocks noChangeArrowheads="1"/>
          </p:cNvSpPr>
          <p:nvPr/>
        </p:nvSpPr>
        <p:spPr bwMode="auto">
          <a:xfrm>
            <a:off x="2133600" y="5756746"/>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8.4</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2 </a:t>
            </a:r>
            <a:r>
              <a:rPr lang="zh-TW" altLang="en-US" sz="1600" dirty="0">
                <a:latin typeface="微軟正黑體" panose="020B0604030504040204" pitchFamily="34" charset="-120"/>
                <a:ea typeface="微軟正黑體" panose="020B0604030504040204" pitchFamily="34" charset="-120"/>
              </a:rPr>
              <a:t>輸入之影像 </a:t>
            </a:r>
          </a:p>
        </p:txBody>
      </p:sp>
      <p:sp>
        <p:nvSpPr>
          <p:cNvPr id="27655" name="Rectangle 10"/>
          <p:cNvSpPr>
            <a:spLocks noChangeArrowheads="1"/>
          </p:cNvSpPr>
          <p:nvPr/>
        </p:nvSpPr>
        <p:spPr bwMode="auto">
          <a:xfrm>
            <a:off x="5004048" y="5733256"/>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8.4.2</a:t>
            </a:r>
            <a:r>
              <a:rPr lang="zh-TW" altLang="en-US"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3 細化後的結果 </a:t>
            </a:r>
          </a:p>
        </p:txBody>
      </p:sp>
      <p:pic>
        <p:nvPicPr>
          <p:cNvPr id="27656" name="圖片 9" descr="繪圖1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4021609"/>
            <a:ext cx="124777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圖片 11" descr="繪圖2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7038" y="4023196"/>
            <a:ext cx="93662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E3F54A3-1DD8-40B4-B269-11B160EB1888}" type="slidenum">
              <a:rPr kumimoji="0" lang="zh-TW" altLang="en-US">
                <a:latin typeface="微軟正黑體" panose="020B0604030504040204" pitchFamily="34" charset="-120"/>
                <a:ea typeface="微軟正黑體" panose="020B0604030504040204" pitchFamily="34" charset="-120"/>
              </a:rPr>
              <a:pPr eaLnBrk="1" hangingPunct="1"/>
              <a:t>13</a:t>
            </a:fld>
            <a:endParaRPr kumimoji="0" lang="en-US" altLang="zh-TW" dirty="0">
              <a:latin typeface="微軟正黑體" panose="020B0604030504040204" pitchFamily="34" charset="-120"/>
              <a:ea typeface="微軟正黑體" panose="020B0604030504040204" pitchFamily="34" charset="-120"/>
            </a:endParaRPr>
          </a:p>
        </p:txBody>
      </p:sp>
      <p:sp>
        <p:nvSpPr>
          <p:cNvPr id="28675" name="Rectangle 2"/>
          <p:cNvSpPr>
            <a:spLocks noChangeArrowheads="1"/>
          </p:cNvSpPr>
          <p:nvPr/>
        </p:nvSpPr>
        <p:spPr bwMode="auto">
          <a:xfrm>
            <a:off x="4572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細化</a:t>
            </a:r>
          </a:p>
        </p:txBody>
      </p:sp>
      <mc:AlternateContent xmlns:mc="http://schemas.openxmlformats.org/markup-compatibility/2006" xmlns:a14="http://schemas.microsoft.com/office/drawing/2010/main">
        <mc:Choice Requires="a14">
          <p:sp>
            <p:nvSpPr>
              <p:cNvPr id="28677" name="Rectangle 39"/>
              <p:cNvSpPr>
                <a:spLocks noChangeArrowheads="1"/>
              </p:cNvSpPr>
              <p:nvPr/>
            </p:nvSpPr>
            <p:spPr bwMode="auto">
              <a:xfrm>
                <a:off x="5029200" y="4876800"/>
                <a:ext cx="3962400" cy="11080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利用</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8.4.2.1</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dirty="0">
                    <a:latin typeface="微軟正黑體" panose="020B0604030504040204" pitchFamily="34" charset="-120"/>
                    <a:ea typeface="微軟正黑體" panose="020B0604030504040204" pitchFamily="34" charset="-120"/>
                  </a:rPr>
                  <a:t>式和</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4.</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2</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dirty="0">
                    <a:latin typeface="微軟正黑體" panose="020B0604030504040204" pitchFamily="34" charset="-120"/>
                    <a:ea typeface="微軟正黑體" panose="020B0604030504040204" pitchFamily="34" charset="-120"/>
                  </a:rPr>
                  <a:t>式在物體</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𝑂</m:t>
                    </m:r>
                  </m:oMath>
                </a14:m>
                <a:r>
                  <a:rPr lang="zh-TW" altLang="en-US" sz="2200" dirty="0">
                    <a:latin typeface="微軟正黑體" panose="020B0604030504040204" pitchFamily="34" charset="-120"/>
                    <a:ea typeface="微軟正黑體" panose="020B0604030504040204" pitchFamily="34" charset="-120"/>
                  </a:rPr>
                  <a:t>的外圍不斷地進行細化工作，直到無法再細化為止。 </a:t>
                </a:r>
              </a:p>
            </p:txBody>
          </p:sp>
        </mc:Choice>
        <mc:Fallback xmlns="">
          <p:sp>
            <p:nvSpPr>
              <p:cNvPr id="28677" name="Rectangle 39"/>
              <p:cNvSpPr>
                <a:spLocks noRot="1" noChangeAspect="1" noMove="1" noResize="1" noEditPoints="1" noAdjustHandles="1" noChangeArrowheads="1" noChangeShapeType="1" noTextEdit="1"/>
              </p:cNvSpPr>
              <p:nvPr/>
            </p:nvSpPr>
            <p:spPr bwMode="auto">
              <a:xfrm>
                <a:off x="5029200" y="4876800"/>
                <a:ext cx="3962400" cy="1108075"/>
              </a:xfrm>
              <a:prstGeom prst="rect">
                <a:avLst/>
              </a:prstGeom>
              <a:blipFill rotWithShape="0">
                <a:blip r:embed="rId3"/>
                <a:stretch>
                  <a:fillRect l="-2000" t="-3846" r="-923" b="-98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pSp>
        <p:nvGrpSpPr>
          <p:cNvPr id="28678" name="群組 26"/>
          <p:cNvGrpSpPr>
            <a:grpSpLocks/>
          </p:cNvGrpSpPr>
          <p:nvPr/>
        </p:nvGrpSpPr>
        <p:grpSpPr bwMode="auto">
          <a:xfrm>
            <a:off x="685800" y="944563"/>
            <a:ext cx="8153400" cy="3594100"/>
            <a:chOff x="685800" y="944563"/>
            <a:chExt cx="8153400" cy="3594100"/>
          </a:xfrm>
        </p:grpSpPr>
        <p:sp>
          <p:nvSpPr>
            <p:cNvPr id="28679" name="Rectangle 24"/>
            <p:cNvSpPr>
              <a:spLocks noChangeArrowheads="1"/>
            </p:cNvSpPr>
            <p:nvPr/>
          </p:nvSpPr>
          <p:spPr bwMode="auto">
            <a:xfrm>
              <a:off x="723900" y="944563"/>
              <a:ext cx="5067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以圖</a:t>
              </a:r>
              <a:r>
                <a:rPr lang="en-US" altLang="zh-TW" sz="2200" dirty="0" smtClean="0">
                  <a:latin typeface="微軟正黑體" panose="020B0604030504040204" pitchFamily="34" charset="-120"/>
                  <a:ea typeface="微軟正黑體" panose="020B0604030504040204" pitchFamily="34" charset="-120"/>
                </a:rPr>
                <a:t>8.4.2</a:t>
              </a:r>
              <a:r>
                <a:rPr lang="zh-TW" altLang="en-US" sz="2200" dirty="0" smtClean="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1為例 </a:t>
              </a:r>
            </a:p>
          </p:txBody>
        </p:sp>
        <mc:AlternateContent xmlns:mc="http://schemas.openxmlformats.org/markup-compatibility/2006" xmlns:a14="http://schemas.microsoft.com/office/drawing/2010/main">
          <mc:Choice Requires="a14">
            <p:sp>
              <p:nvSpPr>
                <p:cNvPr id="28680" name="Rectangle 28"/>
                <p:cNvSpPr>
                  <a:spLocks noChangeArrowheads="1"/>
                </p:cNvSpPr>
                <p:nvPr/>
              </p:nvSpPr>
              <p:spPr bwMode="auto">
                <a:xfrm>
                  <a:off x="723900" y="1330325"/>
                  <a:ext cx="4276940" cy="8710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15000"/>
                    </a:lnSpc>
                  </a:pP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oMath>
                  </a14:m>
                  <a:r>
                    <a:rPr lang="en-US" altLang="zh-TW" sz="2200" i="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oMath>
                  </a14:m>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鄰近</a:t>
                  </a:r>
                  <a:r>
                    <a:rPr lang="zh-TW" altLang="en-US" sz="2200" dirty="0">
                      <a:latin typeface="微軟正黑體" panose="020B0604030504040204" pitchFamily="34" charset="-120"/>
                      <a:ea typeface="微軟正黑體" panose="020B0604030504040204" pitchFamily="34" charset="-120"/>
                    </a:rPr>
                    <a:t>非零像素個數</a:t>
                  </a:r>
                </a:p>
                <a:p>
                  <a:pPr eaLnBrk="1" hangingPunct="1">
                    <a:lnSpc>
                      <a:spcPct val="115000"/>
                    </a:lnSpc>
                  </a:pP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𝑇</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oMath>
                  </a14:m>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灰階由</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0(1)</m:t>
                      </m:r>
                    </m:oMath>
                  </a14:m>
                  <a:r>
                    <a:rPr lang="zh-TW" altLang="en-US" sz="2200" dirty="0">
                      <a:latin typeface="微軟正黑體" panose="020B0604030504040204" pitchFamily="34" charset="-120"/>
                      <a:ea typeface="微軟正黑體" panose="020B0604030504040204" pitchFamily="34" charset="-120"/>
                    </a:rPr>
                    <a:t>變到</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1(0)</m:t>
                      </m:r>
                    </m:oMath>
                  </a14:m>
                  <a:r>
                    <a:rPr lang="zh-TW" altLang="en-US" sz="2200" dirty="0">
                      <a:latin typeface="微軟正黑體" panose="020B0604030504040204" pitchFamily="34" charset="-120"/>
                      <a:ea typeface="微軟正黑體" panose="020B0604030504040204" pitchFamily="34" charset="-120"/>
                    </a:rPr>
                    <a:t>的個數</a:t>
                  </a:r>
                </a:p>
              </p:txBody>
            </p:sp>
          </mc:Choice>
          <mc:Fallback xmlns="">
            <p:sp>
              <p:nvSpPr>
                <p:cNvPr id="28680" name="Rectangle 28"/>
                <p:cNvSpPr>
                  <a:spLocks noRot="1" noChangeAspect="1" noMove="1" noResize="1" noEditPoints="1" noAdjustHandles="1" noChangeArrowheads="1" noChangeShapeType="1" noTextEdit="1"/>
                </p:cNvSpPr>
                <p:nvPr/>
              </p:nvSpPr>
              <p:spPr bwMode="auto">
                <a:xfrm>
                  <a:off x="723900" y="1330325"/>
                  <a:ext cx="4276940" cy="871008"/>
                </a:xfrm>
                <a:prstGeom prst="rect">
                  <a:avLst/>
                </a:prstGeom>
                <a:blipFill rotWithShape="0">
                  <a:blip r:embed="rId4"/>
                  <a:stretch>
                    <a:fillRect l="-143" t="-2797" r="-1284" b="-104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28681" name="AutoShape 29"/>
            <p:cNvSpPr>
              <a:spLocks/>
            </p:cNvSpPr>
            <p:nvPr/>
          </p:nvSpPr>
          <p:spPr bwMode="auto">
            <a:xfrm>
              <a:off x="4914900" y="1447800"/>
              <a:ext cx="190500" cy="685800"/>
            </a:xfrm>
            <a:prstGeom prst="rightBrace">
              <a:avLst>
                <a:gd name="adj1" fmla="val 3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28682" name="Rectangle 30"/>
                <p:cNvSpPr>
                  <a:spLocks noChangeArrowheads="1"/>
                </p:cNvSpPr>
                <p:nvPr/>
              </p:nvSpPr>
              <p:spPr bwMode="auto">
                <a:xfrm>
                  <a:off x="5219700" y="1330325"/>
                  <a:ext cx="1495987" cy="8710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15000"/>
                    </a:lnSpc>
                  </a:pPr>
                  <a14:m>
                    <m:oMathPara xmlns:m="http://schemas.openxmlformats.org/officeDocument/2006/math">
                      <m:oMathParaPr>
                        <m:jc m:val="centerGroup"/>
                      </m:oMathParaPr>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)=5</m:t>
                        </m:r>
                      </m:oMath>
                    </m:oMathPara>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endParaRPr>
                </a:p>
                <a:p>
                  <a:pPr eaLnBrk="1" hangingPunct="1">
                    <a:lnSpc>
                      <a:spcPct val="115000"/>
                    </a:lnSpc>
                  </a:pPr>
                  <a14:m>
                    <m:oMathPara xmlns:m="http://schemas.openxmlformats.org/officeDocument/2006/math">
                      <m:oMathParaPr>
                        <m:jc m:val="centerGroup"/>
                      </m:oMathParaPr>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𝑇</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a:latin typeface="Cambria Math" panose="02040503050406030204" pitchFamily="18" charset="0"/>
                            <a:ea typeface="微軟正黑體" panose="020B0604030504040204" pitchFamily="34" charset="-120"/>
                          </a:rPr>
                          <m:t>2</m:t>
                        </m:r>
                      </m:oMath>
                    </m:oMathPara>
                  </a14:m>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8682" name="Rectangle 30"/>
                <p:cNvSpPr>
                  <a:spLocks noRot="1" noChangeAspect="1" noMove="1" noResize="1" noEditPoints="1" noAdjustHandles="1" noChangeArrowheads="1" noChangeShapeType="1" noTextEdit="1"/>
                </p:cNvSpPr>
                <p:nvPr/>
              </p:nvSpPr>
              <p:spPr bwMode="auto">
                <a:xfrm>
                  <a:off x="5219700" y="1330325"/>
                  <a:ext cx="1495987" cy="871008"/>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83" name="Rectangle 33"/>
                <p:cNvSpPr>
                  <a:spLocks noChangeArrowheads="1"/>
                </p:cNvSpPr>
                <p:nvPr/>
              </p:nvSpPr>
              <p:spPr bwMode="auto">
                <a:xfrm>
                  <a:off x="1143000" y="2903538"/>
                  <a:ext cx="2819400" cy="1635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eaLnBrk="1" hangingPunct="1">
                    <a:lnSpc>
                      <a:spcPct val="115000"/>
                    </a:lnSpc>
                  </a:pP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(1) </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2 </m:t>
                      </m:r>
                      <m:r>
                        <a:rPr lang="zh-TW" altLang="en-US"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zh-TW" altLang="en-US" sz="2200" i="1" dirty="0">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𝑁</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 </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 6</m:t>
                      </m:r>
                    </m:oMath>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endParaRPr>
                </a:p>
                <a:p>
                  <a:pPr algn="just">
                    <a:lnSpc>
                      <a:spcPct val="115000"/>
                    </a:lnSpc>
                  </a:pP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rPr>
                    <a:t>(2)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𝑇</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 = 1</m:t>
                      </m:r>
                    </m:oMath>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endParaRPr>
                </a:p>
                <a:p>
                  <a:pPr eaLnBrk="1" hangingPunct="1">
                    <a:lnSpc>
                      <a:spcPct val="115000"/>
                    </a:lnSpc>
                  </a:pPr>
                  <a:r>
                    <a:rPr lang="zh-TW" altLang="en-US" sz="2200" dirty="0">
                      <a:latin typeface="微軟正黑體" panose="020B0604030504040204" pitchFamily="34" charset="-120"/>
                      <a:ea typeface="微軟正黑體" panose="020B0604030504040204" pitchFamily="34" charset="-120"/>
                    </a:rPr>
                    <a:t>(3)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𝑍</m:t>
                      </m:r>
                      <m:r>
                        <a:rPr lang="en-US" altLang="zh-TW" sz="2200" i="1" baseline="-30000" dirty="0">
                          <a:latin typeface="Cambria Math" panose="02040503050406030204" pitchFamily="18" charset="0"/>
                          <a:ea typeface="微軟正黑體" panose="020B0604030504040204" pitchFamily="34" charset="-120"/>
                        </a:rPr>
                        <m:t>2</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rPr>
                        <m:t>𝑍</m:t>
                      </m:r>
                      <m:r>
                        <a:rPr lang="en-US" altLang="zh-TW" sz="2200" i="1" baseline="-30000" dirty="0">
                          <a:latin typeface="Cambria Math" panose="02040503050406030204" pitchFamily="18" charset="0"/>
                          <a:ea typeface="微軟正黑體" panose="020B0604030504040204" pitchFamily="34" charset="-120"/>
                          <a:sym typeface="Symbol" panose="05050102010706020507" pitchFamily="18" charset="2"/>
                        </a:rPr>
                        <m:t>6</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rPr>
                        <m:t>𝑍</m:t>
                      </m:r>
                      <m:r>
                        <a:rPr lang="en-US" altLang="zh-TW" sz="2200" i="1" baseline="-30000" dirty="0">
                          <a:latin typeface="Cambria Math" panose="02040503050406030204" pitchFamily="18" charset="0"/>
                          <a:ea typeface="微軟正黑體" panose="020B0604030504040204" pitchFamily="34" charset="-120"/>
                          <a:sym typeface="Symbol" panose="05050102010706020507" pitchFamily="18" charset="2"/>
                        </a:rPr>
                        <m:t>8</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 = 0</m:t>
                      </m:r>
                    </m:oMath>
                  </a14:m>
                  <a:endParaRPr lang="en-US" altLang="zh-TW" sz="2200" dirty="0">
                    <a:latin typeface="微軟正黑體" panose="020B0604030504040204" pitchFamily="34" charset="-120"/>
                    <a:ea typeface="微軟正黑體" panose="020B0604030504040204" pitchFamily="34" charset="-120"/>
                    <a:sym typeface="Symbol" panose="05050102010706020507" pitchFamily="18" charset="2"/>
                  </a:endParaRPr>
                </a:p>
                <a:p>
                  <a:pPr algn="just">
                    <a:lnSpc>
                      <a:spcPct val="115000"/>
                    </a:lnSpc>
                  </a:pP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rPr>
                    <a:t>(4)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2</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4</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6</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 = 0</m:t>
                      </m:r>
                    </m:oMath>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endParaRPr>
                </a:p>
              </p:txBody>
            </p:sp>
          </mc:Choice>
          <mc:Fallback xmlns="">
            <p:sp>
              <p:nvSpPr>
                <p:cNvPr id="28683" name="Rectangle 33"/>
                <p:cNvSpPr>
                  <a:spLocks noRot="1" noChangeAspect="1" noMove="1" noResize="1" noEditPoints="1" noAdjustHandles="1" noChangeArrowheads="1" noChangeShapeType="1" noTextEdit="1"/>
                </p:cNvSpPr>
                <p:nvPr/>
              </p:nvSpPr>
              <p:spPr bwMode="auto">
                <a:xfrm>
                  <a:off x="1143000" y="2903538"/>
                  <a:ext cx="2819400" cy="1635125"/>
                </a:xfrm>
                <a:prstGeom prst="rect">
                  <a:avLst/>
                </a:prstGeom>
                <a:blipFill rotWithShape="0">
                  <a:blip r:embed="rId6"/>
                  <a:stretch>
                    <a:fillRect l="-2814" t="-1115" b="-55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28684" name="Rectangle 32"/>
            <p:cNvSpPr>
              <a:spLocks noChangeArrowheads="1"/>
            </p:cNvSpPr>
            <p:nvPr/>
          </p:nvSpPr>
          <p:spPr bwMode="auto">
            <a:xfrm>
              <a:off x="3352800" y="4102100"/>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8.4</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1)</a:t>
              </a:r>
            </a:p>
            <a:p>
              <a:endParaRPr lang="zh-TW" altLang="en-US" sz="22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28685" name="Text Box 35"/>
                <p:cNvSpPr txBox="1">
                  <a:spLocks noChangeArrowheads="1"/>
                </p:cNvSpPr>
                <p:nvPr/>
              </p:nvSpPr>
              <p:spPr bwMode="auto">
                <a:xfrm>
                  <a:off x="685800" y="2133600"/>
                  <a:ext cx="8153400" cy="12493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15000"/>
                    </a:lnSpc>
                  </a:pPr>
                  <a:r>
                    <a:rPr lang="zh-TW" altLang="en-US" sz="2200" dirty="0">
                      <a:latin typeface="微軟正黑體" panose="020B0604030504040204" pitchFamily="34" charset="-120"/>
                      <a:ea typeface="微軟正黑體" panose="020B0604030504040204" pitchFamily="34" charset="-120"/>
                    </a:rPr>
                    <a:t>當</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)=0</m:t>
                      </m:r>
                    </m:oMath>
                  </a14:m>
                  <a:r>
                    <a:rPr lang="zh-TW" altLang="en-US" sz="2200" dirty="0">
                      <a:latin typeface="微軟正黑體" panose="020B0604030504040204" pitchFamily="34" charset="-120"/>
                      <a:ea typeface="微軟正黑體" panose="020B0604030504040204" pitchFamily="34" charset="-120"/>
                    </a:rPr>
                    <a:t>或</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1</m:t>
                      </m:r>
                    </m:oMath>
                  </a14:m>
                  <a:r>
                    <a:rPr lang="zh-TW" altLang="en-US" sz="2200" dirty="0">
                      <a:latin typeface="微軟正黑體" panose="020B0604030504040204" pitchFamily="34" charset="-120"/>
                      <a:ea typeface="微軟正黑體" panose="020B0604030504040204" pitchFamily="34" charset="-120"/>
                    </a:rPr>
                    <a:t>時，</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rPr>
                        <m:t>5</m:t>
                      </m:r>
                    </m:oMath>
                  </a14:m>
                  <a:r>
                    <a:rPr lang="zh-TW" altLang="en-US" sz="2200" dirty="0">
                      <a:latin typeface="微軟正黑體" panose="020B0604030504040204" pitchFamily="34" charset="-120"/>
                      <a:ea typeface="微軟正黑體" panose="020B0604030504040204" pitchFamily="34" charset="-120"/>
                    </a:rPr>
                    <a:t>可能為孤立點或最</a:t>
                  </a:r>
                  <a:r>
                    <a:rPr lang="zh-TW" altLang="en-US" sz="2200" dirty="0" smtClean="0">
                      <a:latin typeface="微軟正黑體" panose="020B0604030504040204" pitchFamily="34" charset="-120"/>
                      <a:ea typeface="微軟正黑體" panose="020B0604030504040204" pitchFamily="34" charset="-120"/>
                    </a:rPr>
                    <a:t>外圍端點，</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𝑍</m:t>
                      </m:r>
                      <m:r>
                        <a:rPr lang="en-US" altLang="zh-TW" sz="2200" i="1" baseline="-30000" dirty="0" smtClean="0">
                          <a:latin typeface="Cambria Math" panose="02040503050406030204" pitchFamily="18" charset="0"/>
                          <a:ea typeface="微軟正黑體" panose="020B0604030504040204" pitchFamily="34" charset="-120"/>
                          <a:cs typeface="Times New Roman" panose="02020603050405020304" pitchFamily="18" charset="0"/>
                        </a:rPr>
                        <m:t>5</m:t>
                      </m:r>
                    </m:oMath>
                  </a14:m>
                  <a:r>
                    <a:rPr lang="zh-TW" altLang="en-US" sz="2200" dirty="0" smtClean="0">
                      <a:latin typeface="微軟正黑體" panose="020B0604030504040204" pitchFamily="34" charset="-120"/>
                      <a:ea typeface="微軟正黑體" panose="020B0604030504040204" pitchFamily="34" charset="-120"/>
                    </a:rPr>
                    <a:t>不必</a:t>
                  </a:r>
                  <a:r>
                    <a:rPr lang="zh-TW" altLang="en-US" sz="2200" dirty="0">
                      <a:latin typeface="微軟正黑體" panose="020B0604030504040204" pitchFamily="34" charset="-120"/>
                      <a:ea typeface="微軟正黑體" panose="020B0604030504040204" pitchFamily="34" charset="-120"/>
                    </a:rPr>
                    <a:t>改為0。以東南方的方向進行細化：</a:t>
                  </a:r>
                </a:p>
                <a:p>
                  <a:pPr eaLnBrk="1" hangingPunct="1">
                    <a:lnSpc>
                      <a:spcPct val="115000"/>
                    </a:lnSpc>
                  </a:pP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28685" name="Text Box 35"/>
                <p:cNvSpPr txBox="1">
                  <a:spLocks noRot="1" noChangeAspect="1" noMove="1" noResize="1" noEditPoints="1" noAdjustHandles="1" noChangeArrowheads="1" noChangeShapeType="1" noTextEdit="1"/>
                </p:cNvSpPr>
                <p:nvPr/>
              </p:nvSpPr>
              <p:spPr bwMode="auto">
                <a:xfrm>
                  <a:off x="685800" y="2133600"/>
                  <a:ext cx="8153400" cy="1249363"/>
                </a:xfrm>
                <a:prstGeom prst="rect">
                  <a:avLst/>
                </a:prstGeom>
                <a:blipFill rotWithShape="0">
                  <a:blip r:embed="rId7"/>
                  <a:stretch>
                    <a:fillRect l="-972" t="-1951" r="-43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686" name="Rectangle 37"/>
                <p:cNvSpPr>
                  <a:spLocks noChangeArrowheads="1"/>
                </p:cNvSpPr>
                <p:nvPr/>
              </p:nvSpPr>
              <p:spPr bwMode="auto">
                <a:xfrm>
                  <a:off x="5029200" y="2903538"/>
                  <a:ext cx="3352800" cy="1635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eaLnBrk="1" hangingPunct="1">
                    <a:lnSpc>
                      <a:spcPct val="115000"/>
                    </a:lnSpc>
                  </a:pP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(1) </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2 </m:t>
                      </m:r>
                      <m:r>
                        <a:rPr lang="zh-TW" altLang="en-US"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zh-TW" altLang="en-US" sz="2200" i="1" dirty="0">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𝑁</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 </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rPr>
                        <m:t> 6</m:t>
                      </m:r>
                    </m:oMath>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endParaRPr>
                </a:p>
                <a:p>
                  <a:pPr algn="just">
                    <a:lnSpc>
                      <a:spcPct val="115000"/>
                    </a:lnSpc>
                  </a:pP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rPr>
                    <a:t>(2)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𝑇</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5</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 = 1</m:t>
                      </m:r>
                    </m:oMath>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endParaRPr>
                </a:p>
                <a:p>
                  <a:pPr eaLnBrk="1" hangingPunct="1">
                    <a:lnSpc>
                      <a:spcPct val="115000"/>
                    </a:lnSpc>
                  </a:pPr>
                  <a:r>
                    <a:rPr lang="zh-TW" altLang="en-US" sz="2200" dirty="0">
                      <a:latin typeface="微軟正黑體" panose="020B0604030504040204" pitchFamily="34" charset="-120"/>
                      <a:ea typeface="微軟正黑體" panose="020B0604030504040204" pitchFamily="34" charset="-120"/>
                    </a:rPr>
                    <a:t>(3)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𝑍</m:t>
                      </m:r>
                      <m:r>
                        <a:rPr lang="en-US" altLang="zh-TW" sz="2200" i="1" baseline="-30000" dirty="0">
                          <a:latin typeface="Cambria Math" panose="02040503050406030204" pitchFamily="18" charset="0"/>
                          <a:ea typeface="微軟正黑體" panose="020B0604030504040204" pitchFamily="34" charset="-120"/>
                        </a:rPr>
                        <m:t>4</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sym typeface="Symbol" panose="05050102010706020507" pitchFamily="18" charset="2"/>
                        </a:rPr>
                        <m:t>6</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sym typeface="Symbol" panose="05050102010706020507" pitchFamily="18" charset="2"/>
                        </a:rPr>
                        <m:t>8</m:t>
                      </m:r>
                      <m:r>
                        <a:rPr lang="en-US" altLang="zh-TW" sz="2200" i="1" dirty="0">
                          <a:latin typeface="Cambria Math" panose="02040503050406030204" pitchFamily="18" charset="0"/>
                          <a:ea typeface="微軟正黑體" panose="020B0604030504040204" pitchFamily="34" charset="-120"/>
                          <a:sym typeface="Symbol" panose="05050102010706020507" pitchFamily="18" charset="2"/>
                        </a:rPr>
                        <m:t> = 0</m:t>
                      </m:r>
                    </m:oMath>
                  </a14:m>
                  <a:endParaRPr lang="en-US" altLang="zh-TW" sz="2200" dirty="0">
                    <a:latin typeface="微軟正黑體" panose="020B0604030504040204" pitchFamily="34" charset="-120"/>
                    <a:ea typeface="微軟正黑體" panose="020B0604030504040204" pitchFamily="34" charset="-120"/>
                    <a:sym typeface="Symbol" panose="05050102010706020507" pitchFamily="18" charset="2"/>
                  </a:endParaRPr>
                </a:p>
                <a:p>
                  <a:pPr algn="just">
                    <a:lnSpc>
                      <a:spcPct val="115000"/>
                    </a:lnSpc>
                  </a:pP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rPr>
                    <a:t>(4)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2</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4</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𝑍</m:t>
                      </m:r>
                      <m:r>
                        <a:rPr lang="en-US" altLang="zh-TW" sz="2200" i="1" baseline="-30000"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8</m:t>
                      </m:r>
                      <m:r>
                        <a:rPr lang="en-US" altLang="zh-TW" sz="2200" i="1" dirty="0">
                          <a:latin typeface="Cambria Math" panose="02040503050406030204" pitchFamily="18" charset="0"/>
                          <a:ea typeface="微軟正黑體" panose="020B0604030504040204" pitchFamily="34" charset="-120"/>
                          <a:cs typeface="Times New Roman" panose="02020603050405020304" pitchFamily="18" charset="0"/>
                          <a:sym typeface="Symbol" panose="05050102010706020507" pitchFamily="18" charset="2"/>
                        </a:rPr>
                        <m:t> = 0</m:t>
                      </m:r>
                    </m:oMath>
                  </a14:m>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sym typeface="Symbol" panose="05050102010706020507" pitchFamily="18" charset="2"/>
                  </a:endParaRPr>
                </a:p>
              </p:txBody>
            </p:sp>
          </mc:Choice>
          <mc:Fallback xmlns="">
            <p:sp>
              <p:nvSpPr>
                <p:cNvPr id="28686" name="Rectangle 37"/>
                <p:cNvSpPr>
                  <a:spLocks noRot="1" noChangeAspect="1" noMove="1" noResize="1" noEditPoints="1" noAdjustHandles="1" noChangeArrowheads="1" noChangeShapeType="1" noTextEdit="1"/>
                </p:cNvSpPr>
                <p:nvPr/>
              </p:nvSpPr>
              <p:spPr bwMode="auto">
                <a:xfrm>
                  <a:off x="5029200" y="2903538"/>
                  <a:ext cx="3352800" cy="1635125"/>
                </a:xfrm>
                <a:prstGeom prst="rect">
                  <a:avLst/>
                </a:prstGeom>
                <a:blipFill rotWithShape="0">
                  <a:blip r:embed="rId8"/>
                  <a:stretch>
                    <a:fillRect l="-2364" t="-1115" b="-55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28687" name="Rectangle 36"/>
            <p:cNvSpPr>
              <a:spLocks noChangeArrowheads="1"/>
            </p:cNvSpPr>
            <p:nvPr/>
          </p:nvSpPr>
          <p:spPr bwMode="auto">
            <a:xfrm>
              <a:off x="7353300" y="4102100"/>
              <a:ext cx="1333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8.4.2.</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p:sp>
          <p:nvSpPr>
            <p:cNvPr id="28688" name="Rectangle 40"/>
            <p:cNvSpPr>
              <a:spLocks noChangeArrowheads="1"/>
            </p:cNvSpPr>
            <p:nvPr/>
          </p:nvSpPr>
          <p:spPr bwMode="auto">
            <a:xfrm>
              <a:off x="4616450" y="2544763"/>
              <a:ext cx="3536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以東南方的方向進行細化：</a:t>
              </a:r>
            </a:p>
          </p:txBody>
        </p:sp>
      </p:grpSp>
      <p:pic>
        <p:nvPicPr>
          <p:cNvPr id="2" name="圖片 1"/>
          <p:cNvPicPr>
            <a:picLocks noChangeAspect="1"/>
          </p:cNvPicPr>
          <p:nvPr/>
        </p:nvPicPr>
        <p:blipFill>
          <a:blip r:embed="rId9"/>
          <a:stretch>
            <a:fillRect/>
          </a:stretch>
        </p:blipFill>
        <p:spPr>
          <a:xfrm>
            <a:off x="1143000" y="4549107"/>
            <a:ext cx="1600200" cy="2171700"/>
          </a:xfrm>
          <a:prstGeom prst="rect">
            <a:avLst/>
          </a:prstGeom>
        </p:spPr>
      </p:pic>
      <p:sp>
        <p:nvSpPr>
          <p:cNvPr id="3" name="文字方塊 2"/>
          <p:cNvSpPr txBox="1"/>
          <p:nvPr/>
        </p:nvSpPr>
        <p:spPr>
          <a:xfrm>
            <a:off x="2822369" y="6059269"/>
            <a:ext cx="1249060"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圖</a:t>
            </a:r>
            <a:r>
              <a:rPr lang="en-US" altLang="zh-TW" dirty="0" smtClean="0">
                <a:latin typeface="微軟正黑體" panose="020B0604030504040204" pitchFamily="34" charset="-120"/>
                <a:ea typeface="微軟正黑體" panose="020B0604030504040204" pitchFamily="34" charset="-120"/>
              </a:rPr>
              <a:t>8.4.2.1</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3x3</a:t>
            </a:r>
            <a:r>
              <a:rPr lang="zh-TW" altLang="en-US" dirty="0" smtClean="0">
                <a:latin typeface="微軟正黑體" panose="020B0604030504040204" pitchFamily="34" charset="-120"/>
                <a:ea typeface="微軟正黑體" panose="020B0604030504040204" pitchFamily="34" charset="-120"/>
              </a:rPr>
              <a:t>子影像</a:t>
            </a:r>
            <a:endParaRPr lang="zh-TW" altLang="en-US"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95E7060-925E-4BCE-B83D-2042EC45C364}" type="slidenum">
              <a:rPr kumimoji="0" lang="zh-TW" altLang="en-US">
                <a:latin typeface="微軟正黑體" panose="020B0604030504040204" pitchFamily="34" charset="-120"/>
                <a:ea typeface="微軟正黑體" panose="020B0604030504040204" pitchFamily="34" charset="-120"/>
              </a:rPr>
              <a:pPr eaLnBrk="1" hangingPunct="1"/>
              <a:t>14</a:t>
            </a:fld>
            <a:endParaRPr kumimoji="0" lang="en-US" altLang="zh-TW">
              <a:latin typeface="微軟正黑體" panose="020B0604030504040204" pitchFamily="34" charset="-120"/>
              <a:ea typeface="微軟正黑體" panose="020B0604030504040204" pitchFamily="34" charset="-120"/>
            </a:endParaRPr>
          </a:p>
        </p:txBody>
      </p:sp>
      <p:graphicFrame>
        <p:nvGraphicFramePr>
          <p:cNvPr id="18" name="Group 82"/>
          <p:cNvGraphicFramePr>
            <a:graphicFrameLocks noGrp="1"/>
          </p:cNvGraphicFramePr>
          <p:nvPr>
            <p:extLst>
              <p:ext uri="{D42A27DB-BD31-4B8C-83A1-F6EECF244321}">
                <p14:modId xmlns:p14="http://schemas.microsoft.com/office/powerpoint/2010/main" val="691299403"/>
              </p:ext>
            </p:extLst>
          </p:nvPr>
        </p:nvGraphicFramePr>
        <p:xfrm>
          <a:off x="2843213" y="1412875"/>
          <a:ext cx="2449512" cy="1755776"/>
        </p:xfrm>
        <a:graphic>
          <a:graphicData uri="http://schemas.openxmlformats.org/drawingml/2006/table">
            <a:tbl>
              <a:tblPr/>
              <a:tblGrid>
                <a:gridCol w="611912"/>
                <a:gridCol w="613776"/>
                <a:gridCol w="611912"/>
                <a:gridCol w="611912"/>
              </a:tblGrid>
              <a:tr h="585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64" marR="9146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 name="Group 147"/>
          <p:cNvGraphicFramePr>
            <a:graphicFrameLocks noGrp="1"/>
          </p:cNvGraphicFramePr>
          <p:nvPr>
            <p:extLst>
              <p:ext uri="{D42A27DB-BD31-4B8C-83A1-F6EECF244321}">
                <p14:modId xmlns:p14="http://schemas.microsoft.com/office/powerpoint/2010/main" val="3487286377"/>
              </p:ext>
            </p:extLst>
          </p:nvPr>
        </p:nvGraphicFramePr>
        <p:xfrm>
          <a:off x="2949575" y="4778375"/>
          <a:ext cx="2303464" cy="1743075"/>
        </p:xfrm>
        <a:graphic>
          <a:graphicData uri="http://schemas.openxmlformats.org/drawingml/2006/table">
            <a:tbl>
              <a:tblPr/>
              <a:tblGrid>
                <a:gridCol w="768627"/>
                <a:gridCol w="766210"/>
                <a:gridCol w="768627"/>
              </a:tblGrid>
              <a:tr h="63308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9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9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0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91425" marR="91425"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9261" name="群組 23"/>
          <p:cNvGrpSpPr>
            <a:grpSpLocks/>
          </p:cNvGrpSpPr>
          <p:nvPr/>
        </p:nvGrpSpPr>
        <p:grpSpPr bwMode="auto">
          <a:xfrm>
            <a:off x="395288" y="763559"/>
            <a:ext cx="6889750" cy="5113366"/>
            <a:chOff x="395288" y="763222"/>
            <a:chExt cx="6889750" cy="5114050"/>
          </a:xfrm>
        </p:grpSpPr>
        <p:sp>
          <p:nvSpPr>
            <p:cNvPr id="9262" name="Rectangle 4"/>
            <p:cNvSpPr>
              <a:spLocks noChangeArrowheads="1"/>
            </p:cNvSpPr>
            <p:nvPr/>
          </p:nvSpPr>
          <p:spPr bwMode="auto">
            <a:xfrm>
              <a:off x="539552" y="763222"/>
              <a:ext cx="3147015" cy="43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範例</a:t>
              </a:r>
              <a:r>
                <a:rPr lang="en-US" altLang="zh-TW" sz="2200" dirty="0">
                  <a:latin typeface="微軟正黑體" panose="020B0604030504040204" pitchFamily="34" charset="-120"/>
                  <a:ea typeface="微軟正黑體" panose="020B0604030504040204" pitchFamily="34" charset="-120"/>
                </a:rPr>
                <a:t>1</a:t>
              </a:r>
              <a:r>
                <a:rPr lang="zh-TW" altLang="en-US" sz="2200" dirty="0">
                  <a:latin typeface="微軟正黑體" panose="020B0604030504040204" pitchFamily="34" charset="-120"/>
                  <a:ea typeface="微軟正黑體" panose="020B0604030504040204" pitchFamily="34" charset="-120"/>
                </a:rPr>
                <a:t>：給定</a:t>
              </a:r>
              <a:r>
                <a:rPr lang="zh-TW" altLang="en-US" sz="2200" dirty="0" smtClean="0">
                  <a:latin typeface="微軟正黑體" panose="020B0604030504040204" pitchFamily="34" charset="-120"/>
                  <a:ea typeface="微軟正黑體" panose="020B0604030504040204" pitchFamily="34" charset="-120"/>
                </a:rPr>
                <a:t>如下小</a:t>
              </a:r>
              <a:r>
                <a:rPr lang="zh-TW" altLang="en-US" sz="2200" dirty="0">
                  <a:latin typeface="微軟正黑體" panose="020B0604030504040204" pitchFamily="34" charset="-120"/>
                  <a:ea typeface="微軟正黑體" panose="020B0604030504040204" pitchFamily="34" charset="-120"/>
                </a:rPr>
                <a:t>影像</a:t>
              </a:r>
            </a:p>
          </p:txBody>
        </p:sp>
        <p:sp>
          <p:nvSpPr>
            <p:cNvPr id="9263" name="Rectangle 83"/>
            <p:cNvSpPr>
              <a:spLocks noChangeArrowheads="1"/>
            </p:cNvSpPr>
            <p:nvPr/>
          </p:nvSpPr>
          <p:spPr bwMode="auto">
            <a:xfrm>
              <a:off x="395288" y="3429000"/>
              <a:ext cx="6889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試問上述小影像中間的兩個像素經細化後可否被移除？</a:t>
              </a:r>
            </a:p>
          </p:txBody>
        </p:sp>
        <p:sp>
          <p:nvSpPr>
            <p:cNvPr id="20" name="Rectangle 86"/>
            <p:cNvSpPr>
              <a:spLocks noChangeArrowheads="1"/>
            </p:cNvSpPr>
            <p:nvPr/>
          </p:nvSpPr>
          <p:spPr bwMode="auto">
            <a:xfrm>
              <a:off x="468313" y="4203972"/>
              <a:ext cx="4182555" cy="461727"/>
            </a:xfrm>
            <a:prstGeom prst="rect">
              <a:avLst/>
            </a:prstGeom>
            <a:noFill/>
            <a:ln w="9525">
              <a:noFill/>
              <a:miter lim="800000"/>
              <a:headEnd/>
              <a:tailEnd/>
            </a:ln>
          </p:spPr>
          <p:txBody>
            <a:bodyPr wrap="none" anchor="ctr">
              <a:spAutoFit/>
            </a:bodyPr>
            <a:lstStyle/>
            <a:p>
              <a:pPr>
                <a:defRPr/>
              </a:pPr>
              <a:r>
                <a:rPr lang="zh-TW" altLang="en-US" sz="2200" dirty="0">
                  <a:latin typeface="微軟正黑體" panose="020B0604030504040204" pitchFamily="34" charset="-120"/>
                  <a:ea typeface="微軟正黑體" panose="020B0604030504040204" pitchFamily="34" charset="-120"/>
                  <a:cs typeface="Times New Roman" pitchFamily="18" charset="0"/>
                </a:rPr>
                <a:t>解答：先檢查下面的</a:t>
              </a:r>
              <a:r>
                <a:rPr lang="en-US" altLang="zh-TW" sz="2200" dirty="0">
                  <a:latin typeface="微軟正黑體" panose="020B0604030504040204" pitchFamily="34" charset="-120"/>
                  <a:ea typeface="微軟正黑體" panose="020B0604030504040204" pitchFamily="34" charset="-120"/>
                  <a:cs typeface="Times New Roman" pitchFamily="18" charset="0"/>
                </a:rPr>
                <a:t>3×3</a:t>
              </a:r>
              <a:r>
                <a:rPr lang="zh-TW" altLang="en-US" sz="2200" dirty="0">
                  <a:latin typeface="微軟正黑體" panose="020B0604030504040204" pitchFamily="34" charset="-120"/>
                  <a:ea typeface="微軟正黑體" panose="020B0604030504040204" pitchFamily="34" charset="-120"/>
                </a:rPr>
                <a:t>子影像</a:t>
              </a:r>
              <a:r>
                <a:rPr lang="zh-TW" altLang="en-US" sz="2400" dirty="0">
                  <a:latin typeface="微軟正黑體" panose="020B0604030504040204" pitchFamily="34" charset="-120"/>
                  <a:ea typeface="微軟正黑體" panose="020B0604030504040204" pitchFamily="34" charset="-120"/>
                </a:rPr>
                <a:t> </a:t>
              </a:r>
            </a:p>
          </p:txBody>
        </p:sp>
        <p:graphicFrame>
          <p:nvGraphicFramePr>
            <p:cNvPr id="9218" name="Object 3"/>
            <p:cNvGraphicFramePr>
              <a:graphicFrameLocks noChangeAspect="1"/>
            </p:cNvGraphicFramePr>
            <p:nvPr/>
          </p:nvGraphicFramePr>
          <p:xfrm>
            <a:off x="5651500" y="5085110"/>
            <a:ext cx="1152525" cy="401637"/>
          </p:xfrm>
          <a:graphic>
            <a:graphicData uri="http://schemas.openxmlformats.org/presentationml/2006/ole">
              <mc:AlternateContent xmlns:mc="http://schemas.openxmlformats.org/markup-compatibility/2006">
                <mc:Choice xmlns:v="urn:schemas-microsoft-com:vml" Requires="v">
                  <p:oleObj spid="_x0000_s9317" name="方程式" r:id="rId3" imgW="660400" imgH="228600" progId="Equation.3">
                    <p:embed/>
                  </p:oleObj>
                </mc:Choice>
                <mc:Fallback>
                  <p:oleObj name="方程式" r:id="rId3" imgW="660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5085110"/>
                          <a:ext cx="115252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nvGraphicFramePr>
          <p:xfrm>
            <a:off x="5651500" y="5464522"/>
            <a:ext cx="1152525" cy="412750"/>
          </p:xfrm>
          <a:graphic>
            <a:graphicData uri="http://schemas.openxmlformats.org/presentationml/2006/ole">
              <mc:AlternateContent xmlns:mc="http://schemas.openxmlformats.org/markup-compatibility/2006">
                <mc:Choice xmlns:v="urn:schemas-microsoft-com:vml" Requires="v">
                  <p:oleObj spid="_x0000_s9318" name="方程式" r:id="rId5" imgW="634725" imgH="228501" progId="Equation.3">
                    <p:embed/>
                  </p:oleObj>
                </mc:Choice>
                <mc:Fallback>
                  <p:oleObj name="方程式" r:id="rId5" imgW="634725"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5464522"/>
                          <a:ext cx="11525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6D25B1BA-67F2-43F3-8307-CFADB887FE4D}" type="slidenum">
              <a:rPr kumimoji="0" lang="zh-TW" altLang="en-US">
                <a:latin typeface="微軟正黑體" panose="020B0604030504040204" pitchFamily="34" charset="-120"/>
                <a:ea typeface="微軟正黑體" panose="020B0604030504040204" pitchFamily="34" charset="-120"/>
              </a:rPr>
              <a:pPr eaLnBrk="1" hangingPunct="1"/>
              <a:t>15</a:t>
            </a:fld>
            <a:endParaRPr kumimoji="0" lang="en-US" altLang="zh-TW">
              <a:latin typeface="微軟正黑體" panose="020B0604030504040204" pitchFamily="34" charset="-120"/>
              <a:ea typeface="微軟正黑體" panose="020B0604030504040204" pitchFamily="34" charset="-120"/>
            </a:endParaRPr>
          </a:p>
        </p:txBody>
      </p:sp>
      <p:grpSp>
        <p:nvGrpSpPr>
          <p:cNvPr id="10252" name="群組 44"/>
          <p:cNvGrpSpPr>
            <a:grpSpLocks/>
          </p:cNvGrpSpPr>
          <p:nvPr/>
        </p:nvGrpSpPr>
        <p:grpSpPr bwMode="auto">
          <a:xfrm>
            <a:off x="539750" y="981075"/>
            <a:ext cx="7519988" cy="891413"/>
            <a:chOff x="539750" y="981075"/>
            <a:chExt cx="7519988" cy="891413"/>
          </a:xfrm>
        </p:grpSpPr>
        <p:graphicFrame>
          <p:nvGraphicFramePr>
            <p:cNvPr id="10248" name="Object 2"/>
            <p:cNvGraphicFramePr>
              <a:graphicFrameLocks noChangeAspect="1"/>
            </p:cNvGraphicFramePr>
            <p:nvPr/>
          </p:nvGraphicFramePr>
          <p:xfrm>
            <a:off x="1236664" y="1023938"/>
            <a:ext cx="1570233" cy="414000"/>
          </p:xfrm>
          <a:graphic>
            <a:graphicData uri="http://schemas.openxmlformats.org/presentationml/2006/ole">
              <mc:AlternateContent xmlns:mc="http://schemas.openxmlformats.org/markup-compatibility/2006">
                <mc:Choice xmlns:v="urn:schemas-microsoft-com:vml" Requires="v">
                  <p:oleObj spid="_x0000_s10507" name="方程式" r:id="rId3" imgW="863225" imgH="228501" progId="Equation.3">
                    <p:embed/>
                  </p:oleObj>
                </mc:Choice>
                <mc:Fallback>
                  <p:oleObj name="方程式" r:id="rId3" imgW="863225"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664" y="1023938"/>
                          <a:ext cx="1570233" cy="41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4"/>
            <p:cNvGraphicFramePr>
              <a:graphicFrameLocks noChangeAspect="1"/>
            </p:cNvGraphicFramePr>
            <p:nvPr/>
          </p:nvGraphicFramePr>
          <p:xfrm>
            <a:off x="4932040" y="1007963"/>
            <a:ext cx="720725" cy="404813"/>
          </p:xfrm>
          <a:graphic>
            <a:graphicData uri="http://schemas.openxmlformats.org/presentationml/2006/ole">
              <mc:AlternateContent xmlns:mc="http://schemas.openxmlformats.org/markup-compatibility/2006">
                <mc:Choice xmlns:v="urn:schemas-microsoft-com:vml" Requires="v">
                  <p:oleObj spid="_x0000_s10508" name="Equation" r:id="rId5" imgW="406080" imgH="228600" progId="Equation.DSMT4">
                    <p:embed/>
                  </p:oleObj>
                </mc:Choice>
                <mc:Fallback>
                  <p:oleObj name="Equation" r:id="rId5" imgW="40608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1007963"/>
                          <a:ext cx="72072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5"/>
            <p:cNvGraphicFramePr>
              <a:graphicFrameLocks noChangeAspect="1"/>
            </p:cNvGraphicFramePr>
            <p:nvPr>
              <p:extLst>
                <p:ext uri="{D42A27DB-BD31-4B8C-83A1-F6EECF244321}">
                  <p14:modId xmlns:p14="http://schemas.microsoft.com/office/powerpoint/2010/main" val="1338307653"/>
                </p:ext>
              </p:extLst>
            </p:nvPr>
          </p:nvGraphicFramePr>
          <p:xfrm>
            <a:off x="6746875" y="1007963"/>
            <a:ext cx="790575" cy="422275"/>
          </p:xfrm>
          <a:graphic>
            <a:graphicData uri="http://schemas.openxmlformats.org/presentationml/2006/ole">
              <mc:AlternateContent xmlns:mc="http://schemas.openxmlformats.org/markup-compatibility/2006">
                <mc:Choice xmlns:v="urn:schemas-microsoft-com:vml" Requires="v">
                  <p:oleObj spid="_x0000_s10509" name="方程式" r:id="rId7" imgW="431613" imgH="228501" progId="Equation.3">
                    <p:embed/>
                  </p:oleObj>
                </mc:Choice>
                <mc:Fallback>
                  <p:oleObj name="方程式" r:id="rId7" imgW="431613" imgH="22850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6875" y="1007963"/>
                          <a:ext cx="7905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7" name="Rectangle 8"/>
            <p:cNvSpPr>
              <a:spLocks noChangeArrowheads="1"/>
            </p:cNvSpPr>
            <p:nvPr/>
          </p:nvSpPr>
          <p:spPr bwMode="auto">
            <a:xfrm>
              <a:off x="539750" y="981075"/>
              <a:ext cx="742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由於</a:t>
              </a:r>
            </a:p>
          </p:txBody>
        </p:sp>
        <p:sp>
          <p:nvSpPr>
            <p:cNvPr id="10278" name="Rectangle 10"/>
            <p:cNvSpPr>
              <a:spLocks noChangeArrowheads="1"/>
            </p:cNvSpPr>
            <p:nvPr/>
          </p:nvSpPr>
          <p:spPr bwMode="auto">
            <a:xfrm>
              <a:off x="2670902" y="991878"/>
              <a:ext cx="2962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3×3</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子影像中的</a:t>
              </a:r>
            </a:p>
          </p:txBody>
        </p:sp>
        <p:sp>
          <p:nvSpPr>
            <p:cNvPr id="10279" name="Rectangle 11"/>
            <p:cNvSpPr>
              <a:spLocks noChangeArrowheads="1"/>
            </p:cNvSpPr>
            <p:nvPr/>
          </p:nvSpPr>
          <p:spPr bwMode="auto">
            <a:xfrm>
              <a:off x="5554125" y="991877"/>
              <a:ext cx="1301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不可改為</a:t>
              </a:r>
            </a:p>
          </p:txBody>
        </p:sp>
        <p:sp>
          <p:nvSpPr>
            <p:cNvPr id="10280" name="Rectangle 12"/>
            <p:cNvSpPr>
              <a:spLocks noChangeArrowheads="1"/>
            </p:cNvSpPr>
            <p:nvPr/>
          </p:nvSpPr>
          <p:spPr bwMode="auto">
            <a:xfrm>
              <a:off x="7596188" y="985838"/>
              <a:ext cx="4635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a:t>
              </a:r>
            </a:p>
          </p:txBody>
        </p:sp>
        <p:sp>
          <p:nvSpPr>
            <p:cNvPr id="10281" name="Rectangle 14"/>
            <p:cNvSpPr>
              <a:spLocks noChangeArrowheads="1"/>
            </p:cNvSpPr>
            <p:nvPr/>
          </p:nvSpPr>
          <p:spPr bwMode="auto">
            <a:xfrm>
              <a:off x="550248" y="1441601"/>
              <a:ext cx="35413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我們檢查下面的</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3×3</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子影像</a:t>
              </a:r>
            </a:p>
          </p:txBody>
        </p:sp>
      </p:grpSp>
      <p:graphicFrame>
        <p:nvGraphicFramePr>
          <p:cNvPr id="34" name="Group 74"/>
          <p:cNvGraphicFramePr>
            <a:graphicFrameLocks noGrp="1"/>
          </p:cNvGraphicFramePr>
          <p:nvPr>
            <p:extLst>
              <p:ext uri="{D42A27DB-BD31-4B8C-83A1-F6EECF244321}">
                <p14:modId xmlns:p14="http://schemas.microsoft.com/office/powerpoint/2010/main" val="1789430355"/>
              </p:ext>
            </p:extLst>
          </p:nvPr>
        </p:nvGraphicFramePr>
        <p:xfrm>
          <a:off x="2987675" y="2205038"/>
          <a:ext cx="2160588" cy="2051049"/>
        </p:xfrm>
        <a:graphic>
          <a:graphicData uri="http://schemas.openxmlformats.org/drawingml/2006/table">
            <a:tbl>
              <a:tblPr/>
              <a:tblGrid>
                <a:gridCol w="719402"/>
                <a:gridCol w="721784"/>
                <a:gridCol w="719402"/>
              </a:tblGrid>
              <a:tr h="6836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2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2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2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36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2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2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2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36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1</a:t>
                      </a:r>
                      <a:endParaRPr kumimoji="1" lang="en-US" altLang="zh-TW" sz="22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200" b="0" i="0" u="none" strike="noStrike" cap="none" normalizeH="0" baseline="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200" b="0" i="0" u="none" strike="noStrike" cap="none" normalizeH="0" baseline="0" dirty="0" smtClean="0">
                          <a:ln>
                            <a:noFill/>
                          </a:ln>
                          <a:solidFill>
                            <a:schemeClr val="tx1"/>
                          </a:solidFill>
                          <a:effectLst/>
                          <a:latin typeface="Times New Roman" pitchFamily="18" charset="0"/>
                          <a:ea typeface="新細明體T" charset="-120"/>
                          <a:cs typeface="Times New Roman" pitchFamily="18" charset="0"/>
                        </a:rPr>
                        <a:t>0</a:t>
                      </a:r>
                      <a:endParaRPr kumimoji="1" lang="en-US" altLang="zh-TW" sz="2200" b="0" i="0" u="none" strike="noStrike" cap="none" normalizeH="0" baseline="0" dirty="0" smtClean="0">
                        <a:ln>
                          <a:noFill/>
                        </a:ln>
                        <a:solidFill>
                          <a:schemeClr val="tx1"/>
                        </a:solidFill>
                        <a:effectLst/>
                        <a:latin typeface="Arial" pitchFamily="34" charset="0"/>
                        <a:ea typeface="新細明體T" charset="-120"/>
                        <a:cs typeface="Times New Roman" pitchFamily="18" charset="0"/>
                      </a:endParaRPr>
                    </a:p>
                  </a:txBody>
                  <a:tcPr marL="137210" marR="137210" marT="68607" marB="686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0271" name="群組 45"/>
          <p:cNvGrpSpPr>
            <a:grpSpLocks/>
          </p:cNvGrpSpPr>
          <p:nvPr/>
        </p:nvGrpSpPr>
        <p:grpSpPr bwMode="auto">
          <a:xfrm>
            <a:off x="5834063" y="2276475"/>
            <a:ext cx="1441450" cy="1601788"/>
            <a:chOff x="5834063" y="2276475"/>
            <a:chExt cx="1441450" cy="1601788"/>
          </a:xfrm>
        </p:grpSpPr>
        <p:graphicFrame>
          <p:nvGraphicFramePr>
            <p:cNvPr id="10244" name="Object 7"/>
            <p:cNvGraphicFramePr>
              <a:graphicFrameLocks noChangeAspect="1"/>
            </p:cNvGraphicFramePr>
            <p:nvPr/>
          </p:nvGraphicFramePr>
          <p:xfrm>
            <a:off x="5834063" y="2276475"/>
            <a:ext cx="1225550" cy="412750"/>
          </p:xfrm>
          <a:graphic>
            <a:graphicData uri="http://schemas.openxmlformats.org/presentationml/2006/ole">
              <mc:AlternateContent xmlns:mc="http://schemas.openxmlformats.org/markup-compatibility/2006">
                <mc:Choice xmlns:v="urn:schemas-microsoft-com:vml" Requires="v">
                  <p:oleObj spid="_x0000_s10510" name="方程式" r:id="rId9" imgW="672808" imgH="228501" progId="Equation.3">
                    <p:embed/>
                  </p:oleObj>
                </mc:Choice>
                <mc:Fallback>
                  <p:oleObj name="方程式" r:id="rId9" imgW="672808" imgH="22850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4063" y="2276475"/>
                          <a:ext cx="12255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8"/>
            <p:cNvGraphicFramePr>
              <a:graphicFrameLocks noChangeAspect="1"/>
            </p:cNvGraphicFramePr>
            <p:nvPr/>
          </p:nvGraphicFramePr>
          <p:xfrm>
            <a:off x="5867400" y="2636838"/>
            <a:ext cx="1152525" cy="425450"/>
          </p:xfrm>
          <a:graphic>
            <a:graphicData uri="http://schemas.openxmlformats.org/presentationml/2006/ole">
              <mc:AlternateContent xmlns:mc="http://schemas.openxmlformats.org/markup-compatibility/2006">
                <mc:Choice xmlns:v="urn:schemas-microsoft-com:vml" Requires="v">
                  <p:oleObj spid="_x0000_s10511" name="方程式" r:id="rId11" imgW="622030" imgH="228501" progId="Equation.3">
                    <p:embed/>
                  </p:oleObj>
                </mc:Choice>
                <mc:Fallback>
                  <p:oleObj name="方程式" r:id="rId11" imgW="622030"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2636838"/>
                          <a:ext cx="11525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9"/>
            <p:cNvGraphicFramePr>
              <a:graphicFrameLocks noChangeAspect="1"/>
            </p:cNvGraphicFramePr>
            <p:nvPr/>
          </p:nvGraphicFramePr>
          <p:xfrm>
            <a:off x="5834063" y="3035300"/>
            <a:ext cx="1441450" cy="438150"/>
          </p:xfrm>
          <a:graphic>
            <a:graphicData uri="http://schemas.openxmlformats.org/presentationml/2006/ole">
              <mc:AlternateContent xmlns:mc="http://schemas.openxmlformats.org/markup-compatibility/2006">
                <mc:Choice xmlns:v="urn:schemas-microsoft-com:vml" Requires="v">
                  <p:oleObj spid="_x0000_s10512" name="方程式" r:id="rId13" imgW="749300" imgH="228600" progId="Equation.3">
                    <p:embed/>
                  </p:oleObj>
                </mc:Choice>
                <mc:Fallback>
                  <p:oleObj name="方程式" r:id="rId13" imgW="7493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34063" y="3035300"/>
                          <a:ext cx="14414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10"/>
            <p:cNvGraphicFramePr>
              <a:graphicFrameLocks noChangeAspect="1"/>
            </p:cNvGraphicFramePr>
            <p:nvPr/>
          </p:nvGraphicFramePr>
          <p:xfrm>
            <a:off x="5845175" y="3478213"/>
            <a:ext cx="1296988" cy="400050"/>
          </p:xfrm>
          <a:graphic>
            <a:graphicData uri="http://schemas.openxmlformats.org/presentationml/2006/ole">
              <mc:AlternateContent xmlns:mc="http://schemas.openxmlformats.org/markup-compatibility/2006">
                <mc:Choice xmlns:v="urn:schemas-microsoft-com:vml" Requires="v">
                  <p:oleObj spid="_x0000_s10513" name="方程式" r:id="rId15" imgW="736560" imgH="228600" progId="Equation.3">
                    <p:embed/>
                  </p:oleObj>
                </mc:Choice>
                <mc:Fallback>
                  <p:oleObj name="方程式" r:id="rId15" imgW="73656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5175" y="3478213"/>
                          <a:ext cx="129698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272" name="群組 46"/>
          <p:cNvGrpSpPr>
            <a:grpSpLocks/>
          </p:cNvGrpSpPr>
          <p:nvPr/>
        </p:nvGrpSpPr>
        <p:grpSpPr bwMode="auto">
          <a:xfrm>
            <a:off x="584200" y="4376528"/>
            <a:ext cx="6997428" cy="1428959"/>
            <a:chOff x="584200" y="4377154"/>
            <a:chExt cx="6997428" cy="1428110"/>
          </a:xfrm>
        </p:grpSpPr>
        <p:sp>
          <p:nvSpPr>
            <p:cNvPr id="10273" name="Rectangle 83"/>
            <p:cNvSpPr>
              <a:spLocks noChangeArrowheads="1"/>
            </p:cNvSpPr>
            <p:nvPr/>
          </p:nvSpPr>
          <p:spPr bwMode="auto">
            <a:xfrm>
              <a:off x="584200" y="4377154"/>
              <a:ext cx="6997428" cy="43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由於滿足移除的四個條件，所以上述的</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3×3</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子影像中的</a:t>
              </a:r>
              <a:r>
                <a:rPr lang="zh-TW" altLang="en-US" sz="2200" dirty="0">
                  <a:latin typeface="微軟正黑體" panose="020B0604030504040204" pitchFamily="34" charset="-120"/>
                  <a:ea typeface="微軟正黑體" panose="020B0604030504040204" pitchFamily="34" charset="-120"/>
                </a:rPr>
                <a:t> </a:t>
              </a:r>
            </a:p>
          </p:txBody>
        </p:sp>
        <p:graphicFrame>
          <p:nvGraphicFramePr>
            <p:cNvPr id="10242" name="Object 12"/>
            <p:cNvGraphicFramePr>
              <a:graphicFrameLocks noChangeAspect="1"/>
            </p:cNvGraphicFramePr>
            <p:nvPr>
              <p:extLst>
                <p:ext uri="{D42A27DB-BD31-4B8C-83A1-F6EECF244321}">
                  <p14:modId xmlns:p14="http://schemas.microsoft.com/office/powerpoint/2010/main" val="2843217649"/>
                </p:ext>
              </p:extLst>
            </p:nvPr>
          </p:nvGraphicFramePr>
          <p:xfrm>
            <a:off x="690562" y="4748117"/>
            <a:ext cx="792163" cy="431800"/>
          </p:xfrm>
          <a:graphic>
            <a:graphicData uri="http://schemas.openxmlformats.org/presentationml/2006/ole">
              <mc:AlternateContent xmlns:mc="http://schemas.openxmlformats.org/markup-compatibility/2006">
                <mc:Choice xmlns:v="urn:schemas-microsoft-com:vml" Requires="v">
                  <p:oleObj spid="_x0000_s10514" name="方程式" r:id="rId17" imgW="419100" imgH="228600" progId="Equation.3">
                    <p:embed/>
                  </p:oleObj>
                </mc:Choice>
                <mc:Fallback>
                  <p:oleObj name="方程式" r:id="rId17" imgW="419100" imgH="2286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0562" y="4748117"/>
                          <a:ext cx="7921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3"/>
            <p:cNvGraphicFramePr>
              <a:graphicFrameLocks noChangeAspect="1"/>
            </p:cNvGraphicFramePr>
            <p:nvPr>
              <p:extLst>
                <p:ext uri="{D42A27DB-BD31-4B8C-83A1-F6EECF244321}">
                  <p14:modId xmlns:p14="http://schemas.microsoft.com/office/powerpoint/2010/main" val="1146451832"/>
                </p:ext>
              </p:extLst>
            </p:nvPr>
          </p:nvGraphicFramePr>
          <p:xfrm>
            <a:off x="2320925" y="4744869"/>
            <a:ext cx="792163" cy="422275"/>
          </p:xfrm>
          <a:graphic>
            <a:graphicData uri="http://schemas.openxmlformats.org/presentationml/2006/ole">
              <mc:AlternateContent xmlns:mc="http://schemas.openxmlformats.org/markup-compatibility/2006">
                <mc:Choice xmlns:v="urn:schemas-microsoft-com:vml" Requires="v">
                  <p:oleObj spid="_x0000_s10515" name="方程式" r:id="rId19" imgW="431613" imgH="228501" progId="Equation.3">
                    <p:embed/>
                  </p:oleObj>
                </mc:Choice>
                <mc:Fallback>
                  <p:oleObj name="方程式" r:id="rId19" imgW="431613"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0925" y="4744869"/>
                          <a:ext cx="792163"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4" name="Rectangle 89"/>
            <p:cNvSpPr>
              <a:spLocks noChangeArrowheads="1"/>
            </p:cNvSpPr>
            <p:nvPr/>
          </p:nvSpPr>
          <p:spPr bwMode="auto">
            <a:xfrm>
              <a:off x="1390650" y="4742488"/>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可改為</a:t>
              </a:r>
            </a:p>
          </p:txBody>
        </p:sp>
        <p:sp>
          <p:nvSpPr>
            <p:cNvPr id="10275" name="Rectangle 91"/>
            <p:cNvSpPr>
              <a:spLocks noChangeArrowheads="1"/>
            </p:cNvSpPr>
            <p:nvPr/>
          </p:nvSpPr>
          <p:spPr bwMode="auto">
            <a:xfrm>
              <a:off x="2986396" y="4781205"/>
              <a:ext cx="463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a:t>
              </a:r>
            </a:p>
          </p:txBody>
        </p:sp>
        <p:sp>
          <p:nvSpPr>
            <p:cNvPr id="10276" name="Rectangle 92"/>
            <p:cNvSpPr>
              <a:spLocks noChangeArrowheads="1"/>
            </p:cNvSpPr>
            <p:nvPr/>
          </p:nvSpPr>
          <p:spPr bwMode="auto">
            <a:xfrm>
              <a:off x="617538" y="5375051"/>
              <a:ext cx="13128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解答完畢</a:t>
              </a:r>
              <a:endParaRPr lang="en-US" altLang="zh-TW" sz="2200">
                <a:latin typeface="微軟正黑體" panose="020B0604030504040204" pitchFamily="34" charset="-120"/>
                <a:ea typeface="微軟正黑體" panose="020B0604030504040204" pitchFamily="34" charset="-12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AEDACB97-A161-4C28-B79E-DBAAE63CD819}" type="slidenum">
              <a:rPr kumimoji="0" lang="zh-TW" altLang="en-US">
                <a:latin typeface="微軟正黑體" panose="020B0604030504040204" pitchFamily="34" charset="-120"/>
                <a:ea typeface="微軟正黑體" panose="020B0604030504040204" pitchFamily="34" charset="-120"/>
              </a:rPr>
              <a:pPr eaLnBrk="1" hangingPunct="1"/>
              <a:t>16</a:t>
            </a:fld>
            <a:endParaRPr kumimoji="0" lang="en-US" altLang="zh-TW">
              <a:latin typeface="微軟正黑體" panose="020B0604030504040204" pitchFamily="34" charset="-120"/>
              <a:ea typeface="微軟正黑體" panose="020B0604030504040204" pitchFamily="34" charset="-120"/>
            </a:endParaRPr>
          </a:p>
        </p:txBody>
      </p:sp>
      <p:sp>
        <p:nvSpPr>
          <p:cNvPr id="15367" name="Rectangle 2"/>
          <p:cNvSpPr>
            <a:spLocks noGrp="1" noChangeArrowheads="1"/>
          </p:cNvSpPr>
          <p:nvPr>
            <p:ph type="title"/>
          </p:nvPr>
        </p:nvSpPr>
        <p:spPr/>
        <p:txBody>
          <a:bodyPr/>
          <a:lstStyle/>
          <a:p>
            <a:pPr eaLnBrk="1" hangingPunct="1"/>
            <a:r>
              <a:rPr lang="en-US" altLang="zh-TW" dirty="0" smtClean="0">
                <a:latin typeface="微軟正黑體" panose="020B0604030504040204" pitchFamily="34" charset="-120"/>
                <a:ea typeface="微軟正黑體" panose="020B0604030504040204" pitchFamily="34" charset="-120"/>
              </a:rPr>
              <a:t>8.5</a:t>
            </a:r>
            <a:r>
              <a:rPr lang="zh-TW" altLang="en-US" dirty="0" smtClean="0">
                <a:latin typeface="微軟正黑體" panose="020B0604030504040204" pitchFamily="34" charset="-120"/>
                <a:ea typeface="微軟正黑體" panose="020B0604030504040204" pitchFamily="34" charset="-120"/>
              </a:rPr>
              <a:t> 動差計算</a:t>
            </a:r>
          </a:p>
        </p:txBody>
      </p:sp>
      <p:grpSp>
        <p:nvGrpSpPr>
          <p:cNvPr id="15368" name="群組 16"/>
          <p:cNvGrpSpPr>
            <a:grpSpLocks/>
          </p:cNvGrpSpPr>
          <p:nvPr/>
        </p:nvGrpSpPr>
        <p:grpSpPr bwMode="auto">
          <a:xfrm>
            <a:off x="533400" y="1676400"/>
            <a:ext cx="8077200" cy="5064907"/>
            <a:chOff x="533400" y="1676400"/>
            <a:chExt cx="8077200" cy="5064193"/>
          </a:xfrm>
        </p:grpSpPr>
        <mc:AlternateContent xmlns:mc="http://schemas.openxmlformats.org/markup-compatibility/2006" xmlns:a14="http://schemas.microsoft.com/office/drawing/2010/main">
          <mc:Choice Requires="a14">
            <p:sp>
              <p:nvSpPr>
                <p:cNvPr id="15369" name="Text Box 28"/>
                <p:cNvSpPr txBox="1">
                  <a:spLocks noChangeArrowheads="1"/>
                </p:cNvSpPr>
                <p:nvPr/>
              </p:nvSpPr>
              <p:spPr bwMode="auto">
                <a:xfrm>
                  <a:off x="533400" y="1981200"/>
                  <a:ext cx="7848600" cy="11612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rPr>
                        <m:t>(</m:t>
                      </m:r>
                      <m:r>
                        <a:rPr lang="en-US" altLang="zh-TW" sz="2200" i="1" dirty="0" err="1">
                          <a:latin typeface="Cambria Math" panose="02040503050406030204" pitchFamily="18" charset="0"/>
                          <a:ea typeface="微軟正黑體" panose="020B0604030504040204" pitchFamily="34" charset="-120"/>
                        </a:rPr>
                        <m:t>𝑝</m:t>
                      </m:r>
                      <m:r>
                        <a:rPr lang="en-US" altLang="zh-TW" sz="2200" i="1" dirty="0" err="1">
                          <a:latin typeface="Cambria Math" panose="02040503050406030204" pitchFamily="18" charset="0"/>
                          <a:ea typeface="微軟正黑體" panose="020B0604030504040204" pitchFamily="34" charset="-120"/>
                        </a:rPr>
                        <m:t>+</m:t>
                      </m:r>
                      <m:r>
                        <a:rPr lang="en-US" altLang="zh-TW" sz="2200" i="1" dirty="0" err="1">
                          <a:latin typeface="Cambria Math" panose="02040503050406030204" pitchFamily="18" charset="0"/>
                          <a:ea typeface="微軟正黑體" panose="020B0604030504040204" pitchFamily="34" charset="-120"/>
                        </a:rPr>
                        <m:t>𝑞</m:t>
                      </m:r>
                      <m:r>
                        <a:rPr lang="en-US" altLang="zh-TW" sz="2200" i="1" dirty="0">
                          <a:latin typeface="Cambria Math" panose="02040503050406030204" pitchFamily="18" charset="0"/>
                          <a:ea typeface="微軟正黑體" panose="020B0604030504040204" pitchFamily="34" charset="-120"/>
                        </a:rPr>
                        <m:t>)</m:t>
                      </m:r>
                    </m:oMath>
                  </a14:m>
                  <a:r>
                    <a:rPr lang="zh-TW" altLang="en-US" sz="2200" dirty="0">
                      <a:latin typeface="微軟正黑體" panose="020B0604030504040204" pitchFamily="34" charset="-120"/>
                      <a:ea typeface="微軟正黑體" panose="020B0604030504040204" pitchFamily="34" charset="-120"/>
                    </a:rPr>
                    <a:t>階的動差可表示為</a:t>
                  </a:r>
                </a:p>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𝑚</m:t>
                            </m:r>
                          </m:e>
                          <m:sub>
                            <m:r>
                              <a:rPr lang="en-US" altLang="zh-TW" sz="2200" b="0" i="1" smtClean="0">
                                <a:latin typeface="Cambria Math" panose="02040503050406030204" pitchFamily="18" charset="0"/>
                                <a:ea typeface="微軟正黑體" panose="020B0604030504040204" pitchFamily="34" charset="-120"/>
                              </a:rPr>
                              <m:t>𝑝𝑞</m:t>
                            </m:r>
                          </m:sub>
                        </m:sSub>
                        <m:r>
                          <a:rPr lang="en-US" altLang="zh-TW" sz="2200" b="0" i="1" smtClean="0">
                            <a:latin typeface="Cambria Math" panose="02040503050406030204" pitchFamily="18" charset="0"/>
                            <a:ea typeface="微軟正黑體" panose="020B0604030504040204" pitchFamily="34" charset="-120"/>
                          </a:rPr>
                          <m:t>=</m:t>
                        </m:r>
                        <m:nary>
                          <m:naryPr>
                            <m:ctrlPr>
                              <a:rPr lang="en-US" altLang="zh-TW" sz="2200" b="0" i="1" smtClean="0">
                                <a:latin typeface="Cambria Math" panose="02040503050406030204" pitchFamily="18" charset="0"/>
                                <a:ea typeface="微軟正黑體" panose="020B0604030504040204" pitchFamily="34" charset="-120"/>
                              </a:rPr>
                            </m:ctrlPr>
                          </m:naryPr>
                          <m:sub>
                            <m:r>
                              <m:rPr>
                                <m:brk m:alnAt="23"/>
                              </m:rP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Cambria Math" panose="02040503050406030204" pitchFamily="18" charset="0"/>
                              </a:rPr>
                              <m:t>∞</m:t>
                            </m:r>
                          </m:sub>
                          <m:sup>
                            <m:r>
                              <a:rPr lang="en-US" altLang="zh-TW" sz="2200" b="0" i="1" smtClean="0">
                                <a:latin typeface="Cambria Math" panose="02040503050406030204" pitchFamily="18" charset="0"/>
                                <a:ea typeface="Cambria Math" panose="02040503050406030204" pitchFamily="18" charset="0"/>
                              </a:rPr>
                              <m:t>∞</m:t>
                            </m:r>
                          </m:sup>
                          <m:e>
                            <m:nary>
                              <m:naryPr>
                                <m:ctrlPr>
                                  <a:rPr lang="en-US" altLang="zh-TW" sz="2200" b="0" i="1" smtClean="0">
                                    <a:latin typeface="Cambria Math" panose="02040503050406030204" pitchFamily="18" charset="0"/>
                                    <a:ea typeface="微軟正黑體" panose="020B0604030504040204" pitchFamily="34" charset="-120"/>
                                  </a:rPr>
                                </m:ctrlPr>
                              </m:naryPr>
                              <m:sub>
                                <m:r>
                                  <m:rPr>
                                    <m:brk m:alnAt="23"/>
                                  </m:rP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Cambria Math" panose="02040503050406030204" pitchFamily="18" charset="0"/>
                                  </a:rPr>
                                  <m:t>∞</m:t>
                                </m:r>
                              </m:sub>
                              <m:sup>
                                <m:r>
                                  <a:rPr lang="en-US" altLang="zh-TW" sz="2200" b="0" i="1" smtClean="0">
                                    <a:latin typeface="Cambria Math" panose="02040503050406030204" pitchFamily="18" charset="0"/>
                                    <a:ea typeface="Cambria Math" panose="02040503050406030204" pitchFamily="18" charset="0"/>
                                  </a:rPr>
                                  <m:t>∞</m:t>
                                </m:r>
                              </m:sup>
                              <m:e>
                                <m:sSup>
                                  <m:sSupPr>
                                    <m:ctrlPr>
                                      <a:rPr lang="en-US" altLang="zh-TW" sz="2200" b="0" i="1" smtClean="0">
                                        <a:latin typeface="Cambria Math" panose="02040503050406030204" pitchFamily="18" charset="0"/>
                                        <a:ea typeface="微軟正黑體" panose="020B0604030504040204" pitchFamily="34" charset="-120"/>
                                      </a:rPr>
                                    </m:ctrlPr>
                                  </m:sSupPr>
                                  <m:e>
                                    <m:r>
                                      <a:rPr lang="en-US" altLang="zh-TW" sz="2200" b="0" i="1" smtClean="0">
                                        <a:latin typeface="Cambria Math" panose="02040503050406030204" pitchFamily="18" charset="0"/>
                                        <a:ea typeface="微軟正黑體" panose="020B0604030504040204" pitchFamily="34" charset="-120"/>
                                      </a:rPr>
                                      <m:t>𝑥</m:t>
                                    </m:r>
                                  </m:e>
                                  <m:sup>
                                    <m:r>
                                      <a:rPr lang="en-US" altLang="zh-TW" sz="2200" b="0" i="1" smtClean="0">
                                        <a:latin typeface="Cambria Math" panose="02040503050406030204" pitchFamily="18" charset="0"/>
                                        <a:ea typeface="微軟正黑體" panose="020B0604030504040204" pitchFamily="34" charset="-120"/>
                                      </a:rPr>
                                      <m:t>𝑝</m:t>
                                    </m:r>
                                  </m:sup>
                                </m:sSup>
                                <m:sSup>
                                  <m:sSupPr>
                                    <m:ctrlPr>
                                      <a:rPr lang="en-US" altLang="zh-TW" sz="2200" b="0" i="1" smtClean="0">
                                        <a:latin typeface="Cambria Math" panose="02040503050406030204" pitchFamily="18" charset="0"/>
                                        <a:ea typeface="微軟正黑體" panose="020B0604030504040204" pitchFamily="34" charset="-120"/>
                                      </a:rPr>
                                    </m:ctrlPr>
                                  </m:sSupPr>
                                  <m:e>
                                    <m:r>
                                      <a:rPr lang="en-US" altLang="zh-TW" sz="2200" b="0" i="1" smtClean="0">
                                        <a:latin typeface="Cambria Math" panose="02040503050406030204" pitchFamily="18" charset="0"/>
                                        <a:ea typeface="微軟正黑體" panose="020B0604030504040204" pitchFamily="34" charset="-120"/>
                                      </a:rPr>
                                      <m:t>𝑦</m:t>
                                    </m:r>
                                  </m:e>
                                  <m:sup>
                                    <m:r>
                                      <a:rPr lang="en-US" altLang="zh-TW" sz="2200" b="0" i="1" smtClean="0">
                                        <a:latin typeface="Cambria Math" panose="02040503050406030204" pitchFamily="18" charset="0"/>
                                        <a:ea typeface="微軟正黑體" panose="020B0604030504040204" pitchFamily="34" charset="-120"/>
                                      </a:rPr>
                                      <m:t>𝑝</m:t>
                                    </m:r>
                                  </m:sup>
                                </m:sSup>
                                <m:r>
                                  <a:rPr lang="en-US" altLang="zh-TW" sz="2200" b="0" i="1" smtClean="0">
                                    <a:latin typeface="Cambria Math" panose="02040503050406030204" pitchFamily="18" charset="0"/>
                                    <a:ea typeface="微軟正黑體" panose="020B0604030504040204" pitchFamily="34" charset="-120"/>
                                  </a:rPr>
                                  <m:t>𝑓</m:t>
                                </m:r>
                                <m:d>
                                  <m:dPr>
                                    <m:ctrlPr>
                                      <a:rPr lang="en-US" altLang="zh-TW" sz="2200" b="0" i="1" smtClean="0">
                                        <a:latin typeface="Cambria Math" panose="02040503050406030204" pitchFamily="18" charset="0"/>
                                        <a:ea typeface="微軟正黑體" panose="020B0604030504040204" pitchFamily="34" charset="-120"/>
                                      </a:rPr>
                                    </m:ctrlPr>
                                  </m:dPr>
                                  <m:e>
                                    <m:r>
                                      <a:rPr lang="en-US" altLang="zh-TW" sz="2200" b="0" i="1" smtClean="0">
                                        <a:latin typeface="Cambria Math" panose="02040503050406030204" pitchFamily="18" charset="0"/>
                                        <a:ea typeface="微軟正黑體" panose="020B0604030504040204" pitchFamily="34" charset="-120"/>
                                      </a:rPr>
                                      <m:t>𝑥</m:t>
                                    </m:r>
                                    <m: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微軟正黑體" panose="020B0604030504040204" pitchFamily="34" charset="-120"/>
                                      </a:rPr>
                                      <m:t>𝑦</m:t>
                                    </m:r>
                                  </m:e>
                                </m:d>
                                <m:r>
                                  <a:rPr lang="en-US" altLang="zh-TW" sz="2200" b="0" i="1" smtClean="0">
                                    <a:latin typeface="Cambria Math" panose="02040503050406030204" pitchFamily="18" charset="0"/>
                                    <a:ea typeface="微軟正黑體" panose="020B0604030504040204" pitchFamily="34" charset="-120"/>
                                  </a:rPr>
                                  <m:t>𝑑𝑥𝑑𝑦</m:t>
                                </m:r>
                              </m:e>
                            </m:nary>
                          </m:e>
                        </m:nary>
                      </m:oMath>
                    </m:oMathPara>
                  </a14:m>
                  <a:endParaRPr lang="en-US" altLang="zh-TW" sz="2200" dirty="0">
                    <a:latin typeface="微軟正黑體" panose="020B0604030504040204" pitchFamily="34" charset="-120"/>
                    <a:ea typeface="微軟正黑體" panose="020B0604030504040204" pitchFamily="34" charset="-120"/>
                  </a:endParaRPr>
                </a:p>
              </p:txBody>
            </p:sp>
          </mc:Choice>
          <mc:Fallback xmlns="">
            <p:sp>
              <p:nvSpPr>
                <p:cNvPr id="15369" name="Text Box 28"/>
                <p:cNvSpPr txBox="1">
                  <a:spLocks noRot="1" noChangeAspect="1" noMove="1" noResize="1" noEditPoints="1" noAdjustHandles="1" noChangeArrowheads="1" noChangeShapeType="1" noTextEdit="1"/>
                </p:cNvSpPr>
                <p:nvPr/>
              </p:nvSpPr>
              <p:spPr bwMode="auto">
                <a:xfrm>
                  <a:off x="533400" y="1981200"/>
                  <a:ext cx="7848600" cy="1161244"/>
                </a:xfrm>
                <a:prstGeom prst="rect">
                  <a:avLst/>
                </a:prstGeom>
                <a:blipFill rotWithShape="0">
                  <a:blip r:embed="rId2"/>
                  <a:stretch>
                    <a:fillRect l="-544" t="-36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70" name="Text Box 31"/>
                <p:cNvSpPr txBox="1">
                  <a:spLocks noChangeArrowheads="1"/>
                </p:cNvSpPr>
                <p:nvPr/>
              </p:nvSpPr>
              <p:spPr bwMode="auto">
                <a:xfrm>
                  <a:off x="533400" y="3306763"/>
                  <a:ext cx="7848600" cy="17978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dirty="0" smtClean="0">
                      <a:latin typeface="微軟正黑體" panose="020B0604030504040204" pitchFamily="34" charset="-120"/>
                      <a:ea typeface="微軟正黑體" panose="020B0604030504040204" pitchFamily="34" charset="-120"/>
                    </a:rPr>
                    <a:t>離散型式可改寫為</a:t>
                  </a:r>
                  <a:endParaRPr lang="en-US" altLang="zh-TW" sz="2200" dirty="0" smtClean="0">
                    <a:latin typeface="微軟正黑體" panose="020B0604030504040204" pitchFamily="34" charset="-120"/>
                    <a:ea typeface="微軟正黑體" panose="020B0604030504040204" pitchFamily="34" charset="-120"/>
                  </a:endParaRPr>
                </a:p>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TW" sz="2200" i="1">
                                <a:latin typeface="Cambria Math" panose="02040503050406030204" pitchFamily="18" charset="0"/>
                                <a:ea typeface="微軟正黑體" panose="020B0604030504040204" pitchFamily="34" charset="-120"/>
                              </a:rPr>
                            </m:ctrlPr>
                          </m:sSubPr>
                          <m:e>
                            <m:r>
                              <a:rPr lang="en-US" altLang="zh-TW" sz="2200" i="1">
                                <a:latin typeface="Cambria Math" panose="02040503050406030204" pitchFamily="18" charset="0"/>
                                <a:ea typeface="微軟正黑體" panose="020B0604030504040204" pitchFamily="34" charset="-120"/>
                              </a:rPr>
                              <m:t>𝑚</m:t>
                            </m:r>
                          </m:e>
                          <m:sub>
                            <m:r>
                              <a:rPr lang="en-US" altLang="zh-TW" sz="2200" i="1">
                                <a:latin typeface="Cambria Math" panose="02040503050406030204" pitchFamily="18" charset="0"/>
                                <a:ea typeface="微軟正黑體" panose="020B0604030504040204" pitchFamily="34" charset="-120"/>
                              </a:rPr>
                              <m:t>𝑝𝑞</m:t>
                            </m:r>
                          </m:sub>
                        </m:sSub>
                        <m:r>
                          <a:rPr lang="en-US" altLang="zh-TW" sz="2200" i="1">
                            <a:latin typeface="Cambria Math" panose="02040503050406030204" pitchFamily="18" charset="0"/>
                            <a:ea typeface="微軟正黑體" panose="020B0604030504040204" pitchFamily="34" charset="-120"/>
                          </a:rPr>
                          <m:t>=</m:t>
                        </m:r>
                        <m:nary>
                          <m:naryPr>
                            <m:chr m:val="∑"/>
                            <m:supHide m:val="on"/>
                            <m:ctrlPr>
                              <a:rPr lang="en-US" altLang="zh-TW" sz="2200" i="1" smtClean="0">
                                <a:latin typeface="Cambria Math" panose="02040503050406030204" pitchFamily="18" charset="0"/>
                                <a:ea typeface="微軟正黑體" panose="020B0604030504040204" pitchFamily="34" charset="-120"/>
                              </a:rPr>
                            </m:ctrlPr>
                          </m:naryPr>
                          <m:sub>
                            <m:r>
                              <m:rPr>
                                <m:brk m:alnAt="7"/>
                              </m:rPr>
                              <a:rPr lang="en-US" altLang="zh-TW" sz="2200" b="0" i="1" smtClean="0">
                                <a:latin typeface="Cambria Math" panose="02040503050406030204" pitchFamily="18" charset="0"/>
                                <a:ea typeface="微軟正黑體" panose="020B0604030504040204" pitchFamily="34" charset="-120"/>
                              </a:rPr>
                              <m:t>1</m:t>
                            </m:r>
                            <m:r>
                              <a:rPr lang="en-US" altLang="zh-TW" sz="2200" b="0" i="1" smtClean="0">
                                <a:latin typeface="Cambria Math" panose="02040503050406030204" pitchFamily="18" charset="0"/>
                                <a:ea typeface="Cambria Math" panose="02040503050406030204" pitchFamily="18" charset="0"/>
                              </a:rPr>
                              <m:t>≤</m:t>
                            </m:r>
                            <m:r>
                              <a:rPr lang="en-US" altLang="zh-TW" sz="2200" b="0" i="1" smtClean="0">
                                <a:latin typeface="Cambria Math" panose="02040503050406030204" pitchFamily="18" charset="0"/>
                                <a:ea typeface="Cambria Math" panose="02040503050406030204" pitchFamily="18" charset="0"/>
                              </a:rPr>
                              <m:t>𝑥</m:t>
                            </m:r>
                            <m:r>
                              <a:rPr lang="en-US" altLang="zh-TW" sz="2200" b="0" i="1" smtClean="0">
                                <a:latin typeface="Cambria Math" panose="02040503050406030204" pitchFamily="18" charset="0"/>
                                <a:ea typeface="Cambria Math" panose="02040503050406030204" pitchFamily="18" charset="0"/>
                              </a:rPr>
                              <m:t>≤512</m:t>
                            </m:r>
                          </m:sub>
                          <m:sup/>
                          <m:e>
                            <m:nary>
                              <m:naryPr>
                                <m:chr m:val="∑"/>
                                <m:supHide m:val="on"/>
                                <m:ctrlPr>
                                  <a:rPr lang="en-US" altLang="zh-TW" sz="2200" i="1" smtClean="0">
                                    <a:latin typeface="Cambria Math" panose="02040503050406030204" pitchFamily="18" charset="0"/>
                                    <a:ea typeface="微軟正黑體" panose="020B0604030504040204" pitchFamily="34" charset="-120"/>
                                  </a:rPr>
                                </m:ctrlPr>
                              </m:naryPr>
                              <m:sub>
                                <m:r>
                                  <m:rPr>
                                    <m:brk m:alnAt="7"/>
                                  </m:rPr>
                                  <a:rPr lang="en-US" altLang="zh-TW" sz="2200" b="0" i="1" smtClean="0">
                                    <a:latin typeface="Cambria Math" panose="02040503050406030204" pitchFamily="18" charset="0"/>
                                    <a:ea typeface="微軟正黑體" panose="020B0604030504040204" pitchFamily="34" charset="-120"/>
                                  </a:rPr>
                                  <m:t>1</m:t>
                                </m:r>
                                <m:r>
                                  <a:rPr lang="en-US" altLang="zh-TW" sz="2200" b="0" i="1" smtClean="0">
                                    <a:latin typeface="Cambria Math" panose="02040503050406030204" pitchFamily="18" charset="0"/>
                                    <a:ea typeface="Cambria Math" panose="02040503050406030204" pitchFamily="18" charset="0"/>
                                  </a:rPr>
                                  <m:t>≤</m:t>
                                </m:r>
                                <m:r>
                                  <a:rPr lang="en-US" altLang="zh-TW" sz="2200" b="0" i="1" smtClean="0">
                                    <a:latin typeface="Cambria Math" panose="02040503050406030204" pitchFamily="18" charset="0"/>
                                    <a:ea typeface="Cambria Math" panose="02040503050406030204" pitchFamily="18" charset="0"/>
                                  </a:rPr>
                                  <m:t>𝑦</m:t>
                                </m:r>
                                <m:r>
                                  <a:rPr lang="en-US" altLang="zh-TW" sz="2200" b="0" i="1" smtClean="0">
                                    <a:latin typeface="Cambria Math" panose="02040503050406030204" pitchFamily="18" charset="0"/>
                                    <a:ea typeface="Cambria Math" panose="02040503050406030204" pitchFamily="18" charset="0"/>
                                  </a:rPr>
                                  <m:t>≤512</m:t>
                                </m:r>
                              </m:sub>
                              <m:sup/>
                              <m:e>
                                <m:sSup>
                                  <m:sSupPr>
                                    <m:ctrlPr>
                                      <a:rPr lang="en-US" altLang="zh-TW" sz="2200" i="1">
                                        <a:latin typeface="Cambria Math" panose="02040503050406030204" pitchFamily="18" charset="0"/>
                                        <a:ea typeface="微軟正黑體" panose="020B0604030504040204" pitchFamily="34" charset="-120"/>
                                      </a:rPr>
                                    </m:ctrlPr>
                                  </m:sSupPr>
                                  <m:e>
                                    <m:r>
                                      <a:rPr lang="en-US" altLang="zh-TW" sz="2200" i="1">
                                        <a:latin typeface="Cambria Math" panose="02040503050406030204" pitchFamily="18" charset="0"/>
                                        <a:ea typeface="微軟正黑體" panose="020B0604030504040204" pitchFamily="34" charset="-120"/>
                                      </a:rPr>
                                      <m:t>𝑥</m:t>
                                    </m:r>
                                  </m:e>
                                  <m:sup>
                                    <m:r>
                                      <a:rPr lang="en-US" altLang="zh-TW" sz="2200" i="1">
                                        <a:latin typeface="Cambria Math" panose="02040503050406030204" pitchFamily="18" charset="0"/>
                                        <a:ea typeface="微軟正黑體" panose="020B0604030504040204" pitchFamily="34" charset="-120"/>
                                      </a:rPr>
                                      <m:t>𝑝</m:t>
                                    </m:r>
                                  </m:sup>
                                </m:sSup>
                                <m:sSup>
                                  <m:sSupPr>
                                    <m:ctrlPr>
                                      <a:rPr lang="en-US" altLang="zh-TW" sz="2200" i="1">
                                        <a:latin typeface="Cambria Math" panose="02040503050406030204" pitchFamily="18" charset="0"/>
                                        <a:ea typeface="微軟正黑體" panose="020B0604030504040204" pitchFamily="34" charset="-120"/>
                                      </a:rPr>
                                    </m:ctrlPr>
                                  </m:sSupPr>
                                  <m:e>
                                    <m:r>
                                      <a:rPr lang="en-US" altLang="zh-TW" sz="2200" i="1">
                                        <a:latin typeface="Cambria Math" panose="02040503050406030204" pitchFamily="18" charset="0"/>
                                        <a:ea typeface="微軟正黑體" panose="020B0604030504040204" pitchFamily="34" charset="-120"/>
                                      </a:rPr>
                                      <m:t>𝑦</m:t>
                                    </m:r>
                                  </m:e>
                                  <m:sup>
                                    <m:r>
                                      <a:rPr lang="en-US" altLang="zh-TW" sz="2200" i="1">
                                        <a:latin typeface="Cambria Math" panose="02040503050406030204" pitchFamily="18" charset="0"/>
                                        <a:ea typeface="微軟正黑體" panose="020B0604030504040204" pitchFamily="34" charset="-120"/>
                                      </a:rPr>
                                      <m:t>𝑝</m:t>
                                    </m:r>
                                  </m:sup>
                                </m:sSup>
                                <m:r>
                                  <a:rPr lang="en-US" altLang="zh-TW" sz="2200" b="0" i="1" smtClean="0">
                                    <a:latin typeface="Cambria Math" panose="02040503050406030204" pitchFamily="18" charset="0"/>
                                    <a:ea typeface="微軟正黑體" panose="020B0604030504040204" pitchFamily="34" charset="-120"/>
                                  </a:rPr>
                                  <m:t>𝑓</m:t>
                                </m:r>
                                <m: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微軟正黑體" panose="020B0604030504040204" pitchFamily="34" charset="-120"/>
                                  </a:rPr>
                                  <m:t>𝑥</m:t>
                                </m:r>
                                <m: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微軟正黑體" panose="020B0604030504040204" pitchFamily="34" charset="-120"/>
                                  </a:rPr>
                                  <m:t>𝑦</m:t>
                                </m:r>
                                <m:r>
                                  <a:rPr lang="en-US" altLang="zh-TW" sz="2200" b="0" i="1" smtClean="0">
                                    <a:latin typeface="Cambria Math" panose="02040503050406030204" pitchFamily="18" charset="0"/>
                                    <a:ea typeface="微軟正黑體" panose="020B0604030504040204" pitchFamily="34" charset="-120"/>
                                  </a:rPr>
                                  <m:t>)</m:t>
                                </m:r>
                              </m:e>
                            </m:nary>
                          </m:e>
                        </m:nary>
                      </m:oMath>
                    </m:oMathPara>
                  </a14:m>
                  <a:endParaRPr lang="en-US" altLang="zh-TW" sz="2200" dirty="0">
                    <a:latin typeface="微軟正黑體" panose="020B0604030504040204" pitchFamily="34" charset="-120"/>
                    <a:ea typeface="微軟正黑體" panose="020B0604030504040204" pitchFamily="34" charset="-120"/>
                  </a:endParaRPr>
                </a:p>
                <a:p>
                  <a:pPr eaLnBrk="1" hangingPunct="1">
                    <a:spcBef>
                      <a:spcPct val="50000"/>
                    </a:spcBef>
                  </a:pPr>
                  <a:endParaRPr lang="en-US" altLang="zh-TW" sz="2200" dirty="0">
                    <a:latin typeface="微軟正黑體" panose="020B0604030504040204" pitchFamily="34" charset="-120"/>
                    <a:ea typeface="微軟正黑體" panose="020B0604030504040204" pitchFamily="34" charset="-120"/>
                  </a:endParaRPr>
                </a:p>
              </p:txBody>
            </p:sp>
          </mc:Choice>
          <mc:Fallback xmlns="">
            <p:sp>
              <p:nvSpPr>
                <p:cNvPr id="15370" name="Text Box 31"/>
                <p:cNvSpPr txBox="1">
                  <a:spLocks noRot="1" noChangeAspect="1" noMove="1" noResize="1" noEditPoints="1" noAdjustHandles="1" noChangeArrowheads="1" noChangeShapeType="1" noTextEdit="1"/>
                </p:cNvSpPr>
                <p:nvPr/>
              </p:nvSpPr>
              <p:spPr bwMode="auto">
                <a:xfrm>
                  <a:off x="533400" y="3306763"/>
                  <a:ext cx="7848600" cy="1797803"/>
                </a:xfrm>
                <a:prstGeom prst="rect">
                  <a:avLst/>
                </a:prstGeom>
                <a:blipFill rotWithShape="0">
                  <a:blip r:embed="rId3"/>
                  <a:stretch>
                    <a:fillRect l="-1010" t="-20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71" name="Text Box 32"/>
                <p:cNvSpPr txBox="1">
                  <a:spLocks noChangeArrowheads="1"/>
                </p:cNvSpPr>
                <p:nvPr/>
              </p:nvSpPr>
              <p:spPr bwMode="auto">
                <a:xfrm>
                  <a:off x="533400" y="4495800"/>
                  <a:ext cx="8001000" cy="762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dirty="0">
                      <a:latin typeface="微軟正黑體" panose="020B0604030504040204" pitchFamily="34" charset="-120"/>
                      <a:ea typeface="微軟正黑體" panose="020B0604030504040204" pitchFamily="34" charset="-120"/>
                    </a:rPr>
                    <a:t>此處假設</a:t>
                  </a:r>
                  <a:r>
                    <a:rPr lang="zh-TW" altLang="en-US" sz="2200" dirty="0" smtClean="0">
                      <a:latin typeface="微軟正黑體" panose="020B0604030504040204" pitchFamily="34" charset="-120"/>
                      <a:ea typeface="微軟正黑體" panose="020B0604030504040204" pitchFamily="34" charset="-120"/>
                    </a:rPr>
                    <a:t>影像大小</a:t>
                  </a:r>
                  <a:r>
                    <a:rPr lang="zh-TW" altLang="en-US" sz="2200" dirty="0">
                      <a:latin typeface="微軟正黑體" panose="020B0604030504040204" pitchFamily="34" charset="-120"/>
                      <a:ea typeface="微軟正黑體" panose="020B0604030504040204" pitchFamily="34" charset="-120"/>
                    </a:rPr>
                    <a:t>為</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rPr>
                        <m:t>512×512</m:t>
                      </m:r>
                    </m:oMath>
                  </a14:m>
                  <a:r>
                    <a:rPr lang="zh-TW" altLang="en-US" sz="2200" dirty="0">
                      <a:latin typeface="微軟正黑體" panose="020B0604030504040204" pitchFamily="34" charset="-120"/>
                      <a:ea typeface="微軟正黑體" panose="020B0604030504040204" pitchFamily="34" charset="-120"/>
                    </a:rPr>
                    <a:t>。在實際的應用中，</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rPr>
                        <m:t>(</m:t>
                      </m:r>
                      <m:r>
                        <a:rPr lang="en-US" altLang="zh-TW" sz="2200" i="1" dirty="0" err="1">
                          <a:latin typeface="Cambria Math" panose="02040503050406030204" pitchFamily="18" charset="0"/>
                          <a:ea typeface="微軟正黑體" panose="020B0604030504040204" pitchFamily="34" charset="-120"/>
                        </a:rPr>
                        <m:t>𝑝</m:t>
                      </m:r>
                      <m:r>
                        <a:rPr lang="en-US" altLang="zh-TW" sz="2200" i="1" dirty="0" err="1">
                          <a:latin typeface="Cambria Math" panose="02040503050406030204" pitchFamily="18" charset="0"/>
                          <a:ea typeface="微軟正黑體" panose="020B0604030504040204" pitchFamily="34" charset="-120"/>
                        </a:rPr>
                        <m:t>+</m:t>
                      </m:r>
                      <m:r>
                        <a:rPr lang="en-US" altLang="zh-TW" sz="2200" i="1" dirty="0" err="1">
                          <a:latin typeface="Cambria Math" panose="02040503050406030204" pitchFamily="18" charset="0"/>
                          <a:ea typeface="微軟正黑體" panose="020B0604030504040204" pitchFamily="34" charset="-120"/>
                        </a:rPr>
                        <m:t>𝑞</m:t>
                      </m:r>
                      <m:r>
                        <a:rPr lang="en-US" altLang="zh-TW" sz="2200" i="1" dirty="0">
                          <a:latin typeface="Cambria Math" panose="02040503050406030204" pitchFamily="18" charset="0"/>
                          <a:ea typeface="微軟正黑體" panose="020B0604030504040204" pitchFamily="34" charset="-120"/>
                        </a:rPr>
                        <m:t>)</m:t>
                      </m:r>
                    </m:oMath>
                  </a14:m>
                  <a:r>
                    <a:rPr lang="zh-TW" altLang="en-US" sz="2200" dirty="0">
                      <a:latin typeface="微軟正黑體" panose="020B0604030504040204" pitchFamily="34" charset="-120"/>
                      <a:ea typeface="微軟正黑體" panose="020B0604030504040204" pitchFamily="34" charset="-120"/>
                    </a:rPr>
                    <a:t>的階數通常不大於3。</a:t>
                  </a:r>
                </a:p>
              </p:txBody>
            </p:sp>
          </mc:Choice>
          <mc:Fallback xmlns="">
            <p:sp>
              <p:nvSpPr>
                <p:cNvPr id="15371" name="Text Box 32"/>
                <p:cNvSpPr txBox="1">
                  <a:spLocks noRot="1" noChangeAspect="1" noMove="1" noResize="1" noEditPoints="1" noAdjustHandles="1" noChangeArrowheads="1" noChangeShapeType="1" noTextEdit="1"/>
                </p:cNvSpPr>
                <p:nvPr/>
              </p:nvSpPr>
              <p:spPr bwMode="auto">
                <a:xfrm>
                  <a:off x="533400" y="4495800"/>
                  <a:ext cx="8001000" cy="762000"/>
                </a:xfrm>
                <a:prstGeom prst="rect">
                  <a:avLst/>
                </a:prstGeom>
                <a:blipFill rotWithShape="0">
                  <a:blip r:embed="rId12"/>
                  <a:stretch>
                    <a:fillRect l="-991" t="-5600" b="-1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15372" name="Rectangle 33"/>
            <p:cNvSpPr>
              <a:spLocks noChangeArrowheads="1"/>
            </p:cNvSpPr>
            <p:nvPr/>
          </p:nvSpPr>
          <p:spPr bwMode="auto">
            <a:xfrm>
              <a:off x="533400" y="1676400"/>
              <a:ext cx="317450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動</a:t>
              </a:r>
              <a:r>
                <a:rPr lang="zh-TW" altLang="en-US" sz="2200" dirty="0" smtClean="0">
                  <a:latin typeface="微軟正黑體" panose="020B0604030504040204" pitchFamily="34" charset="-120"/>
                  <a:ea typeface="微軟正黑體" panose="020B0604030504040204" pitchFamily="34" charset="-120"/>
                </a:rPr>
                <a:t>差</a:t>
              </a:r>
              <a:r>
                <a:rPr lang="en-US" altLang="zh-TW" sz="2200" dirty="0" smtClean="0">
                  <a:latin typeface="微軟正黑體" panose="020B0604030504040204" pitchFamily="34" charset="-120"/>
                  <a:ea typeface="微軟正黑體" panose="020B0604030504040204" pitchFamily="34" charset="-120"/>
                </a:rPr>
                <a:t>(Moment)</a:t>
              </a:r>
              <a:endParaRPr lang="zh-TW" altLang="en-US" sz="2200" dirty="0">
                <a:latin typeface="微軟正黑體" panose="020B0604030504040204" pitchFamily="34" charset="-120"/>
                <a:ea typeface="微軟正黑體" panose="020B0604030504040204" pitchFamily="34" charset="-120"/>
              </a:endParaRPr>
            </a:p>
          </p:txBody>
        </p:sp>
        <p:sp>
          <p:nvSpPr>
            <p:cNvPr id="15373" name="Rectangle 34"/>
            <p:cNvSpPr>
              <a:spLocks noChangeArrowheads="1"/>
            </p:cNvSpPr>
            <p:nvPr/>
          </p:nvSpPr>
          <p:spPr bwMode="auto">
            <a:xfrm>
              <a:off x="533400" y="52578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質心</a:t>
              </a:r>
            </a:p>
          </p:txBody>
        </p:sp>
        <mc:AlternateContent xmlns:mc="http://schemas.openxmlformats.org/markup-compatibility/2006" xmlns:a14="http://schemas.microsoft.com/office/drawing/2010/main">
          <mc:Choice Requires="a14">
            <p:sp>
              <p:nvSpPr>
                <p:cNvPr id="15374" name="Text Box 35"/>
                <p:cNvSpPr txBox="1">
                  <a:spLocks noChangeArrowheads="1"/>
                </p:cNvSpPr>
                <p:nvPr/>
              </p:nvSpPr>
              <p:spPr bwMode="auto">
                <a:xfrm>
                  <a:off x="533400" y="5562600"/>
                  <a:ext cx="8077200" cy="5987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b="1" dirty="0" smtClean="0">
                      <a:solidFill>
                        <a:schemeClr val="hlink"/>
                      </a:solidFill>
                      <a:latin typeface="微軟正黑體" panose="020B0604030504040204" pitchFamily="34" charset="-120"/>
                      <a:ea typeface="微軟正黑體" panose="020B0604030504040204" pitchFamily="34" charset="-120"/>
                    </a:rPr>
                    <a:t>質心</a:t>
                  </a:r>
                  <a:r>
                    <a:rPr lang="zh-TW" altLang="en-US"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Centroid)</a:t>
                  </a:r>
                  <a:r>
                    <a:rPr lang="zh-TW" altLang="en-US" sz="2200" dirty="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等於</a:t>
                  </a:r>
                  <a14:m>
                    <m:oMath xmlns:m="http://schemas.openxmlformats.org/officeDocument/2006/math">
                      <m:r>
                        <a:rPr lang="en-US" altLang="zh-TW" sz="2200" b="0" i="1" smtClean="0">
                          <a:latin typeface="Cambria Math" panose="02040503050406030204" pitchFamily="18" charset="0"/>
                          <a:ea typeface="微軟正黑體" panose="020B0604030504040204" pitchFamily="34" charset="-120"/>
                        </a:rPr>
                        <m:t>(</m:t>
                      </m:r>
                      <m:f>
                        <m:fPr>
                          <m:ctrlPr>
                            <a:rPr lang="en-US" altLang="zh-TW" sz="2200" b="0" i="1" smtClean="0">
                              <a:latin typeface="Cambria Math" panose="02040503050406030204" pitchFamily="18" charset="0"/>
                              <a:ea typeface="微軟正黑體" panose="020B0604030504040204" pitchFamily="34" charset="-120"/>
                            </a:rPr>
                          </m:ctrlPr>
                        </m:fPr>
                        <m:num>
                          <m:sSub>
                            <m:sSubPr>
                              <m:ctrlPr>
                                <a:rPr lang="en-US" altLang="zh-TW" sz="2200" b="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𝑚</m:t>
                              </m:r>
                            </m:e>
                            <m:sub>
                              <m:r>
                                <a:rPr lang="en-US" altLang="zh-TW" sz="2200" b="0" i="1" smtClean="0">
                                  <a:latin typeface="Cambria Math" panose="02040503050406030204" pitchFamily="18" charset="0"/>
                                  <a:ea typeface="微軟正黑體" panose="020B0604030504040204" pitchFamily="34" charset="-120"/>
                                </a:rPr>
                                <m:t>10</m:t>
                              </m:r>
                            </m:sub>
                          </m:sSub>
                        </m:num>
                        <m:den>
                          <m:sSub>
                            <m:sSubPr>
                              <m:ctrlPr>
                                <a:rPr lang="en-US" altLang="zh-TW" sz="2200" b="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𝑚</m:t>
                              </m:r>
                            </m:e>
                            <m:sub>
                              <m:r>
                                <a:rPr lang="en-US" altLang="zh-TW" sz="2200" b="0" i="1" smtClean="0">
                                  <a:latin typeface="Cambria Math" panose="02040503050406030204" pitchFamily="18" charset="0"/>
                                  <a:ea typeface="微軟正黑體" panose="020B0604030504040204" pitchFamily="34" charset="-120"/>
                                </a:rPr>
                                <m:t>00</m:t>
                              </m:r>
                            </m:sub>
                          </m:sSub>
                        </m:den>
                      </m:f>
                      <m:r>
                        <a:rPr lang="en-US" altLang="zh-TW" sz="2200" b="0" i="1" smtClean="0">
                          <a:latin typeface="Cambria Math" panose="02040503050406030204" pitchFamily="18" charset="0"/>
                          <a:ea typeface="微軟正黑體" panose="020B0604030504040204" pitchFamily="34" charset="-120"/>
                        </a:rPr>
                        <m:t>,</m:t>
                      </m:r>
                      <m:f>
                        <m:fPr>
                          <m:ctrlPr>
                            <a:rPr lang="en-US" altLang="zh-TW" sz="2200" b="0" i="1" smtClean="0">
                              <a:latin typeface="Cambria Math" panose="02040503050406030204" pitchFamily="18" charset="0"/>
                              <a:ea typeface="微軟正黑體" panose="020B0604030504040204" pitchFamily="34" charset="-120"/>
                            </a:rPr>
                          </m:ctrlPr>
                        </m:fPr>
                        <m:num>
                          <m:sSub>
                            <m:sSubPr>
                              <m:ctrlPr>
                                <a:rPr lang="en-US" altLang="zh-TW" sz="2200" b="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𝑚</m:t>
                              </m:r>
                            </m:e>
                            <m:sub>
                              <m:r>
                                <a:rPr lang="en-US" altLang="zh-TW" sz="2200" b="0" i="1" smtClean="0">
                                  <a:latin typeface="Cambria Math" panose="02040503050406030204" pitchFamily="18" charset="0"/>
                                  <a:ea typeface="微軟正黑體" panose="020B0604030504040204" pitchFamily="34" charset="-120"/>
                                </a:rPr>
                                <m:t>01</m:t>
                              </m:r>
                            </m:sub>
                          </m:sSub>
                        </m:num>
                        <m:den>
                          <m:sSub>
                            <m:sSubPr>
                              <m:ctrlPr>
                                <a:rPr lang="en-US" altLang="zh-TW" sz="2200" b="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𝑚</m:t>
                              </m:r>
                            </m:e>
                            <m:sub>
                              <m:r>
                                <a:rPr lang="en-US" altLang="zh-TW" sz="2200" b="0" i="1" smtClean="0">
                                  <a:latin typeface="Cambria Math" panose="02040503050406030204" pitchFamily="18" charset="0"/>
                                  <a:ea typeface="微軟正黑體" panose="020B0604030504040204" pitchFamily="34" charset="-120"/>
                                </a:rPr>
                                <m:t>00</m:t>
                              </m:r>
                            </m:sub>
                          </m:sSub>
                        </m:den>
                      </m:f>
                      <m:r>
                        <a:rPr lang="en-US" altLang="zh-TW" sz="2200" b="0" i="1" smtClean="0">
                          <a:latin typeface="Cambria Math" panose="02040503050406030204" pitchFamily="18" charset="0"/>
                          <a:ea typeface="微軟正黑體" panose="020B0604030504040204" pitchFamily="34" charset="-120"/>
                        </a:rPr>
                        <m:t>)</m:t>
                      </m:r>
                    </m:oMath>
                  </a14:m>
                  <a:r>
                    <a:rPr lang="zh-TW" altLang="en-US" sz="2200" dirty="0" smtClean="0">
                      <a:latin typeface="微軟正黑體" panose="020B0604030504040204" pitchFamily="34" charset="-120"/>
                      <a:ea typeface="微軟正黑體"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p:txBody>
            </p:sp>
          </mc:Choice>
          <mc:Fallback xmlns="">
            <p:sp>
              <p:nvSpPr>
                <p:cNvPr id="15374" name="Text Box 35"/>
                <p:cNvSpPr txBox="1">
                  <a:spLocks noRot="1" noChangeAspect="1" noMove="1" noResize="1" noEditPoints="1" noAdjustHandles="1" noChangeArrowheads="1" noChangeShapeType="1" noTextEdit="1"/>
                </p:cNvSpPr>
                <p:nvPr/>
              </p:nvSpPr>
              <p:spPr bwMode="auto">
                <a:xfrm>
                  <a:off x="533400" y="5562600"/>
                  <a:ext cx="8077200" cy="598734"/>
                </a:xfrm>
                <a:prstGeom prst="rect">
                  <a:avLst/>
                </a:prstGeom>
                <a:blipFill rotWithShape="0">
                  <a:blip r:embed="rId13"/>
                  <a:stretch>
                    <a:fillRect l="-981" t="-10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15375" name="Text Box 38"/>
            <p:cNvSpPr txBox="1">
              <a:spLocks noChangeArrowheads="1"/>
            </p:cNvSpPr>
            <p:nvPr/>
          </p:nvSpPr>
          <p:spPr bwMode="auto">
            <a:xfrm>
              <a:off x="7620000" y="2819400"/>
              <a:ext cx="837089"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8.5.1</a:t>
              </a:r>
              <a:r>
                <a:rPr lang="en-US" altLang="zh-TW" dirty="0">
                  <a:latin typeface="微軟正黑體" panose="020B0604030504040204" pitchFamily="34" charset="-120"/>
                  <a:ea typeface="微軟正黑體" panose="020B0604030504040204" pitchFamily="34" charset="-120"/>
                </a:rPr>
                <a:t>)</a:t>
              </a:r>
            </a:p>
          </p:txBody>
        </p:sp>
        <p:sp>
          <p:nvSpPr>
            <p:cNvPr id="15376" name="Text Box 39"/>
            <p:cNvSpPr txBox="1">
              <a:spLocks noChangeArrowheads="1"/>
            </p:cNvSpPr>
            <p:nvPr/>
          </p:nvSpPr>
          <p:spPr bwMode="auto">
            <a:xfrm>
              <a:off x="7620000" y="3916363"/>
              <a:ext cx="837089"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8.5.</a:t>
              </a:r>
              <a:r>
                <a:rPr lang="zh-TW" altLang="en-US" dirty="0">
                  <a:latin typeface="微軟正黑體" panose="020B0604030504040204" pitchFamily="34" charset="-120"/>
                  <a:ea typeface="微軟正黑體" panose="020B0604030504040204" pitchFamily="34" charset="-120"/>
                </a:rPr>
                <a:t>2)</a:t>
              </a:r>
            </a:p>
          </p:txBody>
        </p:sp>
        <mc:AlternateContent xmlns:mc="http://schemas.openxmlformats.org/markup-compatibility/2006" xmlns:a14="http://schemas.microsoft.com/office/drawing/2010/main">
          <mc:Choice Requires="a14">
            <p:sp>
              <p:nvSpPr>
                <p:cNvPr id="15377" name="Text Box 41"/>
                <p:cNvSpPr txBox="1">
                  <a:spLocks noChangeArrowheads="1"/>
                </p:cNvSpPr>
                <p:nvPr/>
              </p:nvSpPr>
              <p:spPr bwMode="auto">
                <a:xfrm>
                  <a:off x="533400" y="6309767"/>
                  <a:ext cx="3320653" cy="4308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14:m>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𝑚</m:t>
                          </m:r>
                        </m:e>
                        <m:sub>
                          <m:r>
                            <a:rPr lang="en-US" altLang="zh-TW" sz="2200" b="0" i="1" smtClean="0">
                              <a:latin typeface="Cambria Math" panose="02040503050406030204" pitchFamily="18" charset="0"/>
                              <a:ea typeface="微軟正黑體" panose="020B0604030504040204" pitchFamily="34" charset="-120"/>
                            </a:rPr>
                            <m:t>00</m:t>
                          </m:r>
                        </m:sub>
                      </m:sSub>
                    </m:oMath>
                  </a14:m>
                  <a:r>
                    <a:rPr lang="en-US" altLang="zh-TW" sz="2200" dirty="0" smtClean="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把灰階值加總起來。 </a:t>
                  </a:r>
                </a:p>
              </p:txBody>
            </p:sp>
          </mc:Choice>
          <mc:Fallback xmlns="">
            <p:sp>
              <p:nvSpPr>
                <p:cNvPr id="15377" name="Text Box 41"/>
                <p:cNvSpPr txBox="1">
                  <a:spLocks noRot="1" noChangeAspect="1" noMove="1" noResize="1" noEditPoints="1" noAdjustHandles="1" noChangeArrowheads="1" noChangeShapeType="1" noTextEdit="1"/>
                </p:cNvSpPr>
                <p:nvPr/>
              </p:nvSpPr>
              <p:spPr bwMode="auto">
                <a:xfrm>
                  <a:off x="533400" y="6309767"/>
                  <a:ext cx="3320653" cy="430826"/>
                </a:xfrm>
                <a:prstGeom prst="rect">
                  <a:avLst/>
                </a:prstGeom>
                <a:blipFill rotWithShape="0">
                  <a:blip r:embed="rId14"/>
                  <a:stretch>
                    <a:fillRect t="-9859" r="-368" b="-281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pSp>
    </p:spTree>
    <p:extLst>
      <p:ext uri="{BB962C8B-B14F-4D97-AF65-F5344CB8AC3E}">
        <p14:creationId xmlns:p14="http://schemas.microsoft.com/office/powerpoint/2010/main" val="79999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60797C1B-6E25-4111-A54A-17747EDF7850}" type="slidenum">
              <a:rPr kumimoji="0" lang="zh-TW" altLang="en-US">
                <a:latin typeface="微軟正黑體" panose="020B0604030504040204" pitchFamily="34" charset="-120"/>
                <a:ea typeface="微軟正黑體" panose="020B0604030504040204" pitchFamily="34" charset="-120"/>
              </a:rPr>
              <a:pPr eaLnBrk="1" hangingPunct="1"/>
              <a:t>17</a:t>
            </a:fld>
            <a:endParaRPr kumimoji="0" lang="en-US" altLang="zh-TW">
              <a:latin typeface="微軟正黑體" panose="020B0604030504040204" pitchFamily="34" charset="-120"/>
              <a:ea typeface="微軟正黑體" panose="020B0604030504040204" pitchFamily="34" charset="-120"/>
            </a:endParaRPr>
          </a:p>
        </p:txBody>
      </p:sp>
      <p:sp>
        <p:nvSpPr>
          <p:cNvPr id="16398" name="Text Box 13"/>
          <p:cNvSpPr txBox="1">
            <a:spLocks noChangeArrowheads="1"/>
          </p:cNvSpPr>
          <p:nvPr/>
        </p:nvSpPr>
        <p:spPr bwMode="auto">
          <a:xfrm>
            <a:off x="6465981" y="4765718"/>
            <a:ext cx="2133405" cy="33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rPr>
              <a:t>8.5.1 </a:t>
            </a:r>
            <a:r>
              <a:rPr lang="zh-TW" altLang="en-US" sz="1600" dirty="0" smtClean="0">
                <a:latin typeface="微軟正黑體" panose="020B0604030504040204" pitchFamily="34" charset="-120"/>
                <a:ea typeface="微軟正黑體" panose="020B0604030504040204" pitchFamily="34" charset="-120"/>
              </a:rPr>
              <a:t>一個例子</a:t>
            </a:r>
            <a:endParaRPr lang="zh-TW" altLang="en-US" sz="1600" dirty="0">
              <a:latin typeface="微軟正黑體" panose="020B0604030504040204" pitchFamily="34" charset="-120"/>
              <a:ea typeface="微軟正黑體" panose="020B0604030504040204" pitchFamily="34" charset="-120"/>
            </a:endParaRPr>
          </a:p>
        </p:txBody>
      </p:sp>
      <p:grpSp>
        <p:nvGrpSpPr>
          <p:cNvPr id="16394" name="群組 13"/>
          <p:cNvGrpSpPr>
            <a:grpSpLocks/>
          </p:cNvGrpSpPr>
          <p:nvPr/>
        </p:nvGrpSpPr>
        <p:grpSpPr bwMode="auto">
          <a:xfrm>
            <a:off x="323850" y="1495425"/>
            <a:ext cx="5518150" cy="3733800"/>
            <a:chOff x="533400" y="939149"/>
            <a:chExt cx="5518047" cy="3417873"/>
          </a:xfrm>
        </p:grpSpPr>
        <p:sp>
          <p:nvSpPr>
            <p:cNvPr id="16395" name="Rectangle 6"/>
            <p:cNvSpPr>
              <a:spLocks noChangeArrowheads="1"/>
            </p:cNvSpPr>
            <p:nvPr/>
          </p:nvSpPr>
          <p:spPr bwMode="auto">
            <a:xfrm>
              <a:off x="533400" y="939149"/>
              <a:ext cx="5478800" cy="59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spcBef>
                  <a:spcPct val="20000"/>
                </a:spcBef>
                <a:buClr>
                  <a:schemeClr val="bg2"/>
                </a:buClr>
                <a:buSzPct val="75000"/>
                <a:buFont typeface="Wingdings" panose="05000000000000000000" pitchFamily="2" charset="2"/>
                <a:buChar char="n"/>
              </a:pPr>
              <a:r>
                <a:rPr lang="zh-TW" altLang="en-US" sz="2200" dirty="0" smtClean="0">
                  <a:latin typeface="微軟正黑體" panose="020B0604030504040204" pitchFamily="34" charset="-120"/>
                  <a:ea typeface="微軟正黑體" panose="020B0604030504040204" pitchFamily="34" charset="-120"/>
                </a:rPr>
                <a:t>小</a:t>
              </a:r>
              <a:r>
                <a:rPr lang="zh-TW" altLang="en-US" sz="2200" dirty="0">
                  <a:latin typeface="微軟正黑體" panose="020B0604030504040204" pitchFamily="34" charset="-120"/>
                  <a:ea typeface="微軟正黑體" panose="020B0604030504040204" pitchFamily="34" charset="-120"/>
                </a:rPr>
                <a:t>例子</a:t>
              </a:r>
            </a:p>
            <a:p>
              <a:pPr eaLnBrk="1" hangingPunct="1">
                <a:lnSpc>
                  <a:spcPct val="150000"/>
                </a:lnSpc>
                <a:spcBef>
                  <a:spcPct val="20000"/>
                </a:spcBef>
                <a:buClr>
                  <a:schemeClr val="bg2"/>
                </a:buClr>
                <a:buSzPct val="75000"/>
                <a:buFont typeface="Wingdings" panose="05000000000000000000" pitchFamily="2" charset="2"/>
                <a:buChar char="n"/>
              </a:pPr>
              <a:endParaRPr lang="zh-TW" altLang="en-US" sz="2200" dirty="0">
                <a:latin typeface="微軟正黑體" panose="020B0604030504040204" pitchFamily="34" charset="-120"/>
                <a:ea typeface="微軟正黑體" panose="020B0604030504040204" pitchFamily="34" charset="-120"/>
              </a:endParaRPr>
            </a:p>
          </p:txBody>
        </p:sp>
        <p:sp>
          <p:nvSpPr>
            <p:cNvPr id="16396" name="Text Box 8"/>
            <p:cNvSpPr txBox="1">
              <a:spLocks noChangeArrowheads="1"/>
            </p:cNvSpPr>
            <p:nvPr/>
          </p:nvSpPr>
          <p:spPr bwMode="auto">
            <a:xfrm>
              <a:off x="883840" y="990600"/>
              <a:ext cx="184728" cy="394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2200">
                <a:latin typeface="微軟正黑體" panose="020B0604030504040204" pitchFamily="34" charset="-120"/>
                <a:ea typeface="微軟正黑體" panose="020B0604030504040204" pitchFamily="34" charset="-120"/>
              </a:endParaRPr>
            </a:p>
          </p:txBody>
        </p:sp>
        <p:graphicFrame>
          <p:nvGraphicFramePr>
            <p:cNvPr id="16386" name="Object 3"/>
            <p:cNvGraphicFramePr>
              <a:graphicFrameLocks noChangeAspect="1"/>
            </p:cNvGraphicFramePr>
            <p:nvPr/>
          </p:nvGraphicFramePr>
          <p:xfrm>
            <a:off x="1157425" y="1646606"/>
            <a:ext cx="4894022" cy="359953"/>
          </p:xfrm>
          <a:graphic>
            <a:graphicData uri="http://schemas.openxmlformats.org/presentationml/2006/ole">
              <mc:AlternateContent xmlns:mc="http://schemas.openxmlformats.org/markup-compatibility/2006">
                <mc:Choice xmlns:v="urn:schemas-microsoft-com:vml" Requires="v">
                  <p:oleObj spid="_x0000_s22640" name="Equation" r:id="rId3" imgW="3111500" imgH="228600" progId="Equation.DSMT4">
                    <p:embed/>
                  </p:oleObj>
                </mc:Choice>
                <mc:Fallback>
                  <p:oleObj name="Equation" r:id="rId3" imgW="3111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425" y="1646606"/>
                          <a:ext cx="4894022" cy="359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4"/>
            <p:cNvGraphicFramePr>
              <a:graphicFrameLocks noChangeAspect="1"/>
            </p:cNvGraphicFramePr>
            <p:nvPr/>
          </p:nvGraphicFramePr>
          <p:xfrm>
            <a:off x="1157470" y="2060687"/>
            <a:ext cx="3818634" cy="359953"/>
          </p:xfrm>
          <a:graphic>
            <a:graphicData uri="http://schemas.openxmlformats.org/presentationml/2006/ole">
              <mc:AlternateContent xmlns:mc="http://schemas.openxmlformats.org/markup-compatibility/2006">
                <mc:Choice xmlns:v="urn:schemas-microsoft-com:vml" Requires="v">
                  <p:oleObj spid="_x0000_s22641" name="Equation" r:id="rId5" imgW="2438400" imgH="228600" progId="Equation.DSMT4">
                    <p:embed/>
                  </p:oleObj>
                </mc:Choice>
                <mc:Fallback>
                  <p:oleObj name="Equation" r:id="rId5" imgW="2438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470" y="2060687"/>
                          <a:ext cx="3818634" cy="359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5"/>
            <p:cNvGraphicFramePr>
              <a:graphicFrameLocks noChangeAspect="1"/>
            </p:cNvGraphicFramePr>
            <p:nvPr/>
          </p:nvGraphicFramePr>
          <p:xfrm>
            <a:off x="1157470" y="2484550"/>
            <a:ext cx="3492306" cy="359953"/>
          </p:xfrm>
          <a:graphic>
            <a:graphicData uri="http://schemas.openxmlformats.org/presentationml/2006/ole">
              <mc:AlternateContent xmlns:mc="http://schemas.openxmlformats.org/markup-compatibility/2006">
                <mc:Choice xmlns:v="urn:schemas-microsoft-com:vml" Requires="v">
                  <p:oleObj spid="_x0000_s22642" r:id="rId7" imgW="2222500" imgH="228600" progId="Equation.3">
                    <p:embed/>
                  </p:oleObj>
                </mc:Choice>
                <mc:Fallback>
                  <p:oleObj r:id="rId7" imgW="2222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7470" y="2484550"/>
                          <a:ext cx="3492306" cy="359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6"/>
            <p:cNvGraphicFramePr>
              <a:graphicFrameLocks noChangeAspect="1"/>
            </p:cNvGraphicFramePr>
            <p:nvPr/>
          </p:nvGraphicFramePr>
          <p:xfrm>
            <a:off x="928870" y="1646350"/>
            <a:ext cx="339725" cy="1270000"/>
          </p:xfrm>
          <a:graphic>
            <a:graphicData uri="http://schemas.openxmlformats.org/presentationml/2006/ole">
              <mc:AlternateContent xmlns:mc="http://schemas.openxmlformats.org/markup-compatibility/2006">
                <mc:Choice xmlns:v="urn:schemas-microsoft-com:vml" Requires="v">
                  <p:oleObj spid="_x0000_s22643" name="Equation" r:id="rId9" imgW="190440" imgH="711000" progId="Equation.3">
                    <p:embed/>
                  </p:oleObj>
                </mc:Choice>
                <mc:Fallback>
                  <p:oleObj name="Equation" r:id="rId9" imgW="190440" imgH="711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870" y="1646350"/>
                          <a:ext cx="339725"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7"/>
            <p:cNvGraphicFramePr>
              <a:graphicFrameLocks noChangeAspect="1"/>
            </p:cNvGraphicFramePr>
            <p:nvPr/>
          </p:nvGraphicFramePr>
          <p:xfrm>
            <a:off x="2425080" y="2964052"/>
            <a:ext cx="850776" cy="608964"/>
          </p:xfrm>
          <a:graphic>
            <a:graphicData uri="http://schemas.openxmlformats.org/presentationml/2006/ole">
              <mc:AlternateContent xmlns:mc="http://schemas.openxmlformats.org/markup-compatibility/2006">
                <mc:Choice xmlns:v="urn:schemas-microsoft-com:vml" Requires="v">
                  <p:oleObj spid="_x0000_s22644" r:id="rId11" imgW="596900" imgH="431800" progId="Equation.3">
                    <p:embed/>
                  </p:oleObj>
                </mc:Choice>
                <mc:Fallback>
                  <p:oleObj r:id="rId11" imgW="5969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5080" y="2964052"/>
                          <a:ext cx="850776" cy="608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7" name="Text Box 15"/>
            <p:cNvSpPr txBox="1">
              <a:spLocks noChangeArrowheads="1"/>
            </p:cNvSpPr>
            <p:nvPr/>
          </p:nvSpPr>
          <p:spPr bwMode="auto">
            <a:xfrm>
              <a:off x="827584" y="3033117"/>
              <a:ext cx="4980758" cy="132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所以質心為              。</a:t>
              </a:r>
            </a:p>
            <a:p>
              <a:pPr eaLnBrk="1" hangingPunct="1"/>
              <a:endParaRPr lang="zh-TW" altLang="en-US" sz="2200">
                <a:latin typeface="微軟正黑體" panose="020B0604030504040204" pitchFamily="34" charset="-120"/>
                <a:ea typeface="微軟正黑體" panose="020B0604030504040204" pitchFamily="34" charset="-120"/>
              </a:endParaRPr>
            </a:p>
            <a:p>
              <a:pPr eaLnBrk="1" hangingPunct="1"/>
              <a:r>
                <a:rPr lang="zh-TW" altLang="en-US" sz="2200">
                  <a:latin typeface="微軟正黑體" panose="020B0604030504040204" pitchFamily="34" charset="-120"/>
                  <a:ea typeface="微軟正黑體" panose="020B0604030504040204" pitchFamily="34" charset="-120"/>
                </a:rPr>
                <a:t>在連續影像中，質心的變動有時可用來</a:t>
              </a:r>
            </a:p>
            <a:p>
              <a:pPr eaLnBrk="1" hangingPunct="1"/>
              <a:r>
                <a:rPr lang="zh-TW" altLang="en-US" sz="2200">
                  <a:latin typeface="微軟正黑體" panose="020B0604030504040204" pitchFamily="34" charset="-120"/>
                  <a:ea typeface="微軟正黑體" panose="020B0604030504040204" pitchFamily="34" charset="-120"/>
                </a:rPr>
                <a:t>追蹤物體。</a:t>
              </a:r>
            </a:p>
          </p:txBody>
        </p:sp>
      </p:grpSp>
      <p:pic>
        <p:nvPicPr>
          <p:cNvPr id="2" name="圖片 1"/>
          <p:cNvPicPr>
            <a:picLocks noChangeAspect="1"/>
          </p:cNvPicPr>
          <p:nvPr/>
        </p:nvPicPr>
        <p:blipFill>
          <a:blip r:embed="rId13"/>
          <a:stretch>
            <a:fillRect/>
          </a:stretch>
        </p:blipFill>
        <p:spPr>
          <a:xfrm>
            <a:off x="6275383" y="2178749"/>
            <a:ext cx="2514600" cy="2514600"/>
          </a:xfrm>
          <a:prstGeom prst="rect">
            <a:avLst/>
          </a:prstGeom>
        </p:spPr>
      </p:pic>
    </p:spTree>
    <p:extLst>
      <p:ext uri="{BB962C8B-B14F-4D97-AF65-F5344CB8AC3E}">
        <p14:creationId xmlns:p14="http://schemas.microsoft.com/office/powerpoint/2010/main" val="1866555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AADC8DC2-1196-4017-81BB-363695F14596}" type="slidenum">
              <a:rPr kumimoji="0" lang="zh-TW" altLang="en-US">
                <a:latin typeface="微軟正黑體" panose="020B0604030504040204" pitchFamily="34" charset="-120"/>
                <a:ea typeface="微軟正黑體" panose="020B0604030504040204" pitchFamily="34" charset="-120"/>
              </a:rPr>
              <a:pPr eaLnBrk="1" hangingPunct="1"/>
              <a:t>18</a:t>
            </a:fld>
            <a:endParaRPr kumimoji="0" lang="en-US" altLang="zh-TW">
              <a:latin typeface="微軟正黑體" panose="020B0604030504040204" pitchFamily="34" charset="-120"/>
              <a:ea typeface="微軟正黑體" panose="020B0604030504040204" pitchFamily="34" charset="-120"/>
            </a:endParaRPr>
          </a:p>
        </p:txBody>
      </p:sp>
      <p:sp>
        <p:nvSpPr>
          <p:cNvPr id="17421" name="Rectangle 3"/>
          <p:cNvSpPr>
            <a:spLocks noChangeArrowheads="1"/>
          </p:cNvSpPr>
          <p:nvPr/>
        </p:nvSpPr>
        <p:spPr bwMode="auto">
          <a:xfrm>
            <a:off x="533400" y="609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中心動</a:t>
            </a:r>
            <a:r>
              <a:rPr lang="zh-TW" altLang="en-US" sz="2200" dirty="0" smtClean="0">
                <a:latin typeface="微軟正黑體" panose="020B0604030504040204" pitchFamily="34" charset="-120"/>
                <a:ea typeface="微軟正黑體" panose="020B0604030504040204" pitchFamily="34" charset="-120"/>
              </a:rPr>
              <a:t>差</a:t>
            </a:r>
            <a:r>
              <a:rPr lang="en-US" altLang="zh-TW" sz="2200" dirty="0">
                <a:latin typeface="微軟正黑體" panose="020B0604030504040204" pitchFamily="34" charset="-120"/>
                <a:ea typeface="微軟正黑體" panose="020B0604030504040204" pitchFamily="34" charset="-120"/>
              </a:rPr>
              <a:t>(Central Moment)</a:t>
            </a:r>
          </a:p>
        </p:txBody>
      </p:sp>
      <p:sp>
        <p:nvSpPr>
          <p:cNvPr id="17422" name="Text Box 4"/>
          <p:cNvSpPr txBox="1">
            <a:spLocks noChangeArrowheads="1"/>
          </p:cNvSpPr>
          <p:nvPr/>
        </p:nvSpPr>
        <p:spPr bwMode="auto">
          <a:xfrm>
            <a:off x="517525" y="1055688"/>
            <a:ext cx="7518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其</a:t>
            </a:r>
            <a:r>
              <a:rPr lang="zh-TW" altLang="en-US" sz="2200" dirty="0">
                <a:latin typeface="微軟正黑體" panose="020B0604030504040204" pitchFamily="34" charset="-120"/>
                <a:ea typeface="微軟正黑體" panose="020B0604030504040204" pitchFamily="34" charset="-120"/>
              </a:rPr>
              <a:t>定義為</a:t>
            </a:r>
          </a:p>
        </p:txBody>
      </p:sp>
      <p:graphicFrame>
        <p:nvGraphicFramePr>
          <p:cNvPr id="17410" name="Object 2"/>
          <p:cNvGraphicFramePr>
            <a:graphicFrameLocks noChangeAspect="1"/>
          </p:cNvGraphicFramePr>
          <p:nvPr>
            <p:extLst>
              <p:ext uri="{D42A27DB-BD31-4B8C-83A1-F6EECF244321}">
                <p14:modId xmlns:p14="http://schemas.microsoft.com/office/powerpoint/2010/main" val="3583865860"/>
              </p:ext>
            </p:extLst>
          </p:nvPr>
        </p:nvGraphicFramePr>
        <p:xfrm>
          <a:off x="1855788" y="1638300"/>
          <a:ext cx="4745037" cy="677863"/>
        </p:xfrm>
        <a:graphic>
          <a:graphicData uri="http://schemas.openxmlformats.org/presentationml/2006/ole">
            <mc:AlternateContent xmlns:mc="http://schemas.openxmlformats.org/markup-compatibility/2006">
              <mc:Choice xmlns:v="urn:schemas-microsoft-com:vml" Requires="v">
                <p:oleObj spid="_x0000_s23784" name="Equation" r:id="rId3" imgW="2489040" imgH="355320" progId="Equation.DSMT4">
                  <p:embed/>
                </p:oleObj>
              </mc:Choice>
              <mc:Fallback>
                <p:oleObj name="Equation" r:id="rId3" imgW="2489040" imgH="355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1638300"/>
                        <a:ext cx="4745037"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3" name="Text Box 6"/>
          <p:cNvSpPr txBox="1">
            <a:spLocks noChangeArrowheads="1"/>
          </p:cNvSpPr>
          <p:nvPr/>
        </p:nvSpPr>
        <p:spPr bwMode="auto">
          <a:xfrm>
            <a:off x="7620000" y="1630363"/>
            <a:ext cx="9861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3)</a:t>
            </a:r>
          </a:p>
        </p:txBody>
      </p:sp>
      <p:sp>
        <p:nvSpPr>
          <p:cNvPr id="17424" name="Text Box 7"/>
          <p:cNvSpPr txBox="1">
            <a:spLocks noChangeArrowheads="1"/>
          </p:cNvSpPr>
          <p:nvPr/>
        </p:nvSpPr>
        <p:spPr bwMode="auto">
          <a:xfrm>
            <a:off x="593725" y="2392363"/>
            <a:ext cx="30956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此處             和             </a:t>
            </a:r>
            <a:r>
              <a:rPr lang="zh-TW" altLang="en-US">
                <a:latin typeface="微軟正黑體" panose="020B0604030504040204" pitchFamily="34" charset="-120"/>
                <a:ea typeface="微軟正黑體" panose="020B0604030504040204" pitchFamily="34" charset="-120"/>
              </a:rPr>
              <a:t>。</a:t>
            </a:r>
          </a:p>
        </p:txBody>
      </p:sp>
      <p:graphicFrame>
        <p:nvGraphicFramePr>
          <p:cNvPr id="17411" name="Object 3"/>
          <p:cNvGraphicFramePr>
            <a:graphicFrameLocks noChangeAspect="1"/>
          </p:cNvGraphicFramePr>
          <p:nvPr>
            <p:extLst>
              <p:ext uri="{D42A27DB-BD31-4B8C-83A1-F6EECF244321}">
                <p14:modId xmlns:p14="http://schemas.microsoft.com/office/powerpoint/2010/main" val="4010212008"/>
              </p:ext>
            </p:extLst>
          </p:nvPr>
        </p:nvGraphicFramePr>
        <p:xfrm>
          <a:off x="1258888" y="2297113"/>
          <a:ext cx="855662" cy="704850"/>
        </p:xfrm>
        <a:graphic>
          <a:graphicData uri="http://schemas.openxmlformats.org/presentationml/2006/ole">
            <mc:AlternateContent xmlns:mc="http://schemas.openxmlformats.org/markup-compatibility/2006">
              <mc:Choice xmlns:v="urn:schemas-microsoft-com:vml" Requires="v">
                <p:oleObj spid="_x0000_s23785" r:id="rId5" imgW="545863" imgH="444307" progId="Equation.3">
                  <p:embed/>
                </p:oleObj>
              </mc:Choice>
              <mc:Fallback>
                <p:oleObj r:id="rId5" imgW="545863"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97113"/>
                        <a:ext cx="855662"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4"/>
          <p:cNvGraphicFramePr>
            <a:graphicFrameLocks noChangeAspect="1"/>
          </p:cNvGraphicFramePr>
          <p:nvPr>
            <p:extLst>
              <p:ext uri="{D42A27DB-BD31-4B8C-83A1-F6EECF244321}">
                <p14:modId xmlns:p14="http://schemas.microsoft.com/office/powerpoint/2010/main" val="2002498992"/>
              </p:ext>
            </p:extLst>
          </p:nvPr>
        </p:nvGraphicFramePr>
        <p:xfrm>
          <a:off x="2484438" y="2297113"/>
          <a:ext cx="854075" cy="704850"/>
        </p:xfrm>
        <a:graphic>
          <a:graphicData uri="http://schemas.openxmlformats.org/presentationml/2006/ole">
            <mc:AlternateContent xmlns:mc="http://schemas.openxmlformats.org/markup-compatibility/2006">
              <mc:Choice xmlns:v="urn:schemas-microsoft-com:vml" Requires="v">
                <p:oleObj spid="_x0000_s23786" r:id="rId7" imgW="545863" imgH="444307" progId="Equation.3">
                  <p:embed/>
                </p:oleObj>
              </mc:Choice>
              <mc:Fallback>
                <p:oleObj r:id="rId7" imgW="545863"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297113"/>
                        <a:ext cx="8540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5" name="Rectangle 2"/>
          <p:cNvSpPr>
            <a:spLocks noChangeArrowheads="1"/>
          </p:cNvSpPr>
          <p:nvPr/>
        </p:nvSpPr>
        <p:spPr bwMode="auto">
          <a:xfrm>
            <a:off x="468313" y="3335338"/>
            <a:ext cx="41830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a:t>
            </a:r>
          </a:p>
        </p:txBody>
      </p:sp>
      <p:sp>
        <p:nvSpPr>
          <p:cNvPr id="17426" name="Text Box 4"/>
          <p:cNvSpPr txBox="1">
            <a:spLocks noChangeArrowheads="1"/>
          </p:cNvSpPr>
          <p:nvPr/>
        </p:nvSpPr>
        <p:spPr bwMode="auto">
          <a:xfrm>
            <a:off x="501650" y="3716338"/>
            <a:ext cx="71659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pPr>
            <a:r>
              <a:rPr lang="zh-TW" altLang="en-US" sz="2200">
                <a:latin typeface="微軟正黑體" panose="020B0604030504040204" pitchFamily="34" charset="-120"/>
                <a:ea typeface="微軟正黑體" panose="020B0604030504040204" pitchFamily="34" charset="-120"/>
              </a:rPr>
              <a:t>給一3×3的影像如右圖，</a:t>
            </a:r>
          </a:p>
          <a:p>
            <a:pPr eaLnBrk="1" hangingPunct="1">
              <a:lnSpc>
                <a:spcPct val="150000"/>
              </a:lnSpc>
            </a:pP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 請求出     、     、    </a:t>
            </a:r>
            <a:r>
              <a:rPr lang="en-US" altLang="zh-TW" sz="2200">
                <a:latin typeface="微軟正黑體" panose="020B0604030504040204" pitchFamily="34" charset="-120"/>
                <a:ea typeface="微軟正黑體" panose="020B0604030504040204" pitchFamily="34" charset="-120"/>
              </a:rPr>
              <a:t/>
            </a:r>
            <a:br>
              <a:rPr lang="en-US" altLang="zh-TW" sz="2200">
                <a:latin typeface="微軟正黑體" panose="020B0604030504040204" pitchFamily="34" charset="-120"/>
                <a:ea typeface="微軟正黑體" panose="020B0604030504040204" pitchFamily="34" charset="-120"/>
              </a:rPr>
            </a:b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和此影像的質心。</a:t>
            </a:r>
          </a:p>
          <a:p>
            <a:pPr eaLnBrk="1" hangingPunct="1">
              <a:lnSpc>
                <a:spcPct val="150000"/>
              </a:lnSpc>
            </a:pPr>
            <a:r>
              <a:rPr lang="en-US" altLang="zh-TW" sz="2200">
                <a:latin typeface="微軟正黑體" panose="020B0604030504040204" pitchFamily="34" charset="-120"/>
                <a:ea typeface="微軟正黑體" panose="020B0604030504040204" pitchFamily="34" charset="-120"/>
              </a:rPr>
              <a:t>(2)</a:t>
            </a:r>
            <a:r>
              <a:rPr lang="zh-TW" altLang="en-US" sz="2200">
                <a:latin typeface="微軟正黑體" panose="020B0604030504040204" pitchFamily="34" charset="-120"/>
                <a:ea typeface="微軟正黑體" panose="020B0604030504040204" pitchFamily="34" charset="-120"/>
              </a:rPr>
              <a:t> 請求出    、   、    。</a:t>
            </a:r>
            <a:endParaRPr lang="en-US" altLang="zh-TW" sz="2200">
              <a:latin typeface="微軟正黑體" panose="020B0604030504040204" pitchFamily="34" charset="-120"/>
              <a:ea typeface="微軟正黑體" panose="020B0604030504040204" pitchFamily="34" charset="-120"/>
            </a:endParaRPr>
          </a:p>
        </p:txBody>
      </p:sp>
      <p:graphicFrame>
        <p:nvGraphicFramePr>
          <p:cNvPr id="17413" name="Object 5"/>
          <p:cNvGraphicFramePr>
            <a:graphicFrameLocks noChangeAspect="1"/>
          </p:cNvGraphicFramePr>
          <p:nvPr>
            <p:extLst>
              <p:ext uri="{D42A27DB-BD31-4B8C-83A1-F6EECF244321}">
                <p14:modId xmlns:p14="http://schemas.microsoft.com/office/powerpoint/2010/main" val="2665472776"/>
              </p:ext>
            </p:extLst>
          </p:nvPr>
        </p:nvGraphicFramePr>
        <p:xfrm>
          <a:off x="1835150" y="4365625"/>
          <a:ext cx="404813" cy="360363"/>
        </p:xfrm>
        <a:graphic>
          <a:graphicData uri="http://schemas.openxmlformats.org/presentationml/2006/ole">
            <mc:AlternateContent xmlns:mc="http://schemas.openxmlformats.org/markup-compatibility/2006">
              <mc:Choice xmlns:v="urn:schemas-microsoft-com:vml" Requires="v">
                <p:oleObj spid="_x0000_s23787" name="Equation" r:id="rId9" imgW="253890" imgH="228501" progId="Equation.DSMT4">
                  <p:embed/>
                </p:oleObj>
              </mc:Choice>
              <mc:Fallback>
                <p:oleObj name="Equation" r:id="rId9" imgW="253890"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365625"/>
                        <a:ext cx="40481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3795917862"/>
              </p:ext>
            </p:extLst>
          </p:nvPr>
        </p:nvGraphicFramePr>
        <p:xfrm>
          <a:off x="2411413" y="4365625"/>
          <a:ext cx="374650" cy="360363"/>
        </p:xfrm>
        <a:graphic>
          <a:graphicData uri="http://schemas.openxmlformats.org/presentationml/2006/ole">
            <mc:AlternateContent xmlns:mc="http://schemas.openxmlformats.org/markup-compatibility/2006">
              <mc:Choice xmlns:v="urn:schemas-microsoft-com:vml" Requires="v">
                <p:oleObj spid="_x0000_s23788" name="Equation" r:id="rId11" imgW="241300" imgH="228600" progId="Equation.DSMT4">
                  <p:embed/>
                </p:oleObj>
              </mc:Choice>
              <mc:Fallback>
                <p:oleObj name="Equation" r:id="rId11" imgW="2413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413" y="4365625"/>
                        <a:ext cx="3746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5" name="Object 7"/>
          <p:cNvGraphicFramePr>
            <a:graphicFrameLocks noChangeAspect="1"/>
          </p:cNvGraphicFramePr>
          <p:nvPr>
            <p:extLst>
              <p:ext uri="{D42A27DB-BD31-4B8C-83A1-F6EECF244321}">
                <p14:modId xmlns:p14="http://schemas.microsoft.com/office/powerpoint/2010/main" val="2178884336"/>
              </p:ext>
            </p:extLst>
          </p:nvPr>
        </p:nvGraphicFramePr>
        <p:xfrm>
          <a:off x="2987675" y="4365625"/>
          <a:ext cx="374650" cy="360363"/>
        </p:xfrm>
        <a:graphic>
          <a:graphicData uri="http://schemas.openxmlformats.org/presentationml/2006/ole">
            <mc:AlternateContent xmlns:mc="http://schemas.openxmlformats.org/markup-compatibility/2006">
              <mc:Choice xmlns:v="urn:schemas-microsoft-com:vml" Requires="v">
                <p:oleObj spid="_x0000_s23789" name="Equation" r:id="rId13" imgW="241300" imgH="228600" progId="Equation.DSMT4">
                  <p:embed/>
                </p:oleObj>
              </mc:Choice>
              <mc:Fallback>
                <p:oleObj name="Equation" r:id="rId13" imgW="2413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4365625"/>
                        <a:ext cx="3746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8"/>
          <p:cNvGraphicFramePr>
            <a:graphicFrameLocks noChangeAspect="1"/>
          </p:cNvGraphicFramePr>
          <p:nvPr>
            <p:extLst>
              <p:ext uri="{D42A27DB-BD31-4B8C-83A1-F6EECF244321}">
                <p14:modId xmlns:p14="http://schemas.microsoft.com/office/powerpoint/2010/main" val="675628090"/>
              </p:ext>
            </p:extLst>
          </p:nvPr>
        </p:nvGraphicFramePr>
        <p:xfrm>
          <a:off x="1835150" y="5373688"/>
          <a:ext cx="344488" cy="360362"/>
        </p:xfrm>
        <a:graphic>
          <a:graphicData uri="http://schemas.openxmlformats.org/presentationml/2006/ole">
            <mc:AlternateContent xmlns:mc="http://schemas.openxmlformats.org/markup-compatibility/2006">
              <mc:Choice xmlns:v="urn:schemas-microsoft-com:vml" Requires="v">
                <p:oleObj spid="_x0000_s23790" name="Equation" r:id="rId15" imgW="215806" imgH="228501" progId="Equation.DSMT4">
                  <p:embed/>
                </p:oleObj>
              </mc:Choice>
              <mc:Fallback>
                <p:oleObj name="Equation" r:id="rId15" imgW="215806"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5373688"/>
                        <a:ext cx="3444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7" name="Object 9"/>
          <p:cNvGraphicFramePr>
            <a:graphicFrameLocks noChangeAspect="1"/>
          </p:cNvGraphicFramePr>
          <p:nvPr>
            <p:extLst>
              <p:ext uri="{D42A27DB-BD31-4B8C-83A1-F6EECF244321}">
                <p14:modId xmlns:p14="http://schemas.microsoft.com/office/powerpoint/2010/main" val="2272961924"/>
              </p:ext>
            </p:extLst>
          </p:nvPr>
        </p:nvGraphicFramePr>
        <p:xfrm>
          <a:off x="2339975" y="5373688"/>
          <a:ext cx="346075" cy="360362"/>
        </p:xfrm>
        <a:graphic>
          <a:graphicData uri="http://schemas.openxmlformats.org/presentationml/2006/ole">
            <mc:AlternateContent xmlns:mc="http://schemas.openxmlformats.org/markup-compatibility/2006">
              <mc:Choice xmlns:v="urn:schemas-microsoft-com:vml" Requires="v">
                <p:oleObj spid="_x0000_s23791" name="Equation" r:id="rId17" imgW="215806" imgH="228501" progId="Equation.DSMT4">
                  <p:embed/>
                </p:oleObj>
              </mc:Choice>
              <mc:Fallback>
                <p:oleObj name="Equation" r:id="rId17" imgW="215806" imgH="228501"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9975" y="5373688"/>
                        <a:ext cx="3460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8" name="Object 10"/>
          <p:cNvGraphicFramePr>
            <a:graphicFrameLocks noChangeAspect="1"/>
          </p:cNvGraphicFramePr>
          <p:nvPr>
            <p:extLst>
              <p:ext uri="{D42A27DB-BD31-4B8C-83A1-F6EECF244321}">
                <p14:modId xmlns:p14="http://schemas.microsoft.com/office/powerpoint/2010/main" val="768981704"/>
              </p:ext>
            </p:extLst>
          </p:nvPr>
        </p:nvGraphicFramePr>
        <p:xfrm>
          <a:off x="2843213" y="5373688"/>
          <a:ext cx="344487" cy="360362"/>
        </p:xfrm>
        <a:graphic>
          <a:graphicData uri="http://schemas.openxmlformats.org/presentationml/2006/ole">
            <mc:AlternateContent xmlns:mc="http://schemas.openxmlformats.org/markup-compatibility/2006">
              <mc:Choice xmlns:v="urn:schemas-microsoft-com:vml" Requires="v">
                <p:oleObj spid="_x0000_s23792" name="Equation" r:id="rId19" imgW="215806" imgH="228501" progId="Equation.DSMT4">
                  <p:embed/>
                </p:oleObj>
              </mc:Choice>
              <mc:Fallback>
                <p:oleObj name="Equation" r:id="rId19" imgW="215806" imgH="228501"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43213" y="5373688"/>
                        <a:ext cx="3444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9" name="Object 23"/>
          <p:cNvGraphicFramePr>
            <a:graphicFrameLocks noChangeAspect="1"/>
          </p:cNvGraphicFramePr>
          <p:nvPr>
            <p:extLst>
              <p:ext uri="{D42A27DB-BD31-4B8C-83A1-F6EECF244321}">
                <p14:modId xmlns:p14="http://schemas.microsoft.com/office/powerpoint/2010/main" val="3796008133"/>
              </p:ext>
            </p:extLst>
          </p:nvPr>
        </p:nvGraphicFramePr>
        <p:xfrm>
          <a:off x="5148263" y="3213100"/>
          <a:ext cx="2881312" cy="2743200"/>
        </p:xfrm>
        <a:graphic>
          <a:graphicData uri="http://schemas.openxmlformats.org/presentationml/2006/ole">
            <mc:AlternateContent xmlns:mc="http://schemas.openxmlformats.org/markup-compatibility/2006">
              <mc:Choice xmlns:v="urn:schemas-microsoft-com:vml" Requires="v">
                <p:oleObj spid="_x0000_s23793" name="點陣圖影像" r:id="rId21" imgW="3029373" imgH="2809524" progId="Paint.Picture">
                  <p:embed/>
                </p:oleObj>
              </mc:Choice>
              <mc:Fallback>
                <p:oleObj name="點陣圖影像" r:id="rId21" imgW="3029373" imgH="2809524" progId="Paint.Picture">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8263" y="3213100"/>
                        <a:ext cx="288131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7740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投影片編號版面配置區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80685A9E-F8C3-4AEC-AAED-F5FA7C504378}" type="slidenum">
              <a:rPr kumimoji="0" lang="zh-TW" altLang="en-US">
                <a:latin typeface="微軟正黑體" panose="020B0604030504040204" pitchFamily="34" charset="-120"/>
                <a:ea typeface="微軟正黑體" panose="020B0604030504040204" pitchFamily="34" charset="-120"/>
              </a:rPr>
              <a:pPr eaLnBrk="1" hangingPunct="1"/>
              <a:t>19</a:t>
            </a:fld>
            <a:endParaRPr kumimoji="0" lang="en-US" altLang="zh-TW">
              <a:latin typeface="微軟正黑體" panose="020B0604030504040204" pitchFamily="34" charset="-120"/>
              <a:ea typeface="微軟正黑體" panose="020B0604030504040204" pitchFamily="34" charset="-120"/>
            </a:endParaRPr>
          </a:p>
        </p:txBody>
      </p:sp>
      <p:graphicFrame>
        <p:nvGraphicFramePr>
          <p:cNvPr id="18434" name="Object 2"/>
          <p:cNvGraphicFramePr>
            <a:graphicFrameLocks noChangeAspect="1"/>
          </p:cNvGraphicFramePr>
          <p:nvPr>
            <p:extLst>
              <p:ext uri="{D42A27DB-BD31-4B8C-83A1-F6EECF244321}">
                <p14:modId xmlns:p14="http://schemas.microsoft.com/office/powerpoint/2010/main" val="4215392542"/>
              </p:ext>
            </p:extLst>
          </p:nvPr>
        </p:nvGraphicFramePr>
        <p:xfrm>
          <a:off x="5897563" y="922338"/>
          <a:ext cx="3021012" cy="2668587"/>
        </p:xfrm>
        <a:graphic>
          <a:graphicData uri="http://schemas.openxmlformats.org/presentationml/2006/ole">
            <mc:AlternateContent xmlns:mc="http://schemas.openxmlformats.org/markup-compatibility/2006">
              <mc:Choice xmlns:v="urn:schemas-microsoft-com:vml" Requires="v">
                <p:oleObj spid="_x0000_s24674" name="點陣圖影像" r:id="rId3" imgW="3029373" imgH="2809524" progId="Paint.Picture">
                  <p:embed/>
                </p:oleObj>
              </mc:Choice>
              <mc:Fallback>
                <p:oleObj name="點陣圖影像" r:id="rId3" imgW="3029373" imgH="28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563" y="922338"/>
                        <a:ext cx="3021012" cy="26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25"/>
          <p:cNvGraphicFramePr>
            <a:graphicFrameLocks noChangeAspect="1"/>
          </p:cNvGraphicFramePr>
          <p:nvPr>
            <p:extLst>
              <p:ext uri="{D42A27DB-BD31-4B8C-83A1-F6EECF244321}">
                <p14:modId xmlns:p14="http://schemas.microsoft.com/office/powerpoint/2010/main" val="1755063470"/>
              </p:ext>
            </p:extLst>
          </p:nvPr>
        </p:nvGraphicFramePr>
        <p:xfrm>
          <a:off x="930275" y="1349375"/>
          <a:ext cx="4849813" cy="1163638"/>
        </p:xfrm>
        <a:graphic>
          <a:graphicData uri="http://schemas.openxmlformats.org/presentationml/2006/ole">
            <mc:AlternateContent xmlns:mc="http://schemas.openxmlformats.org/markup-compatibility/2006">
              <mc:Choice xmlns:v="urn:schemas-microsoft-com:vml" Requires="v">
                <p:oleObj spid="_x0000_s24675" name="Equation" r:id="rId5" imgW="2857320" imgH="685800" progId="Equation.DSMT4">
                  <p:embed/>
                </p:oleObj>
              </mc:Choice>
              <mc:Fallback>
                <p:oleObj name="Equation" r:id="rId5" imgW="2857320" imgH="685800" progId="Equation.DSMT4">
                  <p:embed/>
                  <p:pic>
                    <p:nvPicPr>
                      <p:cNvPr id="0" name=""/>
                      <p:cNvPicPr>
                        <a:picLocks noChangeAspect="1" noChangeArrowheads="1"/>
                      </p:cNvPicPr>
                      <p:nvPr/>
                    </p:nvPicPr>
                    <p:blipFill>
                      <a:blip r:embed="rId6"/>
                      <a:srcRect/>
                      <a:stretch>
                        <a:fillRect/>
                      </a:stretch>
                    </p:blipFill>
                    <p:spPr bwMode="auto">
                      <a:xfrm>
                        <a:off x="930275" y="1349375"/>
                        <a:ext cx="48498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26"/>
          <p:cNvGraphicFramePr>
            <a:graphicFrameLocks noChangeAspect="1"/>
          </p:cNvGraphicFramePr>
          <p:nvPr>
            <p:extLst>
              <p:ext uri="{D42A27DB-BD31-4B8C-83A1-F6EECF244321}">
                <p14:modId xmlns:p14="http://schemas.microsoft.com/office/powerpoint/2010/main" val="3178489369"/>
              </p:ext>
            </p:extLst>
          </p:nvPr>
        </p:nvGraphicFramePr>
        <p:xfrm>
          <a:off x="971550" y="3684588"/>
          <a:ext cx="7339013" cy="2522537"/>
        </p:xfrm>
        <a:graphic>
          <a:graphicData uri="http://schemas.openxmlformats.org/presentationml/2006/ole">
            <mc:AlternateContent xmlns:mc="http://schemas.openxmlformats.org/markup-compatibility/2006">
              <mc:Choice xmlns:v="urn:schemas-microsoft-com:vml" Requires="v">
                <p:oleObj spid="_x0000_s24676" name="Equation" r:id="rId7" imgW="4368600" imgH="1498320" progId="Equation.DSMT4">
                  <p:embed/>
                </p:oleObj>
              </mc:Choice>
              <mc:Fallback>
                <p:oleObj name="Equation" r:id="rId7" imgW="4368600" imgH="1498320" progId="Equation.DSMT4">
                  <p:embed/>
                  <p:pic>
                    <p:nvPicPr>
                      <p:cNvPr id="0" name=""/>
                      <p:cNvPicPr>
                        <a:picLocks noChangeAspect="1" noChangeArrowheads="1"/>
                      </p:cNvPicPr>
                      <p:nvPr/>
                    </p:nvPicPr>
                    <p:blipFill>
                      <a:blip r:embed="rId8"/>
                      <a:srcRect/>
                      <a:stretch>
                        <a:fillRect/>
                      </a:stretch>
                    </p:blipFill>
                    <p:spPr bwMode="auto">
                      <a:xfrm>
                        <a:off x="971550" y="3684588"/>
                        <a:ext cx="7339013" cy="252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矩形 29"/>
          <p:cNvSpPr>
            <a:spLocks noChangeArrowheads="1"/>
          </p:cNvSpPr>
          <p:nvPr/>
        </p:nvSpPr>
        <p:spPr bwMode="auto">
          <a:xfrm>
            <a:off x="395288" y="620713"/>
            <a:ext cx="4572000" cy="606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400" dirty="0">
                <a:latin typeface="微軟正黑體" panose="020B0604030504040204" pitchFamily="34" charset="-120"/>
                <a:ea typeface="微軟正黑體" panose="020B0604030504040204" pitchFamily="34" charset="-120"/>
              </a:rPr>
              <a:t>解答：</a:t>
            </a:r>
            <a:endParaRPr lang="en-US" altLang="zh-TW" sz="2400" dirty="0">
              <a:latin typeface="微軟正黑體" panose="020B0604030504040204" pitchFamily="34" charset="-120"/>
              <a:ea typeface="微軟正黑體" panose="020B0604030504040204" pitchFamily="34" charset="-120"/>
            </a:endParaRPr>
          </a:p>
          <a:p>
            <a:pPr eaLnBrk="1" hangingPunct="1"/>
            <a:r>
              <a:rPr lang="en-US" altLang="zh-TW" dirty="0">
                <a:latin typeface="微軟正黑體" panose="020B0604030504040204" pitchFamily="34" charset="-120"/>
                <a:ea typeface="微軟正黑體" panose="020B0604030504040204" pitchFamily="34" charset="-120"/>
              </a:rPr>
              <a:t> </a:t>
            </a:r>
          </a:p>
          <a:p>
            <a:pPr eaLnBrk="1" hangingPunct="1"/>
            <a:r>
              <a:rPr lang="en-US" altLang="zh-TW" sz="2400" dirty="0">
                <a:latin typeface="微軟正黑體" panose="020B0604030504040204" pitchFamily="34" charset="-120"/>
                <a:ea typeface="微軟正黑體" panose="020B0604030504040204" pitchFamily="34" charset="-120"/>
              </a:rPr>
              <a:t>(1)</a:t>
            </a:r>
          </a:p>
          <a:p>
            <a:pPr eaLnBrk="1" hangingPunct="1"/>
            <a:endParaRPr lang="en-US" altLang="zh-TW" dirty="0">
              <a:latin typeface="微軟正黑體" panose="020B0604030504040204" pitchFamily="34" charset="-120"/>
              <a:ea typeface="微軟正黑體" panose="020B0604030504040204" pitchFamily="34" charset="-120"/>
            </a:endParaRPr>
          </a:p>
          <a:p>
            <a:pPr eaLnBrk="1" hangingPunct="1"/>
            <a:endParaRPr lang="en-US" altLang="zh-TW" dirty="0">
              <a:latin typeface="微軟正黑體" panose="020B0604030504040204" pitchFamily="34" charset="-120"/>
              <a:ea typeface="微軟正黑體" panose="020B0604030504040204" pitchFamily="34" charset="-120"/>
            </a:endParaRPr>
          </a:p>
          <a:p>
            <a:pPr eaLnBrk="1" hangingPunct="1"/>
            <a:endParaRPr lang="en-US" altLang="zh-TW" dirty="0">
              <a:latin typeface="微軟正黑體" panose="020B0604030504040204" pitchFamily="34" charset="-120"/>
              <a:ea typeface="微軟正黑體" panose="020B0604030504040204" pitchFamily="34" charset="-120"/>
            </a:endParaRPr>
          </a:p>
          <a:p>
            <a:pPr eaLnBrk="1" hangingPunct="1"/>
            <a:endParaRPr lang="en-US" altLang="zh-TW" dirty="0">
              <a:latin typeface="微軟正黑體" panose="020B0604030504040204" pitchFamily="34" charset="-120"/>
              <a:ea typeface="微軟正黑體" panose="020B0604030504040204" pitchFamily="34" charset="-120"/>
            </a:endParaRPr>
          </a:p>
          <a:p>
            <a:pPr eaLnBrk="1" hangingPunct="1"/>
            <a:r>
              <a:rPr lang="zh-TW" altLang="en-US" sz="2200" dirty="0">
                <a:latin typeface="微軟正黑體" panose="020B0604030504040204" pitchFamily="34" charset="-120"/>
                <a:ea typeface="微軟正黑體" panose="020B0604030504040204" pitchFamily="34" charset="-120"/>
              </a:rPr>
              <a:t>     可得質心              。</a:t>
            </a:r>
            <a:endParaRPr lang="en-US" altLang="zh-TW" sz="2200" dirty="0">
              <a:latin typeface="微軟正黑體" panose="020B0604030504040204" pitchFamily="34" charset="-120"/>
              <a:ea typeface="微軟正黑體" panose="020B0604030504040204" pitchFamily="34" charset="-120"/>
            </a:endParaRPr>
          </a:p>
          <a:p>
            <a:pPr eaLnBrk="1" hangingPunct="1"/>
            <a:endParaRPr lang="en-US" altLang="zh-TW" dirty="0">
              <a:latin typeface="微軟正黑體" panose="020B0604030504040204" pitchFamily="34" charset="-120"/>
              <a:ea typeface="微軟正黑體" panose="020B0604030504040204" pitchFamily="34" charset="-120"/>
            </a:endParaRPr>
          </a:p>
          <a:p>
            <a:pPr eaLnBrk="1" hangingPunct="1"/>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a:p>
            <a:pPr eaLnBrk="1" hangingPunct="1"/>
            <a:r>
              <a:rPr lang="en-US" altLang="zh-TW" sz="2400" dirty="0">
                <a:latin typeface="微軟正黑體" panose="020B0604030504040204" pitchFamily="34" charset="-120"/>
                <a:ea typeface="微軟正黑體" panose="020B0604030504040204" pitchFamily="34" charset="-120"/>
              </a:rPr>
              <a:t>(2)</a:t>
            </a:r>
          </a:p>
          <a:p>
            <a:pPr eaLnBrk="1" hangingPunct="1"/>
            <a:endParaRPr lang="en-US" altLang="zh-TW" sz="2400" dirty="0">
              <a:latin typeface="微軟正黑體" panose="020B0604030504040204" pitchFamily="34" charset="-120"/>
              <a:ea typeface="微軟正黑體" panose="020B0604030504040204" pitchFamily="34" charset="-120"/>
            </a:endParaRPr>
          </a:p>
          <a:p>
            <a:pPr eaLnBrk="1" hangingPunct="1"/>
            <a:endParaRPr lang="en-US" altLang="zh-TW" sz="2400" dirty="0">
              <a:latin typeface="微軟正黑體" panose="020B0604030504040204" pitchFamily="34" charset="-120"/>
              <a:ea typeface="微軟正黑體" panose="020B0604030504040204" pitchFamily="34" charset="-120"/>
            </a:endParaRPr>
          </a:p>
          <a:p>
            <a:pPr eaLnBrk="1" hangingPunct="1"/>
            <a:endParaRPr lang="en-US" altLang="zh-TW" sz="2400" dirty="0">
              <a:latin typeface="微軟正黑體" panose="020B0604030504040204" pitchFamily="34" charset="-120"/>
              <a:ea typeface="微軟正黑體" panose="020B0604030504040204" pitchFamily="34" charset="-120"/>
            </a:endParaRPr>
          </a:p>
          <a:p>
            <a:pPr eaLnBrk="1" hangingPunct="1"/>
            <a:endParaRPr lang="en-US" altLang="zh-TW" sz="2400" dirty="0">
              <a:latin typeface="微軟正黑體" panose="020B0604030504040204" pitchFamily="34" charset="-120"/>
              <a:ea typeface="微軟正黑體" panose="020B0604030504040204" pitchFamily="34" charset="-120"/>
            </a:endParaRPr>
          </a:p>
          <a:p>
            <a:pPr eaLnBrk="1" hangingPunct="1"/>
            <a:endParaRPr lang="en-US" altLang="zh-TW" sz="2400" dirty="0">
              <a:latin typeface="微軟正黑體" panose="020B0604030504040204" pitchFamily="34" charset="-120"/>
              <a:ea typeface="微軟正黑體" panose="020B0604030504040204" pitchFamily="34" charset="-120"/>
            </a:endParaRPr>
          </a:p>
          <a:p>
            <a:pPr eaLnBrk="1" hangingPunct="1"/>
            <a:endParaRPr lang="en-US" altLang="zh-TW" sz="2400" dirty="0">
              <a:latin typeface="微軟正黑體" panose="020B0604030504040204" pitchFamily="34" charset="-120"/>
              <a:ea typeface="微軟正黑體" panose="020B0604030504040204" pitchFamily="34" charset="-120"/>
            </a:endParaRPr>
          </a:p>
          <a:p>
            <a:pPr eaLnBrk="1" hangingPunct="1"/>
            <a:r>
              <a:rPr lang="zh-TW" altLang="en-US" sz="2400" dirty="0">
                <a:latin typeface="微軟正黑體" panose="020B0604030504040204" pitchFamily="34" charset="-120"/>
                <a:ea typeface="微軟正黑體" panose="020B0604030504040204" pitchFamily="34" charset="-120"/>
              </a:rPr>
              <a:t>解答完畢</a:t>
            </a:r>
            <a:endParaRPr lang="en-US" altLang="zh-TW" sz="2400" dirty="0">
              <a:latin typeface="微軟正黑體" panose="020B0604030504040204" pitchFamily="34" charset="-120"/>
              <a:ea typeface="微軟正黑體" panose="020B0604030504040204" pitchFamily="34" charset="-120"/>
            </a:endParaRPr>
          </a:p>
        </p:txBody>
      </p:sp>
      <p:graphicFrame>
        <p:nvGraphicFramePr>
          <p:cNvPr id="18437" name="Object 27"/>
          <p:cNvGraphicFramePr>
            <a:graphicFrameLocks noChangeAspect="1"/>
          </p:cNvGraphicFramePr>
          <p:nvPr>
            <p:extLst>
              <p:ext uri="{D42A27DB-BD31-4B8C-83A1-F6EECF244321}">
                <p14:modId xmlns:p14="http://schemas.microsoft.com/office/powerpoint/2010/main" val="1559567971"/>
              </p:ext>
            </p:extLst>
          </p:nvPr>
        </p:nvGraphicFramePr>
        <p:xfrm>
          <a:off x="2073275" y="2663825"/>
          <a:ext cx="862013" cy="593725"/>
        </p:xfrm>
        <a:graphic>
          <a:graphicData uri="http://schemas.openxmlformats.org/presentationml/2006/ole">
            <mc:AlternateContent xmlns:mc="http://schemas.openxmlformats.org/markup-compatibility/2006">
              <mc:Choice xmlns:v="urn:schemas-microsoft-com:vml" Requires="v">
                <p:oleObj spid="_x0000_s24677" name="Equation" r:id="rId9" imgW="571320" imgH="393480" progId="Equation.DSMT4">
                  <p:embed/>
                </p:oleObj>
              </mc:Choice>
              <mc:Fallback>
                <p:oleObj name="Equation" r:id="rId9" imgW="57132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3275" y="2663825"/>
                        <a:ext cx="86201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5120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TW" altLang="en-US" dirty="0" smtClean="0">
                <a:latin typeface="微軟正黑體" panose="020B0604030504040204" pitchFamily="34" charset="-120"/>
                <a:ea typeface="微軟正黑體" panose="020B0604030504040204" pitchFamily="34" charset="-120"/>
              </a:rPr>
              <a:t>內容</a:t>
            </a:r>
          </a:p>
        </p:txBody>
      </p:sp>
      <p:sp>
        <p:nvSpPr>
          <p:cNvPr id="24580" name="Rectangle 3"/>
          <p:cNvSpPr>
            <a:spLocks noGrp="1" noChangeArrowheads="1"/>
          </p:cNvSpPr>
          <p:nvPr>
            <p:ph idx="1"/>
          </p:nvPr>
        </p:nvSpPr>
        <p:spPr>
          <a:xfrm>
            <a:off x="1066800" y="1484313"/>
            <a:ext cx="6629400" cy="4992687"/>
          </a:xfrm>
        </p:spPr>
        <p:txBody>
          <a:bodyPr/>
          <a:lstStyle/>
          <a:p>
            <a:pPr eaLnBrk="1" hangingPunct="1">
              <a:lnSpc>
                <a:spcPct val="90000"/>
              </a:lnSpc>
            </a:pP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dirty="0" smtClean="0">
                <a:latin typeface="微軟正黑體" panose="020B0604030504040204" pitchFamily="34" charset="-120"/>
                <a:ea typeface="微軟正黑體" panose="020B0604030504040204" pitchFamily="34" charset="-120"/>
              </a:rPr>
              <a:t> 前言</a:t>
            </a:r>
          </a:p>
          <a:p>
            <a:pPr eaLnBrk="1" hangingPunct="1">
              <a:lnSpc>
                <a:spcPct val="90000"/>
              </a:lnSpc>
            </a:pPr>
            <a:r>
              <a:rPr lang="en-US" altLang="zh-TW" dirty="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.2 鍊碼</a:t>
            </a:r>
          </a:p>
          <a:p>
            <a:pPr eaLnBrk="1" hangingPunct="1">
              <a:lnSpc>
                <a:spcPct val="90000"/>
              </a:lnSpc>
            </a:pPr>
            <a:r>
              <a:rPr lang="en-US" altLang="zh-TW" dirty="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.3 多邊形估計</a:t>
            </a:r>
          </a:p>
          <a:p>
            <a:pPr eaLnBrk="1" hangingPunct="1">
              <a:lnSpc>
                <a:spcPct val="90000"/>
              </a:lnSpc>
            </a:pPr>
            <a:r>
              <a:rPr lang="en-US" altLang="zh-TW" dirty="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.4 對稱軸偵測與細化</a:t>
            </a:r>
            <a:endParaRPr lang="en-US" altLang="zh-TW" dirty="0" smtClean="0">
              <a:latin typeface="微軟正黑體" panose="020B0604030504040204" pitchFamily="34" charset="-120"/>
              <a:ea typeface="微軟正黑體" panose="020B0604030504040204" pitchFamily="34" charset="-120"/>
            </a:endParaRPr>
          </a:p>
          <a:p>
            <a:pPr eaLnBrk="1" hangingPunct="1">
              <a:lnSpc>
                <a:spcPct val="90000"/>
              </a:lnSpc>
            </a:pPr>
            <a:r>
              <a:rPr lang="en-US" altLang="zh-TW" dirty="0">
                <a:latin typeface="微軟正黑體" panose="020B0604030504040204" pitchFamily="34" charset="-120"/>
                <a:ea typeface="微軟正黑體" panose="020B0604030504040204" pitchFamily="34" charset="-120"/>
              </a:rPr>
              <a:t>8</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 動</a:t>
            </a:r>
            <a:r>
              <a:rPr lang="zh-TW" altLang="en-US" dirty="0">
                <a:latin typeface="微軟正黑體" panose="020B0604030504040204" pitchFamily="34" charset="-120"/>
                <a:ea typeface="微軟正黑體" panose="020B0604030504040204" pitchFamily="34" charset="-120"/>
              </a:rPr>
              <a:t>差</a:t>
            </a:r>
            <a:r>
              <a:rPr lang="zh-TW" altLang="en-US" dirty="0" smtClean="0">
                <a:latin typeface="微軟正黑體" panose="020B0604030504040204" pitchFamily="34" charset="-120"/>
                <a:ea typeface="微軟正黑體" panose="020B0604030504040204" pitchFamily="34" charset="-120"/>
              </a:rPr>
              <a:t>計</a:t>
            </a:r>
            <a:r>
              <a:rPr lang="zh-TW" altLang="en-US" dirty="0">
                <a:latin typeface="微軟正黑體" panose="020B0604030504040204" pitchFamily="34" charset="-120"/>
                <a:ea typeface="微軟正黑體" panose="020B0604030504040204" pitchFamily="34" charset="-120"/>
              </a:rPr>
              <a:t>算</a:t>
            </a:r>
            <a:endParaRPr lang="zh-TW" altLang="en-US" dirty="0" smtClean="0">
              <a:latin typeface="微軟正黑體" panose="020B0604030504040204" pitchFamily="34" charset="-120"/>
              <a:ea typeface="微軟正黑體" panose="020B0604030504040204" pitchFamily="34" charset="-120"/>
            </a:endParaRPr>
          </a:p>
          <a:p>
            <a:pPr eaLnBrk="1" hangingPunct="1">
              <a:lnSpc>
                <a:spcPct val="90000"/>
              </a:lnSpc>
            </a:pPr>
            <a:r>
              <a:rPr lang="en-US" altLang="zh-TW" dirty="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.6 同現矩陣</a:t>
            </a:r>
          </a:p>
          <a:p>
            <a:pPr eaLnBrk="1" hangingPunct="1">
              <a:lnSpc>
                <a:spcPct val="90000"/>
              </a:lnSpc>
            </a:pPr>
            <a:r>
              <a:rPr lang="en-US" altLang="zh-TW" dirty="0" smtClean="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.7 支持向量式的紋理分類</a:t>
            </a:r>
            <a:endParaRPr lang="en-US" altLang="zh-TW" dirty="0" smtClean="0">
              <a:latin typeface="微軟正黑體" panose="020B0604030504040204" pitchFamily="34" charset="-120"/>
              <a:ea typeface="微軟正黑體" panose="020B0604030504040204" pitchFamily="34" charset="-120"/>
            </a:endParaRPr>
          </a:p>
          <a:p>
            <a:pPr eaLnBrk="1" hangingPunct="1">
              <a:lnSpc>
                <a:spcPct val="90000"/>
              </a:lnSpc>
            </a:pPr>
            <a:r>
              <a:rPr lang="en-US" altLang="zh-TW" dirty="0">
                <a:latin typeface="微軟正黑體" panose="020B0604030504040204" pitchFamily="34" charset="-120"/>
                <a:ea typeface="微軟正黑體" panose="020B0604030504040204" pitchFamily="34" charset="-120"/>
              </a:rPr>
              <a:t>8</a:t>
            </a:r>
            <a:r>
              <a:rPr lang="en-US" altLang="zh-TW" dirty="0" smtClean="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Adaboost</a:t>
            </a:r>
            <a:r>
              <a:rPr lang="zh-TW" altLang="en-US" dirty="0" smtClean="0">
                <a:latin typeface="微軟正黑體" panose="020B0604030504040204" pitchFamily="34" charset="-120"/>
                <a:ea typeface="微軟正黑體" panose="020B0604030504040204" pitchFamily="34" charset="-120"/>
              </a:rPr>
              <a:t>分類法</a:t>
            </a:r>
          </a:p>
          <a:p>
            <a:pPr eaLnBrk="1" hangingPunct="1">
              <a:lnSpc>
                <a:spcPct val="90000"/>
              </a:lnSpc>
            </a:pPr>
            <a:endParaRPr lang="zh-TW" altLang="en-US" dirty="0" smtClean="0">
              <a:latin typeface="微軟正黑體" panose="020B0604030504040204" pitchFamily="34" charset="-120"/>
              <a:ea typeface="微軟正黑體" panose="020B0604030504040204" pitchFamily="34" charset="-120"/>
            </a:endParaRPr>
          </a:p>
          <a:p>
            <a:pPr eaLnBrk="1" hangingPunct="1">
              <a:lnSpc>
                <a:spcPct val="90000"/>
              </a:lnSpc>
              <a:buFont typeface="Wingdings" panose="05000000000000000000" pitchFamily="2" charset="2"/>
              <a:buNone/>
            </a:pPr>
            <a:endParaRPr lang="zh-TW" altLang="en-US" dirty="0" smtClean="0">
              <a:latin typeface="微軟正黑體" panose="020B0604030504040204" pitchFamily="34" charset="-120"/>
              <a:ea typeface="微軟正黑體" panose="020B0604030504040204" pitchFamily="34" charset="-120"/>
            </a:endParaRPr>
          </a:p>
        </p:txBody>
      </p:sp>
      <p:sp>
        <p:nvSpPr>
          <p:cNvPr id="2457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DA53AF28-5091-4D0B-85ED-267BF6D164D2}" type="slidenum">
              <a:rPr kumimoji="0" lang="zh-TW" altLang="en-US">
                <a:latin typeface="微軟正黑體" panose="020B0604030504040204" pitchFamily="34" charset="-120"/>
                <a:ea typeface="微軟正黑體" panose="020B0604030504040204" pitchFamily="34" charset="-120"/>
              </a:rPr>
              <a:pPr eaLnBrk="1" hangingPunct="1"/>
              <a:t>2</a:t>
            </a:fld>
            <a:endParaRPr kumimoji="0" lang="en-US" altLang="zh-TW">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B0D85CB8-4C67-4839-9E4D-F297134611F0}" type="slidenum">
              <a:rPr kumimoji="0" lang="zh-TW" altLang="en-US">
                <a:latin typeface="微軟正黑體" panose="020B0604030504040204" pitchFamily="34" charset="-120"/>
                <a:ea typeface="微軟正黑體" panose="020B0604030504040204" pitchFamily="34" charset="-120"/>
              </a:rPr>
              <a:pPr eaLnBrk="1" hangingPunct="1"/>
              <a:t>20</a:t>
            </a:fld>
            <a:endParaRPr kumimoji="0" lang="en-US" altLang="zh-TW">
              <a:latin typeface="微軟正黑體" panose="020B0604030504040204" pitchFamily="34" charset="-120"/>
              <a:ea typeface="微軟正黑體" panose="020B0604030504040204" pitchFamily="34" charset="-120"/>
            </a:endParaRPr>
          </a:p>
        </p:txBody>
      </p:sp>
      <p:sp>
        <p:nvSpPr>
          <p:cNvPr id="19462" name="Rectangle 13"/>
          <p:cNvSpPr>
            <a:spLocks noChangeArrowheads="1"/>
          </p:cNvSpPr>
          <p:nvPr/>
        </p:nvSpPr>
        <p:spPr bwMode="auto">
          <a:xfrm>
            <a:off x="395288" y="136683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主軸</a:t>
            </a:r>
            <a:r>
              <a:rPr lang="en-US" altLang="zh-TW" sz="2200">
                <a:latin typeface="微軟正黑體" panose="020B0604030504040204" pitchFamily="34" charset="-120"/>
                <a:ea typeface="微軟正黑體" panose="020B0604030504040204" pitchFamily="34" charset="-120"/>
              </a:rPr>
              <a:t>L</a:t>
            </a:r>
            <a:r>
              <a:rPr lang="zh-TW" altLang="en-US" sz="2200">
                <a:latin typeface="微軟正黑體" panose="020B0604030504040204" pitchFamily="34" charset="-120"/>
                <a:ea typeface="微軟正黑體" panose="020B0604030504040204" pitchFamily="34" charset="-120"/>
              </a:rPr>
              <a:t>的計算</a:t>
            </a:r>
            <a:endParaRPr lang="en-US" altLang="zh-TW" sz="2200">
              <a:latin typeface="微軟正黑體" panose="020B0604030504040204" pitchFamily="34" charset="-120"/>
              <a:ea typeface="微軟正黑體" panose="020B0604030504040204" pitchFamily="34" charset="-120"/>
            </a:endParaRPr>
          </a:p>
        </p:txBody>
      </p:sp>
      <p:graphicFrame>
        <p:nvGraphicFramePr>
          <p:cNvPr id="19459" name="Object 6"/>
          <p:cNvGraphicFramePr>
            <a:graphicFrameLocks noChangeAspect="1"/>
          </p:cNvGraphicFramePr>
          <p:nvPr>
            <p:extLst>
              <p:ext uri="{D42A27DB-BD31-4B8C-83A1-F6EECF244321}">
                <p14:modId xmlns:p14="http://schemas.microsoft.com/office/powerpoint/2010/main" val="2819606978"/>
              </p:ext>
            </p:extLst>
          </p:nvPr>
        </p:nvGraphicFramePr>
        <p:xfrm>
          <a:off x="1480540" y="1945026"/>
          <a:ext cx="2673350" cy="765175"/>
        </p:xfrm>
        <a:graphic>
          <a:graphicData uri="http://schemas.openxmlformats.org/presentationml/2006/ole">
            <mc:AlternateContent xmlns:mc="http://schemas.openxmlformats.org/markup-compatibility/2006">
              <mc:Choice xmlns:v="urn:schemas-microsoft-com:vml" Requires="v">
                <p:oleObj spid="_x0000_s25649" r:id="rId3" imgW="1358310" imgH="393529" progId="Equation.3">
                  <p:embed/>
                </p:oleObj>
              </mc:Choice>
              <mc:Fallback>
                <p:oleObj r:id="rId3" imgW="135831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540" y="1945026"/>
                        <a:ext cx="26733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 Box 17"/>
          <p:cNvSpPr txBox="1">
            <a:spLocks noChangeArrowheads="1"/>
          </p:cNvSpPr>
          <p:nvPr/>
        </p:nvSpPr>
        <p:spPr bwMode="auto">
          <a:xfrm>
            <a:off x="755576" y="3356992"/>
            <a:ext cx="13131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上</a:t>
            </a:r>
            <a:r>
              <a:rPr lang="zh-TW" altLang="en-US" sz="2200" dirty="0" smtClean="0">
                <a:latin typeface="微軟正黑體" panose="020B0604030504040204" pitchFamily="34" charset="-120"/>
                <a:ea typeface="微軟正黑體" panose="020B0604030504040204" pitchFamily="34" charset="-120"/>
              </a:rPr>
              <a:t>式改成</a:t>
            </a:r>
            <a:endParaRPr lang="zh-TW" altLang="en-US" sz="2200" dirty="0">
              <a:latin typeface="微軟正黑體" panose="020B0604030504040204" pitchFamily="34" charset="-120"/>
              <a:ea typeface="微軟正黑體" panose="020B0604030504040204" pitchFamily="34" charset="-120"/>
            </a:endParaRPr>
          </a:p>
        </p:txBody>
      </p:sp>
      <p:graphicFrame>
        <p:nvGraphicFramePr>
          <p:cNvPr id="19460" name="Object 7"/>
          <p:cNvGraphicFramePr>
            <a:graphicFrameLocks noChangeAspect="1"/>
          </p:cNvGraphicFramePr>
          <p:nvPr>
            <p:extLst>
              <p:ext uri="{D42A27DB-BD31-4B8C-83A1-F6EECF244321}">
                <p14:modId xmlns:p14="http://schemas.microsoft.com/office/powerpoint/2010/main" val="1823915079"/>
              </p:ext>
            </p:extLst>
          </p:nvPr>
        </p:nvGraphicFramePr>
        <p:xfrm>
          <a:off x="1480540" y="3933056"/>
          <a:ext cx="3300413" cy="444500"/>
        </p:xfrm>
        <a:graphic>
          <a:graphicData uri="http://schemas.openxmlformats.org/presentationml/2006/ole">
            <mc:AlternateContent xmlns:mc="http://schemas.openxmlformats.org/markup-compatibility/2006">
              <mc:Choice xmlns:v="urn:schemas-microsoft-com:vml" Requires="v">
                <p:oleObj spid="_x0000_s25650" name="Equation" r:id="rId5" imgW="1917360" imgH="253800" progId="Equation.DSMT4">
                  <p:embed/>
                </p:oleObj>
              </mc:Choice>
              <mc:Fallback>
                <p:oleObj name="Equation" r:id="rId5" imgW="19173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540" y="3933056"/>
                        <a:ext cx="33004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Text Box 19"/>
          <p:cNvSpPr txBox="1">
            <a:spLocks noChangeArrowheads="1"/>
          </p:cNvSpPr>
          <p:nvPr/>
        </p:nvSpPr>
        <p:spPr bwMode="auto">
          <a:xfrm>
            <a:off x="5508625" y="4892675"/>
            <a:ext cx="2447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rPr>
              <a:t>8.5.2 </a:t>
            </a:r>
            <a:r>
              <a:rPr lang="zh-TW" altLang="en-US" sz="1600" dirty="0">
                <a:latin typeface="微軟正黑體" panose="020B0604030504040204" pitchFamily="34" charset="-120"/>
                <a:ea typeface="微軟正黑體" panose="020B0604030504040204" pitchFamily="34" charset="-120"/>
              </a:rPr>
              <a:t>物體上求主軸</a:t>
            </a:r>
          </a:p>
        </p:txBody>
      </p:sp>
      <p:pic>
        <p:nvPicPr>
          <p:cNvPr id="2" name="圖片 1"/>
          <p:cNvPicPr>
            <a:picLocks noChangeAspect="1"/>
          </p:cNvPicPr>
          <p:nvPr/>
        </p:nvPicPr>
        <p:blipFill>
          <a:blip r:embed="rId7"/>
          <a:stretch>
            <a:fillRect/>
          </a:stretch>
        </p:blipFill>
        <p:spPr>
          <a:xfrm>
            <a:off x="5261459" y="1848887"/>
            <a:ext cx="3457575" cy="2924175"/>
          </a:xfrm>
          <a:prstGeom prst="rect">
            <a:avLst/>
          </a:prstGeom>
        </p:spPr>
      </p:pic>
    </p:spTree>
    <p:extLst>
      <p:ext uri="{BB962C8B-B14F-4D97-AF65-F5344CB8AC3E}">
        <p14:creationId xmlns:p14="http://schemas.microsoft.com/office/powerpoint/2010/main" val="2752427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9228E048-C901-4862-BC26-72C021039434}" type="slidenum">
              <a:rPr kumimoji="0" lang="zh-TW" altLang="en-US">
                <a:latin typeface="微軟正黑體" panose="020B0604030504040204" pitchFamily="34" charset="-120"/>
                <a:ea typeface="微軟正黑體" panose="020B0604030504040204" pitchFamily="34" charset="-120"/>
              </a:rPr>
              <a:pPr eaLnBrk="1" hangingPunct="1"/>
              <a:t>21</a:t>
            </a:fld>
            <a:endParaRPr kumimoji="0" lang="en-US" altLang="zh-TW">
              <a:latin typeface="微軟正黑體" panose="020B0604030504040204" pitchFamily="34" charset="-120"/>
              <a:ea typeface="微軟正黑體" panose="020B0604030504040204" pitchFamily="34" charset="-120"/>
            </a:endParaRPr>
          </a:p>
        </p:txBody>
      </p:sp>
      <p:graphicFrame>
        <p:nvGraphicFramePr>
          <p:cNvPr id="20482" name="Object 2"/>
          <p:cNvGraphicFramePr>
            <a:graphicFrameLocks noChangeAspect="1"/>
          </p:cNvGraphicFramePr>
          <p:nvPr>
            <p:extLst>
              <p:ext uri="{D42A27DB-BD31-4B8C-83A1-F6EECF244321}">
                <p14:modId xmlns:p14="http://schemas.microsoft.com/office/powerpoint/2010/main" val="2748094247"/>
              </p:ext>
            </p:extLst>
          </p:nvPr>
        </p:nvGraphicFramePr>
        <p:xfrm>
          <a:off x="615950" y="552450"/>
          <a:ext cx="3486150" cy="539750"/>
        </p:xfrm>
        <a:graphic>
          <a:graphicData uri="http://schemas.openxmlformats.org/presentationml/2006/ole">
            <mc:AlternateContent xmlns:mc="http://schemas.openxmlformats.org/markup-compatibility/2006">
              <mc:Choice xmlns:v="urn:schemas-microsoft-com:vml" Requires="v">
                <p:oleObj spid="_x0000_s26833" name="Equation" r:id="rId3" imgW="1942920" imgH="304560" progId="Equation.DSMT4">
                  <p:embed/>
                </p:oleObj>
              </mc:Choice>
              <mc:Fallback>
                <p:oleObj name="Equation" r:id="rId3" imgW="194292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552450"/>
                        <a:ext cx="34861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492" name="Text Box 5"/>
              <p:cNvSpPr txBox="1">
                <a:spLocks noChangeArrowheads="1"/>
              </p:cNvSpPr>
              <p:nvPr/>
            </p:nvSpPr>
            <p:spPr bwMode="auto">
              <a:xfrm>
                <a:off x="533400" y="619125"/>
                <a:ext cx="7661456" cy="10464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200" dirty="0" smtClean="0">
                    <a:latin typeface="微軟正黑體" panose="020B0604030504040204" pitchFamily="34" charset="-120"/>
                    <a:ea typeface="微軟正黑體" panose="020B0604030504040204" pitchFamily="34" charset="-120"/>
                  </a:rPr>
                  <a:t>可視為</a:t>
                </a:r>
                <a14:m>
                  <m:oMath xmlns:m="http://schemas.openxmlformats.org/officeDocument/2006/math">
                    <m:d>
                      <m:dPr>
                        <m:ctrlPr>
                          <a:rPr lang="en-US" altLang="zh-TW" sz="2200" i="1" smtClean="0">
                            <a:latin typeface="Cambria Math" panose="02040503050406030204" pitchFamily="18" charset="0"/>
                          </a:rPr>
                        </m:ctrlPr>
                      </m:dPr>
                      <m:e>
                        <m:sSup>
                          <m:sSupPr>
                            <m:ctrlPr>
                              <a:rPr lang="en-US" altLang="zh-TW" sz="2200" i="1" smtClean="0">
                                <a:latin typeface="Cambria Math" panose="02040503050406030204" pitchFamily="18" charset="0"/>
                              </a:rPr>
                            </m:ctrlPr>
                          </m:sSupPr>
                          <m:e>
                            <m:r>
                              <a:rPr lang="en-US" altLang="zh-TW" sz="2200" b="0" i="1" smtClean="0">
                                <a:latin typeface="Cambria Math"/>
                              </a:rPr>
                              <m:t>𝑥</m:t>
                            </m:r>
                          </m:e>
                          <m:sup>
                            <m:r>
                              <a:rPr lang="en-US" altLang="zh-TW" sz="2200" b="0" i="1" smtClean="0">
                                <a:latin typeface="Cambria Math"/>
                              </a:rPr>
                              <m:t>′</m:t>
                            </m:r>
                          </m:sup>
                        </m:sSup>
                        <m:r>
                          <a:rPr lang="en-US" altLang="zh-TW" sz="2200" b="0" i="1" smtClean="0">
                            <a:latin typeface="Cambria Math"/>
                          </a:rPr>
                          <m:t>,</m:t>
                        </m:r>
                        <m:sSup>
                          <m:sSupPr>
                            <m:ctrlPr>
                              <a:rPr lang="en-US" altLang="zh-TW" sz="2200" b="0" i="1" smtClean="0">
                                <a:latin typeface="Cambria Math" panose="02040503050406030204" pitchFamily="18" charset="0"/>
                              </a:rPr>
                            </m:ctrlPr>
                          </m:sSupPr>
                          <m:e>
                            <m:r>
                              <a:rPr lang="en-US" altLang="zh-TW" sz="2200" b="0" i="1" smtClean="0">
                                <a:latin typeface="Cambria Math"/>
                              </a:rPr>
                              <m:t>𝑦</m:t>
                            </m:r>
                          </m:e>
                          <m:sup>
                            <m:r>
                              <a:rPr lang="en-US" altLang="zh-TW" sz="2200" b="0" i="1" smtClean="0">
                                <a:latin typeface="Cambria Math"/>
                              </a:rPr>
                              <m:t>′</m:t>
                            </m:r>
                          </m:sup>
                        </m:sSup>
                      </m:e>
                    </m:d>
                  </m:oMath>
                </a14:m>
                <a:r>
                  <a:rPr lang="zh-TW" altLang="en-US" sz="2200" dirty="0" smtClean="0">
                    <a:latin typeface="微軟正黑體" panose="020B0604030504040204" pitchFamily="34" charset="-120"/>
                    <a:ea typeface="微軟正黑體" panose="020B0604030504040204" pitchFamily="34" charset="-120"/>
                  </a:rPr>
                  <a:t>偏離主軸</a:t>
                </a:r>
                <a:r>
                  <a:rPr lang="zh-TW" altLang="en-US" sz="2200" dirty="0">
                    <a:latin typeface="微軟正黑體" panose="020B0604030504040204" pitchFamily="34" charset="-120"/>
                    <a:ea typeface="微軟正黑體" panose="020B0604030504040204" pitchFamily="34" charset="-120"/>
                  </a:rPr>
                  <a:t>的慣量而</a:t>
                </a:r>
                <a:endParaRPr lang="zh-TW" altLang="en-US" sz="2200" i="1" dirty="0">
                  <a:latin typeface="微軟正黑體" panose="020B0604030504040204" pitchFamily="34" charset="-120"/>
                  <a:ea typeface="微軟正黑體" panose="020B0604030504040204" pitchFamily="34" charset="-120"/>
                </a:endParaRPr>
              </a:p>
              <a:p>
                <a:pPr eaLnBrk="1" hangingPunct="1"/>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𝑓</m:t>
                    </m:r>
                    <m:r>
                      <a:rPr lang="en-US" altLang="zh-TW" sz="2200" i="1" dirty="0" smtClean="0">
                        <a:latin typeface="Cambria Math" panose="02040503050406030204" pitchFamily="18" charset="0"/>
                        <a:ea typeface="微軟正黑體" panose="020B0604030504040204" pitchFamily="34" charset="-120"/>
                      </a:rPr>
                      <m:t>(</m:t>
                    </m:r>
                    <m:r>
                      <a:rPr lang="en-US" altLang="zh-TW" sz="2200" i="1" dirty="0" smtClean="0">
                        <a:latin typeface="Cambria Math" panose="02040503050406030204" pitchFamily="18" charset="0"/>
                        <a:ea typeface="微軟正黑體" panose="020B0604030504040204" pitchFamily="34" charset="-120"/>
                      </a:rPr>
                      <m:t>𝑥</m:t>
                    </m:r>
                    <m:r>
                      <a:rPr lang="en-US" altLang="zh-TW" sz="2200" i="1" dirty="0" smtClean="0">
                        <a:latin typeface="Cambria Math" panose="02040503050406030204" pitchFamily="18" charset="0"/>
                        <a:ea typeface="微軟正黑體" panose="020B0604030504040204" pitchFamily="34" charset="-120"/>
                      </a:rPr>
                      <m:t>, </m:t>
                    </m:r>
                    <m:r>
                      <a:rPr lang="en-US" altLang="zh-TW" sz="2200" i="1" dirty="0" smtClean="0">
                        <a:latin typeface="Cambria Math" panose="02040503050406030204" pitchFamily="18" charset="0"/>
                        <a:ea typeface="微軟正黑體" panose="020B0604030504040204" pitchFamily="34" charset="-120"/>
                      </a:rPr>
                      <m:t>𝑦</m:t>
                    </m:r>
                    <m:r>
                      <a:rPr lang="en-US" altLang="zh-TW" sz="2200" i="1" dirty="0" smtClean="0">
                        <a:latin typeface="Cambria Math" panose="02040503050406030204" pitchFamily="18" charset="0"/>
                        <a:ea typeface="微軟正黑體" panose="020B0604030504040204" pitchFamily="34" charset="-120"/>
                      </a:rPr>
                      <m:t>)</m:t>
                    </m:r>
                  </m:oMath>
                </a14:m>
                <a:r>
                  <a:rPr lang="zh-TW" altLang="en-US" sz="2200" dirty="0">
                    <a:latin typeface="微軟正黑體" panose="020B0604030504040204" pitchFamily="34" charset="-120"/>
                    <a:ea typeface="微軟正黑體" panose="020B0604030504040204" pitchFamily="34" charset="-120"/>
                  </a:rPr>
                  <a:t>視為</a:t>
                </a:r>
                <a:r>
                  <a:rPr lang="zh-TW" altLang="en-US" sz="2200" dirty="0" smtClean="0">
                    <a:latin typeface="微軟正黑體" panose="020B0604030504040204" pitchFamily="34" charset="-120"/>
                    <a:ea typeface="微軟正黑體" panose="020B0604030504040204" pitchFamily="34" charset="-120"/>
                  </a:rPr>
                  <a:t>加權</a:t>
                </a:r>
                <a:r>
                  <a:rPr lang="zh-TW" altLang="en-US" sz="2200" dirty="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如此</a:t>
                </a:r>
                <a:r>
                  <a:rPr lang="zh-TW" altLang="en-US" sz="2200" dirty="0">
                    <a:latin typeface="微軟正黑體" panose="020B0604030504040204" pitchFamily="34" charset="-120"/>
                    <a:ea typeface="微軟正黑體" panose="020B0604030504040204" pitchFamily="34" charset="-120"/>
                  </a:rPr>
                  <a:t>一來</a:t>
                </a:r>
                <a:r>
                  <a:rPr lang="zh-TW" altLang="en-US" sz="2200" dirty="0" smtClean="0">
                    <a:latin typeface="微軟正黑體" panose="020B0604030504040204" pitchFamily="34" charset="-120"/>
                    <a:ea typeface="微軟正黑體" panose="020B0604030504040204" pitchFamily="34" charset="-120"/>
                  </a:rPr>
                  <a:t>，累積</a:t>
                </a:r>
                <a:r>
                  <a:rPr lang="zh-TW" altLang="en-US" sz="2200" dirty="0">
                    <a:latin typeface="微軟正黑體" panose="020B0604030504040204" pitchFamily="34" charset="-120"/>
                    <a:ea typeface="微軟正黑體" panose="020B0604030504040204" pitchFamily="34" charset="-120"/>
                  </a:rPr>
                  <a:t>的慣量</a:t>
                </a:r>
                <a:r>
                  <a:rPr lang="zh-TW" altLang="en-US" sz="2200" dirty="0" smtClean="0">
                    <a:latin typeface="微軟正黑體" panose="020B0604030504040204" pitchFamily="34" charset="-120"/>
                    <a:ea typeface="微軟正黑體" panose="020B0604030504040204" pitchFamily="34" charset="-120"/>
                  </a:rPr>
                  <a:t>可表示</a:t>
                </a:r>
                <a:r>
                  <a:rPr lang="zh-TW" altLang="en-US" sz="2200" dirty="0">
                    <a:latin typeface="微軟正黑體" panose="020B0604030504040204" pitchFamily="34" charset="-120"/>
                    <a:ea typeface="微軟正黑體" panose="020B0604030504040204" pitchFamily="34" charset="-120"/>
                  </a:rPr>
                  <a:t>為</a:t>
                </a:r>
              </a:p>
              <a:p>
                <a:pPr eaLnBrk="1" hangingPunct="1"/>
                <a:endParaRPr lang="zh-TW" altLang="en-US" dirty="0">
                  <a:latin typeface="微軟正黑體" panose="020B0604030504040204" pitchFamily="34" charset="-120"/>
                  <a:ea typeface="微軟正黑體" panose="020B0604030504040204" pitchFamily="34" charset="-120"/>
                </a:endParaRPr>
              </a:p>
            </p:txBody>
          </p:sp>
        </mc:Choice>
        <mc:Fallback xmlns="">
          <p:sp>
            <p:nvSpPr>
              <p:cNvPr id="20492" name="Text Box 5"/>
              <p:cNvSpPr txBox="1">
                <a:spLocks noRot="1" noChangeAspect="1" noMove="1" noResize="1" noEditPoints="1" noAdjustHandles="1" noChangeArrowheads="1" noChangeShapeType="1" noTextEdit="1"/>
              </p:cNvSpPr>
              <p:nvPr/>
            </p:nvSpPr>
            <p:spPr bwMode="auto">
              <a:xfrm>
                <a:off x="533400" y="619125"/>
                <a:ext cx="7661456" cy="1046440"/>
              </a:xfrm>
              <a:prstGeom prst="rect">
                <a:avLst/>
              </a:prstGeom>
              <a:blipFill rotWithShape="0">
                <a:blip r:embed="rId5"/>
                <a:stretch>
                  <a:fillRect l="-557" t="-4094" r="-2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aphicFrame>
        <p:nvGraphicFramePr>
          <p:cNvPr id="20483" name="Object 3"/>
          <p:cNvGraphicFramePr>
            <a:graphicFrameLocks noChangeAspect="1"/>
          </p:cNvGraphicFramePr>
          <p:nvPr>
            <p:extLst>
              <p:ext uri="{D42A27DB-BD31-4B8C-83A1-F6EECF244321}">
                <p14:modId xmlns:p14="http://schemas.microsoft.com/office/powerpoint/2010/main" val="2984548662"/>
              </p:ext>
            </p:extLst>
          </p:nvPr>
        </p:nvGraphicFramePr>
        <p:xfrm>
          <a:off x="2025650" y="1520825"/>
          <a:ext cx="4589463" cy="522288"/>
        </p:xfrm>
        <a:graphic>
          <a:graphicData uri="http://schemas.openxmlformats.org/presentationml/2006/ole">
            <mc:AlternateContent xmlns:mc="http://schemas.openxmlformats.org/markup-compatibility/2006">
              <mc:Choice xmlns:v="urn:schemas-microsoft-com:vml" Requires="v">
                <p:oleObj spid="_x0000_s26834" name="Equation" r:id="rId6" imgW="2705040" imgH="304560" progId="Equation.DSMT4">
                  <p:embed/>
                </p:oleObj>
              </mc:Choice>
              <mc:Fallback>
                <p:oleObj name="Equation" r:id="rId6" imgW="2705040" imgH="3045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5650" y="1520825"/>
                        <a:ext cx="458946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3" name="Text Box 7"/>
          <p:cNvSpPr txBox="1">
            <a:spLocks noChangeArrowheads="1"/>
          </p:cNvSpPr>
          <p:nvPr/>
        </p:nvSpPr>
        <p:spPr bwMode="auto">
          <a:xfrm>
            <a:off x="7620000" y="1600200"/>
            <a:ext cx="9861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4)</a:t>
            </a:r>
          </a:p>
        </p:txBody>
      </p:sp>
      <p:sp>
        <p:nvSpPr>
          <p:cNvPr id="20494" name="Text Box 8"/>
          <p:cNvSpPr txBox="1">
            <a:spLocks noChangeArrowheads="1"/>
          </p:cNvSpPr>
          <p:nvPr/>
        </p:nvSpPr>
        <p:spPr bwMode="auto">
          <a:xfrm>
            <a:off x="533400" y="2133600"/>
            <a:ext cx="799129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最佳的主軸所在會使得式子</a:t>
            </a:r>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4)有最小值，也就是相當於在解</a:t>
            </a:r>
          </a:p>
          <a:p>
            <a:pPr eaLnBrk="1" hangingPunct="1"/>
            <a:r>
              <a:rPr lang="zh-TW" altLang="en-US" sz="2200" dirty="0">
                <a:latin typeface="微軟正黑體" panose="020B0604030504040204" pitchFamily="34" charset="-120"/>
                <a:ea typeface="微軟正黑體" panose="020B0604030504040204" pitchFamily="34" charset="-120"/>
              </a:rPr>
              <a:t>下式 </a:t>
            </a:r>
          </a:p>
        </p:txBody>
      </p:sp>
      <p:graphicFrame>
        <p:nvGraphicFramePr>
          <p:cNvPr id="20484" name="Object 4"/>
          <p:cNvGraphicFramePr>
            <a:graphicFrameLocks noChangeAspect="1"/>
          </p:cNvGraphicFramePr>
          <p:nvPr>
            <p:extLst>
              <p:ext uri="{D42A27DB-BD31-4B8C-83A1-F6EECF244321}">
                <p14:modId xmlns:p14="http://schemas.microsoft.com/office/powerpoint/2010/main" val="62613491"/>
              </p:ext>
            </p:extLst>
          </p:nvPr>
        </p:nvGraphicFramePr>
        <p:xfrm>
          <a:off x="1727200" y="2747963"/>
          <a:ext cx="5048250" cy="647700"/>
        </p:xfrm>
        <a:graphic>
          <a:graphicData uri="http://schemas.openxmlformats.org/presentationml/2006/ole">
            <mc:AlternateContent xmlns:mc="http://schemas.openxmlformats.org/markup-compatibility/2006">
              <mc:Choice xmlns:v="urn:schemas-microsoft-com:vml" Requires="v">
                <p:oleObj spid="_x0000_s26835" name="Equation" r:id="rId8" imgW="3098520" imgH="393480" progId="Equation.DSMT4">
                  <p:embed/>
                </p:oleObj>
              </mc:Choice>
              <mc:Fallback>
                <p:oleObj name="Equation" r:id="rId8" imgW="309852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7200" y="2747963"/>
                        <a:ext cx="50482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5" name="Text Box 10"/>
          <p:cNvSpPr txBox="1">
            <a:spLocks noChangeArrowheads="1"/>
          </p:cNvSpPr>
          <p:nvPr/>
        </p:nvSpPr>
        <p:spPr bwMode="auto">
          <a:xfrm>
            <a:off x="7620000" y="2697163"/>
            <a:ext cx="9861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5)</a:t>
            </a:r>
          </a:p>
        </p:txBody>
      </p:sp>
      <mc:AlternateContent xmlns:mc="http://schemas.openxmlformats.org/markup-compatibility/2006" xmlns:a14="http://schemas.microsoft.com/office/drawing/2010/main">
        <mc:Choice Requires="a14">
          <p:sp>
            <p:nvSpPr>
              <p:cNvPr id="20496" name="Text Box 11"/>
              <p:cNvSpPr txBox="1">
                <a:spLocks noChangeArrowheads="1"/>
              </p:cNvSpPr>
              <p:nvPr/>
            </p:nvSpPr>
            <p:spPr bwMode="auto">
              <a:xfrm>
                <a:off x="533400" y="3429000"/>
                <a:ext cx="4204997"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對</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𝛼</m:t>
                    </m:r>
                  </m:oMath>
                </a14:m>
                <a:r>
                  <a:rPr lang="zh-TW" altLang="en-US" sz="2200" dirty="0" smtClean="0">
                    <a:latin typeface="微軟正黑體" panose="020B0604030504040204" pitchFamily="34" charset="-120"/>
                    <a:ea typeface="微軟正黑體" panose="020B0604030504040204" pitchFamily="34" charset="-120"/>
                  </a:rPr>
                  <a:t>和</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𝛽</m:t>
                    </m:r>
                  </m:oMath>
                </a14:m>
                <a:r>
                  <a:rPr lang="zh-TW" altLang="en-US" sz="2200" dirty="0">
                    <a:latin typeface="微軟正黑體" panose="020B0604030504040204" pitchFamily="34" charset="-120"/>
                    <a:ea typeface="微軟正黑體" panose="020B0604030504040204" pitchFamily="34" charset="-120"/>
                  </a:rPr>
                  <a:t>分別微分且令為零，可得</a:t>
                </a:r>
              </a:p>
            </p:txBody>
          </p:sp>
        </mc:Choice>
        <mc:Fallback xmlns="">
          <p:sp>
            <p:nvSpPr>
              <p:cNvPr id="20496" name="Text Box 11"/>
              <p:cNvSpPr txBox="1">
                <a:spLocks noRot="1" noChangeAspect="1" noMove="1" noResize="1" noEditPoints="1" noAdjustHandles="1" noChangeArrowheads="1" noChangeShapeType="1" noTextEdit="1"/>
              </p:cNvSpPr>
              <p:nvPr/>
            </p:nvSpPr>
            <p:spPr bwMode="auto">
              <a:xfrm>
                <a:off x="533400" y="3429000"/>
                <a:ext cx="4204997" cy="430887"/>
              </a:xfrm>
              <a:prstGeom prst="rect">
                <a:avLst/>
              </a:prstGeom>
              <a:blipFill rotWithShape="0">
                <a:blip r:embed="rId10"/>
                <a:stretch>
                  <a:fillRect l="-1887" t="-10000" r="-1306" b="-285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aphicFrame>
        <p:nvGraphicFramePr>
          <p:cNvPr id="20485" name="Object 5"/>
          <p:cNvGraphicFramePr>
            <a:graphicFrameLocks noChangeAspect="1"/>
          </p:cNvGraphicFramePr>
          <p:nvPr>
            <p:extLst>
              <p:ext uri="{D42A27DB-BD31-4B8C-83A1-F6EECF244321}">
                <p14:modId xmlns:p14="http://schemas.microsoft.com/office/powerpoint/2010/main" val="1878630830"/>
              </p:ext>
            </p:extLst>
          </p:nvPr>
        </p:nvGraphicFramePr>
        <p:xfrm>
          <a:off x="1482725" y="3930650"/>
          <a:ext cx="5710238" cy="508000"/>
        </p:xfrm>
        <a:graphic>
          <a:graphicData uri="http://schemas.openxmlformats.org/presentationml/2006/ole">
            <mc:AlternateContent xmlns:mc="http://schemas.openxmlformats.org/markup-compatibility/2006">
              <mc:Choice xmlns:v="urn:schemas-microsoft-com:vml" Requires="v">
                <p:oleObj spid="_x0000_s26836" name="Equation" r:id="rId11" imgW="3429000" imgH="304560" progId="Equation.DSMT4">
                  <p:embed/>
                </p:oleObj>
              </mc:Choice>
              <mc:Fallback>
                <p:oleObj name="Equation" r:id="rId11" imgW="342900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2725" y="3930650"/>
                        <a:ext cx="57102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p:cNvGraphicFramePr>
            <a:graphicFrameLocks noChangeAspect="1"/>
          </p:cNvGraphicFramePr>
          <p:nvPr>
            <p:extLst>
              <p:ext uri="{D42A27DB-BD31-4B8C-83A1-F6EECF244321}">
                <p14:modId xmlns:p14="http://schemas.microsoft.com/office/powerpoint/2010/main" val="4107774959"/>
              </p:ext>
            </p:extLst>
          </p:nvPr>
        </p:nvGraphicFramePr>
        <p:xfrm>
          <a:off x="1592263" y="4503738"/>
          <a:ext cx="5511800" cy="471487"/>
        </p:xfrm>
        <a:graphic>
          <a:graphicData uri="http://schemas.openxmlformats.org/presentationml/2006/ole">
            <mc:AlternateContent xmlns:mc="http://schemas.openxmlformats.org/markup-compatibility/2006">
              <mc:Choice xmlns:v="urn:schemas-microsoft-com:vml" Requires="v">
                <p:oleObj spid="_x0000_s26837" name="Equation" r:id="rId13" imgW="3301920" imgH="279360" progId="Equation.DSMT4">
                  <p:embed/>
                </p:oleObj>
              </mc:Choice>
              <mc:Fallback>
                <p:oleObj name="Equation" r:id="rId13" imgW="3301920" imgH="2793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2263" y="4503738"/>
                        <a:ext cx="55118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7" name="Text Box 14"/>
          <p:cNvSpPr txBox="1">
            <a:spLocks noChangeArrowheads="1"/>
          </p:cNvSpPr>
          <p:nvPr/>
        </p:nvSpPr>
        <p:spPr bwMode="auto">
          <a:xfrm>
            <a:off x="7620000" y="4449763"/>
            <a:ext cx="9861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6)</a:t>
            </a:r>
          </a:p>
        </p:txBody>
      </p:sp>
      <p:graphicFrame>
        <p:nvGraphicFramePr>
          <p:cNvPr id="20487" name="Object 7"/>
          <p:cNvGraphicFramePr>
            <a:graphicFrameLocks noChangeAspect="1"/>
          </p:cNvGraphicFramePr>
          <p:nvPr>
            <p:extLst>
              <p:ext uri="{D42A27DB-BD31-4B8C-83A1-F6EECF244321}">
                <p14:modId xmlns:p14="http://schemas.microsoft.com/office/powerpoint/2010/main" val="734845838"/>
              </p:ext>
            </p:extLst>
          </p:nvPr>
        </p:nvGraphicFramePr>
        <p:xfrm>
          <a:off x="1263650" y="3962400"/>
          <a:ext cx="412750" cy="990600"/>
        </p:xfrm>
        <a:graphic>
          <a:graphicData uri="http://schemas.openxmlformats.org/presentationml/2006/ole">
            <mc:AlternateContent xmlns:mc="http://schemas.openxmlformats.org/markup-compatibility/2006">
              <mc:Choice xmlns:v="urn:schemas-microsoft-com:vml" Requires="v">
                <p:oleObj spid="_x0000_s26838" name="Equation" r:id="rId15" imgW="190440" imgH="457200" progId="Equation.3">
                  <p:embed/>
                </p:oleObj>
              </mc:Choice>
              <mc:Fallback>
                <p:oleObj name="Equation" r:id="rId15" imgW="19044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63650" y="3962400"/>
                        <a:ext cx="4127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8" name="Text Box 16"/>
          <p:cNvSpPr txBox="1">
            <a:spLocks noChangeArrowheads="1"/>
          </p:cNvSpPr>
          <p:nvPr/>
        </p:nvSpPr>
        <p:spPr bwMode="auto">
          <a:xfrm>
            <a:off x="685800" y="5181600"/>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a:latin typeface="微軟正黑體" panose="020B0604030504040204" pitchFamily="34" charset="-120"/>
              <a:ea typeface="微軟正黑體" panose="020B0604030504040204" pitchFamily="34" charset="-120"/>
            </a:endParaRPr>
          </a:p>
        </p:txBody>
      </p:sp>
      <p:graphicFrame>
        <p:nvGraphicFramePr>
          <p:cNvPr id="20488" name="Object 8"/>
          <p:cNvGraphicFramePr>
            <a:graphicFrameLocks noChangeAspect="1"/>
          </p:cNvGraphicFramePr>
          <p:nvPr>
            <p:extLst>
              <p:ext uri="{D42A27DB-BD31-4B8C-83A1-F6EECF244321}">
                <p14:modId xmlns:p14="http://schemas.microsoft.com/office/powerpoint/2010/main" val="1921623505"/>
              </p:ext>
            </p:extLst>
          </p:nvPr>
        </p:nvGraphicFramePr>
        <p:xfrm>
          <a:off x="2233613" y="5711825"/>
          <a:ext cx="4951412" cy="434975"/>
        </p:xfrm>
        <a:graphic>
          <a:graphicData uri="http://schemas.openxmlformats.org/presentationml/2006/ole">
            <mc:AlternateContent xmlns:mc="http://schemas.openxmlformats.org/markup-compatibility/2006">
              <mc:Choice xmlns:v="urn:schemas-microsoft-com:vml" Requires="v">
                <p:oleObj spid="_x0000_s26839" name="Equation" r:id="rId17" imgW="2908080" imgH="253800" progId="Equation.DSMT4">
                  <p:embed/>
                </p:oleObj>
              </mc:Choice>
              <mc:Fallback>
                <p:oleObj name="Equation" r:id="rId17" imgW="2908080" imgH="253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3613" y="5711825"/>
                        <a:ext cx="49514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9" name="Object 9"/>
          <p:cNvGraphicFramePr>
            <a:graphicFrameLocks noChangeAspect="1"/>
          </p:cNvGraphicFramePr>
          <p:nvPr>
            <p:extLst>
              <p:ext uri="{D42A27DB-BD31-4B8C-83A1-F6EECF244321}">
                <p14:modId xmlns:p14="http://schemas.microsoft.com/office/powerpoint/2010/main" val="2757667067"/>
              </p:ext>
            </p:extLst>
          </p:nvPr>
        </p:nvGraphicFramePr>
        <p:xfrm>
          <a:off x="1230313" y="5191125"/>
          <a:ext cx="4637087" cy="434975"/>
        </p:xfrm>
        <a:graphic>
          <a:graphicData uri="http://schemas.openxmlformats.org/presentationml/2006/ole">
            <mc:AlternateContent xmlns:mc="http://schemas.openxmlformats.org/markup-compatibility/2006">
              <mc:Choice xmlns:v="urn:schemas-microsoft-com:vml" Requires="v">
                <p:oleObj spid="_x0000_s26840" name="Equation" r:id="rId19" imgW="2730240" imgH="253800" progId="Equation.DSMT4">
                  <p:embed/>
                </p:oleObj>
              </mc:Choice>
              <mc:Fallback>
                <p:oleObj name="Equation" r:id="rId19" imgW="2730240" imgH="2538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30313" y="5191125"/>
                        <a:ext cx="46370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9" name="Text Box 20"/>
          <p:cNvSpPr txBox="1">
            <a:spLocks noChangeArrowheads="1"/>
          </p:cNvSpPr>
          <p:nvPr/>
        </p:nvSpPr>
        <p:spPr bwMode="auto">
          <a:xfrm>
            <a:off x="685800" y="6267450"/>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a:latin typeface="微軟正黑體" panose="020B0604030504040204" pitchFamily="34" charset="-120"/>
              <a:ea typeface="微軟正黑體" panose="020B0604030504040204" pitchFamily="34" charset="-120"/>
            </a:endParaRPr>
          </a:p>
        </p:txBody>
      </p:sp>
      <p:graphicFrame>
        <p:nvGraphicFramePr>
          <p:cNvPr id="20490" name="Object 10"/>
          <p:cNvGraphicFramePr>
            <a:graphicFrameLocks noChangeAspect="1"/>
          </p:cNvGraphicFramePr>
          <p:nvPr>
            <p:extLst>
              <p:ext uri="{D42A27DB-BD31-4B8C-83A1-F6EECF244321}">
                <p14:modId xmlns:p14="http://schemas.microsoft.com/office/powerpoint/2010/main" val="3865188629"/>
              </p:ext>
            </p:extLst>
          </p:nvPr>
        </p:nvGraphicFramePr>
        <p:xfrm>
          <a:off x="1271588" y="6262688"/>
          <a:ext cx="5087937" cy="395287"/>
        </p:xfrm>
        <a:graphic>
          <a:graphicData uri="http://schemas.openxmlformats.org/presentationml/2006/ole">
            <mc:AlternateContent xmlns:mc="http://schemas.openxmlformats.org/markup-compatibility/2006">
              <mc:Choice xmlns:v="urn:schemas-microsoft-com:vml" Requires="v">
                <p:oleObj spid="_x0000_s26841" name="Equation" r:id="rId21" imgW="2933640" imgH="228600" progId="Equation.DSMT4">
                  <p:embed/>
                </p:oleObj>
              </mc:Choice>
              <mc:Fallback>
                <p:oleObj name="Equation" r:id="rId21" imgW="293364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71588" y="6262688"/>
                        <a:ext cx="5087937"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6787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4"/>
          <p:cNvGraphicFramePr>
            <a:graphicFrameLocks noChangeAspect="1"/>
          </p:cNvGraphicFramePr>
          <p:nvPr>
            <p:extLst>
              <p:ext uri="{D42A27DB-BD31-4B8C-83A1-F6EECF244321}">
                <p14:modId xmlns:p14="http://schemas.microsoft.com/office/powerpoint/2010/main" val="823010798"/>
              </p:ext>
            </p:extLst>
          </p:nvPr>
        </p:nvGraphicFramePr>
        <p:xfrm>
          <a:off x="1250950" y="1409700"/>
          <a:ext cx="725488" cy="301625"/>
        </p:xfrm>
        <a:graphic>
          <a:graphicData uri="http://schemas.openxmlformats.org/presentationml/2006/ole">
            <mc:AlternateContent xmlns:mc="http://schemas.openxmlformats.org/markup-compatibility/2006">
              <mc:Choice xmlns:v="urn:schemas-microsoft-com:vml" Requires="v">
                <p:oleObj spid="_x0000_s27880" name="方程式" r:id="rId3" imgW="393480" imgH="164880" progId="Equation.3">
                  <p:embed/>
                </p:oleObj>
              </mc:Choice>
              <mc:Fallback>
                <p:oleObj name="方程式" r:id="rId3" imgW="3934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1409700"/>
                        <a:ext cx="7254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5"/>
          <p:cNvGraphicFramePr>
            <a:graphicFrameLocks noChangeAspect="1"/>
          </p:cNvGraphicFramePr>
          <p:nvPr>
            <p:extLst>
              <p:ext uri="{D42A27DB-BD31-4B8C-83A1-F6EECF244321}">
                <p14:modId xmlns:p14="http://schemas.microsoft.com/office/powerpoint/2010/main" val="4081160754"/>
              </p:ext>
            </p:extLst>
          </p:nvPr>
        </p:nvGraphicFramePr>
        <p:xfrm>
          <a:off x="2430463" y="1374775"/>
          <a:ext cx="762000" cy="371475"/>
        </p:xfrm>
        <a:graphic>
          <a:graphicData uri="http://schemas.openxmlformats.org/presentationml/2006/ole">
            <mc:AlternateContent xmlns:mc="http://schemas.openxmlformats.org/markup-compatibility/2006">
              <mc:Choice xmlns:v="urn:schemas-microsoft-com:vml" Requires="v">
                <p:oleObj spid="_x0000_s27881" name="Equation" r:id="rId5" imgW="406080" imgH="203040" progId="Equation.DSMT4">
                  <p:embed/>
                </p:oleObj>
              </mc:Choice>
              <mc:Fallback>
                <p:oleObj name="Equation" r:id="rId5" imgW="4060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463" y="1374775"/>
                        <a:ext cx="762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fld id="{F3D71538-F73E-40DB-A587-DF482C0F5270}" type="slidenum">
              <a:rPr kumimoji="0" lang="zh-TW" altLang="en-US">
                <a:latin typeface="微軟正黑體" panose="020B0604030504040204" pitchFamily="34" charset="-120"/>
                <a:ea typeface="微軟正黑體" panose="020B0604030504040204" pitchFamily="34" charset="-120"/>
              </a:rPr>
              <a:pPr eaLnBrk="1" hangingPunct="1"/>
              <a:t>22</a:t>
            </a:fld>
            <a:endParaRPr kumimoji="0" lang="en-US" altLang="zh-TW">
              <a:latin typeface="微軟正黑體" panose="020B0604030504040204" pitchFamily="34" charset="-120"/>
              <a:ea typeface="微軟正黑體" panose="020B0604030504040204" pitchFamily="34" charset="-120"/>
            </a:endParaRPr>
          </a:p>
        </p:txBody>
      </p:sp>
      <p:sp>
        <p:nvSpPr>
          <p:cNvPr id="21517" name="Text Box 3"/>
          <p:cNvSpPr txBox="1">
            <a:spLocks noChangeArrowheads="1"/>
          </p:cNvSpPr>
          <p:nvPr/>
        </p:nvSpPr>
        <p:spPr bwMode="auto">
          <a:xfrm>
            <a:off x="685800" y="571500"/>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a:latin typeface="微軟正黑體" panose="020B0604030504040204" pitchFamily="34" charset="-120"/>
              <a:ea typeface="微軟正黑體" panose="020B0604030504040204" pitchFamily="34" charset="-120"/>
            </a:endParaRPr>
          </a:p>
        </p:txBody>
      </p:sp>
      <p:graphicFrame>
        <p:nvGraphicFramePr>
          <p:cNvPr id="21508" name="Object 2"/>
          <p:cNvGraphicFramePr>
            <a:graphicFrameLocks noChangeAspect="1"/>
          </p:cNvGraphicFramePr>
          <p:nvPr>
            <p:extLst>
              <p:ext uri="{D42A27DB-BD31-4B8C-83A1-F6EECF244321}">
                <p14:modId xmlns:p14="http://schemas.microsoft.com/office/powerpoint/2010/main" val="2044433359"/>
              </p:ext>
            </p:extLst>
          </p:nvPr>
        </p:nvGraphicFramePr>
        <p:xfrm>
          <a:off x="1192213" y="571500"/>
          <a:ext cx="4573587" cy="398463"/>
        </p:xfrm>
        <a:graphic>
          <a:graphicData uri="http://schemas.openxmlformats.org/presentationml/2006/ole">
            <mc:AlternateContent xmlns:mc="http://schemas.openxmlformats.org/markup-compatibility/2006">
              <mc:Choice xmlns:v="urn:schemas-microsoft-com:vml" Requires="v">
                <p:oleObj spid="_x0000_s27882" name="Equation" r:id="rId7" imgW="2286000" imgH="203040" progId="Equation.DSMT4">
                  <p:embed/>
                </p:oleObj>
              </mc:Choice>
              <mc:Fallback>
                <p:oleObj name="Equation" r:id="rId7" imgW="22860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2213" y="571500"/>
                        <a:ext cx="4573587"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8" name="Text Box 5"/>
          <p:cNvSpPr txBox="1">
            <a:spLocks noChangeArrowheads="1"/>
          </p:cNvSpPr>
          <p:nvPr/>
        </p:nvSpPr>
        <p:spPr bwMode="auto">
          <a:xfrm>
            <a:off x="685800" y="982663"/>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a:latin typeface="微軟正黑體" panose="020B0604030504040204" pitchFamily="34" charset="-120"/>
              <a:ea typeface="微軟正黑體" panose="020B0604030504040204" pitchFamily="34" charset="-120"/>
            </a:endParaRPr>
          </a:p>
        </p:txBody>
      </p:sp>
      <p:graphicFrame>
        <p:nvGraphicFramePr>
          <p:cNvPr id="21509" name="Object 3"/>
          <p:cNvGraphicFramePr>
            <a:graphicFrameLocks noChangeAspect="1"/>
          </p:cNvGraphicFramePr>
          <p:nvPr>
            <p:extLst>
              <p:ext uri="{D42A27DB-BD31-4B8C-83A1-F6EECF244321}">
                <p14:modId xmlns:p14="http://schemas.microsoft.com/office/powerpoint/2010/main" val="312068669"/>
              </p:ext>
            </p:extLst>
          </p:nvPr>
        </p:nvGraphicFramePr>
        <p:xfrm>
          <a:off x="1158875" y="915988"/>
          <a:ext cx="3627438" cy="484187"/>
        </p:xfrm>
        <a:graphic>
          <a:graphicData uri="http://schemas.openxmlformats.org/presentationml/2006/ole">
            <mc:AlternateContent xmlns:mc="http://schemas.openxmlformats.org/markup-compatibility/2006">
              <mc:Choice xmlns:v="urn:schemas-microsoft-com:vml" Requires="v">
                <p:oleObj spid="_x0000_s27883" name="Equation" r:id="rId9" imgW="1930320" imgH="253800" progId="Equation.DSMT4">
                  <p:embed/>
                </p:oleObj>
              </mc:Choice>
              <mc:Fallback>
                <p:oleObj name="Equation" r:id="rId9" imgW="193032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875" y="915988"/>
                        <a:ext cx="362743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9" name="Text Box 7"/>
          <p:cNvSpPr txBox="1">
            <a:spLocks noChangeArrowheads="1"/>
          </p:cNvSpPr>
          <p:nvPr/>
        </p:nvSpPr>
        <p:spPr bwMode="auto">
          <a:xfrm>
            <a:off x="685800" y="1363663"/>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a:latin typeface="微軟正黑體" panose="020B0604030504040204" pitchFamily="34" charset="-120"/>
              <a:ea typeface="微軟正黑體" panose="020B0604030504040204" pitchFamily="34" charset="-120"/>
            </a:endParaRPr>
          </a:p>
        </p:txBody>
      </p:sp>
      <p:sp>
        <p:nvSpPr>
          <p:cNvPr id="21520" name="Text Box 10"/>
          <p:cNvSpPr txBox="1">
            <a:spLocks noChangeArrowheads="1"/>
          </p:cNvSpPr>
          <p:nvPr/>
        </p:nvSpPr>
        <p:spPr bwMode="auto">
          <a:xfrm>
            <a:off x="1981200" y="1333500"/>
            <a:ext cx="463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和</a:t>
            </a:r>
          </a:p>
        </p:txBody>
      </p:sp>
      <p:grpSp>
        <p:nvGrpSpPr>
          <p:cNvPr id="21521" name="Group 11"/>
          <p:cNvGrpSpPr>
            <a:grpSpLocks/>
          </p:cNvGrpSpPr>
          <p:nvPr/>
        </p:nvGrpSpPr>
        <p:grpSpPr bwMode="auto">
          <a:xfrm>
            <a:off x="273050" y="1743075"/>
            <a:ext cx="8032750" cy="762000"/>
            <a:chOff x="240" y="413"/>
            <a:chExt cx="5280" cy="480"/>
          </a:xfrm>
        </p:grpSpPr>
        <p:sp>
          <p:nvSpPr>
            <p:cNvPr id="21529" name="Rectangle 12"/>
            <p:cNvSpPr>
              <a:spLocks noChangeArrowheads="1"/>
            </p:cNvSpPr>
            <p:nvPr/>
          </p:nvSpPr>
          <p:spPr bwMode="auto">
            <a:xfrm>
              <a:off x="240" y="413"/>
              <a:ext cx="5280" cy="4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21530" name="Text Box 13"/>
            <p:cNvSpPr txBox="1">
              <a:spLocks noChangeArrowheads="1"/>
            </p:cNvSpPr>
            <p:nvPr/>
          </p:nvSpPr>
          <p:spPr bwMode="auto">
            <a:xfrm>
              <a:off x="240" y="504"/>
              <a:ext cx="3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400" dirty="0" smtClean="0">
                  <a:latin typeface="微軟正黑體" panose="020B0604030504040204" pitchFamily="34" charset="-120"/>
                  <a:ea typeface="微軟正黑體" panose="020B0604030504040204" pitchFamily="34" charset="-120"/>
                </a:rPr>
                <a:t>定理</a:t>
              </a:r>
              <a:r>
                <a:rPr lang="en-US" altLang="zh-TW" sz="2400" dirty="0" smtClean="0">
                  <a:latin typeface="微軟正黑體" panose="020B0604030504040204" pitchFamily="34" charset="-120"/>
                  <a:ea typeface="微軟正黑體" panose="020B0604030504040204" pitchFamily="34" charset="-120"/>
                </a:rPr>
                <a:t>8.5</a:t>
              </a:r>
              <a:r>
                <a:rPr lang="zh-TW" altLang="en-US"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1 物體的主軸會通過質心。</a:t>
              </a:r>
            </a:p>
          </p:txBody>
        </p:sp>
      </p:grpSp>
      <mc:AlternateContent xmlns:mc="http://schemas.openxmlformats.org/markup-compatibility/2006" xmlns:a14="http://schemas.microsoft.com/office/drawing/2010/main">
        <mc:Choice Requires="a14">
          <p:sp>
            <p:nvSpPr>
              <p:cNvPr id="21522" name="Text Box 14"/>
              <p:cNvSpPr txBox="1">
                <a:spLocks noChangeArrowheads="1"/>
              </p:cNvSpPr>
              <p:nvPr/>
            </p:nvSpPr>
            <p:spPr bwMode="auto">
              <a:xfrm>
                <a:off x="609600" y="2628900"/>
                <a:ext cx="7994650" cy="10461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rPr>
                  <a:t>將           和            代入式子</a:t>
                </a:r>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5)中，解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𝜃</m:t>
                    </m:r>
                  </m:oMath>
                </a14:m>
                <a:r>
                  <a:rPr lang="en-US" altLang="zh-TW" sz="2200" i="1"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的問題</a:t>
                </a:r>
                <a:r>
                  <a:rPr lang="zh-TW" altLang="en-US" sz="2200" dirty="0" smtClean="0">
                    <a:latin typeface="微軟正黑體" panose="020B0604030504040204" pitchFamily="34" charset="-120"/>
                    <a:ea typeface="微軟正黑體" panose="020B0604030504040204" pitchFamily="34" charset="-120"/>
                  </a:rPr>
                  <a:t>變成下列的最小</a:t>
                </a:r>
                <a:r>
                  <a:rPr lang="zh-TW" altLang="en-US" sz="2200" dirty="0">
                    <a:latin typeface="微軟正黑體" panose="020B0604030504040204" pitchFamily="34" charset="-120"/>
                    <a:ea typeface="微軟正黑體" panose="020B0604030504040204" pitchFamily="34" charset="-120"/>
                  </a:rPr>
                  <a:t>化問題</a:t>
                </a:r>
              </a:p>
              <a:p>
                <a:pPr eaLnBrk="1" hangingPunct="1"/>
                <a:endParaRPr lang="zh-TW" altLang="en-US" dirty="0">
                  <a:latin typeface="微軟正黑體" panose="020B0604030504040204" pitchFamily="34" charset="-120"/>
                  <a:ea typeface="微軟正黑體" panose="020B0604030504040204" pitchFamily="34" charset="-120"/>
                </a:endParaRPr>
              </a:p>
            </p:txBody>
          </p:sp>
        </mc:Choice>
        <mc:Fallback xmlns="">
          <p:sp>
            <p:nvSpPr>
              <p:cNvPr id="21522" name="Text Box 14"/>
              <p:cNvSpPr txBox="1">
                <a:spLocks noRot="1" noChangeAspect="1" noMove="1" noResize="1" noEditPoints="1" noAdjustHandles="1" noChangeArrowheads="1" noChangeShapeType="1" noTextEdit="1"/>
              </p:cNvSpPr>
              <p:nvPr/>
            </p:nvSpPr>
            <p:spPr bwMode="auto">
              <a:xfrm>
                <a:off x="609600" y="2628900"/>
                <a:ext cx="7994650" cy="1046163"/>
              </a:xfrm>
              <a:prstGeom prst="rect">
                <a:avLst/>
              </a:prstGeom>
              <a:blipFill rotWithShape="0">
                <a:blip r:embed="rId11"/>
                <a:stretch>
                  <a:fillRect l="-992" t="-3488" r="-2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aphicFrame>
        <p:nvGraphicFramePr>
          <p:cNvPr id="21510" name="Object 6"/>
          <p:cNvGraphicFramePr>
            <a:graphicFrameLocks noChangeAspect="1"/>
          </p:cNvGraphicFramePr>
          <p:nvPr>
            <p:extLst>
              <p:ext uri="{D42A27DB-BD31-4B8C-83A1-F6EECF244321}">
                <p14:modId xmlns:p14="http://schemas.microsoft.com/office/powerpoint/2010/main" val="925720736"/>
              </p:ext>
            </p:extLst>
          </p:nvPr>
        </p:nvGraphicFramePr>
        <p:xfrm>
          <a:off x="990600" y="2705100"/>
          <a:ext cx="725488" cy="301625"/>
        </p:xfrm>
        <a:graphic>
          <a:graphicData uri="http://schemas.openxmlformats.org/presentationml/2006/ole">
            <mc:AlternateContent xmlns:mc="http://schemas.openxmlformats.org/markup-compatibility/2006">
              <mc:Choice xmlns:v="urn:schemas-microsoft-com:vml" Requires="v">
                <p:oleObj spid="_x0000_s27884" r:id="rId12" imgW="393359" imgH="164957" progId="Equation.3">
                  <p:embed/>
                </p:oleObj>
              </mc:Choice>
              <mc:Fallback>
                <p:oleObj r:id="rId12" imgW="393359" imgH="16495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2705100"/>
                        <a:ext cx="7254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1004715306"/>
              </p:ext>
            </p:extLst>
          </p:nvPr>
        </p:nvGraphicFramePr>
        <p:xfrm>
          <a:off x="2057400" y="2705100"/>
          <a:ext cx="762000" cy="371475"/>
        </p:xfrm>
        <a:graphic>
          <a:graphicData uri="http://schemas.openxmlformats.org/presentationml/2006/ole">
            <mc:AlternateContent xmlns:mc="http://schemas.openxmlformats.org/markup-compatibility/2006">
              <mc:Choice xmlns:v="urn:schemas-microsoft-com:vml" Requires="v">
                <p:oleObj spid="_x0000_s27885" r:id="rId14" imgW="406048" imgH="203024" progId="Equation.3">
                  <p:embed/>
                </p:oleObj>
              </mc:Choice>
              <mc:Fallback>
                <p:oleObj r:id="rId14" imgW="406048" imgH="20302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2705100"/>
                        <a:ext cx="762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2" name="Object 8"/>
          <p:cNvGraphicFramePr>
            <a:graphicFrameLocks noChangeAspect="1"/>
          </p:cNvGraphicFramePr>
          <p:nvPr>
            <p:extLst>
              <p:ext uri="{D42A27DB-BD31-4B8C-83A1-F6EECF244321}">
                <p14:modId xmlns:p14="http://schemas.microsoft.com/office/powerpoint/2010/main" val="4157189206"/>
              </p:ext>
            </p:extLst>
          </p:nvPr>
        </p:nvGraphicFramePr>
        <p:xfrm>
          <a:off x="1743075" y="3346450"/>
          <a:ext cx="4916488" cy="579438"/>
        </p:xfrm>
        <a:graphic>
          <a:graphicData uri="http://schemas.openxmlformats.org/presentationml/2006/ole">
            <mc:AlternateContent xmlns:mc="http://schemas.openxmlformats.org/markup-compatibility/2006">
              <mc:Choice xmlns:v="urn:schemas-microsoft-com:vml" Requires="v">
                <p:oleObj spid="_x0000_s27886" name="Equation" r:id="rId16" imgW="3098520" imgH="368280" progId="Equation.DSMT4">
                  <p:embed/>
                </p:oleObj>
              </mc:Choice>
              <mc:Fallback>
                <p:oleObj name="Equation" r:id="rId16" imgW="3098520" imgH="3682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43075" y="3346450"/>
                        <a:ext cx="4916488"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3" name="Text Box 18"/>
          <p:cNvSpPr txBox="1">
            <a:spLocks noChangeArrowheads="1"/>
          </p:cNvSpPr>
          <p:nvPr/>
        </p:nvSpPr>
        <p:spPr bwMode="auto">
          <a:xfrm>
            <a:off x="7596188" y="3403600"/>
            <a:ext cx="837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8.5.</a:t>
            </a:r>
            <a:r>
              <a:rPr lang="zh-TW" altLang="en-US" dirty="0">
                <a:latin typeface="微軟正黑體" panose="020B0604030504040204" pitchFamily="34" charset="-120"/>
                <a:ea typeface="微軟正黑體" panose="020B0604030504040204" pitchFamily="34" charset="-120"/>
              </a:rPr>
              <a:t>7)</a:t>
            </a:r>
          </a:p>
        </p:txBody>
      </p:sp>
      <mc:AlternateContent xmlns:mc="http://schemas.openxmlformats.org/markup-compatibility/2006" xmlns:a14="http://schemas.microsoft.com/office/drawing/2010/main">
        <mc:Choice Requires="a14">
          <p:sp>
            <p:nvSpPr>
              <p:cNvPr id="21524" name="Text Box 19"/>
              <p:cNvSpPr txBox="1">
                <a:spLocks noChangeArrowheads="1"/>
              </p:cNvSpPr>
              <p:nvPr/>
            </p:nvSpPr>
            <p:spPr bwMode="auto">
              <a:xfrm>
                <a:off x="669925" y="3924300"/>
                <a:ext cx="3395481"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對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𝜃</m:t>
                    </m:r>
                  </m:oMath>
                </a14:m>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微分後令為零，可得 </a:t>
                </a:r>
              </a:p>
            </p:txBody>
          </p:sp>
        </mc:Choice>
        <mc:Fallback xmlns="">
          <p:sp>
            <p:nvSpPr>
              <p:cNvPr id="21524" name="Text Box 19"/>
              <p:cNvSpPr txBox="1">
                <a:spLocks noRot="1" noChangeAspect="1" noMove="1" noResize="1" noEditPoints="1" noAdjustHandles="1" noChangeArrowheads="1" noChangeShapeType="1" noTextEdit="1"/>
              </p:cNvSpPr>
              <p:nvPr/>
            </p:nvSpPr>
            <p:spPr bwMode="auto">
              <a:xfrm>
                <a:off x="669925" y="3924300"/>
                <a:ext cx="3395481" cy="430887"/>
              </a:xfrm>
              <a:prstGeom prst="rect">
                <a:avLst/>
              </a:prstGeom>
              <a:blipFill rotWithShape="0">
                <a:blip r:embed="rId18"/>
                <a:stretch>
                  <a:fillRect l="-2334" t="-10000" b="-285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aphicFrame>
        <p:nvGraphicFramePr>
          <p:cNvPr id="21513" name="Object 9"/>
          <p:cNvGraphicFramePr>
            <a:graphicFrameLocks noChangeAspect="1"/>
          </p:cNvGraphicFramePr>
          <p:nvPr>
            <p:extLst>
              <p:ext uri="{D42A27DB-BD31-4B8C-83A1-F6EECF244321}">
                <p14:modId xmlns:p14="http://schemas.microsoft.com/office/powerpoint/2010/main" val="3747150759"/>
              </p:ext>
            </p:extLst>
          </p:nvPr>
        </p:nvGraphicFramePr>
        <p:xfrm>
          <a:off x="1416050" y="4432300"/>
          <a:ext cx="4117975" cy="406400"/>
        </p:xfrm>
        <a:graphic>
          <a:graphicData uri="http://schemas.openxmlformats.org/presentationml/2006/ole">
            <mc:AlternateContent xmlns:mc="http://schemas.openxmlformats.org/markup-compatibility/2006">
              <mc:Choice xmlns:v="urn:schemas-microsoft-com:vml" Requires="v">
                <p:oleObj spid="_x0000_s27887" name="Equation" r:id="rId19" imgW="2311200" imgH="228600" progId="Equation.DSMT4">
                  <p:embed/>
                </p:oleObj>
              </mc:Choice>
              <mc:Fallback>
                <p:oleObj name="Equation" r:id="rId19" imgW="231120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16050" y="4432300"/>
                        <a:ext cx="41179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5" name="Text Box 23"/>
          <p:cNvSpPr txBox="1">
            <a:spLocks noChangeArrowheads="1"/>
          </p:cNvSpPr>
          <p:nvPr/>
        </p:nvSpPr>
        <p:spPr bwMode="auto">
          <a:xfrm>
            <a:off x="755650" y="4983163"/>
            <a:ext cx="431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a:latin typeface="微軟正黑體" panose="020B0604030504040204" pitchFamily="34" charset="-120"/>
              <a:ea typeface="微軟正黑體" panose="020B0604030504040204" pitchFamily="34" charset="-120"/>
            </a:endParaRPr>
          </a:p>
        </p:txBody>
      </p:sp>
      <p:graphicFrame>
        <p:nvGraphicFramePr>
          <p:cNvPr id="21514" name="Object 10"/>
          <p:cNvGraphicFramePr>
            <a:graphicFrameLocks noChangeAspect="1"/>
          </p:cNvGraphicFramePr>
          <p:nvPr>
            <p:extLst>
              <p:ext uri="{D42A27DB-BD31-4B8C-83A1-F6EECF244321}">
                <p14:modId xmlns:p14="http://schemas.microsoft.com/office/powerpoint/2010/main" val="3849310662"/>
              </p:ext>
            </p:extLst>
          </p:nvPr>
        </p:nvGraphicFramePr>
        <p:xfrm>
          <a:off x="1520825" y="4838700"/>
          <a:ext cx="2154238" cy="747713"/>
        </p:xfrm>
        <a:graphic>
          <a:graphicData uri="http://schemas.openxmlformats.org/presentationml/2006/ole">
            <mc:AlternateContent xmlns:mc="http://schemas.openxmlformats.org/markup-compatibility/2006">
              <mc:Choice xmlns:v="urn:schemas-microsoft-com:vml" Requires="v">
                <p:oleObj spid="_x0000_s27888" name="Equation" r:id="rId21" imgW="1231560" imgH="431640" progId="Equation.DSMT4">
                  <p:embed/>
                </p:oleObj>
              </mc:Choice>
              <mc:Fallback>
                <p:oleObj name="Equation" r:id="rId21" imgW="1231560" imgH="43164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0825" y="4838700"/>
                        <a:ext cx="2154238"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526" name="Group 25"/>
          <p:cNvGrpSpPr>
            <a:grpSpLocks/>
          </p:cNvGrpSpPr>
          <p:nvPr/>
        </p:nvGrpSpPr>
        <p:grpSpPr bwMode="auto">
          <a:xfrm>
            <a:off x="250825" y="5619750"/>
            <a:ext cx="8077200" cy="762000"/>
            <a:chOff x="240" y="480"/>
            <a:chExt cx="5280" cy="480"/>
          </a:xfrm>
        </p:grpSpPr>
        <p:sp>
          <p:nvSpPr>
            <p:cNvPr id="21527" name="Rectangle 26"/>
            <p:cNvSpPr>
              <a:spLocks noChangeArrowheads="1"/>
            </p:cNvSpPr>
            <p:nvPr/>
          </p:nvSpPr>
          <p:spPr bwMode="auto">
            <a:xfrm>
              <a:off x="240" y="480"/>
              <a:ext cx="5280" cy="4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endParaRPr lang="zh-TW" altLang="en-US">
                <a:latin typeface="微軟正黑體" panose="020B0604030504040204" pitchFamily="34" charset="-120"/>
                <a:ea typeface="微軟正黑體" panose="020B0604030504040204" pitchFamily="34" charset="-120"/>
              </a:endParaRPr>
            </a:p>
            <a:p>
              <a:pPr algn="ctr" eaLnBrk="1" hangingPunct="1"/>
              <a:endParaRPr lang="en-US" altLang="zh-TW">
                <a:latin typeface="微軟正黑體" panose="020B0604030504040204" pitchFamily="34" charset="-120"/>
                <a:ea typeface="微軟正黑體" panose="020B0604030504040204" pitchFamily="34" charset="-120"/>
              </a:endParaRPr>
            </a:p>
            <a:p>
              <a:pPr algn="ctr" eaLnBrk="1" hangingPunct="1"/>
              <a:endParaRPr lang="en-US" altLang="zh-TW">
                <a:latin typeface="微軟正黑體" panose="020B0604030504040204" pitchFamily="34" charset="-120"/>
                <a:ea typeface="微軟正黑體" panose="020B0604030504040204" pitchFamily="34" charset="-120"/>
              </a:endParaRPr>
            </a:p>
            <a:p>
              <a:pPr algn="ctr" eaLnBrk="1" hangingPunct="1"/>
              <a:endParaRPr lang="en-US" altLang="zh-TW">
                <a:latin typeface="微軟正黑體" panose="020B0604030504040204" pitchFamily="34" charset="-120"/>
                <a:ea typeface="微軟正黑體" panose="020B0604030504040204" pitchFamily="34" charset="-120"/>
              </a:endParaRPr>
            </a:p>
            <a:p>
              <a:pPr algn="ctr" eaLnBrk="1" hangingPunct="1"/>
              <a:endParaRPr lang="en-US" altLang="zh-TW" sz="220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21528" name="Text Box 27"/>
                <p:cNvSpPr txBox="1">
                  <a:spLocks noChangeArrowheads="1"/>
                </p:cNvSpPr>
                <p:nvPr/>
              </p:nvSpPr>
              <p:spPr bwMode="auto">
                <a:xfrm>
                  <a:off x="240" y="559"/>
                  <a:ext cx="4533" cy="2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kumimoji="1">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400" dirty="0" smtClean="0">
                      <a:latin typeface="微軟正黑體" panose="020B0604030504040204" pitchFamily="34" charset="-120"/>
                      <a:ea typeface="微軟正黑體" panose="020B0604030504040204" pitchFamily="34" charset="-120"/>
                    </a:rPr>
                    <a:t>定理</a:t>
                  </a:r>
                  <a:r>
                    <a:rPr lang="en-US" altLang="zh-TW" sz="2400" dirty="0" smtClean="0">
                      <a:latin typeface="微軟正黑體" panose="020B0604030504040204" pitchFamily="34" charset="-120"/>
                      <a:ea typeface="微軟正黑體" panose="020B0604030504040204" pitchFamily="34" charset="-120"/>
                    </a:rPr>
                    <a:t>8.5</a:t>
                  </a:r>
                  <a:r>
                    <a:rPr lang="zh-TW" altLang="en-US"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2 物體的主軸與</a:t>
                  </a:r>
                  <a14:m>
                    <m:oMath xmlns:m="http://schemas.openxmlformats.org/officeDocument/2006/math">
                      <m:r>
                        <a:rPr lang="en-US" altLang="zh-TW" sz="2400" i="1" dirty="0" smtClean="0">
                          <a:latin typeface="Cambria Math" panose="02040503050406030204" pitchFamily="18" charset="0"/>
                          <a:ea typeface="微軟正黑體" panose="020B0604030504040204" pitchFamily="34" charset="-120"/>
                        </a:rPr>
                        <m:t>𝑥</m:t>
                      </m:r>
                    </m:oMath>
                  </a14:m>
                  <a:r>
                    <a:rPr lang="zh-TW" altLang="en-US" sz="2400" dirty="0">
                      <a:latin typeface="微軟正黑體" panose="020B0604030504040204" pitchFamily="34" charset="-120"/>
                      <a:ea typeface="微軟正黑體" panose="020B0604030504040204" pitchFamily="34" charset="-120"/>
                    </a:rPr>
                    <a:t>軸的夾角為                    。</a:t>
                  </a:r>
                </a:p>
              </p:txBody>
            </p:sp>
          </mc:Choice>
          <mc:Fallback xmlns="">
            <p:sp>
              <p:nvSpPr>
                <p:cNvPr id="21528" name="Text Box 27"/>
                <p:cNvSpPr txBox="1">
                  <a:spLocks noRot="1" noChangeAspect="1" noMove="1" noResize="1" noEditPoints="1" noAdjustHandles="1" noChangeArrowheads="1" noChangeShapeType="1" noTextEdit="1"/>
                </p:cNvSpPr>
                <p:nvPr/>
              </p:nvSpPr>
              <p:spPr bwMode="auto">
                <a:xfrm>
                  <a:off x="240" y="559"/>
                  <a:ext cx="4533" cy="291"/>
                </a:xfrm>
                <a:prstGeom prst="rect">
                  <a:avLst/>
                </a:prstGeom>
                <a:blipFill rotWithShape="0">
                  <a:blip r:embed="rId23"/>
                  <a:stretch>
                    <a:fillRect l="-1318" t="-9211" r="-703" b="-30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grpSp>
      <p:graphicFrame>
        <p:nvGraphicFramePr>
          <p:cNvPr id="21515" name="Object 11"/>
          <p:cNvGraphicFramePr>
            <a:graphicFrameLocks noChangeAspect="1"/>
          </p:cNvGraphicFramePr>
          <p:nvPr>
            <p:extLst>
              <p:ext uri="{D42A27DB-BD31-4B8C-83A1-F6EECF244321}">
                <p14:modId xmlns:p14="http://schemas.microsoft.com/office/powerpoint/2010/main" val="1177321494"/>
              </p:ext>
            </p:extLst>
          </p:nvPr>
        </p:nvGraphicFramePr>
        <p:xfrm>
          <a:off x="5192713" y="5703888"/>
          <a:ext cx="1466850" cy="625475"/>
        </p:xfrm>
        <a:graphic>
          <a:graphicData uri="http://schemas.openxmlformats.org/presentationml/2006/ole">
            <mc:AlternateContent xmlns:mc="http://schemas.openxmlformats.org/markup-compatibility/2006">
              <mc:Choice xmlns:v="urn:schemas-microsoft-com:vml" Requires="v">
                <p:oleObj spid="_x0000_s27889" name="Equation" r:id="rId24" imgW="1002960" imgH="431640" progId="Equation.DSMT4">
                  <p:embed/>
                </p:oleObj>
              </mc:Choice>
              <mc:Fallback>
                <p:oleObj name="Equation" r:id="rId24" imgW="1002960" imgH="43164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92713" y="5703888"/>
                        <a:ext cx="146685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3494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TW" dirty="0">
                <a:latin typeface="微軟正黑體" panose="020B0604030504040204" pitchFamily="34" charset="-120"/>
                <a:ea typeface="微軟正黑體" panose="020B0604030504040204" pitchFamily="34" charset="-120"/>
              </a:rPr>
              <a:t>8</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6</a:t>
            </a:r>
            <a:r>
              <a:rPr lang="zh-TW" altLang="en-US" dirty="0" smtClean="0">
                <a:latin typeface="微軟正黑體" panose="020B0604030504040204" pitchFamily="34" charset="-120"/>
                <a:ea typeface="微軟正黑體" panose="020B0604030504040204" pitchFamily="34" charset="-120"/>
              </a:rPr>
              <a:t> 同現矩陣</a:t>
            </a:r>
          </a:p>
        </p:txBody>
      </p:sp>
      <mc:AlternateContent xmlns:mc="http://schemas.openxmlformats.org/markup-compatibility/2006" xmlns:a14="http://schemas.microsoft.com/office/drawing/2010/main">
        <mc:Choice Requires="a14">
          <p:sp>
            <p:nvSpPr>
              <p:cNvPr id="29700" name="Rectangle 3"/>
              <p:cNvSpPr>
                <a:spLocks noGrp="1" noChangeArrowheads="1"/>
              </p:cNvSpPr>
              <p:nvPr>
                <p:ph idx="1"/>
              </p:nvPr>
            </p:nvSpPr>
            <p:spPr>
              <a:xfrm>
                <a:off x="381000" y="1828800"/>
                <a:ext cx="8382000" cy="3886200"/>
              </a:xfrm>
            </p:spPr>
            <p:txBody>
              <a:bodyPr/>
              <a:lstStyle/>
              <a:p>
                <a:pPr eaLnBrk="1" hangingPunct="1"/>
                <a:r>
                  <a:rPr lang="zh-TW" altLang="en-US" sz="2200" b="1" kern="1200" dirty="0" smtClean="0">
                    <a:solidFill>
                      <a:schemeClr val="hlink"/>
                    </a:solidFill>
                    <a:latin typeface="微軟正黑體" panose="020B0604030504040204" pitchFamily="34" charset="-120"/>
                    <a:ea typeface="微軟正黑體" panose="020B0604030504040204" pitchFamily="34" charset="-120"/>
                  </a:rPr>
                  <a:t>同現矩陣</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Co-occurrence Matrix)</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表示紋理的方法。</a:t>
                </a:r>
              </a:p>
              <a:p>
                <a:pPr eaLnBrk="1" hangingPunct="1"/>
                <a:r>
                  <a:rPr lang="en-US" altLang="zh-TW" sz="2200" dirty="0" smtClean="0">
                    <a:latin typeface="微軟正黑體" panose="020B0604030504040204" pitchFamily="34" charset="-120"/>
                    <a:ea typeface="微軟正黑體" panose="020B0604030504040204" pitchFamily="34" charset="-120"/>
                  </a:rPr>
                  <a:t>Co</a:t>
                </a:r>
                <a:r>
                  <a:rPr lang="zh-TW" altLang="en-US" sz="2200" dirty="0" smtClean="0">
                    <a:latin typeface="微軟正黑體" panose="020B0604030504040204" pitchFamily="34" charset="-120"/>
                    <a:ea typeface="微軟正黑體" panose="020B0604030504040204" pitchFamily="34" charset="-120"/>
                  </a:rPr>
                  <a:t>矩陣可表示為</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𝐶𝑜</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err="1" smtClean="0">
                        <a:latin typeface="Cambria Math" panose="02040503050406030204" pitchFamily="18" charset="0"/>
                        <a:ea typeface="微軟正黑體" panose="020B0604030504040204" pitchFamily="34" charset="-120"/>
                        <a:cs typeface="Times New Roman" panose="02020603050405020304" pitchFamily="18" charset="0"/>
                      </a:rPr>
                      <m:t>𝑖</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𝑗</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𝑑</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 </m:t>
                    </m:r>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𝜃</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m:t>
                    </m:r>
                  </m:oMath>
                </a14:m>
                <a:r>
                  <a:rPr lang="zh-TW" altLang="en-US" sz="2200" dirty="0">
                    <a:latin typeface="微軟正黑體" panose="020B0604030504040204" pitchFamily="34" charset="-120"/>
                    <a:ea typeface="微軟正黑體" panose="020B0604030504040204" pitchFamily="34" charset="-120"/>
                  </a:rPr>
                  <a:t>：</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𝑖</m:t>
                    </m:r>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 </m:t>
                    </m:r>
                  </m:oMath>
                </a14:m>
                <a:r>
                  <a:rPr lang="zh-TW" altLang="en-US" sz="2200" dirty="0" smtClean="0">
                    <a:latin typeface="微軟正黑體" panose="020B0604030504040204" pitchFamily="34" charset="-120"/>
                    <a:ea typeface="微軟正黑體" panose="020B0604030504040204" pitchFamily="34" charset="-120"/>
                  </a:rPr>
                  <a:t>和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𝑗</m:t>
                    </m:r>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 </m:t>
                    </m:r>
                  </m:oMath>
                </a14:m>
                <a:r>
                  <a:rPr lang="zh-TW" altLang="en-US" sz="2200" dirty="0" smtClean="0">
                    <a:latin typeface="微軟正黑體" panose="020B0604030504040204" pitchFamily="34" charset="-120"/>
                    <a:ea typeface="微軟正黑體" panose="020B0604030504040204" pitchFamily="34" charset="-120"/>
                  </a:rPr>
                  <a:t>代表灰階值，</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𝑑</m:t>
                    </m:r>
                  </m:oMath>
                </a14:m>
                <a:r>
                  <a:rPr lang="zh-TW" altLang="en-US" sz="2200" dirty="0" smtClean="0">
                    <a:latin typeface="微軟正黑體" panose="020B0604030504040204" pitchFamily="34" charset="-120"/>
                    <a:ea typeface="微軟正黑體" panose="020B0604030504040204" pitchFamily="34" charset="-120"/>
                  </a:rPr>
                  <a:t>代表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𝑖</m:t>
                    </m:r>
                  </m:oMath>
                </a14:m>
                <a:r>
                  <a:rPr lang="zh-TW" altLang="en-US" sz="2200" i="1"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200" dirty="0" smtClean="0">
                    <a:latin typeface="微軟正黑體" panose="020B0604030504040204" pitchFamily="34" charset="-120"/>
                    <a:ea typeface="微軟正黑體" panose="020B0604030504040204" pitchFamily="34" charset="-120"/>
                  </a:rPr>
                  <a:t>和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𝑗</m:t>
                    </m:r>
                  </m:oMath>
                </a14:m>
                <a:r>
                  <a:rPr lang="zh-TW" altLang="en-US" sz="2200" i="1"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200" dirty="0" smtClean="0">
                    <a:latin typeface="微軟正黑體" panose="020B0604030504040204" pitchFamily="34" charset="-120"/>
                    <a:ea typeface="微軟正黑體" panose="020B0604030504040204" pitchFamily="34" charset="-120"/>
                  </a:rPr>
                  <a:t>的距離而</a:t>
                </a:r>
                <a14:m>
                  <m:oMath xmlns:m="http://schemas.openxmlformats.org/officeDocument/2006/math">
                    <m:r>
                      <a:rPr lang="zh-TW" altLang="en-US" sz="2200" i="0" dirty="0" smtClean="0">
                        <a:latin typeface="Cambria Math" panose="02040503050406030204" pitchFamily="18" charset="0"/>
                        <a:ea typeface="微軟正黑體" panose="020B0604030504040204" pitchFamily="34" charset="-120"/>
                        <a:sym typeface="Symbol" panose="05050102010706020507" pitchFamily="18" charset="2"/>
                      </a:rPr>
                      <m:t></m:t>
                    </m:r>
                  </m:oMath>
                </a14:m>
                <a:r>
                  <a:rPr lang="zh-TW" altLang="en-US" sz="2200" i="1" dirty="0" smtClean="0">
                    <a:latin typeface="微軟正黑體" panose="020B0604030504040204" pitchFamily="34" charset="-120"/>
                    <a:ea typeface="微軟正黑體" panose="020B0604030504040204" pitchFamily="34" charset="-120"/>
                    <a:sym typeface="Symbol" panose="05050102010706020507" pitchFamily="18" charset="2"/>
                  </a:rPr>
                  <a:t> </a:t>
                </a:r>
                <a:r>
                  <a:rPr lang="zh-TW" altLang="en-US" sz="2200" dirty="0" smtClean="0">
                    <a:latin typeface="微軟正黑體" panose="020B0604030504040204" pitchFamily="34" charset="-120"/>
                    <a:ea typeface="微軟正黑體" panose="020B0604030504040204" pitchFamily="34" charset="-120"/>
                  </a:rPr>
                  <a:t>表示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𝑖</m:t>
                    </m:r>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 </m:t>
                    </m:r>
                  </m:oMath>
                </a14:m>
                <a:r>
                  <a:rPr lang="zh-TW" altLang="en-US" sz="2200" dirty="0" smtClean="0">
                    <a:latin typeface="微軟正黑體" panose="020B0604030504040204" pitchFamily="34" charset="-120"/>
                    <a:ea typeface="微軟正黑體" panose="020B0604030504040204" pitchFamily="34" charset="-120"/>
                  </a:rPr>
                  <a:t>到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𝑗</m:t>
                    </m:r>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 </m:t>
                    </m:r>
                  </m:oMath>
                </a14:m>
                <a:r>
                  <a:rPr lang="zh-TW" altLang="en-US" sz="2200" dirty="0" smtClean="0">
                    <a:latin typeface="微軟正黑體" panose="020B0604030504040204" pitchFamily="34" charset="-120"/>
                    <a:ea typeface="微軟正黑體" panose="020B0604030504040204" pitchFamily="34" charset="-120"/>
                  </a:rPr>
                  <a:t>的角度。</a:t>
                </a:r>
              </a:p>
            </p:txBody>
          </p:sp>
        </mc:Choice>
        <mc:Fallback xmlns="">
          <p:sp>
            <p:nvSpPr>
              <p:cNvPr id="29700" name="Rectangle 3"/>
              <p:cNvSpPr>
                <a:spLocks noGrp="1" noRot="1" noChangeAspect="1" noMove="1" noResize="1" noEditPoints="1" noAdjustHandles="1" noChangeArrowheads="1" noChangeShapeType="1" noTextEdit="1"/>
              </p:cNvSpPr>
              <p:nvPr>
                <p:ph idx="1"/>
              </p:nvPr>
            </p:nvSpPr>
            <p:spPr>
              <a:xfrm>
                <a:off x="381000" y="1828800"/>
                <a:ext cx="8382000" cy="3886200"/>
              </a:xfrm>
              <a:blipFill rotWithShape="0">
                <a:blip r:embed="rId2"/>
                <a:stretch>
                  <a:fillRect l="-364" t="-1097" r="-364"/>
                </a:stretch>
              </a:blipFill>
            </p:spPr>
            <p:txBody>
              <a:bodyPr/>
              <a:lstStyle/>
              <a:p>
                <a:r>
                  <a:rPr lang="zh-TW" altLang="en-US">
                    <a:noFill/>
                  </a:rPr>
                  <a:t> </a:t>
                </a:r>
              </a:p>
            </p:txBody>
          </p:sp>
        </mc:Fallback>
      </mc:AlternateContent>
      <p:sp>
        <p:nvSpPr>
          <p:cNvPr id="2969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C6190643-2D9E-418E-A440-1E7129D10E16}" type="slidenum">
              <a:rPr kumimoji="0" lang="zh-TW" altLang="en-US">
                <a:latin typeface="微軟正黑體" panose="020B0604030504040204" pitchFamily="34" charset="-120"/>
                <a:ea typeface="微軟正黑體" panose="020B0604030504040204" pitchFamily="34" charset="-120"/>
              </a:rPr>
              <a:pPr eaLnBrk="1" hangingPunct="1"/>
              <a:t>23</a:t>
            </a:fld>
            <a:endParaRPr kumimoji="0" lang="en-US" altLang="zh-TW" dirty="0">
              <a:latin typeface="微軟正黑體" panose="020B0604030504040204" pitchFamily="34" charset="-120"/>
              <a:ea typeface="微軟正黑體" panose="020B0604030504040204" pitchFamily="34" charset="-120"/>
            </a:endParaRPr>
          </a:p>
        </p:txBody>
      </p:sp>
      <p:sp>
        <p:nvSpPr>
          <p:cNvPr id="29701" name="Rectangle 21"/>
          <p:cNvSpPr>
            <a:spLocks noChangeArrowheads="1"/>
          </p:cNvSpPr>
          <p:nvPr/>
        </p:nvSpPr>
        <p:spPr bwMode="auto">
          <a:xfrm>
            <a:off x="990600" y="5240338"/>
            <a:ext cx="20692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6</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.1 </a:t>
            </a:r>
            <a:r>
              <a:rPr lang="zh-TW" altLang="en-US" sz="1600" dirty="0">
                <a:latin typeface="微軟正黑體" panose="020B0604030504040204" pitchFamily="34" charset="-120"/>
                <a:ea typeface="微軟正黑體" panose="020B0604030504040204" pitchFamily="34" charset="-120"/>
              </a:rPr>
              <a:t>輸入的影像 </a:t>
            </a:r>
          </a:p>
        </p:txBody>
      </p:sp>
      <p:sp>
        <p:nvSpPr>
          <p:cNvPr id="29702" name="Rectangle 41"/>
          <p:cNvSpPr>
            <a:spLocks noChangeArrowheads="1"/>
          </p:cNvSpPr>
          <p:nvPr/>
        </p:nvSpPr>
        <p:spPr bwMode="auto">
          <a:xfrm>
            <a:off x="3563938" y="5240338"/>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i="1">
                <a:latin typeface="微軟正黑體" panose="020B0604030504040204" pitchFamily="34" charset="-120"/>
                <a:ea typeface="微軟正黑體" panose="020B0604030504040204" pitchFamily="34" charset="-120"/>
              </a:rPr>
              <a:t>d</a:t>
            </a:r>
            <a:r>
              <a:rPr lang="en-US" altLang="zh-TW" sz="1600">
                <a:latin typeface="微軟正黑體" panose="020B0604030504040204" pitchFamily="34" charset="-120"/>
                <a:ea typeface="微軟正黑體" panose="020B0604030504040204" pitchFamily="34" charset="-120"/>
              </a:rPr>
              <a:t>=1</a:t>
            </a:r>
            <a:r>
              <a:rPr lang="zh-TW" altLang="en-US" sz="1600">
                <a:latin typeface="微軟正黑體" panose="020B0604030504040204" pitchFamily="34" charset="-120"/>
                <a:ea typeface="微軟正黑體" panose="020B0604030504040204" pitchFamily="34" charset="-120"/>
              </a:rPr>
              <a:t>和</a:t>
            </a:r>
            <a:r>
              <a:rPr lang="zh-TW" altLang="en-US" sz="1600" i="1">
                <a:latin typeface="微軟正黑體" panose="020B0604030504040204" pitchFamily="34" charset="-120"/>
                <a:ea typeface="微軟正黑體" panose="020B0604030504040204" pitchFamily="34" charset="-120"/>
                <a:sym typeface="Symbol" panose="05050102010706020507" pitchFamily="18" charset="2"/>
              </a:rPr>
              <a:t></a:t>
            </a:r>
            <a:r>
              <a:rPr lang="zh-TW" altLang="en-US" sz="1600">
                <a:latin typeface="微軟正黑體" panose="020B0604030504040204" pitchFamily="34" charset="-120"/>
                <a:ea typeface="微軟正黑體" panose="020B0604030504040204" pitchFamily="34" charset="-120"/>
              </a:rPr>
              <a:t>=0</a:t>
            </a:r>
            <a:r>
              <a:rPr lang="zh-TW" altLang="en-US" sz="1600">
                <a:latin typeface="微軟正黑體" panose="020B0604030504040204" pitchFamily="34" charset="-120"/>
                <a:ea typeface="微軟正黑體" panose="020B0604030504040204" pitchFamily="34" charset="-120"/>
                <a:sym typeface="Symbol" panose="05050102010706020507" pitchFamily="18" charset="2"/>
              </a:rPr>
              <a:t>時的</a:t>
            </a:r>
            <a:r>
              <a:rPr lang="en-US" altLang="zh-TW" sz="1600">
                <a:latin typeface="微軟正黑體" panose="020B0604030504040204" pitchFamily="34" charset="-120"/>
                <a:ea typeface="微軟正黑體" panose="020B0604030504040204" pitchFamily="34" charset="-120"/>
                <a:sym typeface="Symbol" panose="05050102010706020507" pitchFamily="18" charset="2"/>
              </a:rPr>
              <a:t>Co</a:t>
            </a:r>
            <a:r>
              <a:rPr lang="zh-TW" altLang="en-US" sz="1600">
                <a:latin typeface="微軟正黑體" panose="020B0604030504040204" pitchFamily="34" charset="-120"/>
                <a:ea typeface="微軟正黑體" panose="020B0604030504040204" pitchFamily="34" charset="-120"/>
              </a:rPr>
              <a:t>矩陣</a:t>
            </a:r>
          </a:p>
        </p:txBody>
      </p:sp>
      <p:sp>
        <p:nvSpPr>
          <p:cNvPr id="29703" name="Rectangle 60"/>
          <p:cNvSpPr>
            <a:spLocks noChangeArrowheads="1"/>
          </p:cNvSpPr>
          <p:nvPr/>
        </p:nvSpPr>
        <p:spPr bwMode="auto">
          <a:xfrm>
            <a:off x="6372224" y="5240338"/>
            <a:ext cx="25922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i="1" dirty="0">
                <a:latin typeface="微軟正黑體" panose="020B0604030504040204" pitchFamily="34" charset="-120"/>
                <a:ea typeface="微軟正黑體" panose="020B0604030504040204" pitchFamily="34" charset="-120"/>
              </a:rPr>
              <a:t>d</a:t>
            </a:r>
            <a:r>
              <a:rPr lang="en-US" altLang="zh-TW" sz="1600" dirty="0">
                <a:latin typeface="微軟正黑體" panose="020B0604030504040204" pitchFamily="34" charset="-120"/>
                <a:ea typeface="微軟正黑體" panose="020B0604030504040204" pitchFamily="34" charset="-120"/>
              </a:rPr>
              <a:t>=1</a:t>
            </a:r>
            <a:r>
              <a:rPr lang="zh-TW" altLang="en-US" sz="1600" dirty="0">
                <a:latin typeface="微軟正黑體" panose="020B0604030504040204" pitchFamily="34" charset="-120"/>
                <a:ea typeface="微軟正黑體" panose="020B0604030504040204" pitchFamily="34" charset="-120"/>
              </a:rPr>
              <a:t>和</a:t>
            </a:r>
            <a:r>
              <a:rPr lang="zh-TW" altLang="en-US" sz="1600" i="1" dirty="0">
                <a:latin typeface="微軟正黑體" panose="020B0604030504040204" pitchFamily="34" charset="-120"/>
                <a:ea typeface="微軟正黑體" panose="020B0604030504040204" pitchFamily="34" charset="-120"/>
                <a:sym typeface="Symbol" panose="05050102010706020507" pitchFamily="18" charset="2"/>
              </a:rPr>
              <a:t></a:t>
            </a:r>
            <a:r>
              <a:rPr lang="zh-TW" altLang="en-US" sz="1600" dirty="0">
                <a:latin typeface="微軟正黑體" panose="020B0604030504040204" pitchFamily="34" charset="-120"/>
                <a:ea typeface="微軟正黑體" panose="020B0604030504040204" pitchFamily="34" charset="-120"/>
              </a:rPr>
              <a:t>=90</a:t>
            </a:r>
            <a:r>
              <a:rPr lang="zh-TW" altLang="en-US" sz="1600" dirty="0">
                <a:latin typeface="微軟正黑體" panose="020B0604030504040204" pitchFamily="34" charset="-120"/>
                <a:ea typeface="微軟正黑體" panose="020B0604030504040204" pitchFamily="34" charset="-120"/>
                <a:sym typeface="Symbol" panose="05050102010706020507" pitchFamily="18" charset="2"/>
              </a:rPr>
              <a:t>時的</a:t>
            </a:r>
            <a:r>
              <a:rPr lang="en-US" altLang="zh-TW" sz="1600" dirty="0">
                <a:latin typeface="微軟正黑體" panose="020B0604030504040204" pitchFamily="34" charset="-120"/>
                <a:ea typeface="微軟正黑體" panose="020B0604030504040204" pitchFamily="34" charset="-120"/>
                <a:sym typeface="Symbol" panose="05050102010706020507" pitchFamily="18" charset="2"/>
              </a:rPr>
              <a:t>Co</a:t>
            </a:r>
            <a:r>
              <a:rPr lang="zh-TW" altLang="en-US" sz="1600" dirty="0">
                <a:latin typeface="微軟正黑體" panose="020B0604030504040204" pitchFamily="34" charset="-120"/>
                <a:ea typeface="微軟正黑體" panose="020B0604030504040204" pitchFamily="34" charset="-120"/>
              </a:rPr>
              <a:t>矩陣</a:t>
            </a:r>
          </a:p>
        </p:txBody>
      </p:sp>
      <p:sp>
        <p:nvSpPr>
          <p:cNvPr id="29704" name="Rectangle 67"/>
          <p:cNvSpPr>
            <a:spLocks noChangeArrowheads="1"/>
          </p:cNvSpPr>
          <p:nvPr/>
        </p:nvSpPr>
        <p:spPr bwMode="auto">
          <a:xfrm>
            <a:off x="381000" y="5715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Co</a:t>
            </a:r>
            <a:r>
              <a:rPr lang="zh-TW" altLang="en-US" sz="2200" dirty="0" smtClean="0">
                <a:latin typeface="微軟正黑體" panose="020B0604030504040204" pitchFamily="34" charset="-120"/>
                <a:ea typeface="微軟正黑體" panose="020B0604030504040204" pitchFamily="34" charset="-120"/>
              </a:rPr>
              <a:t>矩陣</a:t>
            </a:r>
            <a:r>
              <a:rPr lang="zh-TW" altLang="en-US" sz="2200" dirty="0">
                <a:latin typeface="微軟正黑體" panose="020B0604030504040204" pitchFamily="34" charset="-120"/>
                <a:ea typeface="微軟正黑體" panose="020B0604030504040204" pitchFamily="34" charset="-120"/>
              </a:rPr>
              <a:t>可描述出影像中有等距離且呈某種角度走向的規則紋理。 </a:t>
            </a:r>
          </a:p>
        </p:txBody>
      </p:sp>
      <p:pic>
        <p:nvPicPr>
          <p:cNvPr id="2" name="圖片 1"/>
          <p:cNvPicPr>
            <a:picLocks noChangeAspect="1"/>
          </p:cNvPicPr>
          <p:nvPr/>
        </p:nvPicPr>
        <p:blipFill>
          <a:blip r:embed="rId3"/>
          <a:stretch>
            <a:fillRect/>
          </a:stretch>
        </p:blipFill>
        <p:spPr>
          <a:xfrm>
            <a:off x="966787" y="3122300"/>
            <a:ext cx="2028825" cy="2019300"/>
          </a:xfrm>
          <a:prstGeom prst="rect">
            <a:avLst/>
          </a:prstGeom>
        </p:spPr>
      </p:pic>
      <p:pic>
        <p:nvPicPr>
          <p:cNvPr id="3" name="圖片 2"/>
          <p:cNvPicPr>
            <a:picLocks noChangeAspect="1"/>
          </p:cNvPicPr>
          <p:nvPr/>
        </p:nvPicPr>
        <p:blipFill>
          <a:blip r:embed="rId4"/>
          <a:stretch>
            <a:fillRect/>
          </a:stretch>
        </p:blipFill>
        <p:spPr>
          <a:xfrm>
            <a:off x="3555629" y="3022320"/>
            <a:ext cx="2096491" cy="2119279"/>
          </a:xfrm>
          <a:prstGeom prst="rect">
            <a:avLst/>
          </a:prstGeom>
        </p:spPr>
      </p:pic>
      <p:pic>
        <p:nvPicPr>
          <p:cNvPr id="4" name="圖片 3"/>
          <p:cNvPicPr>
            <a:picLocks noChangeAspect="1"/>
          </p:cNvPicPr>
          <p:nvPr/>
        </p:nvPicPr>
        <p:blipFill>
          <a:blip r:embed="rId5"/>
          <a:stretch>
            <a:fillRect/>
          </a:stretch>
        </p:blipFill>
        <p:spPr>
          <a:xfrm>
            <a:off x="6300192" y="2996952"/>
            <a:ext cx="2176287" cy="217628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TW" sz="3600" dirty="0">
                <a:latin typeface="微軟正黑體" panose="020B0604030504040204" pitchFamily="34" charset="-120"/>
                <a:ea typeface="微軟正黑體" panose="020B0604030504040204" pitchFamily="34" charset="-120"/>
              </a:rPr>
              <a:t>8</a:t>
            </a:r>
            <a:r>
              <a:rPr lang="zh-TW" altLang="en-US" sz="3600" dirty="0" smtClean="0">
                <a:latin typeface="微軟正黑體" panose="020B0604030504040204" pitchFamily="34" charset="-120"/>
                <a:ea typeface="微軟正黑體" panose="020B0604030504040204" pitchFamily="34" charset="-120"/>
              </a:rPr>
              <a:t>.7</a:t>
            </a:r>
            <a:r>
              <a:rPr lang="en-US" altLang="zh-TW" sz="3600" dirty="0" smtClean="0">
                <a:latin typeface="微軟正黑體" panose="020B0604030504040204" pitchFamily="34" charset="-120"/>
                <a:ea typeface="微軟正黑體" panose="020B0604030504040204" pitchFamily="34" charset="-120"/>
              </a:rPr>
              <a:t> </a:t>
            </a:r>
            <a:r>
              <a:rPr lang="zh-TW" altLang="en-US" sz="3600" dirty="0" smtClean="0">
                <a:latin typeface="微軟正黑體" panose="020B0604030504040204" pitchFamily="34" charset="-120"/>
                <a:ea typeface="微軟正黑體" panose="020B0604030504040204" pitchFamily="34" charset="-120"/>
              </a:rPr>
              <a:t>支持向量式的紋理分類</a:t>
            </a:r>
          </a:p>
        </p:txBody>
      </p:sp>
      <p:sp>
        <p:nvSpPr>
          <p:cNvPr id="30724" name="Rectangle 3"/>
          <p:cNvSpPr>
            <a:spLocks noGrp="1" noChangeArrowheads="1"/>
          </p:cNvSpPr>
          <p:nvPr>
            <p:ph type="body" sz="half" idx="1"/>
          </p:nvPr>
        </p:nvSpPr>
        <p:spPr>
          <a:xfrm>
            <a:off x="457200" y="1981200"/>
            <a:ext cx="8362950" cy="3886200"/>
          </a:xfrm>
        </p:spPr>
        <p:txBody>
          <a:bodyPr/>
          <a:lstStyle/>
          <a:p>
            <a:pPr eaLnBrk="1" hangingPunct="1"/>
            <a:r>
              <a:rPr lang="zh-TW" altLang="en-US" sz="2200" dirty="0" smtClean="0">
                <a:latin typeface="微軟正黑體" panose="020B0604030504040204" pitchFamily="34" charset="-120"/>
                <a:ea typeface="微軟正黑體" panose="020B0604030504040204" pitchFamily="34" charset="-120"/>
              </a:rPr>
              <a:t>利用</a:t>
            </a:r>
            <a:r>
              <a:rPr lang="zh-TW" altLang="en-US" sz="2200" b="1" kern="1200" dirty="0">
                <a:solidFill>
                  <a:schemeClr val="hlink"/>
                </a:solidFill>
                <a:latin typeface="微軟正黑體" panose="020B0604030504040204" pitchFamily="34" charset="-120"/>
                <a:ea typeface="微軟正黑體" panose="020B0604030504040204" pitchFamily="34" charset="-120"/>
              </a:rPr>
              <a:t>支持向量</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(Support Vector Machine,</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SVM)</a:t>
            </a:r>
            <a:r>
              <a:rPr lang="zh-TW" altLang="en-US" sz="2200" dirty="0" smtClean="0">
                <a:latin typeface="微軟正黑體" panose="020B0604030504040204" pitchFamily="34" charset="-120"/>
                <a:ea typeface="微軟正黑體" panose="020B0604030504040204" pitchFamily="34" charset="-120"/>
              </a:rPr>
              <a:t>的方法來進行</a:t>
            </a:r>
            <a:r>
              <a:rPr lang="zh-TW" altLang="en-US" sz="2200" b="1" kern="1200" dirty="0">
                <a:solidFill>
                  <a:schemeClr val="hlink"/>
                </a:solidFill>
                <a:latin typeface="微軟正黑體" panose="020B0604030504040204" pitchFamily="34" charset="-120"/>
                <a:ea typeface="微軟正黑體" panose="020B0604030504040204" pitchFamily="34" charset="-120"/>
              </a:rPr>
              <a:t>紋理分類</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(Texture Classification)</a:t>
            </a:r>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pPr marL="0" indent="0" eaLnBrk="1" hangingPunct="1">
              <a:buNone/>
            </a:pPr>
            <a:endParaRPr lang="zh-TW" altLang="en-US" sz="2200" dirty="0" smtClean="0">
              <a:latin typeface="微軟正黑體" panose="020B0604030504040204" pitchFamily="34" charset="-120"/>
              <a:ea typeface="微軟正黑體" panose="020B0604030504040204" pitchFamily="34" charset="-120"/>
            </a:endParaRPr>
          </a:p>
        </p:txBody>
      </p:sp>
      <p:sp>
        <p:nvSpPr>
          <p:cNvPr id="30722"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6D2CE37-2C10-4BC6-9094-EA5369E089E1}" type="slidenum">
              <a:rPr kumimoji="0" lang="zh-TW" altLang="en-US">
                <a:latin typeface="微軟正黑體" panose="020B0604030504040204" pitchFamily="34" charset="-120"/>
                <a:ea typeface="微軟正黑體" panose="020B0604030504040204" pitchFamily="34" charset="-120"/>
              </a:rPr>
              <a:pPr eaLnBrk="1" hangingPunct="1"/>
              <a:t>24</a:t>
            </a:fld>
            <a:endParaRPr kumimoji="0" lang="en-US" altLang="zh-TW">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stretch>
            <a:fillRect/>
          </a:stretch>
        </p:blipFill>
        <p:spPr>
          <a:xfrm>
            <a:off x="1259632" y="2928340"/>
            <a:ext cx="6768752" cy="3297597"/>
          </a:xfrm>
          <a:prstGeom prst="rect">
            <a:avLst/>
          </a:prstGeom>
        </p:spPr>
      </p:pic>
      <p:sp>
        <p:nvSpPr>
          <p:cNvPr id="4" name="文字方塊 3"/>
          <p:cNvSpPr txBox="1"/>
          <p:nvPr/>
        </p:nvSpPr>
        <p:spPr>
          <a:xfrm>
            <a:off x="3334472" y="6336268"/>
            <a:ext cx="2608406"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圖</a:t>
            </a:r>
            <a:r>
              <a:rPr lang="en-US" altLang="zh-TW" dirty="0" smtClean="0">
                <a:latin typeface="微軟正黑體" panose="020B0604030504040204" pitchFamily="34" charset="-120"/>
                <a:ea typeface="微軟正黑體" panose="020B0604030504040204" pitchFamily="34" charset="-120"/>
              </a:rPr>
              <a:t>8.7.1</a:t>
            </a:r>
            <a:r>
              <a:rPr lang="zh-TW" altLang="en-US" dirty="0" smtClean="0">
                <a:latin typeface="微軟正黑體" panose="020B0604030504040204" pitchFamily="34" charset="-120"/>
                <a:ea typeface="微軟正黑體" panose="020B0604030504040204" pitchFamily="34" charset="-120"/>
              </a:rPr>
              <a:t> 二群資料的分類</a:t>
            </a:r>
            <a:endParaRPr lang="zh-TW" altLang="en-US"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版面配置區 2"/>
              <p:cNvSpPr>
                <a:spLocks noGrp="1"/>
              </p:cNvSpPr>
              <p:nvPr>
                <p:ph type="body" sz="half" idx="1"/>
              </p:nvPr>
            </p:nvSpPr>
            <p:spPr>
              <a:xfrm>
                <a:off x="457200" y="692696"/>
                <a:ext cx="8229600" cy="5174704"/>
              </a:xfrm>
            </p:spPr>
            <p:txBody>
              <a:bodyPr/>
              <a:lstStyle/>
              <a:p>
                <a:pPr marL="0" indent="0">
                  <a:buNone/>
                </a:pPr>
                <a:r>
                  <a:rPr lang="en-US" altLang="zh-TW" sz="2200" dirty="0" smtClean="0">
                    <a:latin typeface="微軟正黑體" panose="020B0604030504040204" pitchFamily="34" charset="-120"/>
                    <a:ea typeface="微軟正黑體" panose="020B0604030504040204" pitchFamily="34" charset="-120"/>
                  </a:rPr>
                  <a:t>SVM </a:t>
                </a:r>
                <a:r>
                  <a:rPr lang="zh-TW" altLang="en-US" sz="2200" dirty="0">
                    <a:latin typeface="微軟正黑體" panose="020B0604030504040204" pitchFamily="34" charset="-120"/>
                    <a:ea typeface="微軟正黑體" panose="020B0604030504040204" pitchFamily="34" charset="-120"/>
                  </a:rPr>
                  <a:t>得到的超</a:t>
                </a:r>
                <a:r>
                  <a:rPr lang="zh-TW" altLang="en-US" sz="2200" dirty="0" smtClean="0">
                    <a:latin typeface="微軟正黑體" panose="020B0604030504040204" pitchFamily="34" charset="-120"/>
                    <a:ea typeface="微軟正黑體" panose="020B0604030504040204" pitchFamily="34" charset="-120"/>
                  </a:rPr>
                  <a:t>平面</a:t>
                </a:r>
                <a14:m>
                  <m:oMath xmlns:m="http://schemas.openxmlformats.org/officeDocument/2006/math">
                    <m:sSup>
                      <m:sSupPr>
                        <m:ctrlPr>
                          <a:rPr lang="en-US" altLang="zh-TW" sz="2200" i="1" smtClean="0">
                            <a:latin typeface="Cambria Math" panose="02040503050406030204" pitchFamily="18" charset="0"/>
                          </a:rPr>
                        </m:ctrlPr>
                      </m:sSupPr>
                      <m:e>
                        <m:r>
                          <a:rPr lang="en-US" altLang="zh-TW" sz="2200" b="0" i="1" smtClean="0">
                            <a:latin typeface="Cambria Math" panose="02040503050406030204" pitchFamily="18" charset="0"/>
                          </a:rPr>
                          <m:t>𝑤</m:t>
                        </m:r>
                      </m:e>
                      <m:sup>
                        <m:r>
                          <a:rPr lang="en-US" altLang="zh-TW" sz="2200" b="0" i="1" smtClean="0">
                            <a:latin typeface="Cambria Math" panose="02040503050406030204" pitchFamily="18" charset="0"/>
                          </a:rPr>
                          <m:t>𝑡</m:t>
                        </m:r>
                      </m:sup>
                    </m:sSup>
                    <m:r>
                      <a:rPr lang="en-US" altLang="zh-TW" sz="2200" b="0" i="1" smtClean="0">
                        <a:latin typeface="Cambria Math" panose="02040503050406030204" pitchFamily="18" charset="0"/>
                      </a:rPr>
                      <m:t>𝑥</m:t>
                    </m:r>
                    <m:r>
                      <a:rPr lang="en-US" altLang="zh-TW" sz="2200" b="0" i="1" smtClean="0">
                        <a:latin typeface="Cambria Math" panose="02040503050406030204" pitchFamily="18" charset="0"/>
                      </a:rPr>
                      <m:t>+</m:t>
                    </m:r>
                    <m:r>
                      <a:rPr lang="en-US" altLang="zh-TW" sz="2200" b="0" i="1" smtClean="0">
                        <a:latin typeface="Cambria Math" panose="02040503050406030204" pitchFamily="18" charset="0"/>
                      </a:rPr>
                      <m:t>𝑏</m:t>
                    </m:r>
                    <m:r>
                      <a:rPr lang="en-US" altLang="zh-TW" sz="2200" b="0" i="1" smtClean="0">
                        <a:latin typeface="Cambria Math" panose="02040503050406030204" pitchFamily="18" charset="0"/>
                      </a:rPr>
                      <m:t>=0</m:t>
                    </m:r>
                  </m:oMath>
                </a14:m>
                <a:r>
                  <a:rPr lang="zh-TW" altLang="en-US" sz="2200" dirty="0" smtClean="0">
                    <a:latin typeface="微軟正黑體" panose="020B0604030504040204" pitchFamily="34" charset="-120"/>
                    <a:ea typeface="微軟正黑體" panose="020B0604030504040204" pitchFamily="34" charset="-120"/>
                  </a:rPr>
                  <a:t>距離</a:t>
                </a:r>
                <a:r>
                  <a:rPr lang="zh-TW" altLang="en-US" sz="2200" dirty="0">
                    <a:latin typeface="微軟正黑體" panose="020B0604030504040204" pitchFamily="34" charset="-120"/>
                    <a:ea typeface="微軟正黑體" panose="020B0604030504040204" pitchFamily="34" charset="-120"/>
                  </a:rPr>
                  <a:t>二支持超平面的距離分</a:t>
                </a:r>
                <a:r>
                  <a:rPr lang="zh-TW" altLang="en-US" sz="2200" dirty="0" smtClean="0">
                    <a:latin typeface="微軟正黑體" panose="020B0604030504040204" pitchFamily="34" charset="-120"/>
                    <a:ea typeface="微軟正黑體" panose="020B0604030504040204" pitchFamily="34" charset="-120"/>
                  </a:rPr>
                  <a:t>別是</a:t>
                </a:r>
                <a14:m>
                  <m:oMath xmlns:m="http://schemas.openxmlformats.org/officeDocument/2006/math">
                    <m:r>
                      <a:rPr lang="zh-TW" altLang="en-US" sz="2200" i="1" smtClean="0">
                        <a:latin typeface="Cambria Math" panose="02040503050406030204" pitchFamily="18" charset="0"/>
                      </a:rPr>
                      <m:t>𝛿</m:t>
                    </m:r>
                  </m:oMath>
                </a14:m>
                <a:r>
                  <a:rPr lang="zh-TW" altLang="en-US" sz="2200" dirty="0" smtClean="0">
                    <a:latin typeface="微軟正黑體" panose="020B0604030504040204" pitchFamily="34" charset="-120"/>
                    <a:ea typeface="微軟正黑體" panose="020B0604030504040204" pitchFamily="34" charset="-120"/>
                  </a:rPr>
                  <a:t>。對</a:t>
                </a:r>
                <a14:m>
                  <m:oMath xmlns:m="http://schemas.openxmlformats.org/officeDocument/2006/math">
                    <m:sSub>
                      <m:sSubPr>
                        <m:ctrlPr>
                          <a:rPr lang="en-US" altLang="zh-TW" sz="2200" i="1" smtClean="0">
                            <a:latin typeface="Cambria Math" panose="02040503050406030204" pitchFamily="18" charset="0"/>
                          </a:rPr>
                        </m:ctrlPr>
                      </m:sSubPr>
                      <m:e>
                        <m:r>
                          <a:rPr lang="en-US" altLang="zh-TW" sz="2200" b="0" i="1" smtClean="0">
                            <a:latin typeface="Cambria Math" panose="02040503050406030204" pitchFamily="18" charset="0"/>
                          </a:rPr>
                          <m:t>𝐻</m:t>
                        </m:r>
                      </m:e>
                      <m:sub>
                        <m:r>
                          <a:rPr lang="en-US" altLang="zh-TW" sz="2200" b="0" i="1" smtClean="0">
                            <a:latin typeface="Cambria Math" panose="02040503050406030204" pitchFamily="18" charset="0"/>
                          </a:rPr>
                          <m:t>1</m:t>
                        </m:r>
                      </m:sub>
                    </m:sSub>
                  </m:oMath>
                </a14:m>
                <a:r>
                  <a:rPr lang="zh-TW" altLang="en-US" sz="2200" dirty="0" smtClean="0">
                    <a:latin typeface="微軟正黑體" panose="020B0604030504040204" pitchFamily="34" charset="-120"/>
                    <a:ea typeface="微軟正黑體" panose="020B0604030504040204" pitchFamily="34" charset="-120"/>
                  </a:rPr>
                  <a:t>和</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𝐻</m:t>
                        </m:r>
                      </m:e>
                      <m:sub>
                        <m:r>
                          <a:rPr lang="en-US" altLang="zh-TW" sz="2200" b="0" i="1" smtClean="0">
                            <a:latin typeface="Cambria Math" panose="02040503050406030204" pitchFamily="18" charset="0"/>
                          </a:rPr>
                          <m:t>2</m:t>
                        </m:r>
                      </m:sub>
                    </m:sSub>
                  </m:oMath>
                </a14:m>
                <a:r>
                  <a:rPr lang="zh-TW" altLang="en-US" sz="2200" dirty="0" smtClean="0">
                    <a:latin typeface="微軟正黑體" panose="020B0604030504040204" pitchFamily="34" charset="-120"/>
                    <a:ea typeface="微軟正黑體" panose="020B0604030504040204" pitchFamily="34" charset="-120"/>
                  </a:rPr>
                  <a:t>對的</a:t>
                </a:r>
                <a:r>
                  <a:rPr lang="zh-TW" altLang="en-US" sz="2200" dirty="0">
                    <a:latin typeface="微軟正黑體" panose="020B0604030504040204" pitchFamily="34" charset="-120"/>
                    <a:ea typeface="微軟正黑體" panose="020B0604030504040204" pitchFamily="34" charset="-120"/>
                  </a:rPr>
                  <a:t>相關係數正規化，可</a:t>
                </a:r>
                <a:r>
                  <a:rPr lang="zh-TW" altLang="en-US" sz="2200" dirty="0" smtClean="0">
                    <a:latin typeface="微軟正黑體" panose="020B0604030504040204" pitchFamily="34" charset="-120"/>
                    <a:ea typeface="微軟正黑體" panose="020B0604030504040204" pitchFamily="34" charset="-120"/>
                  </a:rPr>
                  <a:t>得到</a:t>
                </a:r>
                <a:endParaRPr lang="en-US" altLang="zh-TW" sz="2200" dirty="0" smtClean="0">
                  <a:latin typeface="微軟正黑體" panose="020B0604030504040204" pitchFamily="34" charset="-120"/>
                  <a:ea typeface="微軟正黑體" panose="020B0604030504040204" pitchFamily="34" charset="-120"/>
                </a:endParaRPr>
              </a:p>
              <a:p>
                <a:pPr marL="0" indent="0">
                  <a:buNone/>
                </a:pPr>
                <a:endParaRPr lang="en-US" altLang="zh-TW" sz="2200" i="1" dirty="0" smtClean="0">
                  <a:latin typeface="微軟正黑體" panose="020B0604030504040204" pitchFamily="34" charset="-120"/>
                  <a:ea typeface="微軟正黑體" panose="020B0604030504040204" pitchFamily="34" charset="-12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200" i="1" smtClean="0">
                              <a:latin typeface="Cambria Math" panose="02040503050406030204" pitchFamily="18" charset="0"/>
                            </a:rPr>
                          </m:ctrlPr>
                        </m:sSubPr>
                        <m:e>
                          <m:r>
                            <a:rPr lang="en-US" altLang="zh-TW" sz="2200" b="0" i="1" smtClean="0">
                              <a:latin typeface="Cambria Math" panose="02040503050406030204" pitchFamily="18" charset="0"/>
                            </a:rPr>
                            <m:t>𝐻</m:t>
                          </m:r>
                        </m:e>
                        <m:sub>
                          <m:r>
                            <a:rPr lang="en-US" altLang="zh-TW" sz="2200" b="0" i="1" smtClean="0">
                              <a:latin typeface="Cambria Math" panose="02040503050406030204" pitchFamily="18" charset="0"/>
                            </a:rPr>
                            <m:t>1</m:t>
                          </m:r>
                        </m:sub>
                      </m:sSub>
                      <m:r>
                        <a:rPr lang="en-US" altLang="zh-TW" sz="2200" b="0" i="1" smtClean="0">
                          <a:latin typeface="Cambria Math" panose="02040503050406030204" pitchFamily="18" charset="0"/>
                        </a:rPr>
                        <m:t>:</m:t>
                      </m:r>
                      <m:sSup>
                        <m:sSupPr>
                          <m:ctrlPr>
                            <a:rPr lang="en-US" altLang="zh-TW" sz="2200" b="0" i="1" smtClean="0">
                              <a:latin typeface="Cambria Math" panose="02040503050406030204" pitchFamily="18" charset="0"/>
                            </a:rPr>
                          </m:ctrlPr>
                        </m:sSupPr>
                        <m:e>
                          <m:r>
                            <a:rPr lang="en-US" altLang="zh-TW" sz="2200" b="0" i="1" smtClean="0">
                              <a:latin typeface="Cambria Math" panose="02040503050406030204" pitchFamily="18" charset="0"/>
                            </a:rPr>
                            <m:t>𝑤</m:t>
                          </m:r>
                        </m:e>
                        <m:sup>
                          <m:r>
                            <a:rPr lang="en-US" altLang="zh-TW" sz="2200" b="0" i="1" smtClean="0">
                              <a:latin typeface="Cambria Math" panose="02040503050406030204" pitchFamily="18" charset="0"/>
                            </a:rPr>
                            <m:t>𝑡</m:t>
                          </m:r>
                        </m:sup>
                      </m:sSup>
                      <m:r>
                        <a:rPr lang="en-US" altLang="zh-TW" sz="2200" b="0" i="1" smtClean="0">
                          <a:latin typeface="Cambria Math" panose="02040503050406030204" pitchFamily="18" charset="0"/>
                        </a:rPr>
                        <m:t>+</m:t>
                      </m:r>
                      <m:r>
                        <a:rPr lang="en-US" altLang="zh-TW" sz="2200" b="0" i="1" smtClean="0">
                          <a:latin typeface="Cambria Math" panose="02040503050406030204" pitchFamily="18" charset="0"/>
                        </a:rPr>
                        <m:t>𝑏</m:t>
                      </m:r>
                      <m:r>
                        <a:rPr lang="en-US" altLang="zh-TW" sz="2200" b="0" i="1" smtClean="0">
                          <a:latin typeface="Cambria Math" panose="02040503050406030204" pitchFamily="18" charset="0"/>
                        </a:rPr>
                        <m:t>−1=0</m:t>
                      </m:r>
                    </m:oMath>
                  </m:oMathPara>
                </a14:m>
                <a:endParaRPr lang="en-US" altLang="zh-TW" sz="2200" b="0" dirty="0" smtClean="0">
                  <a:latin typeface="微軟正黑體" panose="020B0604030504040204" pitchFamily="34" charset="-120"/>
                  <a:ea typeface="微軟正黑體" panose="020B0604030504040204" pitchFamily="34" charset="-12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𝐻</m:t>
                          </m:r>
                        </m:e>
                        <m:sub>
                          <m:r>
                            <a:rPr lang="en-US" altLang="zh-TW" sz="2200" b="0" i="1" smtClean="0">
                              <a:latin typeface="Cambria Math" panose="02040503050406030204" pitchFamily="18" charset="0"/>
                            </a:rPr>
                            <m:t>2</m:t>
                          </m:r>
                        </m:sub>
                      </m:sSub>
                      <m:r>
                        <a:rPr lang="en-US" altLang="zh-TW" sz="2200" i="1">
                          <a:latin typeface="Cambria Math" panose="02040503050406030204" pitchFamily="18" charset="0"/>
                        </a:rPr>
                        <m:t>:</m:t>
                      </m:r>
                      <m:sSup>
                        <m:sSupPr>
                          <m:ctrlPr>
                            <a:rPr lang="en-US" altLang="zh-TW" sz="2200" i="1">
                              <a:latin typeface="Cambria Math" panose="02040503050406030204" pitchFamily="18" charset="0"/>
                            </a:rPr>
                          </m:ctrlPr>
                        </m:sSupPr>
                        <m:e>
                          <m:r>
                            <a:rPr lang="en-US" altLang="zh-TW" sz="2200" i="1">
                              <a:latin typeface="Cambria Math" panose="02040503050406030204" pitchFamily="18" charset="0"/>
                            </a:rPr>
                            <m:t>𝑤</m:t>
                          </m:r>
                        </m:e>
                        <m:sup>
                          <m:r>
                            <a:rPr lang="en-US" altLang="zh-TW" sz="2200" i="1">
                              <a:latin typeface="Cambria Math" panose="02040503050406030204" pitchFamily="18" charset="0"/>
                            </a:rPr>
                            <m:t>𝑡</m:t>
                          </m:r>
                        </m:sup>
                      </m:sSup>
                      <m:r>
                        <a:rPr lang="en-US" altLang="zh-TW" sz="2200" i="1">
                          <a:latin typeface="Cambria Math" panose="02040503050406030204" pitchFamily="18" charset="0"/>
                        </a:rPr>
                        <m:t>+</m:t>
                      </m:r>
                      <m:r>
                        <a:rPr lang="en-US" altLang="zh-TW" sz="2200" b="0" i="1" smtClean="0">
                          <a:latin typeface="Cambria Math" panose="02040503050406030204" pitchFamily="18" charset="0"/>
                        </a:rPr>
                        <m:t>𝑏</m:t>
                      </m:r>
                      <m:r>
                        <a:rPr lang="en-US" altLang="zh-TW" sz="2200" b="0" i="1" smtClean="0">
                          <a:latin typeface="Cambria Math" panose="02040503050406030204" pitchFamily="18" charset="0"/>
                        </a:rPr>
                        <m:t>+1=0</m:t>
                      </m:r>
                    </m:oMath>
                  </m:oMathPara>
                </a14:m>
                <a:endParaRPr lang="en-US" altLang="zh-TW" sz="2200" dirty="0" smtClean="0">
                  <a:latin typeface="微軟正黑體" panose="020B0604030504040204" pitchFamily="34" charset="-120"/>
                  <a:ea typeface="微軟正黑體" panose="020B0604030504040204" pitchFamily="34" charset="-120"/>
                </a:endParaRPr>
              </a:p>
              <a:p>
                <a:pPr marL="0" indent="0">
                  <a:buNone/>
                </a:pPr>
                <a:endParaRPr lang="en-US" altLang="zh-TW" sz="2200" dirty="0">
                  <a:latin typeface="微軟正黑體" panose="020B0604030504040204" pitchFamily="34" charset="-120"/>
                  <a:ea typeface="微軟正黑體" panose="020B0604030504040204" pitchFamily="34" charset="-120"/>
                </a:endParaRPr>
              </a:p>
              <a:p>
                <a:pPr marL="0" indent="0">
                  <a:buNone/>
                </a:pPr>
                <a14:m>
                  <m:oMath xmlns:m="http://schemas.openxmlformats.org/officeDocument/2006/math">
                    <m:sSub>
                      <m:sSubPr>
                        <m:ctrlPr>
                          <a:rPr lang="en-US" altLang="zh-TW" sz="2200" i="1">
                            <a:latin typeface="Cambria Math" panose="02040503050406030204" pitchFamily="18" charset="0"/>
                          </a:rPr>
                        </m:ctrlPr>
                      </m:sSubPr>
                      <m:e>
                        <m:r>
                          <a:rPr lang="en-US" altLang="zh-TW" sz="2200">
                            <a:latin typeface="Cambria Math"/>
                          </a:rPr>
                          <m:t>𝐻</m:t>
                        </m:r>
                      </m:e>
                      <m:sub>
                        <m:r>
                          <a:rPr lang="en-US" altLang="zh-TW" sz="2200">
                            <a:latin typeface="Cambria Math"/>
                          </a:rPr>
                          <m:t>1</m:t>
                        </m:r>
                      </m:sub>
                    </m:sSub>
                  </m:oMath>
                </a14:m>
                <a:r>
                  <a:rPr lang="zh-TW" altLang="en-US" sz="2200" dirty="0">
                    <a:latin typeface="微軟正黑體" panose="020B0604030504040204" pitchFamily="34" charset="-120"/>
                    <a:ea typeface="微軟正黑體" panose="020B0604030504040204" pitchFamily="34" charset="-120"/>
                  </a:rPr>
                  <a:t>到原點的距離</a:t>
                </a:r>
                <a:r>
                  <a:rPr lang="zh-TW" altLang="en-US" sz="2200" dirty="0" smtClean="0">
                    <a:latin typeface="微軟正黑體" panose="020B0604030504040204" pitchFamily="34" charset="-120"/>
                    <a:ea typeface="微軟正黑體" panose="020B0604030504040204" pitchFamily="34" charset="-120"/>
                  </a:rPr>
                  <a:t>為</a:t>
                </a:r>
                <a14:m>
                  <m:oMath xmlns:m="http://schemas.openxmlformats.org/officeDocument/2006/math">
                    <m:f>
                      <m:fPr>
                        <m:ctrlPr>
                          <a:rPr lang="en-US" altLang="zh-TW" sz="2200" i="1" smtClean="0">
                            <a:latin typeface="Cambria Math" panose="02040503050406030204" pitchFamily="18" charset="0"/>
                          </a:rPr>
                        </m:ctrlPr>
                      </m:fPr>
                      <m:num>
                        <m:d>
                          <m:dPr>
                            <m:begChr m:val="|"/>
                            <m:endChr m:val="|"/>
                            <m:ctrlPr>
                              <a:rPr lang="en-US" altLang="zh-TW" sz="2200" i="1" smtClean="0">
                                <a:latin typeface="Cambria Math" panose="02040503050406030204" pitchFamily="18" charset="0"/>
                              </a:rPr>
                            </m:ctrlPr>
                          </m:dPr>
                          <m:e>
                            <m:r>
                              <a:rPr lang="en-US" altLang="zh-TW" sz="2200" b="0" i="1" smtClean="0">
                                <a:latin typeface="Cambria Math" panose="02040503050406030204" pitchFamily="18" charset="0"/>
                              </a:rPr>
                              <m:t>𝑏</m:t>
                            </m:r>
                            <m:r>
                              <a:rPr lang="en-US" altLang="zh-TW" sz="2200" b="0" i="1" smtClean="0">
                                <a:latin typeface="Cambria Math" panose="02040503050406030204" pitchFamily="18" charset="0"/>
                              </a:rPr>
                              <m:t>−1</m:t>
                            </m:r>
                          </m:e>
                        </m:d>
                      </m:num>
                      <m:den>
                        <m:d>
                          <m:dPr>
                            <m:begChr m:val="‖"/>
                            <m:endChr m:val="‖"/>
                            <m:ctrlPr>
                              <a:rPr lang="en-US" altLang="zh-TW" sz="2200" i="1" smtClean="0">
                                <a:latin typeface="Cambria Math" panose="02040503050406030204" pitchFamily="18" charset="0"/>
                              </a:rPr>
                            </m:ctrlPr>
                          </m:dPr>
                          <m:e>
                            <m:r>
                              <a:rPr lang="en-US" altLang="zh-TW" sz="2200" b="0" i="1" smtClean="0">
                                <a:latin typeface="Cambria Math" panose="02040503050406030204" pitchFamily="18" charset="0"/>
                              </a:rPr>
                              <m:t>𝑤</m:t>
                            </m:r>
                          </m:e>
                        </m:d>
                      </m:den>
                    </m:f>
                  </m:oMath>
                </a14:m>
                <a:r>
                  <a:rPr lang="en-US" altLang="zh-TW" sz="2400" dirty="0" smtClean="0">
                    <a:latin typeface="微軟正黑體" panose="020B0604030504040204" pitchFamily="34" charset="-120"/>
                    <a:ea typeface="微軟正黑體" panose="020B0604030504040204" pitchFamily="34" charset="-120"/>
                  </a:rPr>
                  <a:t> ; </a:t>
                </a:r>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𝐻</m:t>
                        </m:r>
                      </m:e>
                      <m:sub>
                        <m:r>
                          <a:rPr lang="en-US" altLang="zh-TW" sz="2400" b="0" i="1" smtClean="0">
                            <a:latin typeface="Cambria Math" panose="02040503050406030204" pitchFamily="18" charset="0"/>
                          </a:rPr>
                          <m:t>2</m:t>
                        </m:r>
                      </m:sub>
                    </m:sSub>
                  </m:oMath>
                </a14:m>
                <a:r>
                  <a:rPr lang="zh-TW" altLang="en-US" sz="2400" dirty="0">
                    <a:latin typeface="微軟正黑體" panose="020B0604030504040204" pitchFamily="34" charset="-120"/>
                    <a:ea typeface="微軟正黑體" panose="020B0604030504040204" pitchFamily="34" charset="-120"/>
                  </a:rPr>
                  <a:t>到原點的距離為</a:t>
                </a:r>
                <a14:m>
                  <m:oMath xmlns:m="http://schemas.openxmlformats.org/officeDocument/2006/math">
                    <m:f>
                      <m:fPr>
                        <m:ctrlPr>
                          <a:rPr lang="en-US" altLang="zh-TW" sz="2400" i="1">
                            <a:latin typeface="Cambria Math" panose="02040503050406030204" pitchFamily="18" charset="0"/>
                          </a:rPr>
                        </m:ctrlPr>
                      </m:fPr>
                      <m:num>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𝑏</m:t>
                            </m:r>
                            <m:r>
                              <a:rPr lang="en-US" altLang="zh-TW" sz="2400" b="0" i="1" smtClean="0">
                                <a:latin typeface="Cambria Math" panose="02040503050406030204" pitchFamily="18" charset="0"/>
                              </a:rPr>
                              <m:t>+</m:t>
                            </m:r>
                            <m:r>
                              <a:rPr lang="en-US" altLang="zh-TW" sz="2400" i="1">
                                <a:latin typeface="Cambria Math" panose="02040503050406030204" pitchFamily="18" charset="0"/>
                              </a:rPr>
                              <m:t>1</m:t>
                            </m:r>
                          </m:e>
                        </m:d>
                      </m:num>
                      <m:den>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𝑤</m:t>
                            </m:r>
                          </m:e>
                        </m:d>
                      </m:den>
                    </m:f>
                    <m:r>
                      <a:rPr lang="zh-TW" altLang="en-US" sz="2400" i="1" smtClean="0">
                        <a:latin typeface="Cambria Math" panose="02040503050406030204" pitchFamily="18" charset="0"/>
                      </a:rPr>
                      <m:t>。</m:t>
                    </m:r>
                  </m:oMath>
                </a14:m>
                <a:r>
                  <a:rPr lang="en-US" altLang="zh-TW" sz="2400" dirty="0">
                    <a:latin typeface="微軟正黑體" panose="020B0604030504040204" pitchFamily="34" charset="-120"/>
                    <a:ea typeface="微軟正黑體" panose="020B0604030504040204" pitchFamily="34" charset="-120"/>
                  </a:rPr>
                  <a:t>SVM </a:t>
                </a:r>
                <a:r>
                  <a:rPr lang="zh-TW" altLang="en-US" sz="2400" dirty="0">
                    <a:latin typeface="微軟正黑體" panose="020B0604030504040204" pitchFamily="34" charset="-120"/>
                    <a:ea typeface="微軟正黑體" panose="020B0604030504040204" pitchFamily="34" charset="-120"/>
                  </a:rPr>
                  <a:t>要找</a:t>
                </a:r>
                <a:r>
                  <a:rPr lang="zh-TW" altLang="en-US" sz="2400" dirty="0" smtClean="0">
                    <a:latin typeface="微軟正黑體" panose="020B0604030504040204" pitchFamily="34" charset="-120"/>
                    <a:ea typeface="微軟正黑體" panose="020B0604030504040204" pitchFamily="34" charset="-120"/>
                  </a:rPr>
                  <a:t>的</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𝑥</m:t>
                    </m:r>
                    <m:r>
                      <a:rPr lang="en-US" altLang="zh-TW" sz="2400" i="1">
                        <a:latin typeface="Cambria Math" panose="02040503050406030204" pitchFamily="18" charset="0"/>
                      </a:rPr>
                      <m:t>+</m:t>
                    </m:r>
                    <m:r>
                      <a:rPr lang="en-US" altLang="zh-TW" sz="2400" i="1">
                        <a:latin typeface="Cambria Math" panose="02040503050406030204" pitchFamily="18" charset="0"/>
                      </a:rPr>
                      <m:t>𝑏</m:t>
                    </m:r>
                    <m:r>
                      <a:rPr lang="en-US" altLang="zh-TW" sz="2400" i="1">
                        <a:latin typeface="Cambria Math" panose="02040503050406030204" pitchFamily="18" charset="0"/>
                      </a:rPr>
                      <m:t>=0</m:t>
                    </m:r>
                  </m:oMath>
                </a14:m>
                <a:r>
                  <a:rPr lang="zh-TW" altLang="en-US" sz="2400" dirty="0">
                    <a:latin typeface="微軟正黑體" panose="020B0604030504040204" pitchFamily="34" charset="-120"/>
                    <a:ea typeface="微軟正黑體" panose="020B0604030504040204" pitchFamily="34" charset="-120"/>
                  </a:rPr>
                  <a:t>需</a:t>
                </a:r>
                <a:r>
                  <a:rPr lang="zh-TW" altLang="en-US" sz="2400" dirty="0" smtClean="0">
                    <a:latin typeface="微軟正黑體" panose="020B0604030504040204" pitchFamily="34" charset="-120"/>
                    <a:ea typeface="微軟正黑體" panose="020B0604030504040204" pitchFamily="34" charset="-120"/>
                  </a:rPr>
                  <a:t>使</a:t>
                </a:r>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𝐻</m:t>
                        </m:r>
                      </m:e>
                      <m:sub>
                        <m:r>
                          <a:rPr lang="en-US" altLang="zh-TW" sz="2400">
                            <a:latin typeface="Cambria Math" panose="02040503050406030204" pitchFamily="18" charset="0"/>
                          </a:rPr>
                          <m:t>1</m:t>
                        </m:r>
                      </m:sub>
                    </m:sSub>
                  </m:oMath>
                </a14:m>
                <a:r>
                  <a:rPr lang="zh-TW" altLang="en-US" sz="2400" dirty="0" smtClean="0">
                    <a:latin typeface="微軟正黑體" panose="020B0604030504040204" pitchFamily="34" charset="-120"/>
                    <a:ea typeface="微軟正黑體" panose="020B0604030504040204" pitchFamily="34" charset="-120"/>
                  </a:rPr>
                  <a:t>和</a:t>
                </a:r>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𝐻</m:t>
                        </m:r>
                      </m:e>
                      <m:sub>
                        <m:r>
                          <a:rPr lang="en-US" altLang="zh-TW" sz="2400" i="1">
                            <a:latin typeface="Cambria Math" panose="02040503050406030204" pitchFamily="18" charset="0"/>
                          </a:rPr>
                          <m:t>2</m:t>
                        </m:r>
                      </m:sub>
                    </m:sSub>
                  </m:oMath>
                </a14:m>
                <a:r>
                  <a:rPr lang="zh-TW" altLang="en-US" sz="2400" dirty="0" smtClean="0">
                    <a:latin typeface="微軟正黑體" panose="020B0604030504040204" pitchFamily="34" charset="-120"/>
                    <a:ea typeface="微軟正黑體" panose="020B0604030504040204" pitchFamily="34" charset="-120"/>
                  </a:rPr>
                  <a:t>距離</a:t>
                </a:r>
                <a:r>
                  <a:rPr lang="zh-TW" altLang="en-US" sz="2400" dirty="0">
                    <a:latin typeface="微軟正黑體" panose="020B0604030504040204" pitchFamily="34" charset="-120"/>
                    <a:ea typeface="微軟正黑體" panose="020B0604030504040204" pitchFamily="34" charset="-120"/>
                  </a:rPr>
                  <a:t>最</a:t>
                </a:r>
                <a:r>
                  <a:rPr lang="zh-TW" altLang="en-US" sz="2400" dirty="0" smtClean="0">
                    <a:latin typeface="微軟正黑體" panose="020B0604030504040204" pitchFamily="34" charset="-120"/>
                    <a:ea typeface="微軟正黑體" panose="020B0604030504040204" pitchFamily="34" charset="-120"/>
                  </a:rPr>
                  <a:t>遠</a:t>
                </a:r>
                <a:r>
                  <a:rPr lang="zh-TW" altLang="pl-PL" sz="2400" dirty="0">
                    <a:latin typeface="微軟正黑體" panose="020B0604030504040204" pitchFamily="34" charset="-120"/>
                    <a:ea typeface="微軟正黑體" panose="020B0604030504040204" pitchFamily="34" charset="-120"/>
                  </a:rPr>
                  <a:t>，</a:t>
                </a:r>
                <a:r>
                  <a:rPr lang="zh-TW" altLang="pl-PL" sz="2400" dirty="0" smtClean="0">
                    <a:latin typeface="微軟正黑體" panose="020B0604030504040204" pitchFamily="34" charset="-120"/>
                    <a:ea typeface="微軟正黑體" panose="020B0604030504040204" pitchFamily="34" charset="-120"/>
                  </a:rPr>
                  <a:t>也就是</a:t>
                </a:r>
                <a14:m>
                  <m:oMath xmlns:m="http://schemas.openxmlformats.org/officeDocument/2006/math">
                    <m:f>
                      <m:fPr>
                        <m:ctrlPr>
                          <a:rPr lang="en-US" altLang="zh-TW" sz="2400" i="1">
                            <a:latin typeface="Cambria Math" panose="02040503050406030204" pitchFamily="18" charset="0"/>
                          </a:rPr>
                        </m:ctrlPr>
                      </m:fPr>
                      <m:num>
                        <m:r>
                          <a:rPr lang="en-US" altLang="zh-TW" sz="2400" i="1" smtClean="0">
                            <a:latin typeface="Cambria Math" panose="02040503050406030204" pitchFamily="18" charset="0"/>
                          </a:rPr>
                          <m:t>2</m:t>
                        </m:r>
                      </m:num>
                      <m:den>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𝑤</m:t>
                            </m:r>
                          </m:e>
                        </m:d>
                      </m:den>
                    </m:f>
                  </m:oMath>
                </a14:m>
                <a:r>
                  <a:rPr lang="zh-TW" altLang="pl-PL" sz="2400" dirty="0" smtClean="0">
                    <a:latin typeface="微軟正黑體" panose="020B0604030504040204" pitchFamily="34" charset="-120"/>
                    <a:ea typeface="微軟正黑體" panose="020B0604030504040204" pitchFamily="34" charset="-120"/>
                  </a:rPr>
                  <a:t>最大；</a:t>
                </a:r>
                <a:r>
                  <a:rPr lang="zh-TW" altLang="en-US" sz="2400" dirty="0">
                    <a:latin typeface="微軟正黑體" panose="020B0604030504040204" pitchFamily="34" charset="-120"/>
                    <a:ea typeface="微軟正黑體" panose="020B0604030504040204" pitchFamily="34" charset="-120"/>
                  </a:rPr>
                  <a:t>換言之</a:t>
                </a:r>
                <a:r>
                  <a:rPr lang="zh-TW" altLang="en-US" sz="2400" dirty="0" smtClean="0">
                    <a:latin typeface="微軟正黑體" panose="020B0604030504040204" pitchFamily="34" charset="-120"/>
                    <a:ea typeface="微軟正黑體" panose="020B0604030504040204" pitchFamily="34" charset="-120"/>
                  </a:rPr>
                  <a:t>，</a:t>
                </a:r>
                <a14:m>
                  <m:oMath xmlns:m="http://schemas.openxmlformats.org/officeDocument/2006/math">
                    <m:d>
                      <m:dPr>
                        <m:begChr m:val="‖"/>
                        <m:endChr m:val="‖"/>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𝑤</m:t>
                        </m:r>
                      </m:e>
                    </m:d>
                  </m:oMath>
                </a14:m>
                <a:r>
                  <a:rPr lang="zh-TW" altLang="en-US" sz="2400" dirty="0" smtClean="0">
                    <a:latin typeface="微軟正黑體" panose="020B0604030504040204" pitchFamily="34" charset="-120"/>
                    <a:ea typeface="微軟正黑體" panose="020B0604030504040204" pitchFamily="34" charset="-120"/>
                  </a:rPr>
                  <a:t>最小</a:t>
                </a:r>
                <a:r>
                  <a:rPr lang="zh-TW" altLang="en-US" sz="2400" dirty="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所以</a:t>
                </a:r>
                <a:r>
                  <a:rPr lang="en-US" altLang="zh-TW" sz="2400" dirty="0" smtClean="0">
                    <a:latin typeface="微軟正黑體" panose="020B0604030504040204" pitchFamily="34" charset="-120"/>
                    <a:ea typeface="微軟正黑體" panose="020B0604030504040204" pitchFamily="34" charset="-120"/>
                  </a:rPr>
                  <a:t>SVM</a:t>
                </a:r>
                <a:r>
                  <a:rPr lang="zh-TW" altLang="en-US" sz="2400" dirty="0" smtClean="0">
                    <a:latin typeface="微軟正黑體" panose="020B0604030504040204" pitchFamily="34" charset="-120"/>
                    <a:ea typeface="微軟正黑體" panose="020B0604030504040204" pitchFamily="34" charset="-120"/>
                  </a:rPr>
                  <a:t>的</a:t>
                </a:r>
                <a:r>
                  <a:rPr lang="zh-TW" altLang="en-US" sz="2400" dirty="0">
                    <a:latin typeface="微軟正黑體" panose="020B0604030504040204" pitchFamily="34" charset="-120"/>
                    <a:ea typeface="微軟正黑體" panose="020B0604030504040204" pitchFamily="34" charset="-120"/>
                  </a:rPr>
                  <a:t>目標就是</a:t>
                </a:r>
                <a:r>
                  <a:rPr lang="zh-TW" altLang="en-US" sz="2400" dirty="0" smtClean="0">
                    <a:latin typeface="微軟正黑體" panose="020B0604030504040204" pitchFamily="34" charset="-120"/>
                    <a:ea typeface="微軟正黑體" panose="020B0604030504040204" pitchFamily="34" charset="-120"/>
                  </a:rPr>
                  <a:t>解</a:t>
                </a:r>
                <a:endParaRPr lang="en-US" altLang="zh-TW" sz="2400" dirty="0" smtClean="0">
                  <a:latin typeface="微軟正黑體" panose="020B0604030504040204" pitchFamily="34" charset="-120"/>
                  <a:ea typeface="微軟正黑體" panose="020B0604030504040204" pitchFamily="34" charset="-120"/>
                </a:endParaRPr>
              </a:p>
              <a:p>
                <a:pPr marL="0" indent="0">
                  <a:buNone/>
                </a:pPr>
                <a:endParaRPr lang="en-US" altLang="zh-TW" sz="2400" dirty="0" smtClean="0">
                  <a:latin typeface="微軟正黑體" panose="020B0604030504040204" pitchFamily="34" charset="-120"/>
                  <a:ea typeface="微軟正黑體" panose="020B0604030504040204" pitchFamily="34" charset="-12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TW" sz="2400" i="1" smtClean="0">
                              <a:latin typeface="Cambria Math" panose="02040503050406030204" pitchFamily="18" charset="0"/>
                            </a:rPr>
                          </m:ctrlPr>
                        </m:funcPr>
                        <m:fName>
                          <m:limLow>
                            <m:limLowPr>
                              <m:ctrlPr>
                                <a:rPr lang="en-US" altLang="zh-TW" sz="2400" i="1" smtClean="0">
                                  <a:latin typeface="Cambria Math" panose="02040503050406030204" pitchFamily="18" charset="0"/>
                                </a:rPr>
                              </m:ctrlPr>
                            </m:limLowPr>
                            <m:e>
                              <m:r>
                                <m:rPr>
                                  <m:sty m:val="p"/>
                                </m:rPr>
                                <a:rPr lang="en-US" altLang="zh-TW" sz="2400" i="0" smtClean="0">
                                  <a:latin typeface="Cambria Math" panose="02040503050406030204" pitchFamily="18" charset="0"/>
                                </a:rPr>
                                <m:t>min</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𝑡</m:t>
                              </m:r>
                            </m:sup>
                          </m:sSup>
                          <m:r>
                            <a:rPr lang="en-US" altLang="zh-TW" sz="2400" b="0" i="1" smtClean="0">
                              <a:latin typeface="Cambria Math" panose="02040503050406030204" pitchFamily="18" charset="0"/>
                            </a:rPr>
                            <m:t>𝑤</m:t>
                          </m:r>
                        </m:e>
                      </m:func>
                    </m:oMath>
                  </m:oMathPara>
                </a14:m>
                <a:endParaRPr lang="en-US" altLang="zh-TW" sz="2400" dirty="0" smtClean="0">
                  <a:latin typeface="微軟正黑體" panose="020B0604030504040204" pitchFamily="34" charset="-120"/>
                  <a:ea typeface="微軟正黑體" panose="020B0604030504040204" pitchFamily="34" charset="-12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𝑡</m:t>
                              </m:r>
                            </m:sup>
                          </m:sSup>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)≥1</m:t>
                      </m:r>
                    </m:oMath>
                  </m:oMathPara>
                </a14:m>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r>
                  <a:rPr lang="pl-PL" altLang="zh-TW" sz="2400" dirty="0">
                    <a:latin typeface="微軟正黑體" panose="020B0604030504040204" pitchFamily="34" charset="-120"/>
                    <a:ea typeface="微軟正黑體" panose="020B0604030504040204" pitchFamily="34" charset="-120"/>
                  </a:rPr>
                  <a:t/>
                </a:r>
                <a:br>
                  <a:rPr lang="pl-PL" altLang="zh-TW" sz="2400" dirty="0">
                    <a:latin typeface="微軟正黑體" panose="020B0604030504040204" pitchFamily="34" charset="-120"/>
                    <a:ea typeface="微軟正黑體" panose="020B0604030504040204" pitchFamily="34" charset="-120"/>
                  </a:rPr>
                </a:br>
                <a:r>
                  <a:rPr lang="pl-PL" altLang="zh-TW" sz="2400" dirty="0">
                    <a:latin typeface="微軟正黑體" panose="020B0604030504040204" pitchFamily="34" charset="-120"/>
                    <a:ea typeface="微軟正黑體" panose="020B0604030504040204" pitchFamily="34" charset="-120"/>
                  </a:rPr>
                  <a:t/>
                </a:r>
                <a:br>
                  <a:rPr lang="pl-PL" altLang="zh-TW"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r>
                  <a:rPr lang="zh-TW" altLang="en-US" sz="2400" dirty="0">
                    <a:latin typeface="微軟正黑體" panose="020B0604030504040204" pitchFamily="34" charset="-120"/>
                    <a:ea typeface="微軟正黑體" panose="020B0604030504040204" pitchFamily="34" charset="-120"/>
                  </a:rPr>
                  <a:t/>
                </a:r>
                <a:br>
                  <a:rPr lang="zh-TW" altLang="en-US" sz="2400" dirty="0">
                    <a:latin typeface="微軟正黑體" panose="020B0604030504040204" pitchFamily="34" charset="-120"/>
                    <a:ea typeface="微軟正黑體" panose="020B0604030504040204" pitchFamily="34" charset="-120"/>
                  </a:rPr>
                </a:br>
                <a:endParaRPr lang="en-US" altLang="zh-TW" sz="2200" b="0" dirty="0" smtClean="0">
                  <a:latin typeface="微軟正黑體" panose="020B0604030504040204" pitchFamily="34" charset="-120"/>
                  <a:ea typeface="微軟正黑體" panose="020B0604030504040204" pitchFamily="34" charset="-120"/>
                </a:endParaRPr>
              </a:p>
              <a:p>
                <a:pPr marL="0" indent="0">
                  <a:buNone/>
                </a:pPr>
                <a:endParaRPr lang="en-US" altLang="zh-TW" sz="2200" b="0" dirty="0" smtClean="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
                </a:r>
                <a:br>
                  <a:rPr lang="zh-TW" altLang="en-US" sz="2200" dirty="0">
                    <a:latin typeface="微軟正黑體" panose="020B0604030504040204" pitchFamily="34" charset="-120"/>
                    <a:ea typeface="微軟正黑體" panose="020B0604030504040204" pitchFamily="34" charset="-120"/>
                  </a:rPr>
                </a:b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3" name="文字版面配置區 2"/>
              <p:cNvSpPr>
                <a:spLocks noGrp="1" noRot="1" noChangeAspect="1" noMove="1" noResize="1" noEditPoints="1" noAdjustHandles="1" noChangeArrowheads="1" noChangeShapeType="1" noTextEdit="1"/>
              </p:cNvSpPr>
              <p:nvPr>
                <p:ph type="body" sz="half" idx="1"/>
              </p:nvPr>
            </p:nvSpPr>
            <p:spPr>
              <a:xfrm>
                <a:off x="457200" y="692696"/>
                <a:ext cx="8229600" cy="5174704"/>
              </a:xfrm>
              <a:blipFill rotWithShape="0">
                <a:blip r:embed="rId2"/>
                <a:stretch>
                  <a:fillRect l="-1111" t="-824" r="-4296" b="-1649"/>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1"/>
          </p:nvPr>
        </p:nvSpPr>
        <p:spPr/>
        <p:txBody>
          <a:bodyPr/>
          <a:lstStyle/>
          <a:p>
            <a:fld id="{6FDC4027-E37F-44C9-86AB-A406A2B8A72C}" type="slidenum">
              <a:rPr lang="zh-TW" altLang="en-US" smtClean="0"/>
              <a:pPr/>
              <a:t>25</a:t>
            </a:fld>
            <a:endParaRPr lang="en-US" altLang="zh-TW" dirty="0"/>
          </a:p>
        </p:txBody>
      </p:sp>
    </p:spTree>
    <p:extLst>
      <p:ext uri="{BB962C8B-B14F-4D97-AF65-F5344CB8AC3E}">
        <p14:creationId xmlns:p14="http://schemas.microsoft.com/office/powerpoint/2010/main" val="962328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6FDC4027-E37F-44C9-86AB-A406A2B8A72C}" type="slidenum">
              <a:rPr lang="zh-TW" altLang="en-US" smtClean="0">
                <a:latin typeface="微軟正黑體" panose="020B0604030504040204" pitchFamily="34" charset="-120"/>
                <a:ea typeface="微軟正黑體" panose="020B0604030504040204" pitchFamily="34" charset="-120"/>
              </a:rPr>
              <a:pPr/>
              <a:t>26</a:t>
            </a:fld>
            <a:endParaRPr lang="en-US" altLang="zh-TW">
              <a:latin typeface="微軟正黑體" panose="020B0604030504040204" pitchFamily="34" charset="-120"/>
              <a:ea typeface="微軟正黑體" panose="020B0604030504040204" pitchFamily="34" charset="-120"/>
            </a:endParaRPr>
          </a:p>
        </p:txBody>
      </p:sp>
      <p:pic>
        <p:nvPicPr>
          <p:cNvPr id="6" name="Picture 4" descr="Fig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738" y="1988840"/>
            <a:ext cx="460375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3179829" y="4611797"/>
            <a:ext cx="29081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600" dirty="0">
                <a:latin typeface="微軟正黑體" panose="020B0604030504040204" pitchFamily="34" charset="-120"/>
                <a:ea typeface="微軟正黑體" panose="020B0604030504040204" pitchFamily="34" charset="-120"/>
              </a:rPr>
              <a:t>(a) A</a:t>
            </a:r>
            <a:r>
              <a:rPr lang="zh-TW" altLang="en-US" sz="1600" dirty="0">
                <a:latin typeface="微軟正黑體" panose="020B0604030504040204" pitchFamily="34" charset="-120"/>
                <a:ea typeface="微軟正黑體" panose="020B0604030504040204" pitchFamily="34" charset="-120"/>
              </a:rPr>
              <a:t>類                             </a:t>
            </a:r>
            <a:r>
              <a:rPr lang="en-US" altLang="zh-TW" sz="1600" dirty="0">
                <a:latin typeface="微軟正黑體" panose="020B0604030504040204" pitchFamily="34" charset="-120"/>
                <a:ea typeface="微軟正黑體" panose="020B0604030504040204" pitchFamily="34" charset="-120"/>
              </a:rPr>
              <a:t>(b)B</a:t>
            </a:r>
            <a:r>
              <a:rPr lang="zh-TW" altLang="en-US" sz="1600" dirty="0">
                <a:latin typeface="微軟正黑體" panose="020B0604030504040204" pitchFamily="34" charset="-120"/>
                <a:ea typeface="微軟正黑體" panose="020B0604030504040204" pitchFamily="34" charset="-120"/>
              </a:rPr>
              <a:t>類</a:t>
            </a:r>
          </a:p>
          <a:p>
            <a:pPr algn="ct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rPr>
              <a:t>8.7.2 </a:t>
            </a:r>
            <a:r>
              <a:rPr lang="zh-TW" altLang="en-US" sz="1600" dirty="0">
                <a:latin typeface="微軟正黑體" panose="020B0604030504040204" pitchFamily="34" charset="-120"/>
                <a:ea typeface="微軟正黑體" panose="020B0604030504040204" pitchFamily="34" charset="-120"/>
              </a:rPr>
              <a:t>訓綀用的二類影像</a:t>
            </a:r>
          </a:p>
        </p:txBody>
      </p:sp>
    </p:spTree>
    <p:extLst>
      <p:ext uri="{BB962C8B-B14F-4D97-AF65-F5344CB8AC3E}">
        <p14:creationId xmlns:p14="http://schemas.microsoft.com/office/powerpoint/2010/main" val="1330580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3EAA1CB-F3A0-436A-AD19-64D57ECDC44D}" type="slidenum">
              <a:rPr kumimoji="0" lang="zh-TW" altLang="en-US">
                <a:latin typeface="微軟正黑體" panose="020B0604030504040204" pitchFamily="34" charset="-120"/>
                <a:ea typeface="微軟正黑體" panose="020B0604030504040204" pitchFamily="34" charset="-120"/>
              </a:rPr>
              <a:pPr eaLnBrk="1" hangingPunct="1"/>
              <a:t>27</a:t>
            </a:fld>
            <a:endParaRPr kumimoji="0" lang="en-US" altLang="zh-TW">
              <a:latin typeface="微軟正黑體" panose="020B0604030504040204" pitchFamily="34" charset="-120"/>
              <a:ea typeface="微軟正黑體" panose="020B0604030504040204" pitchFamily="34" charset="-120"/>
            </a:endParaRPr>
          </a:p>
        </p:txBody>
      </p:sp>
      <p:grpSp>
        <p:nvGrpSpPr>
          <p:cNvPr id="11270" name="群組 11"/>
          <p:cNvGrpSpPr>
            <a:grpSpLocks/>
          </p:cNvGrpSpPr>
          <p:nvPr/>
        </p:nvGrpSpPr>
        <p:grpSpPr bwMode="auto">
          <a:xfrm>
            <a:off x="971376" y="1196752"/>
            <a:ext cx="6985000" cy="4808745"/>
            <a:chOff x="755650" y="661988"/>
            <a:chExt cx="6985000" cy="4808745"/>
          </a:xfrm>
        </p:grpSpPr>
        <p:grpSp>
          <p:nvGrpSpPr>
            <p:cNvPr id="11271" name="Group 17"/>
            <p:cNvGrpSpPr>
              <a:grpSpLocks/>
            </p:cNvGrpSpPr>
            <p:nvPr/>
          </p:nvGrpSpPr>
          <p:grpSpPr bwMode="auto">
            <a:xfrm>
              <a:off x="755650" y="661988"/>
              <a:ext cx="6650038" cy="1182687"/>
              <a:chOff x="476" y="417"/>
              <a:chExt cx="4189" cy="745"/>
            </a:xfrm>
          </p:grpSpPr>
          <p:sp>
            <p:nvSpPr>
              <p:cNvPr id="11274" name="Rectangle 14"/>
              <p:cNvSpPr>
                <a:spLocks noChangeArrowheads="1"/>
              </p:cNvSpPr>
              <p:nvPr/>
            </p:nvSpPr>
            <p:spPr bwMode="auto">
              <a:xfrm>
                <a:off x="476" y="417"/>
                <a:ext cx="418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將</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訓</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綀用的二張</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影像分割</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成</a:t>
                </a:r>
                <a:r>
                  <a:rPr lang="en-US" altLang="zh-TW" sz="2200" i="1" dirty="0">
                    <a:latin typeface="微軟正黑體" panose="020B0604030504040204" pitchFamily="34" charset="-120"/>
                    <a:ea typeface="微軟正黑體" panose="020B0604030504040204" pitchFamily="34" charset="-120"/>
                    <a:cs typeface="Times New Roman" panose="02020603050405020304" pitchFamily="18" charset="0"/>
                  </a:rPr>
                  <a:t>L</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份。假設</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每份的訓綀</a:t>
                </a:r>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endParaRPr>
              </a:p>
              <a:p>
                <a:pPr eaLnBrk="1" hangingPunct="1"/>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小模組爲一張</a:t>
                </a:r>
                <a:endParaRPr lang="en-US" altLang="zh-TW" sz="2200" dirty="0">
                  <a:latin typeface="微軟正黑體" panose="020B0604030504040204" pitchFamily="34" charset="-120"/>
                  <a:ea typeface="微軟正黑體" panose="020B0604030504040204" pitchFamily="34" charset="-120"/>
                </a:endParaRPr>
              </a:p>
            </p:txBody>
          </p:sp>
          <p:graphicFrame>
            <p:nvGraphicFramePr>
              <p:cNvPr id="11267" name="Object 3"/>
              <p:cNvGraphicFramePr>
                <a:graphicFrameLocks noChangeAspect="1"/>
              </p:cNvGraphicFramePr>
              <p:nvPr/>
            </p:nvGraphicFramePr>
            <p:xfrm>
              <a:off x="1586" y="669"/>
              <a:ext cx="680" cy="209"/>
            </p:xfrm>
            <a:graphic>
              <a:graphicData uri="http://schemas.openxmlformats.org/presentationml/2006/ole">
                <mc:AlternateContent xmlns:mc="http://schemas.openxmlformats.org/markup-compatibility/2006">
                  <mc:Choice xmlns:v="urn:schemas-microsoft-com:vml" Requires="v">
                    <p:oleObj spid="_x0000_s11357" name="方程式" r:id="rId3" imgW="710891" imgH="215806" progId="Equation.3">
                      <p:embed/>
                    </p:oleObj>
                  </mc:Choice>
                  <mc:Fallback>
                    <p:oleObj name="方程式" r:id="rId3" imgW="710891"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 y="669"/>
                            <a:ext cx="680"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15"/>
              <p:cNvSpPr>
                <a:spLocks noChangeArrowheads="1"/>
              </p:cNvSpPr>
              <p:nvPr/>
            </p:nvSpPr>
            <p:spPr bwMode="auto">
              <a:xfrm>
                <a:off x="1402" y="636"/>
                <a:ext cx="326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的子影像，則可先將其轉換成</a:t>
                </a:r>
                <a:endParaRPr lang="zh-TW" altLang="en-US" sz="2200" dirty="0">
                  <a:latin typeface="微軟正黑體" panose="020B0604030504040204" pitchFamily="34" charset="-120"/>
                  <a:ea typeface="微軟正黑體" panose="020B0604030504040204" pitchFamily="34" charset="-120"/>
                </a:endParaRPr>
              </a:p>
            </p:txBody>
          </p:sp>
          <p:graphicFrame>
            <p:nvGraphicFramePr>
              <p:cNvPr id="11268" name="Object 4"/>
              <p:cNvGraphicFramePr>
                <a:graphicFrameLocks noChangeAspect="1"/>
              </p:cNvGraphicFramePr>
              <p:nvPr/>
            </p:nvGraphicFramePr>
            <p:xfrm>
              <a:off x="567" y="940"/>
              <a:ext cx="1814" cy="222"/>
            </p:xfrm>
            <a:graphic>
              <a:graphicData uri="http://schemas.openxmlformats.org/presentationml/2006/ole">
                <mc:AlternateContent xmlns:mc="http://schemas.openxmlformats.org/markup-compatibility/2006">
                  <mc:Choice xmlns:v="urn:schemas-microsoft-com:vml" Requires="v">
                    <p:oleObj spid="_x0000_s11358" name="方程式" r:id="rId5" imgW="1943100" imgH="241300" progId="Equation.3">
                      <p:embed/>
                    </p:oleObj>
                  </mc:Choice>
                  <mc:Fallback>
                    <p:oleObj name="方程式" r:id="rId5" imgW="19431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940"/>
                            <a:ext cx="1814"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72" name="Rectangle 16"/>
            <p:cNvSpPr>
              <a:spLocks noChangeArrowheads="1"/>
            </p:cNvSpPr>
            <p:nvPr/>
          </p:nvSpPr>
          <p:spPr bwMode="auto">
            <a:xfrm>
              <a:off x="3779838" y="148272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a:latin typeface="微軟正黑體" panose="020B0604030504040204" pitchFamily="34" charset="-120"/>
                <a:ea typeface="微軟正黑體" panose="020B0604030504040204" pitchFamily="34" charset="-120"/>
              </a:endParaRPr>
            </a:p>
          </p:txBody>
        </p:sp>
        <p:graphicFrame>
          <p:nvGraphicFramePr>
            <p:cNvPr id="11266" name="Object 2"/>
            <p:cNvGraphicFramePr>
              <a:graphicFrameLocks noChangeAspect="1"/>
            </p:cNvGraphicFramePr>
            <p:nvPr/>
          </p:nvGraphicFramePr>
          <p:xfrm>
            <a:off x="1403350" y="2286000"/>
            <a:ext cx="6337300" cy="2655888"/>
          </p:xfrm>
          <a:graphic>
            <a:graphicData uri="http://schemas.openxmlformats.org/presentationml/2006/ole">
              <mc:AlternateContent xmlns:mc="http://schemas.openxmlformats.org/markup-compatibility/2006">
                <mc:Choice xmlns:v="urn:schemas-microsoft-com:vml" Requires="v">
                  <p:oleObj spid="_x0000_s11359" name="Visio" r:id="rId7" imgW="4479120" imgH="1875960" progId="Visio.Drawing.11">
                    <p:embed/>
                  </p:oleObj>
                </mc:Choice>
                <mc:Fallback>
                  <p:oleObj name="Visio" r:id="rId7" imgW="4479120" imgH="1875960" progId="Visio.Drawing.11">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286000"/>
                          <a:ext cx="6337300" cy="265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Rectangle 20"/>
            <p:cNvSpPr>
              <a:spLocks noChangeArrowheads="1"/>
            </p:cNvSpPr>
            <p:nvPr/>
          </p:nvSpPr>
          <p:spPr bwMode="auto">
            <a:xfrm>
              <a:off x="3951969" y="5132179"/>
              <a:ext cx="13035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8.7.3</a:t>
              </a:r>
              <a:r>
                <a:rPr lang="en-US" altLang="zh-TW"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抽樣</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A5647E9-B713-4321-A2E3-03496D021705}" type="slidenum">
              <a:rPr kumimoji="0" lang="zh-TW" altLang="en-US">
                <a:latin typeface="微軟正黑體" panose="020B0604030504040204" pitchFamily="34" charset="-120"/>
                <a:ea typeface="微軟正黑體" panose="020B0604030504040204" pitchFamily="34" charset="-120"/>
              </a:rPr>
              <a:pPr eaLnBrk="1" hangingPunct="1"/>
              <a:t>28</a:t>
            </a:fld>
            <a:endParaRPr kumimoji="0" lang="en-US" altLang="zh-TW">
              <a:latin typeface="微軟正黑體" panose="020B0604030504040204" pitchFamily="34" charset="-120"/>
              <a:ea typeface="微軟正黑體" panose="020B0604030504040204" pitchFamily="34" charset="-120"/>
            </a:endParaRPr>
          </a:p>
        </p:txBody>
      </p:sp>
      <p:grpSp>
        <p:nvGrpSpPr>
          <p:cNvPr id="12295" name="Group 7"/>
          <p:cNvGrpSpPr>
            <a:grpSpLocks/>
          </p:cNvGrpSpPr>
          <p:nvPr/>
        </p:nvGrpSpPr>
        <p:grpSpPr bwMode="auto">
          <a:xfrm>
            <a:off x="468313" y="579437"/>
            <a:ext cx="8064500" cy="1662113"/>
            <a:chOff x="250" y="270"/>
            <a:chExt cx="5125" cy="1047"/>
          </a:xfrm>
        </p:grpSpPr>
        <mc:AlternateContent xmlns:mc="http://schemas.openxmlformats.org/markup-compatibility/2006" xmlns:a14="http://schemas.microsoft.com/office/drawing/2010/main">
          <mc:Choice Requires="a14">
            <p:sp>
              <p:nvSpPr>
                <p:cNvPr id="12298" name="Rectangle 5"/>
                <p:cNvSpPr>
                  <a:spLocks noChangeArrowheads="1"/>
                </p:cNvSpPr>
                <p:nvPr/>
              </p:nvSpPr>
              <p:spPr bwMode="auto">
                <a:xfrm>
                  <a:off x="250" y="270"/>
                  <a:ext cx="5125" cy="10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50000"/>
                    </a:lnSpc>
                  </a:pP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我們</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將這些為數</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𝐿</m:t>
                      </m:r>
                    </m:oMath>
                  </a14:m>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個的小模組代入下列的</a:t>
                  </a:r>
                  <a:r>
                    <a:rPr lang="zh-TW" altLang="en-US" sz="2200" b="1" dirty="0">
                      <a:solidFill>
                        <a:schemeClr val="hlink"/>
                      </a:solidFill>
                      <a:latin typeface="微軟正黑體" panose="020B0604030504040204" pitchFamily="34" charset="-120"/>
                      <a:ea typeface="微軟正黑體" panose="020B0604030504040204" pitchFamily="34" charset="-120"/>
                    </a:rPr>
                    <a:t>二次數學規劃的問題</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(Quadratic Programming Problem)</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上以解得係數</a:t>
                  </a:r>
                </a:p>
                <a:p>
                  <a:pPr eaLnBrk="1" hangingPunct="1">
                    <a:lnSpc>
                      <a:spcPct val="150000"/>
                    </a:lnSpc>
                  </a:pPr>
                  <a:r>
                    <a:rPr lang="zh-TW" altLang="en-US" sz="2400" dirty="0">
                      <a:latin typeface="微軟正黑體" panose="020B0604030504040204" pitchFamily="34" charset="-120"/>
                      <a:ea typeface="微軟正黑體" panose="020B0604030504040204" pitchFamily="34" charset="-120"/>
                    </a:rPr>
                    <a:t>		。</a:t>
                  </a:r>
                  <a:endParaRPr lang="en-US" altLang="zh-TW" sz="2400" dirty="0">
                    <a:latin typeface="微軟正黑體" panose="020B0604030504040204" pitchFamily="34" charset="-120"/>
                    <a:ea typeface="微軟正黑體" panose="020B0604030504040204" pitchFamily="34" charset="-120"/>
                  </a:endParaRPr>
                </a:p>
              </p:txBody>
            </p:sp>
          </mc:Choice>
          <mc:Fallback xmlns="">
            <p:sp>
              <p:nvSpPr>
                <p:cNvPr id="12298" name="Rectangle 5"/>
                <p:cNvSpPr>
                  <a:spLocks noRot="1" noChangeAspect="1" noMove="1" noResize="1" noEditPoints="1" noAdjustHandles="1" noChangeArrowheads="1" noChangeShapeType="1" noTextEdit="1"/>
                </p:cNvSpPr>
                <p:nvPr/>
              </p:nvSpPr>
              <p:spPr bwMode="auto">
                <a:xfrm>
                  <a:off x="250" y="270"/>
                  <a:ext cx="5125" cy="1047"/>
                </a:xfrm>
                <a:prstGeom prst="rect">
                  <a:avLst/>
                </a:prstGeom>
                <a:blipFill rotWithShape="0">
                  <a:blip r:embed="rId3"/>
                  <a:stretch>
                    <a:fillRect l="-983" b="-40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12293" name="Object 4"/>
                <p:cNvGraphicFramePr>
                  <a:graphicFrameLocks noChangeAspect="1"/>
                </p:cNvGraphicFramePr>
                <p:nvPr/>
              </p:nvGraphicFramePr>
              <p:xfrm>
                <a:off x="346" y="969"/>
                <a:ext cx="1056" cy="289"/>
              </p:xfrm>
              <a:graphic>
                <a:graphicData uri="http://schemas.openxmlformats.org/presentationml/2006/ole">
                  <mc:AlternateContent>
                    <mc:Choice xmlns:v="urn:schemas-microsoft-com:vml" Requires="v">
                      <p:oleObj spid="_x0000_s12383" name="方程式" r:id="rId4" imgW="799920" imgH="215640" progId="Equation.3">
                        <p:embed/>
                      </p:oleObj>
                    </mc:Choice>
                    <mc:Fallback>
                      <p:oleObj name="方程式" r:id="rId4" imgW="799920" imgH="215640" progId="Equation.3">
                        <p:embed/>
                        <p:pic>
                          <p:nvPicPr>
                            <p:cNvPr id="0" name="Object 4"/>
                            <p:cNvPicPr>
                              <a:picLocks noChangeAspect="1" noChangeArrowheads="1"/>
                            </p:cNvPicPr>
                            <p:nvPr/>
                          </p:nvPicPr>
                          <p:blipFill>
                            <a:blip r:embed="rId5">
                              <a:extLst>
                                <a:ext uri="{28A0092B-C50C-407E-A947-70E740481C1C}">
                                  <a14:useLocalDpi val="0"/>
                                </a:ext>
                              </a:extLst>
                            </a:blip>
                            <a:srcRect/>
                            <a:stretch>
                              <a:fillRect/>
                            </a:stretch>
                          </p:blipFill>
                          <p:spPr bwMode="auto">
                            <a:xfrm>
                              <a:off x="346" y="969"/>
                              <a:ext cx="1056" cy="289"/>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2293" name="Object 4"/>
                <p:cNvGraphicFramePr>
                  <a:graphicFrameLocks noChangeAspect="1"/>
                </p:cNvGraphicFramePr>
                <p:nvPr/>
              </p:nvGraphicFramePr>
              <p:xfrm>
                <a:off x="346" y="969"/>
                <a:ext cx="1056" cy="289"/>
              </p:xfrm>
              <a:graphic>
                <a:graphicData uri="http://schemas.openxmlformats.org/presentationml/2006/ole">
                  <mc:AlternateContent>
                    <mc:Choice xmlns:v="urn:schemas-microsoft-com:vml" Requires="v">
                      <p:oleObj spid="_x0000_s12353" name="方程式" r:id="rId6" imgW="799920" imgH="215640" progId="Equation.3">
                        <p:embed/>
                      </p:oleObj>
                    </mc:Choice>
                    <mc:Fallback>
                      <p:oleObj name="方程式" r:id="rId6" imgW="799920" imgH="2156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 y="969"/>
                              <a:ext cx="1056"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aphicFrame>
        <p:nvGraphicFramePr>
          <p:cNvPr id="12290" name="Object 2"/>
          <p:cNvGraphicFramePr>
            <a:graphicFrameLocks noChangeAspect="1"/>
          </p:cNvGraphicFramePr>
          <p:nvPr>
            <p:extLst>
              <p:ext uri="{D42A27DB-BD31-4B8C-83A1-F6EECF244321}">
                <p14:modId xmlns:p14="http://schemas.microsoft.com/office/powerpoint/2010/main" val="3940572273"/>
              </p:ext>
            </p:extLst>
          </p:nvPr>
        </p:nvGraphicFramePr>
        <p:xfrm>
          <a:off x="1258888" y="2133600"/>
          <a:ext cx="4951412" cy="814388"/>
        </p:xfrm>
        <a:graphic>
          <a:graphicData uri="http://schemas.openxmlformats.org/presentationml/2006/ole">
            <mc:AlternateContent xmlns:mc="http://schemas.openxmlformats.org/markup-compatibility/2006">
              <mc:Choice xmlns:v="urn:schemas-microsoft-com:vml" Requires="v">
                <p:oleObj spid="_x0000_s12384" name="Equation" r:id="rId8" imgW="2717640" imgH="444240" progId="Equation.DSMT4">
                  <p:embed/>
                </p:oleObj>
              </mc:Choice>
              <mc:Fallback>
                <p:oleObj name="Equation" r:id="rId8" imgW="2717640" imgH="444240"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2133600"/>
                        <a:ext cx="4951412"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Rectangle 11"/>
          <p:cNvSpPr>
            <a:spLocks noChangeArrowheads="1"/>
          </p:cNvSpPr>
          <p:nvPr/>
        </p:nvSpPr>
        <p:spPr bwMode="auto">
          <a:xfrm>
            <a:off x="468313" y="2901950"/>
            <a:ext cx="11160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滿足</a:t>
            </a:r>
            <a:endParaRPr lang="zh-TW" altLang="en-US" sz="2200">
              <a:latin typeface="微軟正黑體" panose="020B0604030504040204" pitchFamily="34" charset="-120"/>
              <a:ea typeface="微軟正黑體" panose="020B0604030504040204" pitchFamily="34" charset="-120"/>
            </a:endParaRPr>
          </a:p>
          <a:p>
            <a:endParaRPr lang="zh-TW" altLang="en-US" sz="2400">
              <a:latin typeface="微軟正黑體" panose="020B0604030504040204" pitchFamily="34" charset="-120"/>
              <a:ea typeface="微軟正黑體" panose="020B0604030504040204" pitchFamily="34" charset="-120"/>
            </a:endParaRPr>
          </a:p>
        </p:txBody>
      </p:sp>
      <p:graphicFrame>
        <p:nvGraphicFramePr>
          <p:cNvPr id="12291" name="Object 3"/>
          <p:cNvGraphicFramePr>
            <a:graphicFrameLocks noChangeAspect="1"/>
          </p:cNvGraphicFramePr>
          <p:nvPr>
            <p:extLst>
              <p:ext uri="{D42A27DB-BD31-4B8C-83A1-F6EECF244321}">
                <p14:modId xmlns:p14="http://schemas.microsoft.com/office/powerpoint/2010/main" val="144363643"/>
              </p:ext>
            </p:extLst>
          </p:nvPr>
        </p:nvGraphicFramePr>
        <p:xfrm>
          <a:off x="1374775" y="3341688"/>
          <a:ext cx="3081338" cy="852487"/>
        </p:xfrm>
        <a:graphic>
          <a:graphicData uri="http://schemas.openxmlformats.org/presentationml/2006/ole">
            <mc:AlternateContent xmlns:mc="http://schemas.openxmlformats.org/markup-compatibility/2006">
              <mc:Choice xmlns:v="urn:schemas-microsoft-com:vml" Requires="v">
                <p:oleObj spid="_x0000_s12385" name="Equation" r:id="rId10" imgW="1549080" imgH="431640" progId="Equation.DSMT4">
                  <p:embed/>
                </p:oleObj>
              </mc:Choice>
              <mc:Fallback>
                <p:oleObj name="Equation" r:id="rId10" imgW="1549080" imgH="43164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4775" y="3341688"/>
                        <a:ext cx="3081338"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2297" name="Rectangle 12"/>
              <p:cNvSpPr>
                <a:spLocks noChangeArrowheads="1"/>
              </p:cNvSpPr>
              <p:nvPr/>
            </p:nvSpPr>
            <p:spPr bwMode="auto">
              <a:xfrm>
                <a:off x="487163" y="4384675"/>
                <a:ext cx="7848600" cy="22549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這些解出的正係數所對應的小模組向量集也稱作</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Support Vectors</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endParaRPr>
              </a:p>
              <a:p>
                <a:pPr eaLnBrk="1" hangingPunct="1">
                  <a:lnSpc>
                    <a:spcPct val="200000"/>
                  </a:lnSpc>
                </a:pPr>
                <a:r>
                  <a:rPr lang="zh-TW" altLang="en-US" sz="2200" dirty="0" smtClean="0">
                    <a:latin typeface="微軟正黑體" panose="020B0604030504040204" pitchFamily="34" charset="-120"/>
                    <a:ea typeface="微軟正黑體" panose="020B0604030504040204" pitchFamily="34" charset="-120"/>
                  </a:rPr>
                  <a:t>令</a:t>
                </a:r>
                <a14:m>
                  <m:oMath xmlns:m="http://schemas.openxmlformats.org/officeDocument/2006/math">
                    <m:r>
                      <a:rPr lang="en-US" altLang="zh-TW" sz="2200" b="0" i="1" smtClean="0">
                        <a:latin typeface="Cambria Math" panose="02040503050406030204" pitchFamily="18" charset="0"/>
                      </a:rPr>
                      <m:t>𝑓</m:t>
                    </m:r>
                    <m:d>
                      <m:dPr>
                        <m:ctrlPr>
                          <a:rPr lang="en-US" altLang="zh-TW" sz="2200" b="0" i="1" smtClean="0">
                            <a:latin typeface="Cambria Math" panose="02040503050406030204" pitchFamily="18" charset="0"/>
                          </a:rPr>
                        </m:ctrlPr>
                      </m:dPr>
                      <m:e>
                        <m:r>
                          <a:rPr lang="en-US" altLang="zh-TW" sz="2200" b="0" i="1" smtClean="0">
                            <a:latin typeface="Cambria Math" panose="02040503050406030204" pitchFamily="18" charset="0"/>
                          </a:rPr>
                          <m:t>𝑥</m:t>
                        </m:r>
                      </m:e>
                    </m:d>
                    <m:r>
                      <a:rPr lang="en-US" altLang="zh-TW" sz="2200" b="0" i="1" smtClean="0">
                        <a:latin typeface="Cambria Math" panose="02040503050406030204" pitchFamily="18" charset="0"/>
                      </a:rPr>
                      <m:t>=</m:t>
                    </m:r>
                    <m:r>
                      <a:rPr lang="en-US" altLang="zh-TW" sz="2200" b="0" i="1" smtClean="0">
                        <a:latin typeface="Cambria Math" panose="02040503050406030204" pitchFamily="18" charset="0"/>
                      </a:rPr>
                      <m:t>𝑠𝑔𝑛</m:t>
                    </m:r>
                    <m:r>
                      <a:rPr lang="en-US" altLang="zh-TW" sz="2200" b="0" i="1" smtClean="0">
                        <a:latin typeface="Cambria Math" panose="02040503050406030204" pitchFamily="18" charset="0"/>
                      </a:rPr>
                      <m:t>(</m:t>
                    </m:r>
                    <m:nary>
                      <m:naryPr>
                        <m:chr m:val="∑"/>
                        <m:ctrlPr>
                          <a:rPr lang="en-US" altLang="zh-TW" sz="2200" b="0" i="1" smtClean="0">
                            <a:latin typeface="Cambria Math" panose="02040503050406030204" pitchFamily="18" charset="0"/>
                          </a:rPr>
                        </m:ctrlPr>
                      </m:naryPr>
                      <m:sub>
                        <m:r>
                          <m:rPr>
                            <m:brk m:alnAt="23"/>
                          </m:rPr>
                          <a:rPr lang="en-US" altLang="zh-TW" sz="2200" b="0" i="1" smtClean="0">
                            <a:latin typeface="Cambria Math" panose="02040503050406030204" pitchFamily="18" charset="0"/>
                          </a:rPr>
                          <m:t>𝑖</m:t>
                        </m:r>
                        <m:r>
                          <a:rPr lang="en-US" altLang="zh-TW" sz="2200" b="0" i="1" smtClean="0">
                            <a:latin typeface="Cambria Math" panose="02040503050406030204" pitchFamily="18" charset="0"/>
                          </a:rPr>
                          <m:t>=1</m:t>
                        </m:r>
                      </m:sub>
                      <m:sup>
                        <m:sSup>
                          <m:sSupPr>
                            <m:ctrlPr>
                              <a:rPr lang="en-US" altLang="zh-TW" sz="2200" b="0" i="1" smtClean="0">
                                <a:latin typeface="Cambria Math" panose="02040503050406030204" pitchFamily="18" charset="0"/>
                              </a:rPr>
                            </m:ctrlPr>
                          </m:sSupPr>
                          <m:e>
                            <m:r>
                              <a:rPr lang="en-US" altLang="zh-TW" sz="2200" b="0" i="1" smtClean="0">
                                <a:latin typeface="Cambria Math" panose="02040503050406030204" pitchFamily="18" charset="0"/>
                              </a:rPr>
                              <m:t>𝐿</m:t>
                            </m:r>
                          </m:e>
                          <m:sup>
                            <m:r>
                              <a:rPr lang="en-US" altLang="zh-TW" sz="2200" b="0" i="1" smtClean="0">
                                <a:latin typeface="Cambria Math" panose="02040503050406030204" pitchFamily="18" charset="0"/>
                              </a:rPr>
                              <m:t>′</m:t>
                            </m:r>
                          </m:sup>
                        </m:sSup>
                      </m:sup>
                      <m:e>
                        <m:sSub>
                          <m:sSubPr>
                            <m:ctrlPr>
                              <a:rPr lang="en-US" altLang="zh-TW" sz="2200" b="0" i="1" smtClean="0">
                                <a:latin typeface="Cambria Math" panose="02040503050406030204" pitchFamily="18" charset="0"/>
                              </a:rPr>
                            </m:ctrlPr>
                          </m:sSubPr>
                          <m:e>
                            <m:r>
                              <a:rPr lang="en-US" altLang="zh-TW" sz="2200" b="0" i="1" smtClean="0">
                                <a:latin typeface="Cambria Math" panose="02040503050406030204" pitchFamily="18" charset="0"/>
                              </a:rPr>
                              <m:t>𝑦</m:t>
                            </m:r>
                          </m:e>
                          <m:sub>
                            <m:r>
                              <a:rPr lang="en-US" altLang="zh-TW" sz="2200" b="0" i="1" smtClean="0">
                                <a:latin typeface="Cambria Math" panose="02040503050406030204" pitchFamily="18" charset="0"/>
                              </a:rPr>
                              <m:t>𝑖</m:t>
                            </m:r>
                          </m:sub>
                        </m:sSub>
                        <m:sSub>
                          <m:sSubPr>
                            <m:ctrlPr>
                              <a:rPr lang="en-US" altLang="zh-TW" sz="2200" b="0" i="1" smtClean="0">
                                <a:latin typeface="Cambria Math" panose="02040503050406030204" pitchFamily="18" charset="0"/>
                              </a:rPr>
                            </m:ctrlPr>
                          </m:sSubPr>
                          <m:e>
                            <m:r>
                              <a:rPr lang="zh-TW" altLang="en-US" sz="2200" b="0" i="1" smtClean="0">
                                <a:latin typeface="Cambria Math" panose="02040503050406030204" pitchFamily="18" charset="0"/>
                              </a:rPr>
                              <m:t>𝛼</m:t>
                            </m:r>
                          </m:e>
                          <m:sub>
                            <m:r>
                              <a:rPr lang="en-US" altLang="zh-TW" sz="2200" b="0" i="1" smtClean="0">
                                <a:latin typeface="Cambria Math" panose="02040503050406030204" pitchFamily="18" charset="0"/>
                              </a:rPr>
                              <m:t>𝑖</m:t>
                            </m:r>
                          </m:sub>
                        </m:sSub>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𝑋</m:t>
                            </m:r>
                          </m:e>
                          <m:sub>
                            <m:r>
                              <a:rPr lang="en-US" altLang="zh-TW" sz="2200" b="0" i="1" smtClean="0">
                                <a:latin typeface="Cambria Math" panose="02040503050406030204" pitchFamily="18" charset="0"/>
                              </a:rPr>
                              <m:t>𝑖</m:t>
                            </m:r>
                          </m:sub>
                          <m:sup>
                            <m:sSup>
                              <m:sSupPr>
                                <m:ctrlPr>
                                  <a:rPr lang="en-US" altLang="zh-TW" sz="2200" b="0" i="1" smtClean="0">
                                    <a:latin typeface="Cambria Math" panose="02040503050406030204" pitchFamily="18" charset="0"/>
                                  </a:rPr>
                                </m:ctrlPr>
                              </m:sSupPr>
                              <m:e>
                                <m:r>
                                  <a:rPr lang="en-US" altLang="zh-TW" sz="2200" b="0" i="1" smtClean="0">
                                    <a:latin typeface="Cambria Math" panose="02040503050406030204" pitchFamily="18" charset="0"/>
                                  </a:rPr>
                                  <m:t>𝐿</m:t>
                                </m:r>
                              </m:e>
                              <m:sup>
                                <m:r>
                                  <a:rPr lang="en-US" altLang="zh-TW" sz="2200" b="0" i="1" smtClean="0">
                                    <a:latin typeface="Cambria Math" panose="02040503050406030204" pitchFamily="18" charset="0"/>
                                  </a:rPr>
                                  <m:t>′</m:t>
                                </m:r>
                              </m:sup>
                            </m:sSup>
                          </m:sup>
                        </m:sSubSup>
                        <m:r>
                          <a:rPr lang="en-US" altLang="zh-TW" sz="2200" b="0" i="1" smtClean="0">
                            <a:latin typeface="Cambria Math" panose="02040503050406030204" pitchFamily="18" charset="0"/>
                            <a:ea typeface="Cambria Math" panose="02040503050406030204" pitchFamily="18" charset="0"/>
                          </a:rPr>
                          <m:t>∙</m:t>
                        </m:r>
                        <m:r>
                          <a:rPr lang="en-US" altLang="zh-TW" sz="2200" b="0" i="1" smtClean="0">
                            <a:latin typeface="Cambria Math" panose="02040503050406030204" pitchFamily="18" charset="0"/>
                            <a:ea typeface="Cambria Math" panose="02040503050406030204" pitchFamily="18" charset="0"/>
                          </a:rPr>
                          <m:t>𝑋</m:t>
                        </m:r>
                        <m:r>
                          <a:rPr lang="en-US" altLang="zh-TW" sz="2200" b="0" i="1" smtClean="0">
                            <a:latin typeface="Cambria Math" panose="02040503050406030204" pitchFamily="18" charset="0"/>
                            <a:ea typeface="Cambria Math" panose="02040503050406030204" pitchFamily="18" charset="0"/>
                          </a:rPr>
                          <m:t>+</m:t>
                        </m:r>
                        <m:r>
                          <a:rPr lang="en-US" altLang="zh-TW" sz="2200" b="0" i="1" smtClean="0">
                            <a:latin typeface="Cambria Math" panose="02040503050406030204" pitchFamily="18" charset="0"/>
                            <a:ea typeface="Cambria Math" panose="02040503050406030204" pitchFamily="18" charset="0"/>
                          </a:rPr>
                          <m:t>𝑏</m:t>
                        </m:r>
                      </m:e>
                    </m:nary>
                    <m:r>
                      <a:rPr lang="en-US" altLang="zh-TW" sz="2200" b="0" i="1" smtClean="0">
                        <a:latin typeface="Cambria Math" panose="02040503050406030204" pitchFamily="18" charset="0"/>
                      </a:rPr>
                      <m:t>)</m:t>
                    </m:r>
                  </m:oMath>
                </a14:m>
                <a:r>
                  <a:rPr lang="zh-TW" altLang="en-US" sz="2200" dirty="0" smtClean="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若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𝑓</m:t>
                    </m:r>
                    <m:r>
                      <a:rPr lang="en-US" altLang="zh-TW" sz="2200" i="1" dirty="0" smtClean="0">
                        <a:latin typeface="Cambria Math" panose="02040503050406030204" pitchFamily="18" charset="0"/>
                        <a:ea typeface="微軟正黑體" panose="020B0604030504040204" pitchFamily="34" charset="-120"/>
                      </a:rPr>
                      <m:t>(</m:t>
                    </m:r>
                    <m:r>
                      <a:rPr lang="en-US" altLang="zh-TW" sz="2200" i="1" dirty="0" smtClean="0">
                        <a:latin typeface="Cambria Math" panose="02040503050406030204" pitchFamily="18" charset="0"/>
                        <a:ea typeface="微軟正黑體" panose="020B0604030504040204" pitchFamily="34" charset="-120"/>
                      </a:rPr>
                      <m:t>𝑥</m:t>
                    </m:r>
                    <m:r>
                      <a:rPr lang="en-US" altLang="zh-TW" sz="2200" i="1" dirty="0" smtClean="0">
                        <a:latin typeface="Cambria Math" panose="02040503050406030204" pitchFamily="18" charset="0"/>
                        <a:ea typeface="微軟正黑體" panose="020B0604030504040204" pitchFamily="34" charset="-120"/>
                      </a:rPr>
                      <m:t>)&gt;0</m:t>
                    </m:r>
                  </m:oMath>
                </a14:m>
                <a:r>
                  <a:rPr lang="zh-TW" altLang="en-US" sz="2200" dirty="0">
                    <a:latin typeface="微軟正黑體" panose="020B0604030504040204" pitchFamily="34" charset="-120"/>
                    <a:ea typeface="微軟正黑體" panose="020B0604030504040204" pitchFamily="34" charset="-120"/>
                  </a:rPr>
                  <a:t>，則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𝑥</m:t>
                    </m:r>
                  </m:oMath>
                </a14:m>
                <a:r>
                  <a:rPr lang="zh-TW" altLang="en-US" sz="2200" i="1"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代表</a:t>
                </a:r>
                <a:r>
                  <a:rPr lang="en-US" altLang="zh-TW" sz="2200" dirty="0">
                    <a:latin typeface="微軟正黑體" panose="020B0604030504040204" pitchFamily="34" charset="-120"/>
                    <a:ea typeface="微軟正黑體" panose="020B0604030504040204" pitchFamily="34" charset="-120"/>
                  </a:rPr>
                  <a:t>+1</a:t>
                </a:r>
                <a:r>
                  <a:rPr lang="zh-TW" altLang="en-US" sz="2200" dirty="0">
                    <a:latin typeface="微軟正黑體" panose="020B0604030504040204" pitchFamily="34" charset="-120"/>
                    <a:ea typeface="微軟正黑體" panose="020B0604030504040204" pitchFamily="34" charset="-120"/>
                  </a:rPr>
                  <a:t>那</a:t>
                </a:r>
                <a:r>
                  <a:rPr lang="zh-TW" altLang="en-US" sz="2200" dirty="0" smtClean="0">
                    <a:latin typeface="微軟正黑體" panose="020B0604030504040204" pitchFamily="34" charset="-120"/>
                    <a:ea typeface="微軟正黑體" panose="020B0604030504040204" pitchFamily="34" charset="-120"/>
                  </a:rPr>
                  <a:t>類</a:t>
                </a:r>
                <a:r>
                  <a:rPr lang="zh-TW" altLang="en-US" sz="2200" dirty="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否則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𝑥</m:t>
                    </m:r>
                  </m:oMath>
                </a14:m>
                <a:r>
                  <a:rPr lang="zh-TW" altLang="en-US" sz="2200" i="1"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代表</a:t>
                </a:r>
                <a:r>
                  <a:rPr lang="en-US" altLang="zh-TW" sz="2200" dirty="0">
                    <a:latin typeface="微軟正黑體" panose="020B0604030504040204" pitchFamily="34" charset="-120"/>
                    <a:ea typeface="微軟正黑體" panose="020B0604030504040204" pitchFamily="34" charset="-120"/>
                  </a:rPr>
                  <a:t>-1</a:t>
                </a:r>
                <a:r>
                  <a:rPr lang="zh-TW" altLang="en-US" sz="2200" dirty="0">
                    <a:latin typeface="微軟正黑體" panose="020B0604030504040204" pitchFamily="34" charset="-120"/>
                    <a:ea typeface="微軟正黑體" panose="020B0604030504040204" pitchFamily="34" charset="-120"/>
                  </a:rPr>
                  <a:t>那類。這裡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𝑥</m:t>
                    </m:r>
                  </m:oMath>
                </a14:m>
                <a:r>
                  <a:rPr lang="zh-TW" altLang="en-US" sz="2200" i="1"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為待測小模組。</a:t>
                </a:r>
              </a:p>
            </p:txBody>
          </p:sp>
        </mc:Choice>
        <mc:Fallback xmlns="">
          <p:sp>
            <p:nvSpPr>
              <p:cNvPr id="12297" name="Rectangle 12"/>
              <p:cNvSpPr>
                <a:spLocks noRot="1" noChangeAspect="1" noMove="1" noResize="1" noEditPoints="1" noAdjustHandles="1" noChangeArrowheads="1" noChangeShapeType="1" noTextEdit="1"/>
              </p:cNvSpPr>
              <p:nvPr/>
            </p:nvSpPr>
            <p:spPr bwMode="auto">
              <a:xfrm>
                <a:off x="487163" y="4384675"/>
                <a:ext cx="7848600" cy="2254976"/>
              </a:xfrm>
              <a:prstGeom prst="rect">
                <a:avLst/>
              </a:prstGeom>
              <a:blipFill rotWithShape="0">
                <a:blip r:embed="rId12"/>
                <a:stretch>
                  <a:fillRect l="-1010" t="-1351" b="-8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8496CB8-43BA-4734-94B8-04761FBB0D94}" type="slidenum">
              <a:rPr kumimoji="0" lang="zh-TW" altLang="en-US">
                <a:latin typeface="微軟正黑體" panose="020B0604030504040204" pitchFamily="34" charset="-120"/>
                <a:ea typeface="微軟正黑體" panose="020B0604030504040204" pitchFamily="34" charset="-120"/>
              </a:rPr>
              <a:pPr eaLnBrk="1" hangingPunct="1"/>
              <a:t>29</a:t>
            </a:fld>
            <a:endParaRPr kumimoji="0" lang="en-US" altLang="zh-TW">
              <a:latin typeface="微軟正黑體" panose="020B0604030504040204" pitchFamily="34" charset="-120"/>
              <a:ea typeface="微軟正黑體" panose="020B0604030504040204" pitchFamily="34" charset="-120"/>
            </a:endParaRPr>
          </a:p>
        </p:txBody>
      </p:sp>
      <p:grpSp>
        <p:nvGrpSpPr>
          <p:cNvPr id="31747" name="群組 12"/>
          <p:cNvGrpSpPr>
            <a:grpSpLocks/>
          </p:cNvGrpSpPr>
          <p:nvPr/>
        </p:nvGrpSpPr>
        <p:grpSpPr bwMode="auto">
          <a:xfrm>
            <a:off x="2584450" y="641350"/>
            <a:ext cx="3778250" cy="2282852"/>
            <a:chOff x="2584450" y="476250"/>
            <a:chExt cx="3778250" cy="2283219"/>
          </a:xfrm>
        </p:grpSpPr>
        <p:pic>
          <p:nvPicPr>
            <p:cNvPr id="31755" name="Picture 1030" descr="Fig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476250"/>
              <a:ext cx="3778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032"/>
            <p:cNvSpPr>
              <a:spLocks noChangeArrowheads="1"/>
            </p:cNvSpPr>
            <p:nvPr/>
          </p:nvSpPr>
          <p:spPr bwMode="auto">
            <a:xfrm>
              <a:off x="3399033" y="2420861"/>
              <a:ext cx="2124300" cy="33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圖</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8.7.4 </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分類後的結果</a:t>
              </a:r>
              <a:endParaRPr lang="zh-TW" altLang="en-US" sz="2400" dirty="0">
                <a:latin typeface="微軟正黑體" panose="020B0604030504040204" pitchFamily="34" charset="-120"/>
                <a:ea typeface="微軟正黑體" panose="020B0604030504040204" pitchFamily="34" charset="-120"/>
              </a:endParaRPr>
            </a:p>
          </p:txBody>
        </p:sp>
      </p:grpSp>
      <p:grpSp>
        <p:nvGrpSpPr>
          <p:cNvPr id="31748" name="群組 10"/>
          <p:cNvGrpSpPr>
            <a:grpSpLocks/>
          </p:cNvGrpSpPr>
          <p:nvPr/>
        </p:nvGrpSpPr>
        <p:grpSpPr bwMode="auto">
          <a:xfrm>
            <a:off x="755650" y="3397250"/>
            <a:ext cx="3778250" cy="2255838"/>
            <a:chOff x="890588" y="3396680"/>
            <a:chExt cx="3778250" cy="2255837"/>
          </a:xfrm>
        </p:grpSpPr>
        <p:pic>
          <p:nvPicPr>
            <p:cNvPr id="31753" name="Picture 1029" descr="Fig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3396680"/>
              <a:ext cx="3778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Rectangle 1033"/>
            <p:cNvSpPr>
              <a:spLocks noChangeArrowheads="1"/>
            </p:cNvSpPr>
            <p:nvPr/>
          </p:nvSpPr>
          <p:spPr bwMode="auto">
            <a:xfrm>
              <a:off x="1609725" y="5314380"/>
              <a:ext cx="2260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38125" algn="l"/>
                </a:tabLst>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tabLst>
                  <a:tab pos="238125" algn="l"/>
                </a:tabLst>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tabLst>
                  <a:tab pos="238125" algn="l"/>
                </a:tabLst>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tabLst>
                  <a:tab pos="238125" algn="l"/>
                </a:tabLst>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tabLst>
                  <a:tab pos="238125" algn="l"/>
                </a:tabLst>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tabLst>
                  <a:tab pos="238125" algn="l"/>
                </a:tabLs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tabLst>
                  <a:tab pos="238125" algn="l"/>
                </a:tabLs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tabLst>
                  <a:tab pos="238125" algn="l"/>
                </a:tabLs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tabLst>
                  <a:tab pos="238125" algn="l"/>
                </a:tabLst>
                <a:defRPr kumimoji="1">
                  <a:solidFill>
                    <a:schemeClr val="tx1"/>
                  </a:solidFill>
                  <a:latin typeface="Arial" panose="020B0604020202020204" pitchFamily="34" charset="0"/>
                  <a:ea typeface="新細明體" panose="02020500000000000000" pitchFamily="18" charset="-120"/>
                </a:defRPr>
              </a:lvl9pPr>
            </a:lstStyle>
            <a:p>
              <a:pPr algn="ctr" eaLnBrk="1" hangingPunct="1">
                <a:buFontTx/>
                <a:buAutoNum type="alphaLcParenBoth"/>
              </a:pPr>
              <a:r>
                <a:rPr lang="zh-TW" altLang="en-US" sz="1600">
                  <a:latin typeface="微軟正黑體" panose="020B0604030504040204" pitchFamily="34" charset="-120"/>
                  <a:ea typeface="微軟正黑體" panose="020B0604030504040204" pitchFamily="34" charset="-120"/>
                  <a:cs typeface="Times New Roman" panose="02020603050405020304" pitchFamily="18" charset="0"/>
                </a:rPr>
                <a:t>中值法後的分類結果</a:t>
              </a:r>
              <a:endParaRPr lang="zh-TW" altLang="en-US" sz="1600">
                <a:latin typeface="微軟正黑體" panose="020B0604030504040204" pitchFamily="34" charset="-120"/>
                <a:ea typeface="微軟正黑體" panose="020B0604030504040204" pitchFamily="34" charset="-120"/>
              </a:endParaRPr>
            </a:p>
          </p:txBody>
        </p:sp>
      </p:grpSp>
      <p:grpSp>
        <p:nvGrpSpPr>
          <p:cNvPr id="31749" name="群組 11"/>
          <p:cNvGrpSpPr>
            <a:grpSpLocks/>
          </p:cNvGrpSpPr>
          <p:nvPr/>
        </p:nvGrpSpPr>
        <p:grpSpPr bwMode="auto">
          <a:xfrm>
            <a:off x="4826000" y="3357563"/>
            <a:ext cx="3778250" cy="2295525"/>
            <a:chOff x="4465638" y="3356992"/>
            <a:chExt cx="3778250" cy="2295525"/>
          </a:xfrm>
        </p:grpSpPr>
        <p:pic>
          <p:nvPicPr>
            <p:cNvPr id="31751" name="Picture 1028" descr="Fig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3356992"/>
              <a:ext cx="3778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Rectangle 1034"/>
            <p:cNvSpPr>
              <a:spLocks noChangeArrowheads="1"/>
            </p:cNvSpPr>
            <p:nvPr/>
          </p:nvSpPr>
          <p:spPr bwMode="auto">
            <a:xfrm>
              <a:off x="5283200" y="5314380"/>
              <a:ext cx="2232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600">
                  <a:latin typeface="微軟正黑體" panose="020B0604030504040204" pitchFamily="34" charset="-120"/>
                  <a:ea typeface="微軟正黑體" panose="020B0604030504040204" pitchFamily="34" charset="-120"/>
                  <a:cs typeface="Times New Roman" panose="02020603050405020304" pitchFamily="18" charset="0"/>
                </a:rPr>
                <a:t>(b) </a:t>
              </a:r>
              <a:r>
                <a:rPr lang="zh-TW" altLang="en-US" sz="1600">
                  <a:latin typeface="微軟正黑體" panose="020B0604030504040204" pitchFamily="34" charset="-120"/>
                  <a:ea typeface="微軟正黑體" panose="020B0604030504040204" pitchFamily="34" charset="-120"/>
                  <a:cs typeface="Times New Roman" panose="02020603050405020304" pitchFamily="18" charset="0"/>
                </a:rPr>
                <a:t>二類的分割結果</a:t>
              </a:r>
              <a:endParaRPr lang="zh-TW" altLang="en-US" sz="1600">
                <a:latin typeface="微軟正黑體" panose="020B0604030504040204" pitchFamily="34" charset="-120"/>
                <a:ea typeface="微軟正黑體" panose="020B0604030504040204" pitchFamily="34" charset="-120"/>
              </a:endParaRPr>
            </a:p>
          </p:txBody>
        </p:sp>
      </p:grpSp>
      <p:sp>
        <p:nvSpPr>
          <p:cNvPr id="31750" name="Rectangle 1034"/>
          <p:cNvSpPr>
            <a:spLocks noChangeArrowheads="1"/>
          </p:cNvSpPr>
          <p:nvPr/>
        </p:nvSpPr>
        <p:spPr bwMode="auto">
          <a:xfrm>
            <a:off x="2987675" y="5732254"/>
            <a:ext cx="3097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圖</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8.7.5 </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後處理的結果</a:t>
            </a:r>
            <a:endParaRPr lang="zh-TW" altLang="en-US" sz="16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dirty="0" smtClean="0">
                <a:latin typeface="微軟正黑體" panose="020B0604030504040204" pitchFamily="34" charset="-120"/>
                <a:ea typeface="微軟正黑體" panose="020B0604030504040204" pitchFamily="34" charset="-120"/>
              </a:rPr>
              <a:t> 前言</a:t>
            </a:r>
          </a:p>
        </p:txBody>
      </p:sp>
      <p:sp>
        <p:nvSpPr>
          <p:cNvPr id="25604" name="Rectangle 3"/>
          <p:cNvSpPr>
            <a:spLocks noGrp="1" noChangeArrowheads="1"/>
          </p:cNvSpPr>
          <p:nvPr>
            <p:ph idx="1"/>
          </p:nvPr>
        </p:nvSpPr>
        <p:spPr/>
        <p:txBody>
          <a:bodyPr/>
          <a:lstStyle/>
          <a:p>
            <a:pPr eaLnBrk="1" hangingPunct="1"/>
            <a:r>
              <a:rPr lang="zh-TW" altLang="en-US" sz="2200" dirty="0" smtClean="0">
                <a:latin typeface="微軟正黑體" panose="020B0604030504040204" pitchFamily="34" charset="-120"/>
                <a:ea typeface="微軟正黑體" panose="020B0604030504040204" pitchFamily="34" charset="-120"/>
              </a:rPr>
              <a:t>描述一張影像內物體的形狀和其紋理。影像的形狀和紋理描述在影像資料庫的檢索和圖形識別上都直接的影響其方法的適用性。 </a:t>
            </a:r>
          </a:p>
        </p:txBody>
      </p:sp>
      <p:sp>
        <p:nvSpPr>
          <p:cNvPr id="2560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87569156-B61F-4EE9-9FCE-090F7B4CCB51}" type="slidenum">
              <a:rPr kumimoji="0" lang="zh-TW" altLang="en-US">
                <a:latin typeface="微軟正黑體" panose="020B0604030504040204" pitchFamily="34" charset="-120"/>
                <a:ea typeface="微軟正黑體" panose="020B0604030504040204" pitchFamily="34" charset="-120"/>
              </a:rPr>
              <a:pPr eaLnBrk="1" hangingPunct="1"/>
              <a:t>3</a:t>
            </a:fld>
            <a:endParaRPr kumimoji="0" lang="en-US" altLang="zh-TW">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D4B920FE-837E-4D19-90E2-6B00DDF4F932}" type="slidenum">
              <a:rPr kumimoji="0" lang="zh-TW" altLang="en-US">
                <a:latin typeface="微軟正黑體" panose="020B0604030504040204" pitchFamily="34" charset="-120"/>
                <a:ea typeface="微軟正黑體" panose="020B0604030504040204" pitchFamily="34" charset="-120"/>
              </a:rPr>
              <a:pPr eaLnBrk="1" hangingPunct="1"/>
              <a:t>30</a:t>
            </a:fld>
            <a:endParaRPr kumimoji="0" lang="en-US" altLang="zh-TW">
              <a:latin typeface="微軟正黑體" panose="020B0604030504040204" pitchFamily="34" charset="-120"/>
              <a:ea typeface="微軟正黑體" panose="020B0604030504040204" pitchFamily="34" charset="-120"/>
            </a:endParaRPr>
          </a:p>
        </p:txBody>
      </p:sp>
      <p:sp>
        <p:nvSpPr>
          <p:cNvPr id="3" name="Rectangle 2"/>
          <p:cNvSpPr txBox="1">
            <a:spLocks noChangeArrowheads="1"/>
          </p:cNvSpPr>
          <p:nvPr/>
        </p:nvSpPr>
        <p:spPr>
          <a:xfrm>
            <a:off x="468313" y="620713"/>
            <a:ext cx="8229600" cy="1371600"/>
          </a:xfrm>
          <a:prstGeom prst="rect">
            <a:avLst/>
          </a:prstGeom>
        </p:spPr>
        <p:txBody>
          <a:bodyPr/>
          <a:lstStyle/>
          <a:p>
            <a:pPr>
              <a:defRPr/>
            </a:pPr>
            <a:r>
              <a:rPr lang="en-US" altLang="zh-TW" sz="4400" kern="0" dirty="0">
                <a:latin typeface="微軟正黑體" panose="020B0604030504040204" pitchFamily="34" charset="-120"/>
                <a:ea typeface="微軟正黑體" panose="020B0604030504040204" pitchFamily="34" charset="-120"/>
                <a:cs typeface="+mj-cs"/>
              </a:rPr>
              <a:t>8</a:t>
            </a:r>
            <a:r>
              <a:rPr lang="zh-TW" altLang="en-US" sz="4400" kern="0" dirty="0" smtClean="0">
                <a:latin typeface="微軟正黑體" panose="020B0604030504040204" pitchFamily="34" charset="-120"/>
                <a:ea typeface="微軟正黑體" panose="020B0604030504040204" pitchFamily="34" charset="-120"/>
                <a:cs typeface="+mj-cs"/>
              </a:rPr>
              <a:t>.</a:t>
            </a:r>
            <a:r>
              <a:rPr lang="en-US" altLang="zh-TW" sz="4400" kern="0" dirty="0">
                <a:latin typeface="微軟正黑體" panose="020B0604030504040204" pitchFamily="34" charset="-120"/>
                <a:ea typeface="微軟正黑體" panose="020B0604030504040204" pitchFamily="34" charset="-120"/>
                <a:cs typeface="+mj-cs"/>
              </a:rPr>
              <a:t>8 </a:t>
            </a:r>
            <a:r>
              <a:rPr lang="en-US" altLang="zh-TW" sz="4400" kern="0" dirty="0" err="1">
                <a:latin typeface="微軟正黑體" panose="020B0604030504040204" pitchFamily="34" charset="-120"/>
                <a:ea typeface="微軟正黑體" panose="020B0604030504040204" pitchFamily="34" charset="-120"/>
                <a:cs typeface="+mj-cs"/>
              </a:rPr>
              <a:t>Adaboost</a:t>
            </a:r>
            <a:r>
              <a:rPr lang="zh-TW" altLang="en-US" sz="4400" kern="0" dirty="0">
                <a:latin typeface="微軟正黑體" panose="020B0604030504040204" pitchFamily="34" charset="-120"/>
                <a:ea typeface="微軟正黑體" panose="020B0604030504040204" pitchFamily="34" charset="-120"/>
                <a:cs typeface="+mj-cs"/>
              </a:rPr>
              <a:t>分類法</a:t>
            </a:r>
          </a:p>
        </p:txBody>
      </p:sp>
      <p:grpSp>
        <p:nvGrpSpPr>
          <p:cNvPr id="13328" name="群組 24"/>
          <p:cNvGrpSpPr>
            <a:grpSpLocks/>
          </p:cNvGrpSpPr>
          <p:nvPr/>
        </p:nvGrpSpPr>
        <p:grpSpPr bwMode="auto">
          <a:xfrm>
            <a:off x="0" y="-184666"/>
            <a:ext cx="8763000" cy="6593692"/>
            <a:chOff x="0" y="-184684"/>
            <a:chExt cx="8763000" cy="6594324"/>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828975"/>
                  <a:ext cx="8382000" cy="3886573"/>
                </a:xfrm>
                <a:prstGeom prst="rect">
                  <a:avLst/>
                </a:prstGeom>
              </p:spPr>
              <p:txBody>
                <a:bodyPr/>
                <a:lstStyle/>
                <a:p>
                  <a:pPr marL="342900" indent="-342900">
                    <a:spcBef>
                      <a:spcPct val="20000"/>
                    </a:spcBef>
                    <a:buClr>
                      <a:schemeClr val="bg2"/>
                    </a:buClr>
                    <a:buSzPct val="75000"/>
                    <a:buFont typeface="Wingdings" pitchFamily="2" charset="2"/>
                    <a:buChar char="n"/>
                    <a:defRPr/>
                  </a:pPr>
                  <a:r>
                    <a:rPr lang="en-US" altLang="zh-TW" sz="2200" dirty="0" smtClean="0">
                      <a:latin typeface="微軟正黑體" panose="020B0604030504040204" pitchFamily="34" charset="-120"/>
                      <a:ea typeface="微軟正黑體" panose="020B0604030504040204" pitchFamily="34" charset="-120"/>
                      <a:cs typeface="Times New Roman" pitchFamily="18" charset="0"/>
                    </a:rPr>
                    <a:t>Adaboost</a:t>
                  </a:r>
                  <a:r>
                    <a:rPr lang="zh-TW" altLang="zh-TW" sz="2200" dirty="0">
                      <a:latin typeface="微軟正黑體" panose="020B0604030504040204" pitchFamily="34" charset="-120"/>
                      <a:ea typeface="微軟正黑體" panose="020B0604030504040204" pitchFamily="34" charset="-120"/>
                    </a:rPr>
                    <a:t>分類法是一種機器學習法</a:t>
                  </a:r>
                  <a:r>
                    <a:rPr lang="zh-TW" altLang="en-US" sz="2200" kern="0" dirty="0" smtClean="0">
                      <a:latin typeface="微軟正黑體" panose="020B0604030504040204" pitchFamily="34" charset="-120"/>
                      <a:ea typeface="微軟正黑體" panose="020B0604030504040204" pitchFamily="34" charset="-120"/>
                    </a:rPr>
                    <a:t>，</a:t>
                  </a:r>
                  <a:r>
                    <a:rPr lang="zh-TW" altLang="zh-TW" sz="2200" dirty="0" smtClean="0">
                      <a:latin typeface="微軟正黑體" panose="020B0604030504040204" pitchFamily="34" charset="-120"/>
                      <a:ea typeface="微軟正黑體" panose="020B0604030504040204" pitchFamily="34" charset="-120"/>
                    </a:rPr>
                    <a:t>常</a:t>
                  </a:r>
                  <a:r>
                    <a:rPr lang="zh-TW" altLang="zh-TW" sz="2200" dirty="0">
                      <a:latin typeface="微軟正黑體" panose="020B0604030504040204" pitchFamily="34" charset="-120"/>
                      <a:ea typeface="微軟正黑體" panose="020B0604030504040204" pitchFamily="34" charset="-120"/>
                    </a:rPr>
                    <a:t>與其他的機器學習法</a:t>
                  </a:r>
                  <a:r>
                    <a:rPr lang="zh-TW" altLang="zh-TW" sz="2200" dirty="0" smtClean="0">
                      <a:latin typeface="微軟正黑體" panose="020B0604030504040204" pitchFamily="34" charset="-120"/>
                      <a:ea typeface="微軟正黑體" panose="020B0604030504040204" pitchFamily="34" charset="-120"/>
                    </a:rPr>
                    <a:t>混合使用。</a:t>
                  </a:r>
                  <a:r>
                    <a:rPr lang="zh-TW" altLang="zh-TW" sz="2200" dirty="0">
                      <a:latin typeface="微軟正黑體" panose="020B0604030504040204" pitchFamily="34" charset="-120"/>
                      <a:ea typeface="微軟正黑體" panose="020B0604030504040204" pitchFamily="34" charset="-120"/>
                    </a:rPr>
                    <a:t>以下我們以血管識別為例。</a:t>
                  </a:r>
                  <a:endParaRPr lang="en-US" altLang="zh-TW" sz="2200" dirty="0">
                    <a:latin typeface="微軟正黑體" panose="020B0604030504040204" pitchFamily="34" charset="-120"/>
                    <a:ea typeface="微軟正黑體" panose="020B0604030504040204" pitchFamily="34" charset="-120"/>
                  </a:endParaRPr>
                </a:p>
                <a:p>
                  <a:pPr marL="342900" indent="-342900">
                    <a:spcBef>
                      <a:spcPct val="20000"/>
                    </a:spcBef>
                    <a:buClr>
                      <a:schemeClr val="bg2"/>
                    </a:buClr>
                    <a:buSzPct val="75000"/>
                    <a:buFont typeface="Wingdings" pitchFamily="2" charset="2"/>
                    <a:buChar char="n"/>
                    <a:defRPr/>
                  </a:pPr>
                  <a:r>
                    <a:rPr lang="zh-TW" altLang="zh-TW" sz="2200" dirty="0" smtClean="0">
                      <a:solidFill>
                        <a:schemeClr val="tx1"/>
                      </a:solidFill>
                      <a:latin typeface="微軟正黑體" panose="020B0604030504040204" pitchFamily="34" charset="-120"/>
                      <a:ea typeface="微軟正黑體" panose="020B0604030504040204" pitchFamily="34" charset="-120"/>
                    </a:rPr>
                    <a:t>輸入</a:t>
                  </a:r>
                  <a14:m>
                    <m:oMath xmlns:m="http://schemas.openxmlformats.org/officeDocument/2006/math">
                      <m:r>
                        <a:rPr lang="en-US" altLang="zh-TW" sz="2200" b="0" i="1" smtClean="0">
                          <a:solidFill>
                            <a:schemeClr val="tx1"/>
                          </a:solidFill>
                          <a:latin typeface="Cambria Math" panose="02040503050406030204" pitchFamily="18" charset="0"/>
                          <a:ea typeface="微軟正黑體" panose="020B0604030504040204" pitchFamily="34" charset="-120"/>
                        </a:rPr>
                        <m:t>𝑚</m:t>
                      </m:r>
                    </m:oMath>
                  </a14:m>
                  <a:r>
                    <a:rPr lang="zh-TW" altLang="zh-TW" sz="2200" dirty="0" smtClean="0">
                      <a:solidFill>
                        <a:schemeClr val="tx1"/>
                      </a:solidFill>
                      <a:latin typeface="微軟正黑體" panose="020B0604030504040204" pitchFamily="34" charset="-120"/>
                      <a:ea typeface="微軟正黑體" panose="020B0604030504040204" pitchFamily="34" charset="-120"/>
                    </a:rPr>
                    <a:t>個</a:t>
                  </a:r>
                  <a:r>
                    <a:rPr lang="zh-TW" altLang="zh-TW" sz="2200" dirty="0">
                      <a:solidFill>
                        <a:schemeClr val="tx1"/>
                      </a:solidFill>
                      <a:latin typeface="微軟正黑體" panose="020B0604030504040204" pitchFamily="34" charset="-120"/>
                      <a:ea typeface="微軟正黑體" panose="020B0604030504040204" pitchFamily="34" charset="-120"/>
                    </a:rPr>
                    <a:t>訓練</a:t>
                  </a:r>
                  <a:r>
                    <a:rPr lang="zh-TW" altLang="zh-TW" sz="2200" dirty="0" smtClean="0">
                      <a:solidFill>
                        <a:schemeClr val="tx1"/>
                      </a:solidFill>
                      <a:latin typeface="微軟正黑體" panose="020B0604030504040204" pitchFamily="34" charset="-120"/>
                      <a:ea typeface="微軟正黑體" panose="020B0604030504040204" pitchFamily="34" charset="-120"/>
                    </a:rPr>
                    <a:t>樣本</a:t>
                  </a:r>
                  <a14:m>
                    <m:oMath xmlns:m="http://schemas.openxmlformats.org/officeDocument/2006/math">
                      <m:d>
                        <m:dPr>
                          <m:ctrlPr>
                            <a:rPr lang="en-US" altLang="zh-TW" sz="2200" b="0" i="1" smtClean="0">
                              <a:solidFill>
                                <a:schemeClr val="tx1"/>
                              </a:solidFill>
                              <a:latin typeface="Cambria Math" panose="02040503050406030204" pitchFamily="18" charset="0"/>
                              <a:ea typeface="微軟正黑體" panose="020B0604030504040204" pitchFamily="34" charset="-120"/>
                            </a:rPr>
                          </m:ctrlPr>
                        </m:dPr>
                        <m:e>
                          <m:sSub>
                            <m:sSubPr>
                              <m:ctrlPr>
                                <a:rPr lang="en-US" altLang="zh-TW" sz="2200" b="0" i="1" smtClean="0">
                                  <a:solidFill>
                                    <a:schemeClr val="tx1"/>
                                  </a:solidFill>
                                  <a:latin typeface="Cambria Math" panose="02040503050406030204" pitchFamily="18" charset="0"/>
                                  <a:ea typeface="微軟正黑體" panose="020B0604030504040204" pitchFamily="34" charset="-120"/>
                                </a:rPr>
                              </m:ctrlPr>
                            </m:sSubPr>
                            <m:e>
                              <m:r>
                                <a:rPr lang="en-US" altLang="zh-TW" sz="2200" b="0" i="1" smtClean="0">
                                  <a:solidFill>
                                    <a:schemeClr val="tx1"/>
                                  </a:solidFill>
                                  <a:latin typeface="Cambria Math" panose="02040503050406030204" pitchFamily="18" charset="0"/>
                                  <a:ea typeface="微軟正黑體" panose="020B0604030504040204" pitchFamily="34" charset="-120"/>
                                </a:rPr>
                                <m:t>𝐹</m:t>
                              </m:r>
                            </m:e>
                            <m:sub>
                              <m:r>
                                <a:rPr lang="en-US" altLang="zh-TW" sz="2200" b="0" i="1" smtClean="0">
                                  <a:solidFill>
                                    <a:schemeClr val="tx1"/>
                                  </a:solidFill>
                                  <a:latin typeface="Cambria Math" panose="02040503050406030204" pitchFamily="18" charset="0"/>
                                  <a:ea typeface="微軟正黑體" panose="020B0604030504040204" pitchFamily="34" charset="-120"/>
                                </a:rPr>
                                <m:t>1</m:t>
                              </m:r>
                            </m:sub>
                          </m:sSub>
                          <m:r>
                            <a:rPr lang="en-US" altLang="zh-TW" sz="2200" b="0" i="1" smtClean="0">
                              <a:solidFill>
                                <a:schemeClr val="tx1"/>
                              </a:solidFill>
                              <a:latin typeface="Cambria Math" panose="02040503050406030204" pitchFamily="18" charset="0"/>
                              <a:ea typeface="微軟正黑體" panose="020B0604030504040204" pitchFamily="34" charset="-120"/>
                            </a:rPr>
                            <m:t>,</m:t>
                          </m:r>
                          <m:sSub>
                            <m:sSubPr>
                              <m:ctrlPr>
                                <a:rPr lang="en-US" altLang="zh-TW" sz="2200" b="0" i="1" smtClean="0">
                                  <a:solidFill>
                                    <a:schemeClr val="tx1"/>
                                  </a:solidFill>
                                  <a:latin typeface="Cambria Math" panose="02040503050406030204" pitchFamily="18" charset="0"/>
                                  <a:ea typeface="微軟正黑體" panose="020B0604030504040204" pitchFamily="34" charset="-120"/>
                                </a:rPr>
                              </m:ctrlPr>
                            </m:sSubPr>
                            <m:e>
                              <m:r>
                                <a:rPr lang="en-US" altLang="zh-TW" sz="2200" b="0" i="1" smtClean="0">
                                  <a:solidFill>
                                    <a:schemeClr val="tx1"/>
                                  </a:solidFill>
                                  <a:latin typeface="Cambria Math" panose="02040503050406030204" pitchFamily="18" charset="0"/>
                                  <a:ea typeface="微軟正黑體" panose="020B0604030504040204" pitchFamily="34" charset="-120"/>
                                </a:rPr>
                                <m:t>𝑦</m:t>
                              </m:r>
                            </m:e>
                            <m:sub>
                              <m:r>
                                <a:rPr lang="en-US" altLang="zh-TW" sz="2200" b="0" i="1" smtClean="0">
                                  <a:solidFill>
                                    <a:schemeClr val="tx1"/>
                                  </a:solidFill>
                                  <a:latin typeface="Cambria Math" panose="02040503050406030204" pitchFamily="18" charset="0"/>
                                  <a:ea typeface="微軟正黑體" panose="020B0604030504040204" pitchFamily="34" charset="-120"/>
                                </a:rPr>
                                <m:t>1</m:t>
                              </m:r>
                            </m:sub>
                          </m:sSub>
                        </m:e>
                      </m:d>
                      <m:r>
                        <a:rPr lang="en-US" altLang="zh-TW" sz="2200" b="0" i="1" smtClean="0">
                          <a:solidFill>
                            <a:schemeClr val="tx1"/>
                          </a:solidFill>
                          <a:latin typeface="Cambria Math" panose="02040503050406030204" pitchFamily="18" charset="0"/>
                          <a:ea typeface="微軟正黑體" panose="020B0604030504040204" pitchFamily="34" charset="-120"/>
                        </a:rPr>
                        <m:t>,</m:t>
                      </m:r>
                      <m:d>
                        <m:dPr>
                          <m:ctrlPr>
                            <a:rPr lang="en-US" altLang="zh-TW" sz="2200" b="0" i="1" smtClean="0">
                              <a:solidFill>
                                <a:schemeClr val="tx1"/>
                              </a:solidFill>
                              <a:latin typeface="Cambria Math" panose="02040503050406030204" pitchFamily="18" charset="0"/>
                              <a:ea typeface="微軟正黑體" panose="020B0604030504040204" pitchFamily="34" charset="-120"/>
                            </a:rPr>
                          </m:ctrlPr>
                        </m:dPr>
                        <m:e>
                          <m:sSub>
                            <m:sSubPr>
                              <m:ctrlPr>
                                <a:rPr lang="en-US" altLang="zh-TW" sz="2200" b="0" i="1" smtClean="0">
                                  <a:solidFill>
                                    <a:schemeClr val="tx1"/>
                                  </a:solidFill>
                                  <a:latin typeface="Cambria Math" panose="02040503050406030204" pitchFamily="18" charset="0"/>
                                  <a:ea typeface="微軟正黑體" panose="020B0604030504040204" pitchFamily="34" charset="-120"/>
                                </a:rPr>
                              </m:ctrlPr>
                            </m:sSubPr>
                            <m:e>
                              <m:r>
                                <a:rPr lang="en-US" altLang="zh-TW" sz="2200" b="0" i="1" smtClean="0">
                                  <a:solidFill>
                                    <a:schemeClr val="tx1"/>
                                  </a:solidFill>
                                  <a:latin typeface="Cambria Math" panose="02040503050406030204" pitchFamily="18" charset="0"/>
                                  <a:ea typeface="微軟正黑體" panose="020B0604030504040204" pitchFamily="34" charset="-120"/>
                                </a:rPr>
                                <m:t>𝐹</m:t>
                              </m:r>
                            </m:e>
                            <m:sub>
                              <m:r>
                                <a:rPr lang="en-US" altLang="zh-TW" sz="2200" b="0" i="1" smtClean="0">
                                  <a:solidFill>
                                    <a:schemeClr val="tx1"/>
                                  </a:solidFill>
                                  <a:latin typeface="Cambria Math" panose="02040503050406030204" pitchFamily="18" charset="0"/>
                                  <a:ea typeface="微軟正黑體" panose="020B0604030504040204" pitchFamily="34" charset="-120"/>
                                </a:rPr>
                                <m:t>2</m:t>
                              </m:r>
                            </m:sub>
                          </m:sSub>
                          <m:r>
                            <a:rPr lang="en-US" altLang="zh-TW" sz="2200" b="0" i="1" smtClean="0">
                              <a:solidFill>
                                <a:schemeClr val="tx1"/>
                              </a:solidFill>
                              <a:latin typeface="Cambria Math" panose="02040503050406030204" pitchFamily="18" charset="0"/>
                              <a:ea typeface="微軟正黑體" panose="020B0604030504040204" pitchFamily="34" charset="-120"/>
                            </a:rPr>
                            <m:t>,</m:t>
                          </m:r>
                          <m:sSub>
                            <m:sSubPr>
                              <m:ctrlPr>
                                <a:rPr lang="en-US" altLang="zh-TW" sz="2200" b="0" i="1" smtClean="0">
                                  <a:solidFill>
                                    <a:schemeClr val="tx1"/>
                                  </a:solidFill>
                                  <a:latin typeface="Cambria Math" panose="02040503050406030204" pitchFamily="18" charset="0"/>
                                  <a:ea typeface="微軟正黑體" panose="020B0604030504040204" pitchFamily="34" charset="-120"/>
                                </a:rPr>
                              </m:ctrlPr>
                            </m:sSubPr>
                            <m:e>
                              <m:r>
                                <a:rPr lang="en-US" altLang="zh-TW" sz="2200" b="0" i="1" smtClean="0">
                                  <a:solidFill>
                                    <a:schemeClr val="tx1"/>
                                  </a:solidFill>
                                  <a:latin typeface="Cambria Math" panose="02040503050406030204" pitchFamily="18" charset="0"/>
                                  <a:ea typeface="微軟正黑體" panose="020B0604030504040204" pitchFamily="34" charset="-120"/>
                                </a:rPr>
                                <m:t>𝑦</m:t>
                              </m:r>
                            </m:e>
                            <m:sub>
                              <m:r>
                                <a:rPr lang="en-US" altLang="zh-TW" sz="2200" b="0" i="1" smtClean="0">
                                  <a:solidFill>
                                    <a:schemeClr val="tx1"/>
                                  </a:solidFill>
                                  <a:latin typeface="Cambria Math" panose="02040503050406030204" pitchFamily="18" charset="0"/>
                                  <a:ea typeface="微軟正黑體" panose="020B0604030504040204" pitchFamily="34" charset="-120"/>
                                </a:rPr>
                                <m:t>2</m:t>
                              </m:r>
                            </m:sub>
                          </m:sSub>
                        </m:e>
                      </m:d>
                      <m:r>
                        <a:rPr lang="en-US" altLang="zh-TW" sz="2200" b="0" i="1" smtClean="0">
                          <a:solidFill>
                            <a:schemeClr val="tx1"/>
                          </a:solidFill>
                          <a:latin typeface="Cambria Math" panose="02040503050406030204" pitchFamily="18" charset="0"/>
                          <a:ea typeface="微軟正黑體" panose="020B0604030504040204" pitchFamily="34" charset="-120"/>
                        </a:rPr>
                        <m:t>,</m:t>
                      </m:r>
                      <m:r>
                        <a:rPr lang="en-US" altLang="zh-TW" sz="2200" b="0" i="1" smtClean="0">
                          <a:solidFill>
                            <a:schemeClr val="tx1"/>
                          </a:solidFill>
                          <a:latin typeface="Cambria Math" panose="02040503050406030204" pitchFamily="18" charset="0"/>
                          <a:ea typeface="Cambria Math" panose="02040503050406030204" pitchFamily="18" charset="0"/>
                        </a:rPr>
                        <m:t>⋯,(</m:t>
                      </m:r>
                      <m:sSub>
                        <m:sSubPr>
                          <m:ctrlPr>
                            <a:rPr lang="en-US" altLang="zh-TW" sz="2200" b="0" i="1" smtClean="0">
                              <a:solidFill>
                                <a:schemeClr val="tx1"/>
                              </a:solidFill>
                              <a:latin typeface="Cambria Math" panose="02040503050406030204" pitchFamily="18" charset="0"/>
                              <a:ea typeface="Cambria Math" panose="02040503050406030204" pitchFamily="18" charset="0"/>
                            </a:rPr>
                          </m:ctrlPr>
                        </m:sSubPr>
                        <m:e>
                          <m:r>
                            <a:rPr lang="en-US" altLang="zh-TW" sz="2200" b="0" i="1" smtClean="0">
                              <a:solidFill>
                                <a:schemeClr val="tx1"/>
                              </a:solidFill>
                              <a:latin typeface="Cambria Math" panose="02040503050406030204" pitchFamily="18" charset="0"/>
                              <a:ea typeface="Cambria Math" panose="02040503050406030204" pitchFamily="18" charset="0"/>
                            </a:rPr>
                            <m:t>𝐹</m:t>
                          </m:r>
                        </m:e>
                        <m:sub>
                          <m:r>
                            <a:rPr lang="en-US" altLang="zh-TW" sz="2200" b="0" i="1" smtClean="0">
                              <a:solidFill>
                                <a:schemeClr val="tx1"/>
                              </a:solidFill>
                              <a:latin typeface="Cambria Math" panose="02040503050406030204" pitchFamily="18" charset="0"/>
                              <a:ea typeface="Cambria Math" panose="02040503050406030204" pitchFamily="18" charset="0"/>
                            </a:rPr>
                            <m:t>𝑚</m:t>
                          </m:r>
                        </m:sub>
                      </m:sSub>
                      <m:r>
                        <a:rPr lang="en-US" altLang="zh-TW" sz="2200" b="0" i="1" smtClean="0">
                          <a:solidFill>
                            <a:schemeClr val="tx1"/>
                          </a:solidFill>
                          <a:latin typeface="Cambria Math" panose="02040503050406030204" pitchFamily="18" charset="0"/>
                          <a:ea typeface="Cambria Math" panose="02040503050406030204" pitchFamily="18" charset="0"/>
                        </a:rPr>
                        <m:t>,</m:t>
                      </m:r>
                      <m:sSub>
                        <m:sSubPr>
                          <m:ctrlPr>
                            <a:rPr lang="en-US" altLang="zh-TW" sz="2200" b="0" i="1" smtClean="0">
                              <a:solidFill>
                                <a:schemeClr val="tx1"/>
                              </a:solidFill>
                              <a:latin typeface="Cambria Math" panose="02040503050406030204" pitchFamily="18" charset="0"/>
                              <a:ea typeface="Cambria Math" panose="02040503050406030204" pitchFamily="18" charset="0"/>
                            </a:rPr>
                          </m:ctrlPr>
                        </m:sSubPr>
                        <m:e>
                          <m:r>
                            <a:rPr lang="en-US" altLang="zh-TW" sz="2200" b="0" i="1" smtClean="0">
                              <a:solidFill>
                                <a:schemeClr val="tx1"/>
                              </a:solidFill>
                              <a:latin typeface="Cambria Math" panose="02040503050406030204" pitchFamily="18" charset="0"/>
                              <a:ea typeface="Cambria Math" panose="02040503050406030204" pitchFamily="18" charset="0"/>
                            </a:rPr>
                            <m:t>𝑦</m:t>
                          </m:r>
                        </m:e>
                        <m:sub>
                          <m:r>
                            <a:rPr lang="en-US" altLang="zh-TW" sz="2200" b="0" i="1" smtClean="0">
                              <a:solidFill>
                                <a:schemeClr val="tx1"/>
                              </a:solidFill>
                              <a:latin typeface="Cambria Math" panose="02040503050406030204" pitchFamily="18" charset="0"/>
                              <a:ea typeface="Cambria Math" panose="02040503050406030204" pitchFamily="18" charset="0"/>
                            </a:rPr>
                            <m:t>𝑚</m:t>
                          </m:r>
                        </m:sub>
                      </m:sSub>
                      <m:r>
                        <a:rPr lang="en-US" altLang="zh-TW" sz="2200" b="0" i="1" smtClean="0">
                          <a:solidFill>
                            <a:schemeClr val="tx1"/>
                          </a:solidFill>
                          <a:latin typeface="Cambria Math" panose="02040503050406030204" pitchFamily="18" charset="0"/>
                          <a:ea typeface="Cambria Math" panose="02040503050406030204" pitchFamily="18" charset="0"/>
                        </a:rPr>
                        <m:t>)</m:t>
                      </m:r>
                    </m:oMath>
                  </a14:m>
                  <a:r>
                    <a:rPr lang="zh-TW" altLang="en-US" sz="2200" dirty="0" smtClean="0">
                      <a:latin typeface="微軟正黑體" panose="020B0604030504040204" pitchFamily="34" charset="-120"/>
                      <a:ea typeface="微軟正黑體" panose="020B0604030504040204" pitchFamily="34" charset="-120"/>
                    </a:rPr>
                    <a:t>，</a:t>
                  </a:r>
                  <a:r>
                    <a:rPr lang="zh-TW" altLang="zh-TW" sz="2200" dirty="0" smtClean="0">
                      <a:latin typeface="微軟正黑體" panose="020B0604030504040204" pitchFamily="34" charset="-120"/>
                      <a:ea typeface="微軟正黑體" panose="020B0604030504040204" pitchFamily="34" charset="-120"/>
                    </a:rPr>
                    <a:t>令</a:t>
                  </a:r>
                  <a14:m>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𝐹</m:t>
                          </m:r>
                        </m:e>
                        <m:sub>
                          <m:r>
                            <a:rPr lang="en-US" altLang="zh-TW" sz="2200" b="0" i="1" smtClean="0">
                              <a:latin typeface="Cambria Math" panose="02040503050406030204" pitchFamily="18" charset="0"/>
                              <a:ea typeface="微軟正黑體" panose="020B0604030504040204" pitchFamily="34" charset="-120"/>
                            </a:rPr>
                            <m:t>𝑖</m:t>
                          </m:r>
                        </m:sub>
                      </m:sSub>
                    </m:oMath>
                  </a14:m>
                  <a:r>
                    <a:rPr lang="zh-TW" altLang="zh-TW" sz="2200" dirty="0" smtClean="0">
                      <a:latin typeface="微軟正黑體" panose="020B0604030504040204" pitchFamily="34" charset="-120"/>
                      <a:ea typeface="微軟正黑體" panose="020B0604030504040204" pitchFamily="34" charset="-120"/>
                    </a:rPr>
                    <a:t>代表第</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𝑖</m:t>
                      </m:r>
                    </m:oMath>
                  </a14:m>
                  <a:r>
                    <a:rPr lang="zh-TW" altLang="zh-TW" sz="2200" dirty="0" smtClean="0">
                      <a:latin typeface="微軟正黑體" panose="020B0604030504040204" pitchFamily="34" charset="-120"/>
                      <a:ea typeface="微軟正黑體" panose="020B0604030504040204" pitchFamily="34" charset="-120"/>
                    </a:rPr>
                    <a:t>個</a:t>
                  </a:r>
                  <a:r>
                    <a:rPr lang="zh-TW" altLang="zh-TW" sz="2200" dirty="0">
                      <a:latin typeface="微軟正黑體" panose="020B0604030504040204" pitchFamily="34" charset="-120"/>
                      <a:ea typeface="微軟正黑體" panose="020B0604030504040204" pitchFamily="34" charset="-120"/>
                    </a:rPr>
                    <a:t>訓練樣本</a:t>
                  </a:r>
                  <a:r>
                    <a:rPr lang="zh-TW" altLang="zh-TW" sz="2200" dirty="0" smtClean="0">
                      <a:latin typeface="微軟正黑體" panose="020B0604030504040204" pitchFamily="34" charset="-120"/>
                      <a:ea typeface="微軟正黑體" panose="020B0604030504040204" pitchFamily="34" charset="-120"/>
                    </a:rPr>
                    <a:t>的</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𝑛</m:t>
                      </m:r>
                    </m:oMath>
                  </a14:m>
                  <a:r>
                    <a:rPr lang="zh-TW" altLang="en-US" sz="2200" dirty="0" smtClean="0">
                      <a:latin typeface="微軟正黑體" panose="020B0604030504040204" pitchFamily="34" charset="-120"/>
                      <a:ea typeface="微軟正黑體" panose="020B0604030504040204" pitchFamily="34" charset="-120"/>
                    </a:rPr>
                    <a:t>維向量特徵</a:t>
                  </a:r>
                  <a:r>
                    <a:rPr lang="zh-TW" altLang="zh-TW" sz="2200" dirty="0" smtClean="0">
                      <a:latin typeface="微軟正黑體" panose="020B0604030504040204" pitchFamily="34" charset="-120"/>
                      <a:ea typeface="微軟正黑體" panose="020B0604030504040204" pitchFamily="34" charset="-120"/>
                    </a:rPr>
                    <a:t>，以</a:t>
                  </a:r>
                  <a14:m>
                    <m:oMath xmlns:m="http://schemas.openxmlformats.org/officeDocument/2006/math">
                      <m:r>
                        <a:rPr lang="en-US" altLang="zh-TW" sz="2200" b="0" i="1" smtClean="0">
                          <a:latin typeface="Cambria Math" panose="02040503050406030204" pitchFamily="18" charset="0"/>
                          <a:ea typeface="微軟正黑體" panose="020B0604030504040204" pitchFamily="34" charset="-120"/>
                        </a:rPr>
                        <m:t>𝐹</m:t>
                      </m:r>
                      <m:r>
                        <a:rPr lang="en-US" altLang="zh-TW" sz="2200" b="0" i="1" smtClean="0">
                          <a:latin typeface="Cambria Math" panose="02040503050406030204" pitchFamily="18" charset="0"/>
                          <a:ea typeface="微軟正黑體" panose="020B0604030504040204" pitchFamily="34" charset="-120"/>
                        </a:rPr>
                        <m:t>=</m:t>
                      </m:r>
                      <m:sSup>
                        <m:sSupPr>
                          <m:ctrlPr>
                            <a:rPr lang="en-US" altLang="zh-TW" sz="2200" b="0" i="1" smtClean="0">
                              <a:latin typeface="Cambria Math" panose="02040503050406030204" pitchFamily="18" charset="0"/>
                              <a:ea typeface="微軟正黑體" panose="020B0604030504040204" pitchFamily="34" charset="-120"/>
                            </a:rPr>
                          </m:ctrlPr>
                        </m:sSupPr>
                        <m:e>
                          <m:r>
                            <a:rPr lang="en-US" altLang="zh-TW" sz="2200" b="0" i="1" smtClean="0">
                              <a:latin typeface="Cambria Math" panose="02040503050406030204" pitchFamily="18" charset="0"/>
                              <a:ea typeface="微軟正黑體" panose="020B0604030504040204" pitchFamily="34" charset="-120"/>
                            </a:rPr>
                            <m:t>[</m:t>
                          </m:r>
                          <m:sSub>
                            <m:sSubPr>
                              <m:ctrlPr>
                                <a:rPr lang="en-US" altLang="zh-TW" sz="2200" i="1">
                                  <a:latin typeface="Cambria Math" panose="02040503050406030204" pitchFamily="18" charset="0"/>
                                  <a:ea typeface="微軟正黑體" panose="020B0604030504040204" pitchFamily="34" charset="-120"/>
                                </a:rPr>
                              </m:ctrlPr>
                            </m:sSubPr>
                            <m:e>
                              <m:r>
                                <a:rPr lang="en-US" altLang="zh-TW" sz="2200" i="1">
                                  <a:latin typeface="Cambria Math" panose="02040503050406030204" pitchFamily="18" charset="0"/>
                                  <a:ea typeface="微軟正黑體" panose="020B0604030504040204" pitchFamily="34" charset="-120"/>
                                </a:rPr>
                                <m:t>𝑓</m:t>
                              </m:r>
                            </m:e>
                            <m:sub>
                              <m:r>
                                <a:rPr lang="en-US" altLang="zh-TW" sz="2200" i="1">
                                  <a:latin typeface="Cambria Math" panose="02040503050406030204" pitchFamily="18" charset="0"/>
                                  <a:ea typeface="微軟正黑體" panose="020B0604030504040204" pitchFamily="34" charset="-120"/>
                                </a:rPr>
                                <m:t>𝑖</m:t>
                              </m:r>
                              <m:r>
                                <a:rPr lang="en-US" altLang="zh-TW" sz="2200" i="1">
                                  <a:latin typeface="Cambria Math" panose="02040503050406030204" pitchFamily="18" charset="0"/>
                                  <a:ea typeface="微軟正黑體" panose="020B0604030504040204" pitchFamily="34" charset="-120"/>
                                </a:rPr>
                                <m:t>(1)</m:t>
                              </m:r>
                            </m:sub>
                          </m:sSub>
                          <m:sSub>
                            <m:sSubPr>
                              <m:ctrlPr>
                                <a:rPr lang="en-US" altLang="zh-TW" sz="2200" i="1">
                                  <a:latin typeface="Cambria Math" panose="02040503050406030204" pitchFamily="18" charset="0"/>
                                  <a:ea typeface="微軟正黑體" panose="020B0604030504040204" pitchFamily="34" charset="-120"/>
                                </a:rPr>
                              </m:ctrlPr>
                            </m:sSubPr>
                            <m:e>
                              <m:r>
                                <a:rPr lang="en-US" altLang="zh-TW" sz="2200" i="1">
                                  <a:latin typeface="Cambria Math" panose="02040503050406030204" pitchFamily="18" charset="0"/>
                                  <a:ea typeface="微軟正黑體" panose="020B0604030504040204" pitchFamily="34" charset="-120"/>
                                </a:rPr>
                                <m:t>𝑓</m:t>
                              </m:r>
                            </m:e>
                            <m:sub>
                              <m:r>
                                <a:rPr lang="en-US" altLang="zh-TW" sz="2200" i="1">
                                  <a:latin typeface="Cambria Math" panose="02040503050406030204" pitchFamily="18" charset="0"/>
                                  <a:ea typeface="微軟正黑體" panose="020B0604030504040204" pitchFamily="34" charset="-120"/>
                                </a:rPr>
                                <m:t>𝑖</m:t>
                              </m:r>
                              <m:r>
                                <a:rPr lang="en-US" altLang="zh-TW" sz="2200" i="1">
                                  <a:latin typeface="Cambria Math" panose="02040503050406030204" pitchFamily="18" charset="0"/>
                                  <a:ea typeface="微軟正黑體" panose="020B0604030504040204" pitchFamily="34" charset="-120"/>
                                </a:rPr>
                                <m:t>(2)</m:t>
                              </m:r>
                            </m:sub>
                          </m:sSub>
                          <m:r>
                            <a:rPr lang="en-US" altLang="zh-TW" sz="2200" i="1">
                              <a:latin typeface="Cambria Math" panose="02040503050406030204" pitchFamily="18" charset="0"/>
                              <a:ea typeface="Cambria Math" panose="02040503050406030204" pitchFamily="18" charset="0"/>
                            </a:rPr>
                            <m:t>⋯</m:t>
                          </m:r>
                          <m:sSub>
                            <m:sSubPr>
                              <m:ctrlPr>
                                <a:rPr lang="en-US" altLang="zh-TW" sz="2200" i="1">
                                  <a:latin typeface="Cambria Math" panose="02040503050406030204" pitchFamily="18" charset="0"/>
                                  <a:ea typeface="Cambria Math" panose="02040503050406030204" pitchFamily="18" charset="0"/>
                                </a:rPr>
                              </m:ctrlPr>
                            </m:sSubPr>
                            <m:e>
                              <m:r>
                                <a:rPr lang="en-US" altLang="zh-TW" sz="2200" i="1">
                                  <a:latin typeface="Cambria Math" panose="02040503050406030204" pitchFamily="18" charset="0"/>
                                  <a:ea typeface="Cambria Math" panose="02040503050406030204" pitchFamily="18" charset="0"/>
                                </a:rPr>
                                <m:t>𝑓</m:t>
                              </m:r>
                            </m:e>
                            <m:sub>
                              <m:r>
                                <a:rPr lang="en-US" altLang="zh-TW" sz="2200" i="1">
                                  <a:latin typeface="Cambria Math" panose="02040503050406030204" pitchFamily="18" charset="0"/>
                                  <a:ea typeface="Cambria Math" panose="02040503050406030204" pitchFamily="18" charset="0"/>
                                </a:rPr>
                                <m:t>𝑖</m:t>
                              </m:r>
                              <m:r>
                                <a:rPr lang="en-US" altLang="zh-TW" sz="2200" i="1">
                                  <a:latin typeface="Cambria Math" panose="02040503050406030204" pitchFamily="18" charset="0"/>
                                  <a:ea typeface="Cambria Math" panose="02040503050406030204" pitchFamily="18" charset="0"/>
                                </a:rPr>
                                <m:t>(</m:t>
                              </m:r>
                              <m:r>
                                <a:rPr lang="en-US" altLang="zh-TW" sz="2200" i="1">
                                  <a:latin typeface="Cambria Math" panose="02040503050406030204" pitchFamily="18" charset="0"/>
                                  <a:ea typeface="Cambria Math" panose="02040503050406030204" pitchFamily="18" charset="0"/>
                                </a:rPr>
                                <m:t>𝑛</m:t>
                              </m:r>
                              <m:r>
                                <a:rPr lang="en-US" altLang="zh-TW" sz="2200" i="1">
                                  <a:latin typeface="Cambria Math" panose="02040503050406030204" pitchFamily="18" charset="0"/>
                                  <a:ea typeface="Cambria Math" panose="02040503050406030204" pitchFamily="18" charset="0"/>
                                </a:rPr>
                                <m:t>)</m:t>
                              </m:r>
                            </m:sub>
                          </m:sSub>
                          <m:r>
                            <a:rPr lang="en-US" altLang="zh-TW" sz="2200" b="0" i="1" smtClean="0">
                              <a:latin typeface="Cambria Math" panose="02040503050406030204" pitchFamily="18" charset="0"/>
                              <a:ea typeface="微軟正黑體" panose="020B0604030504040204" pitchFamily="34" charset="-120"/>
                            </a:rPr>
                            <m:t>]</m:t>
                          </m:r>
                        </m:e>
                        <m:sup>
                          <m:r>
                            <a:rPr lang="en-US" altLang="zh-TW" sz="2200" b="0" i="1" smtClean="0">
                              <a:latin typeface="Cambria Math" panose="02040503050406030204" pitchFamily="18" charset="0"/>
                              <a:ea typeface="微軟正黑體" panose="020B0604030504040204" pitchFamily="34" charset="-120"/>
                            </a:rPr>
                            <m:t>𝑇</m:t>
                          </m:r>
                        </m:sup>
                      </m:sSup>
                    </m:oMath>
                  </a14:m>
                  <a:r>
                    <a:rPr lang="zh-TW" altLang="zh-TW" sz="2200" dirty="0" smtClean="0">
                      <a:latin typeface="微軟正黑體" panose="020B0604030504040204" pitchFamily="34" charset="-120"/>
                      <a:ea typeface="微軟正黑體" panose="020B0604030504040204" pitchFamily="34" charset="-120"/>
                    </a:rPr>
                    <a:t>表示</a:t>
                  </a:r>
                  <a:r>
                    <a:rPr lang="zh-TW" altLang="zh-TW" sz="2200" dirty="0">
                      <a:latin typeface="微軟正黑體" panose="020B0604030504040204" pitchFamily="34" charset="-120"/>
                      <a:ea typeface="微軟正黑體" panose="020B0604030504040204" pitchFamily="34" charset="-120"/>
                    </a:rPr>
                    <a:t>之</a:t>
                  </a:r>
                  <a:r>
                    <a:rPr lang="zh-TW" altLang="en-US" sz="2200" dirty="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若</a:t>
                  </a:r>
                  <a14:m>
                    <m:oMath xmlns:m="http://schemas.openxmlformats.org/officeDocument/2006/math">
                      <m:sSub>
                        <m:sSubPr>
                          <m:ctrlPr>
                            <a:rPr lang="en-US" altLang="zh-TW" sz="2200" i="1">
                              <a:latin typeface="Cambria Math" panose="02040503050406030204" pitchFamily="18" charset="0"/>
                              <a:ea typeface="微軟正黑體" panose="020B0604030504040204" pitchFamily="34" charset="-120"/>
                            </a:rPr>
                          </m:ctrlPr>
                        </m:sSubPr>
                        <m:e>
                          <m:r>
                            <a:rPr lang="en-US" altLang="zh-TW" sz="2200" i="1">
                              <a:latin typeface="Cambria Math" panose="02040503050406030204" pitchFamily="18" charset="0"/>
                              <a:ea typeface="微軟正黑體" panose="020B0604030504040204" pitchFamily="34" charset="-120"/>
                            </a:rPr>
                            <m:t>𝐹</m:t>
                          </m:r>
                        </m:e>
                        <m:sub>
                          <m:r>
                            <a:rPr lang="en-US" altLang="zh-TW" sz="2200" i="1">
                              <a:latin typeface="Cambria Math" panose="02040503050406030204" pitchFamily="18" charset="0"/>
                              <a:ea typeface="微軟正黑體" panose="020B0604030504040204" pitchFamily="34" charset="-120"/>
                            </a:rPr>
                            <m:t>𝑖</m:t>
                          </m:r>
                        </m:sub>
                      </m:sSub>
                    </m:oMath>
                  </a14:m>
                  <a:r>
                    <a:rPr lang="zh-TW" altLang="en-US" sz="2200" dirty="0">
                      <a:latin typeface="微軟正黑體" panose="020B0604030504040204" pitchFamily="34" charset="-120"/>
                      <a:ea typeface="微軟正黑體" panose="020B0604030504040204" pitchFamily="34" charset="-120"/>
                    </a:rPr>
                    <a:t>為</a:t>
                  </a:r>
                  <a:r>
                    <a:rPr lang="zh-TW" altLang="zh-TW" sz="2200" dirty="0">
                      <a:latin typeface="微軟正黑體" panose="020B0604030504040204" pitchFamily="34" charset="-120"/>
                      <a:ea typeface="微軟正黑體" panose="020B0604030504040204" pitchFamily="34" charset="-120"/>
                    </a:rPr>
                    <a:t>血管上的特徵，則</a:t>
                  </a:r>
                  <a:r>
                    <a:rPr lang="zh-TW" altLang="zh-TW" sz="2200" dirty="0" smtClean="0">
                      <a:latin typeface="微軟正黑體" panose="020B0604030504040204" pitchFamily="34" charset="-120"/>
                      <a:ea typeface="微軟正黑體" panose="020B0604030504040204" pitchFamily="34" charset="-120"/>
                    </a:rPr>
                    <a:t>令</a:t>
                  </a:r>
                  <a14:m>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𝑦</m:t>
                          </m:r>
                        </m:e>
                        <m:sub>
                          <m:r>
                            <a:rPr lang="en-US" altLang="zh-TW" sz="2200" b="0" i="1" smtClean="0">
                              <a:latin typeface="Cambria Math" panose="02040503050406030204" pitchFamily="18" charset="0"/>
                              <a:ea typeface="微軟正黑體" panose="020B0604030504040204" pitchFamily="34" charset="-120"/>
                            </a:rPr>
                            <m:t>𝑖</m:t>
                          </m:r>
                        </m:sub>
                      </m:sSub>
                      <m:r>
                        <a:rPr lang="en-US" altLang="zh-TW" sz="2200" b="0" i="1" smtClean="0">
                          <a:latin typeface="Cambria Math" panose="02040503050406030204" pitchFamily="18" charset="0"/>
                          <a:ea typeface="微軟正黑體" panose="020B0604030504040204" pitchFamily="34" charset="-120"/>
                        </a:rPr>
                        <m:t>=1</m:t>
                      </m:r>
                    </m:oMath>
                  </a14:m>
                  <a:r>
                    <a:rPr lang="zh-TW" altLang="zh-TW" sz="2200" dirty="0" smtClean="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反之，則</a:t>
                  </a:r>
                  <a:r>
                    <a:rPr lang="zh-TW" altLang="zh-TW" sz="2200" dirty="0" smtClean="0">
                      <a:latin typeface="微軟正黑體" panose="020B0604030504040204" pitchFamily="34" charset="-120"/>
                      <a:ea typeface="微軟正黑體" panose="020B0604030504040204" pitchFamily="34" charset="-120"/>
                    </a:rPr>
                    <a:t>令</a:t>
                  </a:r>
                  <a14:m>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𝑦</m:t>
                          </m:r>
                        </m:e>
                        <m:sub>
                          <m:r>
                            <a:rPr lang="en-US" altLang="zh-TW" sz="2200" b="0" i="1" smtClean="0">
                              <a:latin typeface="Cambria Math" panose="02040503050406030204" pitchFamily="18" charset="0"/>
                              <a:ea typeface="微軟正黑體" panose="020B0604030504040204" pitchFamily="34" charset="-120"/>
                            </a:rPr>
                            <m:t>𝑖</m:t>
                          </m:r>
                        </m:sub>
                      </m:sSub>
                      <m:r>
                        <a:rPr lang="en-US" altLang="zh-TW" sz="2200" b="0" i="1" smtClean="0">
                          <a:latin typeface="Cambria Math" panose="02040503050406030204" pitchFamily="18" charset="0"/>
                          <a:ea typeface="微軟正黑體" panose="020B0604030504040204" pitchFamily="34" charset="-120"/>
                        </a:rPr>
                        <m:t>=−1</m:t>
                      </m:r>
                    </m:oMath>
                  </a14:m>
                  <a:r>
                    <a:rPr lang="zh-TW"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mc:Choice>
          <mc:Fallback xmlns="">
            <p:sp>
              <p:nvSpPr>
                <p:cNvPr id="4" name="Rectangle 3"/>
                <p:cNvSpPr txBox="1">
                  <a:spLocks noRot="1" noChangeAspect="1" noMove="1" noResize="1" noEditPoints="1" noAdjustHandles="1" noChangeArrowheads="1" noChangeShapeType="1" noTextEdit="1"/>
                </p:cNvSpPr>
                <p:nvPr/>
              </p:nvSpPr>
              <p:spPr>
                <a:xfrm>
                  <a:off x="381000" y="1828975"/>
                  <a:ext cx="8382000" cy="3886573"/>
                </a:xfrm>
                <a:prstGeom prst="rect">
                  <a:avLst/>
                </a:prstGeom>
                <a:blipFill rotWithShape="0">
                  <a:blip r:embed="rId3"/>
                  <a:stretch>
                    <a:fillRect l="-364" t="-1097" r="-873"/>
                  </a:stretch>
                </a:blipFill>
              </p:spPr>
              <p:txBody>
                <a:bodyPr/>
                <a:lstStyle/>
                <a:p>
                  <a:r>
                    <a:rPr lang="zh-TW" altLang="en-US">
                      <a:noFill/>
                    </a:rPr>
                    <a:t> </a:t>
                  </a:r>
                </a:p>
              </p:txBody>
            </p:sp>
          </mc:Fallback>
        </mc:AlternateContent>
        <p:sp>
          <p:nvSpPr>
            <p:cNvPr id="13330" name="Rectangle 2"/>
            <p:cNvSpPr>
              <a:spLocks noChangeArrowheads="1"/>
            </p:cNvSpPr>
            <p:nvPr/>
          </p:nvSpPr>
          <p:spPr bwMode="auto">
            <a:xfrm>
              <a:off x="0" y="-184684"/>
              <a:ext cx="184731" cy="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graphicFrame>
              <p:nvGraphicFramePr>
                <p:cNvPr id="13314" name="Object 1"/>
                <p:cNvGraphicFramePr>
                  <a:graphicFrameLocks noChangeAspect="1"/>
                </p:cNvGraphicFramePr>
                <p:nvPr>
                  <p:extLst>
                    <p:ext uri="{D42A27DB-BD31-4B8C-83A1-F6EECF244321}">
                      <p14:modId xmlns:p14="http://schemas.microsoft.com/office/powerpoint/2010/main" val="113453802"/>
                    </p:ext>
                  </p:extLst>
                </p:nvPr>
              </p:nvGraphicFramePr>
              <p:xfrm>
                <a:off x="3419872" y="4077463"/>
                <a:ext cx="2664296" cy="2332177"/>
              </p:xfrm>
              <a:graphic>
                <a:graphicData uri="http://schemas.openxmlformats.org/presentationml/2006/ole">
                  <mc:AlternateContent>
                    <mc:Choice xmlns:v="urn:schemas-microsoft-com:vml" Requires="v">
                      <p:oleObj spid="_x0000_s13536" name="Equation" r:id="rId4" imgW="1409400" imgH="1218960" progId="Equation.DSMT4">
                        <p:embed/>
                      </p:oleObj>
                    </mc:Choice>
                    <mc:Fallback>
                      <p:oleObj name="Equation" r:id="rId4" imgW="1409400" imgH="1218960" progId="Equation.DSMT4">
                        <p:embed/>
                        <p:pic>
                          <p:nvPicPr>
                            <p:cNvPr id="0" name="Object 1"/>
                            <p:cNvPicPr>
                              <a:picLocks noChangeAspect="1" noChangeArrowheads="1"/>
                            </p:cNvPicPr>
                            <p:nvPr/>
                          </p:nvPicPr>
                          <p:blipFill>
                            <a:blip r:embed="rId5">
                              <a:extLst>
                                <a:ext uri="{28A0092B-C50C-407E-A947-70E740481C1C}">
                                  <a14:useLocalDpi val="0"/>
                                </a:ext>
                              </a:extLst>
                            </a:blip>
                            <a:srcRect/>
                            <a:stretch>
                              <a:fillRect/>
                            </a:stretch>
                          </p:blipFill>
                          <p:spPr bwMode="auto">
                            <a:xfrm>
                              <a:off x="3419872" y="4077463"/>
                              <a:ext cx="2664296" cy="2332177"/>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3314" name="Object 1"/>
                <p:cNvGraphicFramePr>
                  <a:graphicFrameLocks noChangeAspect="1"/>
                </p:cNvGraphicFramePr>
                <p:nvPr>
                  <p:extLst>
                    <p:ext uri="{D42A27DB-BD31-4B8C-83A1-F6EECF244321}">
                      <p14:modId xmlns:p14="http://schemas.microsoft.com/office/powerpoint/2010/main" val="113453802"/>
                    </p:ext>
                  </p:extLst>
                </p:nvPr>
              </p:nvGraphicFramePr>
              <p:xfrm>
                <a:off x="3419872" y="4077463"/>
                <a:ext cx="2664296" cy="2332177"/>
              </p:xfrm>
              <a:graphic>
                <a:graphicData uri="http://schemas.openxmlformats.org/presentationml/2006/ole">
                  <mc:AlternateContent>
                    <mc:Choice xmlns:v="urn:schemas-microsoft-com:vml" Requires="v">
                      <p:oleObj spid="_x0000_s13533" name="Equation" r:id="rId6" imgW="1409400" imgH="1218960" progId="Equation.DSMT4">
                        <p:embed/>
                      </p:oleObj>
                    </mc:Choice>
                    <mc:Fallback>
                      <p:oleObj name="Equation" r:id="rId6" imgW="1409400" imgH="121896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4077463"/>
                              <a:ext cx="2664296" cy="2332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3331" name="Rectangle 4"/>
            <p:cNvSpPr>
              <a:spLocks noChangeArrowheads="1"/>
            </p:cNvSpPr>
            <p:nvPr/>
          </p:nvSpPr>
          <p:spPr bwMode="auto">
            <a:xfrm>
              <a:off x="0" y="-184684"/>
              <a:ext cx="184731" cy="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3332" name="Rectangle 10"/>
            <p:cNvSpPr>
              <a:spLocks noChangeArrowheads="1"/>
            </p:cNvSpPr>
            <p:nvPr/>
          </p:nvSpPr>
          <p:spPr bwMode="auto">
            <a:xfrm>
              <a:off x="0" y="-184684"/>
              <a:ext cx="184731" cy="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3333" name="Rectangle 6"/>
                <p:cNvSpPr>
                  <a:spLocks noChangeArrowheads="1"/>
                </p:cNvSpPr>
                <p:nvPr/>
              </p:nvSpPr>
              <p:spPr bwMode="auto">
                <a:xfrm>
                  <a:off x="6228184" y="5650764"/>
                  <a:ext cx="1536767" cy="6463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dirty="0" smtClean="0">
                      <a:latin typeface="微軟正黑體" panose="020B0604030504040204" pitchFamily="34" charset="-120"/>
                      <a:ea typeface="微軟正黑體" panose="020B0604030504040204" pitchFamily="34" charset="-120"/>
                    </a:rPr>
                    <a:t>圖</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8</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.8.1</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br>
                  <a14:m>
                    <m:oMath xmlns:m="http://schemas.openxmlformats.org/officeDocument/2006/math">
                      <m:r>
                        <a:rPr lang="en-US" altLang="zh-TW" b="0" i="1" smtClean="0">
                          <a:latin typeface="Cambria Math" panose="02040503050406030204" pitchFamily="18" charset="0"/>
                          <a:ea typeface="微軟正黑體" panose="020B0604030504040204" pitchFamily="34" charset="-120"/>
                        </a:rPr>
                        <m:t>𝑚</m:t>
                      </m:r>
                    </m:oMath>
                  </a14:m>
                  <a:r>
                    <a:rPr lang="zh-TW" altLang="en-US" dirty="0" smtClean="0">
                      <a:latin typeface="微軟正黑體" panose="020B0604030504040204" pitchFamily="34" charset="-120"/>
                      <a:ea typeface="微軟正黑體" panose="020B0604030504040204" pitchFamily="34" charset="-120"/>
                    </a:rPr>
                    <a:t>個</a:t>
                  </a:r>
                  <a:r>
                    <a:rPr lang="zh-TW" altLang="en-US" dirty="0">
                      <a:latin typeface="微軟正黑體" panose="020B0604030504040204" pitchFamily="34" charset="-120"/>
                      <a:ea typeface="微軟正黑體" panose="020B0604030504040204" pitchFamily="34" charset="-120"/>
                    </a:rPr>
                    <a:t>訓練樣本</a:t>
                  </a:r>
                </a:p>
              </p:txBody>
            </p:sp>
          </mc:Choice>
          <mc:Fallback xmlns="">
            <p:sp>
              <p:nvSpPr>
                <p:cNvPr id="13333" name="Rectangle 6"/>
                <p:cNvSpPr>
                  <a:spLocks noRot="1" noChangeAspect="1" noMove="1" noResize="1" noEditPoints="1" noAdjustHandles="1" noChangeArrowheads="1" noChangeShapeType="1" noTextEdit="1"/>
                </p:cNvSpPr>
                <p:nvPr/>
              </p:nvSpPr>
              <p:spPr bwMode="auto">
                <a:xfrm>
                  <a:off x="6228184" y="5650764"/>
                  <a:ext cx="1536767" cy="646393"/>
                </a:xfrm>
                <a:prstGeom prst="rect">
                  <a:avLst/>
                </a:prstGeom>
                <a:blipFill rotWithShape="0">
                  <a:blip r:embed="rId8"/>
                  <a:stretch>
                    <a:fillRect l="-3571" t="-4717" r="-3175" b="-14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13334" name="Rectangle 16"/>
            <p:cNvSpPr>
              <a:spLocks noChangeArrowheads="1"/>
            </p:cNvSpPr>
            <p:nvPr/>
          </p:nvSpPr>
          <p:spPr bwMode="auto">
            <a:xfrm>
              <a:off x="0" y="-184684"/>
              <a:ext cx="184731" cy="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3335" name="Rectangle 19"/>
            <p:cNvSpPr>
              <a:spLocks noChangeArrowheads="1"/>
            </p:cNvSpPr>
            <p:nvPr/>
          </p:nvSpPr>
          <p:spPr bwMode="auto">
            <a:xfrm>
              <a:off x="0" y="-184684"/>
              <a:ext cx="184731" cy="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3336" name="Rectangle 22"/>
            <p:cNvSpPr>
              <a:spLocks noChangeArrowheads="1"/>
            </p:cNvSpPr>
            <p:nvPr/>
          </p:nvSpPr>
          <p:spPr bwMode="auto">
            <a:xfrm>
              <a:off x="0" y="-184684"/>
              <a:ext cx="184731" cy="36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E7DC9074-F568-4284-B8E1-29C1D3BC19FA}" type="slidenum">
              <a:rPr kumimoji="0" lang="zh-TW" altLang="en-US">
                <a:latin typeface="Arial Black" panose="020B0A04020102020204" pitchFamily="34" charset="0"/>
              </a:rPr>
              <a:pPr eaLnBrk="1" hangingPunct="1"/>
              <a:t>31</a:t>
            </a:fld>
            <a:endParaRPr kumimoji="0" lang="en-US" altLang="zh-TW">
              <a:latin typeface="Arial Black" panose="020B0A04020102020204" pitchFamily="34" charset="0"/>
            </a:endParaRPr>
          </a:p>
        </p:txBody>
      </p:sp>
      <p:sp>
        <p:nvSpPr>
          <p:cNvPr id="14342" name="Rectangle 7"/>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3" name="Rectangle 9"/>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4" name="Rectangle 14"/>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5" name="Rectangle 17"/>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6" name="Rectangle 19"/>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7" name="Rectangle 21"/>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8" name="Rectangle 23"/>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49" name="Rectangle 25"/>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50" name="Rectangle 27"/>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51" name="Rectangle 29"/>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52" name="Rectangle 32"/>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53" name="Rectangle 34"/>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4354" name="Rectangle 36"/>
          <p:cNvSpPr>
            <a:spLocks noChangeArrowheads="1"/>
          </p:cNvSpPr>
          <p:nvPr/>
        </p:nvSpPr>
        <p:spPr bwMode="auto">
          <a:xfrm>
            <a:off x="0" y="86424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pSp>
        <p:nvGrpSpPr>
          <p:cNvPr id="14355" name="群組 29"/>
          <p:cNvGrpSpPr>
            <a:grpSpLocks/>
          </p:cNvGrpSpPr>
          <p:nvPr/>
        </p:nvGrpSpPr>
        <p:grpSpPr bwMode="auto">
          <a:xfrm>
            <a:off x="381000" y="1340494"/>
            <a:ext cx="8382000" cy="5976938"/>
            <a:chOff x="381000" y="476250"/>
            <a:chExt cx="8382000" cy="5976938"/>
          </a:xfrm>
        </p:grpSpPr>
        <mc:AlternateContent xmlns:mc="http://schemas.openxmlformats.org/markup-compatibility/2006">
          <mc:Choice xmlns:a14="http://schemas.microsoft.com/office/drawing/2010/main" Requires="a14">
            <p:sp>
              <p:nvSpPr>
                <p:cNvPr id="14356" name="Rectangle 3"/>
                <p:cNvSpPr txBox="1">
                  <a:spLocks noChangeArrowheads="1"/>
                </p:cNvSpPr>
                <p:nvPr/>
              </p:nvSpPr>
              <p:spPr bwMode="auto">
                <a:xfrm>
                  <a:off x="381000" y="476250"/>
                  <a:ext cx="8382000" cy="59769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zh-TW" sz="2200" dirty="0" smtClean="0">
                      <a:latin typeface="微軟正黑體" panose="020B0604030504040204" pitchFamily="34" charset="-120"/>
                      <a:ea typeface="微軟正黑體" panose="020B0604030504040204" pitchFamily="34" charset="-120"/>
                    </a:rPr>
                    <a:t>令</a:t>
                  </a:r>
                  <a:r>
                    <a:rPr lang="zh-TW" altLang="zh-TW" sz="2200" dirty="0">
                      <a:latin typeface="微軟正黑體" panose="020B0604030504040204" pitchFamily="34" charset="-120"/>
                      <a:ea typeface="微軟正黑體" panose="020B0604030504040204" pitchFamily="34" charset="-120"/>
                    </a:rPr>
                    <a:t>疊代數為</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𝐾</m:t>
                      </m:r>
                      <m:r>
                        <a:rPr lang="en-US" altLang="zh-TW" sz="2200" i="1" dirty="0" smtClean="0">
                          <a:latin typeface="Cambria Math" panose="02040503050406030204" pitchFamily="18" charset="0"/>
                          <a:ea typeface="微軟正黑體" panose="020B0604030504040204" pitchFamily="34" charset="-120"/>
                        </a:rPr>
                        <m:t> </m:t>
                      </m:r>
                    </m:oMath>
                  </a14:m>
                  <a:r>
                    <a:rPr lang="zh-TW" altLang="en-US" sz="2200" dirty="0" smtClean="0">
                      <a:latin typeface="微軟正黑體" panose="020B0604030504040204" pitchFamily="34" charset="-120"/>
                      <a:ea typeface="微軟正黑體" panose="020B0604030504040204" pitchFamily="34" charset="-120"/>
                    </a:rPr>
                    <a:t>。</a:t>
                  </a:r>
                  <a:r>
                    <a:rPr lang="zh-TW" altLang="zh-TW" sz="2200" dirty="0" smtClean="0">
                      <a:latin typeface="微軟正黑體" panose="020B0604030504040204" pitchFamily="34" charset="-120"/>
                      <a:ea typeface="微軟正黑體" panose="020B0604030504040204" pitchFamily="34" charset="-120"/>
                    </a:rPr>
                    <a:t>每</a:t>
                  </a:r>
                  <a:r>
                    <a:rPr lang="zh-TW" altLang="zh-TW" sz="2200" dirty="0">
                      <a:latin typeface="微軟正黑體" panose="020B0604030504040204" pitchFamily="34" charset="-120"/>
                      <a:ea typeface="微軟正黑體" panose="020B0604030504040204" pitchFamily="34" charset="-120"/>
                    </a:rPr>
                    <a:t>經過一次疊代後，我們將會得到一個</a:t>
                  </a:r>
                  <a:r>
                    <a:rPr lang="zh-TW" altLang="zh-TW" sz="2200" b="1" dirty="0">
                      <a:solidFill>
                        <a:schemeClr val="hlink"/>
                      </a:solidFill>
                      <a:latin typeface="微軟正黑體" panose="020B0604030504040204" pitchFamily="34" charset="-120"/>
                      <a:ea typeface="微軟正黑體" panose="020B0604030504040204" pitchFamily="34" charset="-120"/>
                    </a:rPr>
                    <a:t>弱分類器</a:t>
                  </a:r>
                  <a:r>
                    <a:rPr lang="en-US" altLang="zh-TW"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Weak </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Classifier</a:t>
                  </a:r>
                  <a:r>
                    <a:rPr lang="zh-TW" altLang="zh-TW" sz="2200" dirty="0" smtClean="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符號定義為</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h</m:t>
                      </m:r>
                    </m:oMath>
                  </a14:m>
                  <a:r>
                    <a:rPr lang="zh-TW" altLang="en-US" sz="2200" dirty="0">
                      <a:latin typeface="微軟正黑體" panose="020B0604030504040204" pitchFamily="34" charset="-120"/>
                      <a:ea typeface="微軟正黑體" panose="020B0604030504040204" pitchFamily="34" charset="-120"/>
                    </a:rPr>
                    <a:t> </a:t>
                  </a:r>
                  <a:r>
                    <a:rPr lang="en-US" altLang="zh-TW" sz="2200" dirty="0" smtClean="0">
                      <a:latin typeface="微軟正黑體" panose="020B0604030504040204" pitchFamily="34" charset="-120"/>
                      <a:ea typeface="微軟正黑體" panose="020B0604030504040204" pitchFamily="34" charset="-120"/>
                    </a:rPr>
                    <a:t>)</a:t>
                  </a:r>
                  <a:r>
                    <a:rPr lang="zh-TW" altLang="zh-TW" sz="2200" dirty="0" smtClean="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完成</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𝐾</m:t>
                      </m:r>
                    </m:oMath>
                  </a14:m>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次疊代後，即可將此</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𝐾</m:t>
                      </m:r>
                    </m:oMath>
                  </a14:m>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個弱分類器組成一個</a:t>
                  </a:r>
                  <a:r>
                    <a:rPr lang="zh-TW" altLang="zh-TW" sz="2200" b="1" dirty="0">
                      <a:solidFill>
                        <a:schemeClr val="hlink"/>
                      </a:solidFill>
                      <a:latin typeface="微軟正黑體" panose="020B0604030504040204" pitchFamily="34" charset="-120"/>
                      <a:ea typeface="微軟正黑體" panose="020B0604030504040204" pitchFamily="34" charset="-120"/>
                    </a:rPr>
                    <a:t>強分類器</a:t>
                  </a:r>
                  <a:r>
                    <a:rPr lang="en-US" altLang="zh-TW"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Strong Classifier</a:t>
                  </a:r>
                  <a:r>
                    <a:rPr lang="zh-TW" altLang="zh-TW" sz="2200" dirty="0">
                      <a:latin typeface="微軟正黑體" panose="020B0604030504040204" pitchFamily="34" charset="-120"/>
                      <a:ea typeface="微軟正黑體" panose="020B0604030504040204" pitchFamily="34" charset="-120"/>
                    </a:rPr>
                    <a:t>，符號定義為</a:t>
                  </a:r>
                  <a:r>
                    <a:rPr lang="zh-TW" altLang="en-US"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𝐻</m:t>
                      </m:r>
                    </m:oMath>
                  </a14:m>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，並透過所得到的強分類器來判斷輸入之像素是否為一血管上的像素</a:t>
                  </a:r>
                  <a:r>
                    <a:rPr lang="zh-TW" altLang="zh-TW" sz="2200" dirty="0" smtClean="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6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r>
                    <a:rPr lang="zh-TW" altLang="zh-TW" sz="2200" dirty="0">
                      <a:latin typeface="微軟正黑體" panose="020B0604030504040204" pitchFamily="34" charset="-120"/>
                      <a:ea typeface="微軟正黑體" panose="020B0604030504040204" pitchFamily="34" charset="-120"/>
                    </a:rPr>
                    <a:t>令</a:t>
                  </a:r>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為第</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𝑘</m:t>
                      </m:r>
                    </m:oMath>
                  </a14:m>
                  <a:r>
                    <a:rPr lang="zh-TW" altLang="zh-TW" sz="2200" dirty="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1≦</m:t>
                      </m:r>
                      <m:r>
                        <a:rPr lang="en-US" altLang="zh-TW" sz="2200" i="1" dirty="0" smtClean="0">
                          <a:latin typeface="Cambria Math" panose="02040503050406030204" pitchFamily="18" charset="0"/>
                          <a:ea typeface="微軟正黑體" panose="020B0604030504040204" pitchFamily="34" charset="-120"/>
                        </a:rPr>
                        <m:t>𝑘</m:t>
                      </m:r>
                      <m:r>
                        <a:rPr lang="en-US" altLang="zh-TW" sz="2200" i="1" dirty="0" smtClean="0">
                          <a:latin typeface="Cambria Math" panose="02040503050406030204" pitchFamily="18" charset="0"/>
                          <a:ea typeface="微軟正黑體" panose="020B0604030504040204" pitchFamily="34" charset="-120"/>
                        </a:rPr>
                        <m:t>≦</m:t>
                      </m:r>
                      <m:r>
                        <a:rPr lang="en-US" altLang="zh-TW" sz="2200" i="1" dirty="0" smtClean="0">
                          <a:latin typeface="Cambria Math" panose="02040503050406030204" pitchFamily="18" charset="0"/>
                          <a:ea typeface="微軟正黑體" panose="020B0604030504040204" pitchFamily="34" charset="-120"/>
                        </a:rPr>
                        <m:t>𝐾</m:t>
                      </m:r>
                    </m:oMath>
                  </a14:m>
                  <a:r>
                    <a:rPr lang="zh-TW" altLang="en-US" sz="2200" dirty="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次疊代中第</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𝑖</m:t>
                      </m:r>
                    </m:oMath>
                  </a14:m>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個訓練樣本的權重。</a:t>
                  </a:r>
                  <a:r>
                    <a:rPr lang="en-US" altLang="zh-TW" sz="2200" dirty="0">
                      <a:latin typeface="微軟正黑體" panose="020B0604030504040204" pitchFamily="34" charset="-120"/>
                      <a:ea typeface="微軟正黑體" panose="020B0604030504040204" pitchFamily="34" charset="-120"/>
                    </a:rPr>
                    <a:t/>
                  </a:r>
                  <a:br>
                    <a:rPr lang="en-US" altLang="zh-TW" sz="2200" dirty="0">
                      <a:latin typeface="微軟正黑體" panose="020B0604030504040204" pitchFamily="34" charset="-120"/>
                      <a:ea typeface="微軟正黑體" panose="020B0604030504040204" pitchFamily="34" charset="-120"/>
                    </a:rPr>
                  </a:br>
                  <a:r>
                    <a:rPr lang="zh-TW" altLang="zh-TW" sz="2200" dirty="0">
                      <a:latin typeface="微軟正黑體" panose="020B0604030504040204" pitchFamily="34" charset="-120"/>
                      <a:ea typeface="微軟正黑體" panose="020B0604030504040204" pitchFamily="34" charset="-120"/>
                    </a:rPr>
                    <a:t>首先我們初始化</a:t>
                  </a:r>
                  <a:r>
                    <a:rPr lang="zh-TW" altLang="en-US"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𝑚</m:t>
                      </m:r>
                    </m:oMath>
                  </a14:m>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個訓練</a:t>
                  </a:r>
                  <a:r>
                    <a:rPr lang="zh-TW" altLang="zh-TW" sz="2200" dirty="0" smtClean="0">
                      <a:latin typeface="微軟正黑體" panose="020B0604030504040204" pitchFamily="34" charset="-120"/>
                      <a:ea typeface="微軟正黑體" panose="020B0604030504040204" pitchFamily="34" charset="-120"/>
                    </a:rPr>
                    <a:t>樣本</a:t>
                  </a:r>
                  <a14:m>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𝐹</m:t>
                          </m:r>
                        </m:e>
                        <m:sub>
                          <m:r>
                            <a:rPr lang="en-US" altLang="zh-TW" sz="2200" b="0" i="1" smtClean="0">
                              <a:latin typeface="Cambria Math" panose="02040503050406030204" pitchFamily="18" charset="0"/>
                              <a:ea typeface="微軟正黑體" panose="020B0604030504040204" pitchFamily="34" charset="-120"/>
                            </a:rPr>
                            <m:t>1</m:t>
                          </m:r>
                        </m:sub>
                      </m:sSub>
                      <m:r>
                        <a:rPr lang="en-US" altLang="zh-TW" sz="2200" b="0" i="1" smtClean="0">
                          <a:latin typeface="Cambria Math" panose="02040503050406030204" pitchFamily="18" charset="0"/>
                          <a:ea typeface="微軟正黑體" panose="020B0604030504040204" pitchFamily="34" charset="-120"/>
                        </a:rPr>
                        <m:t>,</m:t>
                      </m:r>
                      <m:sSub>
                        <m:sSubPr>
                          <m:ctrlPr>
                            <a:rPr lang="en-US" altLang="zh-TW" sz="2200" b="0" i="1" smtClean="0">
                              <a:latin typeface="Cambria Math" panose="02040503050406030204" pitchFamily="18" charset="0"/>
                              <a:ea typeface="微軟正黑體" panose="020B0604030504040204" pitchFamily="34" charset="-120"/>
                            </a:rPr>
                          </m:ctrlPr>
                        </m:sSubPr>
                        <m:e>
                          <m:r>
                            <a:rPr lang="en-US" altLang="zh-TW" sz="2200" b="0" i="1" smtClean="0">
                              <a:latin typeface="Cambria Math" panose="02040503050406030204" pitchFamily="18" charset="0"/>
                              <a:ea typeface="微軟正黑體" panose="020B0604030504040204" pitchFamily="34" charset="-120"/>
                            </a:rPr>
                            <m:t>𝐹</m:t>
                          </m:r>
                        </m:e>
                        <m:sub>
                          <m:r>
                            <a:rPr lang="en-US" altLang="zh-TW" sz="2200" b="0" i="1" smtClean="0">
                              <a:latin typeface="Cambria Math" panose="02040503050406030204" pitchFamily="18" charset="0"/>
                              <a:ea typeface="微軟正黑體" panose="020B0604030504040204" pitchFamily="34" charset="-120"/>
                            </a:rPr>
                            <m:t>2</m:t>
                          </m:r>
                        </m:sub>
                      </m:sSub>
                      <m: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Cambria Math" panose="02040503050406030204" pitchFamily="18" charset="0"/>
                        </a:rPr>
                        <m:t>⋯,</m:t>
                      </m:r>
                      <m:sSub>
                        <m:sSubPr>
                          <m:ctrlPr>
                            <a:rPr lang="en-US" altLang="zh-TW" sz="2200" b="0" i="1" smtClean="0">
                              <a:latin typeface="Cambria Math" panose="02040503050406030204" pitchFamily="18" charset="0"/>
                              <a:ea typeface="Cambria Math" panose="02040503050406030204" pitchFamily="18" charset="0"/>
                            </a:rPr>
                          </m:ctrlPr>
                        </m:sSubPr>
                        <m:e>
                          <m:r>
                            <a:rPr lang="en-US" altLang="zh-TW" sz="2200" b="0" i="1" smtClean="0">
                              <a:latin typeface="Cambria Math" panose="02040503050406030204" pitchFamily="18" charset="0"/>
                              <a:ea typeface="Cambria Math" panose="02040503050406030204" pitchFamily="18" charset="0"/>
                            </a:rPr>
                            <m:t>𝐹</m:t>
                          </m:r>
                        </m:e>
                        <m:sub>
                          <m:r>
                            <a:rPr lang="en-US" altLang="zh-TW" sz="2200" b="0" i="1" smtClean="0">
                              <a:latin typeface="Cambria Math" panose="02040503050406030204" pitchFamily="18" charset="0"/>
                              <a:ea typeface="Cambria Math" panose="02040503050406030204" pitchFamily="18" charset="0"/>
                            </a:rPr>
                            <m:t>𝑚</m:t>
                          </m:r>
                        </m:sub>
                      </m:sSub>
                    </m:oMath>
                  </a14:m>
                  <a:r>
                    <a:rPr lang="zh-TW" altLang="zh-TW" sz="2200" dirty="0" smtClean="0">
                      <a:latin typeface="微軟正黑體" panose="020B0604030504040204" pitchFamily="34" charset="-120"/>
                      <a:ea typeface="微軟正黑體" panose="020B0604030504040204" pitchFamily="34" charset="-120"/>
                    </a:rPr>
                    <a:t>的</a:t>
                  </a:r>
                  <a:r>
                    <a:rPr lang="zh-TW" altLang="zh-TW" sz="2200" dirty="0">
                      <a:latin typeface="微軟正黑體" panose="020B0604030504040204" pitchFamily="34" charset="-120"/>
                      <a:ea typeface="微軟正黑體" panose="020B0604030504040204" pitchFamily="34" charset="-120"/>
                    </a:rPr>
                    <a:t>權重分別</a:t>
                  </a:r>
                  <a:r>
                    <a:rPr lang="zh-TW" altLang="zh-TW" sz="2200" dirty="0" smtClean="0">
                      <a:latin typeface="微軟正黑體" panose="020B0604030504040204" pitchFamily="34" charset="-120"/>
                      <a:ea typeface="微軟正黑體" panose="020B0604030504040204" pitchFamily="34" charset="-120"/>
                    </a:rPr>
                    <a:t>為</a:t>
                  </a:r>
                  <a:endParaRPr lang="en-US" altLang="zh-TW" sz="2200" dirty="0" smtClean="0">
                    <a:latin typeface="微軟正黑體" panose="020B0604030504040204" pitchFamily="34" charset="-120"/>
                    <a:ea typeface="微軟正黑體" panose="020B0604030504040204" pitchFamily="34" charset="-120"/>
                  </a:endParaRPr>
                </a:p>
                <a:p>
                  <a:pPr marL="0" indent="0" eaLnBrk="1" hangingPunct="1">
                    <a:spcBef>
                      <a:spcPct val="20000"/>
                    </a:spcBef>
                    <a:buClr>
                      <a:schemeClr val="bg2"/>
                    </a:buClr>
                    <a:buSzPct val="75000"/>
                  </a:pPr>
                  <a:endParaRPr lang="en-US" altLang="zh-TW" sz="2200" i="1" dirty="0" smtClean="0">
                    <a:latin typeface="Cambria Math" panose="02040503050406030204" pitchFamily="18" charset="0"/>
                    <a:ea typeface="微軟正黑體" panose="020B0604030504040204" pitchFamily="34" charset="-120"/>
                  </a:endParaRPr>
                </a:p>
                <a:p>
                  <a:pPr marL="0" indent="0" eaLnBrk="1" hangingPunct="1">
                    <a:spcBef>
                      <a:spcPct val="20000"/>
                    </a:spcBef>
                    <a:buClr>
                      <a:schemeClr val="bg2"/>
                    </a:buClr>
                    <a:buSzPct val="75000"/>
                  </a:pPr>
                  <a14:m>
                    <m:oMathPara xmlns:m="http://schemas.openxmlformats.org/officeDocument/2006/math">
                      <m:oMathParaPr>
                        <m:jc m:val="centerGroup"/>
                      </m:oMathParaPr>
                      <m:oMath xmlns:m="http://schemas.openxmlformats.org/officeDocument/2006/math">
                        <m:sSubSup>
                          <m:sSubSupPr>
                            <m:ctrlPr>
                              <a:rPr lang="en-US" altLang="zh-TW" sz="2200" i="1" smtClean="0">
                                <a:latin typeface="Cambria Math" panose="02040503050406030204" pitchFamily="18" charset="0"/>
                                <a:ea typeface="微軟正黑體" panose="020B0604030504040204" pitchFamily="34" charset="-120"/>
                              </a:rPr>
                            </m:ctrlPr>
                          </m:sSubSupPr>
                          <m:e>
                            <m:r>
                              <a:rPr lang="en-US" altLang="zh-TW" sz="2200" b="0" i="1" smtClean="0">
                                <a:latin typeface="Cambria Math" panose="02040503050406030204" pitchFamily="18" charset="0"/>
                                <a:ea typeface="微軟正黑體" panose="020B0604030504040204" pitchFamily="34" charset="-120"/>
                              </a:rPr>
                              <m:t>𝑤</m:t>
                            </m:r>
                          </m:e>
                          <m:sub>
                            <m:r>
                              <a:rPr lang="en-US" altLang="zh-TW" sz="2200" b="0" i="1" smtClean="0">
                                <a:latin typeface="Cambria Math" panose="02040503050406030204" pitchFamily="18" charset="0"/>
                                <a:ea typeface="微軟正黑體" panose="020B0604030504040204" pitchFamily="34" charset="-120"/>
                              </a:rPr>
                              <m:t>𝑖</m:t>
                            </m:r>
                          </m:sub>
                          <m:sup>
                            <m:r>
                              <a:rPr lang="en-US" altLang="zh-TW" sz="2200" b="0" i="1" smtClean="0">
                                <a:latin typeface="Cambria Math" panose="02040503050406030204" pitchFamily="18" charset="0"/>
                                <a:ea typeface="微軟正黑體" panose="020B0604030504040204" pitchFamily="34" charset="-120"/>
                              </a:rPr>
                              <m:t>1</m:t>
                            </m:r>
                          </m:sup>
                        </m:sSubSup>
                        <m:r>
                          <a:rPr lang="en-US" altLang="zh-TW" sz="2200" b="0" i="1" smtClean="0">
                            <a:latin typeface="Cambria Math" panose="02040503050406030204" pitchFamily="18" charset="0"/>
                            <a:ea typeface="微軟正黑體" panose="020B0604030504040204" pitchFamily="34" charset="-120"/>
                          </a:rPr>
                          <m:t>=</m:t>
                        </m:r>
                        <m:f>
                          <m:fPr>
                            <m:ctrlPr>
                              <a:rPr lang="en-US" altLang="zh-TW" sz="2200" b="0" i="1" smtClean="0">
                                <a:latin typeface="Cambria Math" panose="02040503050406030204" pitchFamily="18" charset="0"/>
                                <a:ea typeface="微軟正黑體" panose="020B0604030504040204" pitchFamily="34" charset="-120"/>
                              </a:rPr>
                            </m:ctrlPr>
                          </m:fPr>
                          <m:num>
                            <m:r>
                              <a:rPr lang="en-US" altLang="zh-TW" sz="2200" b="0" i="1" smtClean="0">
                                <a:latin typeface="Cambria Math" panose="02040503050406030204" pitchFamily="18" charset="0"/>
                                <a:ea typeface="微軟正黑體" panose="020B0604030504040204" pitchFamily="34" charset="-120"/>
                              </a:rPr>
                              <m:t>1</m:t>
                            </m:r>
                          </m:num>
                          <m:den>
                            <m:r>
                              <a:rPr lang="en-US" altLang="zh-TW" sz="2200" b="0" i="1" smtClean="0">
                                <a:latin typeface="Cambria Math" panose="02040503050406030204" pitchFamily="18" charset="0"/>
                                <a:ea typeface="微軟正黑體" panose="020B0604030504040204" pitchFamily="34" charset="-120"/>
                              </a:rPr>
                              <m:t>𝑚</m:t>
                            </m:r>
                          </m:den>
                        </m:f>
                        <m: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微軟正黑體" panose="020B0604030504040204" pitchFamily="34" charset="-120"/>
                          </a:rPr>
                          <m:t>𝑖</m:t>
                        </m:r>
                        <m:r>
                          <a:rPr lang="en-US" altLang="zh-TW" sz="2200" b="0" i="1" smtClean="0">
                            <a:latin typeface="Cambria Math" panose="02040503050406030204" pitchFamily="18" charset="0"/>
                            <a:ea typeface="Cambria Math" panose="02040503050406030204" pitchFamily="18" charset="0"/>
                          </a:rPr>
                          <m:t>∈</m:t>
                        </m:r>
                        <m:d>
                          <m:dPr>
                            <m:begChr m:val="{"/>
                            <m:endChr m:val="}"/>
                            <m:ctrlPr>
                              <a:rPr lang="en-US" altLang="zh-TW" sz="2200" b="0" i="1" smtClean="0">
                                <a:latin typeface="Cambria Math" panose="02040503050406030204" pitchFamily="18" charset="0"/>
                                <a:ea typeface="Cambria Math" panose="02040503050406030204" pitchFamily="18" charset="0"/>
                              </a:rPr>
                            </m:ctrlPr>
                          </m:dPr>
                          <m:e>
                            <m:r>
                              <a:rPr lang="en-US" altLang="zh-TW" sz="2200" b="0" i="1" smtClean="0">
                                <a:latin typeface="Cambria Math" panose="02040503050406030204" pitchFamily="18" charset="0"/>
                                <a:ea typeface="Cambria Math" panose="02040503050406030204" pitchFamily="18" charset="0"/>
                              </a:rPr>
                              <m:t>1,2,⋯,</m:t>
                            </m:r>
                            <m:r>
                              <a:rPr lang="en-US" altLang="zh-TW" sz="2200" b="0" i="1" smtClean="0">
                                <a:latin typeface="Cambria Math" panose="02040503050406030204" pitchFamily="18" charset="0"/>
                                <a:ea typeface="Cambria Math" panose="02040503050406030204" pitchFamily="18" charset="0"/>
                              </a:rPr>
                              <m:t>𝑚</m:t>
                            </m:r>
                          </m:e>
                        </m:d>
                      </m:oMath>
                    </m:oMathPara>
                  </a14:m>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p:txBody>
            </p:sp>
          </mc:Choice>
          <mc:Fallback>
            <p:sp>
              <p:nvSpPr>
                <p:cNvPr id="14356" name="Rectangle 3"/>
                <p:cNvSpPr txBox="1">
                  <a:spLocks noRot="1" noChangeAspect="1" noMove="1" noResize="1" noEditPoints="1" noAdjustHandles="1" noChangeArrowheads="1" noChangeShapeType="1" noTextEdit="1"/>
                </p:cNvSpPr>
                <p:nvPr/>
              </p:nvSpPr>
              <p:spPr bwMode="auto">
                <a:xfrm>
                  <a:off x="381000" y="476250"/>
                  <a:ext cx="8382000" cy="5976938"/>
                </a:xfrm>
                <a:prstGeom prst="rect">
                  <a:avLst/>
                </a:prstGeom>
                <a:blipFill rotWithShape="0">
                  <a:blip r:embed="rId3"/>
                  <a:stretch>
                    <a:fillRect l="-364" t="-714" r="-8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14338" name="Object 6"/>
                <p:cNvGraphicFramePr>
                  <a:graphicFrameLocks noChangeAspect="1"/>
                </p:cNvGraphicFramePr>
                <p:nvPr/>
              </p:nvGraphicFramePr>
              <p:xfrm>
                <a:off x="1119209" y="2353953"/>
                <a:ext cx="415832" cy="414000"/>
              </p:xfrm>
              <a:graphic>
                <a:graphicData uri="http://schemas.openxmlformats.org/presentationml/2006/ole">
                  <mc:AlternateContent>
                    <mc:Choice xmlns:v="urn:schemas-microsoft-com:vml" Requires="v">
                      <p:oleObj spid="_x0000_s14427" name="Equation" r:id="rId4" imgW="241195" imgH="241195" progId="Equation.DSMT4">
                        <p:embed/>
                      </p:oleObj>
                    </mc:Choice>
                    <mc:Fallback>
                      <p:oleObj name="Equation" r:id="rId4" imgW="241195" imgH="241195" progId="Equation.DSMT4">
                        <p:embed/>
                        <p:pic>
                          <p:nvPicPr>
                            <p:cNvPr id="0" name="Object 6"/>
                            <p:cNvPicPr>
                              <a:picLocks noChangeAspect="1" noChangeArrowheads="1"/>
                            </p:cNvPicPr>
                            <p:nvPr/>
                          </p:nvPicPr>
                          <p:blipFill>
                            <a:blip r:embed="rId5">
                              <a:extLst>
                                <a:ext uri="{28A0092B-C50C-407E-A947-70E740481C1C}">
                                  <a14:useLocalDpi val="0"/>
                                </a:ext>
                              </a:extLst>
                            </a:blip>
                            <a:srcRect/>
                            <a:stretch>
                              <a:fillRect/>
                            </a:stretch>
                          </p:blipFill>
                          <p:spPr bwMode="auto">
                            <a:xfrm>
                              <a:off x="1119209" y="2353953"/>
                              <a:ext cx="415832" cy="41400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4338" name="Object 6"/>
                <p:cNvGraphicFramePr>
                  <a:graphicFrameLocks noChangeAspect="1"/>
                </p:cNvGraphicFramePr>
                <p:nvPr/>
              </p:nvGraphicFramePr>
              <p:xfrm>
                <a:off x="1119209" y="2353953"/>
                <a:ext cx="415832" cy="414000"/>
              </p:xfrm>
              <a:graphic>
                <a:graphicData uri="http://schemas.openxmlformats.org/presentationml/2006/ole">
                  <mc:AlternateContent>
                    <mc:Choice xmlns:v="urn:schemas-microsoft-com:vml" Requires="v">
                      <p:oleObj spid="_x0000_s14403" name="Equation" r:id="rId6" imgW="241195" imgH="241195" progId="Equation.DSMT4">
                        <p:embed/>
                      </p:oleObj>
                    </mc:Choice>
                    <mc:Fallback>
                      <p:oleObj name="Equation" r:id="rId6" imgW="241195" imgH="241195"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209" y="2353953"/>
                              <a:ext cx="415832" cy="41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4357" name="Rectangle 32"/>
            <p:cNvSpPr>
              <a:spLocks noChangeArrowheads="1"/>
            </p:cNvSpPr>
            <p:nvPr/>
          </p:nvSpPr>
          <p:spPr bwMode="auto">
            <a:xfrm>
              <a:off x="6308725" y="3537536"/>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Times New Roman" panose="02020603050405020304" pitchFamily="18" charset="0"/>
                  <a:cs typeface="Times New Roman" panose="02020603050405020304" pitchFamily="18" charset="0"/>
                </a:rPr>
                <a:t>(</a:t>
              </a:r>
              <a:r>
                <a:rPr lang="en-US" altLang="zh-TW" sz="2200" dirty="0" smtClean="0">
                  <a:latin typeface="Times New Roman" panose="02020603050405020304" pitchFamily="18" charset="0"/>
                  <a:cs typeface="Times New Roman" panose="02020603050405020304" pitchFamily="18" charset="0"/>
                </a:rPr>
                <a:t>8</a:t>
              </a:r>
              <a:r>
                <a:rPr lang="zh-TW" altLang="en-US" sz="2200" dirty="0" smtClean="0">
                  <a:latin typeface="Times New Roman" panose="02020603050405020304" pitchFamily="18" charset="0"/>
                  <a:cs typeface="Times New Roman" panose="02020603050405020304" pitchFamily="18" charset="0"/>
                </a:rPr>
                <a:t>.</a:t>
              </a:r>
              <a:r>
                <a:rPr lang="en-US" altLang="zh-TW" sz="2200" dirty="0">
                  <a:latin typeface="Times New Roman" panose="02020603050405020304" pitchFamily="18" charset="0"/>
                  <a:cs typeface="Times New Roman" panose="02020603050405020304" pitchFamily="18" charset="0"/>
                </a:rPr>
                <a:t>8</a:t>
              </a:r>
              <a:r>
                <a:rPr lang="zh-TW" altLang="en-US" sz="2200" dirty="0">
                  <a:latin typeface="Times New Roman" panose="02020603050405020304" pitchFamily="18" charset="0"/>
                  <a:cs typeface="Times New Roman" panose="02020603050405020304" pitchFamily="18" charset="0"/>
                </a:rPr>
                <a:t>.</a:t>
              </a:r>
              <a:r>
                <a:rPr lang="en-US" altLang="zh-TW" sz="2200" dirty="0">
                  <a:latin typeface="Times New Roman" panose="02020603050405020304" pitchFamily="18" charset="0"/>
                  <a:cs typeface="Times New Roman" panose="02020603050405020304" pitchFamily="18" charset="0"/>
                </a:rPr>
                <a:t>2</a:t>
              </a:r>
              <a:r>
                <a:rPr lang="zh-TW" altLang="en-US" sz="2200" dirty="0">
                  <a:latin typeface="Times New Roman" panose="02020603050405020304" pitchFamily="18" charset="0"/>
                  <a:cs typeface="Times New Roman" panose="02020603050405020304" pitchFamily="18" charset="0"/>
                </a:rPr>
                <a:t>)</a:t>
              </a:r>
            </a:p>
            <a:p>
              <a:endParaRPr lang="zh-TW" altLang="en-US" sz="2200"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827088" y="3655482"/>
            <a:ext cx="4874109" cy="2581830"/>
          </a:xfrm>
          <a:prstGeom prst="rect">
            <a:avLst/>
          </a:prstGeom>
        </p:spPr>
      </p:pic>
      <p:sp>
        <p:nvSpPr>
          <p:cNvPr id="15374"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EA8DD03-EEC3-4A1A-BE92-2CA62E3F33C8}" type="slidenum">
              <a:rPr kumimoji="0" lang="zh-TW" altLang="en-US">
                <a:latin typeface="微軟正黑體" panose="020B0604030504040204" pitchFamily="34" charset="-120"/>
                <a:ea typeface="微軟正黑體" panose="020B0604030504040204" pitchFamily="34" charset="-120"/>
              </a:rPr>
              <a:pPr eaLnBrk="1" hangingPunct="1"/>
              <a:t>32</a:t>
            </a:fld>
            <a:endParaRPr kumimoji="0" lang="en-US" altLang="zh-TW">
              <a:latin typeface="微軟正黑體" panose="020B0604030504040204" pitchFamily="34" charset="-120"/>
              <a:ea typeface="微軟正黑體" panose="020B0604030504040204" pitchFamily="34" charset="-120"/>
            </a:endParaRPr>
          </a:p>
        </p:txBody>
      </p:sp>
      <p:grpSp>
        <p:nvGrpSpPr>
          <p:cNvPr id="15375" name="群組 34"/>
          <p:cNvGrpSpPr>
            <a:grpSpLocks/>
          </p:cNvGrpSpPr>
          <p:nvPr/>
        </p:nvGrpSpPr>
        <p:grpSpPr bwMode="auto">
          <a:xfrm>
            <a:off x="0" y="-184666"/>
            <a:ext cx="8763000" cy="6853962"/>
            <a:chOff x="0" y="-184666"/>
            <a:chExt cx="8763000" cy="6853962"/>
          </a:xfrm>
        </p:grpSpPr>
        <mc:AlternateContent xmlns:mc="http://schemas.openxmlformats.org/markup-compatibility/2006" xmlns:a14="http://schemas.microsoft.com/office/drawing/2010/main">
          <mc:Choice Requires="a14">
            <p:sp>
              <p:nvSpPr>
                <p:cNvPr id="15376" name="Rectangle 3"/>
                <p:cNvSpPr txBox="1">
                  <a:spLocks noChangeArrowheads="1"/>
                </p:cNvSpPr>
                <p:nvPr/>
              </p:nvSpPr>
              <p:spPr bwMode="auto">
                <a:xfrm>
                  <a:off x="381000" y="476250"/>
                  <a:ext cx="8382000" cy="59769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zh-TW" sz="2200" dirty="0" smtClean="0">
                      <a:latin typeface="微軟正黑體" panose="020B0604030504040204" pitchFamily="34" charset="-120"/>
                      <a:ea typeface="微軟正黑體" panose="020B0604030504040204" pitchFamily="34" charset="-120"/>
                    </a:rPr>
                    <a:t>在</a:t>
                  </a:r>
                  <a:r>
                    <a:rPr lang="zh-TW" altLang="en-US" sz="2200" dirty="0" smtClean="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𝑚</m:t>
                      </m:r>
                    </m:oMath>
                  </a14:m>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個向量</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中，</a:t>
                  </a:r>
                  <a:r>
                    <a:rPr lang="zh-TW" altLang="zh-TW" sz="2200" dirty="0" smtClean="0">
                      <a:latin typeface="微軟正黑體" panose="020B0604030504040204" pitchFamily="34" charset="-120"/>
                      <a:ea typeface="微軟正黑體" panose="020B0604030504040204" pitchFamily="34" charset="-120"/>
                    </a:rPr>
                    <a:t>令</a:t>
                  </a:r>
                  <a14:m>
                    <m:oMath xmlns:m="http://schemas.openxmlformats.org/officeDocument/2006/math">
                      <m:sSub>
                        <m:sSubPr>
                          <m:ctrlPr>
                            <a:rPr lang="en-US" altLang="zh-TW" sz="2200" i="1" smtClean="0">
                              <a:latin typeface="Cambria Math" panose="02040503050406030204" pitchFamily="18" charset="0"/>
                              <a:ea typeface="微軟正黑體" panose="020B0604030504040204" pitchFamily="34" charset="-120"/>
                            </a:rPr>
                          </m:ctrlPr>
                        </m:sSubPr>
                        <m:e>
                          <m:r>
                            <m:rPr>
                              <m:sty m:val="p"/>
                            </m:rPr>
                            <a:rPr lang="el-GR" altLang="zh-TW" sz="2200" i="1" smtClean="0">
                              <a:latin typeface="Cambria Math" panose="02040503050406030204" pitchFamily="18" charset="0"/>
                              <a:ea typeface="Cambria Math" panose="02040503050406030204" pitchFamily="18" charset="0"/>
                            </a:rPr>
                            <m:t>Γ</m:t>
                          </m:r>
                        </m:e>
                        <m:sub>
                          <m:r>
                            <a:rPr lang="en-US" altLang="zh-TW" sz="2200" b="0" i="1" smtClean="0">
                              <a:latin typeface="Cambria Math" panose="02040503050406030204" pitchFamily="18" charset="0"/>
                              <a:ea typeface="微軟正黑體" panose="020B0604030504040204" pitchFamily="34" charset="-120"/>
                            </a:rPr>
                            <m:t>𝑗</m:t>
                          </m:r>
                        </m:sub>
                      </m:sSub>
                    </m:oMath>
                  </a14:m>
                  <a:r>
                    <a:rPr lang="zh-TW" altLang="zh-TW" sz="2200" dirty="0" smtClean="0">
                      <a:latin typeface="微軟正黑體" panose="020B0604030504040204" pitchFamily="34" charset="-120"/>
                      <a:ea typeface="微軟正黑體" panose="020B0604030504040204" pitchFamily="34" charset="-120"/>
                    </a:rPr>
                    <a:t>為</a:t>
                  </a:r>
                  <a:r>
                    <a:rPr lang="zh-TW" altLang="zh-TW" sz="2200" dirty="0">
                      <a:latin typeface="微軟正黑體" panose="020B0604030504040204" pitchFamily="34" charset="-120"/>
                      <a:ea typeface="微軟正黑體" panose="020B0604030504040204" pitchFamily="34" charset="-120"/>
                    </a:rPr>
                    <a:t>分別從每個向量取出第</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𝑗</m:t>
                      </m:r>
                    </m:oMath>
                  </a14:m>
                  <a:r>
                    <a:rPr lang="zh-TW" altLang="en-US" sz="2200" dirty="0">
                      <a:latin typeface="微軟正黑體" panose="020B0604030504040204" pitchFamily="34" charset="-120"/>
                      <a:ea typeface="微軟正黑體" panose="020B0604030504040204" pitchFamily="34" charset="-120"/>
                    </a:rPr>
                    <a:t> </a:t>
                  </a:r>
                  <a:r>
                    <a:rPr lang="zh-TW" altLang="zh-TW" sz="2200" dirty="0" smtClean="0">
                      <a:latin typeface="微軟正黑體" panose="020B0604030504040204" pitchFamily="34" charset="-120"/>
                      <a:ea typeface="微軟正黑體" panose="020B0604030504040204" pitchFamily="34" charset="-120"/>
                    </a:rPr>
                    <a:t>個</a:t>
                  </a:r>
                  <a:r>
                    <a:rPr lang="zh-TW" altLang="zh-TW" sz="2200" dirty="0">
                      <a:latin typeface="微軟正黑體" panose="020B0604030504040204" pitchFamily="34" charset="-120"/>
                      <a:ea typeface="微軟正黑體" panose="020B0604030504040204" pitchFamily="34" charset="-120"/>
                    </a:rPr>
                    <a:t>元素之集合，</a:t>
                  </a:r>
                  <a:r>
                    <a:rPr lang="zh-TW" altLang="zh-TW" sz="2200" dirty="0" smtClean="0">
                      <a:latin typeface="微軟正黑體" panose="020B0604030504040204" pitchFamily="34" charset="-120"/>
                      <a:ea typeface="微軟正黑體" panose="020B0604030504040204" pitchFamily="34" charset="-120"/>
                    </a:rPr>
                    <a:t>即</a:t>
                  </a:r>
                  <a14:m>
                    <m:oMath xmlns:m="http://schemas.openxmlformats.org/officeDocument/2006/math">
                      <m:sSub>
                        <m:sSubPr>
                          <m:ctrlPr>
                            <a:rPr lang="en-US" altLang="zh-TW" i="1">
                              <a:latin typeface="Cambria Math" panose="02040503050406030204" pitchFamily="18" charset="0"/>
                              <a:ea typeface="微軟正黑體" panose="020B0604030504040204" pitchFamily="34" charset="-120"/>
                            </a:rPr>
                          </m:ctrlPr>
                        </m:sSubPr>
                        <m:e>
                          <m:r>
                            <m:rPr>
                              <m:sty m:val="p"/>
                            </m:rPr>
                            <a:rPr lang="el-GR" altLang="zh-TW" i="1">
                              <a:latin typeface="Cambria Math" panose="02040503050406030204" pitchFamily="18" charset="0"/>
                              <a:ea typeface="Cambria Math" panose="02040503050406030204" pitchFamily="18" charset="0"/>
                            </a:rPr>
                            <m:t>Γ</m:t>
                          </m:r>
                        </m:e>
                        <m:sub>
                          <m:r>
                            <a:rPr lang="en-US" altLang="zh-TW" i="1">
                              <a:latin typeface="Cambria Math" panose="02040503050406030204" pitchFamily="18" charset="0"/>
                              <a:ea typeface="微軟正黑體" panose="020B0604030504040204" pitchFamily="34" charset="-120"/>
                            </a:rPr>
                            <m:t>𝑗</m:t>
                          </m:r>
                        </m:sub>
                      </m:sSub>
                      <m:r>
                        <a:rPr lang="en-US" altLang="zh-TW" b="0" i="1" smtClean="0">
                          <a:latin typeface="Cambria Math" panose="02040503050406030204" pitchFamily="18" charset="0"/>
                          <a:ea typeface="微軟正黑體" panose="020B0604030504040204" pitchFamily="34" charset="-120"/>
                        </a:rPr>
                        <m:t>=</m:t>
                      </m:r>
                      <m:d>
                        <m:dPr>
                          <m:begChr m:val="{"/>
                          <m:endChr m:val="}"/>
                          <m:ctrlPr>
                            <a:rPr lang="en-US" altLang="zh-TW" b="0" i="1" smtClean="0">
                              <a:latin typeface="Cambria Math" panose="02040503050406030204" pitchFamily="18" charset="0"/>
                              <a:ea typeface="微軟正黑體" panose="020B0604030504040204" pitchFamily="34" charset="-120"/>
                            </a:rPr>
                          </m:ctrlPr>
                        </m:dPr>
                        <m:e>
                          <m:sSub>
                            <m:sSubPr>
                              <m:ctrlPr>
                                <a:rPr lang="en-US" altLang="zh-TW" b="0" i="1" smtClean="0">
                                  <a:latin typeface="Cambria Math" panose="02040503050406030204" pitchFamily="18" charset="0"/>
                                  <a:ea typeface="微軟正黑體" panose="020B0604030504040204" pitchFamily="34" charset="-120"/>
                                </a:rPr>
                              </m:ctrlPr>
                            </m:sSubPr>
                            <m:e>
                              <m:r>
                                <a:rPr lang="en-US" altLang="zh-TW" b="0" i="1" smtClean="0">
                                  <a:latin typeface="Cambria Math" panose="02040503050406030204" pitchFamily="18" charset="0"/>
                                  <a:ea typeface="微軟正黑體" panose="020B0604030504040204" pitchFamily="34" charset="-120"/>
                                </a:rPr>
                                <m:t>𝑓</m:t>
                              </m:r>
                            </m:e>
                            <m:sub>
                              <m:r>
                                <a:rPr lang="en-US" altLang="zh-TW" b="0" i="1" smtClean="0">
                                  <a:latin typeface="Cambria Math" panose="02040503050406030204" pitchFamily="18" charset="0"/>
                                  <a:ea typeface="微軟正黑體" panose="020B0604030504040204" pitchFamily="34" charset="-120"/>
                                </a:rPr>
                                <m:t>𝑖</m:t>
                              </m:r>
                              <m:r>
                                <a:rPr lang="en-US" altLang="zh-TW" b="0" i="1" smtClean="0">
                                  <a:latin typeface="Cambria Math" panose="02040503050406030204" pitchFamily="18" charset="0"/>
                                  <a:ea typeface="微軟正黑體" panose="020B0604030504040204" pitchFamily="34" charset="-120"/>
                                </a:rPr>
                                <m:t>(</m:t>
                              </m:r>
                              <m:r>
                                <a:rPr lang="en-US" altLang="zh-TW" b="0" i="1" smtClean="0">
                                  <a:latin typeface="Cambria Math" panose="02040503050406030204" pitchFamily="18" charset="0"/>
                                  <a:ea typeface="微軟正黑體" panose="020B0604030504040204" pitchFamily="34" charset="-120"/>
                                </a:rPr>
                                <m:t>𝑗</m:t>
                              </m:r>
                              <m:r>
                                <a:rPr lang="en-US" altLang="zh-TW" b="0" i="1" smtClean="0">
                                  <a:latin typeface="Cambria Math" panose="02040503050406030204" pitchFamily="18" charset="0"/>
                                  <a:ea typeface="微軟正黑體" panose="020B0604030504040204" pitchFamily="34" charset="-120"/>
                                </a:rPr>
                                <m:t>)</m:t>
                              </m:r>
                            </m:sub>
                          </m:sSub>
                          <m:r>
                            <a:rPr lang="en-US" altLang="zh-TW" b="0" i="1" smtClean="0">
                              <a:latin typeface="Cambria Math" panose="02040503050406030204" pitchFamily="18" charset="0"/>
                              <a:ea typeface="微軟正黑體" panose="020B0604030504040204" pitchFamily="34" charset="-120"/>
                            </a:rPr>
                            <m:t>|</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𝑖</m:t>
                          </m:r>
                          <m:r>
                            <a:rPr lang="en-US" altLang="zh-TW" b="0" i="1" smtClean="0">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1,2,⋯,</m:t>
                              </m:r>
                              <m:r>
                                <a:rPr lang="en-US" altLang="zh-TW" b="0" i="1" smtClean="0">
                                  <a:latin typeface="Cambria Math" panose="02040503050406030204" pitchFamily="18" charset="0"/>
                                  <a:ea typeface="Cambria Math" panose="02040503050406030204" pitchFamily="18" charset="0"/>
                                </a:rPr>
                                <m:t>𝑚</m:t>
                              </m:r>
                            </m:e>
                          </m:d>
                        </m:e>
                      </m:d>
                    </m:oMath>
                  </a14:m>
                  <a:r>
                    <a:rPr lang="zh-TW" altLang="zh-TW" sz="2200" dirty="0" smtClean="0">
                      <a:latin typeface="微軟正黑體" panose="020B0604030504040204" pitchFamily="34" charset="-120"/>
                      <a:ea typeface="微軟正黑體" panose="020B0604030504040204" pitchFamily="34" charset="-120"/>
                    </a:rPr>
                    <a:t>，其中</a:t>
                  </a:r>
                  <a14:m>
                    <m:oMath xmlns:m="http://schemas.openxmlformats.org/officeDocument/2006/math">
                      <m:r>
                        <a:rPr lang="en-US" altLang="zh-TW" sz="2200" i="1">
                          <a:latin typeface="Cambria Math" panose="02040503050406030204" pitchFamily="18" charset="0"/>
                          <a:ea typeface="Cambria Math" panose="02040503050406030204" pitchFamily="18" charset="0"/>
                        </a:rPr>
                        <m:t>𝑗</m:t>
                      </m:r>
                      <m:r>
                        <a:rPr lang="en-US" altLang="zh-TW" sz="2200" i="1">
                          <a:latin typeface="Cambria Math" panose="02040503050406030204" pitchFamily="18" charset="0"/>
                          <a:ea typeface="Cambria Math" panose="02040503050406030204" pitchFamily="18" charset="0"/>
                        </a:rPr>
                        <m:t>∈</m:t>
                      </m:r>
                      <m:d>
                        <m:dPr>
                          <m:begChr m:val="{"/>
                          <m:endChr m:val="}"/>
                          <m:ctrlPr>
                            <a:rPr lang="en-US" altLang="zh-TW" sz="2200" i="1">
                              <a:latin typeface="Cambria Math" panose="02040503050406030204" pitchFamily="18" charset="0"/>
                              <a:ea typeface="Cambria Math" panose="02040503050406030204" pitchFamily="18" charset="0"/>
                            </a:rPr>
                          </m:ctrlPr>
                        </m:dPr>
                        <m:e>
                          <m:r>
                            <a:rPr lang="en-US" altLang="zh-TW" sz="2200" i="1">
                              <a:latin typeface="Cambria Math" panose="02040503050406030204" pitchFamily="18" charset="0"/>
                              <a:ea typeface="Cambria Math" panose="02040503050406030204" pitchFamily="18" charset="0"/>
                            </a:rPr>
                            <m:t>1,2,⋯,</m:t>
                          </m:r>
                          <m:r>
                            <a:rPr lang="en-US" altLang="zh-TW" sz="2200" b="0" i="1" smtClean="0">
                              <a:latin typeface="Cambria Math" panose="02040503050406030204" pitchFamily="18" charset="0"/>
                              <a:ea typeface="Cambria Math" panose="02040503050406030204" pitchFamily="18" charset="0"/>
                            </a:rPr>
                            <m:t>𝑛</m:t>
                          </m:r>
                        </m:e>
                      </m:d>
                    </m:oMath>
                  </a14:m>
                  <a:r>
                    <a:rPr lang="zh-TW" altLang="zh-TW" sz="2200" dirty="0" smtClean="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把</a:t>
                  </a:r>
                  <a14:m>
                    <m:oMath xmlns:m="http://schemas.openxmlformats.org/officeDocument/2006/math">
                      <m:sSub>
                        <m:sSubPr>
                          <m:ctrlPr>
                            <a:rPr lang="en-US" altLang="zh-TW" sz="2200" i="1">
                              <a:latin typeface="Cambria Math" panose="02040503050406030204" pitchFamily="18" charset="0"/>
                              <a:ea typeface="微軟正黑體" panose="020B0604030504040204" pitchFamily="34" charset="-120"/>
                            </a:rPr>
                          </m:ctrlPr>
                        </m:sSubPr>
                        <m:e>
                          <m:r>
                            <m:rPr>
                              <m:sty m:val="p"/>
                            </m:rPr>
                            <a:rPr lang="el-GR" altLang="zh-TW" sz="2200" i="1">
                              <a:latin typeface="Cambria Math" panose="02040503050406030204" pitchFamily="18" charset="0"/>
                              <a:ea typeface="Cambria Math" panose="02040503050406030204" pitchFamily="18" charset="0"/>
                            </a:rPr>
                            <m:t>Γ</m:t>
                          </m:r>
                        </m:e>
                        <m:sub>
                          <m:r>
                            <a:rPr lang="en-US" altLang="zh-TW" sz="2200" i="1">
                              <a:latin typeface="Cambria Math" panose="02040503050406030204" pitchFamily="18" charset="0"/>
                              <a:ea typeface="微軟正黑體" panose="020B0604030504040204" pitchFamily="34" charset="-120"/>
                            </a:rPr>
                            <m:t>𝑗</m:t>
                          </m:r>
                        </m:sub>
                      </m:sSub>
                    </m:oMath>
                  </a14:m>
                  <a:r>
                    <a:rPr lang="zh-TW" altLang="zh-TW" sz="2200" dirty="0">
                      <a:latin typeface="微軟正黑體" panose="020B0604030504040204" pitchFamily="34" charset="-120"/>
                      <a:ea typeface="微軟正黑體" panose="020B0604030504040204" pitchFamily="34" charset="-120"/>
                    </a:rPr>
                    <a:t>中的元素進行排序後，可得到排序後的</a:t>
                  </a:r>
                  <a:r>
                    <a:rPr lang="zh-TW" altLang="zh-TW" sz="2200" dirty="0" smtClean="0">
                      <a:latin typeface="微軟正黑體" panose="020B0604030504040204" pitchFamily="34" charset="-120"/>
                      <a:ea typeface="微軟正黑體" panose="020B0604030504040204" pitchFamily="34" charset="-120"/>
                    </a:rPr>
                    <a:t>結果</a:t>
                  </a:r>
                  <a14:m>
                    <m:oMath xmlns:m="http://schemas.openxmlformats.org/officeDocument/2006/math">
                      <m:sSub>
                        <m:sSubPr>
                          <m:ctrlPr>
                            <a:rPr lang="en-US" altLang="zh-TW" i="1" smtClean="0">
                              <a:latin typeface="Cambria Math" panose="02040503050406030204" pitchFamily="18" charset="0"/>
                              <a:ea typeface="微軟正黑體" panose="020B0604030504040204" pitchFamily="34" charset="-120"/>
                            </a:rPr>
                          </m:ctrlPr>
                        </m:sSubPr>
                        <m:e>
                          <m:r>
                            <a:rPr lang="en-US" altLang="zh-TW" b="0" i="1" smtClean="0">
                              <a:latin typeface="Cambria Math" panose="02040503050406030204" pitchFamily="18" charset="0"/>
                              <a:ea typeface="微軟正黑體" panose="020B0604030504040204" pitchFamily="34" charset="-120"/>
                            </a:rPr>
                            <m:t>𝑉</m:t>
                          </m:r>
                        </m:e>
                        <m:sub>
                          <m:r>
                            <a:rPr lang="en-US" altLang="zh-TW" b="0" i="1" smtClean="0">
                              <a:latin typeface="Cambria Math" panose="02040503050406030204" pitchFamily="18" charset="0"/>
                              <a:ea typeface="微軟正黑體" panose="020B0604030504040204" pitchFamily="34" charset="-120"/>
                            </a:rPr>
                            <m:t>𝑗</m:t>
                          </m:r>
                        </m:sub>
                      </m:sSub>
                      <m:r>
                        <a:rPr lang="en-US" altLang="zh-TW" b="0" i="1" smtClean="0">
                          <a:latin typeface="Cambria Math" panose="02040503050406030204" pitchFamily="18" charset="0"/>
                          <a:ea typeface="微軟正黑體" panose="020B0604030504040204" pitchFamily="34" charset="-120"/>
                        </a:rPr>
                        <m:t>=</m:t>
                      </m:r>
                      <m:d>
                        <m:dPr>
                          <m:begChr m:val="⟨"/>
                          <m:endChr m:val="⟩"/>
                          <m:ctrlPr>
                            <a:rPr lang="en-US" altLang="zh-TW" b="0" i="1" smtClean="0">
                              <a:latin typeface="Cambria Math" panose="02040503050406030204" pitchFamily="18" charset="0"/>
                              <a:ea typeface="微軟正黑體" panose="020B0604030504040204" pitchFamily="34" charset="-120"/>
                            </a:rPr>
                          </m:ctrlPr>
                        </m:dPr>
                        <m:e>
                          <m:sSub>
                            <m:sSubPr>
                              <m:ctrlPr>
                                <a:rPr lang="en-US" altLang="zh-TW" b="0" i="1" smtClean="0">
                                  <a:latin typeface="Cambria Math" panose="02040503050406030204" pitchFamily="18" charset="0"/>
                                  <a:ea typeface="微軟正黑體" panose="020B0604030504040204" pitchFamily="34" charset="-120"/>
                                </a:rPr>
                              </m:ctrlPr>
                            </m:sSubPr>
                            <m:e>
                              <m:r>
                                <a:rPr lang="en-US" altLang="zh-TW" b="0" i="1" smtClean="0">
                                  <a:latin typeface="Cambria Math" panose="02040503050406030204" pitchFamily="18" charset="0"/>
                                  <a:ea typeface="微軟正黑體" panose="020B0604030504040204" pitchFamily="34" charset="-120"/>
                                </a:rPr>
                                <m:t>𝑉</m:t>
                              </m:r>
                            </m:e>
                            <m:sub>
                              <m:r>
                                <a:rPr lang="en-US" altLang="zh-TW" b="0" i="1" smtClean="0">
                                  <a:latin typeface="Cambria Math" panose="02040503050406030204" pitchFamily="18" charset="0"/>
                                  <a:ea typeface="微軟正黑體" panose="020B0604030504040204" pitchFamily="34" charset="-120"/>
                                </a:rPr>
                                <m:t>1(</m:t>
                              </m:r>
                              <m:r>
                                <a:rPr lang="en-US" altLang="zh-TW" b="0" i="1" smtClean="0">
                                  <a:latin typeface="Cambria Math" panose="02040503050406030204" pitchFamily="18" charset="0"/>
                                  <a:ea typeface="微軟正黑體" panose="020B0604030504040204" pitchFamily="34" charset="-120"/>
                                </a:rPr>
                                <m:t>𝑗</m:t>
                              </m:r>
                              <m:r>
                                <a:rPr lang="en-US" altLang="zh-TW" b="0" i="1" smtClean="0">
                                  <a:latin typeface="Cambria Math" panose="02040503050406030204" pitchFamily="18" charset="0"/>
                                  <a:ea typeface="微軟正黑體" panose="020B0604030504040204" pitchFamily="34" charset="-120"/>
                                </a:rPr>
                                <m:t>)</m:t>
                              </m:r>
                            </m:sub>
                          </m:sSub>
                          <m:r>
                            <a:rPr lang="en-US" altLang="zh-TW" b="0" i="1" smtClean="0">
                              <a:latin typeface="Cambria Math" panose="02040503050406030204" pitchFamily="18" charset="0"/>
                              <a:ea typeface="微軟正黑體" panose="020B0604030504040204" pitchFamily="34" charset="-120"/>
                            </a:rPr>
                            <m:t>,</m:t>
                          </m:r>
                          <m:sSub>
                            <m:sSubPr>
                              <m:ctrlPr>
                                <a:rPr lang="en-US" altLang="zh-TW" i="1">
                                  <a:latin typeface="Cambria Math" panose="02040503050406030204" pitchFamily="18" charset="0"/>
                                  <a:ea typeface="微軟正黑體" panose="020B0604030504040204" pitchFamily="34" charset="-120"/>
                                </a:rPr>
                              </m:ctrlPr>
                            </m:sSubPr>
                            <m:e>
                              <m:r>
                                <a:rPr lang="en-US" altLang="zh-TW" i="1">
                                  <a:latin typeface="Cambria Math" panose="02040503050406030204" pitchFamily="18" charset="0"/>
                                  <a:ea typeface="微軟正黑體" panose="020B0604030504040204" pitchFamily="34" charset="-120"/>
                                </a:rPr>
                                <m:t>𝑉</m:t>
                              </m:r>
                            </m:e>
                            <m:sub>
                              <m:r>
                                <a:rPr lang="en-US" altLang="zh-TW" b="0" i="1" smtClean="0">
                                  <a:latin typeface="Cambria Math" panose="02040503050406030204" pitchFamily="18" charset="0"/>
                                  <a:ea typeface="微軟正黑體" panose="020B0604030504040204" pitchFamily="34" charset="-120"/>
                                </a:rPr>
                                <m:t>2</m:t>
                              </m:r>
                              <m:d>
                                <m:dPr>
                                  <m:ctrlPr>
                                    <a:rPr lang="en-US" altLang="zh-TW" b="0" i="1" smtClean="0">
                                      <a:latin typeface="Cambria Math" panose="02040503050406030204" pitchFamily="18" charset="0"/>
                                      <a:ea typeface="微軟正黑體" panose="020B0604030504040204" pitchFamily="34" charset="-120"/>
                                    </a:rPr>
                                  </m:ctrlPr>
                                </m:dPr>
                                <m:e>
                                  <m:r>
                                    <a:rPr lang="en-US" altLang="zh-TW" i="1">
                                      <a:latin typeface="Cambria Math" panose="02040503050406030204" pitchFamily="18" charset="0"/>
                                      <a:ea typeface="微軟正黑體" panose="020B0604030504040204" pitchFamily="34" charset="-120"/>
                                    </a:rPr>
                                    <m:t>𝑗</m:t>
                                  </m:r>
                                </m:e>
                              </m:d>
                            </m:sub>
                          </m:sSub>
                          <m:r>
                            <a:rPr lang="en-US" altLang="zh-TW" b="0" i="1" smtClean="0">
                              <a:latin typeface="Cambria Math" panose="02040503050406030204" pitchFamily="18" charset="0"/>
                              <a:ea typeface="微軟正黑體" panose="020B0604030504040204" pitchFamily="34" charset="-120"/>
                            </a:rPr>
                            <m:t>,</m:t>
                          </m:r>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微軟正黑體" panose="020B0604030504040204" pitchFamily="34" charset="-120"/>
                                </a:rPr>
                              </m:ctrlPr>
                            </m:sSubPr>
                            <m:e>
                              <m:r>
                                <a:rPr lang="en-US" altLang="zh-TW" i="1">
                                  <a:latin typeface="Cambria Math" panose="02040503050406030204" pitchFamily="18" charset="0"/>
                                  <a:ea typeface="微軟正黑體" panose="020B0604030504040204" pitchFamily="34" charset="-120"/>
                                </a:rPr>
                                <m:t>𝑉</m:t>
                              </m:r>
                            </m:e>
                            <m:sub>
                              <m:r>
                                <a:rPr lang="en-US" altLang="zh-TW" b="0" i="1" smtClean="0">
                                  <a:latin typeface="Cambria Math" panose="02040503050406030204" pitchFamily="18" charset="0"/>
                                  <a:ea typeface="微軟正黑體" panose="020B0604030504040204" pitchFamily="34" charset="-120"/>
                                </a:rPr>
                                <m:t>𝑚</m:t>
                              </m:r>
                              <m:r>
                                <a:rPr lang="en-US" altLang="zh-TW" i="1">
                                  <a:latin typeface="Cambria Math" panose="02040503050406030204" pitchFamily="18" charset="0"/>
                                  <a:ea typeface="微軟正黑體" panose="020B0604030504040204" pitchFamily="34" charset="-120"/>
                                </a:rPr>
                                <m:t>(</m:t>
                              </m:r>
                              <m:r>
                                <a:rPr lang="en-US" altLang="zh-TW" i="1">
                                  <a:latin typeface="Cambria Math" panose="02040503050406030204" pitchFamily="18" charset="0"/>
                                  <a:ea typeface="微軟正黑體" panose="020B0604030504040204" pitchFamily="34" charset="-120"/>
                                </a:rPr>
                                <m:t>𝑗</m:t>
                              </m:r>
                              <m:r>
                                <a:rPr lang="en-US" altLang="zh-TW" i="1">
                                  <a:latin typeface="Cambria Math" panose="02040503050406030204" pitchFamily="18" charset="0"/>
                                  <a:ea typeface="微軟正黑體" panose="020B0604030504040204" pitchFamily="34" charset="-120"/>
                                </a:rPr>
                                <m:t>)</m:t>
                              </m:r>
                            </m:sub>
                          </m:sSub>
                        </m:e>
                      </m:d>
                    </m:oMath>
                  </a14:m>
                  <a:r>
                    <a:rPr lang="zh-TW" altLang="zh-TW"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pPr marL="0" indent="0" eaLnBrk="1" hangingPunct="1">
                    <a:spcBef>
                      <a:spcPct val="20000"/>
                    </a:spcBef>
                    <a:buClr>
                      <a:schemeClr val="bg2"/>
                    </a:buClr>
                    <a:buSzPct val="75000"/>
                  </a:pPr>
                  <a:r>
                    <a:rPr lang="en-US" altLang="zh-TW" sz="2200" dirty="0">
                      <a:latin typeface="微軟正黑體" panose="020B0604030504040204" pitchFamily="34" charset="-120"/>
                      <a:ea typeface="微軟正黑體" panose="020B0604030504040204" pitchFamily="34" charset="-120"/>
                    </a:rPr>
                    <a:t> </a:t>
                  </a:r>
                  <a:r>
                    <a:rPr lang="en-US" altLang="zh-TW" sz="2200" dirty="0" smtClean="0">
                      <a:latin typeface="微軟正黑體" panose="020B0604030504040204" pitchFamily="34" charset="-120"/>
                      <a:ea typeface="微軟正黑體" panose="020B0604030504040204" pitchFamily="34" charset="-120"/>
                    </a:rPr>
                    <a:t>    </a:t>
                  </a:r>
                  <a:r>
                    <a:rPr lang="zh-TW" altLang="zh-TW" sz="2200" dirty="0" smtClean="0">
                      <a:latin typeface="微軟正黑體" panose="020B0604030504040204" pitchFamily="34" charset="-120"/>
                      <a:ea typeface="微軟正黑體" panose="020B0604030504040204" pitchFamily="34" charset="-120"/>
                    </a:rPr>
                    <a:t>經過</a:t>
                  </a:r>
                  <a:r>
                    <a:rPr lang="en-US" altLang="zh-TW" sz="2200" dirty="0" smtClean="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𝑛</m:t>
                      </m:r>
                    </m:oMath>
                  </a14:m>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次的排序後，我們可</a:t>
                  </a:r>
                  <a:r>
                    <a:rPr lang="zh-TW" altLang="zh-TW" sz="2200" dirty="0" smtClean="0">
                      <a:latin typeface="微軟正黑體" panose="020B0604030504040204" pitchFamily="34" charset="-120"/>
                      <a:ea typeface="微軟正黑體" panose="020B0604030504040204" pitchFamily="34" charset="-120"/>
                    </a:rPr>
                    <a:t>得到</a:t>
                  </a:r>
                  <a14:m>
                    <m:oMath xmlns:m="http://schemas.openxmlformats.org/officeDocument/2006/math">
                      <m:r>
                        <a:rPr lang="en-US" altLang="zh-TW" b="0" i="0" smtClean="0">
                          <a:latin typeface="Cambria Math" panose="02040503050406030204" pitchFamily="18" charset="0"/>
                          <a:ea typeface="微軟正黑體" panose="020B0604030504040204" pitchFamily="34" charset="-120"/>
                        </a:rPr>
                        <m:t> </m:t>
                      </m:r>
                      <m:sSub>
                        <m:sSubPr>
                          <m:ctrlPr>
                            <a:rPr lang="en-US" altLang="zh-TW" i="1" smtClean="0">
                              <a:latin typeface="Cambria Math" panose="02040503050406030204" pitchFamily="18" charset="0"/>
                              <a:ea typeface="微軟正黑體" panose="020B0604030504040204" pitchFamily="34" charset="-120"/>
                            </a:rPr>
                          </m:ctrlPr>
                        </m:sSubPr>
                        <m:e>
                          <m:r>
                            <a:rPr lang="en-US" altLang="zh-TW" b="0" i="1" smtClean="0">
                              <a:latin typeface="Cambria Math" panose="02040503050406030204" pitchFamily="18" charset="0"/>
                              <a:ea typeface="微軟正黑體" panose="020B0604030504040204" pitchFamily="34" charset="-120"/>
                            </a:rPr>
                            <m:t>𝑉</m:t>
                          </m:r>
                        </m:e>
                        <m:sub>
                          <m:r>
                            <a:rPr lang="en-US" altLang="zh-TW" b="0" i="1" smtClean="0">
                              <a:latin typeface="Cambria Math" panose="02040503050406030204" pitchFamily="18" charset="0"/>
                              <a:ea typeface="微軟正黑體" panose="020B0604030504040204" pitchFamily="34" charset="-120"/>
                            </a:rPr>
                            <m:t>1</m:t>
                          </m:r>
                        </m:sub>
                      </m:sSub>
                      <m:r>
                        <a:rPr lang="en-US" altLang="zh-TW" b="0" i="1" smtClean="0">
                          <a:latin typeface="Cambria Math" panose="02040503050406030204" pitchFamily="18" charset="0"/>
                          <a:ea typeface="微軟正黑體" panose="020B0604030504040204" pitchFamily="34" charset="-120"/>
                        </a:rPr>
                        <m:t>,</m:t>
                      </m:r>
                      <m:sSub>
                        <m:sSubPr>
                          <m:ctrlPr>
                            <a:rPr lang="en-US" altLang="zh-TW" b="0" i="1" smtClean="0">
                              <a:latin typeface="Cambria Math" panose="02040503050406030204" pitchFamily="18" charset="0"/>
                              <a:ea typeface="微軟正黑體" panose="020B0604030504040204" pitchFamily="34" charset="-120"/>
                            </a:rPr>
                          </m:ctrlPr>
                        </m:sSubPr>
                        <m:e>
                          <m:r>
                            <a:rPr lang="en-US" altLang="zh-TW" b="0" i="1" smtClean="0">
                              <a:latin typeface="Cambria Math" panose="02040503050406030204" pitchFamily="18" charset="0"/>
                              <a:ea typeface="微軟正黑體" panose="020B0604030504040204" pitchFamily="34" charset="-120"/>
                            </a:rPr>
                            <m:t>𝑉</m:t>
                          </m:r>
                        </m:e>
                        <m:sub>
                          <m:r>
                            <a:rPr lang="en-US" altLang="zh-TW" b="0" i="1" smtClean="0">
                              <a:latin typeface="Cambria Math" panose="02040503050406030204" pitchFamily="18" charset="0"/>
                              <a:ea typeface="微軟正黑體" panose="020B0604030504040204" pitchFamily="34" charset="-120"/>
                            </a:rPr>
                            <m:t>2</m:t>
                          </m:r>
                        </m:sub>
                      </m:sSub>
                      <m:r>
                        <a:rPr lang="en-US" altLang="zh-TW" b="0" i="1" smtClean="0">
                          <a:latin typeface="Cambria Math" panose="02040503050406030204" pitchFamily="18" charset="0"/>
                          <a:ea typeface="微軟正黑體" panose="020B0604030504040204" pitchFamily="34" charset="-120"/>
                        </a:rPr>
                        <m:t>,</m:t>
                      </m:r>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𝑉</m:t>
                          </m:r>
                        </m:e>
                        <m:sub>
                          <m:r>
                            <a:rPr lang="en-US" altLang="zh-TW" b="0" i="1" smtClean="0">
                              <a:latin typeface="Cambria Math" panose="02040503050406030204" pitchFamily="18" charset="0"/>
                              <a:ea typeface="Cambria Math" panose="02040503050406030204" pitchFamily="18" charset="0"/>
                            </a:rPr>
                            <m:t>𝑛</m:t>
                          </m:r>
                        </m:sub>
                      </m:sSub>
                    </m:oMath>
                  </a14:m>
                  <a:r>
                    <a:rPr lang="zh-TW" altLang="zh-TW" sz="2200" dirty="0" smtClean="0">
                      <a:latin typeface="微軟正黑體" panose="020B0604030504040204" pitchFamily="34" charset="-120"/>
                      <a:ea typeface="微軟正黑體" panose="020B0604030504040204" pitchFamily="34" charset="-120"/>
                    </a:rPr>
                    <a:t>，如圖</a:t>
                  </a:r>
                  <a:r>
                    <a:rPr lang="en-US" altLang="zh-TW" sz="2200" dirty="0">
                      <a:latin typeface="微軟正黑體" panose="020B0604030504040204" pitchFamily="34" charset="-120"/>
                      <a:ea typeface="微軟正黑體" panose="020B0604030504040204" pitchFamily="34" charset="-120"/>
                    </a:rPr>
                    <a:t>8</a:t>
                  </a:r>
                  <a:r>
                    <a:rPr lang="en-US" altLang="zh-TW" sz="2200" dirty="0" smtClean="0">
                      <a:latin typeface="微軟正黑體" panose="020B0604030504040204" pitchFamily="34" charset="-120"/>
                      <a:ea typeface="微軟正黑體" panose="020B0604030504040204" pitchFamily="34" charset="-120"/>
                    </a:rPr>
                    <a:t>.8.2</a:t>
                  </a:r>
                  <a:r>
                    <a:rPr lang="zh-TW" altLang="zh-TW" sz="2200" dirty="0">
                      <a:latin typeface="微軟正黑體" panose="020B0604030504040204" pitchFamily="34" charset="-120"/>
                      <a:ea typeface="微軟正黑體" panose="020B0604030504040204" pitchFamily="34" charset="-120"/>
                    </a:rPr>
                    <a:t>所示</a:t>
                  </a:r>
                  <a:r>
                    <a:rPr lang="zh-TW" altLang="zh-TW" sz="2200" dirty="0" smtClean="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marL="0" indent="0" eaLnBrk="1" hangingPunct="1">
                    <a:spcBef>
                      <a:spcPct val="20000"/>
                    </a:spcBef>
                    <a:buClr>
                      <a:schemeClr val="bg2"/>
                    </a:buClr>
                    <a:buSzPct val="75000"/>
                  </a:pPr>
                  <a:endParaRPr lang="en-US" altLang="zh-TW" sz="2200" dirty="0" smtClean="0">
                    <a:latin typeface="微軟正黑體" panose="020B0604030504040204" pitchFamily="34" charset="-120"/>
                    <a:ea typeface="微軟正黑體" panose="020B0604030504040204" pitchFamily="34" charset="-120"/>
                  </a:endParaRPr>
                </a:p>
                <a:p>
                  <a:pPr marL="0" indent="0"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marL="0" indent="0"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接下來利用下述的門檻值進行粗略的分類</a:t>
                  </a:r>
                  <a:endParaRPr lang="zh-TW"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p:txBody>
            </p:sp>
          </mc:Choice>
          <mc:Fallback xmlns="">
            <p:sp>
              <p:nvSpPr>
                <p:cNvPr id="15376" name="Rectangle 3"/>
                <p:cNvSpPr txBox="1">
                  <a:spLocks noRot="1" noChangeAspect="1" noMove="1" noResize="1" noEditPoints="1" noAdjustHandles="1" noChangeArrowheads="1" noChangeShapeType="1" noTextEdit="1"/>
                </p:cNvSpPr>
                <p:nvPr/>
              </p:nvSpPr>
              <p:spPr bwMode="auto">
                <a:xfrm>
                  <a:off x="381000" y="476250"/>
                  <a:ext cx="8382000" cy="5976938"/>
                </a:xfrm>
                <a:prstGeom prst="rect">
                  <a:avLst/>
                </a:prstGeom>
                <a:blipFill rotWithShape="0">
                  <a:blip r:embed="rId4"/>
                  <a:stretch>
                    <a:fillRect l="-364" t="-714" r="-42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15362" name="Object 4"/>
                <p:cNvGraphicFramePr>
                  <a:graphicFrameLocks noChangeAspect="1"/>
                </p:cNvGraphicFramePr>
                <p:nvPr>
                  <p:extLst>
                    <p:ext uri="{D42A27DB-BD31-4B8C-83A1-F6EECF244321}">
                      <p14:modId xmlns:p14="http://schemas.microsoft.com/office/powerpoint/2010/main" val="3117272194"/>
                    </p:ext>
                  </p:extLst>
                </p:nvPr>
              </p:nvGraphicFramePr>
              <p:xfrm>
                <a:off x="2411760" y="511883"/>
                <a:ext cx="1209675" cy="358775"/>
              </p:xfrm>
              <a:graphic>
                <a:graphicData uri="http://schemas.openxmlformats.org/presentationml/2006/ole">
                  <mc:AlternateContent>
                    <mc:Choice xmlns:v="urn:schemas-microsoft-com:vml" Requires="v">
                      <p:oleObj spid="_x0000_s15597" name="Equation" r:id="rId5" imgW="787400" imgH="228600" progId="Equation.DSMT4">
                        <p:embed/>
                      </p:oleObj>
                    </mc:Choice>
                    <mc:Fallback>
                      <p:oleObj name="Equation" r:id="rId5" imgW="787400" imgH="228600" progId="Equation.DSMT4">
                        <p:embed/>
                        <p:pic>
                          <p:nvPicPr>
                            <p:cNvPr id="0" name="Object 4"/>
                            <p:cNvPicPr>
                              <a:picLocks noChangeAspect="1" noChangeArrowheads="1"/>
                            </p:cNvPicPr>
                            <p:nvPr/>
                          </p:nvPicPr>
                          <p:blipFill>
                            <a:blip r:embed="rId6">
                              <a:extLst>
                                <a:ext uri="{28A0092B-C50C-407E-A947-70E740481C1C}">
                                  <a14:useLocalDpi val="0"/>
                                </a:ext>
                              </a:extLst>
                            </a:blip>
                            <a:srcRect/>
                            <a:stretch>
                              <a:fillRect/>
                            </a:stretch>
                          </p:blipFill>
                          <p:spPr bwMode="auto">
                            <a:xfrm>
                              <a:off x="2411760" y="511883"/>
                              <a:ext cx="1209675" cy="3587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5362" name="Object 4"/>
                <p:cNvGraphicFramePr>
                  <a:graphicFrameLocks noChangeAspect="1"/>
                </p:cNvGraphicFramePr>
                <p:nvPr>
                  <p:extLst>
                    <p:ext uri="{D42A27DB-BD31-4B8C-83A1-F6EECF244321}">
                      <p14:modId xmlns:p14="http://schemas.microsoft.com/office/powerpoint/2010/main" val="3117272194"/>
                    </p:ext>
                  </p:extLst>
                </p:nvPr>
              </p:nvGraphicFramePr>
              <p:xfrm>
                <a:off x="2411760" y="511883"/>
                <a:ext cx="1209675" cy="358775"/>
              </p:xfrm>
              <a:graphic>
                <a:graphicData uri="http://schemas.openxmlformats.org/presentationml/2006/ole">
                  <mc:AlternateContent>
                    <mc:Choice xmlns:v="urn:schemas-microsoft-com:vml" Requires="v">
                      <p:oleObj spid="_x0000_s15545" name="Equation" r:id="rId7" imgW="787400" imgH="228600" progId="Equation.DSMT4">
                        <p:embed/>
                      </p:oleObj>
                    </mc:Choice>
                    <mc:Fallback>
                      <p:oleObj name="Equation" r:id="rId7" imgW="7874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511883"/>
                              <a:ext cx="12096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5377" name="Rectangle 2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5378" name="Rectangle 2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5379" name="Rectangle 6"/>
            <p:cNvSpPr>
              <a:spLocks noChangeArrowheads="1"/>
            </p:cNvSpPr>
            <p:nvPr/>
          </p:nvSpPr>
          <p:spPr bwMode="auto">
            <a:xfrm>
              <a:off x="2036650" y="6330742"/>
              <a:ext cx="212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.8.2</a:t>
              </a:r>
              <a:r>
                <a:rPr lang="en-US" altLang="zh-TW"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排序後的向量</a:t>
              </a:r>
            </a:p>
          </p:txBody>
        </p:sp>
        <p:sp>
          <p:nvSpPr>
            <p:cNvPr id="15380" name="Rectangle 27"/>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5381" name="Rectangle 32"/>
            <p:cNvSpPr>
              <a:spLocks noChangeArrowheads="1"/>
            </p:cNvSpPr>
            <p:nvPr/>
          </p:nvSpPr>
          <p:spPr bwMode="auto">
            <a:xfrm>
              <a:off x="6948264" y="2564904"/>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p:grpSp>
      <mc:AlternateContent xmlns:mc="http://schemas.openxmlformats.org/markup-compatibility/2006" xmlns:a14="http://schemas.microsoft.com/office/drawing/2010/main">
        <mc:Choice Requires="a14">
          <p:sp>
            <p:nvSpPr>
              <p:cNvPr id="3" name="文字方塊 2"/>
              <p:cNvSpPr txBox="1"/>
              <p:nvPr/>
            </p:nvSpPr>
            <p:spPr>
              <a:xfrm>
                <a:off x="1113320" y="2435630"/>
                <a:ext cx="5163208" cy="6014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𝑉</m:t>
                              </m:r>
                            </m:e>
                            <m:sub>
                              <m:r>
                                <a:rPr lang="en-US" altLang="zh-TW" b="0" i="1" smtClean="0">
                                  <a:latin typeface="Cambria Math" panose="02040503050406030204" pitchFamily="18" charset="0"/>
                                </a:rPr>
                                <m:t>𝑗</m:t>
                              </m:r>
                            </m:sub>
                          </m:sSub>
                        </m:sub>
                      </m:sSub>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𝑥</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r>
                                    <a:rPr lang="en-US" altLang="zh-TW" b="0" i="1" smtClean="0">
                                      <a:latin typeface="Cambria Math" panose="02040503050406030204" pitchFamily="18" charset="0"/>
                                    </a:rPr>
                                    <m:t>)</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𝑗</m:t>
                                  </m:r>
                                  <m:r>
                                    <a:rPr lang="en-US" altLang="zh-TW" b="0" i="1" smtClean="0">
                                      <a:latin typeface="Cambria Math" panose="02040503050406030204" pitchFamily="18" charset="0"/>
                                    </a:rPr>
                                    <m:t>)</m:t>
                                  </m:r>
                                </m:sub>
                              </m:sSub>
                            </m:num>
                            <m:den>
                              <m:r>
                                <a:rPr lang="en-US" altLang="zh-TW" b="0" i="1" smtClean="0">
                                  <a:latin typeface="Cambria Math" panose="02040503050406030204" pitchFamily="18" charset="0"/>
                                </a:rPr>
                                <m:t>2</m:t>
                              </m:r>
                            </m:den>
                          </m:f>
                        </m:e>
                        <m:e>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𝑥</m:t>
                          </m:r>
                          <m:r>
                            <a:rPr lang="en-US" altLang="zh-TW" b="0" i="1" smtClean="0">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1,2,⋯,</m:t>
                              </m:r>
                              <m:r>
                                <a:rPr lang="en-US" altLang="zh-TW" b="0" i="1" smtClean="0">
                                  <a:latin typeface="Cambria Math" panose="02040503050406030204" pitchFamily="18" charset="0"/>
                                  <a:ea typeface="Cambria Math" panose="02040503050406030204" pitchFamily="18" charset="0"/>
                                </a:rPr>
                                <m:t>𝑚</m:t>
                              </m:r>
                              <m:r>
                                <a:rPr lang="en-US" altLang="zh-TW" b="0" i="1" smtClean="0">
                                  <a:latin typeface="Cambria Math" panose="02040503050406030204" pitchFamily="18" charset="0"/>
                                  <a:ea typeface="Cambria Math" panose="02040503050406030204" pitchFamily="18" charset="0"/>
                                </a:rPr>
                                <m:t>−1</m:t>
                              </m:r>
                            </m:e>
                          </m:d>
                        </m:e>
                      </m:d>
                    </m:oMath>
                  </m:oMathPara>
                </a14:m>
                <a:endParaRPr lang="zh-TW" altLang="en-US"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113320" y="2435630"/>
                <a:ext cx="5163208" cy="601447"/>
              </a:xfrm>
              <a:prstGeom prst="rect">
                <a:avLst/>
              </a:prstGeom>
              <a:blipFill rotWithShape="0">
                <a:blip r:embed="rId9"/>
                <a:stretch>
                  <a:fillRect/>
                </a:stretch>
              </a:blipFill>
            </p:spPr>
            <p:txBody>
              <a:bodyPr/>
              <a:lstStyle/>
              <a:p>
                <a:r>
                  <a:rPr lang="zh-TW"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AED8CE0-03B4-4F6F-914D-9D95B6F6B787}" type="slidenum">
              <a:rPr kumimoji="0" lang="zh-TW" altLang="en-US">
                <a:latin typeface="微軟正黑體" panose="020B0604030504040204" pitchFamily="34" charset="-120"/>
                <a:ea typeface="微軟正黑體" panose="020B0604030504040204" pitchFamily="34" charset="-120"/>
              </a:rPr>
              <a:pPr eaLnBrk="1" hangingPunct="1"/>
              <a:t>33</a:t>
            </a:fld>
            <a:endParaRPr kumimoji="0" lang="en-US" altLang="zh-TW">
              <a:latin typeface="微軟正黑體" panose="020B0604030504040204" pitchFamily="34" charset="-120"/>
              <a:ea typeface="微軟正黑體" panose="020B0604030504040204" pitchFamily="34" charset="-120"/>
            </a:endParaRPr>
          </a:p>
        </p:txBody>
      </p:sp>
      <p:grpSp>
        <p:nvGrpSpPr>
          <p:cNvPr id="16401" name="群組 27"/>
          <p:cNvGrpSpPr>
            <a:grpSpLocks/>
          </p:cNvGrpSpPr>
          <p:nvPr/>
        </p:nvGrpSpPr>
        <p:grpSpPr bwMode="auto">
          <a:xfrm>
            <a:off x="0" y="319538"/>
            <a:ext cx="8763000" cy="6637854"/>
            <a:chOff x="0" y="-184666"/>
            <a:chExt cx="8763000" cy="6637854"/>
          </a:xfrm>
        </p:grpSpPr>
        <p:sp>
          <p:nvSpPr>
            <p:cNvPr id="16402" name="Rectangle 3"/>
            <p:cNvSpPr txBox="1">
              <a:spLocks noChangeArrowheads="1"/>
            </p:cNvSpPr>
            <p:nvPr/>
          </p:nvSpPr>
          <p:spPr bwMode="auto">
            <a:xfrm>
              <a:off x="381000" y="476250"/>
              <a:ext cx="838200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把門檻值與      中的元素進行比較，可以得到比較後的結果</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其中                                            ，</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1200" dirty="0">
                <a:latin typeface="微軟正黑體" panose="020B0604030504040204" pitchFamily="34" charset="-120"/>
                <a:ea typeface="微軟正黑體" panose="020B0604030504040204" pitchFamily="34" charset="-120"/>
              </a:endParaRPr>
            </a:p>
            <a:p>
              <a:pPr eaLnBrk="1" hangingPunct="1">
                <a:spcBef>
                  <a:spcPts val="1200"/>
                </a:spcBef>
                <a:buClr>
                  <a:schemeClr val="bg2"/>
                </a:buClr>
                <a:buSzPct val="75000"/>
                <a:buFont typeface="Wingdings" panose="05000000000000000000" pitchFamily="2" charset="2"/>
                <a:buChar char="n"/>
              </a:pPr>
              <a:r>
                <a:rPr lang="zh-TW" altLang="zh-TW" sz="2200" dirty="0">
                  <a:latin typeface="微軟正黑體" panose="020B0604030504040204" pitchFamily="34" charset="-120"/>
                  <a:ea typeface="微軟正黑體" panose="020B0604030504040204" pitchFamily="34" charset="-120"/>
                </a:rPr>
                <a:t>上式中，我們可以得知當</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小於等於</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，就認定</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是血管上之特徵並定義</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；反之，則</a:t>
              </a:r>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並非為血管上之特徵並定義</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另外，由</a:t>
              </a:r>
              <a:r>
                <a:rPr lang="zh-TW" altLang="en-US" sz="2200" dirty="0">
                  <a:latin typeface="微軟正黑體" panose="020B0604030504040204" pitchFamily="34" charset="-120"/>
                  <a:ea typeface="微軟正黑體" panose="020B0604030504040204" pitchFamily="34" charset="-120"/>
                </a:rPr>
                <a:t>式</a:t>
              </a:r>
              <a:r>
                <a:rPr lang="en-US" altLang="zh-TW" sz="2200" dirty="0" smtClean="0">
                  <a:latin typeface="微軟正黑體" panose="020B0604030504040204" pitchFamily="34" charset="-120"/>
                  <a:ea typeface="微軟正黑體" panose="020B0604030504040204" pitchFamily="34" charset="-12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.8.3</a:t>
              </a:r>
              <a:r>
                <a:rPr lang="en-US" altLang="zh-TW" sz="2200" dirty="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可以得知，每一個</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可以產生出</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個門檻值。因此，針對</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而言，我們可以得到</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個比較後的結果，即為</a:t>
              </a:r>
              <a:r>
                <a:rPr lang="zh-TW" altLang="en-US" sz="2200" dirty="0">
                  <a:latin typeface="微軟正黑體" panose="020B0604030504040204" pitchFamily="34" charset="-120"/>
                  <a:ea typeface="微軟正黑體" panose="020B0604030504040204" pitchFamily="34" charset="-120"/>
                </a:rPr>
                <a:t>  </a:t>
              </a:r>
              <a:endParaRPr lang="en-US" altLang="zh-TW" sz="2200" dirty="0">
                <a:latin typeface="微軟正黑體" panose="020B0604030504040204" pitchFamily="34" charset="-120"/>
                <a:ea typeface="微軟正黑體" panose="020B0604030504040204" pitchFamily="34" charset="-120"/>
              </a:endParaRPr>
            </a:p>
            <a:p>
              <a:pPr eaLnBrk="1" hangingPunct="1">
                <a:spcBef>
                  <a:spcPts val="1200"/>
                </a:spcBef>
                <a:buClr>
                  <a:schemeClr val="bg2"/>
                </a:buClr>
                <a:buSzPct val="75000"/>
                <a:buFont typeface="Wingdings" panose="05000000000000000000" pitchFamily="2" charset="2"/>
                <a:buChar char="n"/>
              </a:pPr>
              <a:endParaRPr lang="en-US" altLang="zh-TW" sz="400" dirty="0">
                <a:latin typeface="微軟正黑體" panose="020B0604030504040204" pitchFamily="34" charset="-120"/>
                <a:ea typeface="微軟正黑體" panose="020B0604030504040204" pitchFamily="34" charset="-120"/>
              </a:endParaRPr>
            </a:p>
            <a:p>
              <a:pPr eaLnBrk="1" hangingPunct="1">
                <a:spcBef>
                  <a:spcPts val="1200"/>
                </a:spcBef>
                <a:buClr>
                  <a:schemeClr val="bg2"/>
                </a:buClr>
                <a:buSzPct val="75000"/>
              </a:pPr>
              <a:r>
                <a:rPr lang="zh-TW" altLang="en-US" sz="2200" dirty="0">
                  <a:latin typeface="微軟正黑體" panose="020B0604030504040204" pitchFamily="34" charset="-120"/>
                  <a:ea typeface="微軟正黑體" panose="020B0604030504040204" pitchFamily="34" charset="-120"/>
                </a:rPr>
                <a:t>                                            。</a:t>
              </a:r>
              <a:endParaRPr lang="en-US" altLang="zh-TW" sz="2200" dirty="0">
                <a:latin typeface="微軟正黑體" panose="020B0604030504040204" pitchFamily="34" charset="-120"/>
                <a:ea typeface="微軟正黑體" panose="020B0604030504040204" pitchFamily="34" charset="-120"/>
              </a:endParaRPr>
            </a:p>
          </p:txBody>
        </p:sp>
        <p:graphicFrame>
          <p:nvGraphicFramePr>
            <p:cNvPr id="16386" name="Object 1"/>
            <p:cNvGraphicFramePr>
              <a:graphicFrameLocks noChangeAspect="1"/>
            </p:cNvGraphicFramePr>
            <p:nvPr>
              <p:extLst>
                <p:ext uri="{D42A27DB-BD31-4B8C-83A1-F6EECF244321}">
                  <p14:modId xmlns:p14="http://schemas.microsoft.com/office/powerpoint/2010/main" val="3106366783"/>
                </p:ext>
              </p:extLst>
            </p:nvPr>
          </p:nvGraphicFramePr>
          <p:xfrm>
            <a:off x="2277963" y="548358"/>
            <a:ext cx="277813" cy="360362"/>
          </p:xfrm>
          <a:graphic>
            <a:graphicData uri="http://schemas.openxmlformats.org/presentationml/2006/ole">
              <mc:AlternateContent xmlns:mc="http://schemas.openxmlformats.org/markup-compatibility/2006">
                <mc:Choice xmlns:v="urn:schemas-microsoft-com:vml" Requires="v">
                  <p:oleObj spid="_x0000_s16761" name="Equation" r:id="rId3" imgW="190417" imgH="241195" progId="Equation.DSMT4">
                    <p:embed/>
                  </p:oleObj>
                </mc:Choice>
                <mc:Fallback>
                  <p:oleObj name="Equation" r:id="rId3" imgW="190417"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963" y="548358"/>
                          <a:ext cx="27781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3" name="Rectangle 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6387" name="Object 2"/>
            <p:cNvGraphicFramePr>
              <a:graphicFrameLocks noChangeAspect="1"/>
            </p:cNvGraphicFramePr>
            <p:nvPr/>
          </p:nvGraphicFramePr>
          <p:xfrm>
            <a:off x="809625" y="1052513"/>
            <a:ext cx="5387975" cy="504825"/>
          </p:xfrm>
          <a:graphic>
            <a:graphicData uri="http://schemas.openxmlformats.org/presentationml/2006/ole">
              <mc:AlternateContent xmlns:mc="http://schemas.openxmlformats.org/markup-compatibility/2006">
                <mc:Choice xmlns:v="urn:schemas-microsoft-com:vml" Requires="v">
                  <p:oleObj spid="_x0000_s16762" name="Equation" r:id="rId5" imgW="2844800" imgH="279400" progId="Equation.DSMT4">
                    <p:embed/>
                  </p:oleObj>
                </mc:Choice>
                <mc:Fallback>
                  <p:oleObj name="Equation" r:id="rId5" imgW="2844800" imgH="2794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1052513"/>
                          <a:ext cx="53879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Rectangle 32"/>
            <p:cNvSpPr>
              <a:spLocks noChangeArrowheads="1"/>
            </p:cNvSpPr>
            <p:nvPr/>
          </p:nvSpPr>
          <p:spPr bwMode="auto">
            <a:xfrm>
              <a:off x="7020272" y="1484784"/>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4</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p:graphicFrame>
          <p:nvGraphicFramePr>
            <p:cNvPr id="16388" name="Object 5"/>
            <p:cNvGraphicFramePr>
              <a:graphicFrameLocks noChangeAspect="1"/>
            </p:cNvGraphicFramePr>
            <p:nvPr/>
          </p:nvGraphicFramePr>
          <p:xfrm>
            <a:off x="1444625" y="1557338"/>
            <a:ext cx="2919413" cy="792162"/>
          </p:xfrm>
          <a:graphic>
            <a:graphicData uri="http://schemas.openxmlformats.org/presentationml/2006/ole">
              <mc:AlternateContent xmlns:mc="http://schemas.openxmlformats.org/markup-compatibility/2006">
                <mc:Choice xmlns:v="urn:schemas-microsoft-com:vml" Requires="v">
                  <p:oleObj spid="_x0000_s16763" name="Equation" r:id="rId7" imgW="1676160" imgH="457200" progId="Equation.DSMT4">
                    <p:embed/>
                  </p:oleObj>
                </mc:Choice>
                <mc:Fallback>
                  <p:oleObj name="Equation" r:id="rId7" imgW="167616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4625" y="1557338"/>
                          <a:ext cx="2919413"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4"/>
            <p:cNvGraphicFramePr>
              <a:graphicFrameLocks noChangeAspect="1"/>
            </p:cNvGraphicFramePr>
            <p:nvPr/>
          </p:nvGraphicFramePr>
          <p:xfrm>
            <a:off x="4714875" y="1720850"/>
            <a:ext cx="1728788" cy="412750"/>
          </p:xfrm>
          <a:graphic>
            <a:graphicData uri="http://schemas.openxmlformats.org/presentationml/2006/ole">
              <mc:AlternateContent xmlns:mc="http://schemas.openxmlformats.org/markup-compatibility/2006">
                <mc:Choice xmlns:v="urn:schemas-microsoft-com:vml" Requires="v">
                  <p:oleObj spid="_x0000_s16764" name="Equation" r:id="rId9" imgW="850531" imgH="203112" progId="Equation.DSMT4">
                    <p:embed/>
                  </p:oleObj>
                </mc:Choice>
                <mc:Fallback>
                  <p:oleObj name="Equation" r:id="rId9" imgW="850531" imgH="203112"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5" y="1720850"/>
                          <a:ext cx="1728788"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5"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6406" name="Rectangle 10"/>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6390" name="Object 9"/>
            <p:cNvGraphicFramePr>
              <a:graphicFrameLocks noChangeAspect="1"/>
            </p:cNvGraphicFramePr>
            <p:nvPr>
              <p:extLst>
                <p:ext uri="{D42A27DB-BD31-4B8C-83A1-F6EECF244321}">
                  <p14:modId xmlns:p14="http://schemas.microsoft.com/office/powerpoint/2010/main" val="1586013118"/>
                </p:ext>
              </p:extLst>
            </p:nvPr>
          </p:nvGraphicFramePr>
          <p:xfrm>
            <a:off x="3928269" y="2394744"/>
            <a:ext cx="504825" cy="436562"/>
          </p:xfrm>
          <a:graphic>
            <a:graphicData uri="http://schemas.openxmlformats.org/presentationml/2006/ole">
              <mc:AlternateContent xmlns:mc="http://schemas.openxmlformats.org/markup-compatibility/2006">
                <mc:Choice xmlns:v="urn:schemas-microsoft-com:vml" Requires="v">
                  <p:oleObj spid="_x0000_s16765" name="Equation" r:id="rId11" imgW="279279" imgH="241195" progId="Equation.DSMT4">
                    <p:embed/>
                  </p:oleObj>
                </mc:Choice>
                <mc:Fallback>
                  <p:oleObj name="Equation" r:id="rId11" imgW="279279" imgH="241195"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8269" y="2394744"/>
                          <a:ext cx="504825"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7" name="Rectangle 1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6391" name="Object 11"/>
            <p:cNvGraphicFramePr>
              <a:graphicFrameLocks noChangeAspect="1"/>
            </p:cNvGraphicFramePr>
            <p:nvPr>
              <p:extLst>
                <p:ext uri="{D42A27DB-BD31-4B8C-83A1-F6EECF244321}">
                  <p14:modId xmlns:p14="http://schemas.microsoft.com/office/powerpoint/2010/main" val="1411645914"/>
                </p:ext>
              </p:extLst>
            </p:nvPr>
          </p:nvGraphicFramePr>
          <p:xfrm>
            <a:off x="5658815" y="2351881"/>
            <a:ext cx="288925" cy="479425"/>
          </p:xfrm>
          <a:graphic>
            <a:graphicData uri="http://schemas.openxmlformats.org/presentationml/2006/ole">
              <mc:AlternateContent xmlns:mc="http://schemas.openxmlformats.org/markup-compatibility/2006">
                <mc:Choice xmlns:v="urn:schemas-microsoft-com:vml" Requires="v">
                  <p:oleObj spid="_x0000_s16766" name="Equation" r:id="rId13" imgW="139700" imgH="228600" progId="Equation.DSMT4">
                    <p:embed/>
                  </p:oleObj>
                </mc:Choice>
                <mc:Fallback>
                  <p:oleObj name="Equation" r:id="rId13" imgW="139700" imgH="228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8815" y="2351881"/>
                          <a:ext cx="2889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13"/>
            <p:cNvGraphicFramePr>
              <a:graphicFrameLocks noChangeAspect="1"/>
            </p:cNvGraphicFramePr>
            <p:nvPr>
              <p:extLst>
                <p:ext uri="{D42A27DB-BD31-4B8C-83A1-F6EECF244321}">
                  <p14:modId xmlns:p14="http://schemas.microsoft.com/office/powerpoint/2010/main" val="1104065485"/>
                </p:ext>
              </p:extLst>
            </p:nvPr>
          </p:nvGraphicFramePr>
          <p:xfrm>
            <a:off x="6990104" y="2394744"/>
            <a:ext cx="504825" cy="436563"/>
          </p:xfrm>
          <a:graphic>
            <a:graphicData uri="http://schemas.openxmlformats.org/presentationml/2006/ole">
              <mc:AlternateContent xmlns:mc="http://schemas.openxmlformats.org/markup-compatibility/2006">
                <mc:Choice xmlns:v="urn:schemas-microsoft-com:vml" Requires="v">
                  <p:oleObj spid="_x0000_s16767" name="Equation" r:id="rId15" imgW="279279" imgH="241195" progId="Equation.DSMT4">
                    <p:embed/>
                  </p:oleObj>
                </mc:Choice>
                <mc:Fallback>
                  <p:oleObj name="Equation" r:id="rId15" imgW="279279" imgH="24119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0104" y="2394744"/>
                          <a:ext cx="50482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8"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6393" name="Object 14"/>
            <p:cNvGraphicFramePr>
              <a:graphicFrameLocks noChangeAspect="1"/>
            </p:cNvGraphicFramePr>
            <p:nvPr>
              <p:extLst>
                <p:ext uri="{D42A27DB-BD31-4B8C-83A1-F6EECF244321}">
                  <p14:modId xmlns:p14="http://schemas.microsoft.com/office/powerpoint/2010/main" val="1915460237"/>
                </p:ext>
              </p:extLst>
            </p:nvPr>
          </p:nvGraphicFramePr>
          <p:xfrm>
            <a:off x="2546727" y="2696789"/>
            <a:ext cx="1474788" cy="504825"/>
          </p:xfrm>
          <a:graphic>
            <a:graphicData uri="http://schemas.openxmlformats.org/presentationml/2006/ole">
              <mc:AlternateContent xmlns:mc="http://schemas.openxmlformats.org/markup-compatibility/2006">
                <mc:Choice xmlns:v="urn:schemas-microsoft-com:vml" Requires="v">
                  <p:oleObj spid="_x0000_s16768" name="Equation" r:id="rId16" imgW="748975" imgH="253890" progId="Equation.DSMT4">
                    <p:embed/>
                  </p:oleObj>
                </mc:Choice>
                <mc:Fallback>
                  <p:oleObj name="Equation" r:id="rId16" imgW="748975" imgH="25389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6727" y="2696789"/>
                          <a:ext cx="14747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6"/>
            <p:cNvGraphicFramePr>
              <a:graphicFrameLocks noChangeAspect="1"/>
            </p:cNvGraphicFramePr>
            <p:nvPr>
              <p:extLst>
                <p:ext uri="{D42A27DB-BD31-4B8C-83A1-F6EECF244321}">
                  <p14:modId xmlns:p14="http://schemas.microsoft.com/office/powerpoint/2010/main" val="1499969990"/>
                </p:ext>
              </p:extLst>
            </p:nvPr>
          </p:nvGraphicFramePr>
          <p:xfrm>
            <a:off x="1093063" y="3048748"/>
            <a:ext cx="1674812" cy="504825"/>
          </p:xfrm>
          <a:graphic>
            <a:graphicData uri="http://schemas.openxmlformats.org/presentationml/2006/ole">
              <mc:AlternateContent xmlns:mc="http://schemas.openxmlformats.org/markup-compatibility/2006">
                <mc:Choice xmlns:v="urn:schemas-microsoft-com:vml" Requires="v">
                  <p:oleObj spid="_x0000_s16769" name="Equation" r:id="rId18" imgW="850680" imgH="253800" progId="Equation.DSMT4">
                    <p:embed/>
                  </p:oleObj>
                </mc:Choice>
                <mc:Fallback>
                  <p:oleObj name="Equation" r:id="rId18" imgW="850680" imgH="253800"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3063" y="3048748"/>
                          <a:ext cx="16748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5" name="Object 17"/>
            <p:cNvGraphicFramePr>
              <a:graphicFrameLocks noChangeAspect="1"/>
            </p:cNvGraphicFramePr>
            <p:nvPr/>
          </p:nvGraphicFramePr>
          <p:xfrm>
            <a:off x="7407275" y="3098800"/>
            <a:ext cx="306388" cy="396875"/>
          </p:xfrm>
          <a:graphic>
            <a:graphicData uri="http://schemas.openxmlformats.org/presentationml/2006/ole">
              <mc:AlternateContent xmlns:mc="http://schemas.openxmlformats.org/markup-compatibility/2006">
                <mc:Choice xmlns:v="urn:schemas-microsoft-com:vml" Requires="v">
                  <p:oleObj spid="_x0000_s16770" name="Equation" r:id="rId20" imgW="190417" imgH="241195" progId="Equation.DSMT4">
                    <p:embed/>
                  </p:oleObj>
                </mc:Choice>
                <mc:Fallback>
                  <p:oleObj name="Equation" r:id="rId20" imgW="190417" imgH="241195"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7275" y="3098800"/>
                          <a:ext cx="30638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9" name="Rectangle 1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6396" name="Object 18"/>
            <p:cNvGraphicFramePr>
              <a:graphicFrameLocks noChangeAspect="1"/>
            </p:cNvGraphicFramePr>
            <p:nvPr/>
          </p:nvGraphicFramePr>
          <p:xfrm>
            <a:off x="1398588" y="3429000"/>
            <a:ext cx="782637" cy="360363"/>
          </p:xfrm>
          <a:graphic>
            <a:graphicData uri="http://schemas.openxmlformats.org/presentationml/2006/ole">
              <mc:AlternateContent xmlns:mc="http://schemas.openxmlformats.org/markup-compatibility/2006">
                <mc:Choice xmlns:v="urn:schemas-microsoft-com:vml" Requires="v">
                  <p:oleObj spid="_x0000_s16771" name="Equation" r:id="rId21" imgW="342603" imgH="177646" progId="Equation.DSMT4">
                    <p:embed/>
                  </p:oleObj>
                </mc:Choice>
                <mc:Fallback>
                  <p:oleObj name="Equation" r:id="rId21" imgW="342603" imgH="177646"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98588" y="3429000"/>
                          <a:ext cx="7826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7" name="Object 20"/>
            <p:cNvGraphicFramePr>
              <a:graphicFrameLocks noChangeAspect="1"/>
            </p:cNvGraphicFramePr>
            <p:nvPr/>
          </p:nvGraphicFramePr>
          <p:xfrm>
            <a:off x="5041900" y="3455988"/>
            <a:ext cx="277813" cy="360362"/>
          </p:xfrm>
          <a:graphic>
            <a:graphicData uri="http://schemas.openxmlformats.org/presentationml/2006/ole">
              <mc:AlternateContent xmlns:mc="http://schemas.openxmlformats.org/markup-compatibility/2006">
                <mc:Choice xmlns:v="urn:schemas-microsoft-com:vml" Requires="v">
                  <p:oleObj spid="_x0000_s16772" name="Equation" r:id="rId23" imgW="190417" imgH="241195" progId="Equation.DSMT4">
                    <p:embed/>
                  </p:oleObj>
                </mc:Choice>
                <mc:Fallback>
                  <p:oleObj name="Equation" r:id="rId23" imgW="190417" imgH="241195"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3455988"/>
                          <a:ext cx="27781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8" name="Object 21"/>
            <p:cNvGraphicFramePr>
              <a:graphicFrameLocks noChangeAspect="1"/>
            </p:cNvGraphicFramePr>
            <p:nvPr/>
          </p:nvGraphicFramePr>
          <p:xfrm>
            <a:off x="7885113" y="3429000"/>
            <a:ext cx="782637" cy="360363"/>
          </p:xfrm>
          <a:graphic>
            <a:graphicData uri="http://schemas.openxmlformats.org/presentationml/2006/ole">
              <mc:AlternateContent xmlns:mc="http://schemas.openxmlformats.org/markup-compatibility/2006">
                <mc:Choice xmlns:v="urn:schemas-microsoft-com:vml" Requires="v">
                  <p:oleObj spid="_x0000_s16773" name="Equation" r:id="rId24" imgW="342603" imgH="177646" progId="Equation.DSMT4">
                    <p:embed/>
                  </p:oleObj>
                </mc:Choice>
                <mc:Fallback>
                  <p:oleObj name="Equation" r:id="rId24" imgW="342603" imgH="177646"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85113" y="3429000"/>
                          <a:ext cx="7826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0" name="Rectangle 2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6399" name="Object 22"/>
            <p:cNvGraphicFramePr>
              <a:graphicFrameLocks noChangeAspect="1"/>
            </p:cNvGraphicFramePr>
            <p:nvPr>
              <p:extLst>
                <p:ext uri="{D42A27DB-BD31-4B8C-83A1-F6EECF244321}">
                  <p14:modId xmlns:p14="http://schemas.microsoft.com/office/powerpoint/2010/main" val="1280999177"/>
                </p:ext>
              </p:extLst>
            </p:nvPr>
          </p:nvGraphicFramePr>
          <p:xfrm>
            <a:off x="3046412" y="4390628"/>
            <a:ext cx="3051175" cy="503238"/>
          </p:xfrm>
          <a:graphic>
            <a:graphicData uri="http://schemas.openxmlformats.org/presentationml/2006/ole">
              <mc:AlternateContent xmlns:mc="http://schemas.openxmlformats.org/markup-compatibility/2006">
                <mc:Choice xmlns:v="urn:schemas-microsoft-com:vml" Requires="v">
                  <p:oleObj spid="_x0000_s16774" name="Equation" r:id="rId25" imgW="1803400" imgH="304800" progId="Equation.DSMT4">
                    <p:embed/>
                  </p:oleObj>
                </mc:Choice>
                <mc:Fallback>
                  <p:oleObj name="Equation" r:id="rId25" imgW="1803400" imgH="304800"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46412" y="4390628"/>
                          <a:ext cx="30511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6222DB31-D23E-458E-8A91-44D6F6BF8606}" type="slidenum">
              <a:rPr kumimoji="0" lang="zh-TW" altLang="en-US">
                <a:latin typeface="微軟正黑體" panose="020B0604030504040204" pitchFamily="34" charset="-120"/>
                <a:ea typeface="微軟正黑體" panose="020B0604030504040204" pitchFamily="34" charset="-120"/>
              </a:rPr>
              <a:pPr eaLnBrk="1" hangingPunct="1"/>
              <a:t>34</a:t>
            </a:fld>
            <a:endParaRPr kumimoji="0" lang="en-US" altLang="zh-TW">
              <a:latin typeface="微軟正黑體" panose="020B0604030504040204" pitchFamily="34" charset="-120"/>
              <a:ea typeface="微軟正黑體" panose="020B0604030504040204" pitchFamily="34" charset="-120"/>
            </a:endParaRPr>
          </a:p>
        </p:txBody>
      </p:sp>
      <p:sp>
        <p:nvSpPr>
          <p:cNvPr id="17419"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0"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1" name="Rectangle 8"/>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2" name="Rectangle 10"/>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3" name="Rectangle 1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4"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5" name="Rectangle 17"/>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sp>
        <p:nvSpPr>
          <p:cNvPr id="17426" name="Rectangle 1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pSp>
        <p:nvGrpSpPr>
          <p:cNvPr id="17427" name="群組 24"/>
          <p:cNvGrpSpPr>
            <a:grpSpLocks/>
          </p:cNvGrpSpPr>
          <p:nvPr/>
        </p:nvGrpSpPr>
        <p:grpSpPr bwMode="auto">
          <a:xfrm>
            <a:off x="381000" y="476250"/>
            <a:ext cx="8534400" cy="6129338"/>
            <a:chOff x="381000" y="476250"/>
            <a:chExt cx="8534400" cy="6129338"/>
          </a:xfrm>
        </p:grpSpPr>
        <p:sp>
          <p:nvSpPr>
            <p:cNvPr id="17428" name="Rectangle 3"/>
            <p:cNvSpPr txBox="1">
              <a:spLocks noChangeArrowheads="1"/>
            </p:cNvSpPr>
            <p:nvPr/>
          </p:nvSpPr>
          <p:spPr bwMode="auto">
            <a:xfrm>
              <a:off x="381000" y="476250"/>
              <a:ext cx="838200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endParaRPr lang="en-US" altLang="zh-TW" sz="400">
                <a:latin typeface="微軟正黑體" panose="020B0604030504040204" pitchFamily="34" charset="-120"/>
                <a:ea typeface="微軟正黑體" panose="020B0604030504040204" pitchFamily="34" charset="-120"/>
              </a:endParaRPr>
            </a:p>
            <a:p>
              <a:pPr eaLnBrk="1" hangingPunct="1">
                <a:spcBef>
                  <a:spcPts val="1200"/>
                </a:spcBef>
                <a:buClr>
                  <a:schemeClr val="bg2"/>
                </a:buClr>
                <a:buSzPct val="75000"/>
              </a:pPr>
              <a:r>
                <a:rPr lang="zh-TW" altLang="en-US" sz="2200">
                  <a:latin typeface="微軟正黑體" panose="020B0604030504040204" pitchFamily="34" charset="-120"/>
                  <a:ea typeface="微軟正黑體" panose="020B0604030504040204" pitchFamily="34" charset="-120"/>
                </a:rPr>
                <a:t>                                            </a:t>
              </a:r>
              <a:endParaRPr lang="en-US" altLang="zh-TW" sz="220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7429" name="Rectangle 3"/>
                <p:cNvSpPr txBox="1">
                  <a:spLocks noChangeArrowheads="1"/>
                </p:cNvSpPr>
                <p:nvPr/>
              </p:nvSpPr>
              <p:spPr bwMode="auto">
                <a:xfrm>
                  <a:off x="533400" y="628650"/>
                  <a:ext cx="8382000" cy="59769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dirty="0" smtClean="0">
                      <a:latin typeface="微軟正黑體" panose="020B0604030504040204" pitchFamily="34" charset="-120"/>
                      <a:ea typeface="微軟正黑體" panose="020B0604030504040204" pitchFamily="34" charset="-120"/>
                    </a:rPr>
                    <a:t>得到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𝑚</m:t>
                      </m:r>
                      <m:r>
                        <a:rPr lang="en-US" altLang="zh-TW" sz="2200" i="1" dirty="0" smtClean="0">
                          <a:latin typeface="Cambria Math" panose="02040503050406030204" pitchFamily="18" charset="0"/>
                          <a:ea typeface="微軟正黑體" panose="020B0604030504040204" pitchFamily="34" charset="-120"/>
                        </a:rPr>
                        <m:t>−1</m:t>
                      </m:r>
                    </m:oMath>
                  </a14:m>
                  <a:r>
                    <a:rPr lang="zh-TW" altLang="en-US" sz="2200" dirty="0">
                      <a:latin typeface="微軟正黑體" panose="020B0604030504040204" pitchFamily="34" charset="-120"/>
                      <a:ea typeface="微軟正黑體" panose="020B0604030504040204" pitchFamily="34" charset="-120"/>
                    </a:rPr>
                    <a:t> 個結果後，分別計算出每個結果的錯誤率：</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r>
                    <a:rPr lang="en-US" altLang="zh-TW" sz="2200" dirty="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其中</a:t>
                  </a:r>
                  <a14:m>
                    <m:oMath xmlns:m="http://schemas.openxmlformats.org/officeDocument/2006/math">
                      <m:sSubSup>
                        <m:sSubSupPr>
                          <m:ctrlPr>
                            <a:rPr lang="en-US" altLang="zh-TW" sz="2200" i="1" smtClean="0">
                              <a:latin typeface="Cambria Math" panose="02040503050406030204" pitchFamily="18" charset="0"/>
                              <a:ea typeface="微軟正黑體" panose="020B0604030504040204" pitchFamily="34" charset="-120"/>
                            </a:rPr>
                          </m:ctrlPr>
                        </m:sSubSupPr>
                        <m:e>
                          <m:r>
                            <a:rPr lang="en-US" altLang="zh-TW" sz="2200" b="0" i="1" smtClean="0">
                              <a:latin typeface="Cambria Math" panose="02040503050406030204" pitchFamily="18" charset="0"/>
                              <a:ea typeface="微軟正黑體" panose="020B0604030504040204" pitchFamily="34" charset="-120"/>
                            </a:rPr>
                            <m:t>𝑒</m:t>
                          </m:r>
                        </m:e>
                        <m:sub>
                          <m:r>
                            <a:rPr lang="en-US" altLang="zh-TW" sz="2200" b="0" i="1" smtClean="0">
                              <a:latin typeface="Cambria Math" panose="02040503050406030204" pitchFamily="18" charset="0"/>
                              <a:ea typeface="微軟正黑體" panose="020B0604030504040204" pitchFamily="34" charset="-120"/>
                            </a:rPr>
                            <m:t>𝑥</m:t>
                          </m:r>
                        </m:sub>
                        <m:sup>
                          <m:r>
                            <a:rPr lang="en-US" altLang="zh-TW" sz="2200" b="0" i="1" smtClean="0">
                              <a:latin typeface="Cambria Math" panose="02040503050406030204" pitchFamily="18" charset="0"/>
                              <a:ea typeface="微軟正黑體" panose="020B0604030504040204" pitchFamily="34" charset="-120"/>
                            </a:rPr>
                            <m:t>𝑘</m:t>
                          </m:r>
                        </m:sup>
                      </m:sSubSup>
                    </m:oMath>
                  </a14:m>
                  <a:r>
                    <a:rPr lang="en-US" altLang="zh-TW" sz="2200" dirty="0" smtClean="0">
                      <a:latin typeface="微軟正黑體" panose="020B0604030504040204" pitchFamily="34" charset="-120"/>
                      <a:ea typeface="微軟正黑體" panose="020B0604030504040204" pitchFamily="34" charset="-120"/>
                    </a:rPr>
                    <a:t>(</a:t>
                  </a:r>
                  <a14:m>
                    <m:oMath xmlns:m="http://schemas.openxmlformats.org/officeDocument/2006/math">
                      <m:sSubSup>
                        <m:sSubSupPr>
                          <m:ctrlPr>
                            <a:rPr lang="en-US" altLang="zh-TW" sz="2200" i="1" smtClean="0">
                              <a:latin typeface="Cambria Math" panose="02040503050406030204" pitchFamily="18" charset="0"/>
                            </a:rPr>
                          </m:ctrlPr>
                        </m:sSubSupPr>
                        <m:e>
                          <m:r>
                            <a:rPr lang="en-US" altLang="zh-TW" sz="2200" i="1">
                              <a:latin typeface="Cambria Math" panose="02040503050406030204" pitchFamily="18" charset="0"/>
                            </a:rPr>
                            <m:t>𝑅</m:t>
                          </m:r>
                        </m:e>
                        <m:sub>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𝑡</m:t>
                              </m:r>
                            </m:e>
                            <m:sub>
                              <m:r>
                                <a:rPr lang="en-US" altLang="zh-TW" sz="2200" i="1">
                                  <a:latin typeface="Cambria Math" panose="02040503050406030204" pitchFamily="18" charset="0"/>
                                </a:rPr>
                                <m:t>𝑥</m:t>
                              </m:r>
                            </m:sub>
                          </m:sSub>
                          <m:r>
                            <a:rPr lang="en-US" altLang="zh-TW" sz="2200" i="1">
                              <a:latin typeface="Cambria Math" panose="02040503050406030204" pitchFamily="18" charset="0"/>
                            </a:rPr>
                            <m:t>,</m:t>
                          </m:r>
                          <m:sSub>
                            <m:sSubPr>
                              <m:ctrlPr>
                                <a:rPr lang="en-US" altLang="zh-TW" sz="2200" i="1">
                                  <a:latin typeface="Cambria Math" panose="02040503050406030204" pitchFamily="18" charset="0"/>
                                </a:rPr>
                              </m:ctrlPr>
                            </m:sSubPr>
                            <m:e>
                              <m:r>
                                <m:rPr>
                                  <m:sty m:val="p"/>
                                </m:rPr>
                                <a:rPr lang="el-GR" altLang="zh-TW" sz="2200" i="1">
                                  <a:latin typeface="Cambria Math" panose="02040503050406030204" pitchFamily="18" charset="0"/>
                                  <a:ea typeface="Cambria Math" panose="02040503050406030204" pitchFamily="18" charset="0"/>
                                </a:rPr>
                                <m:t>Γ</m:t>
                              </m:r>
                            </m:e>
                            <m:sub>
                              <m:r>
                                <a:rPr lang="en-US" altLang="zh-TW" sz="2200" i="1">
                                  <a:latin typeface="Cambria Math" panose="02040503050406030204" pitchFamily="18" charset="0"/>
                                </a:rPr>
                                <m:t>𝑗</m:t>
                              </m:r>
                            </m:sub>
                          </m:sSub>
                        </m:sub>
                        <m:sup>
                          <m:r>
                            <a:rPr lang="en-US" altLang="zh-TW" sz="2200" i="1">
                              <a:latin typeface="Cambria Math" panose="02040503050406030204" pitchFamily="18" charset="0"/>
                            </a:rPr>
                            <m:t>𝑘</m:t>
                          </m:r>
                        </m:sup>
                      </m:sSubSup>
                      <m:r>
                        <a:rPr lang="en-US" altLang="zh-TW" sz="2200" b="0" i="0" smtClean="0">
                          <a:latin typeface="Cambria Math" panose="02040503050406030204" pitchFamily="18" charset="0"/>
                        </a:rPr>
                        <m:t>)=</m:t>
                      </m:r>
                      <m:nary>
                        <m:naryPr>
                          <m:chr m:val="∑"/>
                          <m:ctrlPr>
                            <a:rPr lang="en-US" altLang="zh-TW" sz="2200" b="0" i="1" smtClean="0">
                              <a:latin typeface="Cambria Math" panose="02040503050406030204" pitchFamily="18" charset="0"/>
                            </a:rPr>
                          </m:ctrlPr>
                        </m:naryPr>
                        <m:sub>
                          <m:r>
                            <m:rPr>
                              <m:brk m:alnAt="23"/>
                            </m:rPr>
                            <a:rPr lang="en-US" altLang="zh-TW" sz="2200" b="0" i="1" smtClean="0">
                              <a:latin typeface="Cambria Math" panose="02040503050406030204" pitchFamily="18" charset="0"/>
                            </a:rPr>
                            <m:t>𝑖</m:t>
                          </m:r>
                          <m:r>
                            <a:rPr lang="en-US" altLang="zh-TW" sz="2200" b="0" i="1" smtClean="0">
                              <a:latin typeface="Cambria Math" panose="02040503050406030204" pitchFamily="18" charset="0"/>
                            </a:rPr>
                            <m:t>=1</m:t>
                          </m:r>
                        </m:sub>
                        <m:sup>
                          <m:r>
                            <a:rPr lang="en-US" altLang="zh-TW" sz="2200" b="0" i="1" smtClean="0">
                              <a:latin typeface="Cambria Math" panose="02040503050406030204" pitchFamily="18" charset="0"/>
                            </a:rPr>
                            <m:t>𝑚</m:t>
                          </m:r>
                        </m:sup>
                        <m:e>
                          <m:sSubSup>
                            <m:sSubSupPr>
                              <m:ctrlPr>
                                <a:rPr lang="en-US" altLang="zh-TW" sz="2200" b="0" i="1" smtClean="0">
                                  <a:latin typeface="Cambria Math" panose="02040503050406030204" pitchFamily="18" charset="0"/>
                                </a:rPr>
                              </m:ctrlPr>
                            </m:sSubSupPr>
                            <m:e>
                              <m:r>
                                <a:rPr lang="zh-TW" altLang="en-US" sz="2200" b="0" i="1" smtClean="0">
                                  <a:latin typeface="Cambria Math" panose="02040503050406030204" pitchFamily="18" charset="0"/>
                                </a:rPr>
                                <m:t>𝜔</m:t>
                              </m:r>
                            </m:e>
                            <m:sub>
                              <m:r>
                                <a:rPr lang="en-US" altLang="zh-TW" sz="2200" b="0" i="1" smtClean="0">
                                  <a:latin typeface="Cambria Math" panose="02040503050406030204" pitchFamily="18" charset="0"/>
                                </a:rPr>
                                <m:t>𝑖</m:t>
                              </m:r>
                            </m:sub>
                            <m:sup>
                              <m:r>
                                <a:rPr lang="en-US" altLang="zh-TW" sz="2200" b="0" i="1" smtClean="0">
                                  <a:latin typeface="Cambria Math" panose="02040503050406030204" pitchFamily="18" charset="0"/>
                                </a:rPr>
                                <m:t>𝑘</m:t>
                              </m:r>
                            </m:sup>
                          </m:sSubSup>
                          <m:r>
                            <a:rPr lang="en-US" altLang="zh-TW" sz="2200" b="0" i="1" smtClean="0">
                              <a:latin typeface="Cambria Math" panose="02040503050406030204" pitchFamily="18" charset="0"/>
                            </a:rPr>
                            <m:t>(</m:t>
                          </m:r>
                          <m:sSubSup>
                            <m:sSubSupPr>
                              <m:ctrlPr>
                                <a:rPr lang="en-US" altLang="zh-TW" sz="2200" i="1">
                                  <a:latin typeface="Cambria Math" panose="02040503050406030204" pitchFamily="18" charset="0"/>
                                </a:rPr>
                              </m:ctrlPr>
                            </m:sSubSupPr>
                            <m:e>
                              <m:r>
                                <a:rPr lang="en-US" altLang="zh-TW" sz="2200" i="1">
                                  <a:latin typeface="Cambria Math" panose="02040503050406030204" pitchFamily="18" charset="0"/>
                                </a:rPr>
                                <m:t>𝑅</m:t>
                              </m:r>
                            </m:e>
                            <m:sub>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𝑡</m:t>
                                  </m:r>
                                </m:e>
                                <m:sub>
                                  <m:r>
                                    <a:rPr lang="en-US" altLang="zh-TW" sz="2200" i="1">
                                      <a:latin typeface="Cambria Math" panose="02040503050406030204" pitchFamily="18" charset="0"/>
                                    </a:rPr>
                                    <m:t>𝑥</m:t>
                                  </m:r>
                                </m:sub>
                              </m:sSub>
                              <m:r>
                                <a:rPr lang="en-US" altLang="zh-TW" sz="2200" i="1">
                                  <a:latin typeface="Cambria Math" panose="02040503050406030204" pitchFamily="18" charset="0"/>
                                </a:rPr>
                                <m:t>,</m:t>
                              </m:r>
                              <m:sSub>
                                <m:sSubPr>
                                  <m:ctrlPr>
                                    <a:rPr lang="en-US" altLang="zh-TW" sz="2200" i="1">
                                      <a:latin typeface="Cambria Math" panose="02040503050406030204" pitchFamily="18" charset="0"/>
                                    </a:rPr>
                                  </m:ctrlPr>
                                </m:sSubPr>
                                <m:e>
                                  <m:r>
                                    <m:rPr>
                                      <m:sty m:val="p"/>
                                    </m:rPr>
                                    <a:rPr lang="el-GR" altLang="zh-TW" sz="2200" i="1">
                                      <a:latin typeface="Cambria Math" panose="02040503050406030204" pitchFamily="18" charset="0"/>
                                      <a:ea typeface="Cambria Math" panose="02040503050406030204" pitchFamily="18" charset="0"/>
                                    </a:rPr>
                                    <m:t>Γ</m:t>
                                  </m:r>
                                </m:e>
                                <m:sub>
                                  <m:r>
                                    <a:rPr lang="en-US" altLang="zh-TW" sz="2200" i="1">
                                      <a:latin typeface="Cambria Math" panose="02040503050406030204" pitchFamily="18" charset="0"/>
                                    </a:rPr>
                                    <m:t>𝑗</m:t>
                                  </m:r>
                                </m:sub>
                              </m:sSub>
                            </m:sub>
                            <m:sup>
                              <m:r>
                                <a:rPr lang="en-US" altLang="zh-TW" sz="2200" i="1">
                                  <a:latin typeface="Cambria Math" panose="02040503050406030204" pitchFamily="18" charset="0"/>
                                </a:rPr>
                                <m:t>𝑘</m:t>
                              </m:r>
                            </m:sup>
                          </m:sSubSup>
                          <m:r>
                            <a:rPr lang="en-US" altLang="zh-TW" sz="2200" b="0" i="1" smtClean="0">
                              <a:latin typeface="Cambria Math" panose="02040503050406030204" pitchFamily="18" charset="0"/>
                            </a:rPr>
                            <m:t>)</m:t>
                          </m:r>
                        </m:e>
                      </m:nary>
                    </m:oMath>
                  </a14:m>
                  <a:r>
                    <a:rPr lang="zh-TW" altLang="en-US" sz="2200" dirty="0" smtClean="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10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而後，</a:t>
                  </a:r>
                  <a:r>
                    <a:rPr lang="zh-TW" altLang="zh-TW" sz="2200" dirty="0">
                      <a:latin typeface="微軟正黑體" panose="020B0604030504040204" pitchFamily="34" charset="-120"/>
                      <a:ea typeface="微軟正黑體" panose="020B0604030504040204" pitchFamily="34" charset="-120"/>
                    </a:rPr>
                    <a:t>透過下式得知針對每個特徵向量第</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𝑗</m:t>
                      </m:r>
                    </m:oMath>
                  </a14:m>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個元素之</a:t>
                  </a:r>
                  <a:r>
                    <a:rPr lang="en-US" altLang="zh-TW" sz="2200" dirty="0">
                      <a:latin typeface="微軟正黑體" panose="020B0604030504040204" pitchFamily="34" charset="-120"/>
                      <a:ea typeface="微軟正黑體" panose="020B0604030504040204" pitchFamily="34" charset="-120"/>
                    </a:rPr>
                    <a:t/>
                  </a:r>
                  <a:br>
                    <a:rPr lang="en-US" altLang="zh-TW" sz="2200" dirty="0">
                      <a:latin typeface="微軟正黑體" panose="020B0604030504040204" pitchFamily="34" charset="-120"/>
                      <a:ea typeface="微軟正黑體" panose="020B0604030504040204" pitchFamily="34" charset="-120"/>
                    </a:rPr>
                  </a:br>
                  <a:r>
                    <a:rPr lang="zh-TW" altLang="zh-TW" sz="2200" dirty="0">
                      <a:latin typeface="微軟正黑體" panose="020B0604030504040204" pitchFamily="34" charset="-120"/>
                      <a:ea typeface="微軟正黑體" panose="020B0604030504040204" pitchFamily="34" charset="-120"/>
                    </a:rPr>
                    <a:t>最佳門檻</a:t>
                  </a:r>
                  <a:r>
                    <a:rPr lang="zh-TW" altLang="zh-TW" sz="2200" dirty="0" smtClean="0">
                      <a:latin typeface="微軟正黑體" panose="020B0604030504040204" pitchFamily="34" charset="-120"/>
                      <a:ea typeface="微軟正黑體" panose="020B0604030504040204" pitchFamily="34" charset="-120"/>
                    </a:rPr>
                    <a:t>值</a:t>
                  </a:r>
                  <a14:m>
                    <m:oMath xmlns:m="http://schemas.openxmlformats.org/officeDocument/2006/math">
                      <m:sSubSup>
                        <m:sSubSupPr>
                          <m:ctrlPr>
                            <a:rPr lang="en-US" altLang="zh-TW" sz="2200" i="1" smtClean="0">
                              <a:latin typeface="Cambria Math" panose="02040503050406030204" pitchFamily="18" charset="0"/>
                              <a:ea typeface="微軟正黑體" panose="020B0604030504040204" pitchFamily="34" charset="-120"/>
                            </a:rPr>
                          </m:ctrlPr>
                        </m:sSubSupPr>
                        <m:e>
                          <m:r>
                            <a:rPr lang="en-US" altLang="zh-TW" sz="2200" b="0" i="1" smtClean="0">
                              <a:latin typeface="Cambria Math" panose="02040503050406030204" pitchFamily="18" charset="0"/>
                              <a:ea typeface="微軟正黑體" panose="020B0604030504040204" pitchFamily="34" charset="-120"/>
                            </a:rPr>
                            <m:t>𝑡</m:t>
                          </m:r>
                        </m:e>
                        <m:sub>
                          <m:r>
                            <a:rPr lang="en-US" altLang="zh-TW" sz="2200" b="0" i="1" smtClean="0">
                              <a:latin typeface="Cambria Math" panose="02040503050406030204" pitchFamily="18" charset="0"/>
                              <a:ea typeface="微軟正黑體" panose="020B0604030504040204" pitchFamily="34" charset="-120"/>
                            </a:rPr>
                            <m:t>𝑂</m:t>
                          </m:r>
                          <m:r>
                            <a:rPr lang="en-US" altLang="zh-TW" sz="2200" b="0" i="1" smtClean="0">
                              <a:latin typeface="Cambria Math" panose="02040503050406030204" pitchFamily="18" charset="0"/>
                              <a:ea typeface="微軟正黑體" panose="020B0604030504040204" pitchFamily="34" charset="-120"/>
                            </a:rPr>
                            <m:t>(</m:t>
                          </m:r>
                          <m:r>
                            <a:rPr lang="en-US" altLang="zh-TW" sz="2200" b="0" i="1" smtClean="0">
                              <a:latin typeface="Cambria Math" panose="02040503050406030204" pitchFamily="18" charset="0"/>
                              <a:ea typeface="微軟正黑體" panose="020B0604030504040204" pitchFamily="34" charset="-120"/>
                            </a:rPr>
                            <m:t>𝑗</m:t>
                          </m:r>
                          <m:r>
                            <a:rPr lang="en-US" altLang="zh-TW" sz="2200" b="0" i="1" smtClean="0">
                              <a:latin typeface="Cambria Math" panose="02040503050406030204" pitchFamily="18" charset="0"/>
                              <a:ea typeface="微軟正黑體" panose="020B0604030504040204" pitchFamily="34" charset="-120"/>
                            </a:rPr>
                            <m:t>)</m:t>
                          </m:r>
                        </m:sub>
                        <m:sup>
                          <m:r>
                            <a:rPr lang="en-US" altLang="zh-TW" sz="2200" b="0" i="1" smtClean="0">
                              <a:latin typeface="Cambria Math" panose="02040503050406030204" pitchFamily="18" charset="0"/>
                              <a:ea typeface="微軟正黑體" panose="020B0604030504040204" pitchFamily="34" charset="-120"/>
                            </a:rPr>
                            <m:t>𝑘</m:t>
                          </m:r>
                        </m:sup>
                      </m:sSubSup>
                    </m:oMath>
                  </a14:m>
                  <a:r>
                    <a:rPr lang="zh-TW" altLang="zh-TW" sz="2200" dirty="0" smtClean="0">
                      <a:latin typeface="微軟正黑體" panose="020B0604030504040204" pitchFamily="34" charset="-120"/>
                      <a:ea typeface="微軟正黑體" panose="020B0604030504040204" pitchFamily="34" charset="-120"/>
                    </a:rPr>
                    <a:t>及</a:t>
                  </a:r>
                  <a:r>
                    <a:rPr lang="zh-TW" altLang="zh-TW" sz="2200" dirty="0">
                      <a:latin typeface="微軟正黑體" panose="020B0604030504040204" pitchFamily="34" charset="-120"/>
                      <a:ea typeface="微軟正黑體" panose="020B0604030504040204" pitchFamily="34" charset="-120"/>
                    </a:rPr>
                    <a:t>其所對應之</a:t>
                  </a:r>
                  <a:r>
                    <a:rPr lang="zh-TW" altLang="zh-TW" sz="2200" dirty="0" smtClean="0">
                      <a:latin typeface="微軟正黑體" panose="020B0604030504040204" pitchFamily="34" charset="-120"/>
                      <a:ea typeface="微軟正黑體" panose="020B0604030504040204" pitchFamily="34" charset="-120"/>
                    </a:rPr>
                    <a:t>錯誤率</a:t>
                  </a:r>
                  <a14:m>
                    <m:oMath xmlns:m="http://schemas.openxmlformats.org/officeDocument/2006/math">
                      <m:sSubSup>
                        <m:sSubSupPr>
                          <m:ctrlPr>
                            <a:rPr lang="en-US" altLang="zh-TW" sz="2200" i="1" smtClean="0">
                              <a:latin typeface="Cambria Math" panose="02040503050406030204" pitchFamily="18" charset="0"/>
                              <a:ea typeface="微軟正黑體" panose="020B0604030504040204" pitchFamily="34" charset="-120"/>
                            </a:rPr>
                          </m:ctrlPr>
                        </m:sSubSupPr>
                        <m:e>
                          <m:r>
                            <a:rPr lang="en-US" altLang="zh-TW" sz="2200" b="0" i="1" smtClean="0">
                              <a:latin typeface="Cambria Math" panose="02040503050406030204" pitchFamily="18" charset="0"/>
                              <a:ea typeface="微軟正黑體" panose="020B0604030504040204" pitchFamily="34" charset="-120"/>
                            </a:rPr>
                            <m:t>𝐸</m:t>
                          </m:r>
                        </m:e>
                        <m:sub>
                          <m:r>
                            <a:rPr lang="en-US" altLang="zh-TW" sz="2200" b="0" i="1" smtClean="0">
                              <a:latin typeface="Cambria Math" panose="02040503050406030204" pitchFamily="18" charset="0"/>
                              <a:ea typeface="微軟正黑體" panose="020B0604030504040204" pitchFamily="34" charset="-120"/>
                            </a:rPr>
                            <m:t>𝑗</m:t>
                          </m:r>
                        </m:sub>
                        <m:sup>
                          <m:r>
                            <a:rPr lang="en-US" altLang="zh-TW" sz="2200" b="0" i="1" smtClean="0">
                              <a:latin typeface="Cambria Math" panose="02040503050406030204" pitchFamily="18" charset="0"/>
                              <a:ea typeface="微軟正黑體" panose="020B0604030504040204" pitchFamily="34" charset="-120"/>
                            </a:rPr>
                            <m:t>𝑘</m:t>
                          </m:r>
                        </m:sup>
                      </m:sSubSup>
                    </m:oMath>
                  </a14:m>
                  <a:r>
                    <a:rPr lang="zh-TW" altLang="zh-TW" sz="2200" dirty="0" smtClean="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endParaRPr lang="en-US" altLang="zh-TW" sz="2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其中                     。</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p:txBody>
            </p:sp>
          </mc:Choice>
          <mc:Fallback xmlns="">
            <p:sp>
              <p:nvSpPr>
                <p:cNvPr id="17429" name="Rectangle 3"/>
                <p:cNvSpPr txBox="1">
                  <a:spLocks noRot="1" noChangeAspect="1" noMove="1" noResize="1" noEditPoints="1" noAdjustHandles="1" noChangeArrowheads="1" noChangeShapeType="1" noTextEdit="1"/>
                </p:cNvSpPr>
                <p:nvPr/>
              </p:nvSpPr>
              <p:spPr bwMode="auto">
                <a:xfrm>
                  <a:off x="533400" y="628650"/>
                  <a:ext cx="8382000" cy="5976938"/>
                </a:xfrm>
                <a:prstGeom prst="rect">
                  <a:avLst/>
                </a:prstGeom>
                <a:blipFill rotWithShape="0">
                  <a:blip r:embed="rId3"/>
                  <a:stretch>
                    <a:fillRect l="-364" t="-714" b="-32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17410" name="Object 3"/>
                <p:cNvGraphicFramePr>
                  <a:graphicFrameLocks noChangeAspect="1"/>
                </p:cNvGraphicFramePr>
                <p:nvPr/>
              </p:nvGraphicFramePr>
              <p:xfrm>
                <a:off x="971550" y="1196975"/>
                <a:ext cx="4933244" cy="540000"/>
              </p:xfrm>
              <a:graphic>
                <a:graphicData uri="http://schemas.openxmlformats.org/presentationml/2006/ole">
                  <mc:AlternateContent>
                    <mc:Choice xmlns:v="urn:schemas-microsoft-com:vml" Requires="v">
                      <p:oleObj spid="_x0000_s17590" name="Equation" r:id="rId4" imgW="2857500" imgH="304800" progId="Equation.DSMT4">
                        <p:embed/>
                      </p:oleObj>
                    </mc:Choice>
                    <mc:Fallback>
                      <p:oleObj name="Equation" r:id="rId4" imgW="2857500" imgH="304800" progId="Equation.DSMT4">
                        <p:embed/>
                        <p:pic>
                          <p:nvPicPr>
                            <p:cNvPr id="0" name="Object 3"/>
                            <p:cNvPicPr>
                              <a:picLocks noChangeAspect="1" noChangeArrowheads="1"/>
                            </p:cNvPicPr>
                            <p:nvPr/>
                          </p:nvPicPr>
                          <p:blipFill>
                            <a:blip r:embed="rId5">
                              <a:extLst>
                                <a:ext uri="{28A0092B-C50C-407E-A947-70E740481C1C}">
                                  <a14:useLocalDpi val="0"/>
                                </a:ext>
                              </a:extLst>
                            </a:blip>
                            <a:srcRect/>
                            <a:stretch>
                              <a:fillRect/>
                            </a:stretch>
                          </p:blipFill>
                          <p:spPr bwMode="auto">
                            <a:xfrm>
                              <a:off x="971550" y="1196975"/>
                              <a:ext cx="4933244" cy="54000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7410" name="Object 3"/>
                <p:cNvGraphicFramePr>
                  <a:graphicFrameLocks noChangeAspect="1"/>
                </p:cNvGraphicFramePr>
                <p:nvPr/>
              </p:nvGraphicFramePr>
              <p:xfrm>
                <a:off x="971550" y="1196975"/>
                <a:ext cx="4933244" cy="540000"/>
              </p:xfrm>
              <a:graphic>
                <a:graphicData uri="http://schemas.openxmlformats.org/presentationml/2006/ole">
                  <mc:AlternateContent>
                    <mc:Choice xmlns:v="urn:schemas-microsoft-com:vml" Requires="v">
                      <p:oleObj spid="_x0000_s17552" name="Equation" r:id="rId6" imgW="2857500" imgH="304800" progId="Equation.DSMT4">
                        <p:embed/>
                      </p:oleObj>
                    </mc:Choice>
                    <mc:Fallback>
                      <p:oleObj name="Equation" r:id="rId6" imgW="2857500" imgH="3048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1196975"/>
                              <a:ext cx="4933244" cy="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7430" name="Rectangle 32"/>
            <p:cNvSpPr>
              <a:spLocks noChangeArrowheads="1"/>
            </p:cNvSpPr>
            <p:nvPr/>
          </p:nvSpPr>
          <p:spPr bwMode="auto">
            <a:xfrm>
              <a:off x="6308725" y="1196975"/>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5</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p:sp>
          <p:nvSpPr>
            <p:cNvPr id="17431" name="Rectangle 32"/>
            <p:cNvSpPr>
              <a:spLocks noChangeArrowheads="1"/>
            </p:cNvSpPr>
            <p:nvPr/>
          </p:nvSpPr>
          <p:spPr bwMode="auto">
            <a:xfrm>
              <a:off x="6300788" y="5229225"/>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6</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graphicFrame>
              <p:nvGraphicFramePr>
                <p:cNvPr id="17417" name="Object 18"/>
                <p:cNvGraphicFramePr>
                  <a:graphicFrameLocks noChangeAspect="1"/>
                </p:cNvGraphicFramePr>
                <p:nvPr>
                  <p:extLst>
                    <p:ext uri="{D42A27DB-BD31-4B8C-83A1-F6EECF244321}">
                      <p14:modId xmlns:p14="http://schemas.microsoft.com/office/powerpoint/2010/main" val="1638555179"/>
                    </p:ext>
                  </p:extLst>
                </p:nvPr>
              </p:nvGraphicFramePr>
              <p:xfrm>
                <a:off x="1606024" y="6237312"/>
                <a:ext cx="1509713" cy="360362"/>
              </p:xfrm>
              <a:graphic>
                <a:graphicData uri="http://schemas.openxmlformats.org/presentationml/2006/ole">
                  <mc:AlternateContent>
                    <mc:Choice xmlns:v="urn:schemas-microsoft-com:vml" Requires="v">
                      <p:oleObj spid="_x0000_s17591" name="Equation" r:id="rId8" imgW="850531" imgH="203112" progId="Equation.DSMT4">
                        <p:embed/>
                      </p:oleObj>
                    </mc:Choice>
                    <mc:Fallback>
                      <p:oleObj name="Equation" r:id="rId8" imgW="850531" imgH="203112" progId="Equation.DSMT4">
                        <p:embed/>
                        <p:pic>
                          <p:nvPicPr>
                            <p:cNvPr id="0" name="Object 18"/>
                            <p:cNvPicPr>
                              <a:picLocks noChangeAspect="1" noChangeArrowheads="1"/>
                            </p:cNvPicPr>
                            <p:nvPr/>
                          </p:nvPicPr>
                          <p:blipFill>
                            <a:blip r:embed="rId9">
                              <a:extLst>
                                <a:ext uri="{28A0092B-C50C-407E-A947-70E740481C1C}">
                                  <a14:useLocalDpi val="0"/>
                                </a:ext>
                              </a:extLst>
                            </a:blip>
                            <a:srcRect/>
                            <a:stretch>
                              <a:fillRect/>
                            </a:stretch>
                          </p:blipFill>
                          <p:spPr bwMode="auto">
                            <a:xfrm>
                              <a:off x="1606024" y="6237312"/>
                              <a:ext cx="1509713" cy="360362"/>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7417" name="Object 18"/>
                <p:cNvGraphicFramePr>
                  <a:graphicFrameLocks noChangeAspect="1"/>
                </p:cNvGraphicFramePr>
                <p:nvPr>
                  <p:extLst>
                    <p:ext uri="{D42A27DB-BD31-4B8C-83A1-F6EECF244321}">
                      <p14:modId xmlns:p14="http://schemas.microsoft.com/office/powerpoint/2010/main" val="1638555179"/>
                    </p:ext>
                  </p:extLst>
                </p:nvPr>
              </p:nvGraphicFramePr>
              <p:xfrm>
                <a:off x="1606024" y="6237312"/>
                <a:ext cx="1509713" cy="360362"/>
              </p:xfrm>
              <a:graphic>
                <a:graphicData uri="http://schemas.openxmlformats.org/presentationml/2006/ole">
                  <mc:AlternateContent>
                    <mc:Choice xmlns:v="urn:schemas-microsoft-com:vml" Requires="v">
                      <p:oleObj spid="_x0000_s17589" name="Equation" r:id="rId10" imgW="850531" imgH="203112" progId="Equation.DSMT4">
                        <p:embed/>
                      </p:oleObj>
                    </mc:Choice>
                    <mc:Fallback>
                      <p:oleObj name="Equation" r:id="rId10" imgW="850531" imgH="203112"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6024" y="6237312"/>
                              <a:ext cx="150971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2" name="文字方塊 1"/>
              <p:cNvSpPr txBox="1"/>
              <p:nvPr/>
            </p:nvSpPr>
            <p:spPr>
              <a:xfrm>
                <a:off x="1115616" y="2682099"/>
                <a:ext cx="5916363" cy="811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zh-TW" altLang="en-US" i="1" smtClean="0">
                              <a:latin typeface="Cambria Math" panose="02040503050406030204" pitchFamily="18" charset="0"/>
                            </a:rPr>
                            <m:t>𝜔</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𝑘</m:t>
                          </m:r>
                        </m:sup>
                      </m:sSubSup>
                      <m:d>
                        <m:dPr>
                          <m:ctrlPr>
                            <a:rPr lang="en-US" altLang="zh-TW" b="0" i="1" smtClean="0">
                              <a:latin typeface="Cambria Math" panose="02040503050406030204" pitchFamily="18" charset="0"/>
                            </a:rPr>
                          </m:ctrlPr>
                        </m:d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𝑅</m:t>
                              </m:r>
                            </m:e>
                            <m: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𝑥</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l-GR" altLang="zh-TW" b="0" i="1" smtClean="0">
                                      <a:latin typeface="Cambria Math" panose="02040503050406030204" pitchFamily="18" charset="0"/>
                                      <a:ea typeface="Cambria Math" panose="02040503050406030204" pitchFamily="18" charset="0"/>
                                    </a:rPr>
                                    <m:t>Γ</m:t>
                                  </m:r>
                                </m:e>
                                <m:sub>
                                  <m:r>
                                    <a:rPr lang="en-US" altLang="zh-TW" b="0" i="1" smtClean="0">
                                      <a:latin typeface="Cambria Math" panose="02040503050406030204" pitchFamily="18" charset="0"/>
                                    </a:rPr>
                                    <m:t>𝑗</m:t>
                                  </m:r>
                                </m:sub>
                              </m:sSub>
                            </m:sub>
                            <m:sup>
                              <m:r>
                                <a:rPr lang="en-US" altLang="zh-TW" b="0" i="1" smtClean="0">
                                  <a:latin typeface="Cambria Math" panose="02040503050406030204" pitchFamily="18" charset="0"/>
                                </a:rPr>
                                <m:t>𝑘</m:t>
                              </m:r>
                            </m:sup>
                          </m:sSubSup>
                        </m:e>
                      </m:d>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𝑘</m:t>
                                  </m:r>
                                </m:sup>
                              </m:sSubSup>
                              <m:r>
                                <a:rPr lang="en-US" altLang="zh-TW" b="0" i="1" smtClean="0">
                                  <a:latin typeface="Cambria Math" panose="02040503050406030204" pitchFamily="18" charset="0"/>
                                </a:rPr>
                                <m:t> , </m:t>
                              </m:r>
                              <m:r>
                                <a:rPr lang="en-US" altLang="zh-TW" b="0" i="1" smtClean="0">
                                  <a:latin typeface="Cambria Math" panose="02040503050406030204" pitchFamily="18" charset="0"/>
                                </a:rPr>
                                <m:t>𝑖𝑓</m:t>
                              </m:r>
                              <m:r>
                                <a:rPr lang="en-US" altLang="zh-TW" b="0" i="1" smtClean="0">
                                  <a:latin typeface="Cambria Math" panose="02040503050406030204" pitchFamily="18" charset="0"/>
                                </a:rPr>
                                <m:t> </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h</m:t>
                                  </m:r>
                                </m:e>
                                <m: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𝑥</m:t>
                                      </m:r>
                                    </m:sub>
                                  </m:sSub>
                                </m:sub>
                                <m:sup>
                                  <m:r>
                                    <a:rPr lang="en-US" altLang="zh-TW" b="0" i="1" smtClean="0">
                                      <a:latin typeface="Cambria Math" panose="02040503050406030204" pitchFamily="18" charset="0"/>
                                    </a:rPr>
                                    <m:t>𝑘</m:t>
                                  </m:r>
                                </m:sup>
                              </m:sSubSup>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𝑓</m:t>
                                      </m:r>
                                    </m:e>
                                    <m:sub>
                                      <m:r>
                                        <a:rPr lang="en-US" altLang="zh-TW" b="0" i="1" smtClean="0">
                                          <a:latin typeface="Cambria Math" panose="02040503050406030204" pitchFamily="18" charset="0"/>
                                        </a:rPr>
                                        <m:t>𝑖</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𝑗</m:t>
                                          </m:r>
                                        </m:e>
                                      </m:d>
                                    </m:sub>
                                  </m:sSub>
                                </m:e>
                              </m:d>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𝑦</m:t>
                                  </m:r>
                                </m:e>
                                <m:sub>
                                  <m:r>
                                    <a:rPr lang="en-US" altLang="zh-TW" b="0" i="1" smtClean="0">
                                      <a:latin typeface="Cambria Math" panose="02040503050406030204" pitchFamily="18" charset="0"/>
                                      <a:ea typeface="Cambria Math" panose="02040503050406030204" pitchFamily="18" charset="0"/>
                                    </a:rPr>
                                    <m:t>𝑖</m:t>
                                  </m:r>
                                </m:sub>
                              </m:sSub>
                              <m:r>
                                <a:rPr lang="en-US" altLang="zh-TW" b="0" i="1" smtClean="0">
                                  <a:latin typeface="Cambria Math" panose="02040503050406030204" pitchFamily="18" charset="0"/>
                                  <a:ea typeface="Cambria Math" panose="02040503050406030204" pitchFamily="18" charset="0"/>
                                </a:rPr>
                                <m:t> , ∀</m:t>
                              </m:r>
                              <m:sSubSup>
                                <m:sSubSupPr>
                                  <m:ctrlPr>
                                    <a:rPr lang="en-US" altLang="zh-TW" i="1">
                                      <a:latin typeface="Cambria Math" panose="02040503050406030204" pitchFamily="18" charset="0"/>
                                    </a:rPr>
                                  </m:ctrlPr>
                                </m:sSubSupPr>
                                <m:e>
                                  <m:r>
                                    <a:rPr lang="en-US" altLang="zh-TW" b="0" i="1" smtClean="0">
                                      <a:latin typeface="Cambria Math" panose="02040503050406030204" pitchFamily="18" charset="0"/>
                                    </a:rPr>
                                    <m:t> </m:t>
                                  </m:r>
                                  <m:r>
                                    <a:rPr lang="en-US" altLang="zh-TW" i="1">
                                      <a:latin typeface="Cambria Math" panose="02040503050406030204" pitchFamily="18" charset="0"/>
                                    </a:rPr>
                                    <m:t>h</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𝑥</m:t>
                                      </m:r>
                                    </m:sub>
                                  </m:sSub>
                                </m:sub>
                                <m:sup>
                                  <m:r>
                                    <a:rPr lang="en-US" altLang="zh-TW" i="1">
                                      <a:latin typeface="Cambria Math" panose="02040503050406030204" pitchFamily="18" charset="0"/>
                                    </a:rPr>
                                    <m:t>𝑘</m:t>
                                  </m:r>
                                </m:sup>
                              </m:sSubSup>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𝑖</m:t>
                                      </m:r>
                                      <m:d>
                                        <m:dPr>
                                          <m:ctrlPr>
                                            <a:rPr lang="en-US" altLang="zh-TW" i="1">
                                              <a:latin typeface="Cambria Math" panose="02040503050406030204" pitchFamily="18" charset="0"/>
                                            </a:rPr>
                                          </m:ctrlPr>
                                        </m:dPr>
                                        <m:e>
                                          <m:r>
                                            <a:rPr lang="en-US" altLang="zh-TW" i="1">
                                              <a:latin typeface="Cambria Math" panose="02040503050406030204" pitchFamily="18" charset="0"/>
                                            </a:rPr>
                                            <m:t>𝑗</m:t>
                                          </m:r>
                                        </m:e>
                                      </m:d>
                                    </m:sub>
                                  </m:sSub>
                                </m:e>
                              </m:d>
                              <m:r>
                                <a:rPr lang="en-US" altLang="zh-TW" i="1" smtClean="0">
                                  <a:latin typeface="Cambria Math" panose="02040503050406030204" pitchFamily="18" charset="0"/>
                                  <a:ea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𝑅</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𝑥</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m:rPr>
                                          <m:sty m:val="p"/>
                                        </m:rPr>
                                        <a:rPr lang="el-GR" altLang="zh-TW" i="1">
                                          <a:latin typeface="Cambria Math" panose="02040503050406030204" pitchFamily="18" charset="0"/>
                                          <a:ea typeface="Cambria Math" panose="02040503050406030204" pitchFamily="18" charset="0"/>
                                        </a:rPr>
                                        <m:t>Γ</m:t>
                                      </m:r>
                                    </m:e>
                                    <m:sub>
                                      <m:r>
                                        <a:rPr lang="en-US" altLang="zh-TW" i="1">
                                          <a:latin typeface="Cambria Math" panose="02040503050406030204" pitchFamily="18" charset="0"/>
                                        </a:rPr>
                                        <m:t>𝑗</m:t>
                                      </m:r>
                                    </m:sub>
                                  </m:sSub>
                                </m:sub>
                                <m:sup>
                                  <m:r>
                                    <a:rPr lang="en-US" altLang="zh-TW" i="1">
                                      <a:latin typeface="Cambria Math" panose="02040503050406030204" pitchFamily="18" charset="0"/>
                                    </a:rPr>
                                    <m:t>𝑘</m:t>
                                  </m:r>
                                </m:sup>
                              </m:sSubSup>
                            </m:e>
                            <m:e>
                              <m:r>
                                <a:rPr lang="en-US" altLang="zh-TW" b="0" i="1" smtClean="0">
                                  <a:latin typeface="Cambria Math" panose="02040503050406030204" pitchFamily="18" charset="0"/>
                                </a:rPr>
                                <m:t>0 , </m:t>
                              </m:r>
                              <m:r>
                                <a:rPr lang="en-US" altLang="zh-TW" b="0" i="1" smtClean="0">
                                  <a:latin typeface="Cambria Math" panose="02040503050406030204" pitchFamily="18" charset="0"/>
                                </a:rPr>
                                <m:t>𝑜𝑡h𝑒𝑟𝑤𝑖𝑠𝑒</m:t>
                              </m:r>
                            </m:e>
                          </m:eqArr>
                        </m:e>
                      </m:d>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15616" y="2682099"/>
                <a:ext cx="5916363" cy="811761"/>
              </a:xfrm>
              <a:prstGeom prst="rect">
                <a:avLst/>
              </a:prstGeom>
              <a:blipFill rotWithShape="0">
                <a:blip r:embed="rId3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2530008" y="4739860"/>
                <a:ext cx="3134128" cy="97135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zh-TW" i="1" smtClean="0">
                              <a:latin typeface="Cambria Math" panose="02040503050406030204" pitchFamily="18" charset="0"/>
                              <a:ea typeface="微軟正黑體" panose="020B0604030504040204" pitchFamily="34" charset="-120"/>
                            </a:rPr>
                          </m:ctrlPr>
                        </m:sSubSupPr>
                        <m:e>
                          <m:r>
                            <a:rPr lang="en-US" altLang="zh-TW" i="1">
                              <a:latin typeface="Cambria Math" panose="02040503050406030204" pitchFamily="18" charset="0"/>
                              <a:ea typeface="微軟正黑體" panose="020B0604030504040204" pitchFamily="34" charset="-120"/>
                            </a:rPr>
                            <m:t>𝑡</m:t>
                          </m:r>
                        </m:e>
                        <m:sub>
                          <m:r>
                            <a:rPr lang="en-US" altLang="zh-TW" i="1">
                              <a:latin typeface="Cambria Math" panose="02040503050406030204" pitchFamily="18" charset="0"/>
                              <a:ea typeface="微軟正黑體" panose="020B0604030504040204" pitchFamily="34" charset="-120"/>
                            </a:rPr>
                            <m:t>𝑂</m:t>
                          </m:r>
                          <m:r>
                            <a:rPr lang="en-US" altLang="zh-TW" i="1">
                              <a:latin typeface="Cambria Math" panose="02040503050406030204" pitchFamily="18" charset="0"/>
                              <a:ea typeface="微軟正黑體" panose="020B0604030504040204" pitchFamily="34" charset="-120"/>
                            </a:rPr>
                            <m:t>(</m:t>
                          </m:r>
                          <m:r>
                            <a:rPr lang="en-US" altLang="zh-TW" i="1">
                              <a:latin typeface="Cambria Math" panose="02040503050406030204" pitchFamily="18" charset="0"/>
                              <a:ea typeface="微軟正黑體" panose="020B0604030504040204" pitchFamily="34" charset="-120"/>
                            </a:rPr>
                            <m:t>𝑗</m:t>
                          </m:r>
                          <m:r>
                            <a:rPr lang="en-US" altLang="zh-TW" i="1">
                              <a:latin typeface="Cambria Math" panose="02040503050406030204" pitchFamily="18" charset="0"/>
                              <a:ea typeface="微軟正黑體" panose="020B0604030504040204" pitchFamily="34" charset="-120"/>
                            </a:rPr>
                            <m:t>)</m:t>
                          </m:r>
                        </m:sub>
                        <m:sup>
                          <m:r>
                            <a:rPr lang="en-US" altLang="zh-TW" i="1">
                              <a:latin typeface="Cambria Math" panose="02040503050406030204" pitchFamily="18" charset="0"/>
                              <a:ea typeface="微軟正黑體" panose="020B0604030504040204" pitchFamily="34" charset="-120"/>
                            </a:rPr>
                            <m:t>𝑘</m:t>
                          </m:r>
                        </m:sup>
                      </m:sSubSup>
                      <m:r>
                        <a:rPr lang="en-US" altLang="zh-TW" b="0" i="1" smtClean="0">
                          <a:latin typeface="Cambria Math" panose="02040503050406030204" pitchFamily="18" charset="0"/>
                        </a:rPr>
                        <m:t>=</m:t>
                      </m:r>
                      <m:r>
                        <a:rPr lang="en-US" altLang="zh-TW" b="0" i="1" smtClean="0">
                          <a:latin typeface="Cambria Math" panose="02040503050406030204" pitchFamily="18" charset="0"/>
                        </a:rPr>
                        <m:t>𝑎𝑟𝑔</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min</m:t>
                              </m:r>
                            </m:e>
                            <m:lim>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𝑥</m:t>
                                  </m:r>
                                </m:sub>
                              </m:sSub>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𝑇</m:t>
                                  </m:r>
                                </m:e>
                                <m:sub>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𝑣</m:t>
                                      </m:r>
                                    </m:e>
                                    <m:sub>
                                      <m:r>
                                        <a:rPr lang="en-US" altLang="zh-TW" b="0" i="1" smtClean="0">
                                          <a:latin typeface="Cambria Math" panose="02040503050406030204" pitchFamily="18" charset="0"/>
                                          <a:ea typeface="Cambria Math" panose="02040503050406030204" pitchFamily="18" charset="0"/>
                                        </a:rPr>
                                        <m:t>𝑗</m:t>
                                      </m:r>
                                    </m:sub>
                                  </m:sSub>
                                </m:sub>
                              </m:sSub>
                            </m:lim>
                          </m:limLow>
                        </m:fName>
                        <m:e>
                          <m:r>
                            <a:rPr lang="en-US" altLang="zh-TW" b="0" i="1" smtClean="0">
                              <a:latin typeface="Cambria Math" panose="02040503050406030204" pitchFamily="18" charset="0"/>
                            </a:rPr>
                            <m:t>(</m:t>
                          </m:r>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𝑒</m:t>
                              </m:r>
                            </m:e>
                            <m:sub>
                              <m:r>
                                <a:rPr lang="en-US" altLang="zh-TW" b="0" i="1" smtClean="0">
                                  <a:latin typeface="Cambria Math" panose="02040503050406030204" pitchFamily="18" charset="0"/>
                                </a:rPr>
                                <m:t>𝑥</m:t>
                              </m:r>
                            </m:sub>
                            <m:sup>
                              <m:r>
                                <a:rPr lang="en-US" altLang="zh-TW" b="0" i="1" smtClean="0">
                                  <a:latin typeface="Cambria Math" panose="02040503050406030204" pitchFamily="18" charset="0"/>
                                </a:rPr>
                                <m:t>𝑘</m:t>
                              </m:r>
                            </m:sup>
                          </m:sSubSup>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𝑅</m:t>
                              </m:r>
                            </m:e>
                            <m:sub>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𝑥</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m:rPr>
                                      <m:sty m:val="p"/>
                                    </m:rPr>
                                    <a:rPr lang="el-GR" altLang="zh-TW" i="1">
                                      <a:latin typeface="Cambria Math" panose="02040503050406030204" pitchFamily="18" charset="0"/>
                                      <a:ea typeface="Cambria Math" panose="02040503050406030204" pitchFamily="18" charset="0"/>
                                    </a:rPr>
                                    <m:t>Γ</m:t>
                                  </m:r>
                                </m:e>
                                <m:sub>
                                  <m:r>
                                    <a:rPr lang="en-US" altLang="zh-TW" i="1">
                                      <a:latin typeface="Cambria Math" panose="02040503050406030204" pitchFamily="18" charset="0"/>
                                    </a:rPr>
                                    <m:t>𝑗</m:t>
                                  </m:r>
                                </m:sub>
                              </m:sSub>
                            </m:sub>
                            <m:sup>
                              <m:r>
                                <a:rPr lang="en-US" altLang="zh-TW" i="1">
                                  <a:latin typeface="Cambria Math" panose="02040503050406030204" pitchFamily="18" charset="0"/>
                                </a:rPr>
                                <m:t>𝑘</m:t>
                              </m:r>
                            </m:sup>
                          </m:sSubSup>
                          <m:r>
                            <a:rPr lang="en-US" altLang="zh-TW" b="0" i="1" smtClean="0">
                              <a:latin typeface="Cambria Math" panose="02040503050406030204" pitchFamily="18" charset="0"/>
                            </a:rPr>
                            <m:t>))</m:t>
                          </m:r>
                        </m:e>
                      </m:func>
                    </m:oMath>
                  </m:oMathPara>
                </a14:m>
                <a:endParaRPr lang="en-US" altLang="zh-TW" b="0" dirty="0" smtClean="0"/>
              </a:p>
              <a:p>
                <a:pPr/>
                <a14:m>
                  <m:oMathPara xmlns:m="http://schemas.openxmlformats.org/officeDocument/2006/math">
                    <m:oMathParaPr>
                      <m:jc m:val="left"/>
                    </m:oMathParaPr>
                    <m:oMath xmlns:m="http://schemas.openxmlformats.org/officeDocument/2006/math">
                      <m:sSubSup>
                        <m:sSubSupPr>
                          <m:ctrlPr>
                            <a:rPr lang="en-US" altLang="zh-TW" i="1">
                              <a:latin typeface="Cambria Math" panose="02040503050406030204" pitchFamily="18" charset="0"/>
                              <a:ea typeface="微軟正黑體" panose="020B0604030504040204" pitchFamily="34" charset="-120"/>
                            </a:rPr>
                          </m:ctrlPr>
                        </m:sSubSupPr>
                        <m:e>
                          <m:r>
                            <a:rPr lang="en-US" altLang="zh-TW" i="1">
                              <a:latin typeface="Cambria Math" panose="02040503050406030204" pitchFamily="18" charset="0"/>
                              <a:ea typeface="微軟正黑體" panose="020B0604030504040204" pitchFamily="34" charset="-120"/>
                            </a:rPr>
                            <m:t>𝐸</m:t>
                          </m:r>
                        </m:e>
                        <m:sub>
                          <m:r>
                            <a:rPr lang="en-US" altLang="zh-TW" i="1">
                              <a:latin typeface="Cambria Math" panose="02040503050406030204" pitchFamily="18" charset="0"/>
                              <a:ea typeface="微軟正黑體" panose="020B0604030504040204" pitchFamily="34" charset="-120"/>
                            </a:rPr>
                            <m:t>𝑗</m:t>
                          </m:r>
                        </m:sub>
                        <m:sup>
                          <m:r>
                            <a:rPr lang="en-US" altLang="zh-TW" i="1">
                              <a:latin typeface="Cambria Math" panose="02040503050406030204" pitchFamily="18" charset="0"/>
                              <a:ea typeface="微軟正黑體" panose="020B0604030504040204" pitchFamily="34" charset="-120"/>
                            </a:rPr>
                            <m:t>𝑘</m:t>
                          </m:r>
                        </m:sup>
                      </m:sSubSup>
                      <m:r>
                        <a:rPr lang="en-US" altLang="zh-TW" b="0" i="1" smtClean="0">
                          <a:latin typeface="Cambria Math" panose="02040503050406030204" pitchFamily="18" charset="0"/>
                          <a:ea typeface="微軟正黑體" panose="020B0604030504040204" pitchFamily="34" charset="-120"/>
                        </a:rPr>
                        <m:t>=</m:t>
                      </m:r>
                      <m:func>
                        <m:funcPr>
                          <m:ctrlPr>
                            <a:rPr lang="en-US" altLang="zh-TW" b="0" i="1" smtClean="0">
                              <a:latin typeface="Cambria Math" panose="02040503050406030204" pitchFamily="18" charset="0"/>
                              <a:ea typeface="微軟正黑體" panose="020B0604030504040204" pitchFamily="34" charset="-120"/>
                            </a:rPr>
                          </m:ctrlPr>
                        </m:funcPr>
                        <m:fName>
                          <m:limLow>
                            <m:limLowPr>
                              <m:ctrlPr>
                                <a:rPr lang="en-US" altLang="zh-TW" b="0" i="1" smtClean="0">
                                  <a:latin typeface="Cambria Math" panose="02040503050406030204" pitchFamily="18" charset="0"/>
                                  <a:ea typeface="微軟正黑體" panose="020B0604030504040204" pitchFamily="34" charset="-120"/>
                                </a:rPr>
                              </m:ctrlPr>
                            </m:limLowPr>
                            <m:e>
                              <m:r>
                                <m:rPr>
                                  <m:sty m:val="p"/>
                                </m:rPr>
                                <a:rPr lang="en-US" altLang="zh-TW" b="0" i="0" smtClean="0">
                                  <a:latin typeface="Cambria Math" panose="02040503050406030204" pitchFamily="18" charset="0"/>
                                  <a:ea typeface="微軟正黑體" panose="020B0604030504040204" pitchFamily="34" charset="-120"/>
                                </a:rPr>
                                <m:t>min</m:t>
                              </m:r>
                            </m:e>
                            <m:lim/>
                          </m:limLow>
                        </m:fName>
                        <m:e>
                          <m:sSubSup>
                            <m:sSubSupPr>
                              <m:ctrlPr>
                                <a:rPr lang="en-US" altLang="zh-TW" b="0" i="1" smtClean="0">
                                  <a:latin typeface="Cambria Math" panose="02040503050406030204" pitchFamily="18" charset="0"/>
                                  <a:ea typeface="微軟正黑體" panose="020B0604030504040204" pitchFamily="34" charset="-120"/>
                                </a:rPr>
                              </m:ctrlPr>
                            </m:sSubSupPr>
                            <m:e>
                              <m:r>
                                <a:rPr lang="zh-TW" altLang="en-US" b="0" i="1" smtClean="0">
                                  <a:latin typeface="Cambria Math" panose="02040503050406030204" pitchFamily="18" charset="0"/>
                                  <a:ea typeface="微軟正黑體" panose="020B0604030504040204" pitchFamily="34" charset="-120"/>
                                </a:rPr>
                                <m:t>𝜀</m:t>
                              </m:r>
                            </m:e>
                            <m:sub>
                              <m:r>
                                <a:rPr lang="en-US" altLang="zh-TW" b="0" i="1" smtClean="0">
                                  <a:latin typeface="Cambria Math" panose="02040503050406030204" pitchFamily="18" charset="0"/>
                                  <a:ea typeface="微軟正黑體" panose="020B0604030504040204" pitchFamily="34" charset="-120"/>
                                </a:rPr>
                                <m:t>𝑗</m:t>
                              </m:r>
                            </m:sub>
                            <m:sup>
                              <m:r>
                                <a:rPr lang="en-US" altLang="zh-TW" b="0" i="1" smtClean="0">
                                  <a:latin typeface="Cambria Math" panose="02040503050406030204" pitchFamily="18" charset="0"/>
                                  <a:ea typeface="微軟正黑體" panose="020B0604030504040204" pitchFamily="34" charset="-120"/>
                                </a:rPr>
                                <m:t>𝑘</m:t>
                              </m:r>
                            </m:sup>
                          </m:sSubSup>
                        </m:e>
                      </m:func>
                    </m:oMath>
                  </m:oMathPara>
                </a14:m>
                <a:endParaRPr lang="zh-TW" altLang="en-US"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2530008" y="4739860"/>
                <a:ext cx="3134128" cy="971356"/>
              </a:xfrm>
              <a:prstGeom prst="rect">
                <a:avLst/>
              </a:prstGeom>
              <a:blipFill rotWithShape="0">
                <a:blip r:embed="rId33"/>
                <a:stretch>
                  <a:fillRect/>
                </a:stretch>
              </a:blipFill>
            </p:spPr>
            <p:txBody>
              <a:bodyPr/>
              <a:lstStyle/>
              <a:p>
                <a:r>
                  <a:rPr lang="zh-TW" altLang="en-US">
                    <a:noFill/>
                  </a:rPr>
                  <a:t> </a:t>
                </a:r>
              </a:p>
            </p:txBody>
          </p:sp>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7B6128B-77FC-4F6C-AF44-3F571548C841}" type="slidenum">
              <a:rPr kumimoji="0" lang="zh-TW" altLang="en-US">
                <a:latin typeface="微軟正黑體" panose="020B0604030504040204" pitchFamily="34" charset="-120"/>
                <a:ea typeface="微軟正黑體" panose="020B0604030504040204" pitchFamily="34" charset="-120"/>
              </a:rPr>
              <a:pPr eaLnBrk="1" hangingPunct="1"/>
              <a:t>35</a:t>
            </a:fld>
            <a:endParaRPr kumimoji="0" lang="en-US" altLang="zh-TW">
              <a:latin typeface="微軟正黑體" panose="020B0604030504040204" pitchFamily="34" charset="-120"/>
              <a:ea typeface="微軟正黑體" panose="020B0604030504040204" pitchFamily="34" charset="-120"/>
            </a:endParaRPr>
          </a:p>
        </p:txBody>
      </p:sp>
      <p:grpSp>
        <p:nvGrpSpPr>
          <p:cNvPr id="18445" name="群組 24"/>
          <p:cNvGrpSpPr>
            <a:grpSpLocks/>
          </p:cNvGrpSpPr>
          <p:nvPr/>
        </p:nvGrpSpPr>
        <p:grpSpPr bwMode="auto">
          <a:xfrm>
            <a:off x="0" y="-184666"/>
            <a:ext cx="8748464" cy="6790254"/>
            <a:chOff x="0" y="-184666"/>
            <a:chExt cx="8748464" cy="6790254"/>
          </a:xfrm>
        </p:grpSpPr>
        <p:sp>
          <p:nvSpPr>
            <p:cNvPr id="18446" name="Rectangle 3"/>
            <p:cNvSpPr txBox="1">
              <a:spLocks noChangeArrowheads="1"/>
            </p:cNvSpPr>
            <p:nvPr/>
          </p:nvSpPr>
          <p:spPr bwMode="auto">
            <a:xfrm>
              <a:off x="533400" y="628650"/>
              <a:ext cx="8215064"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zh-TW" sz="2200" dirty="0">
                  <a:latin typeface="微軟正黑體" panose="020B0604030504040204" pitchFamily="34" charset="-120"/>
                  <a:ea typeface="微軟正黑體" panose="020B0604030504040204" pitchFamily="34" charset="-120"/>
                </a:rPr>
                <a:t>求得</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個最佳門檻值後，我們將可以求得此次疊代的弱分類器</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及其對應的錯誤率</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zh-TW"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10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其中                        。</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而後每一次的疊代會透過弱分類器的錯誤率來更新權重：</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r>
                <a:rPr lang="zh-TW" altLang="en-US" sz="2200" dirty="0">
                  <a:latin typeface="微軟正黑體" panose="020B0604030504040204" pitchFamily="34" charset="-120"/>
                  <a:ea typeface="微軟正黑體" panose="020B0604030504040204" pitchFamily="34" charset="-120"/>
                </a:rPr>
                <a:t>其中                              ，                            ，而      </a:t>
              </a:r>
              <a:r>
                <a:rPr lang="zh-TW" altLang="zh-TW" sz="2200" dirty="0">
                  <a:latin typeface="微軟正黑體" panose="020B0604030504040204" pitchFamily="34" charset="-120"/>
                  <a:ea typeface="微軟正黑體" panose="020B0604030504040204" pitchFamily="34" charset="-120"/>
                </a:rPr>
                <a:t>為所有的權重</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14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pPr>
              <a:r>
                <a:rPr lang="en-US" altLang="zh-TW"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和</a:t>
              </a:r>
              <a:r>
                <a:rPr lang="en-US" altLang="zh-TW" sz="2200" dirty="0">
                  <a:latin typeface="微軟正黑體" panose="020B0604030504040204" pitchFamily="34" charset="-120"/>
                  <a:ea typeface="微軟正黑體" panose="020B0604030504040204" pitchFamily="34" charset="-120"/>
                </a:rPr>
                <a:t>(</a:t>
              </a:r>
              <a:r>
                <a:rPr lang="zh-TW" altLang="zh-TW" sz="2200" dirty="0">
                  <a:latin typeface="微軟正黑體" panose="020B0604030504040204" pitchFamily="34" charset="-120"/>
                  <a:ea typeface="微軟正黑體" panose="020B0604030504040204" pitchFamily="34" charset="-120"/>
                </a:rPr>
                <a:t>即</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               </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p:txBody>
        </p:sp>
        <p:graphicFrame>
          <p:nvGraphicFramePr>
            <p:cNvPr id="18434" name="Object 1"/>
            <p:cNvGraphicFramePr>
              <a:graphicFrameLocks noChangeAspect="1"/>
            </p:cNvGraphicFramePr>
            <p:nvPr>
              <p:extLst>
                <p:ext uri="{D42A27DB-BD31-4B8C-83A1-F6EECF244321}">
                  <p14:modId xmlns:p14="http://schemas.microsoft.com/office/powerpoint/2010/main" val="183205570"/>
                </p:ext>
              </p:extLst>
            </p:nvPr>
          </p:nvGraphicFramePr>
          <p:xfrm>
            <a:off x="1581150" y="692696"/>
            <a:ext cx="258763" cy="284163"/>
          </p:xfrm>
          <a:graphic>
            <a:graphicData uri="http://schemas.openxmlformats.org/presentationml/2006/ole">
              <mc:AlternateContent xmlns:mc="http://schemas.openxmlformats.org/markup-compatibility/2006">
                <mc:Choice xmlns:v="urn:schemas-microsoft-com:vml" Requires="v">
                  <p:oleObj spid="_x0000_s18708" name="Equation" r:id="rId3" imgW="126720" imgH="139680" progId="Equation.DSMT4">
                    <p:embed/>
                  </p:oleObj>
                </mc:Choice>
                <mc:Fallback>
                  <p:oleObj name="Equation" r:id="rId3" imgW="126720" imgH="13968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692696"/>
                          <a:ext cx="258763"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7" name="Rectangle 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35" name="Object 2"/>
            <p:cNvGraphicFramePr>
              <a:graphicFrameLocks noChangeAspect="1"/>
            </p:cNvGraphicFramePr>
            <p:nvPr/>
          </p:nvGraphicFramePr>
          <p:xfrm>
            <a:off x="1026142" y="1035667"/>
            <a:ext cx="744538" cy="485775"/>
          </p:xfrm>
          <a:graphic>
            <a:graphicData uri="http://schemas.openxmlformats.org/presentationml/2006/ole">
              <mc:AlternateContent xmlns:mc="http://schemas.openxmlformats.org/markup-compatibility/2006">
                <mc:Choice xmlns:v="urn:schemas-microsoft-com:vml" Requires="v">
                  <p:oleObj spid="_x0000_s18709" name="Equation" r:id="rId5" imgW="469696" imgH="304668" progId="Equation.DSMT4">
                    <p:embed/>
                  </p:oleObj>
                </mc:Choice>
                <mc:Fallback>
                  <p:oleObj name="Equation" r:id="rId5" imgW="469696" imgH="304668"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142" y="1035667"/>
                          <a:ext cx="7445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36" name="Object 4"/>
            <p:cNvGraphicFramePr>
              <a:graphicFrameLocks noChangeAspect="1"/>
            </p:cNvGraphicFramePr>
            <p:nvPr/>
          </p:nvGraphicFramePr>
          <p:xfrm>
            <a:off x="3998627" y="1025217"/>
            <a:ext cx="261937" cy="344487"/>
          </p:xfrm>
          <a:graphic>
            <a:graphicData uri="http://schemas.openxmlformats.org/presentationml/2006/ole">
              <mc:AlternateContent xmlns:mc="http://schemas.openxmlformats.org/markup-compatibility/2006">
                <mc:Choice xmlns:v="urn:schemas-microsoft-com:vml" Requires="v">
                  <p:oleObj spid="_x0000_s18710" name="Equation" r:id="rId7" imgW="177646" imgH="228402" progId="Equation.DSMT4">
                    <p:embed/>
                  </p:oleObj>
                </mc:Choice>
                <mc:Fallback>
                  <p:oleObj name="Equation" r:id="rId7" imgW="177646" imgH="228402"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8627" y="1025217"/>
                          <a:ext cx="261937"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9" name="Rectangle 7"/>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37" name="Object 6"/>
            <p:cNvGraphicFramePr>
              <a:graphicFrameLocks noChangeAspect="1"/>
            </p:cNvGraphicFramePr>
            <p:nvPr/>
          </p:nvGraphicFramePr>
          <p:xfrm>
            <a:off x="988072" y="1553518"/>
            <a:ext cx="5068800" cy="1155402"/>
          </p:xfrm>
          <a:graphic>
            <a:graphicData uri="http://schemas.openxmlformats.org/presentationml/2006/ole">
              <mc:AlternateContent xmlns:mc="http://schemas.openxmlformats.org/markup-compatibility/2006">
                <mc:Choice xmlns:v="urn:schemas-microsoft-com:vml" Requires="v">
                  <p:oleObj spid="_x0000_s18711" name="Equation" r:id="rId9" imgW="3136900" imgH="711200" progId="Equation.DSMT4">
                    <p:embed/>
                  </p:oleObj>
                </mc:Choice>
                <mc:Fallback>
                  <p:oleObj name="Equation" r:id="rId9" imgW="3136900" imgH="7112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072" y="1553518"/>
                          <a:ext cx="5068800" cy="1155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0" name="Rectangle 32"/>
            <p:cNvSpPr>
              <a:spLocks noChangeArrowheads="1"/>
            </p:cNvSpPr>
            <p:nvPr/>
          </p:nvSpPr>
          <p:spPr bwMode="auto">
            <a:xfrm>
              <a:off x="6300788" y="1700213"/>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7</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p:sp>
          <p:nvSpPr>
            <p:cNvPr id="18451" name="Rectangle 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38" name="Object 8"/>
            <p:cNvGraphicFramePr>
              <a:graphicFrameLocks noChangeAspect="1"/>
            </p:cNvGraphicFramePr>
            <p:nvPr/>
          </p:nvGraphicFramePr>
          <p:xfrm>
            <a:off x="1608138" y="2906713"/>
            <a:ext cx="1644650" cy="493712"/>
          </p:xfrm>
          <a:graphic>
            <a:graphicData uri="http://schemas.openxmlformats.org/presentationml/2006/ole">
              <mc:AlternateContent xmlns:mc="http://schemas.openxmlformats.org/markup-compatibility/2006">
                <mc:Choice xmlns:v="urn:schemas-microsoft-com:vml" Requires="v">
                  <p:oleObj spid="_x0000_s18712" name="Equation" r:id="rId11" imgW="1053643" imgH="317362" progId="Equation.DSMT4">
                    <p:embed/>
                  </p:oleObj>
                </mc:Choice>
                <mc:Fallback>
                  <p:oleObj name="Equation" r:id="rId11" imgW="1053643" imgH="317362"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8138" y="2906713"/>
                          <a:ext cx="164465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2" name="Rectangle 11"/>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39" name="Object 10"/>
            <p:cNvGraphicFramePr>
              <a:graphicFrameLocks noChangeAspect="1"/>
            </p:cNvGraphicFramePr>
            <p:nvPr/>
          </p:nvGraphicFramePr>
          <p:xfrm>
            <a:off x="979956" y="3837261"/>
            <a:ext cx="4309254" cy="959892"/>
          </p:xfrm>
          <a:graphic>
            <a:graphicData uri="http://schemas.openxmlformats.org/presentationml/2006/ole">
              <mc:AlternateContent xmlns:mc="http://schemas.openxmlformats.org/markup-compatibility/2006">
                <mc:Choice xmlns:v="urn:schemas-microsoft-com:vml" Requires="v">
                  <p:oleObj spid="_x0000_s18713" name="Equation" r:id="rId13" imgW="2692400" imgH="609600" progId="Equation.DSMT4">
                    <p:embed/>
                  </p:oleObj>
                </mc:Choice>
                <mc:Fallback>
                  <p:oleObj name="Equation" r:id="rId13" imgW="2692400" imgH="6096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9956" y="3837261"/>
                          <a:ext cx="4309254" cy="959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3" name="Rectangle 32"/>
            <p:cNvSpPr>
              <a:spLocks noChangeArrowheads="1"/>
            </p:cNvSpPr>
            <p:nvPr/>
          </p:nvSpPr>
          <p:spPr bwMode="auto">
            <a:xfrm>
              <a:off x="6300788" y="4238625"/>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2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zh-TW" altLang="en-US" sz="2200" dirty="0">
                <a:latin typeface="微軟正黑體" panose="020B0604030504040204" pitchFamily="34" charset="-120"/>
                <a:ea typeface="微軟正黑體" panose="020B0604030504040204" pitchFamily="34" charset="-120"/>
              </a:endParaRPr>
            </a:p>
          </p:txBody>
        </p:sp>
        <p:sp>
          <p:nvSpPr>
            <p:cNvPr id="18454" name="Rectangle 13"/>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40" name="Object 12"/>
            <p:cNvGraphicFramePr>
              <a:graphicFrameLocks noChangeAspect="1"/>
            </p:cNvGraphicFramePr>
            <p:nvPr/>
          </p:nvGraphicFramePr>
          <p:xfrm>
            <a:off x="1554163" y="4930775"/>
            <a:ext cx="2141537" cy="485775"/>
          </p:xfrm>
          <a:graphic>
            <a:graphicData uri="http://schemas.openxmlformats.org/presentationml/2006/ole">
              <mc:AlternateContent xmlns:mc="http://schemas.openxmlformats.org/markup-compatibility/2006">
                <mc:Choice xmlns:v="urn:schemas-microsoft-com:vml" Requires="v">
                  <p:oleObj spid="_x0000_s18714" name="Equation" r:id="rId15" imgW="1345616" imgH="304668" progId="Equation.DSMT4">
                    <p:embed/>
                  </p:oleObj>
                </mc:Choice>
                <mc:Fallback>
                  <p:oleObj name="Equation" r:id="rId15" imgW="1345616" imgH="304668"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54163" y="4930775"/>
                          <a:ext cx="2141537"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5" name="Rectangle 1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41" name="Object 14"/>
            <p:cNvGraphicFramePr>
              <a:graphicFrameLocks noChangeAspect="1"/>
            </p:cNvGraphicFramePr>
            <p:nvPr/>
          </p:nvGraphicFramePr>
          <p:xfrm>
            <a:off x="3825567" y="4846969"/>
            <a:ext cx="2038859" cy="576000"/>
          </p:xfrm>
          <a:graphic>
            <a:graphicData uri="http://schemas.openxmlformats.org/presentationml/2006/ole">
              <mc:AlternateContent xmlns:mc="http://schemas.openxmlformats.org/markup-compatibility/2006">
                <mc:Choice xmlns:v="urn:schemas-microsoft-com:vml" Requires="v">
                  <p:oleObj spid="_x0000_s18715" name="Equation" r:id="rId17" imgW="1384300" imgH="393700" progId="Equation.DSMT4">
                    <p:embed/>
                  </p:oleObj>
                </mc:Choice>
                <mc:Fallback>
                  <p:oleObj name="Equation" r:id="rId17" imgW="1384300" imgH="39370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25567" y="4846969"/>
                          <a:ext cx="2038859"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6" name="Rectangle 17"/>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42" name="Object 16"/>
            <p:cNvGraphicFramePr>
              <a:graphicFrameLocks noChangeAspect="1"/>
            </p:cNvGraphicFramePr>
            <p:nvPr/>
          </p:nvGraphicFramePr>
          <p:xfrm>
            <a:off x="6451823" y="4941888"/>
            <a:ext cx="352425" cy="334962"/>
          </p:xfrm>
          <a:graphic>
            <a:graphicData uri="http://schemas.openxmlformats.org/presentationml/2006/ole">
              <mc:AlternateContent xmlns:mc="http://schemas.openxmlformats.org/markup-compatibility/2006">
                <mc:Choice xmlns:v="urn:schemas-microsoft-com:vml" Requires="v">
                  <p:oleObj spid="_x0000_s18716" name="Equation" r:id="rId19" imgW="203112" imgH="190417" progId="Equation.DSMT4">
                    <p:embed/>
                  </p:oleObj>
                </mc:Choice>
                <mc:Fallback>
                  <p:oleObj name="Equation" r:id="rId19" imgW="203112" imgH="190417"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51823" y="4941888"/>
                          <a:ext cx="352425"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7" name="Rectangle 19"/>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18443" name="Object 18"/>
            <p:cNvGraphicFramePr>
              <a:graphicFrameLocks noChangeAspect="1"/>
            </p:cNvGraphicFramePr>
            <p:nvPr/>
          </p:nvGraphicFramePr>
          <p:xfrm>
            <a:off x="1670050" y="5476875"/>
            <a:ext cx="1147465" cy="684000"/>
          </p:xfrm>
          <a:graphic>
            <a:graphicData uri="http://schemas.openxmlformats.org/presentationml/2006/ole">
              <mc:AlternateContent xmlns:mc="http://schemas.openxmlformats.org/markup-compatibility/2006">
                <mc:Choice xmlns:v="urn:schemas-microsoft-com:vml" Requires="v">
                  <p:oleObj spid="_x0000_s18717" name="Equation" r:id="rId21" imgW="761669" imgH="431613" progId="Equation.DSMT4">
                    <p:embed/>
                  </p:oleObj>
                </mc:Choice>
                <mc:Fallback>
                  <p:oleObj name="Equation" r:id="rId21" imgW="761669" imgH="431613"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70050" y="5476875"/>
                          <a:ext cx="1147465" cy="68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8C1E3A6-E234-410A-9044-B053BC116AE8}" type="slidenum">
              <a:rPr kumimoji="0" lang="zh-TW" altLang="en-US">
                <a:latin typeface="Arial Black" panose="020B0A04020102020204" pitchFamily="34" charset="0"/>
              </a:rPr>
              <a:pPr eaLnBrk="1" hangingPunct="1"/>
              <a:t>36</a:t>
            </a:fld>
            <a:endParaRPr kumimoji="0" lang="en-US" altLang="zh-TW">
              <a:latin typeface="Arial Black" panose="020B0A04020102020204" pitchFamily="34" charset="0"/>
            </a:endParaRPr>
          </a:p>
        </p:txBody>
      </p:sp>
      <p:sp>
        <p:nvSpPr>
          <p:cNvPr id="19460" name="Rectangle 3"/>
          <p:cNvSpPr txBox="1">
            <a:spLocks noChangeArrowheads="1"/>
          </p:cNvSpPr>
          <p:nvPr/>
        </p:nvSpPr>
        <p:spPr bwMode="auto">
          <a:xfrm>
            <a:off x="539750" y="404813"/>
            <a:ext cx="8382000"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endParaRPr lang="en-US" altLang="zh-TW" sz="2200"/>
          </a:p>
          <a:p>
            <a:pPr eaLnBrk="1" hangingPunct="1">
              <a:spcBef>
                <a:spcPct val="20000"/>
              </a:spcBef>
              <a:buClr>
                <a:schemeClr val="bg2"/>
              </a:buClr>
              <a:buSzPct val="75000"/>
              <a:buFont typeface="Wingdings" panose="05000000000000000000" pitchFamily="2" charset="2"/>
              <a:buChar char="n"/>
            </a:pPr>
            <a:endParaRPr lang="en-US" altLang="zh-TW" sz="2200"/>
          </a:p>
          <a:p>
            <a:pPr eaLnBrk="1" hangingPunct="1">
              <a:spcBef>
                <a:spcPct val="20000"/>
              </a:spcBef>
              <a:buClr>
                <a:schemeClr val="bg2"/>
              </a:buClr>
              <a:buSzPct val="75000"/>
              <a:buFont typeface="Wingdings" panose="05000000000000000000" pitchFamily="2" charset="2"/>
              <a:buChar char="n"/>
            </a:pPr>
            <a:endParaRPr lang="en-US" altLang="zh-TW" sz="2200"/>
          </a:p>
        </p:txBody>
      </p:sp>
      <mc:AlternateContent xmlns:mc="http://schemas.openxmlformats.org/markup-compatibility/2006" xmlns:a14="http://schemas.microsoft.com/office/drawing/2010/main">
        <mc:Choice Requires="a14">
          <p:sp>
            <p:nvSpPr>
              <p:cNvPr id="19461" name="Rectangle 3"/>
              <p:cNvSpPr txBox="1">
                <a:spLocks noChangeArrowheads="1"/>
              </p:cNvSpPr>
              <p:nvPr/>
            </p:nvSpPr>
            <p:spPr bwMode="auto">
              <a:xfrm>
                <a:off x="533400" y="628650"/>
                <a:ext cx="8382000" cy="59769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zh-TW" sz="2200" dirty="0">
                    <a:latin typeface="微軟正黑體" panose="020B0604030504040204" pitchFamily="34" charset="-120"/>
                    <a:ea typeface="微軟正黑體" panose="020B0604030504040204" pitchFamily="34" charset="-120"/>
                  </a:rPr>
                  <a:t>當完成</a:t>
                </a:r>
                <a:r>
                  <a:rPr lang="en-US" altLang="zh-TW"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𝐾</m:t>
                    </m:r>
                  </m:oMath>
                </a14:m>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次疊代後，我們將可得到</a:t>
                </a:r>
                <a:r>
                  <a:rPr lang="zh-TW" altLang="en-US" sz="2200" dirty="0">
                    <a:latin typeface="微軟正黑體" panose="020B0604030504040204" pitchFamily="34" charset="-120"/>
                    <a:ea typeface="微軟正黑體" panose="020B0604030504040204" pitchFamily="34" charset="-120"/>
                  </a:rPr>
                  <a:t> </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𝐾</m:t>
                    </m:r>
                  </m:oMath>
                </a14:m>
                <a:r>
                  <a:rPr lang="zh-TW" altLang="en-US" sz="2200" dirty="0">
                    <a:latin typeface="微軟正黑體" panose="020B0604030504040204" pitchFamily="34" charset="-120"/>
                    <a:ea typeface="微軟正黑體" panose="020B0604030504040204" pitchFamily="34" charset="-120"/>
                  </a:rPr>
                  <a:t> </a:t>
                </a:r>
                <a:r>
                  <a:rPr lang="zh-TW" altLang="zh-TW" sz="2200" dirty="0">
                    <a:latin typeface="微軟正黑體" panose="020B0604030504040204" pitchFamily="34" charset="-120"/>
                    <a:ea typeface="微軟正黑體" panose="020B0604030504040204" pitchFamily="34" charset="-120"/>
                  </a:rPr>
                  <a:t>個弱分類器。最後根據求得的弱分類器進行權重重組以得到一個強分類器，其公式如下：</a:t>
                </a: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marL="0" indent="0" eaLnBrk="1" hangingPunct="1">
                  <a:spcBef>
                    <a:spcPct val="20000"/>
                  </a:spcBef>
                  <a:buClr>
                    <a:schemeClr val="bg2"/>
                  </a:buClr>
                  <a:buSzPct val="75000"/>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buFont typeface="Wingdings" panose="05000000000000000000" pitchFamily="2" charset="2"/>
                  <a:buChar char="n"/>
                </a:pPr>
                <a:endParaRPr lang="en-US" altLang="zh-TW" sz="2200" dirty="0">
                  <a:latin typeface="微軟正黑體" panose="020B0604030504040204" pitchFamily="34" charset="-120"/>
                  <a:ea typeface="微軟正黑體" panose="020B0604030504040204" pitchFamily="34" charset="-120"/>
                </a:endParaRPr>
              </a:p>
            </p:txBody>
          </p:sp>
        </mc:Choice>
        <mc:Fallback xmlns="">
          <p:sp>
            <p:nvSpPr>
              <p:cNvPr id="19461" name="Rectangle 3"/>
              <p:cNvSpPr txBox="1">
                <a:spLocks noRot="1" noChangeAspect="1" noMove="1" noResize="1" noEditPoints="1" noAdjustHandles="1" noChangeArrowheads="1" noChangeShapeType="1" noTextEdit="1"/>
              </p:cNvSpPr>
              <p:nvPr/>
            </p:nvSpPr>
            <p:spPr bwMode="auto">
              <a:xfrm>
                <a:off x="533400" y="628650"/>
                <a:ext cx="8382000" cy="5976938"/>
              </a:xfrm>
              <a:prstGeom prst="rect">
                <a:avLst/>
              </a:prstGeom>
              <a:blipFill rotWithShape="0">
                <a:blip r:embed="rId3"/>
                <a:stretch>
                  <a:fillRect l="-364" t="-714" r="-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sp>
        <p:nvSpPr>
          <p:cNvPr id="1946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graphicFrame>
        <p:nvGraphicFramePr>
          <p:cNvPr id="19458" name="Object 4"/>
          <p:cNvGraphicFramePr>
            <a:graphicFrameLocks noChangeAspect="1"/>
          </p:cNvGraphicFramePr>
          <p:nvPr/>
        </p:nvGraphicFramePr>
        <p:xfrm>
          <a:off x="958850" y="1457325"/>
          <a:ext cx="3159125" cy="727075"/>
        </p:xfrm>
        <a:graphic>
          <a:graphicData uri="http://schemas.openxmlformats.org/presentationml/2006/ole">
            <mc:AlternateContent xmlns:mc="http://schemas.openxmlformats.org/markup-compatibility/2006">
              <mc:Choice xmlns:v="urn:schemas-microsoft-com:vml" Requires="v">
                <p:oleObj spid="_x0000_s19489" name="Equation" r:id="rId4" imgW="1905000" imgH="431800" progId="Equation.DSMT4">
                  <p:embed/>
                </p:oleObj>
              </mc:Choice>
              <mc:Fallback>
                <p:oleObj name="Equation" r:id="rId4" imgW="19050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50" y="1457325"/>
                        <a:ext cx="31591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Rectangle 32"/>
          <p:cNvSpPr>
            <a:spLocks noChangeArrowheads="1"/>
          </p:cNvSpPr>
          <p:nvPr/>
        </p:nvSpPr>
        <p:spPr bwMode="auto">
          <a:xfrm>
            <a:off x="6300788" y="1700213"/>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Times New Roman" panose="02020603050405020304" pitchFamily="18" charset="0"/>
                <a:cs typeface="Times New Roman" panose="02020603050405020304" pitchFamily="18" charset="0"/>
              </a:rPr>
              <a:t>(</a:t>
            </a:r>
            <a:r>
              <a:rPr lang="en-US" altLang="zh-TW" sz="2200" dirty="0" smtClean="0">
                <a:latin typeface="Times New Roman" panose="02020603050405020304" pitchFamily="18" charset="0"/>
                <a:cs typeface="Times New Roman" panose="02020603050405020304" pitchFamily="18" charset="0"/>
              </a:rPr>
              <a:t>8</a:t>
            </a:r>
            <a:r>
              <a:rPr lang="zh-TW" altLang="en-US" sz="2200" dirty="0" smtClean="0">
                <a:latin typeface="Times New Roman" panose="02020603050405020304" pitchFamily="18" charset="0"/>
                <a:cs typeface="Times New Roman" panose="02020603050405020304" pitchFamily="18" charset="0"/>
              </a:rPr>
              <a:t>.</a:t>
            </a:r>
            <a:r>
              <a:rPr lang="en-US" altLang="zh-TW" sz="2200" dirty="0">
                <a:latin typeface="Times New Roman" panose="02020603050405020304" pitchFamily="18" charset="0"/>
                <a:cs typeface="Times New Roman" panose="02020603050405020304" pitchFamily="18" charset="0"/>
              </a:rPr>
              <a:t>8</a:t>
            </a:r>
            <a:r>
              <a:rPr lang="zh-TW" altLang="en-US" sz="2200" dirty="0">
                <a:latin typeface="Times New Roman" panose="02020603050405020304" pitchFamily="18" charset="0"/>
                <a:cs typeface="Times New Roman" panose="02020603050405020304" pitchFamily="18" charset="0"/>
              </a:rPr>
              <a:t>.</a:t>
            </a:r>
            <a:r>
              <a:rPr lang="en-US" altLang="zh-TW" sz="2200" dirty="0">
                <a:latin typeface="Times New Roman" panose="02020603050405020304" pitchFamily="18" charset="0"/>
                <a:cs typeface="Times New Roman" panose="02020603050405020304" pitchFamily="18" charset="0"/>
              </a:rPr>
              <a:t>9</a:t>
            </a:r>
            <a:r>
              <a:rPr lang="zh-TW" altLang="en-US" sz="2200" dirty="0">
                <a:latin typeface="Times New Roman" panose="02020603050405020304" pitchFamily="18" charset="0"/>
                <a:cs typeface="Times New Roman" panose="02020603050405020304" pitchFamily="18" charset="0"/>
              </a:rPr>
              <a:t>)</a:t>
            </a:r>
          </a:p>
          <a:p>
            <a:endParaRPr lang="zh-TW" alt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C8332C7B-6C61-4D3D-8FD8-9F3F2CD9319F}" type="slidenum">
              <a:rPr kumimoji="0" lang="zh-TW" altLang="en-US">
                <a:latin typeface="微軟正黑體" panose="020B0604030504040204" pitchFamily="34" charset="-120"/>
                <a:ea typeface="微軟正黑體" panose="020B0604030504040204" pitchFamily="34" charset="-120"/>
              </a:rPr>
              <a:pPr eaLnBrk="1" hangingPunct="1"/>
              <a:t>37</a:t>
            </a:fld>
            <a:endParaRPr kumimoji="0" lang="en-US" altLang="zh-TW">
              <a:latin typeface="微軟正黑體" panose="020B0604030504040204" pitchFamily="34" charset="-120"/>
              <a:ea typeface="微軟正黑體" panose="020B0604030504040204" pitchFamily="34" charset="-120"/>
            </a:endParaRPr>
          </a:p>
        </p:txBody>
      </p:sp>
      <p:sp>
        <p:nvSpPr>
          <p:cNvPr id="20484" name="Rectangle 6"/>
          <p:cNvSpPr>
            <a:spLocks noChangeArrowheads="1"/>
          </p:cNvSpPr>
          <p:nvPr/>
        </p:nvSpPr>
        <p:spPr bwMode="auto">
          <a:xfrm>
            <a:off x="6141147" y="5707647"/>
            <a:ext cx="24497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en-US" altLang="zh-TW" sz="1600" dirty="0" smtClean="0">
                <a:latin typeface="微軟正黑體" panose="020B0604030504040204" pitchFamily="34" charset="-120"/>
                <a:ea typeface="微軟正黑體" panose="020B0604030504040204" pitchFamily="34" charset="-120"/>
                <a:cs typeface="Times New Roman" panose="02020603050405020304" pitchFamily="18" charset="0"/>
              </a:rPr>
              <a:t>.8.3 </a:t>
            </a:r>
            <a:r>
              <a:rPr lang="en-US" altLang="zh-TW" sz="1600" dirty="0" err="1">
                <a:latin typeface="微軟正黑體" panose="020B0604030504040204" pitchFamily="34" charset="-120"/>
                <a:ea typeface="微軟正黑體" panose="020B0604030504040204" pitchFamily="34" charset="-120"/>
                <a:cs typeface="Times New Roman" panose="02020603050405020304" pitchFamily="18" charset="0"/>
              </a:rPr>
              <a:t>Adaboost</a:t>
            </a:r>
            <a:r>
              <a:rPr lang="zh-TW" altLang="en-US" sz="1600" dirty="0">
                <a:latin typeface="微軟正黑體" panose="020B0604030504040204" pitchFamily="34" charset="-120"/>
                <a:ea typeface="微軟正黑體" panose="020B0604030504040204" pitchFamily="34" charset="-120"/>
              </a:rPr>
              <a:t>流程圖</a:t>
            </a:r>
          </a:p>
        </p:txBody>
      </p:sp>
      <p:pic>
        <p:nvPicPr>
          <p:cNvPr id="2" name="圖片 1"/>
          <p:cNvPicPr>
            <a:picLocks noChangeAspect="1"/>
          </p:cNvPicPr>
          <p:nvPr/>
        </p:nvPicPr>
        <p:blipFill>
          <a:blip r:embed="rId2"/>
          <a:stretch>
            <a:fillRect/>
          </a:stretch>
        </p:blipFill>
        <p:spPr>
          <a:xfrm>
            <a:off x="1619672" y="454557"/>
            <a:ext cx="4357464" cy="640344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F1C1D08D-3896-420A-8D38-43645775CD45}" type="slidenum">
              <a:rPr kumimoji="0" lang="zh-TW" altLang="en-US">
                <a:latin typeface="微軟正黑體" panose="020B0604030504040204" pitchFamily="34" charset="-120"/>
                <a:ea typeface="微軟正黑體" panose="020B0604030504040204" pitchFamily="34" charset="-120"/>
              </a:rPr>
              <a:pPr eaLnBrk="1" hangingPunct="1"/>
              <a:t>38</a:t>
            </a:fld>
            <a:endParaRPr kumimoji="0" lang="en-US" altLang="zh-TW">
              <a:latin typeface="微軟正黑體" panose="020B0604030504040204" pitchFamily="34" charset="-120"/>
              <a:ea typeface="微軟正黑體" panose="020B0604030504040204" pitchFamily="34" charset="-120"/>
            </a:endParaRPr>
          </a:p>
        </p:txBody>
      </p:sp>
      <p:pic>
        <p:nvPicPr>
          <p:cNvPr id="32771" name="圖片 2" descr="21_training.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49275"/>
            <a:ext cx="23685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圖片 3" descr="3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49275"/>
            <a:ext cx="23685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圖片 4" descr="12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717925"/>
            <a:ext cx="23669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圖片 5" descr="37_W.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717925"/>
            <a:ext cx="23669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32"/>
          <p:cNvSpPr>
            <a:spLocks noChangeArrowheads="1"/>
          </p:cNvSpPr>
          <p:nvPr/>
        </p:nvSpPr>
        <p:spPr bwMode="auto">
          <a:xfrm>
            <a:off x="2555875" y="3068638"/>
            <a:ext cx="576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a:latin typeface="微軟正黑體" panose="020B0604030504040204" pitchFamily="34" charset="-120"/>
                <a:ea typeface="微軟正黑體" panose="020B0604030504040204" pitchFamily="34" charset="-120"/>
              </a:rPr>
              <a:t>(a)</a:t>
            </a:r>
            <a:endParaRPr lang="zh-TW" altLang="en-US" sz="1600">
              <a:latin typeface="微軟正黑體" panose="020B0604030504040204" pitchFamily="34" charset="-120"/>
              <a:ea typeface="微軟正黑體" panose="020B0604030504040204" pitchFamily="34" charset="-120"/>
            </a:endParaRPr>
          </a:p>
        </p:txBody>
      </p:sp>
      <p:sp>
        <p:nvSpPr>
          <p:cNvPr id="32776" name="Rectangle 32"/>
          <p:cNvSpPr>
            <a:spLocks noChangeArrowheads="1"/>
          </p:cNvSpPr>
          <p:nvPr/>
        </p:nvSpPr>
        <p:spPr bwMode="auto">
          <a:xfrm>
            <a:off x="5435600" y="3068638"/>
            <a:ext cx="576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a:latin typeface="微軟正黑體" panose="020B0604030504040204" pitchFamily="34" charset="-120"/>
                <a:ea typeface="微軟正黑體" panose="020B0604030504040204" pitchFamily="34" charset="-120"/>
              </a:rPr>
              <a:t>(b)</a:t>
            </a:r>
            <a:endParaRPr lang="zh-TW" altLang="en-US" sz="1600">
              <a:latin typeface="微軟正黑體" panose="020B0604030504040204" pitchFamily="34" charset="-120"/>
              <a:ea typeface="微軟正黑體" panose="020B0604030504040204" pitchFamily="34" charset="-120"/>
            </a:endParaRPr>
          </a:p>
        </p:txBody>
      </p:sp>
      <p:sp>
        <p:nvSpPr>
          <p:cNvPr id="32777" name="Rectangle 32"/>
          <p:cNvSpPr>
            <a:spLocks noChangeArrowheads="1"/>
          </p:cNvSpPr>
          <p:nvPr/>
        </p:nvSpPr>
        <p:spPr bwMode="auto">
          <a:xfrm>
            <a:off x="3132138" y="3357563"/>
            <a:ext cx="23764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600" dirty="0" smtClean="0">
                <a:latin typeface="微軟正黑體" panose="020B0604030504040204" pitchFamily="34" charset="-120"/>
                <a:ea typeface="微軟正黑體" panose="020B0604030504040204" pitchFamily="34" charset="-120"/>
              </a:rPr>
              <a:t>圖</a:t>
            </a:r>
            <a:r>
              <a:rPr lang="en-US" altLang="zh-TW" sz="1600" dirty="0" smtClean="0">
                <a:latin typeface="微軟正黑體" panose="020B0604030504040204" pitchFamily="34" charset="-120"/>
                <a:ea typeface="微軟正黑體" panose="020B0604030504040204" pitchFamily="34" charset="-120"/>
              </a:rPr>
              <a:t>8.8.4 </a:t>
            </a:r>
            <a:r>
              <a:rPr lang="zh-TW" altLang="en-US" sz="1600" dirty="0">
                <a:latin typeface="微軟正黑體" panose="020B0604030504040204" pitchFamily="34" charset="-120"/>
                <a:ea typeface="微軟正黑體" panose="020B0604030504040204" pitchFamily="34" charset="-120"/>
              </a:rPr>
              <a:t>兩張待測影像</a:t>
            </a:r>
          </a:p>
        </p:txBody>
      </p:sp>
      <p:sp>
        <p:nvSpPr>
          <p:cNvPr id="32778" name="Rectangle 32"/>
          <p:cNvSpPr>
            <a:spLocks noChangeArrowheads="1"/>
          </p:cNvSpPr>
          <p:nvPr/>
        </p:nvSpPr>
        <p:spPr bwMode="auto">
          <a:xfrm>
            <a:off x="2627313" y="6227763"/>
            <a:ext cx="5762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a:latin typeface="微軟正黑體" panose="020B0604030504040204" pitchFamily="34" charset="-120"/>
                <a:ea typeface="微軟正黑體" panose="020B0604030504040204" pitchFamily="34" charset="-120"/>
              </a:rPr>
              <a:t>(a)</a:t>
            </a:r>
            <a:endParaRPr lang="zh-TW" altLang="en-US" sz="1600">
              <a:latin typeface="微軟正黑體" panose="020B0604030504040204" pitchFamily="34" charset="-120"/>
              <a:ea typeface="微軟正黑體" panose="020B0604030504040204" pitchFamily="34" charset="-120"/>
            </a:endParaRPr>
          </a:p>
        </p:txBody>
      </p:sp>
      <p:sp>
        <p:nvSpPr>
          <p:cNvPr id="32779" name="Rectangle 32"/>
          <p:cNvSpPr>
            <a:spLocks noChangeArrowheads="1"/>
          </p:cNvSpPr>
          <p:nvPr/>
        </p:nvSpPr>
        <p:spPr bwMode="auto">
          <a:xfrm>
            <a:off x="5508625" y="6227763"/>
            <a:ext cx="576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a:latin typeface="微軟正黑體" panose="020B0604030504040204" pitchFamily="34" charset="-120"/>
                <a:ea typeface="微軟正黑體" panose="020B0604030504040204" pitchFamily="34" charset="-120"/>
              </a:rPr>
              <a:t>(b)</a:t>
            </a:r>
            <a:endParaRPr lang="zh-TW" altLang="en-US" sz="1600">
              <a:latin typeface="微軟正黑體" panose="020B0604030504040204" pitchFamily="34" charset="-120"/>
              <a:ea typeface="微軟正黑體" panose="020B0604030504040204" pitchFamily="34" charset="-120"/>
            </a:endParaRPr>
          </a:p>
        </p:txBody>
      </p:sp>
      <p:sp>
        <p:nvSpPr>
          <p:cNvPr id="32780" name="Rectangle 32"/>
          <p:cNvSpPr>
            <a:spLocks noChangeArrowheads="1"/>
          </p:cNvSpPr>
          <p:nvPr/>
        </p:nvSpPr>
        <p:spPr bwMode="auto">
          <a:xfrm>
            <a:off x="3203575" y="6515100"/>
            <a:ext cx="23764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rPr>
              <a:t>8</a:t>
            </a:r>
            <a:r>
              <a:rPr lang="en-US" altLang="zh-TW" sz="1600" dirty="0" smtClean="0">
                <a:latin typeface="微軟正黑體" panose="020B0604030504040204" pitchFamily="34" charset="-120"/>
                <a:ea typeface="微軟正黑體" panose="020B0604030504040204" pitchFamily="34" charset="-120"/>
              </a:rPr>
              <a:t>.8.5</a:t>
            </a:r>
            <a:r>
              <a:rPr lang="zh-TW" altLang="en-US"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實驗結果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zh-TW">
                <a:latin typeface="微軟正黑體" panose="020B0604030504040204" pitchFamily="34" charset="-120"/>
                <a:ea typeface="微軟正黑體" panose="020B0604030504040204" pitchFamily="34" charset="-120"/>
              </a:rPr>
              <a:t>8</a:t>
            </a:r>
            <a:r>
              <a:rPr lang="zh-TW" altLang="en-US" smtClean="0">
                <a:latin typeface="微軟正黑體" panose="020B0604030504040204" pitchFamily="34" charset="-120"/>
                <a:ea typeface="微軟正黑體" panose="020B0604030504040204" pitchFamily="34" charset="-120"/>
              </a:rPr>
              <a:t>.2 鍊碼</a:t>
            </a:r>
          </a:p>
        </p:txBody>
      </p:sp>
      <p:sp>
        <p:nvSpPr>
          <p:cNvPr id="1030" name="Rectangle 3"/>
          <p:cNvSpPr>
            <a:spLocks noGrp="1" noChangeArrowheads="1"/>
          </p:cNvSpPr>
          <p:nvPr>
            <p:ph idx="1"/>
          </p:nvPr>
        </p:nvSpPr>
        <p:spPr>
          <a:xfrm>
            <a:off x="457200" y="1981200"/>
            <a:ext cx="8229600" cy="1295400"/>
          </a:xfrm>
        </p:spPr>
        <p:txBody>
          <a:bodyPr/>
          <a:lstStyle/>
          <a:p>
            <a:pPr eaLnBrk="1" hangingPunct="1"/>
            <a:r>
              <a:rPr lang="zh-TW" altLang="en-US" sz="2200" b="1" kern="1200" dirty="0">
                <a:solidFill>
                  <a:schemeClr val="hlink"/>
                </a:solidFill>
                <a:latin typeface="微軟正黑體" panose="020B0604030504040204" pitchFamily="34" charset="-120"/>
                <a:ea typeface="微軟正黑體" panose="020B0604030504040204" pitchFamily="34" charset="-120"/>
              </a:rPr>
              <a:t>鍊碼</a:t>
            </a:r>
            <a:r>
              <a:rPr lang="zh-TW" altLang="en-US" sz="2200" dirty="0" smtClean="0">
                <a:latin typeface="微軟正黑體" panose="020B0604030504040204" pitchFamily="34" charset="-120"/>
                <a:ea typeface="微軟正黑體" panose="020B0604030504040204" pitchFamily="34" charset="-120"/>
              </a:rPr>
              <a:t>(</a:t>
            </a:r>
            <a:r>
              <a:rPr lang="en-US" altLang="zh-TW" sz="2200" dirty="0" smtClean="0">
                <a:latin typeface="微軟正黑體" panose="020B0604030504040204" pitchFamily="34" charset="-120"/>
                <a:ea typeface="微軟正黑體" panose="020B0604030504040204" pitchFamily="34" charset="-120"/>
              </a:rPr>
              <a:t>Chain Codes)</a:t>
            </a:r>
            <a:r>
              <a:rPr lang="zh-TW" altLang="en-US" sz="2200" dirty="0" smtClean="0">
                <a:latin typeface="微軟正黑體" panose="020B0604030504040204" pitchFamily="34" charset="-120"/>
                <a:ea typeface="微軟正黑體" panose="020B0604030504040204" pitchFamily="34" charset="-120"/>
              </a:rPr>
              <a:t>用來描述物體的外圍。 </a:t>
            </a:r>
          </a:p>
          <a:p>
            <a:pPr eaLnBrk="1" hangingPunct="1"/>
            <a:r>
              <a:rPr lang="zh-TW" altLang="en-US" sz="2200" dirty="0" smtClean="0">
                <a:latin typeface="微軟正黑體" panose="020B0604030504040204" pitchFamily="34" charset="-120"/>
                <a:ea typeface="微軟正黑體" panose="020B0604030504040204" pitchFamily="34" charset="-120"/>
              </a:rPr>
              <a:t>四方位和八方位。 </a:t>
            </a:r>
          </a:p>
        </p:txBody>
      </p:sp>
      <p:sp>
        <p:nvSpPr>
          <p:cNvPr id="102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F846A92D-9614-4EAA-BE33-1001048A5E38}" type="slidenum">
              <a:rPr kumimoji="0" lang="zh-TW" altLang="en-US">
                <a:latin typeface="微軟正黑體" panose="020B0604030504040204" pitchFamily="34" charset="-120"/>
                <a:ea typeface="微軟正黑體" panose="020B0604030504040204" pitchFamily="34" charset="-120"/>
              </a:rPr>
              <a:pPr eaLnBrk="1" hangingPunct="1"/>
              <a:t>4</a:t>
            </a:fld>
            <a:endParaRPr kumimoji="0" lang="en-US" altLang="zh-TW">
              <a:latin typeface="微軟正黑體" panose="020B0604030504040204" pitchFamily="34" charset="-120"/>
              <a:ea typeface="微軟正黑體" panose="020B0604030504040204" pitchFamily="34" charset="-120"/>
            </a:endParaRPr>
          </a:p>
        </p:txBody>
      </p:sp>
      <p:sp>
        <p:nvSpPr>
          <p:cNvPr id="1031" name="Text Box 8"/>
          <p:cNvSpPr txBox="1">
            <a:spLocks noChangeArrowheads="1"/>
          </p:cNvSpPr>
          <p:nvPr/>
        </p:nvSpPr>
        <p:spPr bwMode="auto">
          <a:xfrm>
            <a:off x="1892300" y="5818188"/>
            <a:ext cx="19704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2.1 </a:t>
            </a:r>
            <a:r>
              <a:rPr lang="zh-TW" altLang="en-US" sz="1600" dirty="0">
                <a:latin typeface="微軟正黑體" panose="020B0604030504040204" pitchFamily="34" charset="-120"/>
                <a:ea typeface="微軟正黑體" panose="020B0604030504040204" pitchFamily="34" charset="-120"/>
              </a:rPr>
              <a:t>四方位鍊碼 </a:t>
            </a:r>
          </a:p>
        </p:txBody>
      </p:sp>
      <p:sp>
        <p:nvSpPr>
          <p:cNvPr id="1032" name="Text Box 9"/>
          <p:cNvSpPr txBox="1">
            <a:spLocks noChangeArrowheads="1"/>
          </p:cNvSpPr>
          <p:nvPr/>
        </p:nvSpPr>
        <p:spPr bwMode="auto">
          <a:xfrm>
            <a:off x="5105400" y="5818188"/>
            <a:ext cx="19704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2.2 </a:t>
            </a:r>
            <a:r>
              <a:rPr lang="zh-TW" altLang="en-US" sz="1600" dirty="0">
                <a:latin typeface="微軟正黑體" panose="020B0604030504040204" pitchFamily="34" charset="-120"/>
                <a:ea typeface="微軟正黑體" panose="020B0604030504040204" pitchFamily="34" charset="-120"/>
              </a:rPr>
              <a:t>八方位鍊碼 </a:t>
            </a:r>
          </a:p>
        </p:txBody>
      </p:sp>
      <p:pic>
        <p:nvPicPr>
          <p:cNvPr id="2" name="圖片 1"/>
          <p:cNvPicPr>
            <a:picLocks noChangeAspect="1"/>
          </p:cNvPicPr>
          <p:nvPr/>
        </p:nvPicPr>
        <p:blipFill>
          <a:blip r:embed="rId2"/>
          <a:stretch>
            <a:fillRect/>
          </a:stretch>
        </p:blipFill>
        <p:spPr>
          <a:xfrm>
            <a:off x="1693059" y="3146425"/>
            <a:ext cx="2333625" cy="2447925"/>
          </a:xfrm>
          <a:prstGeom prst="rect">
            <a:avLst/>
          </a:prstGeom>
        </p:spPr>
      </p:pic>
      <p:pic>
        <p:nvPicPr>
          <p:cNvPr id="3" name="圖片 2"/>
          <p:cNvPicPr>
            <a:picLocks noChangeAspect="1"/>
          </p:cNvPicPr>
          <p:nvPr/>
        </p:nvPicPr>
        <p:blipFill>
          <a:blip r:embed="rId3"/>
          <a:stretch>
            <a:fillRect/>
          </a:stretch>
        </p:blipFill>
        <p:spPr>
          <a:xfrm>
            <a:off x="4788024" y="3136901"/>
            <a:ext cx="2486025" cy="23907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2" name="Rectangle 3"/>
              <p:cNvSpPr>
                <a:spLocks noGrp="1" noChangeArrowheads="1"/>
              </p:cNvSpPr>
              <p:nvPr>
                <p:ph idx="1"/>
              </p:nvPr>
            </p:nvSpPr>
            <p:spPr>
              <a:xfrm>
                <a:off x="457200" y="911225"/>
                <a:ext cx="8362950" cy="3886200"/>
              </a:xfrm>
            </p:spPr>
            <p:txBody>
              <a:bodyPr/>
              <a:lstStyle/>
              <a:p>
                <a:pPr eaLnBrk="1" hangingPunct="1"/>
                <a:r>
                  <a:rPr lang="zh-TW" altLang="en-US" sz="2200" dirty="0" smtClean="0">
                    <a:latin typeface="微軟正黑體" panose="020B0604030504040204" pitchFamily="34" charset="-120"/>
                    <a:ea typeface="微軟正黑體" panose="020B0604030504040204" pitchFamily="34" charset="-120"/>
                  </a:rPr>
                  <a:t>差分鍊碼 </a:t>
                </a:r>
              </a:p>
              <a:p>
                <a:pPr>
                  <a:buNone/>
                </a:pPr>
                <a:r>
                  <a:rPr lang="zh-TW" altLang="en-US" sz="2200" dirty="0" smtClean="0">
                    <a:latin typeface="微軟正黑體" panose="020B0604030504040204" pitchFamily="34" charset="-120"/>
                    <a:ea typeface="微軟正黑體" panose="020B0604030504040204" pitchFamily="34" charset="-120"/>
                  </a:rPr>
                  <a:t>     第</a:t>
                </a:r>
                <a14:m>
                  <m:oMath xmlns:m="http://schemas.openxmlformats.org/officeDocument/2006/math">
                    <m:r>
                      <a:rPr lang="en-US" altLang="zh-TW" sz="2200" i="1" dirty="0" smtClean="0">
                        <a:latin typeface="Cambria Math" panose="02040503050406030204" pitchFamily="18" charset="0"/>
                        <a:ea typeface="微軟正黑體" panose="020B0604030504040204" pitchFamily="34" charset="-120"/>
                      </a:rPr>
                      <m:t>𝑖</m:t>
                    </m:r>
                  </m:oMath>
                </a14:m>
                <a:r>
                  <a:rPr lang="zh-TW" altLang="en-US" sz="2200" dirty="0" smtClean="0">
                    <a:latin typeface="微軟正黑體" panose="020B0604030504040204" pitchFamily="34" charset="-120"/>
                    <a:ea typeface="微軟正黑體" panose="020B0604030504040204" pitchFamily="34" charset="-120"/>
                  </a:rPr>
                  <a:t>個碼為原先鍊碼上之第</a:t>
                </a:r>
                <a14:m>
                  <m:oMath xmlns:m="http://schemas.openxmlformats.org/officeDocument/2006/math">
                    <m:r>
                      <a:rPr lang="en-US" altLang="zh-TW" sz="2200" i="1" dirty="0">
                        <a:latin typeface="Cambria Math" panose="02040503050406030204" pitchFamily="18" charset="0"/>
                        <a:ea typeface="微軟正黑體" panose="020B0604030504040204" pitchFamily="34" charset="-120"/>
                      </a:rPr>
                      <m:t>𝑖</m:t>
                    </m:r>
                  </m:oMath>
                </a14:m>
                <a:r>
                  <a:rPr lang="zh-TW" altLang="en-US" sz="2200" dirty="0" smtClean="0">
                    <a:latin typeface="微軟正黑體" panose="020B0604030504040204" pitchFamily="34" charset="-120"/>
                    <a:ea typeface="微軟正黑體" panose="020B0604030504040204" pitchFamily="34" charset="-120"/>
                  </a:rPr>
                  <a:t>個碼減去第</a:t>
                </a:r>
                <a14:m>
                  <m:oMath xmlns:m="http://schemas.openxmlformats.org/officeDocument/2006/math">
                    <m:r>
                      <a:rPr lang="zh-TW" altLang="en-US" sz="2200" i="1" dirty="0" smtClean="0">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𝑖</m:t>
                    </m:r>
                    <m:r>
                      <a:rPr lang="en-US" altLang="zh-TW" sz="2200" i="1" dirty="0" smtClean="0">
                        <a:latin typeface="Cambria Math" panose="02040503050406030204" pitchFamily="18" charset="0"/>
                        <a:ea typeface="微軟正黑體" panose="020B0604030504040204" pitchFamily="34" charset="-120"/>
                        <a:cs typeface="Times New Roman" panose="02020603050405020304" pitchFamily="18" charset="0"/>
                      </a:rPr>
                      <m:t>−1)</m:t>
                    </m:r>
                  </m:oMath>
                </a14:m>
                <a:r>
                  <a:rPr lang="zh-TW" altLang="en-US" sz="2200" dirty="0" smtClean="0">
                    <a:latin typeface="微軟正黑體" panose="020B0604030504040204" pitchFamily="34" charset="-120"/>
                    <a:ea typeface="微軟正黑體" panose="020B0604030504040204" pitchFamily="34" charset="-120"/>
                  </a:rPr>
                  <a:t>個碼。 </a:t>
                </a:r>
              </a:p>
              <a:p>
                <a:pPr eaLnBrk="1" hangingPunct="1"/>
                <a:r>
                  <a:rPr lang="zh-TW" altLang="en-US" sz="2200" b="1" kern="1200" dirty="0">
                    <a:solidFill>
                      <a:schemeClr val="hlink"/>
                    </a:solidFill>
                    <a:latin typeface="微軟正黑體" panose="020B0604030504040204" pitchFamily="34" charset="-120"/>
                    <a:ea typeface="微軟正黑體" panose="020B0604030504040204" pitchFamily="34" charset="-120"/>
                  </a:rPr>
                  <a:t>形狀數</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Shape Number)</a:t>
                </a:r>
                <a:r>
                  <a:rPr lang="en-US" altLang="zh-TW" sz="2200" dirty="0" smtClean="0">
                    <a:latin typeface="微軟正黑體" panose="020B0604030504040204" pitchFamily="34" charset="-120"/>
                    <a:ea typeface="微軟正黑體" panose="020B0604030504040204" pitchFamily="34" charset="-120"/>
                  </a:rPr>
                  <a:t> </a:t>
                </a:r>
              </a:p>
              <a:p>
                <a:pPr eaLnBrk="1" hangingPunct="1">
                  <a:buFont typeface="Wingdings" panose="05000000000000000000" pitchFamily="2" charset="2"/>
                  <a:buNone/>
                </a:pPr>
                <a:r>
                  <a:rPr lang="zh-TW" altLang="en-US" sz="2200" dirty="0" smtClean="0">
                    <a:latin typeface="微軟正黑體" panose="020B0604030504040204" pitchFamily="34" charset="-120"/>
                    <a:ea typeface="微軟正黑體" panose="020B0604030504040204" pitchFamily="34" charset="-120"/>
                  </a:rPr>
                  <a:t>     將差分鍊碼看成環型，針對每一個碼將環型鍊碼剪開，比較所有鍊碼的大小，最小的鍊碼謂之</a:t>
                </a:r>
                <a:r>
                  <a:rPr lang="en-US" altLang="zh-TW" sz="2200" dirty="0" smtClean="0">
                    <a:latin typeface="微軟正黑體" panose="020B0604030504040204" pitchFamily="34" charset="-120"/>
                    <a:ea typeface="微軟正黑體" panose="020B0604030504040204" pitchFamily="34" charset="-120"/>
                  </a:rPr>
                  <a:t>。</a:t>
                </a:r>
                <a:endParaRPr lang="zh-TW" altLang="en-US" sz="2200" dirty="0" smtClean="0">
                  <a:latin typeface="微軟正黑體" panose="020B0604030504040204" pitchFamily="34" charset="-120"/>
                  <a:ea typeface="微軟正黑體" panose="020B0604030504040204" pitchFamily="34" charset="-120"/>
                </a:endParaRPr>
              </a:p>
            </p:txBody>
          </p:sp>
        </mc:Choice>
        <mc:Fallback xmlns="">
          <p:sp>
            <p:nvSpPr>
              <p:cNvPr id="2052" name="Rectangle 3"/>
              <p:cNvSpPr>
                <a:spLocks noGrp="1" noRot="1" noChangeAspect="1" noMove="1" noResize="1" noEditPoints="1" noAdjustHandles="1" noChangeArrowheads="1" noChangeShapeType="1" noTextEdit="1"/>
              </p:cNvSpPr>
              <p:nvPr>
                <p:ph idx="1"/>
              </p:nvPr>
            </p:nvSpPr>
            <p:spPr>
              <a:xfrm>
                <a:off x="457200" y="911225"/>
                <a:ext cx="8362950" cy="3886200"/>
              </a:xfrm>
              <a:blipFill rotWithShape="0">
                <a:blip r:embed="rId2"/>
                <a:stretch>
                  <a:fillRect l="-292" t="-940" r="-948"/>
                </a:stretch>
              </a:blipFill>
            </p:spPr>
            <p:txBody>
              <a:bodyPr/>
              <a:lstStyle/>
              <a:p>
                <a:r>
                  <a:rPr lang="zh-TW" altLang="en-US">
                    <a:noFill/>
                  </a:rPr>
                  <a:t> </a:t>
                </a:r>
              </a:p>
            </p:txBody>
          </p:sp>
        </mc:Fallback>
      </mc:AlternateContent>
      <p:sp>
        <p:nvSpPr>
          <p:cNvPr id="2051"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2AB3D6F9-1C3D-4048-B713-9B0915D136DB}" type="slidenum">
              <a:rPr kumimoji="0" lang="zh-TW" altLang="en-US">
                <a:latin typeface="微軟正黑體" panose="020B0604030504040204" pitchFamily="34" charset="-120"/>
                <a:ea typeface="微軟正黑體" panose="020B0604030504040204" pitchFamily="34" charset="-120"/>
              </a:rPr>
              <a:pPr eaLnBrk="1" hangingPunct="1"/>
              <a:t>5</a:t>
            </a:fld>
            <a:endParaRPr kumimoji="0" lang="en-US" altLang="zh-TW">
              <a:latin typeface="微軟正黑體" panose="020B0604030504040204" pitchFamily="34" charset="-120"/>
              <a:ea typeface="微軟正黑體" panose="020B0604030504040204" pitchFamily="34" charset="-120"/>
            </a:endParaRPr>
          </a:p>
        </p:txBody>
      </p:sp>
      <p:sp>
        <p:nvSpPr>
          <p:cNvPr id="2053" name="Text Box 6"/>
          <p:cNvSpPr txBox="1">
            <a:spLocks noChangeArrowheads="1"/>
          </p:cNvSpPr>
          <p:nvPr/>
        </p:nvSpPr>
        <p:spPr bwMode="auto">
          <a:xfrm>
            <a:off x="3459163" y="5551488"/>
            <a:ext cx="1671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dirty="0" smtClean="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16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1600" dirty="0">
                <a:latin typeface="微軟正黑體" panose="020B0604030504040204" pitchFamily="34" charset="-120"/>
                <a:ea typeface="微軟正黑體" panose="020B0604030504040204" pitchFamily="34" charset="-120"/>
              </a:rPr>
              <a:t>3 </a:t>
            </a:r>
            <a:r>
              <a:rPr lang="en-US" altLang="zh-TW" sz="1600" dirty="0">
                <a:latin typeface="微軟正黑體" panose="020B0604030504040204" pitchFamily="34" charset="-120"/>
                <a:ea typeface="微軟正黑體" panose="020B0604030504040204" pitchFamily="34" charset="-120"/>
              </a:rPr>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一個鍊碼的例子 </a:t>
            </a:r>
          </a:p>
        </p:txBody>
      </p:sp>
      <p:sp>
        <p:nvSpPr>
          <p:cNvPr id="2054" name="Rectangle 7"/>
          <p:cNvSpPr>
            <a:spLocks noChangeArrowheads="1"/>
          </p:cNvSpPr>
          <p:nvPr/>
        </p:nvSpPr>
        <p:spPr bwMode="auto">
          <a:xfrm>
            <a:off x="3581400" y="3360738"/>
            <a:ext cx="5181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Char char="n"/>
            </a:pPr>
            <a:r>
              <a:rPr lang="zh-TW" altLang="en-US" sz="2200" dirty="0" smtClean="0">
                <a:latin typeface="微軟正黑體" panose="020B0604030504040204" pitchFamily="34" charset="-120"/>
                <a:ea typeface="微軟正黑體" panose="020B0604030504040204" pitchFamily="34" charset="-120"/>
              </a:rPr>
              <a:t>例子</a:t>
            </a:r>
            <a:r>
              <a:rPr lang="zh-TW" altLang="en-US" sz="2200" dirty="0">
                <a:latin typeface="微軟正黑體" panose="020B0604030504040204" pitchFamily="34" charset="-120"/>
                <a:ea typeface="微軟正黑體" panose="020B0604030504040204" pitchFamily="34" charset="-120"/>
              </a:rPr>
              <a:t>：</a:t>
            </a:r>
          </a:p>
          <a:p>
            <a:pPr eaLnBrk="1" hangingPunct="1">
              <a:spcBef>
                <a:spcPct val="20000"/>
              </a:spcBef>
              <a:buClr>
                <a:schemeClr val="bg2"/>
              </a:buClr>
              <a:buSzPct val="75000"/>
              <a:buFont typeface="Wingdings" panose="05000000000000000000" pitchFamily="2" charset="2"/>
              <a:buNone/>
            </a:pPr>
            <a:r>
              <a:rPr lang="zh-TW" altLang="en-US" sz="2200" dirty="0">
                <a:latin typeface="微軟正黑體" panose="020B0604030504040204" pitchFamily="34" charset="-120"/>
                <a:ea typeface="微軟正黑體" panose="020B0604030504040204" pitchFamily="34" charset="-120"/>
              </a:rPr>
              <a:t>　 八方位鍊碼的字串為212120766665533</a:t>
            </a:r>
          </a:p>
          <a:p>
            <a:pPr eaLnBrk="1" hangingPunct="1">
              <a:spcBef>
                <a:spcPct val="20000"/>
              </a:spcBef>
              <a:buClr>
                <a:schemeClr val="bg2"/>
              </a:buClr>
              <a:buSzPct val="75000"/>
              <a:buFont typeface="Wingdings" panose="05000000000000000000" pitchFamily="2" charset="2"/>
              <a:buNone/>
            </a:pPr>
            <a:r>
              <a:rPr lang="zh-TW" altLang="en-US" sz="2200" dirty="0">
                <a:latin typeface="微軟正黑體" panose="020B0604030504040204" pitchFamily="34" charset="-120"/>
                <a:ea typeface="微軟正黑體" panose="020B0604030504040204" pitchFamily="34" charset="-120"/>
              </a:rPr>
              <a:t>　 差分鍊碼為771716770007060  </a:t>
            </a:r>
          </a:p>
          <a:p>
            <a:pPr eaLnBrk="1" hangingPunct="1">
              <a:spcBef>
                <a:spcPct val="20000"/>
              </a:spcBef>
              <a:buClr>
                <a:schemeClr val="bg2"/>
              </a:buClr>
              <a:buSzPct val="75000"/>
              <a:buFont typeface="Wingdings" panose="05000000000000000000" pitchFamily="2" charset="2"/>
              <a:buNone/>
            </a:pPr>
            <a:r>
              <a:rPr lang="zh-TW" altLang="en-US" sz="2200" dirty="0">
                <a:latin typeface="微軟正黑體" panose="020B0604030504040204" pitchFamily="34" charset="-120"/>
                <a:ea typeface="微軟正黑體" panose="020B0604030504040204" pitchFamily="34" charset="-120"/>
              </a:rPr>
              <a:t>     形狀數為000706077171677 </a:t>
            </a:r>
          </a:p>
        </p:txBody>
      </p:sp>
      <p:pic>
        <p:nvPicPr>
          <p:cNvPr id="2" name="圖片 1"/>
          <p:cNvPicPr>
            <a:picLocks noChangeAspect="1"/>
          </p:cNvPicPr>
          <p:nvPr/>
        </p:nvPicPr>
        <p:blipFill>
          <a:blip r:embed="rId3"/>
          <a:stretch>
            <a:fillRect/>
          </a:stretch>
        </p:blipFill>
        <p:spPr>
          <a:xfrm>
            <a:off x="163513" y="2878037"/>
            <a:ext cx="3238500" cy="34385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.3. </a:t>
            </a:r>
            <a:r>
              <a:rPr lang="zh-TW" altLang="en-US" dirty="0" smtClean="0">
                <a:latin typeface="微軟正黑體" panose="020B0604030504040204" pitchFamily="34" charset="-120"/>
                <a:ea typeface="微軟正黑體" panose="020B0604030504040204" pitchFamily="34" charset="-120"/>
              </a:rPr>
              <a:t>多邊形估計</a:t>
            </a:r>
            <a:r>
              <a:rPr lang="zh-TW" altLang="en-US" sz="3600" dirty="0" smtClean="0">
                <a:latin typeface="微軟正黑體" panose="020B0604030504040204" pitchFamily="34" charset="-120"/>
                <a:ea typeface="微軟正黑體" panose="020B0604030504040204" pitchFamily="34" charset="-120"/>
              </a:rPr>
              <a:t/>
            </a:r>
            <a:br>
              <a:rPr lang="zh-TW" altLang="en-US" sz="3600" dirty="0" smtClean="0">
                <a:latin typeface="微軟正黑體" panose="020B0604030504040204" pitchFamily="34" charset="-120"/>
                <a:ea typeface="微軟正黑體" panose="020B0604030504040204" pitchFamily="34" charset="-120"/>
              </a:rPr>
            </a:br>
            <a:r>
              <a:rPr lang="en-US" altLang="zh-TW" sz="3600" dirty="0" smtClean="0">
                <a:latin typeface="微軟正黑體" panose="020B0604030504040204" pitchFamily="34" charset="-120"/>
                <a:ea typeface="微軟正黑體" panose="020B0604030504040204" pitchFamily="34" charset="-120"/>
              </a:rPr>
              <a:t>8</a:t>
            </a:r>
            <a:r>
              <a:rPr lang="zh-TW" altLang="en-US" sz="3600" dirty="0" smtClean="0">
                <a:latin typeface="微軟正黑體" panose="020B0604030504040204" pitchFamily="34" charset="-120"/>
                <a:ea typeface="微軟正黑體" panose="020B0604030504040204" pitchFamily="34" charset="-120"/>
              </a:rPr>
              <a:t>.3.1 </a:t>
            </a:r>
            <a:r>
              <a:rPr lang="en-US" altLang="zh-TW" sz="3600" dirty="0" smtClean="0">
                <a:latin typeface="微軟正黑體" panose="020B0604030504040204" pitchFamily="34" charset="-120"/>
                <a:ea typeface="微軟正黑體" panose="020B0604030504040204" pitchFamily="34" charset="-120"/>
              </a:rPr>
              <a:t>PA-#</a:t>
            </a:r>
            <a:endParaRPr lang="zh-TW" altLang="en-US" sz="3500" dirty="0" smtClean="0">
              <a:latin typeface="微軟正黑體" panose="020B0604030504040204" pitchFamily="34" charset="-120"/>
              <a:ea typeface="微軟正黑體" panose="020B0604030504040204" pitchFamily="34" charset="-120"/>
            </a:endParaRPr>
          </a:p>
        </p:txBody>
      </p:sp>
      <p:sp>
        <p:nvSpPr>
          <p:cNvPr id="3079" name="Rectangle 3"/>
          <p:cNvSpPr>
            <a:spLocks noGrp="1" noChangeArrowheads="1"/>
          </p:cNvSpPr>
          <p:nvPr>
            <p:ph idx="1"/>
          </p:nvPr>
        </p:nvSpPr>
        <p:spPr>
          <a:xfrm>
            <a:off x="457200" y="1981200"/>
            <a:ext cx="8229600" cy="4328120"/>
          </a:xfrm>
        </p:spPr>
        <p:txBody>
          <a:bodyPr/>
          <a:lstStyle/>
          <a:p>
            <a:r>
              <a:rPr lang="en-US" altLang="zh-TW" sz="2200" dirty="0" smtClean="0">
                <a:latin typeface="微軟正黑體" panose="020B0604030504040204" pitchFamily="34" charset="-120"/>
                <a:ea typeface="微軟正黑體" panose="020B0604030504040204" pitchFamily="34" charset="-120"/>
              </a:rPr>
              <a:t>PA-#</a:t>
            </a:r>
            <a:r>
              <a:rPr lang="zh-TW" altLang="en-US" sz="2200" dirty="0">
                <a:latin typeface="微軟正黑體" panose="020B0604030504040204" pitchFamily="34" charset="-120"/>
                <a:ea typeface="微軟正黑體" panose="020B0604030504040204" pitchFamily="34" charset="-120"/>
              </a:rPr>
              <a:t>問題</a:t>
            </a:r>
            <a:endParaRPr lang="zh-TW" altLang="en-US" sz="2200" dirty="0" smtClean="0">
              <a:latin typeface="微軟正黑體" panose="020B0604030504040204" pitchFamily="34" charset="-120"/>
              <a:ea typeface="微軟正黑體" panose="020B0604030504040204" pitchFamily="34" charset="-120"/>
            </a:endParaRPr>
          </a:p>
          <a:p>
            <a:pPr eaLnBrk="1" hangingPunct="1">
              <a:buFont typeface="Wingdings" panose="05000000000000000000" pitchFamily="2" charset="2"/>
              <a:buNone/>
            </a:pPr>
            <a:r>
              <a:rPr lang="zh-TW" altLang="en-US" sz="2200" dirty="0" smtClean="0">
                <a:latin typeface="微軟正黑體" panose="020B0604030504040204" pitchFamily="34" charset="-120"/>
                <a:ea typeface="微軟正黑體" panose="020B0604030504040204" pitchFamily="34" charset="-120"/>
              </a:rPr>
              <a:t>     用最少量的線段數來表示物體的外緣，</a:t>
            </a:r>
            <a:r>
              <a:rPr lang="zh-TW" altLang="en-US" sz="2200" dirty="0">
                <a:latin typeface="微軟正黑體" panose="020B0604030504040204" pitchFamily="34" charset="-120"/>
                <a:ea typeface="微軟正黑體" panose="020B0604030504040204" pitchFamily="34" charset="-120"/>
              </a:rPr>
              <a:t>且</a:t>
            </a:r>
            <a:r>
              <a:rPr lang="zh-TW" altLang="en-US" sz="2200" dirty="0" smtClean="0">
                <a:latin typeface="微軟正黑體" panose="020B0604030504040204" pitchFamily="34" charset="-120"/>
                <a:ea typeface="微軟正黑體" panose="020B0604030504040204" pitchFamily="34" charset="-120"/>
              </a:rPr>
              <a:t>滿足事先設定的允許誤差。</a:t>
            </a:r>
          </a:p>
          <a:p>
            <a:pPr eaLnBrk="1" hangingPunct="1"/>
            <a:r>
              <a:rPr lang="zh-TW" altLang="en-US" sz="2200" dirty="0" smtClean="0">
                <a:latin typeface="微軟正黑體" panose="020B0604030504040204" pitchFamily="34" charset="-120"/>
                <a:ea typeface="微軟正黑體" panose="020B0604030504040204" pitchFamily="34" charset="-120"/>
              </a:rPr>
              <a:t>誤差量度</a:t>
            </a:r>
          </a:p>
          <a:p>
            <a:pPr eaLnBrk="1" hangingPunct="1">
              <a:buFont typeface="Wingdings" panose="05000000000000000000" pitchFamily="2" charset="2"/>
              <a:buNone/>
            </a:pPr>
            <a:r>
              <a:rPr lang="zh-TW" altLang="en-US" sz="2200" dirty="0" smtClean="0">
                <a:latin typeface="微軟正黑體" panose="020B0604030504040204" pitchFamily="34" charset="-120"/>
                <a:ea typeface="微軟正黑體" panose="020B0604030504040204" pitchFamily="34" charset="-120"/>
              </a:rPr>
              <a:t>     </a:t>
            </a:r>
            <a:r>
              <a:rPr lang="zh-TW" altLang="en-US" sz="2200" b="1" kern="1200" dirty="0">
                <a:solidFill>
                  <a:schemeClr val="hlink"/>
                </a:solidFill>
                <a:latin typeface="微軟正黑體" panose="020B0604030504040204" pitchFamily="34" charset="-120"/>
                <a:ea typeface="微軟正黑體" panose="020B0604030504040204" pitchFamily="34" charset="-120"/>
              </a:rPr>
              <a:t>區域平方累積誤差</a:t>
            </a:r>
            <a:r>
              <a:rPr lang="en-US" altLang="zh-TW" sz="2200" dirty="0" smtClean="0">
                <a:latin typeface="微軟正黑體" panose="020B0604030504040204" pitchFamily="34" charset="-120"/>
                <a:ea typeface="微軟正黑體" panose="020B0604030504040204" pitchFamily="34" charset="-120"/>
              </a:rPr>
              <a:t>(Local Integral Square Error)</a:t>
            </a:r>
            <a:r>
              <a:rPr lang="zh-TW" altLang="en-US" sz="2200" dirty="0" smtClean="0">
                <a:latin typeface="微軟正黑體" panose="020B0604030504040204" pitchFamily="34" charset="-120"/>
                <a:ea typeface="微軟正黑體" panose="020B0604030504040204" pitchFamily="34" charset="-120"/>
              </a:rPr>
              <a:t>，簡稱</a:t>
            </a:r>
            <a:r>
              <a:rPr lang="en-US" altLang="zh-TW" sz="2200" dirty="0" smtClean="0">
                <a:latin typeface="微軟正黑體" panose="020B0604030504040204" pitchFamily="34" charset="-120"/>
                <a:ea typeface="微軟正黑體" panose="020B0604030504040204" pitchFamily="34" charset="-120"/>
              </a:rPr>
              <a:t>LISE</a:t>
            </a:r>
            <a:r>
              <a:rPr lang="zh-TW" altLang="en-US" sz="2200" dirty="0" smtClean="0">
                <a:latin typeface="微軟正黑體" panose="020B0604030504040204" pitchFamily="34" charset="-120"/>
                <a:ea typeface="微軟正黑體" panose="020B0604030504040204" pitchFamily="34" charset="-120"/>
              </a:rPr>
              <a:t>。</a:t>
            </a:r>
          </a:p>
          <a:p>
            <a:pPr eaLnBrk="1" hangingPunct="1"/>
            <a:endParaRPr lang="zh-TW" altLang="en-US" sz="2200" dirty="0" smtClean="0">
              <a:latin typeface="微軟正黑體" panose="020B0604030504040204" pitchFamily="34" charset="-120"/>
              <a:ea typeface="微軟正黑體" panose="020B0604030504040204" pitchFamily="34" charset="-120"/>
            </a:endParaRPr>
          </a:p>
          <a:p>
            <a:pPr eaLnBrk="1" hangingPunct="1"/>
            <a:endParaRPr lang="zh-TW" altLang="en-US" sz="2200" dirty="0" smtClean="0">
              <a:latin typeface="微軟正黑體" panose="020B0604030504040204" pitchFamily="34" charset="-120"/>
              <a:ea typeface="微軟正黑體" panose="020B0604030504040204" pitchFamily="34" charset="-120"/>
            </a:endParaRPr>
          </a:p>
          <a:p>
            <a:pPr eaLnBrk="1" hangingPunct="1"/>
            <a:endParaRPr lang="zh-TW" altLang="en-US" sz="2200" dirty="0" smtClean="0">
              <a:latin typeface="微軟正黑體" panose="020B0604030504040204" pitchFamily="34" charset="-120"/>
              <a:ea typeface="微軟正黑體" panose="020B0604030504040204" pitchFamily="34" charset="-120"/>
            </a:endParaRPr>
          </a:p>
          <a:p>
            <a:pPr eaLnBrk="1" hangingPunct="1"/>
            <a:endParaRPr lang="zh-TW" altLang="en-US" sz="2200" dirty="0" smtClean="0">
              <a:latin typeface="微軟正黑體" panose="020B0604030504040204" pitchFamily="34" charset="-120"/>
              <a:ea typeface="微軟正黑體" panose="020B0604030504040204" pitchFamily="34" charset="-120"/>
            </a:endParaRPr>
          </a:p>
          <a:p>
            <a:pPr eaLnBrk="1" hangingPunct="1">
              <a:buFont typeface="Wingdings" panose="05000000000000000000" pitchFamily="2" charset="2"/>
              <a:buNone/>
            </a:pPr>
            <a:r>
              <a:rPr lang="en-US" altLang="zh-TW" sz="2200" dirty="0" smtClean="0">
                <a:latin typeface="微軟正黑體" panose="020B0604030504040204" pitchFamily="34" charset="-120"/>
                <a:ea typeface="微軟正黑體" panose="020B0604030504040204" pitchFamily="34" charset="-120"/>
              </a:rPr>
              <a:t>   </a:t>
            </a:r>
            <a:r>
              <a:rPr lang="zh-TW" altLang="en-US" sz="2200" dirty="0" smtClean="0">
                <a:latin typeface="微軟正黑體" panose="020B0604030504040204" pitchFamily="34" charset="-120"/>
                <a:ea typeface="微軟正黑體" panose="020B0604030504040204" pitchFamily="34" charset="-120"/>
              </a:rPr>
              <a:t> </a:t>
            </a:r>
          </a:p>
        </p:txBody>
      </p:sp>
      <p:sp>
        <p:nvSpPr>
          <p:cNvPr id="3077"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C59587B-FF3C-4D54-B462-23704CA1803A}" type="slidenum">
              <a:rPr kumimoji="0" lang="zh-TW" altLang="en-US">
                <a:latin typeface="微軟正黑體" panose="020B0604030504040204" pitchFamily="34" charset="-120"/>
                <a:ea typeface="微軟正黑體" panose="020B0604030504040204" pitchFamily="34" charset="-120"/>
              </a:rPr>
              <a:pPr eaLnBrk="1" hangingPunct="1"/>
              <a:t>6</a:t>
            </a:fld>
            <a:endParaRPr kumimoji="0" lang="en-US" altLang="zh-TW">
              <a:latin typeface="微軟正黑體" panose="020B0604030504040204" pitchFamily="34" charset="-120"/>
              <a:ea typeface="微軟正黑體" panose="020B0604030504040204" pitchFamily="34" charset="-120"/>
            </a:endParaRPr>
          </a:p>
        </p:txBody>
      </p:sp>
      <p:sp>
        <p:nvSpPr>
          <p:cNvPr id="3080" name="Rectangle 1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latin typeface="微軟正黑體" panose="020B0604030504040204" pitchFamily="34" charset="-120"/>
              <a:ea typeface="微軟正黑體" panose="020B0604030504040204" pitchFamily="34" charset="-120"/>
            </a:endParaRPr>
          </a:p>
        </p:txBody>
      </p:sp>
      <p:graphicFrame>
        <p:nvGraphicFramePr>
          <p:cNvPr id="3074" name="Object 11"/>
          <p:cNvGraphicFramePr>
            <a:graphicFrameLocks noChangeAspect="1"/>
          </p:cNvGraphicFramePr>
          <p:nvPr>
            <p:extLst>
              <p:ext uri="{D42A27DB-BD31-4B8C-83A1-F6EECF244321}">
                <p14:modId xmlns:p14="http://schemas.microsoft.com/office/powerpoint/2010/main" val="2088591514"/>
              </p:ext>
            </p:extLst>
          </p:nvPr>
        </p:nvGraphicFramePr>
        <p:xfrm>
          <a:off x="2484438" y="4076699"/>
          <a:ext cx="4266474" cy="1295540"/>
        </p:xfrm>
        <a:graphic>
          <a:graphicData uri="http://schemas.openxmlformats.org/presentationml/2006/ole">
            <mc:AlternateContent xmlns:mc="http://schemas.openxmlformats.org/markup-compatibility/2006">
              <mc:Choice xmlns:v="urn:schemas-microsoft-com:vml" Requires="v">
                <p:oleObj spid="_x0000_s3148" name="Visio" r:id="rId4" imgW="4402836" imgH="1341526" progId="Visio.Drawing.11">
                  <p:embed/>
                </p:oleObj>
              </mc:Choice>
              <mc:Fallback>
                <p:oleObj name="Visio" r:id="rId4" imgW="4402836" imgH="1341526"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076699"/>
                        <a:ext cx="4266474" cy="1295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物件 1"/>
          <p:cNvGraphicFramePr>
            <a:graphicFrameLocks noChangeAspect="1"/>
          </p:cNvGraphicFramePr>
          <p:nvPr>
            <p:extLst>
              <p:ext uri="{D42A27DB-BD31-4B8C-83A1-F6EECF244321}">
                <p14:modId xmlns:p14="http://schemas.microsoft.com/office/powerpoint/2010/main" val="635173085"/>
              </p:ext>
            </p:extLst>
          </p:nvPr>
        </p:nvGraphicFramePr>
        <p:xfrm>
          <a:off x="3059906" y="5589240"/>
          <a:ext cx="3024188" cy="857250"/>
        </p:xfrm>
        <a:graphic>
          <a:graphicData uri="http://schemas.openxmlformats.org/presentationml/2006/ole">
            <mc:AlternateContent xmlns:mc="http://schemas.openxmlformats.org/markup-compatibility/2006">
              <mc:Choice xmlns:v="urn:schemas-microsoft-com:vml" Requires="v">
                <p:oleObj spid="_x0000_s3149" name="方程式" r:id="rId6" imgW="1346200" imgH="381000" progId="Equation.3">
                  <p:embed/>
                </p:oleObj>
              </mc:Choice>
              <mc:Fallback>
                <p:oleObj name="方程式" r:id="rId6" imgW="1346200" imgH="381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906" y="5589240"/>
                        <a:ext cx="30241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BD20F285-3DCC-46E7-9F44-E263B081CF93}" type="slidenum">
              <a:rPr kumimoji="0" lang="zh-TW" altLang="en-US">
                <a:latin typeface="微軟正黑體" panose="020B0604030504040204" pitchFamily="34" charset="-120"/>
                <a:ea typeface="微軟正黑體" panose="020B0604030504040204" pitchFamily="34" charset="-120"/>
              </a:rPr>
              <a:pPr eaLnBrk="1" hangingPunct="1"/>
              <a:t>7</a:t>
            </a:fld>
            <a:endParaRPr kumimoji="0" lang="en-US" altLang="zh-TW">
              <a:latin typeface="微軟正黑體" panose="020B0604030504040204" pitchFamily="34" charset="-120"/>
              <a:ea typeface="微軟正黑體" panose="020B0604030504040204" pitchFamily="34" charset="-120"/>
            </a:endParaRPr>
          </a:p>
        </p:txBody>
      </p:sp>
      <p:sp>
        <p:nvSpPr>
          <p:cNvPr id="5125" name="Rectangle 4"/>
          <p:cNvSpPr>
            <a:spLocks noChangeArrowheads="1"/>
          </p:cNvSpPr>
          <p:nvPr/>
        </p:nvSpPr>
        <p:spPr bwMode="auto">
          <a:xfrm>
            <a:off x="2771775" y="6021288"/>
            <a:ext cx="3816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2000" dirty="0">
                <a:latin typeface="微軟正黑體" panose="020B0604030504040204" pitchFamily="34" charset="-120"/>
                <a:ea typeface="微軟正黑體" panose="020B0604030504040204" pitchFamily="34" charset="-120"/>
              </a:rPr>
              <a:t>圖</a:t>
            </a:r>
            <a:r>
              <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000"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rPr>
              <a:t>3.1.2 </a:t>
            </a:r>
            <a:r>
              <a:rPr lang="en-US" altLang="zh-TW" sz="2000" dirty="0">
                <a:latin typeface="微軟正黑體" panose="020B0604030504040204" pitchFamily="34" charset="-120"/>
                <a:ea typeface="微軟正黑體" panose="020B0604030504040204" pitchFamily="34" charset="-120"/>
                <a:cs typeface="Times New Roman" panose="02020603050405020304" pitchFamily="18" charset="0"/>
              </a:rPr>
              <a:t>PA-#</a:t>
            </a:r>
            <a:r>
              <a:rPr lang="zh-TW" altLang="en-US" sz="2000" dirty="0">
                <a:latin typeface="微軟正黑體" panose="020B0604030504040204" pitchFamily="34" charset="-120"/>
                <a:ea typeface="微軟正黑體" panose="020B0604030504040204" pitchFamily="34" charset="-120"/>
              </a:rPr>
              <a:t>的實作結果 </a:t>
            </a:r>
          </a:p>
        </p:txBody>
      </p:sp>
      <p:pic>
        <p:nvPicPr>
          <p:cNvPr id="4" name="圖片 3"/>
          <p:cNvPicPr>
            <a:picLocks noChangeAspect="1"/>
          </p:cNvPicPr>
          <p:nvPr/>
        </p:nvPicPr>
        <p:blipFill>
          <a:blip r:embed="rId2"/>
          <a:stretch>
            <a:fillRect/>
          </a:stretch>
        </p:blipFill>
        <p:spPr>
          <a:xfrm>
            <a:off x="1979699" y="784749"/>
            <a:ext cx="5400501" cy="523653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zh-TW" sz="3600" dirty="0">
                <a:latin typeface="微軟正黑體" panose="020B0604030504040204" pitchFamily="34" charset="-120"/>
                <a:ea typeface="微軟正黑體" panose="020B0604030504040204" pitchFamily="34" charset="-120"/>
              </a:rPr>
              <a:t>8</a:t>
            </a:r>
            <a:r>
              <a:rPr lang="en-US" altLang="zh-TW" sz="3600" dirty="0" smtClean="0">
                <a:latin typeface="微軟正黑體" panose="020B0604030504040204" pitchFamily="34" charset="-120"/>
                <a:ea typeface="微軟正黑體" panose="020B0604030504040204" pitchFamily="34" charset="-120"/>
              </a:rPr>
              <a:t>.3.2 PA-</a:t>
            </a:r>
            <a:r>
              <a:rPr lang="en-US" altLang="zh-TW" sz="3600" dirty="0" smtClean="0">
                <a:latin typeface="微軟正黑體" panose="020B0604030504040204" pitchFamily="34" charset="-120"/>
                <a:ea typeface="微軟正黑體" panose="020B0604030504040204" pitchFamily="34" charset="-120"/>
                <a:cs typeface="Times New Roman" panose="02020603050405020304" pitchFamily="18" charset="0"/>
              </a:rPr>
              <a:t>ε</a:t>
            </a:r>
            <a:endParaRPr lang="zh-TW" altLang="en-US" sz="3600" dirty="0" smtClean="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6150" name="Rectangle 3"/>
          <p:cNvSpPr>
            <a:spLocks noGrp="1" noChangeArrowheads="1"/>
          </p:cNvSpPr>
          <p:nvPr>
            <p:ph idx="1"/>
          </p:nvPr>
        </p:nvSpPr>
        <p:spPr>
          <a:xfrm>
            <a:off x="457200" y="1773238"/>
            <a:ext cx="8229600" cy="3886200"/>
          </a:xfrm>
        </p:spPr>
        <p:txBody>
          <a:bodyPr/>
          <a:lstStyle/>
          <a:p>
            <a:r>
              <a:rPr lang="en-US" altLang="zh-TW" sz="2200" dirty="0">
                <a:latin typeface="微軟正黑體" panose="020B0604030504040204" pitchFamily="34" charset="-120"/>
                <a:ea typeface="微軟正黑體" panose="020B0604030504040204" pitchFamily="34" charset="-120"/>
              </a:rPr>
              <a:t>PA-</a:t>
            </a:r>
            <a:r>
              <a:rPr lang="en-US" altLang="zh-TW" sz="2200" dirty="0">
                <a:latin typeface="微軟正黑體" panose="020B0604030504040204" pitchFamily="34" charset="-120"/>
                <a:ea typeface="微軟正黑體" panose="020B0604030504040204" pitchFamily="34" charset="-120"/>
                <a:sym typeface="Symbol" panose="05050102010706020507" pitchFamily="18" charset="2"/>
              </a:rPr>
              <a:t></a:t>
            </a:r>
            <a:r>
              <a:rPr lang="zh-TW" altLang="en-US" sz="2200" dirty="0">
                <a:latin typeface="微軟正黑體" panose="020B0604030504040204" pitchFamily="34" charset="-120"/>
                <a:ea typeface="微軟正黑體" panose="020B0604030504040204" pitchFamily="34" charset="-120"/>
              </a:rPr>
              <a:t>問題</a:t>
            </a:r>
            <a:endParaRPr lang="zh-TW" altLang="en-US" sz="2200" dirty="0" smtClean="0">
              <a:latin typeface="微軟正黑體" panose="020B0604030504040204" pitchFamily="34" charset="-120"/>
              <a:ea typeface="微軟正黑體" panose="020B0604030504040204" pitchFamily="34" charset="-120"/>
            </a:endParaRPr>
          </a:p>
          <a:p>
            <a:pPr eaLnBrk="1" hangingPunct="1">
              <a:buFont typeface="Wingdings" panose="05000000000000000000" pitchFamily="2" charset="2"/>
              <a:buNone/>
            </a:pPr>
            <a:r>
              <a:rPr lang="zh-TW" altLang="en-US" sz="2200" dirty="0" smtClean="0">
                <a:latin typeface="微軟正黑體" panose="020B0604030504040204" pitchFamily="34" charset="-120"/>
                <a:ea typeface="微軟正黑體" panose="020B0604030504040204" pitchFamily="34" charset="-120"/>
              </a:rPr>
              <a:t>     給定固定的線段數，</a:t>
            </a:r>
            <a:r>
              <a:rPr lang="zh-TW" altLang="en-US" sz="2200" dirty="0">
                <a:latin typeface="微軟正黑體" panose="020B0604030504040204" pitchFamily="34" charset="-120"/>
                <a:ea typeface="微軟正黑體" panose="020B0604030504040204" pitchFamily="34" charset="-120"/>
              </a:rPr>
              <a:t>求</a:t>
            </a:r>
            <a:r>
              <a:rPr lang="zh-TW" altLang="en-US" sz="2200" dirty="0" smtClean="0">
                <a:latin typeface="微軟正黑體" panose="020B0604030504040204" pitchFamily="34" charset="-120"/>
                <a:ea typeface="微軟正黑體" panose="020B0604030504040204" pitchFamily="34" charset="-120"/>
              </a:rPr>
              <a:t>出多邊形估計並達到最小</a:t>
            </a:r>
            <a:r>
              <a:rPr lang="en-US" altLang="zh-TW" sz="2200" dirty="0" smtClean="0">
                <a:latin typeface="微軟正黑體" panose="020B0604030504040204" pitchFamily="34" charset="-120"/>
                <a:ea typeface="微軟正黑體" panose="020B0604030504040204" pitchFamily="34" charset="-120"/>
              </a:rPr>
              <a:t>LISE</a:t>
            </a:r>
            <a:r>
              <a:rPr lang="zh-TW" altLang="en-US" sz="2200" dirty="0" smtClean="0">
                <a:latin typeface="微軟正黑體" panose="020B0604030504040204" pitchFamily="34" charset="-120"/>
                <a:ea typeface="微軟正黑體" panose="020B0604030504040204" pitchFamily="34" charset="-120"/>
              </a:rPr>
              <a:t>誤差。</a:t>
            </a:r>
            <a:endParaRPr lang="en-US" altLang="zh-TW" sz="2200" dirty="0" smtClean="0">
              <a:latin typeface="微軟正黑體" panose="020B0604030504040204" pitchFamily="34" charset="-120"/>
              <a:ea typeface="微軟正黑體" panose="020B0604030504040204" pitchFamily="34" charset="-120"/>
            </a:endParaRPr>
          </a:p>
          <a:p>
            <a:pPr eaLnBrk="1" hangingPunct="1">
              <a:buFont typeface="Wingdings" panose="05000000000000000000" pitchFamily="2" charset="2"/>
              <a:buNone/>
            </a:pPr>
            <a:endParaRPr lang="zh-TW" altLang="en-US" sz="2200" dirty="0" smtClean="0">
              <a:latin typeface="微軟正黑體" panose="020B0604030504040204" pitchFamily="34" charset="-120"/>
              <a:ea typeface="微軟正黑體" panose="020B0604030504040204" pitchFamily="34" charset="-120"/>
            </a:endParaRPr>
          </a:p>
          <a:p>
            <a:pPr eaLnBrk="1" hangingPunct="1"/>
            <a:r>
              <a:rPr lang="zh-TW" altLang="en-US" sz="2200" dirty="0" smtClean="0">
                <a:latin typeface="微軟正黑體" panose="020B0604030504040204" pitchFamily="34" charset="-120"/>
                <a:ea typeface="微軟正黑體" panose="020B0604030504040204" pitchFamily="34" charset="-120"/>
              </a:rPr>
              <a:t>實驗結果</a:t>
            </a:r>
          </a:p>
          <a:p>
            <a:pPr eaLnBrk="1" hangingPunct="1">
              <a:buFont typeface="Wingdings" panose="05000000000000000000" pitchFamily="2" charset="2"/>
              <a:buNone/>
            </a:pPr>
            <a:endParaRPr lang="zh-TW" altLang="en-US" sz="2200" dirty="0" smtClean="0">
              <a:latin typeface="微軟正黑體" panose="020B0604030504040204" pitchFamily="34" charset="-120"/>
              <a:ea typeface="微軟正黑體" panose="020B0604030504040204" pitchFamily="34" charset="-120"/>
            </a:endParaRPr>
          </a:p>
        </p:txBody>
      </p:sp>
      <p:sp>
        <p:nvSpPr>
          <p:cNvPr id="614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117204C0-7FA5-445C-80F6-AB71304382D7}" type="slidenum">
              <a:rPr kumimoji="0" lang="zh-TW" altLang="en-US">
                <a:latin typeface="微軟正黑體" panose="020B0604030504040204" pitchFamily="34" charset="-120"/>
                <a:ea typeface="微軟正黑體" panose="020B0604030504040204" pitchFamily="34" charset="-120"/>
              </a:rPr>
              <a:pPr eaLnBrk="1" hangingPunct="1"/>
              <a:t>8</a:t>
            </a:fld>
            <a:endParaRPr kumimoji="0" lang="en-US" altLang="zh-TW">
              <a:latin typeface="微軟正黑體" panose="020B0604030504040204" pitchFamily="34" charset="-120"/>
              <a:ea typeface="微軟正黑體" panose="020B0604030504040204" pitchFamily="34" charset="-120"/>
            </a:endParaRPr>
          </a:p>
        </p:txBody>
      </p:sp>
      <p:sp>
        <p:nvSpPr>
          <p:cNvPr id="6151" name="Rectangle 8"/>
          <p:cNvSpPr>
            <a:spLocks noChangeArrowheads="1"/>
          </p:cNvSpPr>
          <p:nvPr/>
        </p:nvSpPr>
        <p:spPr bwMode="auto">
          <a:xfrm>
            <a:off x="1426096" y="6239272"/>
            <a:ext cx="2209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dirty="0">
                <a:latin typeface="微軟正黑體" panose="020B0604030504040204" pitchFamily="34" charset="-120"/>
                <a:ea typeface="微軟正黑體" panose="020B0604030504040204" pitchFamily="34" charset="-120"/>
              </a:rPr>
              <a:t>圖</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8</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3.2.1</a:t>
            </a:r>
          </a:p>
          <a:p>
            <a:pPr eaLnBrk="1" hangingPunct="1"/>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PA-</a:t>
            </a:r>
            <a:r>
              <a:rPr lang="en-US" altLang="zh-TW" dirty="0">
                <a:latin typeface="微軟正黑體" panose="020B0604030504040204" pitchFamily="34" charset="-120"/>
                <a:ea typeface="微軟正黑體" panose="020B0604030504040204" pitchFamily="34" charset="-120"/>
                <a:sym typeface="Symbol" panose="05050102010706020507" pitchFamily="18" charset="2"/>
              </a:rPr>
              <a:t></a:t>
            </a:r>
            <a:r>
              <a:rPr lang="zh-TW" altLang="en-US" dirty="0">
                <a:latin typeface="微軟正黑體" panose="020B0604030504040204" pitchFamily="34" charset="-120"/>
                <a:ea typeface="微軟正黑體" panose="020B0604030504040204" pitchFamily="34" charset="-120"/>
              </a:rPr>
              <a:t>的實作結果 </a:t>
            </a:r>
          </a:p>
        </p:txBody>
      </p:sp>
      <p:pic>
        <p:nvPicPr>
          <p:cNvPr id="2" name="圖片 1"/>
          <p:cNvPicPr>
            <a:picLocks noChangeAspect="1"/>
          </p:cNvPicPr>
          <p:nvPr/>
        </p:nvPicPr>
        <p:blipFill>
          <a:blip r:embed="rId2"/>
          <a:stretch>
            <a:fillRect/>
          </a:stretch>
        </p:blipFill>
        <p:spPr>
          <a:xfrm>
            <a:off x="3275856" y="3032746"/>
            <a:ext cx="4208507" cy="38350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2"/>
          <p:cNvSpPr>
            <a:spLocks noGrp="1" noChangeArrowheads="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8.4 </a:t>
            </a:r>
            <a:r>
              <a:rPr lang="zh-TW" altLang="en-US" dirty="0" smtClean="0">
                <a:latin typeface="微軟正黑體" panose="020B0604030504040204" pitchFamily="34" charset="-120"/>
                <a:ea typeface="微軟正黑體" panose="020B0604030504040204" pitchFamily="34" charset="-120"/>
              </a:rPr>
              <a:t>對稱</a:t>
            </a:r>
            <a:r>
              <a:rPr lang="zh-TW" altLang="en-US" dirty="0">
                <a:latin typeface="微軟正黑體" panose="020B0604030504040204" pitchFamily="34" charset="-120"/>
                <a:ea typeface="微軟正黑體" panose="020B0604030504040204" pitchFamily="34" charset="-120"/>
              </a:rPr>
              <a:t>軸偵測與細</a:t>
            </a:r>
            <a:r>
              <a:rPr lang="zh-TW" altLang="en-US" dirty="0" smtClean="0">
                <a:latin typeface="微軟正黑體" panose="020B0604030504040204" pitchFamily="34" charset="-120"/>
                <a:ea typeface="微軟正黑體" panose="020B0604030504040204" pitchFamily="34" charset="-120"/>
              </a:rPr>
              <a:t>化</a:t>
            </a:r>
            <a:r>
              <a:rPr lang="en-US" altLang="zh-TW" sz="3600" dirty="0" smtClean="0">
                <a:latin typeface="微軟正黑體" panose="020B0604030504040204" pitchFamily="34" charset="-120"/>
                <a:ea typeface="微軟正黑體" panose="020B0604030504040204" pitchFamily="34" charset="-120"/>
              </a:rPr>
              <a:t/>
            </a:r>
            <a:br>
              <a:rPr lang="en-US" altLang="zh-TW" sz="3600" dirty="0" smtClean="0">
                <a:latin typeface="微軟正黑體" panose="020B0604030504040204" pitchFamily="34" charset="-120"/>
                <a:ea typeface="微軟正黑體" panose="020B0604030504040204" pitchFamily="34" charset="-120"/>
              </a:rPr>
            </a:br>
            <a:endParaRPr lang="zh-TW" altLang="en-US" sz="3600" dirty="0" smtClean="0">
              <a:latin typeface="微軟正黑體" panose="020B0604030504040204" pitchFamily="34" charset="-120"/>
              <a:ea typeface="微軟正黑體" panose="020B0604030504040204" pitchFamily="34" charset="-120"/>
            </a:endParaRPr>
          </a:p>
        </p:txBody>
      </p:sp>
      <p:sp>
        <p:nvSpPr>
          <p:cNvPr id="7180" name="Rectangle 3"/>
          <p:cNvSpPr>
            <a:spLocks noGrp="1" noChangeArrowheads="1"/>
          </p:cNvSpPr>
          <p:nvPr>
            <p:ph idx="1"/>
          </p:nvPr>
        </p:nvSpPr>
        <p:spPr>
          <a:xfrm>
            <a:off x="457200" y="1700213"/>
            <a:ext cx="8229600" cy="457200"/>
          </a:xfrm>
        </p:spPr>
        <p:txBody>
          <a:bodyPr/>
          <a:lstStyle/>
          <a:p>
            <a:pPr eaLnBrk="1" hangingPunct="1"/>
            <a:r>
              <a:rPr lang="zh-TW" altLang="en-US" sz="2200" b="1" kern="1200" dirty="0">
                <a:solidFill>
                  <a:schemeClr val="hlink"/>
                </a:solidFill>
                <a:latin typeface="微軟正黑體" panose="020B0604030504040204" pitchFamily="34" charset="-120"/>
                <a:ea typeface="微軟正黑體" panose="020B0604030504040204" pitchFamily="34" charset="-120"/>
              </a:rPr>
              <a:t>梯度方向柱狀圖</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Gradient Orientation Histogram)</a:t>
            </a:r>
            <a:r>
              <a:rPr lang="en-US" altLang="zh-TW" sz="2200" dirty="0" smtClean="0">
                <a:latin typeface="微軟正黑體" panose="020B0604030504040204" pitchFamily="34" charset="-120"/>
                <a:ea typeface="微軟正黑體" panose="020B0604030504040204" pitchFamily="34" charset="-120"/>
              </a:rPr>
              <a:t> </a:t>
            </a:r>
            <a:endParaRPr lang="zh-TW" altLang="en-US" sz="2200" dirty="0" smtClean="0">
              <a:latin typeface="微軟正黑體" panose="020B0604030504040204" pitchFamily="34" charset="-120"/>
              <a:ea typeface="微軟正黑體" panose="020B0604030504040204" pitchFamily="34" charset="-120"/>
            </a:endParaRPr>
          </a:p>
        </p:txBody>
      </p:sp>
      <p:sp>
        <p:nvSpPr>
          <p:cNvPr id="717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6F3FD55-85B1-472E-A33A-76AFA478CAFD}" type="slidenum">
              <a:rPr kumimoji="0" lang="zh-TW" altLang="en-US">
                <a:latin typeface="微軟正黑體" panose="020B0604030504040204" pitchFamily="34" charset="-120"/>
                <a:ea typeface="微軟正黑體" panose="020B0604030504040204" pitchFamily="34" charset="-120"/>
              </a:rPr>
              <a:pPr eaLnBrk="1" hangingPunct="1"/>
              <a:t>9</a:t>
            </a:fld>
            <a:endParaRPr kumimoji="0" lang="en-US" altLang="zh-TW" dirty="0">
              <a:latin typeface="微軟正黑體" panose="020B0604030504040204" pitchFamily="34" charset="-120"/>
              <a:ea typeface="微軟正黑體" panose="020B0604030504040204" pitchFamily="34" charset="-120"/>
            </a:endParaRPr>
          </a:p>
        </p:txBody>
      </p:sp>
      <p:grpSp>
        <p:nvGrpSpPr>
          <p:cNvPr id="7181" name="群組 14"/>
          <p:cNvGrpSpPr>
            <a:grpSpLocks/>
          </p:cNvGrpSpPr>
          <p:nvPr/>
        </p:nvGrpSpPr>
        <p:grpSpPr bwMode="auto">
          <a:xfrm>
            <a:off x="755576" y="2157413"/>
            <a:ext cx="8077200" cy="3477875"/>
            <a:chOff x="838200" y="2438400"/>
            <a:chExt cx="8077200" cy="3477538"/>
          </a:xfrm>
        </p:grpSpPr>
        <mc:AlternateContent xmlns:mc="http://schemas.openxmlformats.org/markup-compatibility/2006" xmlns:a14="http://schemas.microsoft.com/office/drawing/2010/main">
          <mc:Choice Requires="a14">
            <p:sp>
              <p:nvSpPr>
                <p:cNvPr id="7182" name="Rectangle 9"/>
                <p:cNvSpPr>
                  <a:spLocks noChangeArrowheads="1"/>
                </p:cNvSpPr>
                <p:nvPr/>
              </p:nvSpPr>
              <p:spPr bwMode="auto">
                <a:xfrm>
                  <a:off x="838200" y="2438400"/>
                  <a:ext cx="8077200" cy="34775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dirty="0" smtClean="0">
                      <a:latin typeface="微軟正黑體" panose="020B0604030504040204" pitchFamily="34" charset="-120"/>
                      <a:ea typeface="微軟正黑體" panose="020B0604030504040204" pitchFamily="34" charset="-120"/>
                    </a:rPr>
                    <a:t>利用得到的　　和　　二個梯度量，合成大小為</a:t>
                  </a:r>
                </a:p>
                <a:p>
                  <a:pPr eaLnBrk="1" hangingPunct="1"/>
                  <a:endParaRPr lang="zh-TW" altLang="en-US" sz="2200" dirty="0">
                    <a:latin typeface="微軟正黑體" panose="020B0604030504040204" pitchFamily="34" charset="-120"/>
                    <a:ea typeface="微軟正黑體" panose="020B0604030504040204" pitchFamily="34" charset="-120"/>
                  </a:endParaRPr>
                </a:p>
                <a:p>
                  <a:pPr eaLnBrk="1" hangingPunct="1"/>
                  <a:endParaRPr lang="zh-TW" altLang="en-US" sz="2200" dirty="0">
                    <a:latin typeface="微軟正黑體" panose="020B0604030504040204" pitchFamily="34" charset="-120"/>
                    <a:ea typeface="微軟正黑體" panose="020B0604030504040204" pitchFamily="34" charset="-120"/>
                  </a:endParaRPr>
                </a:p>
                <a:p>
                  <a:pPr eaLnBrk="1" hangingPunct="1"/>
                  <a:r>
                    <a:rPr lang="zh-TW" altLang="en-US" sz="2200" dirty="0">
                      <a:latin typeface="微軟正黑體" panose="020B0604030504040204" pitchFamily="34" charset="-120"/>
                      <a:ea typeface="微軟正黑體" panose="020B0604030504040204" pitchFamily="34" charset="-120"/>
                    </a:rPr>
                    <a:t>夾角為 </a:t>
                  </a:r>
                </a:p>
                <a:p>
                  <a:pPr eaLnBrk="1" hangingPunct="1"/>
                  <a:endParaRPr lang="zh-TW" altLang="en-US" sz="2200" dirty="0">
                    <a:latin typeface="微軟正黑體" panose="020B0604030504040204" pitchFamily="34" charset="-120"/>
                    <a:ea typeface="微軟正黑體" panose="020B0604030504040204" pitchFamily="34" charset="-120"/>
                  </a:endParaRPr>
                </a:p>
                <a:p>
                  <a:pPr eaLnBrk="1" hangingPunct="1"/>
                  <a:endParaRPr lang="zh-TW" altLang="en-US" sz="2200" dirty="0">
                    <a:latin typeface="微軟正黑體" panose="020B0604030504040204" pitchFamily="34" charset="-120"/>
                    <a:ea typeface="微軟正黑體" panose="020B0604030504040204" pitchFamily="34" charset="-120"/>
                  </a:endParaRPr>
                </a:p>
                <a:p>
                  <a:pPr eaLnBrk="1" hangingPunct="1"/>
                  <a:endParaRPr lang="zh-TW" altLang="en-US" sz="2200" dirty="0">
                    <a:latin typeface="微軟正黑體" panose="020B0604030504040204" pitchFamily="34" charset="-120"/>
                    <a:ea typeface="微軟正黑體" panose="020B0604030504040204" pitchFamily="34" charset="-120"/>
                  </a:endParaRPr>
                </a:p>
                <a:p>
                  <a:pPr eaLnBrk="1" hangingPunct="1">
                    <a:lnSpc>
                      <a:spcPct val="150000"/>
                    </a:lnSpc>
                  </a:pPr>
                  <a:r>
                    <a:rPr lang="zh-TW" altLang="en-US" sz="2200" dirty="0">
                      <a:latin typeface="微軟正黑體" panose="020B0604030504040204" pitchFamily="34" charset="-120"/>
                      <a:ea typeface="微軟正黑體" panose="020B0604030504040204" pitchFamily="34" charset="-120"/>
                    </a:rPr>
                    <a:t>針對每</a:t>
                  </a:r>
                  <a:r>
                    <a:rPr lang="zh-TW" altLang="en-US" sz="2200" dirty="0" smtClean="0">
                      <a:latin typeface="微軟正黑體" panose="020B0604030504040204" pitchFamily="34" charset="-120"/>
                      <a:ea typeface="微軟正黑體" panose="020B0604030504040204" pitchFamily="34" charset="-120"/>
                    </a:rPr>
                    <a:t>一個</a:t>
                  </a:r>
                  <a14:m>
                    <m:oMath xmlns:m="http://schemas.openxmlformats.org/officeDocument/2006/math">
                      <m:r>
                        <a:rPr lang="zh-TW" altLang="en-US" sz="2200" i="1" smtClean="0">
                          <a:latin typeface="Cambria Math" panose="02040503050406030204" pitchFamily="18" charset="0"/>
                          <a:ea typeface="微軟正黑體" panose="020B0604030504040204" pitchFamily="34" charset="-120"/>
                        </a:rPr>
                        <m:t>∅</m:t>
                      </m:r>
                    </m:oMath>
                  </a14:m>
                  <a:r>
                    <a:rPr lang="zh-TW" altLang="en-US" sz="2200" dirty="0" smtClean="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它代表物體表面</a:t>
                  </a:r>
                  <a:r>
                    <a:rPr lang="zh-TW" altLang="en-US" sz="2200" dirty="0" smtClean="0">
                      <a:latin typeface="微軟正黑體" panose="020B0604030504040204" pitchFamily="34" charset="-120"/>
                      <a:ea typeface="微軟正黑體" panose="020B0604030504040204" pitchFamily="34" charset="-120"/>
                    </a:rPr>
                    <a:t>的角度走勢</a:t>
                  </a:r>
                  <a:r>
                    <a:rPr lang="zh-TW" altLang="en-US" sz="2200" dirty="0">
                      <a:latin typeface="微軟正黑體" panose="020B0604030504040204" pitchFamily="34" charset="-120"/>
                      <a:ea typeface="微軟正黑體" panose="020B0604030504040204" pitchFamily="34" charset="-120"/>
                    </a:rPr>
                    <a:t>。將　　  量化</a:t>
                  </a:r>
                  <a:r>
                    <a:rPr lang="zh-TW" altLang="en-US" sz="2200" dirty="0" smtClean="0">
                      <a:latin typeface="微軟正黑體" panose="020B0604030504040204" pitchFamily="34" charset="-120"/>
                      <a:ea typeface="微軟正黑體" panose="020B0604030504040204" pitchFamily="34" charset="-120"/>
                    </a:rPr>
                    <a:t>成</a:t>
                  </a:r>
                  <a:endParaRPr lang="en-US" altLang="zh-TW" sz="2200" dirty="0">
                    <a:latin typeface="微軟正黑體" panose="020B0604030504040204" pitchFamily="34" charset="-120"/>
                    <a:ea typeface="微軟正黑體" panose="020B0604030504040204" pitchFamily="34" charset="-120"/>
                  </a:endParaRPr>
                </a:p>
                <a:p>
                  <a:pPr eaLnBrk="1" hangingPunct="1">
                    <a:lnSpc>
                      <a:spcPct val="150000"/>
                    </a:lnSpc>
                  </a:pPr>
                  <a:r>
                    <a:rPr lang="zh-TW" altLang="en-US" sz="2200" dirty="0">
                      <a:latin typeface="微軟正黑體" panose="020B0604030504040204" pitchFamily="34" charset="-120"/>
                      <a:ea typeface="微軟正黑體" panose="020B0604030504040204" pitchFamily="34" charset="-120"/>
                    </a:rPr>
                    <a:t>若干份，找到</a:t>
                  </a:r>
                  <a14:m>
                    <m:oMath xmlns:m="http://schemas.openxmlformats.org/officeDocument/2006/math">
                      <m:r>
                        <a:rPr lang="zh-TW" altLang="en-US" sz="2200" i="1">
                          <a:latin typeface="Cambria Math" panose="02040503050406030204" pitchFamily="18" charset="0"/>
                          <a:ea typeface="微軟正黑體" panose="020B0604030504040204" pitchFamily="34" charset="-120"/>
                        </a:rPr>
                        <m:t>∅</m:t>
                      </m:r>
                    </m:oMath>
                  </a14:m>
                  <a:r>
                    <a:rPr lang="zh-TW" altLang="en-US" sz="2200" dirty="0">
                      <a:latin typeface="微軟正黑體" panose="020B0604030504040204" pitchFamily="34" charset="-120"/>
                      <a:ea typeface="微軟正黑體" panose="020B0604030504040204" pitchFamily="34" charset="-120"/>
                    </a:rPr>
                    <a:t>對應</a:t>
                  </a:r>
                  <a:r>
                    <a:rPr lang="zh-TW" altLang="en-US" sz="2200" dirty="0" smtClean="0">
                      <a:latin typeface="微軟正黑體" panose="020B0604030504040204" pitchFamily="34" charset="-120"/>
                      <a:ea typeface="微軟正黑體" panose="020B0604030504040204" pitchFamily="34" charset="-120"/>
                    </a:rPr>
                    <a:t>的量化角度</a:t>
                  </a:r>
                  <a14:m>
                    <m:oMath xmlns:m="http://schemas.openxmlformats.org/officeDocument/2006/math">
                      <m:r>
                        <a:rPr lang="en-US" altLang="zh-TW" sz="2200" b="0" i="1" smtClean="0">
                          <a:latin typeface="Cambria Math" panose="02040503050406030204" pitchFamily="18" charset="0"/>
                          <a:ea typeface="微軟正黑體" panose="020B0604030504040204" pitchFamily="34" charset="-120"/>
                        </a:rPr>
                        <m:t>𝑥</m:t>
                      </m:r>
                    </m:oMath>
                  </a14:m>
                  <a:r>
                    <a:rPr lang="zh-TW" altLang="en-US" sz="2200" dirty="0" smtClean="0">
                      <a:latin typeface="微軟正黑體" panose="020B0604030504040204" pitchFamily="34" charset="-120"/>
                      <a:ea typeface="微軟正黑體" panose="020B0604030504040204" pitchFamily="34" charset="-120"/>
                    </a:rPr>
                    <a:t>。  </a:t>
                  </a:r>
                  <a:endParaRPr lang="zh-TW" altLang="en-US" sz="2200" dirty="0">
                    <a:latin typeface="微軟正黑體" panose="020B0604030504040204" pitchFamily="34" charset="-120"/>
                    <a:ea typeface="微軟正黑體" panose="020B0604030504040204" pitchFamily="34" charset="-120"/>
                  </a:endParaRPr>
                </a:p>
              </p:txBody>
            </p:sp>
          </mc:Choice>
          <mc:Fallback xmlns="">
            <p:sp>
              <p:nvSpPr>
                <p:cNvPr id="7182" name="Rectangle 9"/>
                <p:cNvSpPr>
                  <a:spLocks noRot="1" noChangeAspect="1" noMove="1" noResize="1" noEditPoints="1" noAdjustHandles="1" noChangeArrowheads="1" noChangeShapeType="1" noTextEdit="1"/>
                </p:cNvSpPr>
                <p:nvPr/>
              </p:nvSpPr>
              <p:spPr bwMode="auto">
                <a:xfrm>
                  <a:off x="838200" y="2438400"/>
                  <a:ext cx="8077200" cy="3477538"/>
                </a:xfrm>
                <a:prstGeom prst="rect">
                  <a:avLst/>
                </a:prstGeom>
                <a:blipFill rotWithShape="0">
                  <a:blip r:embed="rId3"/>
                  <a:stretch>
                    <a:fillRect l="-981" t="-1228" b="-8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7170" name="Object 8"/>
                <p:cNvGraphicFramePr>
                  <a:graphicFrameLocks noChangeAspect="1"/>
                </p:cNvGraphicFramePr>
                <p:nvPr/>
              </p:nvGraphicFramePr>
              <p:xfrm>
                <a:off x="2309813" y="2514600"/>
                <a:ext cx="585787" cy="401638"/>
              </p:xfrm>
              <a:graphic>
                <a:graphicData uri="http://schemas.openxmlformats.org/presentationml/2006/ole">
                  <mc:AlternateContent>
                    <mc:Choice xmlns:v="urn:schemas-microsoft-com:vml" Requires="v">
                      <p:oleObj spid="_x0000_s7384" r:id="rId4" imgW="330200" imgH="228600" progId="Equation.3">
                        <p:embed/>
                      </p:oleObj>
                    </mc:Choice>
                    <mc:Fallback>
                      <p:oleObj r:id="rId4" imgW="330200" imgH="228600" progId="Equation.3">
                        <p:embed/>
                        <p:pic>
                          <p:nvPicPr>
                            <p:cNvPr id="0" name="Object 8"/>
                            <p:cNvPicPr>
                              <a:picLocks noChangeAspect="1" noChangeArrowheads="1"/>
                            </p:cNvPicPr>
                            <p:nvPr/>
                          </p:nvPicPr>
                          <p:blipFill>
                            <a:blip r:embed="rId5">
                              <a:extLst>
                                <a:ext uri="{28A0092B-C50C-407E-A947-70E740481C1C}">
                                  <a14:useLocalDpi val="0"/>
                                </a:ext>
                              </a:extLst>
                            </a:blip>
                            <a:srcRect/>
                            <a:stretch>
                              <a:fillRect/>
                            </a:stretch>
                          </p:blipFill>
                          <p:spPr bwMode="auto">
                            <a:xfrm>
                              <a:off x="2309813" y="2514600"/>
                              <a:ext cx="585787" cy="401638"/>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7170" name="Object 8"/>
                <p:cNvGraphicFramePr>
                  <a:graphicFrameLocks noChangeAspect="1"/>
                </p:cNvGraphicFramePr>
                <p:nvPr/>
              </p:nvGraphicFramePr>
              <p:xfrm>
                <a:off x="2309813" y="2514600"/>
                <a:ext cx="585787" cy="401638"/>
              </p:xfrm>
              <a:graphic>
                <a:graphicData uri="http://schemas.openxmlformats.org/presentationml/2006/ole">
                  <mc:AlternateContent>
                    <mc:Choice xmlns:v="urn:schemas-microsoft-com:vml" Requires="v">
                      <p:oleObj spid="_x0000_s7324" r:id="rId6" imgW="330200" imgH="228600" progId="Equation.3">
                        <p:embed/>
                      </p:oleObj>
                    </mc:Choice>
                    <mc:Fallback>
                      <p:oleObj r:id="rId6" imgW="3302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9813" y="2514600"/>
                              <a:ext cx="585787"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71" name="Object 7"/>
                <p:cNvGraphicFramePr>
                  <a:graphicFrameLocks noChangeAspect="1"/>
                </p:cNvGraphicFramePr>
                <p:nvPr/>
              </p:nvGraphicFramePr>
              <p:xfrm>
                <a:off x="3124200" y="2514600"/>
                <a:ext cx="584200" cy="417513"/>
              </p:xfrm>
              <a:graphic>
                <a:graphicData uri="http://schemas.openxmlformats.org/presentationml/2006/ole">
                  <mc:AlternateContent>
                    <mc:Choice xmlns:v="urn:schemas-microsoft-com:vml" Requires="v">
                      <p:oleObj spid="_x0000_s7385" r:id="rId8" imgW="330057" imgH="241195" progId="Equation.3">
                        <p:embed/>
                      </p:oleObj>
                    </mc:Choice>
                    <mc:Fallback>
                      <p:oleObj r:id="rId8" imgW="330057" imgH="241195" progId="Equation.3">
                        <p:embed/>
                        <p:pic>
                          <p:nvPicPr>
                            <p:cNvPr id="0" name="Object 7"/>
                            <p:cNvPicPr>
                              <a:picLocks noChangeAspect="1" noChangeArrowheads="1"/>
                            </p:cNvPicPr>
                            <p:nvPr/>
                          </p:nvPicPr>
                          <p:blipFill>
                            <a:blip r:embed="rId9">
                              <a:extLst>
                                <a:ext uri="{28A0092B-C50C-407E-A947-70E740481C1C}">
                                  <a14:useLocalDpi val="0"/>
                                </a:ext>
                              </a:extLst>
                            </a:blip>
                            <a:srcRect/>
                            <a:stretch>
                              <a:fillRect/>
                            </a:stretch>
                          </p:blipFill>
                          <p:spPr bwMode="auto">
                            <a:xfrm>
                              <a:off x="3124200" y="2514600"/>
                              <a:ext cx="584200" cy="417513"/>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7171" name="Object 7"/>
                <p:cNvGraphicFramePr>
                  <a:graphicFrameLocks noChangeAspect="1"/>
                </p:cNvGraphicFramePr>
                <p:nvPr/>
              </p:nvGraphicFramePr>
              <p:xfrm>
                <a:off x="3124200" y="2514600"/>
                <a:ext cx="584200" cy="417513"/>
              </p:xfrm>
              <a:graphic>
                <a:graphicData uri="http://schemas.openxmlformats.org/presentationml/2006/ole">
                  <mc:AlternateContent>
                    <mc:Choice xmlns:v="urn:schemas-microsoft-com:vml" Requires="v">
                      <p:oleObj spid="_x0000_s7325" r:id="rId10" imgW="330057" imgH="241195" progId="Equation.3">
                        <p:embed/>
                      </p:oleObj>
                    </mc:Choice>
                    <mc:Fallback>
                      <p:oleObj r:id="rId10" imgW="330057" imgH="241195"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2514600"/>
                              <a:ext cx="5842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72" name="Object 6"/>
                <p:cNvGraphicFramePr>
                  <a:graphicFrameLocks noChangeAspect="1"/>
                </p:cNvGraphicFramePr>
                <p:nvPr/>
              </p:nvGraphicFramePr>
              <p:xfrm>
                <a:off x="2874963" y="2895600"/>
                <a:ext cx="2630487" cy="585788"/>
              </p:xfrm>
              <a:graphic>
                <a:graphicData uri="http://schemas.openxmlformats.org/presentationml/2006/ole">
                  <mc:AlternateContent>
                    <mc:Choice xmlns:v="urn:schemas-microsoft-com:vml" Requires="v">
                      <p:oleObj spid="_x0000_s7386" name="Equation" r:id="rId12" imgW="1498320" imgH="330120" progId="Equation.DSMT4">
                        <p:embed/>
                      </p:oleObj>
                    </mc:Choice>
                    <mc:Fallback>
                      <p:oleObj name="Equation" r:id="rId12" imgW="1498320" imgH="330120" progId="Equation.DSMT4">
                        <p:embed/>
                        <p:pic>
                          <p:nvPicPr>
                            <p:cNvPr id="0" name="Object 6"/>
                            <p:cNvPicPr>
                              <a:picLocks noChangeAspect="1" noChangeArrowheads="1"/>
                            </p:cNvPicPr>
                            <p:nvPr/>
                          </p:nvPicPr>
                          <p:blipFill>
                            <a:blip r:embed="rId13">
                              <a:extLst>
                                <a:ext uri="{28A0092B-C50C-407E-A947-70E740481C1C}">
                                  <a14:useLocalDpi val="0"/>
                                </a:ext>
                              </a:extLst>
                            </a:blip>
                            <a:srcRect/>
                            <a:stretch>
                              <a:fillRect/>
                            </a:stretch>
                          </p:blipFill>
                          <p:spPr bwMode="auto">
                            <a:xfrm>
                              <a:off x="2874963" y="2895600"/>
                              <a:ext cx="2630487" cy="585788"/>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7172" name="Object 6"/>
                <p:cNvGraphicFramePr>
                  <a:graphicFrameLocks noChangeAspect="1"/>
                </p:cNvGraphicFramePr>
                <p:nvPr/>
              </p:nvGraphicFramePr>
              <p:xfrm>
                <a:off x="2874963" y="2895600"/>
                <a:ext cx="2630487" cy="585788"/>
              </p:xfrm>
              <a:graphic>
                <a:graphicData uri="http://schemas.openxmlformats.org/presentationml/2006/ole">
                  <mc:AlternateContent>
                    <mc:Choice xmlns:v="urn:schemas-microsoft-com:vml" Requires="v">
                      <p:oleObj spid="_x0000_s7326" name="Equation" r:id="rId14" imgW="1498320" imgH="330120" progId="Equation.DSMT4">
                        <p:embed/>
                      </p:oleObj>
                    </mc:Choice>
                    <mc:Fallback>
                      <p:oleObj name="Equation" r:id="rId14" imgW="1498320" imgH="330120" progId="Equation.DSMT4">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4963" y="2895600"/>
                              <a:ext cx="2630487"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73" name="Object 5"/>
                <p:cNvGraphicFramePr>
                  <a:graphicFrameLocks noChangeAspect="1"/>
                </p:cNvGraphicFramePr>
                <p:nvPr/>
              </p:nvGraphicFramePr>
              <p:xfrm>
                <a:off x="2755900" y="3886200"/>
                <a:ext cx="1658938" cy="844550"/>
              </p:xfrm>
              <a:graphic>
                <a:graphicData uri="http://schemas.openxmlformats.org/presentationml/2006/ole">
                  <mc:AlternateContent>
                    <mc:Choice xmlns:v="urn:schemas-microsoft-com:vml" Requires="v">
                      <p:oleObj spid="_x0000_s7387" name="Equation" r:id="rId16" imgW="901440" imgH="457200" progId="Equation.DSMT4">
                        <p:embed/>
                      </p:oleObj>
                    </mc:Choice>
                    <mc:Fallback>
                      <p:oleObj name="Equation" r:id="rId16" imgW="901440" imgH="457200" progId="Equation.DSMT4">
                        <p:embed/>
                        <p:pic>
                          <p:nvPicPr>
                            <p:cNvPr id="0" name="Object 5"/>
                            <p:cNvPicPr>
                              <a:picLocks noChangeAspect="1" noChangeArrowheads="1"/>
                            </p:cNvPicPr>
                            <p:nvPr/>
                          </p:nvPicPr>
                          <p:blipFill>
                            <a:blip r:embed="rId17">
                              <a:extLst>
                                <a:ext uri="{28A0092B-C50C-407E-A947-70E740481C1C}">
                                  <a14:useLocalDpi val="0"/>
                                </a:ext>
                              </a:extLst>
                            </a:blip>
                            <a:srcRect/>
                            <a:stretch>
                              <a:fillRect/>
                            </a:stretch>
                          </p:blipFill>
                          <p:spPr bwMode="auto">
                            <a:xfrm>
                              <a:off x="2755900" y="3886200"/>
                              <a:ext cx="1658938" cy="8445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7173" name="Object 5"/>
                <p:cNvGraphicFramePr>
                  <a:graphicFrameLocks noChangeAspect="1"/>
                </p:cNvGraphicFramePr>
                <p:nvPr/>
              </p:nvGraphicFramePr>
              <p:xfrm>
                <a:off x="2755900" y="3886200"/>
                <a:ext cx="1658938" cy="844550"/>
              </p:xfrm>
              <a:graphic>
                <a:graphicData uri="http://schemas.openxmlformats.org/presentationml/2006/ole">
                  <mc:AlternateContent>
                    <mc:Choice xmlns:v="urn:schemas-microsoft-com:vml" Requires="v">
                      <p:oleObj spid="_x0000_s7327" name="Equation" r:id="rId18" imgW="901440" imgH="457200" progId="Equation.DSMT4">
                        <p:embed/>
                      </p:oleObj>
                    </mc:Choice>
                    <mc:Fallback>
                      <p:oleObj name="Equation" r:id="rId18" imgW="901440" imgH="457200" progId="Equation.DSMT4">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55900" y="3886200"/>
                              <a:ext cx="165893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74" name="Object 4"/>
                <p:cNvGraphicFramePr>
                  <a:graphicFrameLocks noChangeAspect="1"/>
                </p:cNvGraphicFramePr>
                <p:nvPr/>
              </p:nvGraphicFramePr>
              <p:xfrm>
                <a:off x="4876800" y="4114800"/>
                <a:ext cx="1219200" cy="350838"/>
              </p:xfrm>
              <a:graphic>
                <a:graphicData uri="http://schemas.openxmlformats.org/presentationml/2006/ole">
                  <mc:AlternateContent>
                    <mc:Choice xmlns:v="urn:schemas-microsoft-com:vml" Requires="v">
                      <p:oleObj spid="_x0000_s7388" r:id="rId20" imgW="698197" imgH="203112" progId="Equation.3">
                        <p:embed/>
                      </p:oleObj>
                    </mc:Choice>
                    <mc:Fallback>
                      <p:oleObj r:id="rId20" imgW="698197" imgH="203112" progId="Equation.3">
                        <p:embed/>
                        <p:pic>
                          <p:nvPicPr>
                            <p:cNvPr id="0" name="Object 4"/>
                            <p:cNvPicPr>
                              <a:picLocks noChangeAspect="1" noChangeArrowheads="1"/>
                            </p:cNvPicPr>
                            <p:nvPr/>
                          </p:nvPicPr>
                          <p:blipFill>
                            <a:blip r:embed="rId21">
                              <a:extLst>
                                <a:ext uri="{28A0092B-C50C-407E-A947-70E740481C1C}">
                                  <a14:useLocalDpi val="0"/>
                                </a:ext>
                              </a:extLst>
                            </a:blip>
                            <a:srcRect/>
                            <a:stretch>
                              <a:fillRect/>
                            </a:stretch>
                          </p:blipFill>
                          <p:spPr bwMode="auto">
                            <a:xfrm>
                              <a:off x="4876800" y="4114800"/>
                              <a:ext cx="1219200" cy="350838"/>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7174" name="Object 4"/>
                <p:cNvGraphicFramePr>
                  <a:graphicFrameLocks noChangeAspect="1"/>
                </p:cNvGraphicFramePr>
                <p:nvPr/>
              </p:nvGraphicFramePr>
              <p:xfrm>
                <a:off x="4876800" y="4114800"/>
                <a:ext cx="1219200" cy="350838"/>
              </p:xfrm>
              <a:graphic>
                <a:graphicData uri="http://schemas.openxmlformats.org/presentationml/2006/ole">
                  <mc:AlternateContent>
                    <mc:Choice xmlns:v="urn:schemas-microsoft-com:vml" Requires="v">
                      <p:oleObj spid="_x0000_s7328" r:id="rId22" imgW="698197" imgH="203112" progId="Equation.3">
                        <p:embed/>
                      </p:oleObj>
                    </mc:Choice>
                    <mc:Fallback>
                      <p:oleObj r:id="rId22" imgW="698197" imgH="203112"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76800" y="4114800"/>
                              <a:ext cx="12192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7183" name="Rectangle 10"/>
            <p:cNvSpPr>
              <a:spLocks noChangeArrowheads="1"/>
            </p:cNvSpPr>
            <p:nvPr/>
          </p:nvSpPr>
          <p:spPr bwMode="auto">
            <a:xfrm>
              <a:off x="4475163" y="4081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 </a:t>
              </a:r>
            </a:p>
          </p:txBody>
        </p:sp>
        <mc:AlternateContent xmlns:mc="http://schemas.openxmlformats.org/markup-compatibility/2006" xmlns:a14="http://schemas.microsoft.com/office/drawing/2010/main">
          <mc:Choice Requires="a14">
            <p:graphicFrame>
              <p:nvGraphicFramePr>
                <p:cNvPr id="7176" name="Object 13"/>
                <p:cNvGraphicFramePr>
                  <a:graphicFrameLocks noChangeAspect="1"/>
                </p:cNvGraphicFramePr>
                <p:nvPr>
                  <p:extLst>
                    <p:ext uri="{D42A27DB-BD31-4B8C-83A1-F6EECF244321}">
                      <p14:modId xmlns:p14="http://schemas.microsoft.com/office/powerpoint/2010/main" val="431022952"/>
                    </p:ext>
                  </p:extLst>
                </p:nvPr>
              </p:nvGraphicFramePr>
              <p:xfrm>
                <a:off x="6705128" y="4947720"/>
                <a:ext cx="685800" cy="366712"/>
              </p:xfrm>
              <a:graphic>
                <a:graphicData uri="http://schemas.openxmlformats.org/presentationml/2006/ole">
                  <mc:AlternateContent>
                    <mc:Choice xmlns:v="urn:schemas-microsoft-com:vml" Requires="v">
                      <p:oleObj spid="_x0000_s7389" r:id="rId24" imgW="406048" imgH="215713" progId="Equation.3">
                        <p:embed/>
                      </p:oleObj>
                    </mc:Choice>
                    <mc:Fallback>
                      <p:oleObj r:id="rId24" imgW="406048" imgH="215713" progId="Equation.3">
                        <p:embed/>
                        <p:pic>
                          <p:nvPicPr>
                            <p:cNvPr id="0" name="Object 13"/>
                            <p:cNvPicPr>
                              <a:picLocks noChangeAspect="1" noChangeArrowheads="1"/>
                            </p:cNvPicPr>
                            <p:nvPr/>
                          </p:nvPicPr>
                          <p:blipFill>
                            <a:blip r:embed="rId25">
                              <a:extLst>
                                <a:ext uri="{28A0092B-C50C-407E-A947-70E740481C1C}">
                                  <a14:useLocalDpi val="0"/>
                                </a:ext>
                              </a:extLst>
                            </a:blip>
                            <a:srcRect/>
                            <a:stretch>
                              <a:fillRect/>
                            </a:stretch>
                          </p:blipFill>
                          <p:spPr bwMode="auto">
                            <a:xfrm>
                              <a:off x="6705128" y="4947720"/>
                              <a:ext cx="685800" cy="366712"/>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7176" name="Object 13"/>
                <p:cNvGraphicFramePr>
                  <a:graphicFrameLocks noChangeAspect="1"/>
                </p:cNvGraphicFramePr>
                <p:nvPr>
                  <p:extLst>
                    <p:ext uri="{D42A27DB-BD31-4B8C-83A1-F6EECF244321}">
                      <p14:modId xmlns:p14="http://schemas.microsoft.com/office/powerpoint/2010/main" val="431022952"/>
                    </p:ext>
                  </p:extLst>
                </p:nvPr>
              </p:nvGraphicFramePr>
              <p:xfrm>
                <a:off x="6705128" y="4947720"/>
                <a:ext cx="685800" cy="366712"/>
              </p:xfrm>
              <a:graphic>
                <a:graphicData uri="http://schemas.openxmlformats.org/presentationml/2006/ole">
                  <mc:AlternateContent>
                    <mc:Choice xmlns:v="urn:schemas-microsoft-com:vml" Requires="v">
                      <p:oleObj spid="_x0000_s7329" r:id="rId26" imgW="406048" imgH="215713" progId="Equation.3">
                        <p:embed/>
                      </p:oleObj>
                    </mc:Choice>
                    <mc:Fallback>
                      <p:oleObj r:id="rId26" imgW="406048" imgH="215713" progId="Equation.3">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705128" y="4947720"/>
                              <a:ext cx="6858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2" name="文字方塊 1"/>
          <p:cNvSpPr txBox="1"/>
          <p:nvPr/>
        </p:nvSpPr>
        <p:spPr>
          <a:xfrm>
            <a:off x="457200" y="1141906"/>
            <a:ext cx="3623108" cy="646331"/>
          </a:xfrm>
          <a:prstGeom prst="rect">
            <a:avLst/>
          </a:prstGeom>
          <a:noFill/>
        </p:spPr>
        <p:txBody>
          <a:bodyPr wrap="none" rtlCol="0">
            <a:spAutoFit/>
          </a:bodyPr>
          <a:lstStyle/>
          <a:p>
            <a:r>
              <a:rPr lang="en-US" altLang="zh-TW" sz="3600" dirty="0">
                <a:latin typeface="微軟正黑體" panose="020B0604030504040204" pitchFamily="34" charset="-120"/>
                <a:ea typeface="微軟正黑體" panose="020B0604030504040204" pitchFamily="34" charset="-120"/>
              </a:rPr>
              <a:t>8</a:t>
            </a:r>
            <a:r>
              <a:rPr lang="zh-TW" altLang="en-US" sz="3600" dirty="0">
                <a:latin typeface="微軟正黑體" panose="020B0604030504040204" pitchFamily="34" charset="-120"/>
                <a:ea typeface="微軟正黑體" panose="020B0604030504040204" pitchFamily="34" charset="-120"/>
              </a:rPr>
              <a:t>.4</a:t>
            </a:r>
            <a:r>
              <a:rPr lang="en-US" altLang="zh-TW" sz="3600" dirty="0">
                <a:latin typeface="微軟正黑體" panose="020B0604030504040204" pitchFamily="34" charset="-120"/>
                <a:ea typeface="微軟正黑體" panose="020B0604030504040204" pitchFamily="34" charset="-120"/>
              </a:rPr>
              <a:t>.1</a:t>
            </a:r>
            <a:r>
              <a:rPr lang="zh-TW" altLang="en-US" sz="3600" dirty="0">
                <a:latin typeface="微軟正黑體" panose="020B0604030504040204" pitchFamily="34" charset="-120"/>
                <a:ea typeface="微軟正黑體" panose="020B0604030504040204" pitchFamily="34" charset="-120"/>
              </a:rPr>
              <a:t> 對稱軸偵測</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6">
  <a:themeElements>
    <a:clrScheme name="自訂 5">
      <a:dk1>
        <a:srgbClr val="000000"/>
      </a:dk1>
      <a:lt1>
        <a:srgbClr val="FFFFFF"/>
      </a:lt1>
      <a:dk2>
        <a:srgbClr val="000000"/>
      </a:dk2>
      <a:lt2>
        <a:srgbClr val="15A7A7"/>
      </a:lt2>
      <a:accent1>
        <a:srgbClr val="BBE8EB"/>
      </a:accent1>
      <a:accent2>
        <a:srgbClr val="8EDADE"/>
      </a:accent2>
      <a:accent3>
        <a:srgbClr val="FFFFFF"/>
      </a:accent3>
      <a:accent4>
        <a:srgbClr val="000000"/>
      </a:accent4>
      <a:accent5>
        <a:srgbClr val="8EDADE"/>
      </a:accent5>
      <a:accent6>
        <a:srgbClr val="8EDADE"/>
      </a:accent6>
      <a:hlink>
        <a:srgbClr val="8EDADE"/>
      </a:hlink>
      <a:folHlink>
        <a:srgbClr val="BBE8EB"/>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6" id="{ABC13283-FAA0-4149-A742-4B9D2729B8B0}" vid="{2A35E677-82A8-459F-BE2D-E7E487924E00}"/>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v6</Template>
  <TotalTime>5980</TotalTime>
  <Words>1712</Words>
  <Application>Microsoft Office PowerPoint</Application>
  <PresentationFormat>如螢幕大小 (4:3)</PresentationFormat>
  <Paragraphs>365</Paragraphs>
  <Slides>38</Slides>
  <Notes>2</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5</vt:i4>
      </vt:variant>
      <vt:variant>
        <vt:lpstr>投影片標題</vt:lpstr>
      </vt:variant>
      <vt:variant>
        <vt:i4>38</vt:i4>
      </vt:variant>
    </vt:vector>
  </HeadingPairs>
  <TitlesOfParts>
    <vt:vector size="53" baseType="lpstr">
      <vt:lpstr>微軟正黑體</vt:lpstr>
      <vt:lpstr>新細明體</vt:lpstr>
      <vt:lpstr>新細明體T</vt:lpstr>
      <vt:lpstr>Arial</vt:lpstr>
      <vt:lpstr>Arial Black</vt:lpstr>
      <vt:lpstr>Cambria Math</vt:lpstr>
      <vt:lpstr>Symbol</vt:lpstr>
      <vt:lpstr>Times New Roman</vt:lpstr>
      <vt:lpstr>Wingdings</vt:lpstr>
      <vt:lpstr>v6</vt:lpstr>
      <vt:lpstr>Equation</vt:lpstr>
      <vt:lpstr>Visio</vt:lpstr>
      <vt:lpstr>方程式</vt:lpstr>
      <vt:lpstr>Microsoft 方程式編輯器 3.0</vt:lpstr>
      <vt:lpstr>點陣圖影像</vt:lpstr>
      <vt:lpstr>第八章 紋理描述與分類</vt:lpstr>
      <vt:lpstr>內容</vt:lpstr>
      <vt:lpstr>8.1 前言</vt:lpstr>
      <vt:lpstr>8.2 鍊碼</vt:lpstr>
      <vt:lpstr>PowerPoint 簡報</vt:lpstr>
      <vt:lpstr>8.3. 多邊形估計 8.3.1 PA-#</vt:lpstr>
      <vt:lpstr>PowerPoint 簡報</vt:lpstr>
      <vt:lpstr>8.3.2 PA-ε</vt:lpstr>
      <vt:lpstr>8.4 對稱軸偵測與細化 </vt:lpstr>
      <vt:lpstr>PowerPoint 簡報</vt:lpstr>
      <vt:lpstr>PowerPoint 簡報</vt:lpstr>
      <vt:lpstr>8.4.2 細化</vt:lpstr>
      <vt:lpstr>PowerPoint 簡報</vt:lpstr>
      <vt:lpstr>PowerPoint 簡報</vt:lpstr>
      <vt:lpstr>PowerPoint 簡報</vt:lpstr>
      <vt:lpstr>8.5 動差計算</vt:lpstr>
      <vt:lpstr>PowerPoint 簡報</vt:lpstr>
      <vt:lpstr>PowerPoint 簡報</vt:lpstr>
      <vt:lpstr>PowerPoint 簡報</vt:lpstr>
      <vt:lpstr>PowerPoint 簡報</vt:lpstr>
      <vt:lpstr>PowerPoint 簡報</vt:lpstr>
      <vt:lpstr>PowerPoint 簡報</vt:lpstr>
      <vt:lpstr>8.6 同現矩陣</vt:lpstr>
      <vt:lpstr>8.7 支持向量式的紋理分類</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紋理描述與分類</dc:title>
  <dc:creator>Jhih</dc:creator>
  <cp:lastModifiedBy>IceRain</cp:lastModifiedBy>
  <cp:revision>444</cp:revision>
  <cp:lastPrinted>1601-01-01T00:00:00Z</cp:lastPrinted>
  <dcterms:created xsi:type="dcterms:W3CDTF">2002-06-27T04:48:03Z</dcterms:created>
  <dcterms:modified xsi:type="dcterms:W3CDTF">2015-08-05T13:08:23Z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