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11" r:id="rId4"/>
    <p:sldId id="258" r:id="rId5"/>
    <p:sldId id="261" r:id="rId6"/>
    <p:sldId id="260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68" r:id="rId23"/>
    <p:sldId id="269" r:id="rId24"/>
    <p:sldId id="271" r:id="rId25"/>
    <p:sldId id="270" r:id="rId26"/>
    <p:sldId id="275" r:id="rId27"/>
    <p:sldId id="276" r:id="rId28"/>
    <p:sldId id="277" r:id="rId29"/>
    <p:sldId id="278" r:id="rId30"/>
    <p:sldId id="279" r:id="rId31"/>
    <p:sldId id="281" r:id="rId32"/>
    <p:sldId id="280" r:id="rId33"/>
    <p:sldId id="300" r:id="rId34"/>
    <p:sldId id="282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9" autoAdjust="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93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5" Type="http://schemas.openxmlformats.org/officeDocument/2006/relationships/image" Target="../media/image98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B4E89C9-F74C-4761-8813-5C2D8755A8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3336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5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35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5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E7604D-F093-4F70-B3C3-B2DF7DF3E21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025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EF7F706-2557-454C-814D-64EBD053BDAE}" type="slidenum">
              <a:rPr lang="zh-TW" altLang="en-US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199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267033E-B525-424A-ACE3-AD3E9BE1564D}" type="slidenum">
              <a:rPr lang="zh-TW" altLang="en-US"/>
              <a:pPr>
                <a:spcBef>
                  <a:spcPct val="0"/>
                </a:spcBef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317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kumimoji="0" lang="zh-TW" altLang="en-US" sz="2400">
                  <a:latin typeface="Times New Roman" pitchFamily="18" charset="0"/>
                  <a:ea typeface="新細明體" charset="-120"/>
                </a:endParaRPr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D815B-6D81-4E46-86B4-6232C2CA8A7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6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71CD4-B5E5-4C85-8BD5-8F1CE332D4C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1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79C0C-5BFB-4CC0-86B6-76FEC2CE9B8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956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C74B-2C06-4338-AE47-6612E96DBF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89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E6B77-4164-40F1-878B-1595028F4D9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873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FDAF-6942-41DB-9F7C-FB3BD66DF53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4733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E4397-9AE3-4351-B8C5-C5E667B3279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BF861-CB5D-4DEB-A62D-9AF3E5A4D67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79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F4DC-B78E-4357-9A37-0DFEB23D6FA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8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8E8AF-64D1-447E-BCDC-1647E395455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17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8CFDC-27EC-4E4A-A745-03F504C15E8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597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9D080-A001-423F-8091-084ADAED8B7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381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135FDAF-6942-41DB-9F7C-FB3BD66DF53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hlin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zh-TW" altLang="en-US">
                <a:solidFill>
                  <a:schemeClr val="accent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27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27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07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2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60.bin"/><Relationship Id="rId3" Type="http://schemas.openxmlformats.org/officeDocument/2006/relationships/image" Target="../media/image50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47.wmf"/><Relationship Id="rId5" Type="http://schemas.openxmlformats.org/officeDocument/2006/relationships/image" Target="../media/image46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40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5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56.wmf"/><Relationship Id="rId26" Type="http://schemas.openxmlformats.org/officeDocument/2006/relationships/image" Target="../media/image58.wmf"/><Relationship Id="rId3" Type="http://schemas.openxmlformats.org/officeDocument/2006/relationships/image" Target="../media/image59.png"/><Relationship Id="rId21" Type="http://schemas.openxmlformats.org/officeDocument/2006/relationships/oleObject" Target="../embeddings/oleObject41.bin"/><Relationship Id="rId7" Type="http://schemas.openxmlformats.org/officeDocument/2006/relationships/image" Target="../media/image53.wmf"/><Relationship Id="rId12" Type="http://schemas.openxmlformats.org/officeDocument/2006/relationships/image" Target="../media/image60.png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0.bin"/><Relationship Id="rId11" Type="http://schemas.openxmlformats.org/officeDocument/2006/relationships/image" Target="../media/image54.wmf"/><Relationship Id="rId24" Type="http://schemas.openxmlformats.org/officeDocument/2006/relationships/image" Target="../media/image57.wmf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390.bin"/><Relationship Id="rId23" Type="http://schemas.openxmlformats.org/officeDocument/2006/relationships/oleObject" Target="../embeddings/oleObject411.bin"/><Relationship Id="rId28" Type="http://schemas.openxmlformats.org/officeDocument/2006/relationships/image" Target="../media/image58.wmf"/><Relationship Id="rId10" Type="http://schemas.openxmlformats.org/officeDocument/2006/relationships/oleObject" Target="../embeddings/oleObject380.bin"/><Relationship Id="rId19" Type="http://schemas.openxmlformats.org/officeDocument/2006/relationships/oleObject" Target="../embeddings/oleObject40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4.wmf"/><Relationship Id="rId14" Type="http://schemas.openxmlformats.org/officeDocument/2006/relationships/image" Target="../media/image55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4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470.bin"/><Relationship Id="rId26" Type="http://schemas.openxmlformats.org/officeDocument/2006/relationships/oleObject" Target="../embeddings/oleObject490.bin"/><Relationship Id="rId3" Type="http://schemas.openxmlformats.org/officeDocument/2006/relationships/image" Target="../media/image68.png"/><Relationship Id="rId21" Type="http://schemas.openxmlformats.org/officeDocument/2006/relationships/image" Target="../media/image65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64.wmf"/><Relationship Id="rId25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67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0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61.wmf"/><Relationship Id="rId15" Type="http://schemas.openxmlformats.org/officeDocument/2006/relationships/image" Target="../media/image63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50.bin"/><Relationship Id="rId10" Type="http://schemas.openxmlformats.org/officeDocument/2006/relationships/oleObject" Target="../embeddings/oleObject450.bin"/><Relationship Id="rId19" Type="http://schemas.openxmlformats.org/officeDocument/2006/relationships/image" Target="../media/image64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460.bin"/><Relationship Id="rId22" Type="http://schemas.openxmlformats.org/officeDocument/2006/relationships/oleObject" Target="../embeddings/oleObject480.bin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50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89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93.wmf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9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6.bin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07.png"/><Relationship Id="rId18" Type="http://schemas.openxmlformats.org/officeDocument/2006/relationships/oleObject" Target="../embeddings/oleObject92.bin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30.bin"/><Relationship Id="rId7" Type="http://schemas.openxmlformats.org/officeDocument/2006/relationships/image" Target="../media/image105.png"/><Relationship Id="rId12" Type="http://schemas.openxmlformats.org/officeDocument/2006/relationships/image" Target="../media/image106.png"/><Relationship Id="rId17" Type="http://schemas.openxmlformats.org/officeDocument/2006/relationships/image" Target="../media/image98.wmf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11.bin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0.wmf"/><Relationship Id="rId11" Type="http://schemas.openxmlformats.org/officeDocument/2006/relationships/image" Target="../media/image102.wmf"/><Relationship Id="rId24" Type="http://schemas.openxmlformats.org/officeDocument/2006/relationships/image" Target="../media/image108.png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940.bin"/><Relationship Id="rId28" Type="http://schemas.openxmlformats.org/officeDocument/2006/relationships/image" Target="../media/image93.wmf"/><Relationship Id="rId10" Type="http://schemas.openxmlformats.org/officeDocument/2006/relationships/oleObject" Target="../embeddings/oleObject90.bin"/><Relationship Id="rId19" Type="http://schemas.openxmlformats.org/officeDocument/2006/relationships/oleObject" Target="../embeddings/oleObject920.bin"/><Relationship Id="rId4" Type="http://schemas.openxmlformats.org/officeDocument/2006/relationships/image" Target="../media/image99.wmf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4.bin"/><Relationship Id="rId27" Type="http://schemas.openxmlformats.org/officeDocument/2006/relationships/oleObject" Target="../embeddings/oleObject9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9.bin"/><Relationship Id="rId3" Type="http://schemas.openxmlformats.org/officeDocument/2006/relationships/image" Target="../media/image109.png"/><Relationship Id="rId7" Type="http://schemas.openxmlformats.org/officeDocument/2006/relationships/oleObject" Target="../embeddings/oleObject970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8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05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99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3.wmf"/><Relationship Id="rId17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2.png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35.png"/><Relationship Id="rId7" Type="http://schemas.openxmlformats.org/officeDocument/2006/relationships/oleObject" Target="../embeddings/oleObject1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11" Type="http://schemas.openxmlformats.org/officeDocument/2006/relationships/image" Target="../media/image139.png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8.png"/><Relationship Id="rId4" Type="http://schemas.openxmlformats.org/officeDocument/2006/relationships/image" Target="../media/image136.png"/><Relationship Id="rId9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7" Type="http://schemas.openxmlformats.org/officeDocument/2006/relationships/image" Target="../media/image145.png"/><Relationship Id="rId2" Type="http://schemas.openxmlformats.org/officeDocument/2006/relationships/image" Target="../media/image1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jpe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10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2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9.png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2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2.png"/><Relationship Id="rId4" Type="http://schemas.openxmlformats.org/officeDocument/2006/relationships/image" Target="../media/image2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10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wmf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380.bin"/><Relationship Id="rId39" Type="http://schemas.openxmlformats.org/officeDocument/2006/relationships/image" Target="../media/image165.wmf"/><Relationship Id="rId21" Type="http://schemas.openxmlformats.org/officeDocument/2006/relationships/image" Target="../media/image162.wmf"/><Relationship Id="rId34" Type="http://schemas.openxmlformats.org/officeDocument/2006/relationships/oleObject" Target="../embeddings/oleObject1410.bin"/><Relationship Id="rId42" Type="http://schemas.openxmlformats.org/officeDocument/2006/relationships/oleObject" Target="../embeddings/oleObject1430.bin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7.bin"/><Relationship Id="rId29" Type="http://schemas.openxmlformats.org/officeDocument/2006/relationships/oleObject" Target="../embeddings/oleObject1390.bin"/><Relationship Id="rId41" Type="http://schemas.openxmlformats.org/officeDocument/2006/relationships/image" Target="../media/image166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59.wmf"/><Relationship Id="rId24" Type="http://schemas.openxmlformats.org/officeDocument/2006/relationships/oleObject" Target="../embeddings/oleObject138.bin"/><Relationship Id="rId32" Type="http://schemas.openxmlformats.org/officeDocument/2006/relationships/oleObject" Target="../embeddings/oleObject141.bin"/><Relationship Id="rId37" Type="http://schemas.openxmlformats.org/officeDocument/2006/relationships/image" Target="../media/image165.wmf"/><Relationship Id="rId40" Type="http://schemas.openxmlformats.org/officeDocument/2006/relationships/oleObject" Target="../embeddings/oleObject143.bin"/><Relationship Id="rId5" Type="http://schemas.openxmlformats.org/officeDocument/2006/relationships/image" Target="../media/image158.wmf"/><Relationship Id="rId15" Type="http://schemas.openxmlformats.org/officeDocument/2006/relationships/image" Target="../media/image160.wmf"/><Relationship Id="rId23" Type="http://schemas.openxmlformats.org/officeDocument/2006/relationships/image" Target="../media/image162.wmf"/><Relationship Id="rId28" Type="http://schemas.openxmlformats.org/officeDocument/2006/relationships/oleObject" Target="../embeddings/oleObject139.bin"/><Relationship Id="rId36" Type="http://schemas.openxmlformats.org/officeDocument/2006/relationships/oleObject" Target="../embeddings/oleObject142.bin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61.wmf"/><Relationship Id="rId31" Type="http://schemas.openxmlformats.org/officeDocument/2006/relationships/oleObject" Target="../embeddings/oleObject1400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70.bin"/><Relationship Id="rId27" Type="http://schemas.openxmlformats.org/officeDocument/2006/relationships/image" Target="../media/image163.wmf"/><Relationship Id="rId30" Type="http://schemas.openxmlformats.org/officeDocument/2006/relationships/oleObject" Target="../embeddings/oleObject140.bin"/><Relationship Id="rId35" Type="http://schemas.openxmlformats.org/officeDocument/2006/relationships/image" Target="../media/image164.wmf"/><Relationship Id="rId43" Type="http://schemas.openxmlformats.org/officeDocument/2006/relationships/image" Target="../media/image166.wmf"/><Relationship Id="rId8" Type="http://schemas.openxmlformats.org/officeDocument/2006/relationships/oleObject" Target="../embeddings/oleObject130.bin"/><Relationship Id="rId3" Type="http://schemas.openxmlformats.org/officeDocument/2006/relationships/image" Target="../media/image180.png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61.wmf"/><Relationship Id="rId25" Type="http://schemas.openxmlformats.org/officeDocument/2006/relationships/image" Target="../media/image163.wmf"/><Relationship Id="rId33" Type="http://schemas.openxmlformats.org/officeDocument/2006/relationships/image" Target="../media/image164.wmf"/><Relationship Id="rId38" Type="http://schemas.openxmlformats.org/officeDocument/2006/relationships/oleObject" Target="../embeddings/oleObject142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93" Type="http://schemas.openxmlformats.org/officeDocument/2006/relationships/image" Target="../media/image171.png"/><Relationship Id="rId3" Type="http://schemas.openxmlformats.org/officeDocument/2006/relationships/image" Target="../media/image182.png"/><Relationship Id="rId92" Type="http://schemas.openxmlformats.org/officeDocument/2006/relationships/image" Target="../media/image2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94" Type="http://schemas.openxmlformats.org/officeDocument/2006/relationships/image" Target="../media/image1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.bin"/><Relationship Id="rId18" Type="http://schemas.openxmlformats.org/officeDocument/2006/relationships/image" Target="../media/image8.wmf"/><Relationship Id="rId26" Type="http://schemas.openxmlformats.org/officeDocument/2006/relationships/image" Target="../media/image17.png"/><Relationship Id="rId39" Type="http://schemas.openxmlformats.org/officeDocument/2006/relationships/oleObject" Target="../embeddings/oleObject10.bin"/><Relationship Id="rId21" Type="http://schemas.openxmlformats.org/officeDocument/2006/relationships/oleObject" Target="../embeddings/oleObject6.bin"/><Relationship Id="rId34" Type="http://schemas.openxmlformats.org/officeDocument/2006/relationships/image" Target="../media/image11.wmf"/><Relationship Id="rId42" Type="http://schemas.openxmlformats.org/officeDocument/2006/relationships/image" Target="../media/image13.wmf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710.bin"/><Relationship Id="rId41" Type="http://schemas.openxmlformats.org/officeDocument/2006/relationships/oleObject" Target="../embeddings/oleObject101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9.wmf"/><Relationship Id="rId32" Type="http://schemas.openxmlformats.org/officeDocument/2006/relationships/image" Target="../media/image11.wmf"/><Relationship Id="rId37" Type="http://schemas.openxmlformats.org/officeDocument/2006/relationships/oleObject" Target="../embeddings/oleObject910.bin"/><Relationship Id="rId40" Type="http://schemas.openxmlformats.org/officeDocument/2006/relationships/image" Target="../media/image13.wmf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410.bin"/><Relationship Id="rId23" Type="http://schemas.openxmlformats.org/officeDocument/2006/relationships/oleObject" Target="../embeddings/oleObject610.bin"/><Relationship Id="rId28" Type="http://schemas.openxmlformats.org/officeDocument/2006/relationships/image" Target="../media/image10.wmf"/><Relationship Id="rId36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510.bin"/><Relationship Id="rId31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7.bin"/><Relationship Id="rId30" Type="http://schemas.openxmlformats.org/officeDocument/2006/relationships/image" Target="../media/image10.wmf"/><Relationship Id="rId35" Type="http://schemas.openxmlformats.org/officeDocument/2006/relationships/oleObject" Target="../embeddings/oleObject9.bin"/><Relationship Id="rId43" Type="http://schemas.openxmlformats.org/officeDocument/2006/relationships/image" Target="../media/image18.png"/><Relationship Id="rId8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5.bin"/><Relationship Id="rId25" Type="http://schemas.openxmlformats.org/officeDocument/2006/relationships/image" Target="../media/image16.png"/><Relationship Id="rId33" Type="http://schemas.openxmlformats.org/officeDocument/2006/relationships/oleObject" Target="../embeddings/oleObject810.bin"/><Relationship Id="rId38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3.wmf"/><Relationship Id="rId3" Type="http://schemas.openxmlformats.org/officeDocument/2006/relationships/image" Target="../media/image25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</a:t>
            </a: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b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圖形識別、匹配與三維影像重建</a:t>
            </a:r>
          </a:p>
        </p:txBody>
      </p:sp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2BEBC3-70E8-4DCA-B447-6AB623A05D94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836613"/>
                <a:ext cx="7786688" cy="4238625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影響值 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2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𝑡𝑟𝑎𝑐𝑒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))2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決定是否小區域內有角點，判斷的準則為</a:t>
                </a:r>
              </a:p>
              <a:p>
                <a:pPr lvl="1" eaLnBrk="1" hangingPunct="1">
                  <a:buFont typeface="Wingdings" panose="05000000000000000000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且         ：代表平滑區</a:t>
                </a:r>
              </a:p>
              <a:p>
                <a:pPr lvl="1" eaLnBrk="1" hangingPunct="1">
                  <a:buFont typeface="Wingdings" panose="05000000000000000000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：代表含一邊的區域</a:t>
                </a:r>
              </a:p>
              <a:p>
                <a:pPr lvl="1" eaLnBrk="1" hangingPunct="1">
                  <a:buFont typeface="Wingdings" panose="05000000000000000000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：代表有角點的區域</a:t>
                </a:r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利用以上方法可以將所有角點找出來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 </a:t>
                </a: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/>
                <a:endPara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613"/>
                <a:ext cx="7786688" cy="4238625"/>
              </a:xfrm>
              <a:blipFill rotWithShape="0">
                <a:blip r:embed="rId4"/>
                <a:stretch>
                  <a:fillRect l="-313" t="-10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186B0-74E0-479F-AFE2-8A7F082A2064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937225"/>
              </p:ext>
            </p:extLst>
          </p:nvPr>
        </p:nvGraphicFramePr>
        <p:xfrm>
          <a:off x="1331913" y="1628775"/>
          <a:ext cx="7191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5" imgW="380670" imgH="177646" progId="Equation.DSMT4">
                  <p:embed/>
                </p:oleObj>
              </mc:Choice>
              <mc:Fallback>
                <p:oleObj name="Equation" r:id="rId5" imgW="380670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71913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24028"/>
              </p:ext>
            </p:extLst>
          </p:nvPr>
        </p:nvGraphicFramePr>
        <p:xfrm>
          <a:off x="2339975" y="1628775"/>
          <a:ext cx="7191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r:id="rId7" imgW="380670" imgH="177646" progId="Equation.DSMT4">
                  <p:embed/>
                </p:oleObj>
              </mc:Choice>
              <mc:Fallback>
                <p:oleObj r:id="rId7" imgW="380670" imgH="17764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628775"/>
                        <a:ext cx="71913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048156"/>
              </p:ext>
            </p:extLst>
          </p:nvPr>
        </p:nvGraphicFramePr>
        <p:xfrm>
          <a:off x="1331913" y="1998663"/>
          <a:ext cx="7191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r:id="rId9" imgW="368140" imgH="177723" progId="Equation.DSMT4">
                  <p:embed/>
                </p:oleObj>
              </mc:Choice>
              <mc:Fallback>
                <p:oleObj r:id="rId9" imgW="368140" imgH="17772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98663"/>
                        <a:ext cx="7191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群組 14"/>
          <p:cNvGrpSpPr>
            <a:grpSpLocks/>
          </p:cNvGrpSpPr>
          <p:nvPr/>
        </p:nvGrpSpPr>
        <p:grpSpPr bwMode="auto">
          <a:xfrm>
            <a:off x="1258888" y="3573463"/>
            <a:ext cx="6356350" cy="2713453"/>
            <a:chOff x="1258888" y="3573016"/>
            <a:chExt cx="6356350" cy="2713454"/>
          </a:xfrm>
        </p:grpSpPr>
        <p:pic>
          <p:nvPicPr>
            <p:cNvPr id="13321" name="Picture 14" descr="TestImag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888" y="3573016"/>
              <a:ext cx="2971800" cy="2227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Picture 15" descr="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8" y="3590479"/>
              <a:ext cx="2971800" cy="222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文字方塊 16"/>
            <p:cNvSpPr txBox="1">
              <a:spLocks noChangeArrowheads="1"/>
            </p:cNvSpPr>
            <p:nvPr/>
          </p:nvSpPr>
          <p:spPr bwMode="auto">
            <a:xfrm>
              <a:off x="1952625" y="5947916"/>
              <a:ext cx="1584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(a)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原始影像</a:t>
              </a:r>
            </a:p>
          </p:txBody>
        </p:sp>
        <p:sp>
          <p:nvSpPr>
            <p:cNvPr id="13324" name="文字方塊 17"/>
            <p:cNvSpPr txBox="1">
              <a:spLocks noChangeArrowheads="1"/>
            </p:cNvSpPr>
            <p:nvPr/>
          </p:nvSpPr>
          <p:spPr bwMode="auto">
            <a:xfrm>
              <a:off x="5192713" y="5947916"/>
              <a:ext cx="18732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(b)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找出的角點集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SIFT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關鍵點偵測法</a:t>
            </a:r>
          </a:p>
        </p:txBody>
      </p:sp>
      <p:sp>
        <p:nvSpPr>
          <p:cNvPr id="1536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E8C0F2-ED97-4F3C-A387-FC6A80FBB696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363" name="群組 12"/>
          <p:cNvGrpSpPr>
            <a:grpSpLocks/>
          </p:cNvGrpSpPr>
          <p:nvPr/>
        </p:nvGrpSpPr>
        <p:grpSpPr bwMode="auto">
          <a:xfrm>
            <a:off x="468313" y="1638300"/>
            <a:ext cx="8229600" cy="4238625"/>
            <a:chOff x="457200" y="1341438"/>
            <a:chExt cx="8229600" cy="4238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5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457200" y="1341438"/>
                  <a:ext cx="8229600" cy="4238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將影像進行縮減取樣 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次，例如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=2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可分成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3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個影像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尺度。</a:t>
                  </a: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利用不同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標準差的高斯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函數。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例如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=4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，利用    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                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將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不同高斯函數與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3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個影像尺度作迴積運算：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   接著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對同尺度且相鄰的影像做</a:t>
                  </a:r>
                  <a:r>
                    <a:rPr lang="en-US" altLang="zh-TW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DOG</a:t>
                  </a:r>
                  <a:r>
                    <a:rPr lang="en-US" altLang="zh-TW" sz="22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(Difference-of-Gaussian)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: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   </a:t>
                  </a:r>
                </a:p>
                <a:p>
                  <a:pPr eaLnBrk="1" hangingPunct="1">
                    <a:buFontTx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   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Tx/>
                    <a:buNone/>
                  </a:pP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</a:t>
                  </a:r>
                </a:p>
                <a:p>
                  <a:pPr eaLnBrk="1" hangingPunct="1">
                    <a:buFontTx/>
                    <a:buNone/>
                  </a:pP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65" name="Rectangl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1341438"/>
                  <a:ext cx="8229600" cy="42386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0" t="-1007" r="-59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366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2792754"/>
                    </p:ext>
                  </p:extLst>
                </p:nvPr>
              </p:nvGraphicFramePr>
              <p:xfrm>
                <a:off x="6658495" y="1763986"/>
                <a:ext cx="1574800" cy="3667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506" name="Equation" r:id="rId4" imgW="977900" imgH="228600" progId="Equation.DSMT4">
                        <p:embed/>
                      </p:oleObj>
                    </mc:Choice>
                    <mc:Fallback>
                      <p:oleObj name="Equation" r:id="rId4" imgW="977900" imgH="22860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58495" y="1763986"/>
                              <a:ext cx="1574800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366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2792754"/>
                    </p:ext>
                  </p:extLst>
                </p:nvPr>
              </p:nvGraphicFramePr>
              <p:xfrm>
                <a:off x="6658495" y="1763986"/>
                <a:ext cx="1574800" cy="3667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446" name="Equation" r:id="rId6" imgW="977900" imgH="228600" progId="Equation.DSMT4">
                        <p:embed/>
                      </p:oleObj>
                    </mc:Choice>
                    <mc:Fallback>
                      <p:oleObj name="Equation" r:id="rId6" imgW="977900" imgH="22860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58495" y="1763986"/>
                              <a:ext cx="1574800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367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6554771"/>
                    </p:ext>
                  </p:extLst>
                </p:nvPr>
              </p:nvGraphicFramePr>
              <p:xfrm>
                <a:off x="2400647" y="2632075"/>
                <a:ext cx="4667250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507" name="Equation" r:id="rId8" imgW="2133600" imgH="228600" progId="Equation.DSMT4">
                        <p:embed/>
                      </p:oleObj>
                    </mc:Choice>
                    <mc:Fallback>
                      <p:oleObj name="Equation" r:id="rId8" imgW="2133600" imgH="22860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647" y="2632075"/>
                              <a:ext cx="4667250" cy="5000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367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6554771"/>
                    </p:ext>
                  </p:extLst>
                </p:nvPr>
              </p:nvGraphicFramePr>
              <p:xfrm>
                <a:off x="2400647" y="2632075"/>
                <a:ext cx="4667250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447" name="Equation" r:id="rId10" imgW="2133600" imgH="228600" progId="Equation.DSMT4">
                        <p:embed/>
                      </p:oleObj>
                    </mc:Choice>
                    <mc:Fallback>
                      <p:oleObj name="Equation" r:id="rId10" imgW="2133600" imgH="22860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647" y="2632075"/>
                              <a:ext cx="4667250" cy="5000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368" name="Object 14"/>
                <p:cNvGraphicFramePr>
                  <a:graphicFrameLocks noChangeAspect="1"/>
                </p:cNvGraphicFramePr>
                <p:nvPr/>
              </p:nvGraphicFramePr>
              <p:xfrm>
                <a:off x="1392535" y="4149080"/>
                <a:ext cx="7000875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508" name="Equation" r:id="rId12" imgW="3200400" imgH="228600" progId="Equation.DSMT4">
                        <p:embed/>
                      </p:oleObj>
                    </mc:Choice>
                    <mc:Fallback>
                      <p:oleObj name="Equation" r:id="rId12" imgW="3200400" imgH="228600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535" y="4149080"/>
                              <a:ext cx="7000875" cy="5000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368" name="Object 14"/>
                <p:cNvGraphicFramePr>
                  <a:graphicFrameLocks noChangeAspect="1"/>
                </p:cNvGraphicFramePr>
                <p:nvPr/>
              </p:nvGraphicFramePr>
              <p:xfrm>
                <a:off x="1392535" y="4149080"/>
                <a:ext cx="7000875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448" name="Equation" r:id="rId14" imgW="3200400" imgH="228600" progId="Equation.DSMT4">
                        <p:embed/>
                      </p:oleObj>
                    </mc:Choice>
                    <mc:Fallback>
                      <p:oleObj name="Equation" r:id="rId14" imgW="3200400" imgH="228600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535" y="4149080"/>
                              <a:ext cx="7000875" cy="5000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369" name="Object 15"/>
                <p:cNvGraphicFramePr>
                  <a:graphicFrameLocks noChangeAspect="1"/>
                </p:cNvGraphicFramePr>
                <p:nvPr/>
              </p:nvGraphicFramePr>
              <p:xfrm>
                <a:off x="3048719" y="4653136"/>
                <a:ext cx="3917950" cy="5000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509" name="Equation" r:id="rId16" imgW="1790700" imgH="228600" progId="Equation.DSMT4">
                        <p:embed/>
                      </p:oleObj>
                    </mc:Choice>
                    <mc:Fallback>
                      <p:oleObj name="Equation" r:id="rId16" imgW="1790700" imgH="228600" progId="Equation.DSMT4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48719" y="4653136"/>
                              <a:ext cx="3917950" cy="5000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369" name="Object 15"/>
                <p:cNvGraphicFramePr>
                  <a:graphicFrameLocks noChangeAspect="1"/>
                </p:cNvGraphicFramePr>
                <p:nvPr/>
              </p:nvGraphicFramePr>
              <p:xfrm>
                <a:off x="3048719" y="4653136"/>
                <a:ext cx="3917950" cy="5000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449" name="Equation" r:id="rId18" imgW="1790700" imgH="228600" progId="Equation.DSMT4">
                        <p:embed/>
                      </p:oleObj>
                    </mc:Choice>
                    <mc:Fallback>
                      <p:oleObj name="Equation" r:id="rId18" imgW="1790700" imgH="228600" progId="Equation.DSMT4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48719" y="4653136"/>
                              <a:ext cx="3917950" cy="5000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6F3FF7-7C09-41FA-A0AA-A319C2BED9B0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 dirty="0">
              <a:latin typeface="Arial Black" panose="020B0A04020102020204" pitchFamily="34" charset="0"/>
            </a:endParaRPr>
          </a:p>
        </p:txBody>
      </p:sp>
      <p:sp>
        <p:nvSpPr>
          <p:cNvPr id="16388" name="文字方塊 6"/>
          <p:cNvSpPr txBox="1">
            <a:spLocks noChangeArrowheads="1"/>
          </p:cNvSpPr>
          <p:nvPr/>
        </p:nvSpPr>
        <p:spPr bwMode="auto">
          <a:xfrm>
            <a:off x="3203575" y="6165850"/>
            <a:ext cx="273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9.3.2.1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金字塔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555625"/>
            <a:ext cx="6496050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4E5022-BEE6-4782-9DF9-0972765D0843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042988" y="1125538"/>
            <a:ext cx="7416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每個像素與周圍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個像素及上下層同位置周圍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個像素做比較，如果該像素為極值，則設為候選關鍵點。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413" name="文字方塊 6"/>
          <p:cNvSpPr txBox="1">
            <a:spLocks noChangeArrowheads="1"/>
          </p:cNvSpPr>
          <p:nvPr/>
        </p:nvSpPr>
        <p:spPr bwMode="auto">
          <a:xfrm>
            <a:off x="3109913" y="5898758"/>
            <a:ext cx="3024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9.3.2.2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金字塔找極值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422333"/>
            <a:ext cx="3544614" cy="3451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DB18C8-212B-4C40-AC09-33D52AEA80AC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435" name="群組 26"/>
          <p:cNvGrpSpPr>
            <a:grpSpLocks/>
          </p:cNvGrpSpPr>
          <p:nvPr/>
        </p:nvGrpSpPr>
        <p:grpSpPr bwMode="auto">
          <a:xfrm>
            <a:off x="0" y="-472698"/>
            <a:ext cx="8748713" cy="6205954"/>
            <a:chOff x="0" y="-184664"/>
            <a:chExt cx="8748713" cy="6205880"/>
          </a:xfrm>
        </p:grpSpPr>
        <p:sp>
          <p:nvSpPr>
            <p:cNvPr id="18436" name="Rectangle 7"/>
            <p:cNvSpPr>
              <a:spLocks noChangeArrowheads="1"/>
            </p:cNvSpPr>
            <p:nvPr/>
          </p:nvSpPr>
          <p:spPr bwMode="auto">
            <a:xfrm>
              <a:off x="0" y="-184664"/>
              <a:ext cx="184731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437" name="Rectangle 9"/>
            <p:cNvSpPr>
              <a:spLocks noChangeArrowheads="1"/>
            </p:cNvSpPr>
            <p:nvPr/>
          </p:nvSpPr>
          <p:spPr bwMode="auto">
            <a:xfrm>
              <a:off x="0" y="-184664"/>
              <a:ext cx="184731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438" name="Rectangle 11"/>
            <p:cNvSpPr>
              <a:spLocks noChangeArrowheads="1"/>
            </p:cNvSpPr>
            <p:nvPr/>
          </p:nvSpPr>
          <p:spPr bwMode="auto">
            <a:xfrm>
              <a:off x="0" y="-184664"/>
              <a:ext cx="184731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439" name="Rectangle 13"/>
            <p:cNvSpPr>
              <a:spLocks noChangeArrowheads="1"/>
            </p:cNvSpPr>
            <p:nvPr/>
          </p:nvSpPr>
          <p:spPr bwMode="auto">
            <a:xfrm>
              <a:off x="0" y="-184664"/>
              <a:ext cx="184731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440" name="Rectangle 16"/>
            <p:cNvSpPr>
              <a:spLocks noChangeArrowheads="1"/>
            </p:cNvSpPr>
            <p:nvPr/>
          </p:nvSpPr>
          <p:spPr bwMode="auto">
            <a:xfrm>
              <a:off x="0" y="-184664"/>
              <a:ext cx="184731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519113" y="846549"/>
                  <a:ext cx="8229600" cy="4238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以每個候選關鍵 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itchFamily="18" charset="0"/>
                        </a:rPr>
                        <m:t>𝑋</m:t>
                      </m:r>
                    </m:oMath>
                  </a14:m>
                  <a:r>
                    <a:rPr lang="en-US" altLang="zh-TW" sz="2200" i="1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點當原點，算出  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               </a:t>
                  </a: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其中　　　　　 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。令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座標　時有極值點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D(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  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)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。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如果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　內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的座標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值都小於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0.5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，則我們將此點視為極值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點並檢查</a:t>
                  </a: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                       是否成立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; 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否則將原點繼續移到新的整數座標點，並且繼續前述步驟，直到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itchFamily="18" charset="0"/>
                    </a:rPr>
                    <a:t>收斂。若   　　           ，代表此區域的對比較低，應移除此關鍵點。　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None/>
                    <a:defRPr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9113" y="846549"/>
                  <a:ext cx="8229600" cy="42385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3" t="-1007" r="-74" b="-3323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442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69456722"/>
                    </p:ext>
                  </p:extLst>
                </p:nvPr>
              </p:nvGraphicFramePr>
              <p:xfrm>
                <a:off x="1833563" y="1484295"/>
                <a:ext cx="4789487" cy="76516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675" name="Equation" r:id="rId4" imgW="2628720" imgH="419040" progId="Equation.DSMT4">
                        <p:embed/>
                      </p:oleObj>
                    </mc:Choice>
                    <mc:Fallback>
                      <p:oleObj name="Equation" r:id="rId4" imgW="2628720" imgH="41904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3563" y="1484295"/>
                              <a:ext cx="4789487" cy="765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442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69456722"/>
                    </p:ext>
                  </p:extLst>
                </p:nvPr>
              </p:nvGraphicFramePr>
              <p:xfrm>
                <a:off x="1833563" y="1484295"/>
                <a:ext cx="4789487" cy="76516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70" name="Equation" r:id="rId6" imgW="2628720" imgH="419040" progId="Equation.DSMT4">
                        <p:embed/>
                      </p:oleObj>
                    </mc:Choice>
                    <mc:Fallback>
                      <p:oleObj name="Equation" r:id="rId6" imgW="2628720" imgH="41904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3563" y="1484295"/>
                              <a:ext cx="4789487" cy="765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443" name="Object 4"/>
                <p:cNvGraphicFramePr>
                  <a:graphicFrameLocks noChangeAspect="1"/>
                </p:cNvGraphicFramePr>
                <p:nvPr/>
              </p:nvGraphicFramePr>
              <p:xfrm>
                <a:off x="1153716" y="2477132"/>
                <a:ext cx="1417637" cy="3698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676" name="Equation" r:id="rId8" imgW="876300" imgH="228600" progId="Equation.DSMT4">
                        <p:embed/>
                      </p:oleObj>
                    </mc:Choice>
                    <mc:Fallback>
                      <p:oleObj name="Equation" r:id="rId8" imgW="876300" imgH="22860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3716" y="2477132"/>
                              <a:ext cx="1417637" cy="3698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443" name="Object 4"/>
                <p:cNvGraphicFramePr>
                  <a:graphicFrameLocks noChangeAspect="1"/>
                </p:cNvGraphicFramePr>
                <p:nvPr/>
              </p:nvGraphicFramePr>
              <p:xfrm>
                <a:off x="1153716" y="2477132"/>
                <a:ext cx="1417637" cy="3698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71" name="Equation" r:id="rId10" imgW="876300" imgH="228600" progId="Equation.DSMT4">
                        <p:embed/>
                      </p:oleObj>
                    </mc:Choice>
                    <mc:Fallback>
                      <p:oleObj name="Equation" r:id="rId10" imgW="876300" imgH="22860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3716" y="2477132"/>
                              <a:ext cx="1417637" cy="3698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18444" name="Picture 15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268" y="2477498"/>
              <a:ext cx="214313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5" name="Picture 15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840" y="2477498"/>
              <a:ext cx="214312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46" name="群組 34"/>
            <p:cNvGrpSpPr>
              <a:grpSpLocks/>
            </p:cNvGrpSpPr>
            <p:nvPr/>
          </p:nvGrpSpPr>
          <p:grpSpPr bwMode="auto">
            <a:xfrm>
              <a:off x="3211513" y="3192425"/>
              <a:ext cx="2700337" cy="765166"/>
              <a:chOff x="3382963" y="3786738"/>
              <a:chExt cx="2700345" cy="76516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455" name="Object 2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43495285"/>
                      </p:ext>
                    </p:extLst>
                  </p:nvPr>
                </p:nvGraphicFramePr>
                <p:xfrm>
                  <a:off x="3382963" y="3786738"/>
                  <a:ext cx="1876430" cy="76516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677" name="Equation" r:id="rId13" imgW="1028520" imgH="419040" progId="Equation.DSMT4">
                          <p:embed/>
                        </p:oleObj>
                      </mc:Choice>
                      <mc:Fallback>
                        <p:oleObj name="Equation" r:id="rId13" imgW="1028520" imgH="419040" progId="Equation.DSMT4">
                          <p:embed/>
                          <p:pic>
                            <p:nvPicPr>
                              <p:cNvPr id="0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2963" y="3786738"/>
                                <a:ext cx="1876430" cy="7651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8455" name="Object 2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43495285"/>
                      </p:ext>
                    </p:extLst>
                  </p:nvPr>
                </p:nvGraphicFramePr>
                <p:xfrm>
                  <a:off x="3382963" y="3786738"/>
                  <a:ext cx="1876430" cy="76516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572" name="Equation" r:id="rId15" imgW="1028520" imgH="419040" progId="Equation.DSMT4">
                          <p:embed/>
                        </p:oleObj>
                      </mc:Choice>
                      <mc:Fallback>
                        <p:oleObj name="Equation" r:id="rId15" imgW="1028520" imgH="419040" progId="Equation.DSMT4">
                          <p:embed/>
                          <p:pic>
                            <p:nvPicPr>
                              <p:cNvPr id="0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2963" y="3786738"/>
                                <a:ext cx="1876430" cy="7651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18456" name="Picture 15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4000504"/>
                <a:ext cx="214314" cy="363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457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5643570" y="4000504"/>
                  <a:ext cx="439738" cy="3238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678" name="Equation" r:id="rId17" imgW="241091" imgH="177646" progId="Equation.DSMT4">
                          <p:embed/>
                        </p:oleObj>
                      </mc:Choice>
                      <mc:Fallback>
                        <p:oleObj name="Equation" r:id="rId17" imgW="241091" imgH="177646" progId="Equation.DSMT4">
                          <p:embed/>
                          <p:pic>
                            <p:nvPicPr>
                              <p:cNvPr id="0" name="Object 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43570" y="4000504"/>
                                <a:ext cx="439738" cy="3238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8457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5643570" y="4000504"/>
                  <a:ext cx="439738" cy="3238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573" name="Equation" r:id="rId19" imgW="241091" imgH="177646" progId="Equation.DSMT4">
                          <p:embed/>
                        </p:oleObj>
                      </mc:Choice>
                      <mc:Fallback>
                        <p:oleObj name="Equation" r:id="rId19" imgW="241091" imgH="177646" progId="Equation.DSMT4">
                          <p:embed/>
                          <p:pic>
                            <p:nvPicPr>
                              <p:cNvPr id="0" name="Object 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43570" y="4000504"/>
                                <a:ext cx="439738" cy="3238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8447" name="群組 35"/>
            <p:cNvGrpSpPr>
              <a:grpSpLocks/>
            </p:cNvGrpSpPr>
            <p:nvPr/>
          </p:nvGrpSpPr>
          <p:grpSpPr bwMode="auto">
            <a:xfrm>
              <a:off x="2928938" y="3977689"/>
              <a:ext cx="2857538" cy="906736"/>
              <a:chOff x="2786050" y="4562475"/>
              <a:chExt cx="2857551" cy="90673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453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3022601" y="4562475"/>
                  <a:ext cx="2621000" cy="90673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679" name="Equation" r:id="rId21" imgW="1473200" imgH="508000" progId="Equation.DSMT4">
                          <p:embed/>
                        </p:oleObj>
                      </mc:Choice>
                      <mc:Fallback>
                        <p:oleObj name="Equation" r:id="rId21" imgW="1473200" imgH="508000" progId="Equation.DSMT4">
                          <p:embed/>
                          <p:pic>
                            <p:nvPicPr>
                              <p:cNvPr id="0" name="Object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22601" y="4562475"/>
                                <a:ext cx="2621000" cy="9067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8453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3022601" y="4562475"/>
                  <a:ext cx="2621000" cy="90673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574" name="Equation" r:id="rId23" imgW="1473200" imgH="508000" progId="Equation.DSMT4">
                          <p:embed/>
                        </p:oleObj>
                      </mc:Choice>
                      <mc:Fallback>
                        <p:oleObj name="Equation" r:id="rId23" imgW="1473200" imgH="508000" progId="Equation.DSMT4">
                          <p:embed/>
                          <p:pic>
                            <p:nvPicPr>
                              <p:cNvPr id="0" name="Object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22601" y="4562475"/>
                                <a:ext cx="2621000" cy="9067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18454" name="Picture 15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6050" y="4857760"/>
                <a:ext cx="214314" cy="363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449" name="Picture 15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883884"/>
              <a:ext cx="214313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50" name="群組 32"/>
            <p:cNvGrpSpPr>
              <a:grpSpLocks/>
            </p:cNvGrpSpPr>
            <p:nvPr/>
          </p:nvGrpSpPr>
          <p:grpSpPr bwMode="auto">
            <a:xfrm>
              <a:off x="4572000" y="5608550"/>
              <a:ext cx="1598613" cy="412666"/>
              <a:chOff x="4468291" y="5774339"/>
              <a:chExt cx="1598613" cy="41266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451" name="Object 2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27302304"/>
                      </p:ext>
                    </p:extLst>
                  </p:nvPr>
                </p:nvGraphicFramePr>
                <p:xfrm>
                  <a:off x="4468291" y="5815530"/>
                  <a:ext cx="1598613" cy="37147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680" name="Equation" r:id="rId25" imgW="876300" imgH="203200" progId="Equation.DSMT4">
                          <p:embed/>
                        </p:oleObj>
                      </mc:Choice>
                      <mc:Fallback>
                        <p:oleObj name="Equation" r:id="rId25" imgW="876300" imgH="203200" progId="Equation.DSMT4">
                          <p:embed/>
                          <p:pic>
                            <p:nvPicPr>
                              <p:cNvPr id="0" name="Object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68291" y="5815530"/>
                                <a:ext cx="1598613" cy="3714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8451" name="Object 2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27302304"/>
                      </p:ext>
                    </p:extLst>
                  </p:nvPr>
                </p:nvGraphicFramePr>
                <p:xfrm>
                  <a:off x="4468291" y="5815530"/>
                  <a:ext cx="1598613" cy="37147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575" name="Equation" r:id="rId27" imgW="876300" imgH="203200" progId="Equation.DSMT4">
                          <p:embed/>
                        </p:oleObj>
                      </mc:Choice>
                      <mc:Fallback>
                        <p:oleObj name="Equation" r:id="rId27" imgW="876300" imgH="203200" progId="Equation.DSMT4">
                          <p:embed/>
                          <p:pic>
                            <p:nvPicPr>
                              <p:cNvPr id="0" name="Object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68291" y="5815530"/>
                                <a:ext cx="1598613" cy="3714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18452" name="Picture 15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9864" y="5774339"/>
                <a:ext cx="214313" cy="363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295783"/>
              </p:ext>
            </p:extLst>
          </p:nvPr>
        </p:nvGraphicFramePr>
        <p:xfrm>
          <a:off x="597123" y="5013176"/>
          <a:ext cx="1598613" cy="37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1" name="Equation" r:id="rId29" imgW="876300" imgH="203200" progId="Equation.DSMT4">
                  <p:embed/>
                </p:oleObj>
              </mc:Choice>
              <mc:Fallback>
                <p:oleObj name="Equation" r:id="rId29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23" y="5013176"/>
                        <a:ext cx="1598613" cy="371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1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96" y="5021114"/>
            <a:ext cx="214313" cy="36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AE1B98-240C-4067-822D-5F5D80481E33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459" name="群組 15"/>
          <p:cNvGrpSpPr>
            <a:grpSpLocks/>
          </p:cNvGrpSpPr>
          <p:nvPr/>
        </p:nvGrpSpPr>
        <p:grpSpPr bwMode="auto">
          <a:xfrm>
            <a:off x="506413" y="908050"/>
            <a:ext cx="8229600" cy="5446713"/>
            <a:chOff x="506413" y="1125538"/>
            <a:chExt cx="8229600" cy="5446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0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506413" y="1125538"/>
                  <a:ext cx="8229600" cy="544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欲除掉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邊上的候選關鍵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點。先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求出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赫斯矩陣</a:t>
                  </a:r>
                  <a:endParaRPr lang="en-US" altLang="zh-TW" sz="2200" b="1" dirty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  </a:t>
                  </a: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𝐻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的特徵值    和    可計算如下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:</a:t>
                  </a: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可得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460" name="Rectangl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413" y="1125538"/>
                  <a:ext cx="8229600" cy="54467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3" t="-78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461" name="Object 14"/>
                <p:cNvGraphicFramePr>
                  <a:graphicFrameLocks noChangeAspect="1"/>
                </p:cNvGraphicFramePr>
                <p:nvPr/>
              </p:nvGraphicFramePr>
              <p:xfrm>
                <a:off x="2786063" y="1838325"/>
                <a:ext cx="2870200" cy="854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685" name="Equation" r:id="rId4" imgW="1905000" imgH="482600" progId="Equation.DSMT4">
                        <p:embed/>
                      </p:oleObj>
                    </mc:Choice>
                    <mc:Fallback>
                      <p:oleObj name="Equation" r:id="rId4" imgW="1905000" imgH="482600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6063" y="1838325"/>
                              <a:ext cx="2870200" cy="854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461" name="Object 14"/>
                <p:cNvGraphicFramePr>
                  <a:graphicFrameLocks noChangeAspect="1"/>
                </p:cNvGraphicFramePr>
                <p:nvPr/>
              </p:nvGraphicFramePr>
              <p:xfrm>
                <a:off x="2786063" y="1838325"/>
                <a:ext cx="2870200" cy="854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80" name="Equation" r:id="rId6" imgW="1905000" imgH="482600" progId="Equation.DSMT4">
                        <p:embed/>
                      </p:oleObj>
                    </mc:Choice>
                    <mc:Fallback>
                      <p:oleObj name="Equation" r:id="rId6" imgW="1905000" imgH="482600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6063" y="1838325"/>
                              <a:ext cx="2870200" cy="854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462" name="Object 19"/>
                <p:cNvGraphicFramePr>
                  <a:graphicFrameLocks noChangeAspect="1"/>
                </p:cNvGraphicFramePr>
                <p:nvPr/>
              </p:nvGraphicFramePr>
              <p:xfrm>
                <a:off x="2138586" y="2782392"/>
                <a:ext cx="230187" cy="403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686" name="Equation" r:id="rId8" imgW="152334" imgH="228501" progId="Equation.DSMT4">
                        <p:embed/>
                      </p:oleObj>
                    </mc:Choice>
                    <mc:Fallback>
                      <p:oleObj name="Equation" r:id="rId8" imgW="152334" imgH="228501" progId="Equation.DSMT4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38586" y="2782392"/>
                              <a:ext cx="230187" cy="403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462" name="Object 19"/>
                <p:cNvGraphicFramePr>
                  <a:graphicFrameLocks noChangeAspect="1"/>
                </p:cNvGraphicFramePr>
                <p:nvPr/>
              </p:nvGraphicFramePr>
              <p:xfrm>
                <a:off x="2138586" y="2782392"/>
                <a:ext cx="230187" cy="403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81" name="Equation" r:id="rId10" imgW="152334" imgH="228501" progId="Equation.DSMT4">
                        <p:embed/>
                      </p:oleObj>
                    </mc:Choice>
                    <mc:Fallback>
                      <p:oleObj name="Equation" r:id="rId10" imgW="152334" imgH="228501" progId="Equation.DSMT4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38586" y="2782392"/>
                              <a:ext cx="230187" cy="403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463" name="Object 20"/>
                <p:cNvGraphicFramePr>
                  <a:graphicFrameLocks noChangeAspect="1"/>
                </p:cNvGraphicFramePr>
                <p:nvPr/>
              </p:nvGraphicFramePr>
              <p:xfrm>
                <a:off x="2714650" y="2782392"/>
                <a:ext cx="268287" cy="403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687" name="Equation" r:id="rId12" imgW="177646" imgH="228402" progId="Equation.DSMT4">
                        <p:embed/>
                      </p:oleObj>
                    </mc:Choice>
                    <mc:Fallback>
                      <p:oleObj name="Equation" r:id="rId12" imgW="177646" imgH="228402" progId="Equation.DSMT4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14650" y="2782392"/>
                              <a:ext cx="268287" cy="403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463" name="Object 20"/>
                <p:cNvGraphicFramePr>
                  <a:graphicFrameLocks noChangeAspect="1"/>
                </p:cNvGraphicFramePr>
                <p:nvPr/>
              </p:nvGraphicFramePr>
              <p:xfrm>
                <a:off x="2714650" y="2782392"/>
                <a:ext cx="268287" cy="403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82" name="Equation" r:id="rId14" imgW="177646" imgH="228402" progId="Equation.DSMT4">
                        <p:embed/>
                      </p:oleObj>
                    </mc:Choice>
                    <mc:Fallback>
                      <p:oleObj name="Equation" r:id="rId14" imgW="177646" imgH="228402" progId="Equation.DSMT4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14650" y="2782392"/>
                              <a:ext cx="268287" cy="403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464" name="Object 21"/>
                <p:cNvGraphicFramePr>
                  <a:graphicFrameLocks noChangeAspect="1"/>
                </p:cNvGraphicFramePr>
                <p:nvPr/>
              </p:nvGraphicFramePr>
              <p:xfrm>
                <a:off x="2571750" y="3500438"/>
                <a:ext cx="3678238" cy="896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688" name="Equation" r:id="rId16" imgW="2438400" imgH="508000" progId="Equation.DSMT4">
                        <p:embed/>
                      </p:oleObj>
                    </mc:Choice>
                    <mc:Fallback>
                      <p:oleObj name="Equation" r:id="rId16" imgW="2438400" imgH="508000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71750" y="3500438"/>
                              <a:ext cx="3678238" cy="8969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464" name="Object 21"/>
                <p:cNvGraphicFramePr>
                  <a:graphicFrameLocks noChangeAspect="1"/>
                </p:cNvGraphicFramePr>
                <p:nvPr/>
              </p:nvGraphicFramePr>
              <p:xfrm>
                <a:off x="2571750" y="3500438"/>
                <a:ext cx="3678238" cy="896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83" name="Equation" r:id="rId18" imgW="2438400" imgH="508000" progId="Equation.DSMT4">
                        <p:embed/>
                      </p:oleObj>
                    </mc:Choice>
                    <mc:Fallback>
                      <p:oleObj name="Equation" r:id="rId18" imgW="2438400" imgH="508000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71750" y="3500438"/>
                              <a:ext cx="3678238" cy="8969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465" name="Object 22"/>
                <p:cNvGraphicFramePr>
                  <a:graphicFrameLocks noChangeAspect="1"/>
                </p:cNvGraphicFramePr>
                <p:nvPr/>
              </p:nvGraphicFramePr>
              <p:xfrm>
                <a:off x="2571750" y="4572000"/>
                <a:ext cx="3773488" cy="4476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689" name="Equation" r:id="rId20" imgW="2501900" imgH="254000" progId="Equation.DSMT4">
                        <p:embed/>
                      </p:oleObj>
                    </mc:Choice>
                    <mc:Fallback>
                      <p:oleObj name="Equation" r:id="rId20" imgW="2501900" imgH="254000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71750" y="4572000"/>
                              <a:ext cx="3773488" cy="447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465" name="Object 22"/>
                <p:cNvGraphicFramePr>
                  <a:graphicFrameLocks noChangeAspect="1"/>
                </p:cNvGraphicFramePr>
                <p:nvPr/>
              </p:nvGraphicFramePr>
              <p:xfrm>
                <a:off x="2571750" y="4572000"/>
                <a:ext cx="3773488" cy="4476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84" name="Equation" r:id="rId22" imgW="2501900" imgH="254000" progId="Equation.DSMT4">
                        <p:embed/>
                      </p:oleObj>
                    </mc:Choice>
                    <mc:Fallback>
                      <p:oleObj name="Equation" r:id="rId22" imgW="2501900" imgH="254000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71750" y="4572000"/>
                              <a:ext cx="3773488" cy="447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466" name="Object 23"/>
                <p:cNvGraphicFramePr>
                  <a:graphicFrameLocks noChangeAspect="1"/>
                </p:cNvGraphicFramePr>
                <p:nvPr/>
              </p:nvGraphicFramePr>
              <p:xfrm>
                <a:off x="3062288" y="5440363"/>
                <a:ext cx="2794000" cy="4254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690" name="Equation" r:id="rId24" imgW="1854200" imgH="241300" progId="Equation.DSMT4">
                        <p:embed/>
                      </p:oleObj>
                    </mc:Choice>
                    <mc:Fallback>
                      <p:oleObj name="Equation" r:id="rId24" imgW="1854200" imgH="241300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62288" y="5440363"/>
                              <a:ext cx="2794000" cy="4254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466" name="Object 23"/>
                <p:cNvGraphicFramePr>
                  <a:graphicFrameLocks noChangeAspect="1"/>
                </p:cNvGraphicFramePr>
                <p:nvPr/>
              </p:nvGraphicFramePr>
              <p:xfrm>
                <a:off x="3062288" y="5440363"/>
                <a:ext cx="2794000" cy="4254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85" name="Equation" r:id="rId26" imgW="1854200" imgH="241300" progId="Equation.DSMT4">
                        <p:embed/>
                      </p:oleObj>
                    </mc:Choice>
                    <mc:Fallback>
                      <p:oleObj name="Equation" r:id="rId26" imgW="1854200" imgH="241300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62288" y="5440363"/>
                              <a:ext cx="2794000" cy="4254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467" name="Object 24"/>
                <p:cNvGraphicFramePr>
                  <a:graphicFrameLocks noChangeAspect="1"/>
                </p:cNvGraphicFramePr>
                <p:nvPr/>
              </p:nvGraphicFramePr>
              <p:xfrm>
                <a:off x="3122613" y="5929313"/>
                <a:ext cx="2794000" cy="4476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691" name="Equation" r:id="rId28" imgW="1854200" imgH="254000" progId="Equation.DSMT4">
                        <p:embed/>
                      </p:oleObj>
                    </mc:Choice>
                    <mc:Fallback>
                      <p:oleObj name="Equation" r:id="rId28" imgW="1854200" imgH="254000" progId="Equation.DSMT4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2613" y="5929313"/>
                              <a:ext cx="2794000" cy="447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467" name="Object 24"/>
                <p:cNvGraphicFramePr>
                  <a:graphicFrameLocks noChangeAspect="1"/>
                </p:cNvGraphicFramePr>
                <p:nvPr/>
              </p:nvGraphicFramePr>
              <p:xfrm>
                <a:off x="3122613" y="5929313"/>
                <a:ext cx="2794000" cy="4476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86" name="Equation" r:id="rId30" imgW="1854200" imgH="254000" progId="Equation.DSMT4">
                        <p:embed/>
                      </p:oleObj>
                    </mc:Choice>
                    <mc:Fallback>
                      <p:oleObj name="Equation" r:id="rId30" imgW="1854200" imgH="254000" progId="Equation.DSMT4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2613" y="5929313"/>
                              <a:ext cx="2794000" cy="447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317101-46B3-4D1B-8B73-A2DF7FC4257C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483" name="群組 10"/>
          <p:cNvGrpSpPr>
            <a:grpSpLocks/>
          </p:cNvGrpSpPr>
          <p:nvPr/>
        </p:nvGrpSpPr>
        <p:grpSpPr bwMode="auto">
          <a:xfrm>
            <a:off x="323850" y="1341438"/>
            <a:ext cx="8405813" cy="4468812"/>
            <a:chOff x="500063" y="697832"/>
            <a:chExt cx="8229600" cy="4469482"/>
          </a:xfrm>
        </p:grpSpPr>
        <p:sp>
          <p:nvSpPr>
            <p:cNvPr id="20484" name="Rectangle 3"/>
            <p:cNvSpPr txBox="1">
              <a:spLocks noChangeArrowheads="1"/>
            </p:cNvSpPr>
            <p:nvPr/>
          </p:nvSpPr>
          <p:spPr bwMode="auto">
            <a:xfrm>
              <a:off x="500063" y="697832"/>
              <a:ext cx="8229600" cy="4469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         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且        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，得到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得判斷式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         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，若判斷式成立，代表</a:t>
              </a:r>
              <a:r>
                <a:rPr lang="zh-TW" altLang="en-US" sz="2200" b="1" dirty="0">
                  <a:solidFill>
                    <a:schemeClr val="hlin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主曲率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(Principal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Curvature)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的比值小於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，則此候選關鍵點不在邊上。反之，則為邊上的候選關鍵點，我們將其移除。   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20485" name="群組 9"/>
            <p:cNvGrpSpPr>
              <a:grpSpLocks/>
            </p:cNvGrpSpPr>
            <p:nvPr/>
          </p:nvGrpSpPr>
          <p:grpSpPr bwMode="auto">
            <a:xfrm>
              <a:off x="857250" y="741264"/>
              <a:ext cx="5918200" cy="3585542"/>
              <a:chOff x="857250" y="741264"/>
              <a:chExt cx="5918200" cy="3585542"/>
            </a:xfrm>
          </p:grpSpPr>
          <p:graphicFrame>
            <p:nvGraphicFramePr>
              <p:cNvPr id="2048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98306"/>
                  </p:ext>
                </p:extLst>
              </p:nvPr>
            </p:nvGraphicFramePr>
            <p:xfrm>
              <a:off x="857250" y="741264"/>
              <a:ext cx="669925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1" name="Equation" r:id="rId3" imgW="444307" imgH="228501" progId="Equation.DSMT4">
                      <p:embed/>
                    </p:oleObj>
                  </mc:Choice>
                  <mc:Fallback>
                    <p:oleObj name="Equation" r:id="rId3" imgW="444307" imgH="228501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7250" y="741264"/>
                            <a:ext cx="669925" cy="403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7" name="Object 3"/>
              <p:cNvGraphicFramePr>
                <a:graphicFrameLocks noChangeAspect="1"/>
              </p:cNvGraphicFramePr>
              <p:nvPr/>
            </p:nvGraphicFramePr>
            <p:xfrm>
              <a:off x="1809750" y="741264"/>
              <a:ext cx="765175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2" name="Equation" r:id="rId5" imgW="508000" imgH="228600" progId="Equation.DSMT4">
                      <p:embed/>
                    </p:oleObj>
                  </mc:Choice>
                  <mc:Fallback>
                    <p:oleObj name="Equation" r:id="rId5" imgW="508000" imgH="2286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750" y="741264"/>
                            <a:ext cx="765175" cy="403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8" name="Object 4"/>
              <p:cNvGraphicFramePr>
                <a:graphicFrameLocks noChangeAspect="1"/>
              </p:cNvGraphicFramePr>
              <p:nvPr/>
            </p:nvGraphicFramePr>
            <p:xfrm>
              <a:off x="1511300" y="1357313"/>
              <a:ext cx="5264150" cy="814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3" name="Equation" r:id="rId7" imgW="2959100" imgH="457200" progId="Equation.DSMT4">
                      <p:embed/>
                    </p:oleObj>
                  </mc:Choice>
                  <mc:Fallback>
                    <p:oleObj name="Equation" r:id="rId7" imgW="2959100" imgH="4572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1300" y="1357313"/>
                            <a:ext cx="5264150" cy="814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9" name="Object 8"/>
              <p:cNvGraphicFramePr>
                <a:graphicFrameLocks noChangeAspect="1"/>
              </p:cNvGraphicFramePr>
              <p:nvPr/>
            </p:nvGraphicFramePr>
            <p:xfrm>
              <a:off x="3011488" y="2571751"/>
              <a:ext cx="2462212" cy="792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4" name="Equation" r:id="rId9" imgW="1384300" imgH="444500" progId="Equation.DSMT4">
                      <p:embed/>
                    </p:oleObj>
                  </mc:Choice>
                  <mc:Fallback>
                    <p:oleObj name="Equation" r:id="rId9" imgW="1384300" imgH="4445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1488" y="2571751"/>
                            <a:ext cx="2462212" cy="792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0" name="Object 9"/>
              <p:cNvGraphicFramePr>
                <a:graphicFrameLocks noChangeAspect="1"/>
              </p:cNvGraphicFramePr>
              <p:nvPr/>
            </p:nvGraphicFramePr>
            <p:xfrm>
              <a:off x="899592" y="3964856"/>
              <a:ext cx="812800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5" name="Equation" r:id="rId11" imgW="457002" imgH="203112" progId="Equation.DSMT4">
                      <p:embed/>
                    </p:oleObj>
                  </mc:Choice>
                  <mc:Fallback>
                    <p:oleObj name="Equation" r:id="rId11" imgW="457002" imgH="203112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9592" y="3964856"/>
                            <a:ext cx="812800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ED6654-41ED-46F6-9A12-C26903FDFFEB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506413" y="1711325"/>
            <a:ext cx="82296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508" name="群組 11"/>
          <p:cNvGrpSpPr>
            <a:grpSpLocks/>
          </p:cNvGrpSpPr>
          <p:nvPr/>
        </p:nvGrpSpPr>
        <p:grpSpPr bwMode="auto">
          <a:xfrm>
            <a:off x="658813" y="1300163"/>
            <a:ext cx="8229600" cy="4238625"/>
            <a:chOff x="658813" y="1277938"/>
            <a:chExt cx="8229600" cy="4238625"/>
          </a:xfrm>
        </p:grpSpPr>
        <p:sp>
          <p:nvSpPr>
            <p:cNvPr id="21509" name="Rectangle 3"/>
            <p:cNvSpPr txBox="1">
              <a:spLocks noChangeArrowheads="1"/>
            </p:cNvSpPr>
            <p:nvPr/>
          </p:nvSpPr>
          <p:spPr bwMode="auto">
            <a:xfrm>
              <a:off x="658813" y="1277938"/>
              <a:ext cx="8229600" cy="42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以剩餘關鍵點為中心的區塊，計算區塊內每個像素的梯度值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    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與梯度方向　　　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關鍵點的</a:t>
              </a:r>
              <a:r>
                <a:rPr lang="zh-TW" altLang="en-US" sz="2200" b="1" dirty="0">
                  <a:solidFill>
                    <a:schemeClr val="hlin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旋轉不</a:t>
              </a:r>
              <a:r>
                <a:rPr lang="zh-TW" altLang="en-US" sz="2200" b="1" dirty="0" smtClean="0">
                  <a:solidFill>
                    <a:schemeClr val="hlin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變性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Rotation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Invariant)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。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　　　　　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10" name="Object 2"/>
            <p:cNvGraphicFramePr>
              <a:graphicFrameLocks noChangeAspect="1"/>
            </p:cNvGraphicFramePr>
            <p:nvPr/>
          </p:nvGraphicFramePr>
          <p:xfrm>
            <a:off x="779047" y="2107810"/>
            <a:ext cx="893558" cy="376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4" name="Equation" r:id="rId3" imgW="482391" imgH="203112" progId="Equation.DSMT4">
                    <p:embed/>
                  </p:oleObj>
                </mc:Choice>
                <mc:Fallback>
                  <p:oleObj name="Equation" r:id="rId3" imgW="482391" imgH="203112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047" y="2107810"/>
                          <a:ext cx="893558" cy="376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3"/>
            <p:cNvGraphicFramePr>
              <a:graphicFrameLocks noChangeAspect="1"/>
            </p:cNvGraphicFramePr>
            <p:nvPr/>
          </p:nvGraphicFramePr>
          <p:xfrm>
            <a:off x="3131820" y="2107810"/>
            <a:ext cx="846138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5" name="Equation" r:id="rId5" imgW="457002" imgH="203112" progId="Equation.DSMT4">
                    <p:embed/>
                  </p:oleObj>
                </mc:Choice>
                <mc:Fallback>
                  <p:oleObj name="Equation" r:id="rId5" imgW="457002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20" y="2107810"/>
                          <a:ext cx="846138" cy="376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115316"/>
                </p:ext>
              </p:extLst>
            </p:nvPr>
          </p:nvGraphicFramePr>
          <p:xfrm>
            <a:off x="789380" y="2724250"/>
            <a:ext cx="7219951" cy="6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6" name="Equation" r:id="rId7" imgW="3898900" imgH="330200" progId="Equation.DSMT4">
                    <p:embed/>
                  </p:oleObj>
                </mc:Choice>
                <mc:Fallback>
                  <p:oleObj name="Equation" r:id="rId7" imgW="3898900" imgH="330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380" y="2724250"/>
                          <a:ext cx="7219951" cy="611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509622"/>
                </p:ext>
              </p:extLst>
            </p:nvPr>
          </p:nvGraphicFramePr>
          <p:xfrm>
            <a:off x="813318" y="3585618"/>
            <a:ext cx="74310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7" name="Equation" r:id="rId9" imgW="4013200" imgH="254000" progId="Equation.DSMT4">
                    <p:embed/>
                  </p:oleObj>
                </mc:Choice>
                <mc:Fallback>
                  <p:oleObj name="Equation" r:id="rId9" imgW="40132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318" y="3585618"/>
                          <a:ext cx="7431088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FA3669-F7FF-4E30-B884-C376006249BA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34" name="文字方塊 8"/>
          <p:cNvSpPr txBox="1">
            <a:spLocks noChangeArrowheads="1"/>
          </p:cNvSpPr>
          <p:nvPr/>
        </p:nvSpPr>
        <p:spPr bwMode="auto">
          <a:xfrm>
            <a:off x="2786063" y="5072569"/>
            <a:ext cx="350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9.3.2.3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決定關鍵點的特徵向量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2" y="1268760"/>
            <a:ext cx="7187717" cy="3803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62588C-96C9-4D23-895B-B696966242D0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23557" name="文字方塊 6"/>
          <p:cNvSpPr txBox="1">
            <a:spLocks noChangeArrowheads="1"/>
          </p:cNvSpPr>
          <p:nvPr/>
        </p:nvSpPr>
        <p:spPr bwMode="auto">
          <a:xfrm>
            <a:off x="2843342" y="6164800"/>
            <a:ext cx="31319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9.3.2.4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SIFT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流程圖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70" y="764704"/>
            <a:ext cx="4315485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3716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412776"/>
            <a:ext cx="67818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統計圖形識別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9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.3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影像間的匹配對應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.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4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匹配演算法原理</a:t>
            </a:r>
          </a:p>
          <a:p>
            <a:pPr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三維影像重建</a:t>
            </a:r>
          </a:p>
          <a:p>
            <a:pPr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.6 二維影像的深度計算</a:t>
            </a:r>
          </a:p>
        </p:txBody>
      </p:sp>
      <p:sp>
        <p:nvSpPr>
          <p:cNvPr id="61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C4171C-F728-4716-B39B-8EC96DB08D26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ED4E9E-E49C-4E57-A548-91BAE02A4810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579" name="群組 7"/>
          <p:cNvGrpSpPr>
            <a:grpSpLocks/>
          </p:cNvGrpSpPr>
          <p:nvPr/>
        </p:nvGrpSpPr>
        <p:grpSpPr bwMode="auto">
          <a:xfrm>
            <a:off x="250825" y="1844675"/>
            <a:ext cx="8569325" cy="4082483"/>
            <a:chOff x="251520" y="1844824"/>
            <a:chExt cx="8568952" cy="4083014"/>
          </a:xfrm>
        </p:grpSpPr>
        <p:pic>
          <p:nvPicPr>
            <p:cNvPr id="24580" name="圖片 2" descr="C:\Users\Administrator\Desktop\sift code\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94" y="1847875"/>
              <a:ext cx="4176166" cy="3089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1" name="圖片 3" descr="C:\Users\Administrator\Desktop\sift code\1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306" y="1844824"/>
              <a:ext cx="4176166" cy="3089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文字方塊 4"/>
            <p:cNvSpPr txBox="1">
              <a:spLocks noChangeArrowheads="1"/>
            </p:cNvSpPr>
            <p:nvPr/>
          </p:nvSpPr>
          <p:spPr bwMode="auto">
            <a:xfrm>
              <a:off x="251520" y="5085184"/>
              <a:ext cx="4176464" cy="33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(a)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輸入的腦血管影像</a:t>
              </a:r>
            </a:p>
          </p:txBody>
        </p:sp>
        <p:sp>
          <p:nvSpPr>
            <p:cNvPr id="24583" name="文字方塊 5"/>
            <p:cNvSpPr txBox="1">
              <a:spLocks noChangeArrowheads="1"/>
            </p:cNvSpPr>
            <p:nvPr/>
          </p:nvSpPr>
          <p:spPr bwMode="auto">
            <a:xfrm>
              <a:off x="4571852" y="5087144"/>
              <a:ext cx="4176910" cy="33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(b)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SIFT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演算法選取到的關鍵點</a:t>
              </a:r>
            </a:p>
          </p:txBody>
        </p:sp>
        <p:sp>
          <p:nvSpPr>
            <p:cNvPr id="24584" name="文字方塊 6"/>
            <p:cNvSpPr txBox="1">
              <a:spLocks noChangeArrowheads="1"/>
            </p:cNvSpPr>
            <p:nvPr/>
          </p:nvSpPr>
          <p:spPr bwMode="auto">
            <a:xfrm>
              <a:off x="2915816" y="5589240"/>
              <a:ext cx="3096344" cy="33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9.3.2.5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F2F6C1-C9B5-4F86-9578-82E1CCEFC5B2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027"/>
              <p:cNvSpPr txBox="1">
                <a:spLocks noChangeArrowheads="1"/>
              </p:cNvSpPr>
              <p:nvPr/>
            </p:nvSpPr>
            <p:spPr bwMode="auto">
              <a:xfrm>
                <a:off x="468313" y="1628775"/>
                <a:ext cx="8229600" cy="4608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另一種作法是尋找轉移矩陣</a:t>
                </a:r>
                <a14:m>
                  <m:oMath xmlns:m="http://schemas.openxmlformats.org/officeDocument/2006/math"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𝑇</m:t>
                    </m:r>
                  </m:oMath>
                </a14:m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，使 </a:t>
                </a:r>
                <a14:m>
                  <m:oMath xmlns:m="http://schemas.openxmlformats.org/officeDocument/2006/math"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𝑇𝑜𝐹</m:t>
                    </m:r>
                  </m:oMath>
                </a14:m>
                <a:r>
                  <a: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     有最小誤差。令        ，             ，代表    中的    與    中的    之距離</a:t>
                </a:r>
                <a: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引入最大可能</a:t>
                </a:r>
                <a: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(Maximum-likelihood)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的觀念，得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為一常態分佈</a:t>
                </a:r>
                <a: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(Normal Distribution)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匹配的精神就是找一個 </a:t>
                </a:r>
                <a14:m>
                  <m:oMath xmlns:m="http://schemas.openxmlformats.org/officeDocument/2006/math"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𝑇</m:t>
                    </m:r>
                  </m:oMath>
                </a14:m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使得上式有最大值。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Rectangle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628775"/>
                <a:ext cx="8229600" cy="4608513"/>
              </a:xfrm>
              <a:prstGeom prst="rect">
                <a:avLst/>
              </a:prstGeom>
              <a:blipFill rotWithShape="0">
                <a:blip r:embed="rId3"/>
                <a:stretch>
                  <a:fillRect l="-3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20634"/>
              </p:ext>
            </p:extLst>
          </p:nvPr>
        </p:nvGraphicFramePr>
        <p:xfrm>
          <a:off x="6011863" y="1744663"/>
          <a:ext cx="2746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3" name="Equation" r:id="rId4" imgW="164957" imgH="203024" progId="Equation.DSMT4">
                  <p:embed/>
                </p:oleObj>
              </mc:Choice>
              <mc:Fallback>
                <p:oleObj name="Equation" r:id="rId4" imgW="164957" imgH="2030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744663"/>
                        <a:ext cx="2746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881084"/>
              </p:ext>
            </p:extLst>
          </p:nvPr>
        </p:nvGraphicFramePr>
        <p:xfrm>
          <a:off x="1187450" y="2295525"/>
          <a:ext cx="638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4" name="Equation" r:id="rId6" imgW="381000" imgH="228600" progId="Equation.DSMT4">
                  <p:embed/>
                </p:oleObj>
              </mc:Choice>
              <mc:Fallback>
                <p:oleObj name="Equation" r:id="rId6" imgW="381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95525"/>
                        <a:ext cx="638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536840"/>
              </p:ext>
            </p:extLst>
          </p:nvPr>
        </p:nvGraphicFramePr>
        <p:xfrm>
          <a:off x="1989138" y="2330450"/>
          <a:ext cx="9144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5" name="Equation" r:id="rId8" imgW="545626" imgH="177646" progId="Equation.DSMT4">
                  <p:embed/>
                </p:oleObj>
              </mc:Choice>
              <mc:Fallback>
                <p:oleObj name="Equation" r:id="rId8" imgW="545626" imgH="17764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330450"/>
                        <a:ext cx="9144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03635"/>
              </p:ext>
            </p:extLst>
          </p:nvPr>
        </p:nvGraphicFramePr>
        <p:xfrm>
          <a:off x="3781425" y="2324100"/>
          <a:ext cx="2746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6"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324100"/>
                        <a:ext cx="2746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602503"/>
              </p:ext>
            </p:extLst>
          </p:nvPr>
        </p:nvGraphicFramePr>
        <p:xfrm>
          <a:off x="4572000" y="2295525"/>
          <a:ext cx="255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12" imgW="152334" imgH="228501" progId="Equation.DSMT4">
                  <p:embed/>
                </p:oleObj>
              </mc:Choice>
              <mc:Fallback>
                <p:oleObj name="Equation" r:id="rId12" imgW="152334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95525"/>
                        <a:ext cx="2555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76602"/>
              </p:ext>
            </p:extLst>
          </p:nvPr>
        </p:nvGraphicFramePr>
        <p:xfrm>
          <a:off x="6024563" y="2252663"/>
          <a:ext cx="2762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Equation" r:id="rId14" imgW="164957" imgH="253780" progId="Equation.DSMT4">
                  <p:embed/>
                </p:oleObj>
              </mc:Choice>
              <mc:Fallback>
                <p:oleObj name="Equation" r:id="rId14" imgW="164957" imgH="2537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252663"/>
                        <a:ext cx="2762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37416"/>
              </p:ext>
            </p:extLst>
          </p:nvPr>
        </p:nvGraphicFramePr>
        <p:xfrm>
          <a:off x="1835150" y="2708275"/>
          <a:ext cx="447516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Equation" r:id="rId16" imgW="2679700" imgH="431800" progId="Equation.DSMT4">
                  <p:embed/>
                </p:oleObj>
              </mc:Choice>
              <mc:Fallback>
                <p:oleObj name="Equation" r:id="rId16" imgW="26797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275"/>
                        <a:ext cx="447516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67456"/>
              </p:ext>
            </p:extLst>
          </p:nvPr>
        </p:nvGraphicFramePr>
        <p:xfrm>
          <a:off x="1692275" y="3716338"/>
          <a:ext cx="56419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18" imgW="3378200" imgH="431800" progId="Equation.DSMT4">
                  <p:embed/>
                </p:oleObj>
              </mc:Choice>
              <mc:Fallback>
                <p:oleObj name="Equation" r:id="rId18" imgW="3378200" imgH="431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56419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94869"/>
              </p:ext>
            </p:extLst>
          </p:nvPr>
        </p:nvGraphicFramePr>
        <p:xfrm>
          <a:off x="5176838" y="2257425"/>
          <a:ext cx="2746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1" name="Equation" r:id="rId20" imgW="164957" imgH="203024" progId="Equation.DSMT4">
                  <p:embed/>
                </p:oleObj>
              </mc:Choice>
              <mc:Fallback>
                <p:oleObj name="Equation" r:id="rId20" imgW="164957" imgH="2030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257425"/>
                        <a:ext cx="2746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26"/>
          <p:cNvSpPr txBox="1">
            <a:spLocks noChangeArrowheads="1"/>
          </p:cNvSpPr>
          <p:nvPr/>
        </p:nvSpPr>
        <p:spPr bwMode="auto">
          <a:xfrm>
            <a:off x="457200" y="476672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3.3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點集合匹配法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.4 匹配演算法原理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.4.1 動態規劃式的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BSSC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zh-TW" sz="2200" b="1" kern="12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BSSC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Banded String-to-String Correction)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之目的是在樣本和正本之間找出最匹配的對應點。 </a:t>
            </a:r>
          </a:p>
        </p:txBody>
      </p:sp>
      <p:sp>
        <p:nvSpPr>
          <p:cNvPr id="2662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C0A0B-60CE-4DC8-8139-6E3D449C4157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630" name="Rectangle 1030"/>
          <p:cNvSpPr>
            <a:spLocks noChangeArrowheads="1"/>
          </p:cNvSpPr>
          <p:nvPr/>
        </p:nvSpPr>
        <p:spPr bwMode="auto">
          <a:xfrm>
            <a:off x="6400800" y="6140450"/>
            <a:ext cx="2203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4.1.1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匹配結果</a:t>
            </a:r>
          </a:p>
        </p:txBody>
      </p:sp>
      <p:graphicFrame>
        <p:nvGraphicFramePr>
          <p:cNvPr id="26631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20399"/>
              </p:ext>
            </p:extLst>
          </p:nvPr>
        </p:nvGraphicFramePr>
        <p:xfrm>
          <a:off x="2252663" y="3328988"/>
          <a:ext cx="24225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0" name="Equation" r:id="rId3" imgW="1409700" imgH="228600" progId="Equation.DSMT4">
                  <p:embed/>
                </p:oleObj>
              </mc:Choice>
              <mc:Fallback>
                <p:oleObj name="Equation" r:id="rId3" imgW="1409700" imgH="22860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328988"/>
                        <a:ext cx="24225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98967"/>
              </p:ext>
            </p:extLst>
          </p:nvPr>
        </p:nvGraphicFramePr>
        <p:xfrm>
          <a:off x="2297113" y="3721100"/>
          <a:ext cx="23288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" name="Equation" r:id="rId5" imgW="1358900" imgH="228600" progId="Equation.DSMT4">
                  <p:embed/>
                </p:oleObj>
              </mc:Choice>
              <mc:Fallback>
                <p:oleObj name="Equation" r:id="rId5" imgW="1358900" imgH="228600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721100"/>
                        <a:ext cx="23288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3" name="Group 1041"/>
          <p:cNvGrpSpPr>
            <a:grpSpLocks/>
          </p:cNvGrpSpPr>
          <p:nvPr/>
        </p:nvGrpSpPr>
        <p:grpSpPr bwMode="auto">
          <a:xfrm>
            <a:off x="838200" y="4114802"/>
            <a:ext cx="4575175" cy="1311276"/>
            <a:chOff x="528" y="2544"/>
            <a:chExt cx="2882" cy="826"/>
          </a:xfrm>
        </p:grpSpPr>
        <p:sp>
          <p:nvSpPr>
            <p:cNvPr id="26637" name="Rectangle 1038"/>
            <p:cNvSpPr>
              <a:spLocks noChangeArrowheads="1"/>
            </p:cNvSpPr>
            <p:nvPr/>
          </p:nvSpPr>
          <p:spPr bwMode="auto">
            <a:xfrm>
              <a:off x="528" y="2544"/>
              <a:ext cx="288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　和　想像成特徵值。因為視差的關係，　只能與　    範圍內的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特徵進行匹配。 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38" name="Object 1035"/>
            <p:cNvGraphicFramePr>
              <a:graphicFrameLocks noChangeAspect="1"/>
            </p:cNvGraphicFramePr>
            <p:nvPr/>
          </p:nvGraphicFramePr>
          <p:xfrm>
            <a:off x="744" y="2568"/>
            <a:ext cx="2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2" name="Equation" r:id="rId7" imgW="164957" imgH="241091" progId="Equation.DSMT4">
                    <p:embed/>
                  </p:oleObj>
                </mc:Choice>
                <mc:Fallback>
                  <p:oleObj name="Equation" r:id="rId7" imgW="164957" imgH="241091" progId="Equation.DSMT4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2568"/>
                          <a:ext cx="2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1034"/>
            <p:cNvGraphicFramePr>
              <a:graphicFrameLocks noChangeAspect="1"/>
            </p:cNvGraphicFramePr>
            <p:nvPr/>
          </p:nvGraphicFramePr>
          <p:xfrm>
            <a:off x="1119" y="2588"/>
            <a:ext cx="17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3" name="Equation" r:id="rId9" imgW="139700" imgH="228600" progId="Equation.DSMT4">
                    <p:embed/>
                  </p:oleObj>
                </mc:Choice>
                <mc:Fallback>
                  <p:oleObj name="Equation" r:id="rId9" imgW="139700" imgH="228600" progId="Equation.DSMT4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588"/>
                          <a:ext cx="17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1033"/>
            <p:cNvGraphicFramePr>
              <a:graphicFrameLocks noChangeAspect="1"/>
            </p:cNvGraphicFramePr>
            <p:nvPr/>
          </p:nvGraphicFramePr>
          <p:xfrm>
            <a:off x="3240" y="2607"/>
            <a:ext cx="1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4" r:id="rId11" imgW="139579" imgH="164957" progId="Equation.3">
                    <p:embed/>
                  </p:oleObj>
                </mc:Choice>
                <mc:Fallback>
                  <p:oleObj r:id="rId11" imgW="139579" imgH="164957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607"/>
                          <a:ext cx="1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1032"/>
            <p:cNvGraphicFramePr>
              <a:graphicFrameLocks noChangeAspect="1"/>
            </p:cNvGraphicFramePr>
            <p:nvPr/>
          </p:nvGraphicFramePr>
          <p:xfrm>
            <a:off x="1253" y="2825"/>
            <a:ext cx="19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5" name="Equation" r:id="rId13" imgW="164957" imgH="241091" progId="Equation.DSMT4">
                    <p:embed/>
                  </p:oleObj>
                </mc:Choice>
                <mc:Fallback>
                  <p:oleObj name="Equation" r:id="rId13" imgW="164957" imgH="241091" progId="Equation.DSMT4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" y="2825"/>
                          <a:ext cx="19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1031"/>
            <p:cNvGraphicFramePr>
              <a:graphicFrameLocks noChangeAspect="1"/>
            </p:cNvGraphicFramePr>
            <p:nvPr/>
          </p:nvGraphicFramePr>
          <p:xfrm>
            <a:off x="2032" y="2832"/>
            <a:ext cx="30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6" name="Equation" r:id="rId15" imgW="253890" imgH="228501" progId="Equation.DSMT4">
                    <p:embed/>
                  </p:oleObj>
                </mc:Choice>
                <mc:Fallback>
                  <p:oleObj name="Equation" r:id="rId15" imgW="253890" imgH="228501" progId="Equation.DSMT4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2832"/>
                          <a:ext cx="30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4" name="Rectangle 1039"/>
          <p:cNvSpPr>
            <a:spLocks noChangeArrowheads="1"/>
          </p:cNvSpPr>
          <p:nvPr/>
        </p:nvSpPr>
        <p:spPr bwMode="auto">
          <a:xfrm>
            <a:off x="1295400" y="3276600"/>
            <a:ext cx="373380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樣本=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正本=</a:t>
            </a:r>
          </a:p>
        </p:txBody>
      </p:sp>
      <p:sp>
        <p:nvSpPr>
          <p:cNvPr id="26635" name="Rectangle 1040"/>
          <p:cNvSpPr>
            <a:spLocks noChangeArrowheads="1"/>
          </p:cNvSpPr>
          <p:nvPr/>
        </p:nvSpPr>
        <p:spPr bwMode="auto">
          <a:xfrm>
            <a:off x="838200" y="2819400"/>
            <a:ext cx="2362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例子：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75313" y="2727325"/>
            <a:ext cx="324802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A7E173-52D8-482D-B55F-20004FE362B8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7200" y="914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匹配算子 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838200" y="1570038"/>
            <a:ext cx="769620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取代算子</a:t>
            </a:r>
            <a:r>
              <a:rPr lang="en-US" altLang="zh-TW" sz="2200" i="1" dirty="0">
                <a:latin typeface="Times New Roman" panose="02020603050405020304" pitchFamily="18" charset="0"/>
              </a:rPr>
              <a:t>R </a:t>
            </a:r>
            <a:r>
              <a:rPr lang="zh-TW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刪除算子</a:t>
            </a:r>
            <a:r>
              <a:rPr lang="en-US" altLang="zh-TW" sz="2200" i="1" dirty="0">
                <a:latin typeface="Times New Roman" panose="02020603050405020304" pitchFamily="18" charset="0"/>
              </a:rPr>
              <a:t>D </a:t>
            </a:r>
            <a:r>
              <a:rPr lang="zh-TW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TW" sz="2200" i="1" dirty="0">
                <a:latin typeface="Times New Roman" panose="02020603050405020304" pitchFamily="18" charset="0"/>
              </a:rPr>
              <a:t> D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</a:rPr>
              <a:t>)=   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的花費定為</a:t>
            </a:r>
            <a:r>
              <a:rPr lang="zh-TW" altLang="en-US" sz="2200" dirty="0">
                <a:latin typeface="Times New Roman" panose="02020603050405020304" pitchFamily="18" charset="0"/>
              </a:rPr>
              <a:t>1</a:t>
            </a:r>
            <a:endParaRPr lang="zh-TW" altLang="en-US" sz="22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插入算子</a:t>
            </a:r>
            <a:r>
              <a:rPr lang="en-US" altLang="zh-TW" sz="2200" i="1" dirty="0">
                <a:latin typeface="Times New Roman" panose="02020603050405020304" pitchFamily="18" charset="0"/>
              </a:rPr>
              <a:t>I </a:t>
            </a:r>
            <a:r>
              <a:rPr lang="zh-TW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2200" i="1" dirty="0">
                <a:latin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</a:rPr>
              <a:t>I</a:t>
            </a:r>
            <a:r>
              <a:rPr lang="en-US" altLang="zh-TW" sz="2200" dirty="0">
                <a:latin typeface="Times New Roman" panose="02020603050405020304" pitchFamily="18" charset="0"/>
              </a:rPr>
              <a:t>(   )=</a:t>
            </a:r>
            <a:r>
              <a:rPr lang="en-US" altLang="zh-TW" sz="2200" i="1" dirty="0">
                <a:latin typeface="Times New Roman" panose="02020603050405020304" pitchFamily="18" charset="0"/>
              </a:rPr>
              <a:t>a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的花費定為</a:t>
            </a:r>
            <a:r>
              <a:rPr lang="zh-TW" altLang="en-US" sz="2200" dirty="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2671763" y="1316038"/>
            <a:ext cx="3500437" cy="863600"/>
            <a:chOff x="1872" y="2304"/>
            <a:chExt cx="2205" cy="544"/>
          </a:xfrm>
        </p:grpSpPr>
        <p:grpSp>
          <p:nvGrpSpPr>
            <p:cNvPr id="27666" name="Group 9"/>
            <p:cNvGrpSpPr>
              <a:grpSpLocks/>
            </p:cNvGrpSpPr>
            <p:nvPr/>
          </p:nvGrpSpPr>
          <p:grpSpPr bwMode="auto">
            <a:xfrm>
              <a:off x="1920" y="2304"/>
              <a:ext cx="2157" cy="544"/>
              <a:chOff x="1920" y="2304"/>
              <a:chExt cx="2157" cy="544"/>
            </a:xfrm>
          </p:grpSpPr>
          <p:graphicFrame>
            <p:nvGraphicFramePr>
              <p:cNvPr id="27668" name="Object 7"/>
              <p:cNvGraphicFramePr>
                <a:graphicFrameLocks noChangeAspect="1"/>
              </p:cNvGraphicFramePr>
              <p:nvPr/>
            </p:nvGraphicFramePr>
            <p:xfrm>
              <a:off x="2088" y="2384"/>
              <a:ext cx="188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00" name="Equation" r:id="rId3" imgW="139700" imgH="139700" progId="Equation.3">
                      <p:embed/>
                    </p:oleObj>
                  </mc:Choice>
                  <mc:Fallback>
                    <p:oleObj name="Equation" r:id="rId3" imgW="139700" imgH="1397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8" y="2384"/>
                            <a:ext cx="188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9" name="Rectangle 8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2157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TW" sz="2200" dirty="0">
                    <a:latin typeface="Times New Roman" panose="02020603050405020304" pitchFamily="18" charset="0"/>
                  </a:rPr>
                  <a:t>　 </a:t>
                </a:r>
                <a:r>
                  <a:rPr lang="en-US" altLang="zh-TW" sz="2200" i="1" dirty="0" err="1">
                    <a:latin typeface="Times New Roman" panose="02020603050405020304" pitchFamily="18" charset="0"/>
                  </a:rPr>
                  <a:t>b</a:t>
                </a:r>
                <a:r>
                  <a:rPr lang="en-US" altLang="zh-TW" sz="2200" dirty="0" err="1">
                    <a:latin typeface="Times New Roman" panose="02020603050405020304" pitchFamily="18" charset="0"/>
                  </a:rPr>
                  <a:t>，</a:t>
                </a:r>
                <a:r>
                  <a:rPr lang="en-US" altLang="zh-TW" sz="2200" i="1" dirty="0" err="1">
                    <a:latin typeface="Times New Roman" panose="02020603050405020304" pitchFamily="18" charset="0"/>
                  </a:rPr>
                  <a:t>R</a:t>
                </a:r>
                <a:r>
                  <a:rPr lang="en-US" altLang="zh-TW" sz="22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TW" sz="22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TW" sz="2200" dirty="0">
                    <a:latin typeface="Times New Roman" panose="02020603050405020304" pitchFamily="18" charset="0"/>
                  </a:rPr>
                  <a:t>)=</a:t>
                </a:r>
                <a:r>
                  <a:rPr lang="en-US" altLang="zh-TW" sz="2200" i="1" dirty="0">
                    <a:latin typeface="Times New Roman" panose="02020603050405020304" pitchFamily="18" charset="0"/>
                  </a:rPr>
                  <a:t>b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的花費定為</a:t>
                </a:r>
                <a:r>
                  <a:rPr lang="zh-TW" altLang="en-US" sz="2200" dirty="0">
                    <a:latin typeface="Times New Roman" panose="02020603050405020304" pitchFamily="18" charset="0"/>
                  </a:rPr>
                  <a:t>1</a:t>
                </a:r>
              </a:p>
              <a:p>
                <a:pPr eaLnBrk="1" hangingPunct="1">
                  <a:lnSpc>
                    <a:spcPct val="11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i="1" dirty="0">
                    <a:latin typeface="Times New Roman" panose="02020603050405020304" pitchFamily="18" charset="0"/>
                  </a:rPr>
                  <a:t>a </a:t>
                </a:r>
                <a:r>
                  <a:rPr lang="en-US" altLang="zh-TW" sz="2200" dirty="0">
                    <a:latin typeface="Times New Roman" panose="02020603050405020304" pitchFamily="18" charset="0"/>
                  </a:rPr>
                  <a:t>= </a:t>
                </a:r>
                <a:r>
                  <a:rPr lang="en-US" altLang="zh-TW" sz="2200" i="1" dirty="0">
                    <a:latin typeface="Times New Roman" panose="02020603050405020304" pitchFamily="18" charset="0"/>
                  </a:rPr>
                  <a:t>b</a:t>
                </a:r>
                <a:r>
                  <a:rPr lang="zh-TW" altLang="en-US" sz="2200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TW" sz="2200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TW" sz="22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TW" sz="22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TW" sz="2200" dirty="0">
                    <a:latin typeface="Times New Roman" panose="02020603050405020304" pitchFamily="18" charset="0"/>
                  </a:rPr>
                  <a:t>)=</a:t>
                </a:r>
                <a:r>
                  <a:rPr lang="en-US" altLang="zh-TW" sz="2200" i="1" dirty="0">
                    <a:latin typeface="Times New Roman" panose="02020603050405020304" pitchFamily="18" charset="0"/>
                  </a:rPr>
                  <a:t>b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的花費定為</a:t>
                </a:r>
                <a:r>
                  <a:rPr lang="zh-TW" altLang="en-US" sz="22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27667" name="AutoShape 10"/>
            <p:cNvSpPr>
              <a:spLocks/>
            </p:cNvSpPr>
            <p:nvPr/>
          </p:nvSpPr>
          <p:spPr bwMode="auto">
            <a:xfrm>
              <a:off x="1872" y="2400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</p:grpSp>
      <p:graphicFrame>
        <p:nvGraphicFramePr>
          <p:cNvPr id="27654" name="Object 12"/>
          <p:cNvGraphicFramePr>
            <a:graphicFrameLocks noChangeAspect="1"/>
          </p:cNvGraphicFramePr>
          <p:nvPr/>
        </p:nvGraphicFramePr>
        <p:xfrm>
          <a:off x="3352800" y="2244725"/>
          <a:ext cx="3048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1" name="Equation" r:id="rId5" imgW="139518" imgH="126835" progId="Equation.3">
                  <p:embed/>
                </p:oleObj>
              </mc:Choice>
              <mc:Fallback>
                <p:oleObj name="Equation" r:id="rId5" imgW="139518" imgH="126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44725"/>
                        <a:ext cx="3048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3"/>
          <p:cNvGraphicFramePr>
            <a:graphicFrameLocks noChangeAspect="1"/>
          </p:cNvGraphicFramePr>
          <p:nvPr/>
        </p:nvGraphicFramePr>
        <p:xfrm>
          <a:off x="2730500" y="2625725"/>
          <a:ext cx="3048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2" name="Equation" r:id="rId7" imgW="139518" imgH="126835" progId="Equation.3">
                  <p:embed/>
                </p:oleObj>
              </mc:Choice>
              <mc:Fallback>
                <p:oleObj name="Equation" r:id="rId7" imgW="139518" imgH="126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625725"/>
                        <a:ext cx="3048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6" name="Group 75"/>
          <p:cNvGrpSpPr>
            <a:grpSpLocks/>
          </p:cNvGrpSpPr>
          <p:nvPr/>
        </p:nvGrpSpPr>
        <p:grpSpPr bwMode="auto">
          <a:xfrm>
            <a:off x="457200" y="3297238"/>
            <a:ext cx="8229600" cy="1751012"/>
            <a:chOff x="192" y="1536"/>
            <a:chExt cx="5184" cy="1103"/>
          </a:xfrm>
        </p:grpSpPr>
        <p:sp>
          <p:nvSpPr>
            <p:cNvPr id="27657" name="Rectangle 65"/>
            <p:cNvSpPr>
              <a:spLocks noChangeArrowheads="1"/>
            </p:cNvSpPr>
            <p:nvPr/>
          </p:nvSpPr>
          <p:spPr bwMode="auto">
            <a:xfrm>
              <a:off x="192" y="1536"/>
              <a:ext cx="5184" cy="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4.1.1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一共含有下列十四個運算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Times New Roman" panose="02020603050405020304" pitchFamily="18" charset="0"/>
                </a:rPr>
                <a:t>(1) 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I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   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 (2)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 (3)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  (4)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D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      (5)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D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    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TW" sz="2200" dirty="0">
                  <a:latin typeface="Times New Roman" panose="02020603050405020304" pitchFamily="18" charset="0"/>
                </a:rPr>
                <a:t>(6) 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I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   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 (7)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 (8)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6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6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  (9)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D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7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      (10)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D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8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   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TW" sz="2200" dirty="0">
                  <a:latin typeface="Times New Roman" panose="02020603050405020304" pitchFamily="18" charset="0"/>
                </a:rPr>
                <a:t>(11)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I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   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7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(12) 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I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   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8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(13)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9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9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   (14)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10</a:t>
              </a:r>
              <a:r>
                <a:rPr lang="en-US" altLang="zh-TW" sz="2200" dirty="0">
                  <a:latin typeface="Times New Roman" panose="02020603050405020304" pitchFamily="18" charset="0"/>
                </a:rPr>
                <a:t>)=</a:t>
              </a:r>
              <a:r>
                <a:rPr lang="en-US" altLang="zh-TW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zh-TW" sz="2200" baseline="-25000" dirty="0">
                  <a:latin typeface="Times New Roman" panose="02020603050405020304" pitchFamily="18" charset="0"/>
                </a:rPr>
                <a:t>10</a:t>
              </a:r>
            </a:p>
          </p:txBody>
        </p:sp>
        <p:graphicFrame>
          <p:nvGraphicFramePr>
            <p:cNvPr id="27658" name="Object 66"/>
            <p:cNvGraphicFramePr>
              <a:graphicFrameLocks noChangeAspect="1"/>
            </p:cNvGraphicFramePr>
            <p:nvPr/>
          </p:nvGraphicFramePr>
          <p:xfrm>
            <a:off x="592" y="1872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3" name="Equation" r:id="rId8" imgW="139518" imgH="126835" progId="Equation.3">
                    <p:embed/>
                  </p:oleObj>
                </mc:Choice>
                <mc:Fallback>
                  <p:oleObj name="Equation" r:id="rId8" imgW="139518" imgH="126835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1872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67"/>
            <p:cNvGraphicFramePr>
              <a:graphicFrameLocks noChangeAspect="1"/>
            </p:cNvGraphicFramePr>
            <p:nvPr/>
          </p:nvGraphicFramePr>
          <p:xfrm>
            <a:off x="584" y="2137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4" name="Equation" r:id="rId9" imgW="139518" imgH="126835" progId="Equation.3">
                    <p:embed/>
                  </p:oleObj>
                </mc:Choice>
                <mc:Fallback>
                  <p:oleObj name="Equation" r:id="rId9" imgW="139518" imgH="126835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2137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68"/>
            <p:cNvGraphicFramePr>
              <a:graphicFrameLocks noChangeAspect="1"/>
            </p:cNvGraphicFramePr>
            <p:nvPr/>
          </p:nvGraphicFramePr>
          <p:xfrm>
            <a:off x="640" y="2417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5" name="Equation" r:id="rId10" imgW="139518" imgH="126835" progId="Equation.3">
                    <p:embed/>
                  </p:oleObj>
                </mc:Choice>
                <mc:Fallback>
                  <p:oleObj name="Equation" r:id="rId10" imgW="139518" imgH="126835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417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69"/>
            <p:cNvGraphicFramePr>
              <a:graphicFrameLocks noChangeAspect="1"/>
            </p:cNvGraphicFramePr>
            <p:nvPr/>
          </p:nvGraphicFramePr>
          <p:xfrm>
            <a:off x="1680" y="2400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6" name="Equation" r:id="rId11" imgW="139518" imgH="126835" progId="Equation.3">
                    <p:embed/>
                  </p:oleObj>
                </mc:Choice>
                <mc:Fallback>
                  <p:oleObj name="Equation" r:id="rId11" imgW="139518" imgH="126835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0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70"/>
            <p:cNvGraphicFramePr>
              <a:graphicFrameLocks noChangeAspect="1"/>
            </p:cNvGraphicFramePr>
            <p:nvPr/>
          </p:nvGraphicFramePr>
          <p:xfrm>
            <a:off x="4080" y="1856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7" name="Equation" r:id="rId12" imgW="139518" imgH="126835" progId="Equation.3">
                    <p:embed/>
                  </p:oleObj>
                </mc:Choice>
                <mc:Fallback>
                  <p:oleObj name="Equation" r:id="rId12" imgW="139518" imgH="126835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56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71"/>
            <p:cNvGraphicFramePr>
              <a:graphicFrameLocks noChangeAspect="1"/>
            </p:cNvGraphicFramePr>
            <p:nvPr/>
          </p:nvGraphicFramePr>
          <p:xfrm>
            <a:off x="4080" y="2129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8" name="Equation" r:id="rId13" imgW="139518" imgH="126835" progId="Equation.3">
                    <p:embed/>
                  </p:oleObj>
                </mc:Choice>
                <mc:Fallback>
                  <p:oleObj name="Equation" r:id="rId13" imgW="139518" imgH="126835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29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72"/>
            <p:cNvGraphicFramePr>
              <a:graphicFrameLocks noChangeAspect="1"/>
            </p:cNvGraphicFramePr>
            <p:nvPr/>
          </p:nvGraphicFramePr>
          <p:xfrm>
            <a:off x="5040" y="1857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9" name="Equation" r:id="rId14" imgW="139518" imgH="126835" progId="Equation.3">
                    <p:embed/>
                  </p:oleObj>
                </mc:Choice>
                <mc:Fallback>
                  <p:oleObj name="Equation" r:id="rId14" imgW="139518" imgH="126835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857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73"/>
            <p:cNvGraphicFramePr>
              <a:graphicFrameLocks noChangeAspect="1"/>
            </p:cNvGraphicFramePr>
            <p:nvPr/>
          </p:nvGraphicFramePr>
          <p:xfrm>
            <a:off x="5136" y="2129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0" name="Equation" r:id="rId15" imgW="139518" imgH="126835" progId="Equation.3">
                    <p:embed/>
                  </p:oleObj>
                </mc:Choice>
                <mc:Fallback>
                  <p:oleObj name="Equation" r:id="rId15" imgW="139518" imgH="126835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129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A94626-836B-4BCB-BF9C-6E369E4DAFD9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動態規劃核心式子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602851"/>
              </p:ext>
            </p:extLst>
          </p:nvPr>
        </p:nvGraphicFramePr>
        <p:xfrm>
          <a:off x="838200" y="2941638"/>
          <a:ext cx="19192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" r:id="rId3" imgW="1066800" imgH="228600" progId="Equation.3">
                  <p:embed/>
                </p:oleObj>
              </mc:Choice>
              <mc:Fallback>
                <p:oleObj r:id="rId3" imgW="1066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41638"/>
                        <a:ext cx="19192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63954"/>
              </p:ext>
            </p:extLst>
          </p:nvPr>
        </p:nvGraphicFramePr>
        <p:xfrm>
          <a:off x="2971800" y="2941638"/>
          <a:ext cx="2057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r:id="rId5" imgW="1155700" imgH="241300" progId="Equation.3">
                  <p:embed/>
                </p:oleObj>
              </mc:Choice>
              <mc:Fallback>
                <p:oleObj r:id="rId5" imgW="1155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41638"/>
                        <a:ext cx="20574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5113153" y="2939712"/>
                <a:ext cx="403084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𝐸𝑑𝑖𝑡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[0, 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]=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    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𝐸𝑑𝑖𝑡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[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0]=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</m:oMath>
                  </m:oMathPara>
                </a14:m>
                <a:endParaRPr lang="zh-TW" altLang="en-US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867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3153" y="2939712"/>
                <a:ext cx="4030847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83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2248"/>
              </p:ext>
            </p:extLst>
          </p:nvPr>
        </p:nvGraphicFramePr>
        <p:xfrm>
          <a:off x="874713" y="1447800"/>
          <a:ext cx="4764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" name="Equation" r:id="rId8" imgW="2501900" imgH="228600" progId="Equation.DSMT4">
                  <p:embed/>
                </p:oleObj>
              </mc:Choice>
              <mc:Fallback>
                <p:oleObj name="Equation" r:id="rId8" imgW="2501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447800"/>
                        <a:ext cx="47640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83821"/>
              </p:ext>
            </p:extLst>
          </p:nvPr>
        </p:nvGraphicFramePr>
        <p:xfrm>
          <a:off x="2255838" y="1828800"/>
          <a:ext cx="6257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" name="Equation" r:id="rId10" imgW="3289300" imgH="241300" progId="Equation.DSMT4">
                  <p:embed/>
                </p:oleObj>
              </mc:Choice>
              <mc:Fallback>
                <p:oleObj name="Equation" r:id="rId10" imgW="3289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1828800"/>
                        <a:ext cx="62579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681" name="Rectangle 9"/>
              <p:cNvSpPr>
                <a:spLocks noChangeArrowheads="1"/>
              </p:cNvSpPr>
              <p:nvPr/>
            </p:nvSpPr>
            <p:spPr bwMode="auto">
              <a:xfrm>
                <a:off x="762000" y="2316163"/>
                <a:ext cx="488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表示將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𝑇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[1…</m:t>
                    </m:r>
                    <m:r>
                      <a:rPr lang="en-US" altLang="zh-TW" sz="2200" i="1" dirty="0" err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𝑖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[1…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的花費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868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316163"/>
                <a:ext cx="4886338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1621" t="-9859" r="-873" b="-26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82" name="Group 14"/>
          <p:cNvGrpSpPr>
            <a:grpSpLocks/>
          </p:cNvGrpSpPr>
          <p:nvPr/>
        </p:nvGrpSpPr>
        <p:grpSpPr bwMode="auto">
          <a:xfrm>
            <a:off x="762000" y="3489325"/>
            <a:ext cx="4191000" cy="1433513"/>
            <a:chOff x="480" y="2553"/>
            <a:chExt cx="2640" cy="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7" name="Rectangle 2"/>
                <p:cNvSpPr>
                  <a:spLocks noChangeArrowheads="1"/>
                </p:cNvSpPr>
                <p:nvPr/>
              </p:nvSpPr>
              <p:spPr bwMode="auto">
                <a:xfrm>
                  <a:off x="480" y="2553"/>
                  <a:ext cx="2640" cy="9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𝑒𝑑𝑖𝑡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𝑇</m:t>
                      </m:r>
                      <m:r>
                        <a:rPr lang="en-US" altLang="zh-TW" sz="2200" i="1" baseline="-25000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𝑖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r>
                        <a:rPr lang="en-US" altLang="zh-TW" sz="2200" i="1" baseline="-25000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𝑗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表示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𝑇</m:t>
                      </m:r>
                      <m:r>
                        <a:rPr lang="en-US" altLang="zh-TW" sz="2200" i="1" baseline="-25000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𝑖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)=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r>
                        <a:rPr lang="en-US" altLang="zh-TW" sz="2200" i="1" baseline="-25000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𝑗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的花費</a:t>
                  </a:r>
                </a:p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𝑒𝑑𝑖𝑡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𝑇</m:t>
                      </m:r>
                      <m:r>
                        <a:rPr lang="en-US" altLang="zh-TW" sz="2200" i="1" baseline="-25000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𝑖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   )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表示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𝐷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𝑇</m:t>
                      </m:r>
                      <m:r>
                        <a:rPr lang="en-US" altLang="zh-TW" sz="2200" i="1" baseline="-25000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𝑖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)=    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的花費</a:t>
                  </a:r>
                </a:p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𝑒𝑑𝑖𝑡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    , 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r>
                        <a:rPr lang="en-US" altLang="zh-TW" sz="2200" i="1" baseline="-25000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𝑗</m:t>
                      </m:r>
                      <m:r>
                        <a:rPr lang="en-US" altLang="zh-TW" sz="22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表示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𝐼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   )=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r>
                        <a:rPr lang="en-US" altLang="zh-TW" sz="2200" i="1" baseline="-25000" dirty="0" err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𝑗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的花費</a:t>
                  </a:r>
                </a:p>
              </p:txBody>
            </p:sp>
          </mc:Choice>
          <mc:Fallback xmlns="">
            <p:sp>
              <p:nvSpPr>
                <p:cNvPr id="28687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2553"/>
                  <a:ext cx="2640" cy="90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5" t="-2542" r="-1163" b="-847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688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46464522"/>
                    </p:ext>
                  </p:extLst>
                </p:nvPr>
              </p:nvGraphicFramePr>
              <p:xfrm>
                <a:off x="1088" y="2923"/>
                <a:ext cx="192" cy="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986" name="Equation" r:id="rId14" imgW="139518" imgH="126835" progId="Equation.3">
                        <p:embed/>
                      </p:oleObj>
                    </mc:Choice>
                    <mc:Fallback>
                      <p:oleObj name="Equation" r:id="rId14" imgW="139518" imgH="126835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88" y="2923"/>
                              <a:ext cx="192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688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46464522"/>
                    </p:ext>
                  </p:extLst>
                </p:nvPr>
              </p:nvGraphicFramePr>
              <p:xfrm>
                <a:off x="1088" y="2923"/>
                <a:ext cx="192" cy="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856" name="Equation" r:id="rId16" imgW="139518" imgH="126835" progId="Equation.3">
                        <p:embed/>
                      </p:oleObj>
                    </mc:Choice>
                    <mc:Fallback>
                      <p:oleObj name="Equation" r:id="rId16" imgW="139518" imgH="126835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88" y="2923"/>
                              <a:ext cx="192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689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27048550"/>
                    </p:ext>
                  </p:extLst>
                </p:nvPr>
              </p:nvGraphicFramePr>
              <p:xfrm>
                <a:off x="2281" y="2913"/>
                <a:ext cx="192" cy="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987" name="Equation" r:id="rId18" imgW="139518" imgH="126835" progId="Equation.3">
                        <p:embed/>
                      </p:oleObj>
                    </mc:Choice>
                    <mc:Fallback>
                      <p:oleObj name="Equation" r:id="rId18" imgW="139518" imgH="126835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1" y="2913"/>
                              <a:ext cx="192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689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27048550"/>
                    </p:ext>
                  </p:extLst>
                </p:nvPr>
              </p:nvGraphicFramePr>
              <p:xfrm>
                <a:off x="2281" y="2913"/>
                <a:ext cx="192" cy="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857" name="Equation" r:id="rId19" imgW="139518" imgH="126835" progId="Equation.3">
                        <p:embed/>
                      </p:oleObj>
                    </mc:Choice>
                    <mc:Fallback>
                      <p:oleObj name="Equation" r:id="rId19" imgW="139518" imgH="126835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1" y="2913"/>
                              <a:ext cx="192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690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955504"/>
                    </p:ext>
                  </p:extLst>
                </p:nvPr>
              </p:nvGraphicFramePr>
              <p:xfrm>
                <a:off x="1827" y="3237"/>
                <a:ext cx="192" cy="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988" name="Equation" r:id="rId20" imgW="139518" imgH="126835" progId="Equation.3">
                        <p:embed/>
                      </p:oleObj>
                    </mc:Choice>
                    <mc:Fallback>
                      <p:oleObj name="Equation" r:id="rId20" imgW="139518" imgH="126835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7" y="3237"/>
                              <a:ext cx="192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690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955504"/>
                    </p:ext>
                  </p:extLst>
                </p:nvPr>
              </p:nvGraphicFramePr>
              <p:xfrm>
                <a:off x="1827" y="3237"/>
                <a:ext cx="192" cy="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858" name="Equation" r:id="rId21" imgW="139518" imgH="126835" progId="Equation.3">
                        <p:embed/>
                      </p:oleObj>
                    </mc:Choice>
                    <mc:Fallback>
                      <p:oleObj name="Equation" r:id="rId21" imgW="139518" imgH="126835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7" y="3237"/>
                              <a:ext cx="192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691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21136576"/>
                    </p:ext>
                  </p:extLst>
                </p:nvPr>
              </p:nvGraphicFramePr>
              <p:xfrm>
                <a:off x="896" y="3237"/>
                <a:ext cx="192" cy="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989" name="Equation" r:id="rId22" imgW="139518" imgH="126835" progId="Equation.3">
                        <p:embed/>
                      </p:oleObj>
                    </mc:Choice>
                    <mc:Fallback>
                      <p:oleObj name="Equation" r:id="rId22" imgW="139518" imgH="126835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6" y="3237"/>
                              <a:ext cx="192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691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21136576"/>
                    </p:ext>
                  </p:extLst>
                </p:nvPr>
              </p:nvGraphicFramePr>
              <p:xfrm>
                <a:off x="896" y="3237"/>
                <a:ext cx="192" cy="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859" name="Equation" r:id="rId23" imgW="139518" imgH="126835" progId="Equation.3">
                        <p:embed/>
                      </p:oleObj>
                    </mc:Choice>
                    <mc:Fallback>
                      <p:oleObj name="Equation" r:id="rId23" imgW="139518" imgH="126835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6" y="3237"/>
                              <a:ext cx="192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8683" name="Rectangle 17"/>
          <p:cNvSpPr>
            <a:spLocks noChangeArrowheads="1"/>
          </p:cNvSpPr>
          <p:nvPr/>
        </p:nvSpPr>
        <p:spPr bwMode="auto">
          <a:xfrm>
            <a:off x="457200" y="51816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BSSC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的時間複雜度為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4" name="Rectangle 18"/>
              <p:cNvSpPr>
                <a:spLocks noChangeArrowheads="1"/>
              </p:cNvSpPr>
              <p:nvPr/>
            </p:nvSpPr>
            <p:spPr bwMode="auto">
              <a:xfrm>
                <a:off x="838200" y="5638800"/>
                <a:ext cx="3886200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為正本長度，　為視差</a:t>
                </a: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8684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638800"/>
                <a:ext cx="3886200" cy="427038"/>
              </a:xfrm>
              <a:prstGeom prst="rect">
                <a:avLst/>
              </a:prstGeom>
              <a:blipFill rotWithShape="0">
                <a:blip r:embed="rId24"/>
                <a:stretch>
                  <a:fillRect t="-10000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8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242046"/>
              </p:ext>
            </p:extLst>
          </p:nvPr>
        </p:nvGraphicFramePr>
        <p:xfrm>
          <a:off x="3602038" y="5257800"/>
          <a:ext cx="7191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" name="Equation" r:id="rId25" imgW="431613" imgH="203112" progId="Equation.DSMT4">
                  <p:embed/>
                </p:oleObj>
              </mc:Choice>
              <mc:Fallback>
                <p:oleObj name="Equation" r:id="rId25" imgW="431613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5257800"/>
                        <a:ext cx="7191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26583"/>
              </p:ext>
            </p:extLst>
          </p:nvPr>
        </p:nvGraphicFramePr>
        <p:xfrm>
          <a:off x="2743200" y="5715000"/>
          <a:ext cx="269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1" r:id="rId27" imgW="139579" imgH="164957" progId="Equation.3">
                  <p:embed/>
                </p:oleObj>
              </mc:Choice>
              <mc:Fallback>
                <p:oleObj r:id="rId27" imgW="139579" imgH="16495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2698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.4.2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KMP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Rectangle 18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371600"/>
                <a:ext cx="8382000" cy="1371600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樣本先進行事前處理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利用樣本中子字串(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Substring)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與前置字串(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Prefix String)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的吻合度，並記錄其吻合的長度於陣列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𝐽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[ ]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中。 </a:t>
                </a:r>
              </a:p>
            </p:txBody>
          </p:sp>
        </mc:Choice>
        <mc:Fallback xmlns="">
          <p:sp>
            <p:nvSpPr>
              <p:cNvPr id="29700" name="Rectangle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1371600"/>
              </a:xfrm>
              <a:blipFill rotWithShape="0">
                <a:blip r:embed="rId3"/>
                <a:stretch>
                  <a:fillRect l="-291" t="-3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B572F-7298-42DB-9EBD-F2DB5A8AE1D8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29701" name="Group 52"/>
          <p:cNvGrpSpPr>
            <a:grpSpLocks/>
          </p:cNvGrpSpPr>
          <p:nvPr/>
        </p:nvGrpSpPr>
        <p:grpSpPr bwMode="auto">
          <a:xfrm>
            <a:off x="4787900" y="2636838"/>
            <a:ext cx="4105275" cy="1143000"/>
            <a:chOff x="432" y="2352"/>
            <a:chExt cx="2736" cy="720"/>
          </a:xfrm>
        </p:grpSpPr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432" y="235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76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100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124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16" name="Rectangle 23"/>
            <p:cNvSpPr>
              <a:spLocks noChangeArrowheads="1"/>
            </p:cNvSpPr>
            <p:nvPr/>
          </p:nvSpPr>
          <p:spPr bwMode="auto">
            <a:xfrm>
              <a:off x="148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17" name="Rectangle 24"/>
            <p:cNvSpPr>
              <a:spLocks noChangeArrowheads="1"/>
            </p:cNvSpPr>
            <p:nvPr/>
          </p:nvSpPr>
          <p:spPr bwMode="auto">
            <a:xfrm>
              <a:off x="172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18" name="Rectangle 25"/>
            <p:cNvSpPr>
              <a:spLocks noChangeArrowheads="1"/>
            </p:cNvSpPr>
            <p:nvPr/>
          </p:nvSpPr>
          <p:spPr bwMode="auto">
            <a:xfrm>
              <a:off x="196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19" name="Rectangle 26"/>
            <p:cNvSpPr>
              <a:spLocks noChangeArrowheads="1"/>
            </p:cNvSpPr>
            <p:nvPr/>
          </p:nvSpPr>
          <p:spPr bwMode="auto">
            <a:xfrm>
              <a:off x="220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20" name="Rectangle 27"/>
            <p:cNvSpPr>
              <a:spLocks noChangeArrowheads="1"/>
            </p:cNvSpPr>
            <p:nvPr/>
          </p:nvSpPr>
          <p:spPr bwMode="auto">
            <a:xfrm>
              <a:off x="244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21" name="Rectangle 28"/>
            <p:cNvSpPr>
              <a:spLocks noChangeArrowheads="1"/>
            </p:cNvSpPr>
            <p:nvPr/>
          </p:nvSpPr>
          <p:spPr bwMode="auto">
            <a:xfrm>
              <a:off x="268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22" name="Rectangle 29"/>
            <p:cNvSpPr>
              <a:spLocks noChangeArrowheads="1"/>
            </p:cNvSpPr>
            <p:nvPr/>
          </p:nvSpPr>
          <p:spPr bwMode="auto">
            <a:xfrm>
              <a:off x="2928" y="23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23" name="Rectangle 30"/>
            <p:cNvSpPr>
              <a:spLocks noChangeArrowheads="1"/>
            </p:cNvSpPr>
            <p:nvPr/>
          </p:nvSpPr>
          <p:spPr bwMode="auto">
            <a:xfrm>
              <a:off x="432" y="259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P </a:t>
              </a:r>
              <a:r>
                <a:rPr lang="en-US" altLang="zh-TW" sz="2200">
                  <a:latin typeface="Times New Roman" panose="02020603050405020304" pitchFamily="18" charset="0"/>
                </a:rPr>
                <a:t>[</a:t>
              </a:r>
              <a:r>
                <a:rPr lang="en-US" altLang="zh-TW" sz="2200" i="1">
                  <a:latin typeface="Times New Roman" panose="02020603050405020304" pitchFamily="18" charset="0"/>
                </a:rPr>
                <a:t>i</a:t>
              </a:r>
              <a:r>
                <a:rPr lang="en-US" altLang="zh-TW" sz="2200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29724" name="Rectangle 31"/>
            <p:cNvSpPr>
              <a:spLocks noChangeArrowheads="1"/>
            </p:cNvSpPr>
            <p:nvPr/>
          </p:nvSpPr>
          <p:spPr bwMode="auto">
            <a:xfrm>
              <a:off x="76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25" name="Rectangle 32"/>
            <p:cNvSpPr>
              <a:spLocks noChangeArrowheads="1"/>
            </p:cNvSpPr>
            <p:nvPr/>
          </p:nvSpPr>
          <p:spPr bwMode="auto">
            <a:xfrm>
              <a:off x="100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26" name="Rectangle 33"/>
            <p:cNvSpPr>
              <a:spLocks noChangeArrowheads="1"/>
            </p:cNvSpPr>
            <p:nvPr/>
          </p:nvSpPr>
          <p:spPr bwMode="auto">
            <a:xfrm>
              <a:off x="124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27" name="Rectangle 34"/>
            <p:cNvSpPr>
              <a:spLocks noChangeArrowheads="1"/>
            </p:cNvSpPr>
            <p:nvPr/>
          </p:nvSpPr>
          <p:spPr bwMode="auto">
            <a:xfrm>
              <a:off x="148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28" name="Rectangle 35"/>
            <p:cNvSpPr>
              <a:spLocks noChangeArrowheads="1"/>
            </p:cNvSpPr>
            <p:nvPr/>
          </p:nvSpPr>
          <p:spPr bwMode="auto">
            <a:xfrm>
              <a:off x="172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29" name="Rectangle 36"/>
            <p:cNvSpPr>
              <a:spLocks noChangeArrowheads="1"/>
            </p:cNvSpPr>
            <p:nvPr/>
          </p:nvSpPr>
          <p:spPr bwMode="auto">
            <a:xfrm>
              <a:off x="196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30" name="Rectangle 37"/>
            <p:cNvSpPr>
              <a:spLocks noChangeArrowheads="1"/>
            </p:cNvSpPr>
            <p:nvPr/>
          </p:nvSpPr>
          <p:spPr bwMode="auto">
            <a:xfrm>
              <a:off x="220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31" name="Rectangle 38"/>
            <p:cNvSpPr>
              <a:spLocks noChangeArrowheads="1"/>
            </p:cNvSpPr>
            <p:nvPr/>
          </p:nvSpPr>
          <p:spPr bwMode="auto">
            <a:xfrm>
              <a:off x="244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32" name="Rectangle 39"/>
            <p:cNvSpPr>
              <a:spLocks noChangeArrowheads="1"/>
            </p:cNvSpPr>
            <p:nvPr/>
          </p:nvSpPr>
          <p:spPr bwMode="auto">
            <a:xfrm>
              <a:off x="268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33" name="Rectangle 40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34" name="Rectangle 41"/>
            <p:cNvSpPr>
              <a:spLocks noChangeArrowheads="1"/>
            </p:cNvSpPr>
            <p:nvPr/>
          </p:nvSpPr>
          <p:spPr bwMode="auto">
            <a:xfrm>
              <a:off x="432" y="283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 i="1">
                  <a:latin typeface="Times New Roman" panose="02020603050405020304" pitchFamily="18" charset="0"/>
                </a:rPr>
                <a:t>J </a:t>
              </a:r>
              <a:r>
                <a:rPr lang="en-US" altLang="zh-TW" sz="2200">
                  <a:latin typeface="Times New Roman" panose="02020603050405020304" pitchFamily="18" charset="0"/>
                </a:rPr>
                <a:t>[</a:t>
              </a:r>
              <a:r>
                <a:rPr lang="en-US" altLang="zh-TW" sz="2200" i="1">
                  <a:latin typeface="Times New Roman" panose="02020603050405020304" pitchFamily="18" charset="0"/>
                </a:rPr>
                <a:t>i</a:t>
              </a:r>
              <a:r>
                <a:rPr lang="en-US" altLang="zh-TW" sz="2200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29735" name="Rectangle 42"/>
            <p:cNvSpPr>
              <a:spLocks noChangeArrowheads="1"/>
            </p:cNvSpPr>
            <p:nvPr/>
          </p:nvSpPr>
          <p:spPr bwMode="auto">
            <a:xfrm>
              <a:off x="76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36" name="Rectangle 43"/>
            <p:cNvSpPr>
              <a:spLocks noChangeArrowheads="1"/>
            </p:cNvSpPr>
            <p:nvPr/>
          </p:nvSpPr>
          <p:spPr bwMode="auto">
            <a:xfrm>
              <a:off x="100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37" name="Rectangle 44"/>
            <p:cNvSpPr>
              <a:spLocks noChangeArrowheads="1"/>
            </p:cNvSpPr>
            <p:nvPr/>
          </p:nvSpPr>
          <p:spPr bwMode="auto">
            <a:xfrm>
              <a:off x="124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38" name="Rectangle 45"/>
            <p:cNvSpPr>
              <a:spLocks noChangeArrowheads="1"/>
            </p:cNvSpPr>
            <p:nvPr/>
          </p:nvSpPr>
          <p:spPr bwMode="auto">
            <a:xfrm>
              <a:off x="148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39" name="Rectangle 46"/>
            <p:cNvSpPr>
              <a:spLocks noChangeArrowheads="1"/>
            </p:cNvSpPr>
            <p:nvPr/>
          </p:nvSpPr>
          <p:spPr bwMode="auto">
            <a:xfrm>
              <a:off x="172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40" name="Rectangle 47"/>
            <p:cNvSpPr>
              <a:spLocks noChangeArrowheads="1"/>
            </p:cNvSpPr>
            <p:nvPr/>
          </p:nvSpPr>
          <p:spPr bwMode="auto">
            <a:xfrm>
              <a:off x="196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41" name="Rectangle 48"/>
            <p:cNvSpPr>
              <a:spLocks noChangeArrowheads="1"/>
            </p:cNvSpPr>
            <p:nvPr/>
          </p:nvSpPr>
          <p:spPr bwMode="auto">
            <a:xfrm>
              <a:off x="220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42" name="Rectangle 49"/>
            <p:cNvSpPr>
              <a:spLocks noChangeArrowheads="1"/>
            </p:cNvSpPr>
            <p:nvPr/>
          </p:nvSpPr>
          <p:spPr bwMode="auto">
            <a:xfrm>
              <a:off x="244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43" name="Rectangle 50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44" name="Rectangle 51"/>
            <p:cNvSpPr>
              <a:spLocks noChangeArrowheads="1"/>
            </p:cNvSpPr>
            <p:nvPr/>
          </p:nvSpPr>
          <p:spPr bwMode="auto">
            <a:xfrm>
              <a:off x="292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9702" name="Rectangle 53"/>
          <p:cNvSpPr>
            <a:spLocks noChangeArrowheads="1"/>
          </p:cNvSpPr>
          <p:nvPr/>
        </p:nvSpPr>
        <p:spPr bwMode="auto">
          <a:xfrm>
            <a:off x="395288" y="2611438"/>
            <a:ext cx="44958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i="1" dirty="0">
                <a:latin typeface="Times New Roman" panose="02020603050405020304" pitchFamily="18" charset="0"/>
              </a:rPr>
              <a:t>P</a:t>
            </a:r>
            <a:r>
              <a:rPr lang="en-US" altLang="zh-TW" sz="2200" dirty="0">
                <a:latin typeface="Times New Roman" panose="02020603050405020304" pitchFamily="18" charset="0"/>
              </a:rPr>
              <a:t>[3]=</a:t>
            </a:r>
            <a:r>
              <a:rPr lang="en-US" altLang="zh-TW" sz="2200" i="1" dirty="0">
                <a:latin typeface="Times New Roman" panose="02020603050405020304" pitchFamily="18" charset="0"/>
              </a:rPr>
              <a:t>a=P</a:t>
            </a:r>
            <a:r>
              <a:rPr lang="en-US" altLang="zh-TW" sz="2200" dirty="0">
                <a:latin typeface="Times New Roman" panose="02020603050405020304" pitchFamily="18" charset="0"/>
              </a:rPr>
              <a:t>[1] </a:t>
            </a:r>
            <a:r>
              <a:rPr lang="zh-TW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TW" sz="2200" i="1" dirty="0">
                <a:latin typeface="Times New Roman" panose="02020603050405020304" pitchFamily="18" charset="0"/>
              </a:rPr>
              <a:t>J</a:t>
            </a:r>
            <a:r>
              <a:rPr lang="en-US" altLang="zh-TW" sz="2200" dirty="0">
                <a:latin typeface="Times New Roman" panose="02020603050405020304" pitchFamily="18" charset="0"/>
              </a:rPr>
              <a:t>[3]=1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i="1" dirty="0">
                <a:latin typeface="Times New Roman" panose="02020603050405020304" pitchFamily="18" charset="0"/>
              </a:rPr>
              <a:t>P</a:t>
            </a:r>
            <a:r>
              <a:rPr lang="en-US" altLang="zh-TW" sz="2200" dirty="0">
                <a:latin typeface="Times New Roman" panose="02020603050405020304" pitchFamily="18" charset="0"/>
              </a:rPr>
              <a:t>[3…5]=</a:t>
            </a:r>
            <a:r>
              <a:rPr lang="en-US" altLang="zh-TW" sz="2200" i="1" dirty="0" err="1">
                <a:latin typeface="Times New Roman" panose="02020603050405020304" pitchFamily="18" charset="0"/>
              </a:rPr>
              <a:t>aca</a:t>
            </a:r>
            <a:r>
              <a:rPr lang="en-US" altLang="zh-TW" sz="2200" dirty="0">
                <a:latin typeface="Times New Roman" panose="02020603050405020304" pitchFamily="18" charset="0"/>
              </a:rPr>
              <a:t>=</a:t>
            </a:r>
            <a:r>
              <a:rPr lang="en-US" altLang="zh-TW" sz="2200" i="1" dirty="0">
                <a:latin typeface="Times New Roman" panose="02020603050405020304" pitchFamily="18" charset="0"/>
              </a:rPr>
              <a:t>P</a:t>
            </a:r>
            <a:r>
              <a:rPr lang="en-US" altLang="zh-TW" sz="2200" dirty="0">
                <a:latin typeface="Times New Roman" panose="02020603050405020304" pitchFamily="18" charset="0"/>
              </a:rPr>
              <a:t>[1…3] </a:t>
            </a:r>
            <a:r>
              <a:rPr lang="zh-TW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TW" sz="2200" i="1" dirty="0">
                <a:latin typeface="Times New Roman" panose="02020603050405020304" pitchFamily="18" charset="0"/>
              </a:rPr>
              <a:t>J</a:t>
            </a:r>
            <a:r>
              <a:rPr lang="en-US" altLang="zh-TW" sz="2200" dirty="0">
                <a:latin typeface="Times New Roman" panose="02020603050405020304" pitchFamily="18" charset="0"/>
              </a:rPr>
              <a:t>[5]=3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i="1" dirty="0">
                <a:latin typeface="Times New Roman" panose="02020603050405020304" pitchFamily="18" charset="0"/>
              </a:rPr>
              <a:t>P</a:t>
            </a:r>
            <a:r>
              <a:rPr lang="en-US" altLang="zh-TW" sz="2200" dirty="0">
                <a:latin typeface="Times New Roman" panose="02020603050405020304" pitchFamily="18" charset="0"/>
              </a:rPr>
              <a:t>[7…10]=</a:t>
            </a:r>
            <a:r>
              <a:rPr lang="en-US" altLang="zh-TW" sz="2200" i="1" dirty="0" err="1">
                <a:latin typeface="Times New Roman" panose="02020603050405020304" pitchFamily="18" charset="0"/>
              </a:rPr>
              <a:t>acac</a:t>
            </a:r>
            <a:r>
              <a:rPr lang="en-US" altLang="zh-TW" sz="2200" dirty="0">
                <a:latin typeface="Times New Roman" panose="02020603050405020304" pitchFamily="18" charset="0"/>
              </a:rPr>
              <a:t>=</a:t>
            </a:r>
            <a:r>
              <a:rPr lang="en-US" altLang="zh-TW" sz="2200" i="1" dirty="0">
                <a:latin typeface="Times New Roman" panose="02020603050405020304" pitchFamily="18" charset="0"/>
              </a:rPr>
              <a:t>P</a:t>
            </a:r>
            <a:r>
              <a:rPr lang="en-US" altLang="zh-TW" sz="2200" dirty="0">
                <a:latin typeface="Times New Roman" panose="02020603050405020304" pitchFamily="18" charset="0"/>
              </a:rPr>
              <a:t>[1…4] </a:t>
            </a:r>
            <a:r>
              <a:rPr lang="zh-TW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TW" sz="2200" i="1" dirty="0">
                <a:latin typeface="Times New Roman" panose="02020603050405020304" pitchFamily="18" charset="0"/>
              </a:rPr>
              <a:t>J</a:t>
            </a:r>
            <a:r>
              <a:rPr lang="en-US" altLang="zh-TW" sz="2200" dirty="0">
                <a:latin typeface="Times New Roman" panose="02020603050405020304" pitchFamily="18" charset="0"/>
              </a:rPr>
              <a:t>[10]=4</a:t>
            </a:r>
          </a:p>
        </p:txBody>
      </p:sp>
      <p:sp>
        <p:nvSpPr>
          <p:cNvPr id="29703" name="Rectangle 54"/>
          <p:cNvSpPr>
            <a:spLocks noChangeArrowheads="1"/>
          </p:cNvSpPr>
          <p:nvPr/>
        </p:nvSpPr>
        <p:spPr bwMode="auto">
          <a:xfrm>
            <a:off x="457200" y="3962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KMP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字串匹配演算法</a:t>
            </a:r>
          </a:p>
        </p:txBody>
      </p:sp>
      <p:sp>
        <p:nvSpPr>
          <p:cNvPr id="29704" name="Rectangle 77"/>
          <p:cNvSpPr>
            <a:spLocks noChangeArrowheads="1"/>
          </p:cNvSpPr>
          <p:nvPr/>
        </p:nvSpPr>
        <p:spPr bwMode="auto">
          <a:xfrm>
            <a:off x="4764088" y="3886200"/>
            <a:ext cx="3048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1800" i="1">
                <a:latin typeface="Times New Roman" panose="02020603050405020304" pitchFamily="18" charset="0"/>
              </a:rPr>
              <a:t> </a:t>
            </a:r>
            <a:r>
              <a:rPr lang="en-US" altLang="zh-TW" sz="1800">
                <a:latin typeface="Times New Roman" panose="02020603050405020304" pitchFamily="18" charset="0"/>
              </a:rPr>
              <a:t>[ ]=</a:t>
            </a:r>
            <a:r>
              <a:rPr lang="en-US" altLang="zh-TW" sz="2200" i="1">
                <a:latin typeface="Times New Roman" panose="02020603050405020304" pitchFamily="18" charset="0"/>
              </a:rPr>
              <a:t>cccacacaaacaccaa </a:t>
            </a:r>
          </a:p>
        </p:txBody>
      </p:sp>
      <p:grpSp>
        <p:nvGrpSpPr>
          <p:cNvPr id="29705" name="群組 48"/>
          <p:cNvGrpSpPr>
            <a:grpSpLocks/>
          </p:cNvGrpSpPr>
          <p:nvPr/>
        </p:nvGrpSpPr>
        <p:grpSpPr bwMode="auto">
          <a:xfrm>
            <a:off x="806450" y="4421188"/>
            <a:ext cx="8229600" cy="1446550"/>
            <a:chOff x="806896" y="4421188"/>
            <a:chExt cx="8229600" cy="1446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07" name="Rectangle 82"/>
                <p:cNvSpPr>
                  <a:spLocks noChangeArrowheads="1"/>
                </p:cNvSpPr>
                <p:nvPr/>
              </p:nvSpPr>
              <p:spPr bwMode="auto">
                <a:xfrm>
                  <a:off x="806896" y="4421188"/>
                  <a:ext cx="8229600" cy="144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</a:t>
                  </a:r>
                  <a:r>
                    <a:rPr lang="en-US" altLang="zh-TW" sz="2200" i="1" dirty="0" err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]    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</a:t>
                  </a:r>
                  <a:r>
                    <a:rPr lang="en-US" altLang="zh-TW" sz="2200" i="1" dirty="0" err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]，　　　 。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[4…13] = 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[1…10]。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[5]    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[1]，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[6] = 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[1] </a:t>
                  </a:r>
                  <a:r>
                    <a:rPr lang="zh-TW" altLang="en-US" sz="2200" dirty="0">
                      <a:latin typeface="Times New Roman" panose="02020603050405020304" pitchFamily="18" charset="0"/>
                      <a:sym typeface="Wingdings" panose="05000000000000000000" pitchFamily="2" charset="2"/>
                    </a:rPr>
                    <a:t>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[6…8] = 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[1…3]</a:t>
                  </a:r>
                  <a:r>
                    <a:rPr lang="zh-TW" altLang="en-US" sz="2200" dirty="0">
                      <a:latin typeface="Times New Roman" panose="02020603050405020304" pitchFamily="18" charset="0"/>
                    </a:rPr>
                    <a:t> 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[9]    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[4]，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J 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[4]=2 </a:t>
                  </a:r>
                  <a:r>
                    <a:rPr lang="zh-TW" altLang="en-US" sz="2200" dirty="0">
                      <a:latin typeface="Times New Roman" panose="02020603050405020304" pitchFamily="18" charset="0"/>
                      <a:sym typeface="Wingdings" panose="05000000000000000000" pitchFamily="2" charset="2"/>
                    </a:rPr>
                    <a:t>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[1…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J 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[4]-1]=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[1]=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[9- 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[4]+1…8]=</a:t>
                  </a:r>
                  <a:r>
                    <a:rPr lang="en-US" altLang="zh-TW" sz="2200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TW" sz="2200" dirty="0">
                      <a:latin typeface="Times New Roman" panose="02020603050405020304" pitchFamily="18" charset="0"/>
                    </a:rPr>
                    <a:t>[8] 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陣列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𝐽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[ ]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提供了一個跳躍的機制，讓匹配動作可一直往右前進。 </a:t>
                  </a:r>
                </a:p>
              </p:txBody>
            </p:sp>
          </mc:Choice>
          <mc:Fallback xmlns="">
            <p:sp>
              <p:nvSpPr>
                <p:cNvPr id="29707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6896" y="4421188"/>
                  <a:ext cx="8229600" cy="14465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63" t="-2521" b="-75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708" name="Object 80"/>
                <p:cNvGraphicFramePr>
                  <a:graphicFrameLocks noChangeAspect="1"/>
                </p:cNvGraphicFramePr>
                <p:nvPr/>
              </p:nvGraphicFramePr>
              <p:xfrm>
                <a:off x="2253466" y="4438976"/>
                <a:ext cx="1042009" cy="360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865" r:id="rId5" imgW="520248" imgH="177646" progId="Equation.3">
                        <p:embed/>
                      </p:oleObj>
                    </mc:Choice>
                    <mc:Fallback>
                      <p:oleObj r:id="rId5" imgW="520248" imgH="177646" progId="Equation.3">
                        <p:embed/>
                        <p:pic>
                          <p:nvPicPr>
                            <p:cNvPr id="0" name="Object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3466" y="4438976"/>
                              <a:ext cx="1042009" cy="360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708" name="Object 80"/>
                <p:cNvGraphicFramePr>
                  <a:graphicFrameLocks noChangeAspect="1"/>
                </p:cNvGraphicFramePr>
                <p:nvPr/>
              </p:nvGraphicFramePr>
              <p:xfrm>
                <a:off x="2253466" y="4438976"/>
                <a:ext cx="1042009" cy="360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825" r:id="rId7" imgW="520248" imgH="177646" progId="Equation.3">
                        <p:embed/>
                      </p:oleObj>
                    </mc:Choice>
                    <mc:Fallback>
                      <p:oleObj r:id="rId7" imgW="520248" imgH="177646" progId="Equation.3">
                        <p:embed/>
                        <p:pic>
                          <p:nvPicPr>
                            <p:cNvPr id="0" name="Object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3466" y="4438976"/>
                              <a:ext cx="1042009" cy="360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709" name="Object 78"/>
                <p:cNvGraphicFramePr>
                  <a:graphicFrameLocks noChangeAspect="1"/>
                </p:cNvGraphicFramePr>
                <p:nvPr/>
              </p:nvGraphicFramePr>
              <p:xfrm>
                <a:off x="1278632" y="4497388"/>
                <a:ext cx="3048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866" r:id="rId9" imgW="139700" imgH="139700" progId="Equation.3">
                        <p:embed/>
                      </p:oleObj>
                    </mc:Choice>
                    <mc:Fallback>
                      <p:oleObj r:id="rId9" imgW="139700" imgH="139700" progId="Equation.3">
                        <p:embed/>
                        <p:pic>
                          <p:nvPicPr>
                            <p:cNvPr id="0" name="Object 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78632" y="4497388"/>
                              <a:ext cx="304800" cy="30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709" name="Object 78"/>
                <p:cNvGraphicFramePr>
                  <a:graphicFrameLocks noChangeAspect="1"/>
                </p:cNvGraphicFramePr>
                <p:nvPr/>
              </p:nvGraphicFramePr>
              <p:xfrm>
                <a:off x="1278632" y="4497388"/>
                <a:ext cx="3048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826" r:id="rId11" imgW="139700" imgH="139700" progId="Equation.3">
                        <p:embed/>
                      </p:oleObj>
                    </mc:Choice>
                    <mc:Fallback>
                      <p:oleObj r:id="rId11" imgW="139700" imgH="139700" progId="Equation.3">
                        <p:embed/>
                        <p:pic>
                          <p:nvPicPr>
                            <p:cNvPr id="0" name="Object 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78632" y="4497388"/>
                              <a:ext cx="304800" cy="30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710" name="Object 83"/>
                <p:cNvGraphicFramePr>
                  <a:graphicFrameLocks noChangeAspect="1"/>
                </p:cNvGraphicFramePr>
                <p:nvPr/>
              </p:nvGraphicFramePr>
              <p:xfrm>
                <a:off x="1354832" y="5130800"/>
                <a:ext cx="3048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867" r:id="rId13" imgW="139700" imgH="139700" progId="Equation.3">
                        <p:embed/>
                      </p:oleObj>
                    </mc:Choice>
                    <mc:Fallback>
                      <p:oleObj r:id="rId13" imgW="139700" imgH="139700" progId="Equation.3">
                        <p:embed/>
                        <p:pic>
                          <p:nvPicPr>
                            <p:cNvPr id="0" name="Object 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54832" y="5130800"/>
                              <a:ext cx="304800" cy="30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710" name="Object 83"/>
                <p:cNvGraphicFramePr>
                  <a:graphicFrameLocks noChangeAspect="1"/>
                </p:cNvGraphicFramePr>
                <p:nvPr/>
              </p:nvGraphicFramePr>
              <p:xfrm>
                <a:off x="1354832" y="5130800"/>
                <a:ext cx="3048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827" r:id="rId14" imgW="139700" imgH="139700" progId="Equation.3">
                        <p:embed/>
                      </p:oleObj>
                    </mc:Choice>
                    <mc:Fallback>
                      <p:oleObj r:id="rId14" imgW="139700" imgH="139700" progId="Equation.3">
                        <p:embed/>
                        <p:pic>
                          <p:nvPicPr>
                            <p:cNvPr id="0" name="Object 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54832" y="5130800"/>
                              <a:ext cx="304800" cy="30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711" name="Object 84"/>
                <p:cNvGraphicFramePr>
                  <a:graphicFrameLocks noChangeAspect="1"/>
                </p:cNvGraphicFramePr>
                <p:nvPr/>
              </p:nvGraphicFramePr>
              <p:xfrm>
                <a:off x="1354832" y="4826000"/>
                <a:ext cx="3048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868" r:id="rId15" imgW="139700" imgH="139700" progId="Equation.3">
                        <p:embed/>
                      </p:oleObj>
                    </mc:Choice>
                    <mc:Fallback>
                      <p:oleObj r:id="rId15" imgW="139700" imgH="139700" progId="Equation.3">
                        <p:embed/>
                        <p:pic>
                          <p:nvPicPr>
                            <p:cNvPr id="0" name="Object 8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54832" y="4826000"/>
                              <a:ext cx="304800" cy="30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711" name="Object 84"/>
                <p:cNvGraphicFramePr>
                  <a:graphicFrameLocks noChangeAspect="1"/>
                </p:cNvGraphicFramePr>
                <p:nvPr/>
              </p:nvGraphicFramePr>
              <p:xfrm>
                <a:off x="1354832" y="4826000"/>
                <a:ext cx="3048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828" r:id="rId16" imgW="139700" imgH="139700" progId="Equation.3">
                        <p:embed/>
                      </p:oleObj>
                    </mc:Choice>
                    <mc:Fallback>
                      <p:oleObj r:id="rId16" imgW="139700" imgH="139700" progId="Equation.3">
                        <p:embed/>
                        <p:pic>
                          <p:nvPicPr>
                            <p:cNvPr id="0" name="Object 8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54832" y="4826000"/>
                              <a:ext cx="304800" cy="30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9706" name="Rectangle 86"/>
          <p:cNvSpPr>
            <a:spLocks noChangeArrowheads="1"/>
          </p:cNvSpPr>
          <p:nvPr/>
        </p:nvSpPr>
        <p:spPr bwMode="auto">
          <a:xfrm>
            <a:off x="457200" y="5943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KMP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的時間複雜度為</a:t>
            </a:r>
            <a:r>
              <a:rPr lang="en-US" altLang="zh-TW" sz="2200" dirty="0">
                <a:latin typeface="Times New Roman" panose="02020603050405020304" pitchFamily="18" charset="0"/>
              </a:rPr>
              <a:t>O(</a:t>
            </a:r>
            <a:r>
              <a:rPr lang="en-US" altLang="zh-TW" sz="2200" i="1" dirty="0">
                <a:latin typeface="Times New Roman" panose="02020603050405020304" pitchFamily="18" charset="0"/>
              </a:rPr>
              <a:t>m </a:t>
            </a:r>
            <a:r>
              <a:rPr lang="en-US" altLang="zh-TW" sz="2200" dirty="0">
                <a:latin typeface="Times New Roman" panose="02020603050405020304" pitchFamily="18" charset="0"/>
              </a:rPr>
              <a:t>+ </a:t>
            </a:r>
            <a:r>
              <a:rPr lang="en-US" altLang="zh-TW" sz="2200" i="1" dirty="0">
                <a:latin typeface="Times New Roman" panose="02020603050405020304" pitchFamily="18" charset="0"/>
              </a:rPr>
              <a:t>n</a:t>
            </a:r>
            <a:r>
              <a:rPr lang="en-US" altLang="zh-TW" sz="2200" dirty="0">
                <a:latin typeface="Times New Roman" panose="02020603050405020304" pitchFamily="18" charset="0"/>
              </a:rPr>
              <a:t>) </a:t>
            </a:r>
            <a:endParaRPr lang="zh-TW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998" y="1928959"/>
            <a:ext cx="3219450" cy="3616368"/>
          </a:xfrm>
          <a:prstGeom prst="rect">
            <a:avLst/>
          </a:prstGeom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16038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三維影像重建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.1 稠密式視差估測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4495800" cy="2895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問題定義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 </a:t>
            </a:r>
            <a:r>
              <a:rPr lang="zh-TW" altLang="en-US" sz="2200" b="1" kern="12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稠密式視差估測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是在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上的所有像素中和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上的所有像素中找到一個對應。</a:t>
            </a:r>
          </a:p>
          <a:p>
            <a:pPr eaLnBrk="1" hangingPunct="1">
              <a:lnSpc>
                <a:spcPct val="12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二階段式的分割與克服方法 </a:t>
            </a:r>
          </a:p>
        </p:txBody>
      </p:sp>
      <p:sp>
        <p:nvSpPr>
          <p:cNvPr id="3072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CADFFD-E95B-4D28-A3AC-EF82DD3334CC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486400" y="5607050"/>
            <a:ext cx="2974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5.1.1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稠密視差估測示意圖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8313" y="1628775"/>
            <a:ext cx="8229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TW" altLang="en-US" sz="36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/>
            </a:r>
            <a:br>
              <a:rPr lang="zh-TW" altLang="en-US" sz="36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</a:br>
            <a:r>
              <a:rPr lang="en-US" altLang="zh-TW" sz="36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(Dense Disparity Estimation)</a:t>
            </a:r>
            <a:endParaRPr lang="zh-TW" altLang="en-US" sz="4400" kern="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297E78-DEB0-423C-90C8-829C3FDEF790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747" name="群組 25"/>
          <p:cNvGrpSpPr>
            <a:grpSpLocks/>
          </p:cNvGrpSpPr>
          <p:nvPr/>
        </p:nvGrpSpPr>
        <p:grpSpPr bwMode="auto">
          <a:xfrm>
            <a:off x="457200" y="685800"/>
            <a:ext cx="8410575" cy="5702300"/>
            <a:chOff x="457200" y="685800"/>
            <a:chExt cx="8410897" cy="5701581"/>
          </a:xfrm>
        </p:grpSpPr>
        <p:sp>
          <p:nvSpPr>
            <p:cNvPr id="31748" name="Rectangle 2"/>
            <p:cNvSpPr>
              <a:spLocks noChangeArrowheads="1"/>
            </p:cNvSpPr>
            <p:nvPr/>
          </p:nvSpPr>
          <p:spPr bwMode="auto">
            <a:xfrm>
              <a:off x="457200" y="685800"/>
              <a:ext cx="7924800" cy="108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第一階段的分割與克服方法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利用測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邊法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得到該列的主要邊點集或較具特徵的點集合：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　</a:t>
              </a:r>
            </a:p>
          </p:txBody>
        </p:sp>
        <p:graphicFrame>
          <p:nvGraphicFramePr>
            <p:cNvPr id="31749" name="Object 5"/>
            <p:cNvGraphicFramePr>
              <a:graphicFrameLocks noChangeAspect="1"/>
            </p:cNvGraphicFramePr>
            <p:nvPr/>
          </p:nvGraphicFramePr>
          <p:xfrm>
            <a:off x="1979712" y="2132856"/>
            <a:ext cx="5551488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0" name="Equation" r:id="rId3" imgW="3302000" imgH="279400" progId="Equation.DSMT4">
                    <p:embed/>
                  </p:oleObj>
                </mc:Choice>
                <mc:Fallback>
                  <p:oleObj name="Equation" r:id="rId3" imgW="3302000" imgH="279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132856"/>
                          <a:ext cx="5551488" cy="474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0" name="Rectangle 13"/>
            <p:cNvSpPr>
              <a:spLocks noChangeArrowheads="1"/>
            </p:cNvSpPr>
            <p:nvPr/>
          </p:nvSpPr>
          <p:spPr bwMode="auto">
            <a:xfrm>
              <a:off x="1110183" y="1628775"/>
              <a:ext cx="71628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上第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/2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列中的主要特徵集可表示為： </a:t>
              </a:r>
            </a:p>
          </p:txBody>
        </p:sp>
        <p:sp>
          <p:nvSpPr>
            <p:cNvPr id="31751" name="Rectangle 15"/>
            <p:cNvSpPr>
              <a:spLocks noChangeArrowheads="1"/>
            </p:cNvSpPr>
            <p:nvPr/>
          </p:nvSpPr>
          <p:spPr bwMode="auto">
            <a:xfrm>
              <a:off x="1110183" y="2611438"/>
              <a:ext cx="7162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上第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/2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列中的主要特徵集可表示為： </a:t>
              </a:r>
            </a:p>
          </p:txBody>
        </p:sp>
        <p:graphicFrame>
          <p:nvGraphicFramePr>
            <p:cNvPr id="31752" name="Object 10"/>
            <p:cNvGraphicFramePr>
              <a:graphicFrameLocks noChangeAspect="1"/>
            </p:cNvGraphicFramePr>
            <p:nvPr/>
          </p:nvGraphicFramePr>
          <p:xfrm>
            <a:off x="1979712" y="3035052"/>
            <a:ext cx="53816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1" name="Equation" r:id="rId5" imgW="3263900" imgH="279400" progId="Equation.DSMT4">
                    <p:embed/>
                  </p:oleObj>
                </mc:Choice>
                <mc:Fallback>
                  <p:oleObj name="Equation" r:id="rId5" imgW="3263900" imgH="279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035052"/>
                          <a:ext cx="53816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3" name="Rectangle 19"/>
            <p:cNvSpPr>
              <a:spLocks noChangeArrowheads="1"/>
            </p:cNvSpPr>
            <p:nvPr/>
          </p:nvSpPr>
          <p:spPr bwMode="auto">
            <a:xfrm>
              <a:off x="838200" y="3505200"/>
              <a:ext cx="65532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         和       的匹配工作</a:t>
              </a:r>
              <a:r>
                <a:rPr lang="zh-TW" altLang="en-US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graphicFrame>
          <p:nvGraphicFramePr>
            <p:cNvPr id="31754" name="Object 21"/>
            <p:cNvGraphicFramePr>
              <a:graphicFrameLocks noChangeAspect="1"/>
            </p:cNvGraphicFramePr>
            <p:nvPr/>
          </p:nvGraphicFramePr>
          <p:xfrm>
            <a:off x="1249363" y="3511550"/>
            <a:ext cx="4730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2" name="Equation" r:id="rId7" imgW="291973" imgH="241195" progId="Equation.DSMT4">
                    <p:embed/>
                  </p:oleObj>
                </mc:Choice>
                <mc:Fallback>
                  <p:oleObj name="Equation" r:id="rId7" imgW="291973" imgH="241195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363" y="3511550"/>
                          <a:ext cx="4730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20"/>
            <p:cNvGraphicFramePr>
              <a:graphicFrameLocks noChangeAspect="1"/>
            </p:cNvGraphicFramePr>
            <p:nvPr/>
          </p:nvGraphicFramePr>
          <p:xfrm>
            <a:off x="2087563" y="3511550"/>
            <a:ext cx="4730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3" name="Equation" r:id="rId9" imgW="291973" imgH="241195" progId="Equation.DSMT4">
                    <p:embed/>
                  </p:oleObj>
                </mc:Choice>
                <mc:Fallback>
                  <p:oleObj name="Equation" r:id="rId9" imgW="291973" imgH="241195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563" y="3511550"/>
                          <a:ext cx="4730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26"/>
            <p:cNvGraphicFramePr>
              <a:graphicFrameLocks noChangeAspect="1"/>
            </p:cNvGraphicFramePr>
            <p:nvPr/>
          </p:nvGraphicFramePr>
          <p:xfrm>
            <a:off x="1192535" y="3922713"/>
            <a:ext cx="7675562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4" name="Equation" r:id="rId11" imgW="4978400" imgH="304800" progId="Equation.DSMT4">
                    <p:embed/>
                  </p:oleObj>
                </mc:Choice>
                <mc:Fallback>
                  <p:oleObj name="Equation" r:id="rId11" imgW="4978400" imgH="304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535" y="3922713"/>
                          <a:ext cx="7675562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25"/>
            <p:cNvGraphicFramePr>
              <a:graphicFrameLocks noChangeAspect="1"/>
            </p:cNvGraphicFramePr>
            <p:nvPr/>
          </p:nvGraphicFramePr>
          <p:xfrm>
            <a:off x="3071813" y="4378325"/>
            <a:ext cx="26955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5" name="Equation" r:id="rId13" imgW="1637589" imgH="304668" progId="Equation.DSMT4">
                    <p:embed/>
                  </p:oleObj>
                </mc:Choice>
                <mc:Fallback>
                  <p:oleObj name="Equation" r:id="rId13" imgW="1637589" imgH="304668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13" y="4378325"/>
                          <a:ext cx="26955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Text Box 28"/>
            <p:cNvSpPr txBox="1">
              <a:spLocks noChangeArrowheads="1"/>
            </p:cNvSpPr>
            <p:nvPr/>
          </p:nvSpPr>
          <p:spPr bwMode="auto">
            <a:xfrm>
              <a:off x="1066800" y="4906963"/>
              <a:ext cx="7429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其中</a:t>
              </a:r>
            </a:p>
          </p:txBody>
        </p:sp>
        <p:graphicFrame>
          <p:nvGraphicFramePr>
            <p:cNvPr id="31759" name="Object 31"/>
            <p:cNvGraphicFramePr>
              <a:graphicFrameLocks noChangeAspect="1"/>
            </p:cNvGraphicFramePr>
            <p:nvPr/>
          </p:nvGraphicFramePr>
          <p:xfrm>
            <a:off x="1721396" y="4941168"/>
            <a:ext cx="6686550" cy="1446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6" name="Equation" r:id="rId15" imgW="4216400" imgH="901700" progId="Equation.DSMT4">
                    <p:embed/>
                  </p:oleObj>
                </mc:Choice>
                <mc:Fallback>
                  <p:oleObj name="Equation" r:id="rId15" imgW="4216400" imgH="9017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396" y="4941168"/>
                          <a:ext cx="6686550" cy="1446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A1BA8-772B-4885-8BAB-ACF200EAAFCC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771" name="群組 14"/>
          <p:cNvGrpSpPr>
            <a:grpSpLocks/>
          </p:cNvGrpSpPr>
          <p:nvPr/>
        </p:nvGrpSpPr>
        <p:grpSpPr bwMode="auto">
          <a:xfrm>
            <a:off x="323850" y="908720"/>
            <a:ext cx="8318505" cy="5576218"/>
            <a:chOff x="323528" y="908720"/>
            <a:chExt cx="8318822" cy="5576218"/>
          </a:xfrm>
        </p:grpSpPr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5292725" y="4586281"/>
              <a:ext cx="3311525" cy="339725"/>
              <a:chOff x="3504" y="2838"/>
              <a:chExt cx="1824" cy="214"/>
            </a:xfrm>
          </p:grpSpPr>
          <p:sp>
            <p:nvSpPr>
              <p:cNvPr id="32781" name="Rectangle 3"/>
              <p:cNvSpPr>
                <a:spLocks noChangeArrowheads="1"/>
              </p:cNvSpPr>
              <p:nvPr/>
            </p:nvSpPr>
            <p:spPr bwMode="auto">
              <a:xfrm>
                <a:off x="3504" y="2838"/>
                <a:ext cx="18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 </a:t>
                </a:r>
                <a:r>
                  <a:rPr lang="en-US" altLang="zh-TW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5.1.2           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          的匹配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aphicFrame>
            <p:nvGraphicFramePr>
              <p:cNvPr id="32782" name="Object 4"/>
              <p:cNvGraphicFramePr>
                <a:graphicFrameLocks noChangeAspect="1"/>
              </p:cNvGraphicFramePr>
              <p:nvPr/>
            </p:nvGraphicFramePr>
            <p:xfrm>
              <a:off x="4059" y="2844"/>
              <a:ext cx="25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97" name="Equation" r:id="rId3" imgW="291973" imgH="241195" progId="Equation.DSMT4">
                      <p:embed/>
                    </p:oleObj>
                  </mc:Choice>
                  <mc:Fallback>
                    <p:oleObj name="Equation" r:id="rId3" imgW="291973" imgH="241195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844"/>
                            <a:ext cx="25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3" name="Object 5"/>
              <p:cNvGraphicFramePr>
                <a:graphicFrameLocks noChangeAspect="1"/>
              </p:cNvGraphicFramePr>
              <p:nvPr/>
            </p:nvGraphicFramePr>
            <p:xfrm>
              <a:off x="4433" y="2839"/>
              <a:ext cx="25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98" name="Equation" r:id="rId5" imgW="291973" imgH="241195" progId="Equation.DSMT4">
                      <p:embed/>
                    </p:oleObj>
                  </mc:Choice>
                  <mc:Fallback>
                    <p:oleObj name="Equation" r:id="rId5" imgW="291973" imgH="241195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3" y="2839"/>
                            <a:ext cx="25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74" name="Rectangle 16"/>
            <p:cNvSpPr>
              <a:spLocks noChangeArrowheads="1"/>
            </p:cNvSpPr>
            <p:nvPr/>
          </p:nvSpPr>
          <p:spPr bwMode="auto">
            <a:xfrm>
              <a:off x="323528" y="2348880"/>
              <a:ext cx="2133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其中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32775" name="Object 14"/>
            <p:cNvGraphicFramePr>
              <a:graphicFrameLocks noChangeAspect="1"/>
            </p:cNvGraphicFramePr>
            <p:nvPr/>
          </p:nvGraphicFramePr>
          <p:xfrm>
            <a:off x="827584" y="1628800"/>
            <a:ext cx="278765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9" name="Equation" r:id="rId7" imgW="1574800" imgH="292100" progId="Equation.DSMT4">
                    <p:embed/>
                  </p:oleObj>
                </mc:Choice>
                <mc:Fallback>
                  <p:oleObj name="Equation" r:id="rId7" imgW="1574800" imgH="2921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1628800"/>
                          <a:ext cx="278765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10"/>
            <p:cNvGraphicFramePr>
              <a:graphicFrameLocks noChangeAspect="1"/>
            </p:cNvGraphicFramePr>
            <p:nvPr/>
          </p:nvGraphicFramePr>
          <p:xfrm>
            <a:off x="827584" y="3212976"/>
            <a:ext cx="270668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0" name="Equation" r:id="rId9" imgW="1536033" imgH="253890" progId="Equation.DSMT4">
                    <p:embed/>
                  </p:oleObj>
                </mc:Choice>
                <mc:Fallback>
                  <p:oleObj name="Equation" r:id="rId9" imgW="1536033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212976"/>
                          <a:ext cx="2706687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827584" y="3933056"/>
            <a:ext cx="26924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1" name="Equation" r:id="rId11" imgW="1612900" imgH="254000" progId="Equation.DSMT4">
                    <p:embed/>
                  </p:oleObj>
                </mc:Choice>
                <mc:Fallback>
                  <p:oleObj name="Equation" r:id="rId11" imgW="1612900" imgH="254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933056"/>
                          <a:ext cx="2692400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8"/>
            <p:cNvGraphicFramePr>
              <a:graphicFrameLocks noChangeAspect="1"/>
            </p:cNvGraphicFramePr>
            <p:nvPr/>
          </p:nvGraphicFramePr>
          <p:xfrm>
            <a:off x="796925" y="5029200"/>
            <a:ext cx="6159500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2" name="Equation" r:id="rId13" imgW="4203700" imgH="482600" progId="Equation.DSMT4">
                    <p:embed/>
                  </p:oleObj>
                </mc:Choice>
                <mc:Fallback>
                  <p:oleObj name="Equation" r:id="rId13" imgW="4203700" imgH="482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925" y="5029200"/>
                          <a:ext cx="6159500" cy="712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7"/>
            <p:cNvGraphicFramePr>
              <a:graphicFrameLocks noChangeAspect="1"/>
            </p:cNvGraphicFramePr>
            <p:nvPr/>
          </p:nvGraphicFramePr>
          <p:xfrm>
            <a:off x="806450" y="5772150"/>
            <a:ext cx="7835900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3" name="Equation" r:id="rId15" imgW="5346700" imgH="482600" progId="Equation.DSMT4">
                    <p:embed/>
                  </p:oleObj>
                </mc:Choice>
                <mc:Fallback>
                  <p:oleObj name="Equation" r:id="rId15" imgW="5346700" imgH="482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450" y="5772150"/>
                          <a:ext cx="7835900" cy="712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Rectangle 17"/>
            <p:cNvSpPr>
              <a:spLocks noChangeArrowheads="1"/>
            </p:cNvSpPr>
            <p:nvPr/>
          </p:nvSpPr>
          <p:spPr bwMode="auto">
            <a:xfrm>
              <a:off x="323528" y="908720"/>
              <a:ext cx="15811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取代算子：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85900" y="459922"/>
            <a:ext cx="4585558" cy="4032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28A6F1-28B7-4829-B448-475EC7D0F8DA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795" name="群組 22"/>
          <p:cNvGrpSpPr>
            <a:grpSpLocks/>
          </p:cNvGrpSpPr>
          <p:nvPr/>
        </p:nvGrpSpPr>
        <p:grpSpPr bwMode="auto">
          <a:xfrm>
            <a:off x="899592" y="2963664"/>
            <a:ext cx="3962400" cy="1041400"/>
            <a:chOff x="971550" y="2895600"/>
            <a:chExt cx="3962400" cy="1041400"/>
          </a:xfrm>
        </p:grpSpPr>
        <p:sp>
          <p:nvSpPr>
            <p:cNvPr id="33810" name="Rectangle 8"/>
            <p:cNvSpPr>
              <a:spLocks noChangeArrowheads="1"/>
            </p:cNvSpPr>
            <p:nvPr/>
          </p:nvSpPr>
          <p:spPr bwMode="auto">
            <a:xfrm>
              <a:off x="971550" y="2895600"/>
              <a:ext cx="3962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 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5.1.3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右遮蔽花費和左遮蔽花費示意圖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33804" name="Object 9"/>
            <p:cNvGraphicFramePr>
              <a:graphicFrameLocks noChangeAspect="1"/>
            </p:cNvGraphicFramePr>
            <p:nvPr/>
          </p:nvGraphicFramePr>
          <p:xfrm>
            <a:off x="1043608" y="3429000"/>
            <a:ext cx="31400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0" name="Equation" r:id="rId3" imgW="1916868" imgH="304668" progId="Equation.DSMT4">
                    <p:embed/>
                  </p:oleObj>
                </mc:Choice>
                <mc:Fallback>
                  <p:oleObj name="Equation" r:id="rId3" imgW="1916868" imgH="30466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3429000"/>
                          <a:ext cx="31400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6" name="Rectangle 13"/>
          <p:cNvSpPr>
            <a:spLocks noChangeArrowheads="1"/>
          </p:cNvSpPr>
          <p:nvPr/>
        </p:nvSpPr>
        <p:spPr bwMode="auto">
          <a:xfrm>
            <a:off x="533400" y="4221163"/>
            <a:ext cx="655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3. 加入消去法則  </a:t>
            </a:r>
          </a:p>
        </p:txBody>
      </p:sp>
      <p:grpSp>
        <p:nvGrpSpPr>
          <p:cNvPr id="33797" name="群組 20"/>
          <p:cNvGrpSpPr>
            <a:grpSpLocks/>
          </p:cNvGrpSpPr>
          <p:nvPr/>
        </p:nvGrpSpPr>
        <p:grpSpPr bwMode="auto">
          <a:xfrm>
            <a:off x="762000" y="4724400"/>
            <a:ext cx="7620000" cy="1460500"/>
            <a:chOff x="762000" y="4724400"/>
            <a:chExt cx="7620000" cy="1460500"/>
          </a:xfrm>
        </p:grpSpPr>
        <p:sp>
          <p:nvSpPr>
            <p:cNvPr id="33798" name="Rectangle 20"/>
            <p:cNvSpPr>
              <a:spLocks noChangeArrowheads="1"/>
            </p:cNvSpPr>
            <p:nvPr/>
          </p:nvSpPr>
          <p:spPr bwMode="auto">
            <a:xfrm>
              <a:off x="762000" y="4724400"/>
              <a:ext cx="762000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若兩兩匹配位置的差，形成之序列為                         ，則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-2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的視差偏移不太正常，可以予以去除。假設在               列時的平均視差偏移序列為                    。若新進來的視差偏移序列為                          ，則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的視差偏移可予以去除。 </a:t>
              </a:r>
            </a:p>
          </p:txBody>
        </p:sp>
        <p:graphicFrame>
          <p:nvGraphicFramePr>
            <p:cNvPr id="33799" name="Object 19"/>
            <p:cNvGraphicFramePr>
              <a:graphicFrameLocks noChangeAspect="1"/>
            </p:cNvGraphicFramePr>
            <p:nvPr/>
          </p:nvGraphicFramePr>
          <p:xfrm>
            <a:off x="5357486" y="4782920"/>
            <a:ext cx="1776412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1" name="Equation" r:id="rId5" imgW="939392" imgH="203112" progId="Equation.DSMT4">
                    <p:embed/>
                  </p:oleObj>
                </mc:Choice>
                <mc:Fallback>
                  <p:oleObj name="Equation" r:id="rId5" imgW="939392" imgH="203112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486" y="4782920"/>
                          <a:ext cx="1776412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0" name="Object 17"/>
            <p:cNvGraphicFramePr>
              <a:graphicFrameLocks noChangeAspect="1"/>
            </p:cNvGraphicFramePr>
            <p:nvPr/>
          </p:nvGraphicFramePr>
          <p:xfrm>
            <a:off x="6513513" y="5105400"/>
            <a:ext cx="99377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" name="Equation" r:id="rId7" imgW="520474" imgH="215806" progId="Equation.DSMT4">
                    <p:embed/>
                  </p:oleObj>
                </mc:Choice>
                <mc:Fallback>
                  <p:oleObj name="Equation" r:id="rId7" imgW="520474" imgH="215806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3513" y="5105400"/>
                          <a:ext cx="993775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16"/>
            <p:cNvGraphicFramePr>
              <a:graphicFrameLocks noChangeAspect="1"/>
            </p:cNvGraphicFramePr>
            <p:nvPr/>
          </p:nvGraphicFramePr>
          <p:xfrm>
            <a:off x="3719186" y="5437188"/>
            <a:ext cx="1395412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3" name="Equation" r:id="rId9" imgW="736600" imgH="203200" progId="Equation.DSMT4">
                    <p:embed/>
                  </p:oleObj>
                </mc:Choice>
                <mc:Fallback>
                  <p:oleObj name="Equation" r:id="rId9" imgW="736600" imgH="203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186" y="5437188"/>
                          <a:ext cx="1395412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5"/>
            <p:cNvGraphicFramePr>
              <a:graphicFrameLocks noChangeAspect="1"/>
            </p:cNvGraphicFramePr>
            <p:nvPr/>
          </p:nvGraphicFramePr>
          <p:xfrm>
            <a:off x="1435100" y="5778500"/>
            <a:ext cx="1854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4" name="Equation" r:id="rId11" imgW="926698" imgH="203112" progId="Equation.DSMT4">
                    <p:embed/>
                  </p:oleObj>
                </mc:Choice>
                <mc:Fallback>
                  <p:oleObj name="Equation" r:id="rId11" imgW="926698" imgH="203112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100" y="5778500"/>
                          <a:ext cx="18542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4597" y="701953"/>
            <a:ext cx="3796211" cy="33744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568" y="694065"/>
            <a:ext cx="4505325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主要介紹統計式圖形識別、角點與關鍵點偵測及特徵表示、匹配和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重建。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1E6B77-4164-40F1-878B-1595028F4D9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3</a:t>
            </a:fld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48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51" y="1381582"/>
            <a:ext cx="5333849" cy="2233485"/>
          </a:xfrm>
          <a:prstGeom prst="rect">
            <a:avLst/>
          </a:prstGeom>
        </p:spPr>
      </p:pic>
      <p:sp>
        <p:nvSpPr>
          <p:cNvPr id="3481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D18A29-37F6-4FF8-ABD9-86C46290098F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819" name="群組 16"/>
          <p:cNvGrpSpPr>
            <a:grpSpLocks/>
          </p:cNvGrpSpPr>
          <p:nvPr/>
        </p:nvGrpSpPr>
        <p:grpSpPr bwMode="auto">
          <a:xfrm>
            <a:off x="228600" y="686477"/>
            <a:ext cx="8493485" cy="5705958"/>
            <a:chOff x="228600" y="685800"/>
            <a:chExt cx="8493125" cy="5706636"/>
          </a:xfrm>
        </p:grpSpPr>
        <p:sp>
          <p:nvSpPr>
            <p:cNvPr id="34820" name="Rectangle 2"/>
            <p:cNvSpPr>
              <a:spLocks noChangeArrowheads="1"/>
            </p:cNvSpPr>
            <p:nvPr/>
          </p:nvSpPr>
          <p:spPr bwMode="auto">
            <a:xfrm>
              <a:off x="228600" y="685800"/>
              <a:ext cx="79248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第二階段的分割與克服方法 　</a:t>
              </a:r>
            </a:p>
          </p:txBody>
        </p:sp>
        <p:sp>
          <p:nvSpPr>
            <p:cNvPr id="34821" name="Rectangle 3"/>
            <p:cNvSpPr>
              <a:spLocks noChangeArrowheads="1"/>
            </p:cNvSpPr>
            <p:nvPr/>
          </p:nvSpPr>
          <p:spPr bwMode="auto">
            <a:xfrm>
              <a:off x="609600" y="1143000"/>
              <a:ext cx="7467600" cy="600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AutoNum type="arabicPeriod"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在第二階段中進一步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找出個別的像素配對 </a:t>
              </a:r>
            </a:p>
          </p:txBody>
        </p:sp>
        <p:sp>
          <p:nvSpPr>
            <p:cNvPr id="34823" name="Rectangle 6"/>
            <p:cNvSpPr>
              <a:spLocks noChangeArrowheads="1"/>
            </p:cNvSpPr>
            <p:nvPr/>
          </p:nvSpPr>
          <p:spPr bwMode="auto">
            <a:xfrm>
              <a:off x="5562600" y="3581400"/>
              <a:ext cx="2438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5.1.4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二子區間匹配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24" name="Rectangle 7"/>
                <p:cNvSpPr>
                  <a:spLocks noChangeArrowheads="1"/>
                </p:cNvSpPr>
                <p:nvPr/>
              </p:nvSpPr>
              <p:spPr bwMode="auto">
                <a:xfrm>
                  <a:off x="609600" y="2204864"/>
                  <a:ext cx="3352800" cy="15538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2.  利用平均視差偏移量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𝑑</m:t>
                      </m:r>
                    </m:oMath>
                  </a14:m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可將第二階段的工作轉成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BSSC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問題的解決上</a:t>
                  </a:r>
                </a:p>
              </p:txBody>
            </p:sp>
          </mc:Choice>
          <mc:Fallback xmlns="">
            <p:sp>
              <p:nvSpPr>
                <p:cNvPr id="34824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2204864"/>
                  <a:ext cx="3352800" cy="15538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64" r="-10727" b="-705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825" name="Object 11"/>
                <p:cNvGraphicFramePr>
                  <a:graphicFrameLocks noChangeAspect="1"/>
                </p:cNvGraphicFramePr>
                <p:nvPr/>
              </p:nvGraphicFramePr>
              <p:xfrm>
                <a:off x="2097088" y="3840163"/>
                <a:ext cx="6624637" cy="1230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879" name="Equation" r:id="rId5" imgW="4114800" imgH="762000" progId="Equation.DSMT4">
                        <p:embed/>
                      </p:oleObj>
                    </mc:Choice>
                    <mc:Fallback>
                      <p:oleObj name="Equation" r:id="rId5" imgW="4114800" imgH="762000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7088" y="3840163"/>
                              <a:ext cx="6624637" cy="12303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4825" name="Object 11"/>
                <p:cNvGraphicFramePr>
                  <a:graphicFrameLocks noChangeAspect="1"/>
                </p:cNvGraphicFramePr>
                <p:nvPr/>
              </p:nvGraphicFramePr>
              <p:xfrm>
                <a:off x="2097088" y="3840163"/>
                <a:ext cx="6624637" cy="1230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869" name="Equation" r:id="rId7" imgW="4114800" imgH="762000" progId="Equation.DSMT4">
                        <p:embed/>
                      </p:oleObj>
                    </mc:Choice>
                    <mc:Fallback>
                      <p:oleObj name="Equation" r:id="rId7" imgW="4114800" imgH="762000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7088" y="3840163"/>
                              <a:ext cx="6624637" cy="12303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26" name="Rectangle 14"/>
                <p:cNvSpPr>
                  <a:spLocks noChangeArrowheads="1"/>
                </p:cNvSpPr>
                <p:nvPr/>
              </p:nvSpPr>
              <p:spPr bwMode="auto">
                <a:xfrm>
                  <a:off x="914400" y="3840163"/>
                  <a:ext cx="1212140" cy="430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算子：</a:t>
                  </a:r>
                </a:p>
              </p:txBody>
            </p:sp>
          </mc:Choice>
          <mc:Fallback xmlns="">
            <p:sp>
              <p:nvSpPr>
                <p:cNvPr id="34826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4400" y="3840163"/>
                  <a:ext cx="1212140" cy="43093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3" t="-9859" r="-6533" b="-2676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27" name="Rectangle 15"/>
                <p:cNvSpPr>
                  <a:spLocks noChangeArrowheads="1"/>
                </p:cNvSpPr>
                <p:nvPr/>
              </p:nvSpPr>
              <p:spPr bwMode="auto">
                <a:xfrm>
                  <a:off x="914400" y="5521325"/>
                  <a:ext cx="4911714" cy="871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𝐷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算子：類似於前面定義的左遮蔽花費</a:t>
                  </a:r>
                </a:p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𝐼</m:t>
                      </m:r>
                    </m:oMath>
                  </a14:m>
                  <a:r>
                    <a:rPr lang="en-US" altLang="zh-TW" sz="2200" i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算子：類似於前面定義的右遮蔽花費</a:t>
                  </a:r>
                </a:p>
              </p:txBody>
            </p:sp>
          </mc:Choice>
          <mc:Fallback xmlns="">
            <p:sp>
              <p:nvSpPr>
                <p:cNvPr id="34827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4400" y="5521325"/>
                  <a:ext cx="4911714" cy="87111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4" t="-2797" r="-744" b="-97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981200" y="5135563"/>
                  <a:ext cx="3657600" cy="4270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𝑊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為事前定義好的小視窗</a:t>
                  </a:r>
                </a:p>
              </p:txBody>
            </p:sp>
          </mc:Choice>
          <mc:Fallback xmlns="">
            <p:sp>
              <p:nvSpPr>
                <p:cNvPr id="34828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5135563"/>
                  <a:ext cx="3657600" cy="4270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7" t="-8451" b="-28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786BF-0CD2-4F76-A47E-C02CCC11A491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844" name="Rectangle 12"/>
          <p:cNvSpPr>
            <a:spLocks noChangeArrowheads="1"/>
          </p:cNvSpPr>
          <p:nvPr/>
        </p:nvSpPr>
        <p:spPr bwMode="auto">
          <a:xfrm>
            <a:off x="2843213" y="5876717"/>
            <a:ext cx="360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9.5.1.5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BBSC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搜尋空間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6530423" cy="3894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0A2C7E-AB9E-4013-941C-7A8539CD46FA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867" name="群組 16"/>
          <p:cNvGrpSpPr>
            <a:grpSpLocks/>
          </p:cNvGrpSpPr>
          <p:nvPr/>
        </p:nvGrpSpPr>
        <p:grpSpPr bwMode="auto">
          <a:xfrm>
            <a:off x="533400" y="457200"/>
            <a:ext cx="8686800" cy="3232150"/>
            <a:chOff x="533400" y="457200"/>
            <a:chExt cx="8686800" cy="3232150"/>
          </a:xfrm>
        </p:grpSpPr>
        <p:pic>
          <p:nvPicPr>
            <p:cNvPr id="368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457200"/>
              <a:ext cx="30480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57200"/>
              <a:ext cx="3048000" cy="302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5" name="Rectangle 12"/>
            <p:cNvSpPr>
              <a:spLocks noChangeArrowheads="1"/>
            </p:cNvSpPr>
            <p:nvPr/>
          </p:nvSpPr>
          <p:spPr bwMode="auto">
            <a:xfrm>
              <a:off x="6705600" y="2362200"/>
              <a:ext cx="2514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5.1.6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輸入的二張影像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76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25146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en-US" altLang="zh-TW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a) </a:t>
                  </a: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影像</a:t>
                  </a:r>
                  <a14:m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𝐿</m:t>
                      </m:r>
                    </m:oMath>
                  </a14:m>
                  <a:r>
                    <a:rPr lang="en-US" altLang="zh-TW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876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7800" y="3352800"/>
                  <a:ext cx="2514600" cy="3365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6" t="-7273" b="-218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77" name="Rectangle 14"/>
                <p:cNvSpPr>
                  <a:spLocks noChangeArrowheads="1"/>
                </p:cNvSpPr>
                <p:nvPr/>
              </p:nvSpPr>
              <p:spPr bwMode="auto">
                <a:xfrm>
                  <a:off x="4343400" y="3352800"/>
                  <a:ext cx="25146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en-US" altLang="zh-TW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b) </a:t>
                  </a: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影像</a:t>
                  </a:r>
                  <a14:m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</m:oMath>
                  </a14:m>
                  <a:r>
                    <a:rPr lang="en-US" altLang="zh-TW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877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3400" y="3352800"/>
                  <a:ext cx="2514600" cy="3365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56" t="-7273" b="-218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868" name="群組 17"/>
          <p:cNvGrpSpPr>
            <a:grpSpLocks/>
          </p:cNvGrpSpPr>
          <p:nvPr/>
        </p:nvGrpSpPr>
        <p:grpSpPr bwMode="auto">
          <a:xfrm>
            <a:off x="228600" y="3657600"/>
            <a:ext cx="8915400" cy="3048000"/>
            <a:chOff x="228600" y="3657600"/>
            <a:chExt cx="8915400" cy="3048000"/>
          </a:xfrm>
        </p:grpSpPr>
        <p:pic>
          <p:nvPicPr>
            <p:cNvPr id="3686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657600"/>
              <a:ext cx="30480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0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733800"/>
              <a:ext cx="30480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Rectangle 15"/>
            <p:cNvSpPr>
              <a:spLocks noChangeArrowheads="1"/>
            </p:cNvSpPr>
            <p:nvPr/>
          </p:nvSpPr>
          <p:spPr bwMode="auto">
            <a:xfrm>
              <a:off x="3276600" y="4387850"/>
              <a:ext cx="25146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5.1.7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得到的視差圖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36872" name="Rectangle 16"/>
            <p:cNvSpPr>
              <a:spLocks noChangeArrowheads="1"/>
            </p:cNvSpPr>
            <p:nvPr/>
          </p:nvSpPr>
          <p:spPr bwMode="auto">
            <a:xfrm>
              <a:off x="7620000" y="4371975"/>
              <a:ext cx="15240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5.1.8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重建後的三維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五角大廈圖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E64EA-AFCF-4E7B-8833-113D4C8F78F7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7"/>
          <p:cNvSpPr txBox="1">
            <a:spLocks noChangeArrowheads="1"/>
          </p:cNvSpPr>
          <p:nvPr/>
        </p:nvSpPr>
        <p:spPr bwMode="auto">
          <a:xfrm>
            <a:off x="395288" y="476250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TW" sz="36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6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6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相機校正</a:t>
            </a:r>
          </a:p>
        </p:txBody>
      </p:sp>
      <p:grpSp>
        <p:nvGrpSpPr>
          <p:cNvPr id="37892" name="群組 7"/>
          <p:cNvGrpSpPr>
            <a:grpSpLocks/>
          </p:cNvGrpSpPr>
          <p:nvPr/>
        </p:nvGrpSpPr>
        <p:grpSpPr bwMode="auto">
          <a:xfrm>
            <a:off x="395288" y="1196975"/>
            <a:ext cx="8137525" cy="5184775"/>
            <a:chOff x="395288" y="1196974"/>
            <a:chExt cx="8137152" cy="5184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3"/>
                <p:cNvSpPr txBox="1">
                  <a:spLocks noChangeArrowheads="1"/>
                </p:cNvSpPr>
                <p:nvPr/>
              </p:nvSpPr>
              <p:spPr>
                <a:xfrm>
                  <a:off x="395288" y="1196974"/>
                  <a:ext cx="8137152" cy="5184353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/>
                  </a:pP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我們有三個座標系統，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世界座標系統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(World Coordinate System) 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相機座標系統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(Camera Coordinates System)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和二維的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影像系統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(Image System) 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根據三角比例關係，可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得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algn="ctr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f>
                        <m:f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𝑧</m:t>
                          </m:r>
                        </m:den>
                      </m:f>
                    </m:oMath>
                  </a14:m>
                  <a:r>
                    <a:rPr lang="en-US" altLang="zh-TW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f>
                        <m:f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𝑧</m:t>
                          </m:r>
                        </m:den>
                      </m:f>
                    </m:oMath>
                  </a14:m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其中 </a:t>
                  </a:r>
                  <a14:m>
                    <m:oMath xmlns:m="http://schemas.openxmlformats.org/officeDocument/2006/math">
                      <m:r>
                        <a:rPr lang="en-US" altLang="zh-TW" sz="220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</m:oMath>
                  </a14:m>
                  <a:r>
                    <a:rPr lang="en-US" altLang="zh-TW" sz="2200" i="1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為焦距長。</a:t>
                  </a:r>
                  <a:endPara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　 </a:t>
                  </a:r>
                </a:p>
              </p:txBody>
            </p:sp>
          </mc:Choice>
          <mc:Fallback xmlns="">
            <p:sp>
              <p:nvSpPr>
                <p:cNvPr id="5" name="Rectangl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88" y="1196974"/>
                  <a:ext cx="8137152" cy="51843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5" b="-22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894" name="Object 2"/>
                <p:cNvGraphicFramePr>
                  <a:graphicFrameLocks noChangeAspect="1"/>
                </p:cNvGraphicFramePr>
                <p:nvPr/>
              </p:nvGraphicFramePr>
              <p:xfrm>
                <a:off x="934571" y="2996953"/>
                <a:ext cx="7201834" cy="124985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71" name="Equation" r:id="rId4" imgW="4102100" imgH="711200" progId="Equation.DSMT4">
                        <p:embed/>
                      </p:oleObj>
                    </mc:Choice>
                    <mc:Fallback>
                      <p:oleObj name="Equation" r:id="rId4" imgW="4102100" imgH="7112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4571" y="2996953"/>
                              <a:ext cx="7201834" cy="12498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7894" name="Object 2"/>
                <p:cNvGraphicFramePr>
                  <a:graphicFrameLocks noChangeAspect="1"/>
                </p:cNvGraphicFramePr>
                <p:nvPr/>
              </p:nvGraphicFramePr>
              <p:xfrm>
                <a:off x="934571" y="2996953"/>
                <a:ext cx="7201834" cy="124985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57" name="Equation" r:id="rId6" imgW="4102100" imgH="711200" progId="Equation.DSMT4">
                        <p:embed/>
                      </p:oleObj>
                    </mc:Choice>
                    <mc:Fallback>
                      <p:oleObj name="Equation" r:id="rId6" imgW="4102100" imgH="7112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4571" y="2996953"/>
                              <a:ext cx="7201834" cy="12498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E41AD6-B82F-42C7-A3A9-058501861513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924" name="Rectangle 6"/>
          <p:cNvSpPr>
            <a:spLocks noChangeArrowheads="1"/>
          </p:cNvSpPr>
          <p:nvPr/>
        </p:nvSpPr>
        <p:spPr bwMode="auto">
          <a:xfrm>
            <a:off x="2411413" y="3500438"/>
            <a:ext cx="421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9.5.2.1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相機座標系統和影像座標系統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35570" y="1196752"/>
                <a:ext cx="8424862" cy="4194175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endParaRPr lang="en-US" altLang="zh-TW" sz="2200" b="1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理論上</a:t>
                </a:r>
                <a14:m>
                  <m:oMath xmlns:m="http://schemas.openxmlformats.org/officeDocument/2006/math"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en-US" altLang="zh-TW" sz="2200" i="1" ker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200" i="1" ker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200" i="1" ker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200" i="1" ker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200" i="1" ker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投射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到影像座標系統的理想位置。</a:t>
                </a:r>
                <a: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因為透鏡輻射效應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投射到的影像座標系統的位置應為 </a:t>
                </a:r>
                <a14:m>
                  <m:oMath xmlns:m="http://schemas.openxmlformats.org/officeDocument/2006/math"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 滿足下式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 </a:t>
                </a: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0" y="1196752"/>
                <a:ext cx="8424862" cy="4194175"/>
              </a:xfrm>
              <a:prstGeom prst="rect">
                <a:avLst/>
              </a:prstGeom>
              <a:blipFill rotWithShape="0">
                <a:blip r:embed="rId3"/>
                <a:stretch>
                  <a:fillRect b="-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17" name="群組 18"/>
          <p:cNvGrpSpPr>
            <a:grpSpLocks/>
          </p:cNvGrpSpPr>
          <p:nvPr/>
        </p:nvGrpSpPr>
        <p:grpSpPr bwMode="auto">
          <a:xfrm>
            <a:off x="3492500" y="5426366"/>
            <a:ext cx="1319213" cy="811295"/>
            <a:chOff x="3492500" y="5445125"/>
            <a:chExt cx="1319213" cy="811213"/>
          </a:xfrm>
        </p:grpSpPr>
        <p:graphicFrame>
          <p:nvGraphicFramePr>
            <p:cNvPr id="38922" name="Object 13"/>
            <p:cNvGraphicFramePr>
              <a:graphicFrameLocks noChangeAspect="1"/>
            </p:cNvGraphicFramePr>
            <p:nvPr/>
          </p:nvGraphicFramePr>
          <p:xfrm>
            <a:off x="3492500" y="5445125"/>
            <a:ext cx="131921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5" name="Equation" r:id="rId4" imgW="838200" imgH="228600" progId="Equation.DSMT4">
                    <p:embed/>
                  </p:oleObj>
                </mc:Choice>
                <mc:Fallback>
                  <p:oleObj name="Equation" r:id="rId4" imgW="8382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500" y="5445125"/>
                          <a:ext cx="1319213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14"/>
            <p:cNvGraphicFramePr>
              <a:graphicFrameLocks noChangeAspect="1"/>
            </p:cNvGraphicFramePr>
            <p:nvPr/>
          </p:nvGraphicFramePr>
          <p:xfrm>
            <a:off x="3563938" y="5876925"/>
            <a:ext cx="1139825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6" name="Equation" r:id="rId6" imgW="723586" imgH="241195" progId="Equation.DSMT4">
                    <p:embed/>
                  </p:oleObj>
                </mc:Choice>
                <mc:Fallback>
                  <p:oleObj name="Equation" r:id="rId6" imgW="723586" imgH="24119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938" y="5876925"/>
                          <a:ext cx="1139825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290" y="586120"/>
            <a:ext cx="7052295" cy="2809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F946FD-CEC8-43FF-B00B-47A2DEF226CE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939" name="群組 19"/>
          <p:cNvGrpSpPr>
            <a:grpSpLocks/>
          </p:cNvGrpSpPr>
          <p:nvPr/>
        </p:nvGrpSpPr>
        <p:grpSpPr bwMode="auto">
          <a:xfrm>
            <a:off x="250825" y="1196975"/>
            <a:ext cx="8455025" cy="4970690"/>
            <a:chOff x="250825" y="1196975"/>
            <a:chExt cx="8455025" cy="49706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 txBox="1">
                  <a:spLocks noChangeArrowheads="1"/>
                </p:cNvSpPr>
                <p:nvPr/>
              </p:nvSpPr>
              <p:spPr>
                <a:xfrm>
                  <a:off x="250825" y="1196975"/>
                  <a:ext cx="8424863" cy="4192588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上兩式中的誤差項可表示成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endParaRPr lang="en-US" altLang="zh-TW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在光學透鏡的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輻射失真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(Radial Distortion)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的影響下，內部參數滿足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TW" sz="22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我們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=0</m:t>
                      </m:r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只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關心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求解。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/>
                  </a:pPr>
                  <a:endPara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/>
                  </a:pPr>
                  <a:endPara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/>
                  </a:pPr>
                  <a:endPara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/>
                  </a:pPr>
                  <a:endPara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endPara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 eaLnBrk="1" hangingPunct="1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　 </a:t>
                  </a:r>
                </a:p>
              </p:txBody>
            </p:sp>
          </mc:Choice>
          <mc:Fallback>
            <p:sp>
              <p:nvSpPr>
                <p:cNvPr id="4" name="Rectangl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5" y="1196975"/>
                  <a:ext cx="8424863" cy="419258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41" r="-9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280988" y="4310554"/>
                  <a:ext cx="8424862" cy="185711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前面所提的</a:t>
                  </a:r>
                  <a14:m>
                    <m:oMath xmlns:m="http://schemas.openxmlformats.org/officeDocument/2006/math">
                      <m:r>
                        <a:rPr lang="en-US" altLang="zh-TW" sz="2200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</m:sSub>
                      <m:r>
                        <a:rPr lang="en-US" altLang="zh-TW" sz="2200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</m:sSub>
                      <m:r>
                        <a:rPr lang="en-US" altLang="zh-TW" sz="2200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實數，但在數位影像的座標系統一般皆為整數座標</a:t>
                  </a:r>
                  <a14:m>
                    <m:oMath xmlns:m="http://schemas.openxmlformats.org/officeDocument/2006/math">
                      <m:r>
                        <a:rPr lang="en-US" altLang="zh-TW" sz="22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</m:t>
                          </m:r>
                        </m:sub>
                      </m:sSub>
                      <m:r>
                        <a:rPr lang="en-US" altLang="zh-TW" sz="22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</m:t>
                          </m:r>
                        </m:sub>
                      </m:sSub>
                      <m:r>
                        <a:rPr lang="en-US" altLang="zh-TW" sz="22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 </m:t>
                      </m:r>
                    </m:oMath>
                  </a14:m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。假設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感應器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(Sensor)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TW" sz="2200" b="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𝑋</m:t>
                      </m:r>
                      <m:r>
                        <a:rPr lang="en-US" altLang="zh-TW" sz="2200" b="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b="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𝑌</m:t>
                      </m:r>
                      <m:r>
                        <a:rPr lang="en-US" altLang="zh-TW" sz="2200" b="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方向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共有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sub>
                      </m:sSub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sub>
                      </m:sSub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感應器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是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影像在</a:t>
                  </a:r>
                  <a14:m>
                    <m:oMath xmlns:m="http://schemas.openxmlformats.org/officeDocument/2006/math">
                      <m:r>
                        <a:rPr lang="en-US" altLang="zh-TW" sz="220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</m:oMath>
                  </a14:m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方向的解析度。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令</a:t>
                  </a:r>
                  <a:endParaRPr lang="en-US" altLang="zh-TW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8" y="4310554"/>
                  <a:ext cx="8424862" cy="18571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41" t="-2295" r="-4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3218056" y="1556792"/>
                <a:ext cx="3335144" cy="1619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       </m:t>
                          </m:r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sub>
                      </m:sSub>
                      <m:r>
                        <a:rPr lang="en-US" altLang="zh-TW" sz="20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sub>
                      </m:sSub>
                      <m:r>
                        <a:rPr lang="en-US" altLang="zh-TW" sz="20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𝑟</m:t>
                      </m:r>
                      <m:r>
                        <a:rPr lang="en-US" altLang="zh-TW" sz="20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56" y="1556792"/>
                <a:ext cx="3335144" cy="16190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F45175-86CC-4E19-8DA9-D76C8556BBE3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 bwMode="auto">
              <a:xfrm>
                <a:off x="250825" y="549275"/>
                <a:ext cx="8424863" cy="59258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影像的中心座標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r>
                  <a:rPr lang="en-US" altLang="zh-TW" sz="2200" kern="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關係可表示如下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𝑠</m:t>
                    </m:r>
                    <m:f>
                      <m:f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2200" b="0" i="0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     </m:t>
                    </m:r>
                    <m:sSub>
                      <m:sSub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TW" sz="2200" i="1" ker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</m:sSub>
                    <m:r>
                      <a:rPr lang="en-US" altLang="zh-TW" sz="2200" i="1" ker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i="1" ker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200" i="1" ker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200" i="1" ker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2200" i="1" ker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𝑦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𝑠</m:t>
                    </m:r>
                  </m:oMath>
                </a14:m>
                <a:r>
                  <a:rPr lang="zh-TW" altLang="en-US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為待解的放大係數。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已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投影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到影像座標系統的理想位置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2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TW" sz="22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2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2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altLang="zh-TW" sz="22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TW" sz="22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2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f>
                          <m:fPr>
                            <m:ctrlPr>
                              <a:rPr lang="en-US" altLang="zh-TW" sz="22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22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sz="22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𝑧</m:t>
                            </m:r>
                          </m:den>
                        </m:f>
                        <m:r>
                          <a:rPr lang="en-US" altLang="zh-TW" sz="22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2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f>
                          <m:fPr>
                            <m:ctrlPr>
                              <a:rPr lang="en-US" altLang="zh-TW" sz="22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22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TW" sz="22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TW" sz="2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進而得到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f>
                        <m:f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𝑧</m:t>
                          </m:r>
                        </m:den>
                      </m:f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</m:sSub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sub>
                      </m:sSub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den>
                      </m:f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2200" b="0" i="0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den>
                      </m:f>
                      <m:r>
                        <a:rPr lang="en-US" altLang="zh-TW" sz="2200" b="0" i="0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f>
                        <m:f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20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20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den>
                      </m:f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f>
                        <m:f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2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同理可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</a:t>
                </a:r>
                <a:endParaRPr lang="en-US" altLang="zh-TW" sz="2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            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549275"/>
                <a:ext cx="8424863" cy="5925853"/>
              </a:xfrm>
              <a:prstGeom prst="rect">
                <a:avLst/>
              </a:prstGeom>
              <a:blipFill rotWithShape="0">
                <a:blip r:embed="rId2"/>
                <a:stretch>
                  <a:fillRect l="-941" t="-720" b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195736" y="4894630"/>
                <a:ext cx="2869825" cy="669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sSub>
                        <m:sSub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f>
                        <m:f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894630"/>
                <a:ext cx="2869825" cy="6697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576" y="5679665"/>
                <a:ext cx="9540552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𝑋</m:t>
                                      </m:r>
                                    </m:e>
                                  </m:acc>
                                  <m:sSubSup>
                                    <m:sSubSup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𝑋</m:t>
                                      </m:r>
                                    </m:e>
                                  </m:acc>
                                  <m:sSubSup>
                                    <m:sSubSup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6" y="5679665"/>
                <a:ext cx="9540552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B50F6-14B4-4215-96ED-2E82FE42FED3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987" name="群組 19"/>
          <p:cNvGrpSpPr>
            <a:grpSpLocks/>
          </p:cNvGrpSpPr>
          <p:nvPr/>
        </p:nvGrpSpPr>
        <p:grpSpPr bwMode="auto">
          <a:xfrm>
            <a:off x="250825" y="836613"/>
            <a:ext cx="8424863" cy="5581080"/>
            <a:chOff x="250825" y="836613"/>
            <a:chExt cx="8424617" cy="5581080"/>
          </a:xfrm>
        </p:grpSpPr>
        <p:sp>
          <p:nvSpPr>
            <p:cNvPr id="4" name="文字方塊 3"/>
            <p:cNvSpPr txBox="1"/>
            <p:nvPr/>
          </p:nvSpPr>
          <p:spPr>
            <a:xfrm>
              <a:off x="250825" y="836613"/>
              <a:ext cx="8424617" cy="4302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250825" y="836613"/>
                  <a:ext cx="8424617" cy="558108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再利用三維世界座標系統和二維影像座標系統的關係可得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旋轉矩陣</a:t>
                  </a:r>
                  <a:r>
                    <a:rPr lang="zh-TW" altLang="en-US" sz="2200" i="1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20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</m:oMath>
                  </a14:m>
                  <a:r>
                    <a:rPr lang="zh-TW" altLang="en-US" sz="2200" i="1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分別對 </a:t>
                  </a:r>
                  <a14:m>
                    <m:oMath xmlns:m="http://schemas.openxmlformats.org/officeDocument/2006/math">
                      <m:r>
                        <a:rPr lang="en-US" altLang="zh-TW" sz="220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</m:oMath>
                  </a14:m>
                  <a:r>
                    <a:rPr lang="en-US" altLang="zh-TW" sz="2200" i="1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軸、 </a:t>
                  </a:r>
                  <a14:m>
                    <m:oMath xmlns:m="http://schemas.openxmlformats.org/officeDocument/2006/math">
                      <m:r>
                        <a:rPr lang="en-US" altLang="zh-TW" sz="220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</m:oMath>
                  </a14:m>
                  <a:r>
                    <a:rPr lang="en-US" altLang="zh-TW" sz="2200" i="1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軸和 </a:t>
                  </a:r>
                  <a14:m>
                    <m:oMath xmlns:m="http://schemas.openxmlformats.org/officeDocument/2006/math">
                      <m:r>
                        <a:rPr lang="en-US" altLang="zh-TW" sz="220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𝑧</m:t>
                      </m:r>
                    </m:oMath>
                  </a14:m>
                  <a:r>
                    <a:rPr lang="en-US" altLang="zh-TW" sz="2200" i="1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軸達到任一角度的旋轉，可寫成下式 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至此，已經六個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外部參數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(Extrinsic Parameters)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分別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zh-TW" altLang="en-US" sz="220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𝜓</m:t>
                      </m:r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、</m:t>
                      </m:r>
                      <m:r>
                        <a:rPr lang="zh-TW" altLang="en-US" sz="220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𝜃</m:t>
                      </m:r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、</m:t>
                      </m:r>
                      <m:r>
                        <a:rPr lang="zh-TW" altLang="en-US" sz="220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𝜙</m:t>
                      </m:r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、</m:t>
                      </m:r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sub>
                      </m:sSub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、</m:t>
                      </m:r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sub>
                      </m:sSub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和</m:t>
                      </m:r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及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五個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內部參數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(Intrinsic Parameters)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分別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、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</m:t>
                      </m:r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、</m:t>
                      </m:r>
                      <m:sSub>
                        <m:sSub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</m:t>
                          </m:r>
                        </m:sub>
                      </m:sSub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、</m:t>
                      </m:r>
                      <m:sSub>
                        <m:sSub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sub>
                      </m:sSub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和</m:t>
                      </m:r>
                      <m:sSub>
                        <m:sSub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接下來要利用數值的方法求解這些參數。 </a:t>
                  </a: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5" y="836613"/>
                  <a:ext cx="8424617" cy="55810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41" t="-764" r="-507" b="-6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068207" y="1368163"/>
                <a:ext cx="4722126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den>
                      </m:f>
                      <m:r>
                        <a:rPr lang="en-US" altLang="zh-TW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f>
                        <m:fPr>
                          <m:ctrlP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den>
                      </m:f>
                      <m:r>
                        <a:rPr lang="en-US" altLang="zh-TW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f>
                        <m:f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9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07" y="1368163"/>
                <a:ext cx="4722126" cy="6954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123728" y="2271572"/>
                <a:ext cx="4666919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sSub>
                        <m:sSubPr>
                          <m:ctrlP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</m:t>
                          </m:r>
                        </m:e>
                        <m:sup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f>
                        <m:fPr>
                          <m:ctrlP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9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271572"/>
                <a:ext cx="4666919" cy="6657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0" y="3896458"/>
                <a:ext cx="865538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6458"/>
                <a:ext cx="8655382" cy="972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 bwMode="auto">
              <a:xfrm>
                <a:off x="250825" y="764704"/>
                <a:ext cx="8424863" cy="633904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先解出五個外部參數，在二維影像座標上取一經過原點的向量</a:t>
                </a:r>
                <a14:m>
                  <m:oMath xmlns:m="http://schemas.openxmlformats.org/officeDocument/2006/math"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且在相機座標上取一平行的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所以得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kern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d>
                        <m:d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TW" sz="22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200" b="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kern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2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200" b="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TW" sz="22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20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20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20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/>
                      </a:rPr>
                      <m:t>=0</m:t>
                    </m:r>
                    <m:r>
                      <a:rPr lang="zh-TW" altLang="en-US" sz="2200" b="0" i="1" kern="0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2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 ker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200" b="0" i="1" kern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但是只要利用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五組世界座標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TW" sz="22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TW" sz="22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五組底片上的真實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座標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sz="22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200" b="0" i="1" kern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可解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  <m:sup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sz="220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zh-TW" altLang="en-US" sz="2200" i="1" ker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、</m:t>
                    </m:r>
                    <m:sSubSup>
                      <m:sSubSup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  <m:sup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zh-TW" altLang="en-US" sz="220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、</m:t>
                    </m:r>
                    <m:sSubSup>
                      <m:sSubSup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  <m:sup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zh-TW" altLang="en-US" sz="220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、</m:t>
                    </m:r>
                    <m:sSubSup>
                      <m:sSubSup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  <m:sup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4</m:t>
                        </m:r>
                      </m:sub>
                    </m:sSub>
                    <m:r>
                      <a:rPr lang="zh-TW" altLang="en-US" sz="220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、</m:t>
                    </m:r>
                    <m:sSubSup>
                      <m:sSubSup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  <m:sup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i="1" ker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764704"/>
                <a:ext cx="8424863" cy="6339043"/>
              </a:xfrm>
              <a:prstGeom prst="rect">
                <a:avLst/>
              </a:prstGeom>
              <a:blipFill rotWithShape="0">
                <a:blip r:embed="rId2"/>
                <a:stretch>
                  <a:fillRect l="-941" t="-5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22C6DA-7214-46D4-816D-7D0EFDEC1478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51C383-698E-4AB7-88EE-CDCE90FE9D80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035" name="群組 8"/>
          <p:cNvGrpSpPr>
            <a:grpSpLocks/>
          </p:cNvGrpSpPr>
          <p:nvPr/>
        </p:nvGrpSpPr>
        <p:grpSpPr bwMode="auto">
          <a:xfrm>
            <a:off x="250825" y="476250"/>
            <a:ext cx="8424863" cy="6524625"/>
            <a:chOff x="250825" y="476672"/>
            <a:chExt cx="8424863" cy="6524625"/>
          </a:xfrm>
        </p:grpSpPr>
        <p:sp>
          <p:nvSpPr>
            <p:cNvPr id="4" name="文字方塊 3"/>
            <p:cNvSpPr txBox="1"/>
            <p:nvPr/>
          </p:nvSpPr>
          <p:spPr>
            <a:xfrm>
              <a:off x="250825" y="476672"/>
              <a:ext cx="8424863" cy="65246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令</a:t>
              </a: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r>
                <a:rPr lang="zh-TW" altLang="en-US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則旋轉矩陣可改寫成</a:t>
              </a: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r>
                <a:rPr lang="zh-TW" altLang="en-US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    中每一行向量與列向量為單位長，可得下式</a:t>
              </a: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r>
                <a:rPr lang="zh-TW" altLang="en-US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其中                                  。</a:t>
              </a: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defRPr/>
              </a:pPr>
              <a:r>
                <a:rPr lang="zh-TW" altLang="en-US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44037" name="Object 2"/>
            <p:cNvGraphicFramePr>
              <a:graphicFrameLocks noChangeAspect="1"/>
            </p:cNvGraphicFramePr>
            <p:nvPr/>
          </p:nvGraphicFramePr>
          <p:xfrm>
            <a:off x="2555875" y="837035"/>
            <a:ext cx="3170238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7" name="Equation" r:id="rId3" imgW="1828800" imgH="533400" progId="Equation.DSMT4">
                    <p:embed/>
                  </p:oleObj>
                </mc:Choice>
                <mc:Fallback>
                  <p:oleObj name="Equation" r:id="rId3" imgW="1828800" imgH="533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875" y="837035"/>
                          <a:ext cx="3170238" cy="917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8" name="Object 3"/>
            <p:cNvGraphicFramePr>
              <a:graphicFrameLocks noChangeAspect="1"/>
            </p:cNvGraphicFramePr>
            <p:nvPr/>
          </p:nvGraphicFramePr>
          <p:xfrm>
            <a:off x="3203575" y="2149897"/>
            <a:ext cx="2244725" cy="1398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8" name="Equation" r:id="rId5" imgW="1295400" imgH="812800" progId="Equation.DSMT4">
                    <p:embed/>
                  </p:oleObj>
                </mc:Choice>
                <mc:Fallback>
                  <p:oleObj name="Equation" r:id="rId5" imgW="1295400" imgH="812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575" y="2149897"/>
                          <a:ext cx="2244725" cy="1398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9" name="Object 4"/>
            <p:cNvGraphicFramePr>
              <a:graphicFrameLocks noChangeAspect="1"/>
            </p:cNvGraphicFramePr>
            <p:nvPr/>
          </p:nvGraphicFramePr>
          <p:xfrm>
            <a:off x="908050" y="3561185"/>
            <a:ext cx="265113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9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050" y="3561185"/>
                          <a:ext cx="265113" cy="284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0" name="Object 5"/>
            <p:cNvGraphicFramePr>
              <a:graphicFrameLocks noChangeAspect="1"/>
            </p:cNvGraphicFramePr>
            <p:nvPr/>
          </p:nvGraphicFramePr>
          <p:xfrm>
            <a:off x="611188" y="3962822"/>
            <a:ext cx="7705725" cy="2112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0" name="Equation" r:id="rId9" imgW="4597400" imgH="1270000" progId="Equation.DSMT4">
                    <p:embed/>
                  </p:oleObj>
                </mc:Choice>
                <mc:Fallback>
                  <p:oleObj name="Equation" r:id="rId9" imgW="4597400" imgH="1270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8" y="3962822"/>
                          <a:ext cx="7705725" cy="2112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6"/>
            <p:cNvGraphicFramePr>
              <a:graphicFrameLocks noChangeAspect="1"/>
            </p:cNvGraphicFramePr>
            <p:nvPr/>
          </p:nvGraphicFramePr>
          <p:xfrm>
            <a:off x="938213" y="6155160"/>
            <a:ext cx="2443162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1" name="Equation" r:id="rId11" imgW="1409700" imgH="279400" progId="Equation.DSMT4">
                    <p:embed/>
                  </p:oleObj>
                </mc:Choice>
                <mc:Fallback>
                  <p:oleObj name="Equation" r:id="rId11" imgW="1409700" imgH="279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213" y="6155160"/>
                          <a:ext cx="2443162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統計圖形識別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720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貝氏決策理論 </a:t>
            </a:r>
          </a:p>
        </p:txBody>
      </p:sp>
      <p:sp>
        <p:nvSpPr>
          <p:cNvPr id="717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AF1BA5-E164-44E0-BFC3-EBDE79859E0A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173" name="群組 13"/>
          <p:cNvGrpSpPr>
            <a:grpSpLocks/>
          </p:cNvGrpSpPr>
          <p:nvPr/>
        </p:nvGrpSpPr>
        <p:grpSpPr bwMode="auto">
          <a:xfrm>
            <a:off x="468313" y="2332038"/>
            <a:ext cx="7620000" cy="430887"/>
            <a:chOff x="838200" y="2332038"/>
            <a:chExt cx="7620000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1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2332038"/>
                  <a:ext cx="762000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假設有二類木頭，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𝐵</m:t>
                      </m:r>
                    </m:oMath>
                  </a14:m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                。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7181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2332038"/>
                  <a:ext cx="7620000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40" t="-10000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182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43538873"/>
                    </p:ext>
                  </p:extLst>
                </p:nvPr>
              </p:nvGraphicFramePr>
              <p:xfrm>
                <a:off x="3969899" y="2388614"/>
                <a:ext cx="1719263" cy="349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3" name="Equation" r:id="rId4" imgW="1002865" imgH="203112" progId="Equation.DSMT4">
                        <p:embed/>
                      </p:oleObj>
                    </mc:Choice>
                    <mc:Fallback>
                      <p:oleObj name="Equation" r:id="rId4" imgW="1002865" imgH="203112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9899" y="2388614"/>
                              <a:ext cx="1719263" cy="349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182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43538873"/>
                    </p:ext>
                  </p:extLst>
                </p:nvPr>
              </p:nvGraphicFramePr>
              <p:xfrm>
                <a:off x="3969899" y="2388614"/>
                <a:ext cx="1719263" cy="349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28" name="Equation" r:id="rId6" imgW="1002865" imgH="203112" progId="Equation.DSMT4">
                        <p:embed/>
                      </p:oleObj>
                    </mc:Choice>
                    <mc:Fallback>
                      <p:oleObj name="Equation" r:id="rId6" imgW="1002865" imgH="203112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9899" y="2388614"/>
                              <a:ext cx="1719263" cy="349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Text Box 17"/>
              <p:cNvSpPr txBox="1">
                <a:spLocks noChangeArrowheads="1"/>
              </p:cNvSpPr>
              <p:nvPr/>
            </p:nvSpPr>
            <p:spPr bwMode="auto">
              <a:xfrm>
                <a:off x="3000953" y="6278563"/>
                <a:ext cx="32992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2.1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𝑋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𝑋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的分佈圖 </a:t>
                </a:r>
              </a:p>
            </p:txBody>
          </p:sp>
        </mc:Choice>
        <mc:Fallback xmlns="">
          <p:sp>
            <p:nvSpPr>
              <p:cNvPr id="7175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0953" y="6278563"/>
                <a:ext cx="3299239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924" t="-7273" b="-2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4115" y="3404393"/>
            <a:ext cx="404812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EB2568-F0C7-4040-943B-72E8F0AEBAAD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059" name="群組 13"/>
          <p:cNvGrpSpPr>
            <a:grpSpLocks/>
          </p:cNvGrpSpPr>
          <p:nvPr/>
        </p:nvGrpSpPr>
        <p:grpSpPr bwMode="auto">
          <a:xfrm>
            <a:off x="250825" y="692150"/>
            <a:ext cx="8424863" cy="4997202"/>
            <a:chOff x="250825" y="692150"/>
            <a:chExt cx="8424863" cy="4997202"/>
          </a:xfrm>
        </p:grpSpPr>
        <p:sp>
          <p:nvSpPr>
            <p:cNvPr id="4" name="文字方塊 3"/>
            <p:cNvSpPr txBox="1"/>
            <p:nvPr/>
          </p:nvSpPr>
          <p:spPr>
            <a:xfrm>
              <a:off x="250825" y="836613"/>
              <a:ext cx="8424863" cy="4302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endPara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250825" y="692150"/>
                  <a:ext cx="8424863" cy="499720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因為 </a:t>
                  </a:r>
                  <a14:m>
                    <m:oMath xmlns:m="http://schemas.openxmlformats.org/officeDocument/2006/math">
                      <m:r>
                        <a:rPr lang="en-US" altLang="zh-TW" sz="220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</m:oMath>
                  </a14:m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為正交矩陣，任兩行的內積必為零。將 </a:t>
                  </a:r>
                  <a14:m>
                    <m:oMath xmlns:m="http://schemas.openxmlformats.org/officeDocument/2006/math">
                      <m:r>
                        <a:rPr lang="en-US" altLang="zh-TW" sz="220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</m:oMath>
                  </a14:m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的第一行和第二行做內積，可以得到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ker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 ker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sz="2000" i="1" ker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000" i="1" ker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TW" sz="200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TW" sz="20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20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  <m:sSubSup>
                          <m:sSubSupPr>
                            <m:ctrlP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+1=0</m:t>
                        </m:r>
                      </m:oMath>
                    </m:oMathPara>
                  </a14:m>
                  <a:endParaRPr lang="en-US" altLang="zh-TW" sz="20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此等式可解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得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sub>
                        <m:sup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兩個解，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如下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00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200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000" i="1" ker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sz="2000" i="1" ker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𝑀</m:t>
                            </m:r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sSup>
                              <m:sSupPr>
                                <m:ctrlPr>
                                  <a:rPr lang="en-US" altLang="zh-TW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2000" i="1" ker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i="1" ker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TW" sz="2000" i="1" kern="0">
                                                        <a:latin typeface="Cambria Math" panose="02040503050406030204" pitchFamily="18" charset="0"/>
                                                        <a:ea typeface="微軟正黑體" panose="020B0604030504040204" pitchFamily="34" charset="-12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sz="2000" i="1" kern="0">
                                                        <a:latin typeface="Cambria Math" panose="02040503050406030204" pitchFamily="18" charset="0"/>
                                                        <a:ea typeface="微軟正黑體" panose="020B0604030504040204" pitchFamily="34" charset="-12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2000" i="1" ker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TW" sz="2000" i="1" ker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TW" sz="2000" i="1" kern="0">
                                                        <a:latin typeface="Cambria Math" panose="02040503050406030204" pitchFamily="18" charset="0"/>
                                                        <a:ea typeface="微軟正黑體" panose="020B0604030504040204" pitchFamily="34" charset="-12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sz="2000" i="1" kern="0">
                                                        <a:latin typeface="Cambria Math" panose="02040503050406030204" pitchFamily="18" charset="0"/>
                                                        <a:ea typeface="微軟正黑體" panose="020B0604030504040204" pitchFamily="34" charset="-12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2000" i="1" ker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2000" i="1" ker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2000" i="1" ker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TW" sz="2000" i="1" kern="0">
                                                        <a:latin typeface="Cambria Math" panose="02040503050406030204" pitchFamily="18" charset="0"/>
                                                        <a:ea typeface="微軟正黑體" panose="020B0604030504040204" pitchFamily="34" charset="-12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sz="2000" i="1" kern="0">
                                                        <a:latin typeface="Cambria Math" panose="02040503050406030204" pitchFamily="18" charset="0"/>
                                                        <a:ea typeface="微軟正黑體" panose="020B0604030504040204" pitchFamily="34" charset="-12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2000" i="1" ker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TW" sz="2000" i="1" ker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TW" sz="2000" i="1" kern="0">
                                                        <a:latin typeface="Cambria Math" panose="02040503050406030204" pitchFamily="18" charset="0"/>
                                                        <a:ea typeface="微軟正黑體" panose="020B0604030504040204" pitchFamily="34" charset="-12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sz="2000" i="1" kern="0">
                                                        <a:latin typeface="Cambria Math" panose="02040503050406030204" pitchFamily="18" charset="0"/>
                                                        <a:ea typeface="微軟正黑體" panose="020B0604030504040204" pitchFamily="34" charset="-12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2000" i="1" kern="0">
                                                    <a:latin typeface="Cambria Math" panose="02040503050406030204" pitchFamily="18" charset="0"/>
                                                    <a:ea typeface="微軟正黑體" panose="020B0604030504040204" pitchFamily="34" charset="-12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2000" i="1" ker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TW" sz="2000" b="0" i="1" kern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sz="2000" b="0" i="1" kern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2000" b="0" i="1" kern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sz="2000" b="0" i="1" kern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000" b="0" i="1" kern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sz="2000" b="0" i="1" kern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000" b="0" i="1" kern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TW" sz="2000" b="0" i="1" kern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sz="2000" b="0" i="1" kern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000" b="0" i="1" kern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sz="2000" b="0" i="1" kern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000" b="0" i="1" kern="0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2000" b="0" i="1" kern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sz="2000" b="0" i="1" kern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sz="20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前面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曾推導過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暫時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200" b="0" i="1" kern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設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為零，得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5" y="692150"/>
                  <a:ext cx="8424863" cy="499720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41" t="-855" r="-579" b="-15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339752" y="3861048"/>
                <a:ext cx="5162182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sSub>
                        <m:sSub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f>
                        <m:f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0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9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861048"/>
                <a:ext cx="5162182" cy="7295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339752" y="5579761"/>
                <a:ext cx="3097899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TW" sz="20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f>
                        <m:fPr>
                          <m:ctrlP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000" b="0" i="1" kern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0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000" i="1" ker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579761"/>
                <a:ext cx="3097899" cy="7295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B2346D-7FC6-4554-B9A8-01E2BD9B5590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6083" name="群組 16"/>
          <p:cNvGrpSpPr>
            <a:grpSpLocks/>
          </p:cNvGrpSpPr>
          <p:nvPr/>
        </p:nvGrpSpPr>
        <p:grpSpPr bwMode="auto">
          <a:xfrm>
            <a:off x="242888" y="836613"/>
            <a:ext cx="8424862" cy="4662487"/>
            <a:chOff x="242888" y="836712"/>
            <a:chExt cx="8424862" cy="4662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 bwMode="auto">
                <a:xfrm>
                  <a:off x="242888" y="836712"/>
                  <a:ext cx="8424862" cy="466281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150000"/>
                    </a:lnSpc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令                              且                        上式可改寫成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再利用兩組以上的世界座標                  和真實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座標</a:t>
                  </a:r>
                  <a14:m>
                    <m:oMath xmlns:m="http://schemas.openxmlformats.org/officeDocument/2006/math">
                      <m:r>
                        <a:rPr lang="en-US" altLang="zh-TW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</m:sSub>
                      <m:r>
                        <a:rPr lang="en-US" altLang="zh-TW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200" i="1" ker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</m:sSub>
                      <m:r>
                        <a:rPr lang="en-US" altLang="zh-TW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   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/>
                  </a:r>
                  <a:b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</a:b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解出    和    。然後以此    和    及令          為初始值來解線性方程式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50000"/>
                    </a:lnSpc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如此即可透過數值的解法求得                的逼近解。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888" y="836712"/>
                  <a:ext cx="8424862" cy="4662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41" b="-52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5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32562487"/>
                    </p:ext>
                  </p:extLst>
                </p:nvPr>
              </p:nvGraphicFramePr>
              <p:xfrm>
                <a:off x="2965450" y="1592415"/>
                <a:ext cx="2919413" cy="9732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65" name="Equation" r:id="rId4" imgW="1434960" imgH="482400" progId="Equation.DSMT4">
                        <p:embed/>
                      </p:oleObj>
                    </mc:Choice>
                    <mc:Fallback>
                      <p:oleObj name="Equation" r:id="rId4" imgW="1434960" imgH="4824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65450" y="1592415"/>
                              <a:ext cx="2919413" cy="9732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5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32562487"/>
                    </p:ext>
                  </p:extLst>
                </p:nvPr>
              </p:nvGraphicFramePr>
              <p:xfrm>
                <a:off x="2965450" y="1592415"/>
                <a:ext cx="2919413" cy="9732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43" name="Equation" r:id="rId6" imgW="1434960" imgH="482400" progId="Equation.DSMT4">
                        <p:embed/>
                      </p:oleObj>
                    </mc:Choice>
                    <mc:Fallback>
                      <p:oleObj name="Equation" r:id="rId6" imgW="1434960" imgH="4824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65450" y="1592415"/>
                              <a:ext cx="2919413" cy="9732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6" name="Object 3"/>
                <p:cNvGraphicFramePr>
                  <a:graphicFrameLocks noChangeAspect="1"/>
                </p:cNvGraphicFramePr>
                <p:nvPr/>
              </p:nvGraphicFramePr>
              <p:xfrm>
                <a:off x="646113" y="998439"/>
                <a:ext cx="2047875" cy="4143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66" name="Equation" r:id="rId8" imgW="1180588" imgH="241195" progId="Equation.DSMT4">
                        <p:embed/>
                      </p:oleObj>
                    </mc:Choice>
                    <mc:Fallback>
                      <p:oleObj name="Equation" r:id="rId8" imgW="1180588" imgH="241195" progId="Equation.DSMT4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6113" y="998439"/>
                              <a:ext cx="2047875" cy="414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6" name="Object 3"/>
                <p:cNvGraphicFramePr>
                  <a:graphicFrameLocks noChangeAspect="1"/>
                </p:cNvGraphicFramePr>
                <p:nvPr/>
              </p:nvGraphicFramePr>
              <p:xfrm>
                <a:off x="646113" y="998439"/>
                <a:ext cx="2047875" cy="4143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44" name="Equation" r:id="rId10" imgW="1180588" imgH="241195" progId="Equation.DSMT4">
                        <p:embed/>
                      </p:oleObj>
                    </mc:Choice>
                    <mc:Fallback>
                      <p:oleObj name="Equation" r:id="rId10" imgW="1180588" imgH="241195" progId="Equation.DSMT4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6113" y="998439"/>
                              <a:ext cx="2047875" cy="414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7" name="Object 4"/>
                <p:cNvGraphicFramePr>
                  <a:graphicFrameLocks noChangeAspect="1"/>
                </p:cNvGraphicFramePr>
                <p:nvPr/>
              </p:nvGraphicFramePr>
              <p:xfrm>
                <a:off x="3051175" y="1015901"/>
                <a:ext cx="1608138" cy="393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67" name="Equation" r:id="rId12" imgW="927100" imgH="228600" progId="Equation.DSMT4">
                        <p:embed/>
                      </p:oleObj>
                    </mc:Choice>
                    <mc:Fallback>
                      <p:oleObj name="Equation" r:id="rId12" imgW="927100" imgH="22860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1175" y="1015901"/>
                              <a:ext cx="1608138" cy="3937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7" name="Object 4"/>
                <p:cNvGraphicFramePr>
                  <a:graphicFrameLocks noChangeAspect="1"/>
                </p:cNvGraphicFramePr>
                <p:nvPr/>
              </p:nvGraphicFramePr>
              <p:xfrm>
                <a:off x="3051175" y="1015901"/>
                <a:ext cx="1608138" cy="393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45" name="Equation" r:id="rId14" imgW="927100" imgH="228600" progId="Equation.DSMT4">
                        <p:embed/>
                      </p:oleObj>
                    </mc:Choice>
                    <mc:Fallback>
                      <p:oleObj name="Equation" r:id="rId14" imgW="927100" imgH="22860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1175" y="1015901"/>
                              <a:ext cx="1608138" cy="3937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8" name="Object 5"/>
                <p:cNvGraphicFramePr>
                  <a:graphicFrameLocks noChangeAspect="1"/>
                </p:cNvGraphicFramePr>
                <p:nvPr/>
              </p:nvGraphicFramePr>
              <p:xfrm>
                <a:off x="3690938" y="3000375"/>
                <a:ext cx="1231900" cy="3921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68" name="Equation" r:id="rId16" imgW="711200" imgH="228600" progId="Equation.DSMT4">
                        <p:embed/>
                      </p:oleObj>
                    </mc:Choice>
                    <mc:Fallback>
                      <p:oleObj name="Equation" r:id="rId16" imgW="711200" imgH="22860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0938" y="3000375"/>
                              <a:ext cx="1231900" cy="392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8" name="Object 5"/>
                <p:cNvGraphicFramePr>
                  <a:graphicFrameLocks noChangeAspect="1"/>
                </p:cNvGraphicFramePr>
                <p:nvPr/>
              </p:nvGraphicFramePr>
              <p:xfrm>
                <a:off x="3690938" y="3000375"/>
                <a:ext cx="1231900" cy="3921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46" name="Equation" r:id="rId18" imgW="711200" imgH="228600" progId="Equation.DSMT4">
                        <p:embed/>
                      </p:oleObj>
                    </mc:Choice>
                    <mc:Fallback>
                      <p:oleObj name="Equation" r:id="rId18" imgW="711200" imgH="22860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0938" y="3000375"/>
                              <a:ext cx="1231900" cy="392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90" name="Object 7"/>
                <p:cNvGraphicFramePr>
                  <a:graphicFrameLocks noChangeAspect="1"/>
                </p:cNvGraphicFramePr>
                <p:nvPr/>
              </p:nvGraphicFramePr>
              <p:xfrm>
                <a:off x="902569" y="3510533"/>
                <a:ext cx="265112" cy="349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69" name="Equation" r:id="rId20" imgW="152268" imgH="203024" progId="Equation.DSMT4">
                        <p:embed/>
                      </p:oleObj>
                    </mc:Choice>
                    <mc:Fallback>
                      <p:oleObj name="Equation" r:id="rId20" imgW="152268" imgH="203024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2569" y="3510533"/>
                              <a:ext cx="265112" cy="349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90" name="Object 7"/>
                <p:cNvGraphicFramePr>
                  <a:graphicFrameLocks noChangeAspect="1"/>
                </p:cNvGraphicFramePr>
                <p:nvPr/>
              </p:nvGraphicFramePr>
              <p:xfrm>
                <a:off x="902569" y="3510533"/>
                <a:ext cx="265112" cy="349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47" name="Equation" r:id="rId22" imgW="152268" imgH="203024" progId="Equation.DSMT4">
                        <p:embed/>
                      </p:oleObj>
                    </mc:Choice>
                    <mc:Fallback>
                      <p:oleObj name="Equation" r:id="rId22" imgW="152268" imgH="203024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2569" y="3510533"/>
                              <a:ext cx="265112" cy="349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91" name="Object 8"/>
                <p:cNvGraphicFramePr>
                  <a:graphicFrameLocks noChangeAspect="1"/>
                </p:cNvGraphicFramePr>
                <p:nvPr/>
              </p:nvGraphicFramePr>
              <p:xfrm>
                <a:off x="1456606" y="3510533"/>
                <a:ext cx="285750" cy="3921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70" name="Equation" r:id="rId24" imgW="165028" imgH="228501" progId="Equation.DSMT4">
                        <p:embed/>
                      </p:oleObj>
                    </mc:Choice>
                    <mc:Fallback>
                      <p:oleObj name="Equation" r:id="rId24" imgW="165028" imgH="228501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6606" y="3510533"/>
                              <a:ext cx="285750" cy="392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91" name="Object 8"/>
                <p:cNvGraphicFramePr>
                  <a:graphicFrameLocks noChangeAspect="1"/>
                </p:cNvGraphicFramePr>
                <p:nvPr/>
              </p:nvGraphicFramePr>
              <p:xfrm>
                <a:off x="1456606" y="3510533"/>
                <a:ext cx="285750" cy="3921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48" name="Equation" r:id="rId26" imgW="165028" imgH="228501" progId="Equation.DSMT4">
                        <p:embed/>
                      </p:oleObj>
                    </mc:Choice>
                    <mc:Fallback>
                      <p:oleObj name="Equation" r:id="rId26" imgW="165028" imgH="228501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6606" y="3510533"/>
                              <a:ext cx="285750" cy="392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92" name="Object 9"/>
                <p:cNvGraphicFramePr>
                  <a:graphicFrameLocks noChangeAspect="1"/>
                </p:cNvGraphicFramePr>
                <p:nvPr/>
              </p:nvGraphicFramePr>
              <p:xfrm>
                <a:off x="3139430" y="3537521"/>
                <a:ext cx="265113" cy="349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71" name="Equation" r:id="rId28" imgW="152268" imgH="203024" progId="Equation.DSMT4">
                        <p:embed/>
                      </p:oleObj>
                    </mc:Choice>
                    <mc:Fallback>
                      <p:oleObj name="Equation" r:id="rId28" imgW="152268" imgH="203024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9430" y="3537521"/>
                              <a:ext cx="265113" cy="349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92" name="Object 9"/>
                <p:cNvGraphicFramePr>
                  <a:graphicFrameLocks noChangeAspect="1"/>
                </p:cNvGraphicFramePr>
                <p:nvPr/>
              </p:nvGraphicFramePr>
              <p:xfrm>
                <a:off x="3139430" y="3537521"/>
                <a:ext cx="265113" cy="349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49" name="Equation" r:id="rId29" imgW="152268" imgH="203024" progId="Equation.DSMT4">
                        <p:embed/>
                      </p:oleObj>
                    </mc:Choice>
                    <mc:Fallback>
                      <p:oleObj name="Equation" r:id="rId29" imgW="152268" imgH="203024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9430" y="3537521"/>
                              <a:ext cx="265113" cy="349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93" name="Object 10"/>
                <p:cNvGraphicFramePr>
                  <a:graphicFrameLocks noChangeAspect="1"/>
                </p:cNvGraphicFramePr>
                <p:nvPr/>
              </p:nvGraphicFramePr>
              <p:xfrm>
                <a:off x="3722043" y="3518471"/>
                <a:ext cx="285750" cy="3921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72" name="Equation" r:id="rId30" imgW="165028" imgH="228501" progId="Equation.DSMT4">
                        <p:embed/>
                      </p:oleObj>
                    </mc:Choice>
                    <mc:Fallback>
                      <p:oleObj name="Equation" r:id="rId30" imgW="165028" imgH="228501" progId="Equation.DSMT4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2043" y="3518471"/>
                              <a:ext cx="285750" cy="3921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93" name="Object 10"/>
                <p:cNvGraphicFramePr>
                  <a:graphicFrameLocks noChangeAspect="1"/>
                </p:cNvGraphicFramePr>
                <p:nvPr/>
              </p:nvGraphicFramePr>
              <p:xfrm>
                <a:off x="3722043" y="3518471"/>
                <a:ext cx="285750" cy="3921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50" name="Equation" r:id="rId31" imgW="165028" imgH="228501" progId="Equation.DSMT4">
                        <p:embed/>
                      </p:oleObj>
                    </mc:Choice>
                    <mc:Fallback>
                      <p:oleObj name="Equation" r:id="rId31" imgW="165028" imgH="228501" progId="Equation.DSMT4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2043" y="3518471"/>
                              <a:ext cx="285750" cy="3921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94" name="Object 11"/>
                <p:cNvGraphicFramePr>
                  <a:graphicFrameLocks noChangeAspect="1"/>
                </p:cNvGraphicFramePr>
                <p:nvPr/>
              </p:nvGraphicFramePr>
              <p:xfrm>
                <a:off x="4512618" y="3501008"/>
                <a:ext cx="703262" cy="3921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73" name="Equation" r:id="rId32" imgW="406224" imgH="228501" progId="Equation.DSMT4">
                        <p:embed/>
                      </p:oleObj>
                    </mc:Choice>
                    <mc:Fallback>
                      <p:oleObj name="Equation" r:id="rId32" imgW="406224" imgH="228501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618" y="3501008"/>
                              <a:ext cx="703262" cy="392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94" name="Object 11"/>
                <p:cNvGraphicFramePr>
                  <a:graphicFrameLocks noChangeAspect="1"/>
                </p:cNvGraphicFramePr>
                <p:nvPr/>
              </p:nvGraphicFramePr>
              <p:xfrm>
                <a:off x="4512618" y="3501008"/>
                <a:ext cx="703262" cy="3921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51" name="Equation" r:id="rId34" imgW="406224" imgH="228501" progId="Equation.DSMT4">
                        <p:embed/>
                      </p:oleObj>
                    </mc:Choice>
                    <mc:Fallback>
                      <p:oleObj name="Equation" r:id="rId34" imgW="406224" imgH="228501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618" y="3501008"/>
                              <a:ext cx="703262" cy="392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95" name="Object 12"/>
                <p:cNvGraphicFramePr>
                  <a:graphicFrameLocks noChangeAspect="1"/>
                </p:cNvGraphicFramePr>
                <p:nvPr/>
              </p:nvGraphicFramePr>
              <p:xfrm>
                <a:off x="2771775" y="4056166"/>
                <a:ext cx="2752725" cy="7413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74" name="Equation" r:id="rId36" imgW="1587500" imgH="431800" progId="Equation.DSMT4">
                        <p:embed/>
                      </p:oleObj>
                    </mc:Choice>
                    <mc:Fallback>
                      <p:oleObj name="Equation" r:id="rId36" imgW="1587500" imgH="43180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71775" y="4056166"/>
                              <a:ext cx="2752725" cy="741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95" name="Object 12"/>
                <p:cNvGraphicFramePr>
                  <a:graphicFrameLocks noChangeAspect="1"/>
                </p:cNvGraphicFramePr>
                <p:nvPr/>
              </p:nvGraphicFramePr>
              <p:xfrm>
                <a:off x="2771775" y="4056166"/>
                <a:ext cx="2752725" cy="7413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52" name="Equation" r:id="rId38" imgW="1587500" imgH="431800" progId="Equation.DSMT4">
                        <p:embed/>
                      </p:oleObj>
                    </mc:Choice>
                    <mc:Fallback>
                      <p:oleObj name="Equation" r:id="rId38" imgW="1587500" imgH="43180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71775" y="4056166"/>
                              <a:ext cx="2752725" cy="741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96" name="Object 13"/>
                <p:cNvGraphicFramePr>
                  <a:graphicFrameLocks noChangeAspect="1"/>
                </p:cNvGraphicFramePr>
                <p:nvPr/>
              </p:nvGraphicFramePr>
              <p:xfrm>
                <a:off x="3979094" y="5013176"/>
                <a:ext cx="1077912" cy="3921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75" name="Equation" r:id="rId40" imgW="622030" imgH="228501" progId="Equation.DSMT4">
                        <p:embed/>
                      </p:oleObj>
                    </mc:Choice>
                    <mc:Fallback>
                      <p:oleObj name="Equation" r:id="rId40" imgW="622030" imgH="228501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9094" y="5013176"/>
                              <a:ext cx="1077912" cy="3921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96" name="Object 13"/>
                <p:cNvGraphicFramePr>
                  <a:graphicFrameLocks noChangeAspect="1"/>
                </p:cNvGraphicFramePr>
                <p:nvPr/>
              </p:nvGraphicFramePr>
              <p:xfrm>
                <a:off x="3979094" y="5013176"/>
                <a:ext cx="1077912" cy="3921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453" name="Equation" r:id="rId42" imgW="622030" imgH="228501" progId="Equation.DSMT4">
                        <p:embed/>
                      </p:oleObj>
                    </mc:Choice>
                    <mc:Fallback>
                      <p:oleObj name="Equation" r:id="rId42" imgW="622030" imgH="228501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9094" y="5013176"/>
                              <a:ext cx="1077912" cy="3921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94" y="1213142"/>
            <a:ext cx="5738787" cy="5273480"/>
          </a:xfrm>
          <a:prstGeom prst="rect">
            <a:avLst/>
          </a:prstGeom>
        </p:spPr>
      </p:pic>
      <p:sp>
        <p:nvSpPr>
          <p:cNvPr id="4710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40DFF9-4386-404B-B446-F491689DC456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7"/>
          <p:cNvSpPr txBox="1">
            <a:spLocks noChangeArrowheads="1"/>
          </p:cNvSpPr>
          <p:nvPr/>
        </p:nvSpPr>
        <p:spPr bwMode="auto">
          <a:xfrm>
            <a:off x="395288" y="476250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TW" sz="44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4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44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36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二維影像的深度計算</a:t>
            </a:r>
          </a:p>
        </p:txBody>
      </p:sp>
      <p:sp>
        <p:nvSpPr>
          <p:cNvPr id="47110" name="文字方塊 62"/>
          <p:cNvSpPr txBox="1">
            <a:spLocks noChangeArrowheads="1"/>
          </p:cNvSpPr>
          <p:nvPr/>
        </p:nvSpPr>
        <p:spPr bwMode="auto">
          <a:xfrm>
            <a:off x="6659563" y="5516563"/>
            <a:ext cx="223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.6.1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Epipolar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21A4B0-12C3-4F7F-96E1-67754085F5F1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8131" name="群組 55"/>
          <p:cNvGrpSpPr>
            <a:grpSpLocks/>
          </p:cNvGrpSpPr>
          <p:nvPr/>
        </p:nvGrpSpPr>
        <p:grpSpPr bwMode="auto">
          <a:xfrm>
            <a:off x="242888" y="692150"/>
            <a:ext cx="8424862" cy="5812254"/>
            <a:chOff x="242888" y="692150"/>
            <a:chExt cx="8424862" cy="5812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242888" y="692150"/>
                  <a:ext cx="8424862" cy="313932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範例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1: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已知兩部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相機有相同的焦距</a:t>
                  </a:r>
                  <a14:m>
                    <m:oMath xmlns:m="http://schemas.openxmlformats.org/officeDocument/2006/math"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假設左邊的</a:t>
                  </a:r>
                  <a:r>
                    <a:rPr lang="en-US" altLang="zh-TW" sz="2200" kern="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Epipolar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線之長度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而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右邊的</a:t>
                  </a:r>
                  <a:r>
                    <a:rPr lang="en-US" altLang="zh-TW" sz="2200" kern="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Epipolar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線之長度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200" b="0" i="1" kern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已知物件上的</a:t>
                  </a:r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一點</a:t>
                  </a:r>
                  <a14:m>
                    <m:oMath xmlns:m="http://schemas.openxmlformats.org/officeDocument/2006/math"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𝑧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試問</a:t>
                  </a:r>
                  <a14:m>
                    <m:oMath xmlns:m="http://schemas.openxmlformats.org/officeDocument/2006/math">
                      <m:r>
                        <a:rPr lang="en-US" altLang="zh-TW" sz="2200" b="0" i="1" kern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𝑧</m:t>
                      </m:r>
                    </m:oMath>
                  </a14:m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之值為何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?</a:t>
                  </a:r>
                </a:p>
                <a:p>
                  <a:pPr eaLnBrk="1" hangingPunct="1">
                    <a:defRPr/>
                  </a:pP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解答</a:t>
                  </a:r>
                  <a:r>
                    <a:rPr lang="en-US" altLang="zh-TW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</a:p>
                <a:p>
                  <a:pPr eaLnBrk="1" hangingPunct="1">
                    <a:defRPr/>
                  </a:pPr>
                  <a14:m>
                    <m:oMath xmlns:m="http://schemas.openxmlformats.org/officeDocument/2006/math">
                      <m:r>
                        <a:rPr lang="zh-TW" altLang="en-US" sz="220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∆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𝐵𝐹𝐺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≈∆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𝐵𝐷𝐴</m:t>
                      </m:r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zh-TW" altLang="en-US" sz="2200" i="1" ker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∆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𝐶𝐻𝐼</m:t>
                      </m:r>
                      <m:r>
                        <a:rPr lang="en-US" altLang="zh-TW" sz="22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≈∆</m:t>
                      </m:r>
                      <m:r>
                        <a:rPr lang="en-US" altLang="zh-TW" sz="22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𝐶𝐸𝐴</m:t>
                      </m:r>
                    </m:oMath>
                  </a14:m>
                  <a:r>
                    <a:rPr lang="zh-TW" altLang="en-US" sz="2200" kern="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kern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透過兩相似三角形的邊比例關係，可得到</a:t>
                  </a:r>
                  <a:endParaRPr lang="en-US" altLang="zh-TW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defRPr/>
                  </a:pPr>
                  <a:endParaRPr lang="en-US" altLang="zh-TW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88" y="692150"/>
                  <a:ext cx="8424862" cy="31393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41" t="-1359" r="-4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43" name="文字方塊 90"/>
                <p:cNvSpPr txBox="1">
                  <a:spLocks noChangeArrowheads="1"/>
                </p:cNvSpPr>
                <p:nvPr/>
              </p:nvSpPr>
              <p:spPr bwMode="auto">
                <a:xfrm>
                  <a:off x="4787900" y="6165850"/>
                  <a:ext cx="36004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圖</a:t>
                  </a:r>
                  <a:r>
                    <a:rPr lang="en-US" altLang="zh-TW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9</a:t>
                  </a:r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.6.2</a:t>
                  </a:r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 </a:t>
                  </a: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利用兩平行相機求</a:t>
                  </a:r>
                  <a14:m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a14:m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mc:Choice>
          <mc:Fallback xmlns="">
            <p:sp>
              <p:nvSpPr>
                <p:cNvPr id="48143" name="文字方塊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7900" y="6165850"/>
                  <a:ext cx="3600450" cy="338554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46" t="-7143" b="-1964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4817814" y="3004283"/>
            <a:ext cx="2992760" cy="3120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691680" y="3839455"/>
                <a:ext cx="1433662" cy="1619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zh-TW" sz="2000" b="0" dirty="0" smtClean="0"/>
              </a:p>
              <a:p>
                <a:endParaRPr lang="en-US" altLang="zh-TW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839455"/>
                <a:ext cx="1433662" cy="1619482"/>
              </a:xfrm>
              <a:prstGeom prst="rect">
                <a:avLst/>
              </a:prstGeom>
              <a:blipFill rotWithShape="0"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B19871-F5B5-40A4-8E33-07C68639717E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 bwMode="auto">
              <a:xfrm>
                <a:off x="242888" y="692150"/>
                <a:ext cx="8424862" cy="44942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在上式中，我們假設兩部相機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相距</a:t>
                </a:r>
                <a14:m>
                  <m:oMath xmlns:m="http://schemas.openxmlformats.org/officeDocument/2006/math"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𝑏</m:t>
                    </m:r>
                  </m:oMath>
                </a14:m>
                <a:r>
                  <a:rPr lang="zh-TW" altLang="en-US" sz="2200" i="1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座標系統的原點設在</a:t>
                </a:r>
                <a14:m>
                  <m:oMath xmlns:m="http://schemas.openxmlformats.org/officeDocument/2006/math">
                    <m:r>
                      <a:rPr lang="en-US" altLang="zh-TW" sz="2200" i="1" kern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</m:oMath>
                </a14:m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點。可進一步推得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i="1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</a:t>
                </a:r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𝑧</m:t>
                    </m:r>
                    <m:sSub>
                      <m:sSub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𝑧</m:t>
                    </m:r>
                    <m:sSub>
                      <m:sSubPr>
                        <m:ctrlP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kern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sub>
                    </m:sSub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lang="en-US" altLang="zh-TW" sz="2200" b="0" i="1" kern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𝑏𝑓</m:t>
                    </m:r>
                  </m:oMath>
                </a14:m>
                <a:r>
                  <a:rPr lang="zh-TW" altLang="en-US" sz="2200" kern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可得到深度為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kern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解答完畢</a:t>
                </a:r>
                <a:endParaRPr lang="en-US" altLang="zh-TW" sz="2200" kern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88" y="692150"/>
                <a:ext cx="8424862" cy="4494213"/>
              </a:xfrm>
              <a:prstGeom prst="rect">
                <a:avLst/>
              </a:prstGeom>
              <a:blipFill rotWithShape="0">
                <a:blip r:embed="rId2"/>
                <a:stretch>
                  <a:fillRect l="-941" t="-950" r="-289" b="-17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337577" y="1484784"/>
                <a:ext cx="2235484" cy="98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zh-TW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77" y="1484784"/>
                <a:ext cx="2235484" cy="981166"/>
              </a:xfrm>
              <a:prstGeom prst="rect">
                <a:avLst/>
              </a:prstGeom>
              <a:blipFill rotWithShape="0">
                <a:blip r:embed="rId3"/>
                <a:stretch>
                  <a:fillRect b="-6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337577" y="3789040"/>
                <a:ext cx="1490473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77" y="3789040"/>
                <a:ext cx="1490473" cy="72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A8EB83-11B8-4B0F-9B00-1BC8854303FB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195" name="群組 23"/>
          <p:cNvGrpSpPr>
            <a:grpSpLocks/>
          </p:cNvGrpSpPr>
          <p:nvPr/>
        </p:nvGrpSpPr>
        <p:grpSpPr bwMode="auto">
          <a:xfrm>
            <a:off x="596900" y="685800"/>
            <a:ext cx="8013700" cy="2507754"/>
            <a:chOff x="596900" y="685800"/>
            <a:chExt cx="8013700" cy="250775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7" name="Object 4"/>
                <p:cNvGraphicFramePr>
                  <a:graphicFrameLocks noChangeAspect="1"/>
                </p:cNvGraphicFramePr>
                <p:nvPr/>
              </p:nvGraphicFramePr>
              <p:xfrm>
                <a:off x="2592388" y="1340768"/>
                <a:ext cx="3829241" cy="6753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08" name="方程式" r:id="rId3" imgW="2374900" imgH="419100" progId="Equation.3">
                        <p:embed/>
                      </p:oleObj>
                    </mc:Choice>
                    <mc:Fallback>
                      <p:oleObj name="方程式" r:id="rId3" imgW="2374900" imgH="4191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388" y="1340768"/>
                              <a:ext cx="3829241" cy="6753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7" name="Object 4"/>
                <p:cNvGraphicFramePr>
                  <a:graphicFrameLocks noChangeAspect="1"/>
                </p:cNvGraphicFramePr>
                <p:nvPr/>
              </p:nvGraphicFramePr>
              <p:xfrm>
                <a:off x="2592388" y="1340768"/>
                <a:ext cx="3829241" cy="6753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73" name="方程式" r:id="rId5" imgW="2374900" imgH="419100" progId="Equation.3">
                        <p:embed/>
                      </p:oleObj>
                    </mc:Choice>
                    <mc:Fallback>
                      <p:oleObj name="方程式" r:id="rId5" imgW="2374900" imgH="4191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388" y="1340768"/>
                              <a:ext cx="3829241" cy="6753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8" name="Rectangle 13"/>
                <p:cNvSpPr>
                  <a:spLocks noChangeArrowheads="1"/>
                </p:cNvSpPr>
                <p:nvPr/>
              </p:nvSpPr>
              <p:spPr bwMode="auto">
                <a:xfrm>
                  <a:off x="596900" y="685800"/>
                  <a:ext cx="732790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給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一個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𝑋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值，該木頭屬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或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𝐵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的機率為何？依據貝氏法則，</a:t>
                  </a:r>
                </a:p>
              </p:txBody>
            </p:sp>
          </mc:Choice>
          <mc:Fallback xmlns="">
            <p:sp>
              <p:nvSpPr>
                <p:cNvPr id="8208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6900" y="685800"/>
                  <a:ext cx="7327900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82" t="-10000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9" name="Rectangle 14"/>
                <p:cNvSpPr>
                  <a:spLocks noChangeArrowheads="1"/>
                </p:cNvSpPr>
                <p:nvPr/>
              </p:nvSpPr>
              <p:spPr bwMode="auto">
                <a:xfrm>
                  <a:off x="609600" y="2424113"/>
                  <a:ext cx="8001000" cy="769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透過貝氏法則，　　    這個事後機率就可由事前機率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14:m>
                    <m:oMath xmlns:m="http://schemas.openxmlformats.org/officeDocument/2006/math"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𝐵</m:t>
                      </m:r>
                      <m:r>
                        <a:rPr lang="en-US" altLang="zh-TW" sz="22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a14:m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   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和             求得。</a:t>
                  </a:r>
                </a:p>
              </p:txBody>
            </p:sp>
          </mc:Choice>
          <mc:Fallback xmlns="">
            <p:sp>
              <p:nvSpPr>
                <p:cNvPr id="8209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2424113"/>
                  <a:ext cx="8001000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90" t="-5556" b="-150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10" name="Object 15"/>
                <p:cNvGraphicFramePr>
                  <a:graphicFrameLocks noChangeAspect="1"/>
                </p:cNvGraphicFramePr>
                <p:nvPr/>
              </p:nvGraphicFramePr>
              <p:xfrm>
                <a:off x="1382713" y="2095500"/>
                <a:ext cx="4092575" cy="3286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09" name="Equation" r:id="rId9" imgW="2362200" imgH="203200" progId="Equation.DSMT4">
                        <p:embed/>
                      </p:oleObj>
                    </mc:Choice>
                    <mc:Fallback>
                      <p:oleObj name="Equation" r:id="rId9" imgW="2362200" imgH="203200" progId="Equation.DSMT4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82713" y="2095500"/>
                              <a:ext cx="4092575" cy="3286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10" name="Object 15"/>
                <p:cNvGraphicFramePr>
                  <a:graphicFrameLocks noChangeAspect="1"/>
                </p:cNvGraphicFramePr>
                <p:nvPr/>
              </p:nvGraphicFramePr>
              <p:xfrm>
                <a:off x="1382713" y="2095500"/>
                <a:ext cx="4092575" cy="3286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74" name="Equation" r:id="rId11" imgW="2362200" imgH="203200" progId="Equation.DSMT4">
                        <p:embed/>
                      </p:oleObj>
                    </mc:Choice>
                    <mc:Fallback>
                      <p:oleObj name="Equation" r:id="rId11" imgW="2362200" imgH="203200" progId="Equation.DSMT4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82713" y="2095500"/>
                              <a:ext cx="4092575" cy="3286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8211" name="Rectangle 16"/>
            <p:cNvSpPr>
              <a:spLocks noChangeArrowheads="1"/>
            </p:cNvSpPr>
            <p:nvPr/>
          </p:nvSpPr>
          <p:spPr bwMode="auto">
            <a:xfrm>
              <a:off x="609600" y="2011363"/>
              <a:ext cx="7429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此處</a:t>
              </a:r>
            </a:p>
          </p:txBody>
        </p:sp>
        <p:sp>
          <p:nvSpPr>
            <p:cNvPr id="8212" name="Rectangle 17"/>
            <p:cNvSpPr>
              <a:spLocks noChangeArrowheads="1"/>
            </p:cNvSpPr>
            <p:nvPr/>
          </p:nvSpPr>
          <p:spPr bwMode="auto">
            <a:xfrm>
              <a:off x="5410200" y="2011363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13" name="Object 18"/>
                <p:cNvGraphicFramePr>
                  <a:graphicFrameLocks noChangeAspect="1"/>
                </p:cNvGraphicFramePr>
                <p:nvPr/>
              </p:nvGraphicFramePr>
              <p:xfrm>
                <a:off x="2592916" y="2514599"/>
                <a:ext cx="913547" cy="32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10" name="方程式" r:id="rId13" imgW="571252" imgH="203112" progId="Equation.3">
                        <p:embed/>
                      </p:oleObj>
                    </mc:Choice>
                    <mc:Fallback>
                      <p:oleObj name="方程式" r:id="rId13" imgW="571252" imgH="203112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916" y="2514599"/>
                              <a:ext cx="913547" cy="32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13" name="Object 18"/>
                <p:cNvGraphicFramePr>
                  <a:graphicFrameLocks noChangeAspect="1"/>
                </p:cNvGraphicFramePr>
                <p:nvPr/>
              </p:nvGraphicFramePr>
              <p:xfrm>
                <a:off x="2592916" y="2514599"/>
                <a:ext cx="913547" cy="32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75" name="方程式" r:id="rId15" imgW="571252" imgH="203112" progId="Equation.3">
                        <p:embed/>
                      </p:oleObj>
                    </mc:Choice>
                    <mc:Fallback>
                      <p:oleObj name="方程式" r:id="rId15" imgW="571252" imgH="203112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916" y="2514599"/>
                              <a:ext cx="913547" cy="32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14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90511396"/>
                    </p:ext>
                  </p:extLst>
                </p:nvPr>
              </p:nvGraphicFramePr>
              <p:xfrm>
                <a:off x="1537221" y="2829818"/>
                <a:ext cx="874712" cy="311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11" name="方程式" r:id="rId17" imgW="571252" imgH="203112" progId="Equation.3">
                        <p:embed/>
                      </p:oleObj>
                    </mc:Choice>
                    <mc:Fallback>
                      <p:oleObj name="方程式" r:id="rId17" imgW="571252" imgH="203112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7221" y="2829818"/>
                              <a:ext cx="874712" cy="311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14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90511396"/>
                    </p:ext>
                  </p:extLst>
                </p:nvPr>
              </p:nvGraphicFramePr>
              <p:xfrm>
                <a:off x="1537221" y="2829818"/>
                <a:ext cx="874712" cy="311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76" name="方程式" r:id="rId19" imgW="571252" imgH="203112" progId="Equation.3">
                        <p:embed/>
                      </p:oleObj>
                    </mc:Choice>
                    <mc:Fallback>
                      <p:oleObj name="方程式" r:id="rId19" imgW="571252" imgH="203112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7221" y="2829818"/>
                              <a:ext cx="874712" cy="311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15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2942295"/>
                    </p:ext>
                  </p:extLst>
                </p:nvPr>
              </p:nvGraphicFramePr>
              <p:xfrm>
                <a:off x="2761183" y="2829818"/>
                <a:ext cx="874713" cy="311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12" name="方程式" r:id="rId21" imgW="571252" imgH="203112" progId="Equation.3">
                        <p:embed/>
                      </p:oleObj>
                    </mc:Choice>
                    <mc:Fallback>
                      <p:oleObj name="方程式" r:id="rId21" imgW="571252" imgH="203112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61183" y="2829818"/>
                              <a:ext cx="874713" cy="311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15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2942295"/>
                    </p:ext>
                  </p:extLst>
                </p:nvPr>
              </p:nvGraphicFramePr>
              <p:xfrm>
                <a:off x="2761183" y="2829818"/>
                <a:ext cx="874713" cy="311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77" name="方程式" r:id="rId23" imgW="571252" imgH="203112" progId="Equation.3">
                        <p:embed/>
                      </p:oleObj>
                    </mc:Choice>
                    <mc:Fallback>
                      <p:oleObj name="方程式" r:id="rId23" imgW="571252" imgH="203112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61183" y="2829818"/>
                              <a:ext cx="874713" cy="311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Text Box 22"/>
              <p:cNvSpPr txBox="1">
                <a:spLocks noChangeArrowheads="1"/>
              </p:cNvSpPr>
              <p:nvPr/>
            </p:nvSpPr>
            <p:spPr bwMode="auto">
              <a:xfrm>
                <a:off x="4859338" y="6216650"/>
                <a:ext cx="3294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.2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𝑋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𝑋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的分佈圖 </a:t>
                </a:r>
              </a:p>
            </p:txBody>
          </p:sp>
        </mc:Choice>
        <mc:Fallback xmlns="">
          <p:sp>
            <p:nvSpPr>
              <p:cNvPr id="819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9338" y="6216650"/>
                <a:ext cx="3294062" cy="336550"/>
              </a:xfrm>
              <a:prstGeom prst="rect">
                <a:avLst/>
              </a:prstGeom>
              <a:blipFill rotWithShape="0">
                <a:blip r:embed="rId25"/>
                <a:stretch>
                  <a:fillRect l="-924" t="-7273" b="-2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8" name="群組 22"/>
          <p:cNvGrpSpPr>
            <a:grpSpLocks/>
          </p:cNvGrpSpPr>
          <p:nvPr/>
        </p:nvGrpSpPr>
        <p:grpSpPr bwMode="auto">
          <a:xfrm>
            <a:off x="609600" y="3522167"/>
            <a:ext cx="4114887" cy="2428357"/>
            <a:chOff x="611188" y="3357563"/>
            <a:chExt cx="4114887" cy="2428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9" name="Rectangle 23"/>
                <p:cNvSpPr>
                  <a:spLocks noChangeArrowheads="1"/>
                </p:cNvSpPr>
                <p:nvPr/>
              </p:nvSpPr>
              <p:spPr bwMode="auto">
                <a:xfrm>
                  <a:off x="611188" y="3357563"/>
                  <a:ext cx="3962400" cy="2428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當          ，                             ，這時可判斷該木頭為 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</m:oMath>
                  </a14:m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畢竟冒的風險較低，也就是</a:t>
                  </a:r>
                </a:p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                          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。簡化計算，當                                               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時，我們判斷該木頭為</a:t>
                  </a: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</m:oMath>
                  </a14:m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 </a:t>
                  </a:r>
                </a:p>
              </p:txBody>
            </p:sp>
          </mc:Choice>
          <mc:Fallback xmlns="">
            <p:sp>
              <p:nvSpPr>
                <p:cNvPr id="8199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188" y="3357563"/>
                  <a:ext cx="3962400" cy="242835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00" t="-1005" b="-30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0" name="Object 24"/>
                <p:cNvGraphicFramePr>
                  <a:graphicFrameLocks noChangeAspect="1"/>
                </p:cNvGraphicFramePr>
                <p:nvPr/>
              </p:nvGraphicFramePr>
              <p:xfrm>
                <a:off x="964140" y="3389840"/>
                <a:ext cx="815538" cy="33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13" name="方程式" r:id="rId27" imgW="457200" imgH="190500" progId="Equation.3">
                        <p:embed/>
                      </p:oleObj>
                    </mc:Choice>
                    <mc:Fallback>
                      <p:oleObj name="方程式" r:id="rId27" imgW="457200" imgH="19050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4140" y="3389840"/>
                              <a:ext cx="815538" cy="33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0" name="Object 24"/>
                <p:cNvGraphicFramePr>
                  <a:graphicFrameLocks noChangeAspect="1"/>
                </p:cNvGraphicFramePr>
                <p:nvPr/>
              </p:nvGraphicFramePr>
              <p:xfrm>
                <a:off x="964140" y="3389840"/>
                <a:ext cx="815538" cy="33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78" name="方程式" r:id="rId29" imgW="457200" imgH="190500" progId="Equation.3">
                        <p:embed/>
                      </p:oleObj>
                    </mc:Choice>
                    <mc:Fallback>
                      <p:oleObj name="方程式" r:id="rId29" imgW="457200" imgH="19050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4140" y="3389840"/>
                              <a:ext cx="815538" cy="33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1" name="Object 25"/>
                <p:cNvGraphicFramePr>
                  <a:graphicFrameLocks noChangeAspect="1"/>
                </p:cNvGraphicFramePr>
                <p:nvPr/>
              </p:nvGraphicFramePr>
              <p:xfrm>
                <a:off x="1873247" y="3420533"/>
                <a:ext cx="2236154" cy="360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14" name="方程式" r:id="rId31" imgW="1256755" imgH="203112" progId="Equation.3">
                        <p:embed/>
                      </p:oleObj>
                    </mc:Choice>
                    <mc:Fallback>
                      <p:oleObj name="方程式" r:id="rId31" imgW="1256755" imgH="203112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3247" y="3420533"/>
                              <a:ext cx="2236154" cy="360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1" name="Object 25"/>
                <p:cNvGraphicFramePr>
                  <a:graphicFrameLocks noChangeAspect="1"/>
                </p:cNvGraphicFramePr>
                <p:nvPr/>
              </p:nvGraphicFramePr>
              <p:xfrm>
                <a:off x="1873247" y="3420533"/>
                <a:ext cx="2236154" cy="360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79" name="方程式" r:id="rId33" imgW="1256755" imgH="203112" progId="Equation.3">
                        <p:embed/>
                      </p:oleObj>
                    </mc:Choice>
                    <mc:Fallback>
                      <p:oleObj name="方程式" r:id="rId33" imgW="1256755" imgH="203112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3247" y="3420533"/>
                              <a:ext cx="2236154" cy="360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2" name="Object 29"/>
                <p:cNvGraphicFramePr>
                  <a:graphicFrameLocks noChangeAspect="1"/>
                </p:cNvGraphicFramePr>
                <p:nvPr/>
              </p:nvGraphicFramePr>
              <p:xfrm>
                <a:off x="684213" y="4581525"/>
                <a:ext cx="2475743" cy="34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15" name="方程式" r:id="rId35" imgW="1473200" imgH="203200" progId="Equation.3">
                        <p:embed/>
                      </p:oleObj>
                    </mc:Choice>
                    <mc:Fallback>
                      <p:oleObj name="方程式" r:id="rId35" imgW="1473200" imgH="20320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4213" y="4581525"/>
                              <a:ext cx="2475743" cy="34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2" name="Object 29"/>
                <p:cNvGraphicFramePr>
                  <a:graphicFrameLocks noChangeAspect="1"/>
                </p:cNvGraphicFramePr>
                <p:nvPr/>
              </p:nvGraphicFramePr>
              <p:xfrm>
                <a:off x="684213" y="4581525"/>
                <a:ext cx="2475743" cy="34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80" name="方程式" r:id="rId37" imgW="1473200" imgH="203200" progId="Equation.3">
                        <p:embed/>
                      </p:oleObj>
                    </mc:Choice>
                    <mc:Fallback>
                      <p:oleObj name="方程式" r:id="rId37" imgW="1473200" imgH="20320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4213" y="4581525"/>
                              <a:ext cx="2475743" cy="34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6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65791205"/>
                    </p:ext>
                  </p:extLst>
                </p:nvPr>
              </p:nvGraphicFramePr>
              <p:xfrm>
                <a:off x="1524088" y="4990696"/>
                <a:ext cx="3201987" cy="346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16" name="方程式" r:id="rId39" imgW="1879600" imgH="203200" progId="Equation.3">
                        <p:embed/>
                      </p:oleObj>
                    </mc:Choice>
                    <mc:Fallback>
                      <p:oleObj name="方程式" r:id="rId39" imgW="1879600" imgH="203200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24088" y="4990696"/>
                              <a:ext cx="3201987" cy="346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6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65791205"/>
                    </p:ext>
                  </p:extLst>
                </p:nvPr>
              </p:nvGraphicFramePr>
              <p:xfrm>
                <a:off x="1524088" y="4990696"/>
                <a:ext cx="3201987" cy="346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81" name="方程式" r:id="rId41" imgW="1879600" imgH="203200" progId="Equation.3">
                        <p:embed/>
                      </p:oleObj>
                    </mc:Choice>
                    <mc:Fallback>
                      <p:oleObj name="方程式" r:id="rId41" imgW="1879600" imgH="203200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24088" y="4990696"/>
                              <a:ext cx="3201987" cy="346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691591" y="3260725"/>
            <a:ext cx="41338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57200"/>
          </a:xfrm>
          <a:noFill/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識別器</a:t>
            </a:r>
          </a:p>
        </p:txBody>
      </p:sp>
      <p:sp>
        <p:nvSpPr>
          <p:cNvPr id="921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AD9CEF-3369-4851-93E3-B30D12B7B568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7"/>
              <p:cNvSpPr>
                <a:spLocks noChangeArrowheads="1"/>
              </p:cNvSpPr>
              <p:nvPr/>
            </p:nvSpPr>
            <p:spPr bwMode="auto">
              <a:xfrm>
                <a:off x="457200" y="1295400"/>
                <a:ext cx="8534400" cy="1260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將紋理由一維擴充到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</m:oMath>
                </a14:m>
                <a:r>
                  <a:rPr lang="en-US" altLang="zh-TW" sz="22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維而將木頭的種類由2種擴充到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𝑡</m:t>
                    </m:r>
                  </m:oMath>
                </a14:m>
                <a:r>
                  <a:rPr lang="en-US" altLang="zh-TW" sz="22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種。</a:t>
                </a:r>
              </a:p>
              <a:p>
                <a:pPr eaLnBrk="1" hangingPunct="1">
                  <a:lnSpc>
                    <a:spcPct val="11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令第 </a:t>
                </a:r>
                <a:r>
                  <a:rPr lang="en-US" altLang="zh-TW" sz="2200" i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22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類的識別器為                                ，此處紋理向量</a:t>
                </a:r>
              </a:p>
              <a:p>
                <a:pPr eaLnBrk="1" hangingPunct="1">
                  <a:lnSpc>
                    <a:spcPct val="11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                     而    代表第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𝑖</m:t>
                    </m:r>
                  </m:oMath>
                </a14:m>
                <a:r>
                  <a:rPr lang="en-US" altLang="zh-TW" sz="22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類木頭，             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219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8534400" cy="1260345"/>
              </a:xfrm>
              <a:prstGeom prst="rect">
                <a:avLst/>
              </a:prstGeom>
              <a:blipFill rotWithShape="0">
                <a:blip r:embed="rId3"/>
                <a:stretch>
                  <a:fillRect l="-929" t="-1942" b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7555"/>
              </p:ext>
            </p:extLst>
          </p:nvPr>
        </p:nvGraphicFramePr>
        <p:xfrm>
          <a:off x="5511800" y="2159000"/>
          <a:ext cx="8556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方程式" r:id="rId4" imgW="482181" imgH="177646" progId="Equation.3">
                  <p:embed/>
                </p:oleObj>
              </mc:Choice>
              <mc:Fallback>
                <p:oleObj name="方程式" r:id="rId4" imgW="482181" imgH="17764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159000"/>
                        <a:ext cx="8556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81791"/>
              </p:ext>
            </p:extLst>
          </p:nvPr>
        </p:nvGraphicFramePr>
        <p:xfrm>
          <a:off x="2601913" y="2780928"/>
          <a:ext cx="34067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6" imgW="1981200" imgH="254000" progId="Equation.DSMT4">
                  <p:embed/>
                </p:oleObj>
              </mc:Choice>
              <mc:Fallback>
                <p:oleObj name="Equation" r:id="rId6" imgW="1981200" imgH="254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780928"/>
                        <a:ext cx="34067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3632"/>
              </p:ext>
            </p:extLst>
          </p:nvPr>
        </p:nvGraphicFramePr>
        <p:xfrm>
          <a:off x="2957513" y="1752600"/>
          <a:ext cx="2314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8" imgW="1422400" imgH="228600" progId="Equation.DSMT4">
                  <p:embed/>
                </p:oleObj>
              </mc:Choice>
              <mc:Fallback>
                <p:oleObj name="Equation" r:id="rId8" imgW="14224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1752600"/>
                        <a:ext cx="2314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534910"/>
              </p:ext>
            </p:extLst>
          </p:nvPr>
        </p:nvGraphicFramePr>
        <p:xfrm>
          <a:off x="563563" y="2133600"/>
          <a:ext cx="20716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10" imgW="1143000" imgH="228600" progId="Equation.DSMT4">
                  <p:embed/>
                </p:oleObj>
              </mc:Choice>
              <mc:Fallback>
                <p:oleObj name="Equation" r:id="rId10" imgW="11430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133600"/>
                        <a:ext cx="20716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575146"/>
              </p:ext>
            </p:extLst>
          </p:nvPr>
        </p:nvGraphicFramePr>
        <p:xfrm>
          <a:off x="3059113" y="2133600"/>
          <a:ext cx="2555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12" imgW="139700" imgH="228600" progId="Equation.DSMT4">
                  <p:embed/>
                </p:oleObj>
              </mc:Choice>
              <mc:Fallback>
                <p:oleObj name="Equation" r:id="rId12" imgW="1397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33600"/>
                        <a:ext cx="2555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20"/>
          <p:cNvSpPr txBox="1">
            <a:spLocks noChangeArrowheads="1"/>
          </p:cNvSpPr>
          <p:nvPr/>
        </p:nvSpPr>
        <p:spPr bwMode="auto">
          <a:xfrm>
            <a:off x="5181650" y="6237312"/>
            <a:ext cx="2559050" cy="33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識別器示意圖</a:t>
            </a:r>
          </a:p>
        </p:txBody>
      </p:sp>
      <p:grpSp>
        <p:nvGrpSpPr>
          <p:cNvPr id="9227" name="群組 23"/>
          <p:cNvGrpSpPr>
            <a:grpSpLocks/>
          </p:cNvGrpSpPr>
          <p:nvPr/>
        </p:nvGrpSpPr>
        <p:grpSpPr bwMode="auto">
          <a:xfrm>
            <a:off x="539750" y="3789363"/>
            <a:ext cx="3962400" cy="871537"/>
            <a:chOff x="539552" y="4149080"/>
            <a:chExt cx="3962400" cy="871538"/>
          </a:xfrm>
        </p:grpSpPr>
        <p:sp>
          <p:nvSpPr>
            <p:cNvPr id="9228" name="Rectangle 42"/>
            <p:cNvSpPr>
              <a:spLocks noChangeArrowheads="1"/>
            </p:cNvSpPr>
            <p:nvPr/>
          </p:nvSpPr>
          <p:spPr bwMode="auto">
            <a:xfrm>
              <a:off x="539552" y="4149080"/>
              <a:ext cx="3962400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            為最大值，             該木頭分類為 </a:t>
              </a:r>
              <a:r>
                <a:rPr lang="en-US" altLang="zh-TW" sz="2200" i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sz="2200" i="1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</a:p>
          </p:txBody>
        </p:sp>
        <p:graphicFrame>
          <p:nvGraphicFramePr>
            <p:cNvPr id="9229" name="Object 23"/>
            <p:cNvGraphicFramePr>
              <a:graphicFrameLocks noChangeAspect="1"/>
            </p:cNvGraphicFramePr>
            <p:nvPr/>
          </p:nvGraphicFramePr>
          <p:xfrm>
            <a:off x="1260277" y="4149080"/>
            <a:ext cx="741363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" name="Equation" r:id="rId14" imgW="444114" imgH="266469" progId="Equation.DSMT4">
                    <p:embed/>
                  </p:oleObj>
                </mc:Choice>
                <mc:Fallback>
                  <p:oleObj name="Equation" r:id="rId14" imgW="444114" imgH="266469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277" y="4149080"/>
                          <a:ext cx="741363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00372" y="3527425"/>
            <a:ext cx="51911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.3 影像間的匹配對應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.3.1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Harris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角點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偵測法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4671"/>
            <a:ext cx="8229600" cy="42386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/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平面：往任何方向移動僅造成小變化</a:t>
            </a:r>
          </a:p>
          <a:p>
            <a:pPr lvl="2" eaLnBrk="1" hangingPunct="1"/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(2)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含一條邊：與邊平行的變化量小；反之則大</a:t>
            </a:r>
          </a:p>
          <a:p>
            <a:pPr lvl="2" eaLnBrk="1" hangingPunct="1"/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(3)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含角點或獨立點：往任何方向變化皆大</a:t>
            </a:r>
          </a:p>
        </p:txBody>
      </p:sp>
      <p:sp>
        <p:nvSpPr>
          <p:cNvPr id="1024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B2D76-091C-4C40-B4EF-ADF269512E2C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86" y="3829050"/>
            <a:ext cx="7055827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120775"/>
            <a:ext cx="7797800" cy="5116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eaLnBrk="1" hangingPunct="1"/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利用高斯函數來平滑雜訊的影響，令</a:t>
            </a:r>
          </a:p>
          <a:p>
            <a:pPr eaLnBrk="1" hangingPunct="1"/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綜合灰階梯度變化之影響可表示為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126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1B853B-81C6-40A9-8119-A2FE62F51DF1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268" name="群組 12"/>
          <p:cNvGrpSpPr>
            <a:grpSpLocks/>
          </p:cNvGrpSpPr>
          <p:nvPr/>
        </p:nvGrpSpPr>
        <p:grpSpPr bwMode="auto">
          <a:xfrm>
            <a:off x="1835696" y="1628800"/>
            <a:ext cx="5103267" cy="4368780"/>
            <a:chOff x="1835572" y="1705004"/>
            <a:chExt cx="5103266" cy="4368546"/>
          </a:xfrm>
        </p:grpSpPr>
        <p:graphicFrame>
          <p:nvGraphicFramePr>
            <p:cNvPr id="1126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2189685"/>
                </p:ext>
              </p:extLst>
            </p:nvPr>
          </p:nvGraphicFramePr>
          <p:xfrm>
            <a:off x="1985938" y="1705004"/>
            <a:ext cx="31051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" name="Equation" r:id="rId3" imgW="1498600" imgH="228600" progId="Equation.DSMT4">
                    <p:embed/>
                  </p:oleObj>
                </mc:Choice>
                <mc:Fallback>
                  <p:oleObj name="Equation" r:id="rId3" imgW="14986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938" y="1705004"/>
                          <a:ext cx="310515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649716"/>
                </p:ext>
              </p:extLst>
            </p:nvPr>
          </p:nvGraphicFramePr>
          <p:xfrm>
            <a:off x="1979588" y="2208241"/>
            <a:ext cx="311785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0" name="Equation" r:id="rId5" imgW="1536033" imgH="253890" progId="Equation.DSMT4">
                    <p:embed/>
                  </p:oleObj>
                </mc:Choice>
                <mc:Fallback>
                  <p:oleObj name="Equation" r:id="rId5" imgW="1536033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588" y="2208241"/>
                          <a:ext cx="311785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14"/>
            <p:cNvGraphicFramePr>
              <a:graphicFrameLocks noChangeAspect="1"/>
            </p:cNvGraphicFramePr>
            <p:nvPr/>
          </p:nvGraphicFramePr>
          <p:xfrm>
            <a:off x="1898526" y="3314477"/>
            <a:ext cx="1295400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" r:id="rId7" imgW="698500" imgH="241300" progId="Equation.DSMT4">
                    <p:embed/>
                  </p:oleObj>
                </mc:Choice>
                <mc:Fallback>
                  <p:oleObj r:id="rId7" imgW="698500" imgH="241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526" y="3314477"/>
                          <a:ext cx="1295400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6"/>
            <p:cNvGraphicFramePr>
              <a:graphicFrameLocks noChangeAspect="1"/>
            </p:cNvGraphicFramePr>
            <p:nvPr/>
          </p:nvGraphicFramePr>
          <p:xfrm>
            <a:off x="3554288" y="3297015"/>
            <a:ext cx="12954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2" r:id="rId9" imgW="698197" imgH="253890" progId="Equation.DSMT4">
                    <p:embed/>
                  </p:oleObj>
                </mc:Choice>
                <mc:Fallback>
                  <p:oleObj r:id="rId9" imgW="698197" imgH="25389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4288" y="3297015"/>
                          <a:ext cx="12954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8"/>
            <p:cNvGraphicFramePr>
              <a:graphicFrameLocks noChangeAspect="1"/>
            </p:cNvGraphicFramePr>
            <p:nvPr/>
          </p:nvGraphicFramePr>
          <p:xfrm>
            <a:off x="5354513" y="3320827"/>
            <a:ext cx="15843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3" r:id="rId11" imgW="876300" imgH="241300" progId="Equation.DSMT4">
                    <p:embed/>
                  </p:oleObj>
                </mc:Choice>
                <mc:Fallback>
                  <p:oleObj r:id="rId11" imgW="876300" imgH="2413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4513" y="3320827"/>
                          <a:ext cx="1584325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429886"/>
                </p:ext>
              </p:extLst>
            </p:nvPr>
          </p:nvGraphicFramePr>
          <p:xfrm>
            <a:off x="1835572" y="4678140"/>
            <a:ext cx="453231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4" name="Equation" r:id="rId13" imgW="2425700" imgH="457200" progId="Equation.DSMT4">
                    <p:embed/>
                  </p:oleObj>
                </mc:Choice>
                <mc:Fallback>
                  <p:oleObj name="Equation" r:id="rId13" imgW="2425700" imgH="457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572" y="4678140"/>
                          <a:ext cx="4532313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162419"/>
                </p:ext>
              </p:extLst>
            </p:nvPr>
          </p:nvGraphicFramePr>
          <p:xfrm>
            <a:off x="3869393" y="5659213"/>
            <a:ext cx="2643188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" name="Equation" r:id="rId15" imgW="1460500" imgH="228600" progId="Equation.DSMT4">
                    <p:embed/>
                  </p:oleObj>
                </mc:Choice>
                <mc:Fallback>
                  <p:oleObj name="Equation" r:id="rId15" imgW="14605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393" y="5659213"/>
                          <a:ext cx="2643188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836613"/>
                <a:ext cx="8229600" cy="4092575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函數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是一種</a:t>
                </a:r>
                <a:r>
                  <a:rPr lang="zh-TW" altLang="en-US" sz="2200" b="1" kern="1200" dirty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局部自我關聯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的函數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，矩陣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就是函數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的代表。矩陣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的兩個特徵值代表：</a:t>
                </a:r>
              </a:p>
              <a:p>
                <a:pPr lvl="1" eaLnBrk="1" hangingPunct="1">
                  <a:buFont typeface="Wingdings" panose="05000000000000000000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和   皆很小：代表視窗內為平滑區</a:t>
                </a:r>
              </a:p>
              <a:p>
                <a:pPr lvl="1" eaLnBrk="1" hangingPunct="1">
                  <a:buFont typeface="Wingdings" panose="05000000000000000000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和   中，一大一小：代表含一邊的區域</a:t>
                </a:r>
              </a:p>
              <a:p>
                <a:pPr lvl="1" eaLnBrk="1" hangingPunct="1">
                  <a:buFont typeface="Wingdings" panose="05000000000000000000" pitchFamily="2" charset="2"/>
                  <a:buChar char="n"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和   皆很大：代表含角點的區域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613"/>
                <a:ext cx="8229600" cy="4092575"/>
              </a:xfrm>
              <a:blipFill rotWithShape="0">
                <a:blip r:embed="rId3"/>
                <a:stretch>
                  <a:fillRect l="-296" t="-1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B6AC1-2C69-4F93-9AAC-6BA5044FDBFD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292" name="群組 12"/>
          <p:cNvGrpSpPr>
            <a:grpSpLocks/>
          </p:cNvGrpSpPr>
          <p:nvPr/>
        </p:nvGrpSpPr>
        <p:grpSpPr bwMode="auto">
          <a:xfrm>
            <a:off x="1223963" y="1557338"/>
            <a:ext cx="882650" cy="1296987"/>
            <a:chOff x="1223169" y="1557338"/>
            <a:chExt cx="883444" cy="1296987"/>
          </a:xfrm>
        </p:grpSpPr>
        <p:graphicFrame>
          <p:nvGraphicFramePr>
            <p:cNvPr id="12296" name="Object 4"/>
            <p:cNvGraphicFramePr>
              <a:graphicFrameLocks noChangeAspect="1"/>
            </p:cNvGraphicFramePr>
            <p:nvPr/>
          </p:nvGraphicFramePr>
          <p:xfrm>
            <a:off x="1223169" y="1557338"/>
            <a:ext cx="2889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2" r:id="rId4" imgW="152334" imgH="228501" progId="Equation.DSMT4">
                    <p:embed/>
                  </p:oleObj>
                </mc:Choice>
                <mc:Fallback>
                  <p:oleObj r:id="rId4" imgW="152334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169" y="1557338"/>
                          <a:ext cx="288925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6"/>
            <p:cNvGraphicFramePr>
              <a:graphicFrameLocks noChangeAspect="1"/>
            </p:cNvGraphicFramePr>
            <p:nvPr/>
          </p:nvGraphicFramePr>
          <p:xfrm>
            <a:off x="1223169" y="1989138"/>
            <a:ext cx="2889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3" r:id="rId6" imgW="152334" imgH="228501" progId="Equation.DSMT4">
                    <p:embed/>
                  </p:oleObj>
                </mc:Choice>
                <mc:Fallback>
                  <p:oleObj r:id="rId6" imgW="152334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169" y="1989138"/>
                          <a:ext cx="288925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8"/>
            <p:cNvGraphicFramePr>
              <a:graphicFrameLocks noChangeAspect="1"/>
            </p:cNvGraphicFramePr>
            <p:nvPr/>
          </p:nvGraphicFramePr>
          <p:xfrm>
            <a:off x="1223963" y="2420938"/>
            <a:ext cx="28733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4" r:id="rId7" imgW="152334" imgH="228501" progId="Equation.DSMT4">
                    <p:embed/>
                  </p:oleObj>
                </mc:Choice>
                <mc:Fallback>
                  <p:oleObj r:id="rId7" imgW="152334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963" y="2420938"/>
                          <a:ext cx="28733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0"/>
            <p:cNvGraphicFramePr>
              <a:graphicFrameLocks noChangeAspect="1"/>
            </p:cNvGraphicFramePr>
            <p:nvPr/>
          </p:nvGraphicFramePr>
          <p:xfrm>
            <a:off x="1763713" y="1557338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5" r:id="rId8" imgW="177646" imgH="228402" progId="Equation.DSMT4">
                    <p:embed/>
                  </p:oleObj>
                </mc:Choice>
                <mc:Fallback>
                  <p:oleObj r:id="rId8" imgW="177646" imgH="22840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713" y="1557338"/>
                          <a:ext cx="342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21"/>
            <p:cNvGraphicFramePr>
              <a:graphicFrameLocks noChangeAspect="1"/>
            </p:cNvGraphicFramePr>
            <p:nvPr/>
          </p:nvGraphicFramePr>
          <p:xfrm>
            <a:off x="1763713" y="1989138"/>
            <a:ext cx="34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6" r:id="rId10" imgW="177646" imgH="228402" progId="Equation.DSMT4">
                    <p:embed/>
                  </p:oleObj>
                </mc:Choice>
                <mc:Fallback>
                  <p:oleObj r:id="rId10" imgW="177646" imgH="228402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713" y="1989138"/>
                          <a:ext cx="342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23"/>
            <p:cNvGraphicFramePr>
              <a:graphicFrameLocks noChangeAspect="1"/>
            </p:cNvGraphicFramePr>
            <p:nvPr/>
          </p:nvGraphicFramePr>
          <p:xfrm>
            <a:off x="1763713" y="2420938"/>
            <a:ext cx="342900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7" r:id="rId11" imgW="177646" imgH="228402" progId="Equation.DSMT4">
                    <p:embed/>
                  </p:oleObj>
                </mc:Choice>
                <mc:Fallback>
                  <p:oleObj r:id="rId11" imgW="177646" imgH="22840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713" y="2420938"/>
                          <a:ext cx="342900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95" name="文字方塊 1"/>
              <p:cNvSpPr txBox="1">
                <a:spLocks noChangeArrowheads="1"/>
              </p:cNvSpPr>
              <p:nvPr/>
            </p:nvSpPr>
            <p:spPr bwMode="auto">
              <a:xfrm>
                <a:off x="2627313" y="6230938"/>
                <a:ext cx="44656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.3.1.1</a:t>
                </a:r>
                <a:r>
                  <a:rPr lang="zh-TW" altLang="en-US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矩陣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的特徵值所代表的意義</a:t>
                </a:r>
              </a:p>
            </p:txBody>
          </p:sp>
        </mc:Choice>
        <mc:Fallback xmlns="">
          <p:sp>
            <p:nvSpPr>
              <p:cNvPr id="12295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3" y="6230938"/>
                <a:ext cx="4465637" cy="369887"/>
              </a:xfrm>
              <a:prstGeom prst="rect">
                <a:avLst/>
              </a:prstGeom>
              <a:blipFill rotWithShape="0">
                <a:blip r:embed="rId12"/>
                <a:stretch>
                  <a:fillRect l="-1228" t="-8197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2645" y="3197346"/>
            <a:ext cx="3198709" cy="30766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6981</TotalTime>
  <Words>1792</Words>
  <Application>Microsoft Office PowerPoint</Application>
  <PresentationFormat>如螢幕大小 (4:3)</PresentationFormat>
  <Paragraphs>425</Paragraphs>
  <Slides>44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44</vt:i4>
      </vt:variant>
    </vt:vector>
  </HeadingPairs>
  <TitlesOfParts>
    <vt:vector size="56" baseType="lpstr">
      <vt:lpstr>微軟正黑體</vt:lpstr>
      <vt:lpstr>新細明體</vt:lpstr>
      <vt:lpstr>Arial</vt:lpstr>
      <vt:lpstr>Arial Black</vt:lpstr>
      <vt:lpstr>Cambria Math</vt:lpstr>
      <vt:lpstr>Times New Roman</vt:lpstr>
      <vt:lpstr>Wingdings</vt:lpstr>
      <vt:lpstr>v6</vt:lpstr>
      <vt:lpstr>Equation</vt:lpstr>
      <vt:lpstr>方程式</vt:lpstr>
      <vt:lpstr>Equation.DSMT4</vt:lpstr>
      <vt:lpstr>Microsoft 方程式編輯器 3.0</vt:lpstr>
      <vt:lpstr>第九章 圖形識別、匹配與三維影像重建</vt:lpstr>
      <vt:lpstr>內容</vt:lpstr>
      <vt:lpstr>9.1前言</vt:lpstr>
      <vt:lpstr>9.2 統計圖形識別</vt:lpstr>
      <vt:lpstr>PowerPoint 簡報</vt:lpstr>
      <vt:lpstr>PowerPoint 簡報</vt:lpstr>
      <vt:lpstr>9.3 影像間的匹配對應 9.3.1 Harris 角點偵測法 </vt:lpstr>
      <vt:lpstr>PowerPoint 簡報</vt:lpstr>
      <vt:lpstr>PowerPoint 簡報</vt:lpstr>
      <vt:lpstr>PowerPoint 簡報</vt:lpstr>
      <vt:lpstr> 9.3.2 SIFT關鍵點偵測法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9.4 匹配演算法原理 9.4.1 動態規劃式的BSSC解法</vt:lpstr>
      <vt:lpstr>PowerPoint 簡報</vt:lpstr>
      <vt:lpstr>PowerPoint 簡報</vt:lpstr>
      <vt:lpstr>9.4.2 KMP演算法</vt:lpstr>
      <vt:lpstr>9.5 三維影像重建 9.5.1 稠密式視差估測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圖形識別、匹配與三維影像重建</dc:title>
  <dc:creator>Jhih</dc:creator>
  <cp:lastModifiedBy>IceRain</cp:lastModifiedBy>
  <cp:revision>470</cp:revision>
  <cp:lastPrinted>1601-01-01T00:00:00Z</cp:lastPrinted>
  <dcterms:created xsi:type="dcterms:W3CDTF">2002-06-27T04:48:03Z</dcterms:created>
  <dcterms:modified xsi:type="dcterms:W3CDTF">2015-08-05T14:51:15Z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