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73" r:id="rId9"/>
    <p:sldId id="274" r:id="rId10"/>
    <p:sldId id="275" r:id="rId11"/>
    <p:sldId id="270" r:id="rId12"/>
    <p:sldId id="271" r:id="rId13"/>
    <p:sldId id="272" r:id="rId14"/>
    <p:sldId id="269" r:id="rId15"/>
    <p:sldId id="278" r:id="rId16"/>
    <p:sldId id="265" r:id="rId17"/>
    <p:sldId id="266" r:id="rId18"/>
    <p:sldId id="267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714" autoAdjust="0"/>
    <p:restoredTop sz="94660"/>
  </p:normalViewPr>
  <p:slideViewPr>
    <p:cSldViewPr snapToGrid="0">
      <p:cViewPr>
        <p:scale>
          <a:sx n="73" d="100"/>
          <a:sy n="73" d="100"/>
        </p:scale>
        <p:origin x="-114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ArunavSSD:Users:Arunav:Google%20Drive:DesktopFeb17:open_evse-development:EnergyEquati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ArunavSSD:Users:Arunav:Google%20Drive:DesktopFeb17:open_evse-development:GustWindtoPow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July (Summer) Power Availability</a:t>
            </a:r>
          </a:p>
        </c:rich>
      </c:tx>
      <c:overlay val="0"/>
    </c:title>
    <c:autoTitleDeleted val="0"/>
    <c:plotArea>
      <c:layout/>
      <c:areaChart>
        <c:grouping val="stacked"/>
        <c:varyColors val="0"/>
        <c:ser>
          <c:idx val="0"/>
          <c:order val="0"/>
          <c:tx>
            <c:v>Wind</c:v>
          </c:tx>
          <c:spPr>
            <a:ln w="25400">
              <a:noFill/>
            </a:ln>
          </c:spPr>
          <c:val>
            <c:numRef>
              <c:f>Sheet1!$C$198:$C$221</c:f>
              <c:numCache>
                <c:formatCode>General</c:formatCode>
                <c:ptCount val="24"/>
                <c:pt idx="0">
                  <c:v>4800000</c:v>
                </c:pt>
                <c:pt idx="1">
                  <c:v>4260000</c:v>
                </c:pt>
                <c:pt idx="2">
                  <c:v>3900000</c:v>
                </c:pt>
                <c:pt idx="3">
                  <c:v>3450000</c:v>
                </c:pt>
                <c:pt idx="4">
                  <c:v>3120000</c:v>
                </c:pt>
                <c:pt idx="5">
                  <c:v>2850000</c:v>
                </c:pt>
                <c:pt idx="6">
                  <c:v>2400000</c:v>
                </c:pt>
                <c:pt idx="7">
                  <c:v>1800000</c:v>
                </c:pt>
                <c:pt idx="8">
                  <c:v>1320000</c:v>
                </c:pt>
                <c:pt idx="9">
                  <c:v>1200000</c:v>
                </c:pt>
                <c:pt idx="10">
                  <c:v>1110000</c:v>
                </c:pt>
                <c:pt idx="11">
                  <c:v>1170000</c:v>
                </c:pt>
                <c:pt idx="12">
                  <c:v>1260000</c:v>
                </c:pt>
                <c:pt idx="13">
                  <c:v>1320000</c:v>
                </c:pt>
                <c:pt idx="14">
                  <c:v>1560000</c:v>
                </c:pt>
                <c:pt idx="15">
                  <c:v>2100000</c:v>
                </c:pt>
                <c:pt idx="16">
                  <c:v>2940000</c:v>
                </c:pt>
                <c:pt idx="17">
                  <c:v>3960000</c:v>
                </c:pt>
                <c:pt idx="18">
                  <c:v>4740000</c:v>
                </c:pt>
                <c:pt idx="19">
                  <c:v>5100000</c:v>
                </c:pt>
                <c:pt idx="20">
                  <c:v>5160000</c:v>
                </c:pt>
                <c:pt idx="21">
                  <c:v>5130000</c:v>
                </c:pt>
                <c:pt idx="22">
                  <c:v>5100000</c:v>
                </c:pt>
                <c:pt idx="23">
                  <c:v>5040000</c:v>
                </c:pt>
              </c:numCache>
            </c:numRef>
          </c:val>
        </c:ser>
        <c:ser>
          <c:idx val="1"/>
          <c:order val="1"/>
          <c:tx>
            <c:v>Solar Thermal</c:v>
          </c:tx>
          <c:spPr>
            <a:ln w="25400">
              <a:noFill/>
            </a:ln>
          </c:spPr>
          <c:val>
            <c:numRef>
              <c:f>Sheet1!$F$198:$F$221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299000</c:v>
                </c:pt>
                <c:pt idx="8">
                  <c:v>702000</c:v>
                </c:pt>
                <c:pt idx="9">
                  <c:v>897000</c:v>
                </c:pt>
                <c:pt idx="10">
                  <c:v>1053000</c:v>
                </c:pt>
                <c:pt idx="11">
                  <c:v>1072500</c:v>
                </c:pt>
                <c:pt idx="12">
                  <c:v>1075750</c:v>
                </c:pt>
                <c:pt idx="13">
                  <c:v>1079000</c:v>
                </c:pt>
                <c:pt idx="14">
                  <c:v>1075750</c:v>
                </c:pt>
                <c:pt idx="15">
                  <c:v>1072500</c:v>
                </c:pt>
                <c:pt idx="16">
                  <c:v>1053000</c:v>
                </c:pt>
                <c:pt idx="17">
                  <c:v>897000</c:v>
                </c:pt>
                <c:pt idx="18">
                  <c:v>702000</c:v>
                </c:pt>
                <c:pt idx="19">
                  <c:v>299000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</c:ser>
        <c:ser>
          <c:idx val="2"/>
          <c:order val="2"/>
          <c:tx>
            <c:v>Solar PV</c:v>
          </c:tx>
          <c:spPr>
            <a:ln w="25400">
              <a:noFill/>
            </a:ln>
          </c:spPr>
          <c:val>
            <c:numRef>
              <c:f>Sheet1!$I$198:$I$221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261000</c:v>
                </c:pt>
                <c:pt idx="7">
                  <c:v>1566000</c:v>
                </c:pt>
                <c:pt idx="8">
                  <c:v>3262500</c:v>
                </c:pt>
                <c:pt idx="9">
                  <c:v>4524000</c:v>
                </c:pt>
                <c:pt idx="10">
                  <c:v>5785500</c:v>
                </c:pt>
                <c:pt idx="11">
                  <c:v>6438000</c:v>
                </c:pt>
                <c:pt idx="12">
                  <c:v>6655500</c:v>
                </c:pt>
                <c:pt idx="13">
                  <c:v>6438000</c:v>
                </c:pt>
                <c:pt idx="14">
                  <c:v>5785500</c:v>
                </c:pt>
                <c:pt idx="15">
                  <c:v>4524000</c:v>
                </c:pt>
                <c:pt idx="16">
                  <c:v>3262500</c:v>
                </c:pt>
                <c:pt idx="17">
                  <c:v>1566000</c:v>
                </c:pt>
                <c:pt idx="18">
                  <c:v>261000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6911744"/>
        <c:axId val="186913920"/>
      </c:areaChart>
      <c:catAx>
        <c:axId val="1869117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of Day (Hour)</a:t>
                </a:r>
              </a:p>
            </c:rich>
          </c:tx>
          <c:overlay val="0"/>
        </c:title>
        <c:majorTickMark val="out"/>
        <c:minorTickMark val="none"/>
        <c:tickLblPos val="nextTo"/>
        <c:crossAx val="186913920"/>
        <c:crosses val="autoZero"/>
        <c:auto val="1"/>
        <c:lblAlgn val="ctr"/>
        <c:lblOffset val="100"/>
        <c:noMultiLvlLbl val="0"/>
      </c:catAx>
      <c:valAx>
        <c:axId val="1869139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Power (kW)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86911744"/>
        <c:crosses val="autoZero"/>
        <c:crossBetween val="midCat"/>
      </c:valAx>
    </c:plotArea>
    <c:legend>
      <c:legendPos val="r"/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400" dirty="0" smtClean="0"/>
              <a:t>Power</a:t>
            </a:r>
            <a:r>
              <a:rPr lang="en-US" sz="1400" baseline="0" dirty="0" smtClean="0"/>
              <a:t> Generated from 1 MW turbine</a:t>
            </a:r>
            <a:endParaRPr lang="en-US" sz="1400" dirty="0"/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trendline>
            <c:trendlineType val="linear"/>
            <c:dispRSqr val="0"/>
            <c:dispEq val="0"/>
          </c:trendline>
          <c:trendline>
            <c:trendlineType val="linear"/>
            <c:dispRSqr val="0"/>
            <c:dispEq val="1"/>
            <c:trendlineLbl>
              <c:numFmt formatCode="General" sourceLinked="0"/>
            </c:trendlineLbl>
          </c:trendline>
          <c:cat>
            <c:strRef>
              <c:f>Sheet1!$C$3:$C$26</c:f>
              <c:strCache>
                <c:ptCount val="24"/>
                <c:pt idx="0">
                  <c:v>4.1</c:v>
                </c:pt>
                <c:pt idx="1">
                  <c:v>4.15</c:v>
                </c:pt>
                <c:pt idx="2">
                  <c:v>4.2</c:v>
                </c:pt>
                <c:pt idx="3">
                  <c:v>4.3</c:v>
                </c:pt>
                <c:pt idx="4">
                  <c:v>4.6</c:v>
                </c:pt>
                <c:pt idx="5">
                  <c:v>5</c:v>
                </c:pt>
                <c:pt idx="6">
                  <c:v>5.2</c:v>
                </c:pt>
                <c:pt idx="7">
                  <c:v>5.4</c:v>
                </c:pt>
                <c:pt idx="8">
                  <c:v>5.4</c:v>
                </c:pt>
                <c:pt idx="9">
                  <c:v>5.4</c:v>
                </c:pt>
                <c:pt idx="10">
                  <c:v>5.5</c:v>
                </c:pt>
                <c:pt idx="11">
                  <c:v>5.5</c:v>
                </c:pt>
                <c:pt idx="12">
                  <c:v>5.6</c:v>
                </c:pt>
                <c:pt idx="13">
                  <c:v>5.7</c:v>
                </c:pt>
                <c:pt idx="14">
                  <c:v>5.9</c:v>
                </c:pt>
                <c:pt idx="15">
                  <c:v>6</c:v>
                </c:pt>
                <c:pt idx="16">
                  <c:v>6.1</c:v>
                </c:pt>
                <c:pt idx="17">
                  <c:v>6.3</c:v>
                </c:pt>
                <c:pt idx="18">
                  <c:v>6.4</c:v>
                </c:pt>
                <c:pt idx="19">
                  <c:v>6.4</c:v>
                </c:pt>
                <c:pt idx="20">
                  <c:v>6.45</c:v>
                </c:pt>
                <c:pt idx="21">
                  <c:v>6.5</c:v>
                </c:pt>
                <c:pt idx="22">
                  <c:v>7</c:v>
                </c:pt>
                <c:pt idx="23">
                  <c:v>6.6.</c:v>
                </c:pt>
              </c:strCache>
            </c:strRef>
          </c:cat>
          <c:val>
            <c:numRef>
              <c:f>Sheet1!$E$3:$E$26</c:f>
              <c:numCache>
                <c:formatCode>General</c:formatCode>
                <c:ptCount val="24"/>
                <c:pt idx="0">
                  <c:v>77.5</c:v>
                </c:pt>
                <c:pt idx="1">
                  <c:v>80</c:v>
                </c:pt>
                <c:pt idx="2">
                  <c:v>80</c:v>
                </c:pt>
                <c:pt idx="3">
                  <c:v>85</c:v>
                </c:pt>
                <c:pt idx="4">
                  <c:v>100</c:v>
                </c:pt>
                <c:pt idx="5">
                  <c:v>100</c:v>
                </c:pt>
                <c:pt idx="6">
                  <c:v>120</c:v>
                </c:pt>
                <c:pt idx="7">
                  <c:v>150</c:v>
                </c:pt>
                <c:pt idx="8">
                  <c:v>140</c:v>
                </c:pt>
                <c:pt idx="9">
                  <c:v>140</c:v>
                </c:pt>
                <c:pt idx="10">
                  <c:v>145</c:v>
                </c:pt>
                <c:pt idx="11">
                  <c:v>150</c:v>
                </c:pt>
                <c:pt idx="12">
                  <c:v>160</c:v>
                </c:pt>
                <c:pt idx="13">
                  <c:v>175</c:v>
                </c:pt>
                <c:pt idx="14">
                  <c:v>195</c:v>
                </c:pt>
                <c:pt idx="15">
                  <c:v>200</c:v>
                </c:pt>
                <c:pt idx="16">
                  <c:v>210</c:v>
                </c:pt>
                <c:pt idx="17">
                  <c:v>235</c:v>
                </c:pt>
                <c:pt idx="18">
                  <c:v>250</c:v>
                </c:pt>
                <c:pt idx="19">
                  <c:v>260</c:v>
                </c:pt>
                <c:pt idx="20">
                  <c:v>265</c:v>
                </c:pt>
                <c:pt idx="21">
                  <c:v>280</c:v>
                </c:pt>
                <c:pt idx="22">
                  <c:v>295</c:v>
                </c:pt>
                <c:pt idx="23">
                  <c:v>285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939648"/>
        <c:axId val="186941824"/>
      </c:lineChart>
      <c:catAx>
        <c:axId val="1869396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Wind Speed</a:t>
                </a:r>
                <a:r>
                  <a:rPr lang="en-US" baseline="0" dirty="0" smtClean="0"/>
                  <a:t> (m/s)</a:t>
                </a:r>
                <a:endParaRPr lang="en-US" dirty="0"/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186941824"/>
        <c:crosses val="autoZero"/>
        <c:auto val="1"/>
        <c:lblAlgn val="ctr"/>
        <c:lblOffset val="100"/>
        <c:noMultiLvlLbl val="0"/>
      </c:catAx>
      <c:valAx>
        <c:axId val="18694182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Power(kW)</a:t>
                </a:r>
                <a:endParaRPr lang="en-US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869396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A12EF-0F52-4704-8557-C439344DB186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F2431-FAA1-479A-AC45-DF1D2653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2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1844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5851-2F1C-40AF-88B4-4DB7FF336BE1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B9AE-0E11-4E9B-A5C0-FA26328F7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6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5851-2F1C-40AF-88B4-4DB7FF336BE1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B9AE-0E11-4E9B-A5C0-FA26328F7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1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5851-2F1C-40AF-88B4-4DB7FF336BE1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B9AE-0E11-4E9B-A5C0-FA26328F7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67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5851-2F1C-40AF-88B4-4DB7FF336BE1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B9AE-0E11-4E9B-A5C0-FA26328F7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2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5851-2F1C-40AF-88B4-4DB7FF336BE1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B9AE-0E11-4E9B-A5C0-FA26328F7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73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5851-2F1C-40AF-88B4-4DB7FF336BE1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B9AE-0E11-4E9B-A5C0-FA26328F7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10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5851-2F1C-40AF-88B4-4DB7FF336BE1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B9AE-0E11-4E9B-A5C0-FA26328F7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81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5851-2F1C-40AF-88B4-4DB7FF336BE1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B9AE-0E11-4E9B-A5C0-FA26328F7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13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5851-2F1C-40AF-88B4-4DB7FF336BE1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B9AE-0E11-4E9B-A5C0-FA26328F7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940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800" cy="1108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15600" y="1633633"/>
            <a:ext cx="11360800" cy="447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171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25362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5851-2F1C-40AF-88B4-4DB7FF336BE1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1D8B9AE-0E11-4E9B-A5C0-FA26328F7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78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5851-2F1C-40AF-88B4-4DB7FF336BE1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B9AE-0E11-4E9B-A5C0-FA26328F7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9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5851-2F1C-40AF-88B4-4DB7FF336BE1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B9AE-0E11-4E9B-A5C0-FA26328F7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4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5851-2F1C-40AF-88B4-4DB7FF336BE1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B9AE-0E11-4E9B-A5C0-FA26328F7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5851-2F1C-40AF-88B4-4DB7FF336BE1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B9AE-0E11-4E9B-A5C0-FA26328F7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7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5851-2F1C-40AF-88B4-4DB7FF336BE1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B9AE-0E11-4E9B-A5C0-FA26328F7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3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5851-2F1C-40AF-88B4-4DB7FF336BE1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B9AE-0E11-4E9B-A5C0-FA26328F7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07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5851-2F1C-40AF-88B4-4DB7FF336BE1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B9AE-0E11-4E9B-A5C0-FA26328F7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6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285851-2F1C-40AF-88B4-4DB7FF336BE1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D8B9AE-0E11-4E9B-A5C0-FA26328F7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4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30224"/>
            <a:ext cx="9144000" cy="238760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Smart Devices and Electric Vehicle Chargers </a:t>
            </a:r>
            <a:br>
              <a:rPr lang="en-US" sz="4000" dirty="0"/>
            </a:br>
            <a:r>
              <a:rPr lang="en-US" sz="4000" dirty="0"/>
              <a:t>for Grid Demand Response</a:t>
            </a:r>
            <a:br>
              <a:rPr lang="en-US" sz="4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Team </a:t>
            </a:r>
            <a:r>
              <a:rPr lang="en-US" sz="3200" dirty="0"/>
              <a:t>HAM: Ming Wang, Anthony Vu,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 smtClean="0"/>
              <a:t>Hongnian</a:t>
            </a:r>
            <a:r>
              <a:rPr lang="en-US" sz="3200" dirty="0" smtClean="0"/>
              <a:t> </a:t>
            </a:r>
            <a:r>
              <a:rPr lang="en-US" sz="3200" dirty="0"/>
              <a:t>Yu, Arunav Singh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11109"/>
            <a:ext cx="9144000" cy="1655762"/>
          </a:xfrm>
        </p:spPr>
        <p:txBody>
          <a:bodyPr/>
          <a:lstStyle/>
          <a:p>
            <a:pPr algn="ctr"/>
            <a:r>
              <a:rPr lang="en-US" dirty="0" smtClean="0"/>
              <a:t>Advisors: Professor G.P. Li and Dr. Michael </a:t>
            </a:r>
            <a:r>
              <a:rPr lang="en-US" dirty="0" err="1" smtClean="0"/>
              <a:t>Klopfer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Department of Electrical Engineering and Computer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46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404210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343" y="73026"/>
            <a:ext cx="10018713" cy="1752599"/>
          </a:xfrm>
        </p:spPr>
        <p:txBody>
          <a:bodyPr/>
          <a:lstStyle/>
          <a:p>
            <a:r>
              <a:rPr lang="en-US" dirty="0" smtClean="0"/>
              <a:t>Scheduling Controls Engine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825625"/>
            <a:ext cx="35700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Simulation set up</a:t>
            </a:r>
          </a:p>
          <a:p>
            <a:pPr lvl="1"/>
            <a:r>
              <a:rPr lang="en-US" dirty="0"/>
              <a:t>5</a:t>
            </a:r>
            <a:r>
              <a:rPr lang="en-US" dirty="0" smtClean="0"/>
              <a:t>PM-8AM</a:t>
            </a:r>
            <a:endParaRPr lang="en-US" dirty="0" smtClean="0"/>
          </a:p>
          <a:p>
            <a:pPr lvl="1"/>
            <a:r>
              <a:rPr lang="en-US" dirty="0" smtClean="0"/>
              <a:t>Real Node/Virtual Node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591" y="1364747"/>
            <a:ext cx="7447484" cy="5273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952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079" y="317091"/>
            <a:ext cx="10018713" cy="1752599"/>
          </a:xfrm>
        </p:spPr>
        <p:txBody>
          <a:bodyPr/>
          <a:lstStyle/>
          <a:p>
            <a:r>
              <a:rPr lang="en-US" dirty="0" smtClean="0"/>
              <a:t>Scheduling Controls Engine</a:t>
            </a:r>
            <a:endParaRPr lang="en-US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9" t="59143" r="9540" b="3320"/>
          <a:stretch/>
        </p:blipFill>
        <p:spPr bwMode="auto">
          <a:xfrm>
            <a:off x="4199175" y="1825625"/>
            <a:ext cx="7783889" cy="2437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Add EV</a:t>
            </a:r>
          </a:p>
          <a:p>
            <a:pPr lvl="1"/>
            <a:r>
              <a:rPr lang="en-US" dirty="0" smtClean="0"/>
              <a:t>Change wind speed</a:t>
            </a:r>
          </a:p>
          <a:p>
            <a:pPr lvl="1"/>
            <a:r>
              <a:rPr lang="en-US" dirty="0" smtClean="0"/>
              <a:t>Check EV status</a:t>
            </a:r>
            <a:endParaRPr lang="en-US" dirty="0"/>
          </a:p>
        </p:txBody>
      </p:sp>
      <p:pic>
        <p:nvPicPr>
          <p:cNvPr id="12" name="图片 11"/>
          <p:cNvPicPr/>
          <p:nvPr/>
        </p:nvPicPr>
        <p:blipFill rotWithShape="1">
          <a:blip r:embed="rId3"/>
          <a:srcRect l="42288" t="8818" r="19660" b="74805"/>
          <a:stretch/>
        </p:blipFill>
        <p:spPr bwMode="auto">
          <a:xfrm>
            <a:off x="4199175" y="4542802"/>
            <a:ext cx="7783889" cy="13543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7931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140109"/>
            <a:ext cx="10018713" cy="1752599"/>
          </a:xfrm>
        </p:spPr>
        <p:txBody>
          <a:bodyPr/>
          <a:lstStyle/>
          <a:p>
            <a:r>
              <a:rPr lang="en-US" dirty="0" smtClean="0"/>
              <a:t>Simulation Result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2768344" y="1339645"/>
            <a:ext cx="7540779" cy="533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871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085" y="390831"/>
            <a:ext cx="10018713" cy="1752599"/>
          </a:xfrm>
        </p:spPr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Enabled </a:t>
            </a:r>
            <a:r>
              <a:rPr lang="en-US" dirty="0" err="1" smtClean="0"/>
              <a:t>OpenEVSE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2364" y="1267131"/>
            <a:ext cx="4895055" cy="3124201"/>
          </a:xfrm>
        </p:spPr>
        <p:txBody>
          <a:bodyPr/>
          <a:lstStyle/>
          <a:p>
            <a:r>
              <a:rPr lang="en-US" dirty="0" err="1" smtClean="0"/>
              <a:t>Wifi</a:t>
            </a:r>
            <a:r>
              <a:rPr lang="en-US" dirty="0" smtClean="0"/>
              <a:t>-Enabled </a:t>
            </a:r>
            <a:r>
              <a:rPr lang="en-US" dirty="0" err="1" smtClean="0"/>
              <a:t>NodeMCU</a:t>
            </a:r>
            <a:r>
              <a:rPr lang="en-US" dirty="0" smtClean="0"/>
              <a:t> ESP8266</a:t>
            </a:r>
          </a:p>
          <a:p>
            <a:r>
              <a:rPr lang="en-US" dirty="0" smtClean="0"/>
              <a:t>MQ Telemetry Transport</a:t>
            </a:r>
          </a:p>
          <a:p>
            <a:r>
              <a:rPr lang="en-US" dirty="0" smtClean="0"/>
              <a:t>Reliable and stable control across network</a:t>
            </a:r>
          </a:p>
          <a:p>
            <a:endParaRPr lang="en-US" dirty="0"/>
          </a:p>
        </p:txBody>
      </p:sp>
      <p:pic>
        <p:nvPicPr>
          <p:cNvPr id="2050" name="Picture 2" descr="https://lh6.googleusercontent.com/TubC90PbNttXK3cFYr1Wu1S8gw8Oxsi1yGtxUESkkBGl9VpYk1o9E8t6Wq5nlFJ25nKpZhCRspcXoZ1bZDswktJ8AZ42shPVNcVuVvfmJZs76HoyLFvxsMpMMev0F0nrDZfcP0ua7Ic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2441" y="1959076"/>
            <a:ext cx="4582372" cy="409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97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https://scontent-sjc2-1.xx.fbcdn.net/hphotos-xtl1/v/wl/t35.0-12/12422176_10153548183702865_1089674646_o.jpg?oh=f191140af1094ff7a9b66b0802ca1fd8&amp;oe=56E54D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84" y="251542"/>
            <a:ext cx="11089329" cy="623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932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17090"/>
            <a:ext cx="10018713" cy="1752599"/>
          </a:xfrm>
        </p:spPr>
        <p:txBody>
          <a:bodyPr/>
          <a:lstStyle/>
          <a:p>
            <a:r>
              <a:rPr lang="en-US" dirty="0" smtClean="0"/>
              <a:t>Further Development and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8" y="1855838"/>
            <a:ext cx="10018713" cy="3124201"/>
          </a:xfrm>
        </p:spPr>
        <p:txBody>
          <a:bodyPr/>
          <a:lstStyle/>
          <a:p>
            <a:r>
              <a:rPr lang="en-US" dirty="0" smtClean="0"/>
              <a:t>In future, scheduling controls GUI will be have full control over </a:t>
            </a:r>
            <a:r>
              <a:rPr lang="en-US" dirty="0" err="1" smtClean="0"/>
              <a:t>IoT</a:t>
            </a:r>
            <a:r>
              <a:rPr lang="en-US" dirty="0" smtClean="0"/>
              <a:t> enabled devices</a:t>
            </a:r>
          </a:p>
          <a:p>
            <a:pPr lvl="1"/>
            <a:r>
              <a:rPr lang="en-US" dirty="0" smtClean="0"/>
              <a:t>Merge both sides of our project</a:t>
            </a:r>
          </a:p>
          <a:p>
            <a:r>
              <a:rPr lang="en-US" dirty="0" smtClean="0"/>
              <a:t>Covered by California Public </a:t>
            </a:r>
            <a:r>
              <a:rPr lang="en-US" dirty="0" err="1" smtClean="0"/>
              <a:t>Utilties</a:t>
            </a:r>
            <a:r>
              <a:rPr lang="en-US" dirty="0" smtClean="0"/>
              <a:t> commission as rebate program</a:t>
            </a:r>
          </a:p>
          <a:p>
            <a:pPr lvl="1"/>
            <a:r>
              <a:rPr lang="en-US" dirty="0" smtClean="0"/>
              <a:t>Cost of unit and use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92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562" y="405580"/>
            <a:ext cx="10018713" cy="1752599"/>
          </a:xfrm>
        </p:spPr>
        <p:txBody>
          <a:bodyPr/>
          <a:lstStyle/>
          <a:p>
            <a:r>
              <a:rPr lang="en-US" dirty="0" smtClean="0"/>
              <a:t>Competition &amp; Alternative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2077" y="1399867"/>
            <a:ext cx="10018713" cy="3124201"/>
          </a:xfrm>
        </p:spPr>
        <p:txBody>
          <a:bodyPr/>
          <a:lstStyle/>
          <a:p>
            <a:r>
              <a:rPr lang="en-US" dirty="0" err="1"/>
              <a:t>AeroVironment</a:t>
            </a:r>
            <a:r>
              <a:rPr lang="en-US" dirty="0"/>
              <a:t> </a:t>
            </a:r>
            <a:r>
              <a:rPr lang="en-US" dirty="0" err="1" smtClean="0"/>
              <a:t>TurboCord</a:t>
            </a:r>
            <a:endParaRPr lang="en-US" dirty="0" smtClean="0"/>
          </a:p>
          <a:p>
            <a:pPr lvl="1"/>
            <a:r>
              <a:rPr lang="en-US" dirty="0" smtClean="0"/>
              <a:t>No charge scheduling</a:t>
            </a:r>
          </a:p>
          <a:p>
            <a:pPr lvl="1"/>
            <a:r>
              <a:rPr lang="en-US" dirty="0" smtClean="0"/>
              <a:t>No smart capability</a:t>
            </a:r>
          </a:p>
          <a:p>
            <a:r>
              <a:rPr lang="en-US" b="1" dirty="0" smtClean="0"/>
              <a:t>What makes our system unique?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9158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50806"/>
            <a:ext cx="10018713" cy="312420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Energy climate is rapidly changing</a:t>
            </a:r>
          </a:p>
          <a:p>
            <a:pPr lvl="1"/>
            <a:r>
              <a:rPr lang="en-US" dirty="0" smtClean="0"/>
              <a:t>Inherent variance in renewable energy availability</a:t>
            </a:r>
          </a:p>
          <a:p>
            <a:pPr lvl="1"/>
            <a:r>
              <a:rPr lang="en-US" dirty="0" smtClean="0"/>
              <a:t>Demand response must be controlled</a:t>
            </a:r>
          </a:p>
          <a:p>
            <a:pPr lvl="2"/>
            <a:r>
              <a:rPr lang="en-US" dirty="0" smtClean="0"/>
              <a:t>Energy must ALWAYS be available</a:t>
            </a:r>
          </a:p>
          <a:p>
            <a:pPr lvl="1"/>
            <a:r>
              <a:rPr lang="en-US" dirty="0" smtClean="0"/>
              <a:t>EVs have great impact but…</a:t>
            </a:r>
          </a:p>
          <a:p>
            <a:r>
              <a:rPr lang="en-US" dirty="0" smtClean="0"/>
              <a:t>Our System</a:t>
            </a:r>
          </a:p>
          <a:p>
            <a:pPr lvl="1"/>
            <a:r>
              <a:rPr lang="en-US" dirty="0" smtClean="0"/>
              <a:t>Utilities have window into residences</a:t>
            </a:r>
          </a:p>
          <a:p>
            <a:pPr lvl="2"/>
            <a:r>
              <a:rPr lang="en-US" dirty="0" smtClean="0"/>
              <a:t>True </a:t>
            </a:r>
            <a:r>
              <a:rPr lang="en-US" dirty="0" err="1" smtClean="0"/>
              <a:t>IoT</a:t>
            </a:r>
            <a:r>
              <a:rPr lang="en-US" dirty="0" smtClean="0"/>
              <a:t> system and MQTT framework</a:t>
            </a:r>
          </a:p>
          <a:p>
            <a:pPr lvl="2"/>
            <a:r>
              <a:rPr lang="en-US" dirty="0" smtClean="0"/>
              <a:t>Reliable interaction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8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50428"/>
            <a:ext cx="10515600" cy="1325563"/>
          </a:xfrm>
        </p:spPr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415600" y="1223552"/>
            <a:ext cx="11360800" cy="44720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algn="ctr">
              <a:lnSpc>
                <a:spcPct val="100000"/>
              </a:lnSpc>
              <a:buNone/>
            </a:pPr>
            <a:endParaRPr lang="en" dirty="0">
              <a:solidFill>
                <a:schemeClr val="dk1"/>
              </a:solidFill>
              <a:highlight>
                <a:srgbClr val="FFF2CC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" sz="2400" dirty="0">
                <a:sym typeface="Average"/>
              </a:rPr>
              <a:t>A big thanks to our mentors: </a:t>
            </a:r>
          </a:p>
          <a:p>
            <a:pPr>
              <a:lnSpc>
                <a:spcPct val="100000"/>
              </a:lnSpc>
              <a:buNone/>
            </a:pPr>
            <a:endParaRPr sz="1867" dirty="0">
              <a:latin typeface="Average"/>
              <a:ea typeface="Average"/>
              <a:cs typeface="Average"/>
              <a:sym typeface="Average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" sz="2400" dirty="0">
                <a:sym typeface="Average"/>
              </a:rPr>
              <a:t>Professor G.P. Li and Dr. Michael Klopfer </a:t>
            </a:r>
          </a:p>
          <a:p>
            <a:pPr algn="ctr">
              <a:lnSpc>
                <a:spcPct val="100000"/>
              </a:lnSpc>
              <a:buNone/>
            </a:pPr>
            <a:r>
              <a:rPr lang="en" sz="2400" dirty="0">
                <a:sym typeface="Average"/>
              </a:rPr>
              <a:t>Calit2/Calplug </a:t>
            </a:r>
            <a:r>
              <a:rPr lang="en" sz="2400" dirty="0" smtClean="0">
                <a:sym typeface="Average"/>
              </a:rPr>
              <a:t>and Microsemi in </a:t>
            </a:r>
            <a:r>
              <a:rPr lang="en" sz="2400" dirty="0">
                <a:sym typeface="Average"/>
              </a:rPr>
              <a:t>c</a:t>
            </a:r>
            <a:r>
              <a:rPr lang="en" sz="2400" dirty="0" smtClean="0">
                <a:sym typeface="Average"/>
              </a:rPr>
              <a:t>ollaboration </a:t>
            </a:r>
            <a:r>
              <a:rPr lang="en" sz="2400" dirty="0">
                <a:sym typeface="Average"/>
              </a:rPr>
              <a:t>with Smartenit </a:t>
            </a:r>
            <a:r>
              <a:rPr lang="en" sz="2400" dirty="0" smtClean="0">
                <a:sym typeface="Average"/>
              </a:rPr>
              <a:t>LLC </a:t>
            </a:r>
          </a:p>
          <a:p>
            <a:pPr algn="ctr">
              <a:lnSpc>
                <a:spcPct val="100000"/>
              </a:lnSpc>
              <a:buNone/>
            </a:pPr>
            <a:r>
              <a:rPr lang="en" sz="2400" dirty="0" smtClean="0">
                <a:sym typeface="Average"/>
              </a:rPr>
              <a:t>for guidence and direction in our project.</a:t>
            </a:r>
          </a:p>
          <a:p>
            <a:pPr algn="ctr">
              <a:lnSpc>
                <a:spcPct val="100000"/>
              </a:lnSpc>
              <a:buNone/>
            </a:pPr>
            <a:r>
              <a:rPr lang="en" sz="2400" dirty="0" smtClean="0">
                <a:sym typeface="Average"/>
              </a:rPr>
              <a:t>Thank </a:t>
            </a:r>
            <a:r>
              <a:rPr lang="en" sz="2400" dirty="0">
                <a:sym typeface="Average"/>
              </a:rPr>
              <a:t>you to our contributors: 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599" y="4498536"/>
            <a:ext cx="3420629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3866" y="5563508"/>
            <a:ext cx="4330240" cy="563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599" y="5563508"/>
            <a:ext cx="3420629" cy="616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23866" y="4498536"/>
            <a:ext cx="2881127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19981" y="4361690"/>
            <a:ext cx="1756132" cy="17770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92485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19800" cy="4351338"/>
          </a:xfrm>
        </p:spPr>
        <p:txBody>
          <a:bodyPr/>
          <a:lstStyle/>
          <a:p>
            <a:r>
              <a:rPr lang="en-US" dirty="0" smtClean="0"/>
              <a:t>California Energy Crisis</a:t>
            </a:r>
          </a:p>
          <a:p>
            <a:pPr lvl="1"/>
            <a:r>
              <a:rPr lang="en-US" dirty="0" smtClean="0"/>
              <a:t>Aging power plants</a:t>
            </a:r>
          </a:p>
          <a:p>
            <a:pPr lvl="1"/>
            <a:r>
              <a:rPr lang="en-US" dirty="0" smtClean="0"/>
              <a:t>Need clean air -&gt; shift toward EVs</a:t>
            </a:r>
          </a:p>
          <a:p>
            <a:r>
              <a:rPr lang="en-US" dirty="0" smtClean="0"/>
              <a:t>Why California?</a:t>
            </a:r>
          </a:p>
          <a:p>
            <a:pPr lvl="1"/>
            <a:r>
              <a:rPr lang="en-US" dirty="0" smtClean="0"/>
              <a:t>Leading by example, shown trend across nation</a:t>
            </a:r>
          </a:p>
          <a:p>
            <a:r>
              <a:rPr lang="en-US" dirty="0" smtClean="0"/>
              <a:t>Net Load Curve</a:t>
            </a:r>
          </a:p>
        </p:txBody>
      </p:sp>
      <p:sp>
        <p:nvSpPr>
          <p:cNvPr id="4" name="Rectangle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effectLst/>
              </a:rPr>
              <a:t> 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effectLst/>
              </a:rPr>
              <a:t> </a:t>
            </a:r>
            <a:endParaRPr lang="en-US" dirty="0"/>
          </a:p>
        </p:txBody>
      </p:sp>
      <p:pic>
        <p:nvPicPr>
          <p:cNvPr id="3074" name="Picture 2" descr="http://dqbasmyouzti2.cloudfront.net/content/images/articles/4CAISO03-16-20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017" y="2093118"/>
            <a:ext cx="5334000" cy="408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83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needs to be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6201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Conservation &amp; Zero Net Energy</a:t>
            </a:r>
          </a:p>
          <a:p>
            <a:r>
              <a:rPr lang="en-US" dirty="0" smtClean="0"/>
              <a:t>Demand response</a:t>
            </a:r>
          </a:p>
          <a:p>
            <a:pPr lvl="1"/>
            <a:r>
              <a:rPr lang="en-US" dirty="0" smtClean="0"/>
              <a:t>Energy produced in response to demand at any given time</a:t>
            </a:r>
          </a:p>
          <a:p>
            <a:r>
              <a:rPr lang="en-US" dirty="0" smtClean="0"/>
              <a:t>Reduce and add efficiency standards</a:t>
            </a:r>
          </a:p>
          <a:p>
            <a:pPr lvl="1"/>
            <a:r>
              <a:rPr lang="en-US" dirty="0" smtClean="0"/>
              <a:t>Not very significant</a:t>
            </a:r>
          </a:p>
          <a:p>
            <a:r>
              <a:rPr lang="en-US" dirty="0" smtClean="0"/>
              <a:t>EVs can require more power than rest of household</a:t>
            </a:r>
          </a:p>
          <a:p>
            <a:pPr lvl="1"/>
            <a:r>
              <a:rPr lang="en-US" dirty="0" smtClean="0"/>
              <a:t>Major contributor to load issue</a:t>
            </a:r>
            <a:endParaRPr lang="en-US" b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885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7110" y="2077064"/>
            <a:ext cx="10018713" cy="312420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Downside of increasing popularity of EVs</a:t>
            </a:r>
          </a:p>
          <a:p>
            <a:pPr lvl="1"/>
            <a:r>
              <a:rPr lang="en-US" dirty="0" smtClean="0"/>
              <a:t>Exaggeration of Net Load Curve </a:t>
            </a:r>
            <a:r>
              <a:rPr lang="en-US" dirty="0" smtClean="0">
                <a:sym typeface="Wingdings" panose="05000000000000000000" pitchFamily="2" charset="2"/>
              </a:rPr>
              <a:t> Demand Response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Variance of availability of energy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Solar plentiful during day, zero during night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Wind availability across seasons, generally more at night time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Our solution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Schedule EV charging around time and energy availability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Based on individual situations across seasons and variable weather patterns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5269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Vehicle Charging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871" y="2740741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Make sure vehicles plugged in, charged by morning</a:t>
            </a:r>
          </a:p>
          <a:p>
            <a:pPr lvl="1"/>
            <a:r>
              <a:rPr lang="en-US" dirty="0" smtClean="0"/>
              <a:t>Max resource efficiency</a:t>
            </a:r>
          </a:p>
          <a:p>
            <a:r>
              <a:rPr lang="en-US" dirty="0" smtClean="0"/>
              <a:t>Two Parts</a:t>
            </a:r>
          </a:p>
          <a:p>
            <a:pPr lvl="1"/>
            <a:r>
              <a:rPr lang="en-US" dirty="0" smtClean="0"/>
              <a:t>Proof of concept of scheduling controls engine</a:t>
            </a:r>
          </a:p>
          <a:p>
            <a:pPr lvl="2"/>
            <a:r>
              <a:rPr lang="en-US" dirty="0" smtClean="0"/>
              <a:t>Bluetooth enabled </a:t>
            </a:r>
            <a:r>
              <a:rPr lang="en-US" dirty="0" err="1" smtClean="0"/>
              <a:t>OpenEVSE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IoT</a:t>
            </a:r>
            <a:r>
              <a:rPr lang="en-US" dirty="0" smtClean="0"/>
              <a:t> enabled charger 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385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636"/>
            <a:ext cx="10018713" cy="1752599"/>
          </a:xfrm>
        </p:spPr>
        <p:txBody>
          <a:bodyPr/>
          <a:lstStyle/>
          <a:p>
            <a:r>
              <a:rPr lang="en-US" dirty="0" smtClean="0"/>
              <a:t>Charge Scheduling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64179" cy="4351338"/>
          </a:xfrm>
        </p:spPr>
        <p:txBody>
          <a:bodyPr/>
          <a:lstStyle/>
          <a:p>
            <a:r>
              <a:rPr lang="en-US" dirty="0" smtClean="0"/>
              <a:t>Simulate scheduling using prior data</a:t>
            </a:r>
          </a:p>
          <a:p>
            <a:pPr lvl="1"/>
            <a:r>
              <a:rPr lang="en-US" dirty="0" smtClean="0"/>
              <a:t>4 different months -&gt; 4 seasons</a:t>
            </a:r>
          </a:p>
          <a:p>
            <a:pPr lvl="2"/>
            <a:r>
              <a:rPr lang="en-US" dirty="0" smtClean="0"/>
              <a:t>Solar and Wind patterns at each time of day</a:t>
            </a:r>
          </a:p>
          <a:p>
            <a:r>
              <a:rPr lang="en-US" dirty="0"/>
              <a:t>E</a:t>
            </a:r>
            <a:r>
              <a:rPr lang="en-US" dirty="0" smtClean="0"/>
              <a:t>ffect of variable weather patterns</a:t>
            </a:r>
          </a:p>
          <a:p>
            <a:pPr lvl="2"/>
            <a:r>
              <a:rPr lang="en-US" dirty="0" smtClean="0"/>
              <a:t>Changes in wind speeds -&gt; Affect available energy</a:t>
            </a:r>
          </a:p>
          <a:p>
            <a:pPr lvl="3"/>
            <a:r>
              <a:rPr lang="en-US" dirty="0" smtClean="0"/>
              <a:t>Demand Response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AutoShape 2" descr="https://sites.google.com/a/uci.edu/eecs-cse-srproj-15-16/_/rsrc/1455909682603/team03/week7progressreport/Screen%20Shot%202016-02-19%20at%2011.19.29%20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053147"/>
              </p:ext>
            </p:extLst>
          </p:nvPr>
        </p:nvGraphicFramePr>
        <p:xfrm>
          <a:off x="6686074" y="1229815"/>
          <a:ext cx="5379731" cy="3223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4947961"/>
              </p:ext>
            </p:extLst>
          </p:nvPr>
        </p:nvGraphicFramePr>
        <p:xfrm>
          <a:off x="7135114" y="4453253"/>
          <a:ext cx="4233871" cy="2540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8635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399" y="0"/>
            <a:ext cx="10018713" cy="1752599"/>
          </a:xfrm>
        </p:spPr>
        <p:txBody>
          <a:bodyPr/>
          <a:lstStyle/>
          <a:p>
            <a:r>
              <a:rPr lang="en-US" dirty="0" smtClean="0"/>
              <a:t>Charge Scheduling Algorithm</a:t>
            </a:r>
            <a:endParaRPr lang="en-US" dirty="0"/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806" y="1448929"/>
            <a:ext cx="4801901" cy="513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5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02" y="0"/>
            <a:ext cx="5737124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826" y="0"/>
            <a:ext cx="5496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7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497" y="0"/>
            <a:ext cx="9085006" cy="6813755"/>
          </a:xfrm>
        </p:spPr>
      </p:pic>
    </p:spTree>
    <p:extLst>
      <p:ext uri="{BB962C8B-B14F-4D97-AF65-F5344CB8AC3E}">
        <p14:creationId xmlns:p14="http://schemas.microsoft.com/office/powerpoint/2010/main" val="333910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288</TotalTime>
  <Words>430</Words>
  <Application>Microsoft Office PowerPoint</Application>
  <PresentationFormat>自定义</PresentationFormat>
  <Paragraphs>94</Paragraphs>
  <Slides>19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Parallax</vt:lpstr>
      <vt:lpstr>Smart Devices and Electric Vehicle Chargers  for Grid Demand Response  Team HAM: Ming Wang, Anthony Vu,  Hongnian Yu, Arunav Singh </vt:lpstr>
      <vt:lpstr>Introduction to Problem</vt:lpstr>
      <vt:lpstr>What needs to be done?</vt:lpstr>
      <vt:lpstr>Our Focus</vt:lpstr>
      <vt:lpstr>Vehicle Charging System</vt:lpstr>
      <vt:lpstr>Charge Scheduling Algorithm</vt:lpstr>
      <vt:lpstr>Charge Scheduling Algorithm</vt:lpstr>
      <vt:lpstr>PowerPoint 演示文稿</vt:lpstr>
      <vt:lpstr>PowerPoint 演示文稿</vt:lpstr>
      <vt:lpstr>PowerPoint 演示文稿</vt:lpstr>
      <vt:lpstr>Scheduling Controls Engine</vt:lpstr>
      <vt:lpstr>Scheduling Controls Engine</vt:lpstr>
      <vt:lpstr>Simulation Result</vt:lpstr>
      <vt:lpstr>IoT Enabled OpenEVSE</vt:lpstr>
      <vt:lpstr>PowerPoint 演示文稿</vt:lpstr>
      <vt:lpstr>Further Development and Impact</vt:lpstr>
      <vt:lpstr>Competition &amp; Alternative Solutions</vt:lpstr>
      <vt:lpstr>Summary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Kingsley Wang</dc:creator>
  <cp:lastModifiedBy>Evelyn</cp:lastModifiedBy>
  <cp:revision>34</cp:revision>
  <dcterms:created xsi:type="dcterms:W3CDTF">2016-03-11T05:29:57Z</dcterms:created>
  <dcterms:modified xsi:type="dcterms:W3CDTF">2016-03-11T11:06:14Z</dcterms:modified>
</cp:coreProperties>
</file>