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3" r:id="rId4"/>
    <p:sldId id="257" r:id="rId5"/>
    <p:sldId id="258" r:id="rId6"/>
    <p:sldId id="259" r:id="rId7"/>
    <p:sldId id="269" r:id="rId8"/>
    <p:sldId id="264" r:id="rId9"/>
    <p:sldId id="260" r:id="rId10"/>
    <p:sldId id="266" r:id="rId11"/>
    <p:sldId id="270" r:id="rId12"/>
    <p:sldId id="265" r:id="rId13"/>
    <p:sldId id="262" r:id="rId14"/>
    <p:sldId id="272" r:id="rId15"/>
    <p:sldId id="273" r:id="rId16"/>
    <p:sldId id="274" r:id="rId17"/>
    <p:sldId id="275" r:id="rId18"/>
    <p:sldId id="276" r:id="rId19"/>
    <p:sldId id="271" r:id="rId20"/>
    <p:sldId id="267" r:id="rId21"/>
    <p:sldId id="268" r:id="rId22"/>
    <p:sldId id="277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7"/>
    <a:srgbClr val="ED7D31"/>
    <a:srgbClr val="FA9A8A"/>
    <a:srgbClr val="D54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73778-FC28-45BC-AFC4-22ABF8A8F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5AA9AA-D016-46B9-8A0A-FAE492300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E7E13-9EA7-4F68-BD25-F852978C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8FE22-9E2E-4159-A8F7-DC2E3E77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A24C4-8DA7-40AE-9D43-2C5FCB8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43986-18AC-4941-B39E-F88A32BF433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245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A4F2F-45DE-4901-A410-1AA104C5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6AFB0-D2B7-43C1-B8DC-030A413D3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F2E13-D9B5-46C3-90E2-7B7B90E3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C15AB-49F1-482A-9F9D-2B271D53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6F46C-6109-45ED-AED4-954F17F5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A152F-10B3-48C6-B50E-333E4FEA02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684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493FC-F8C8-4F31-B586-0E2699300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ABE42-4350-4693-AA65-8D3349309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76F2C-A3FE-4622-BB1A-2C6FC6D6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888F6-A596-4796-BCB9-904DC7F3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6880-9C08-4633-8F16-DB7D178A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936DB-C538-4947-9FE1-8124C03F74D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032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6F929-753B-4E9B-83A4-94CC8D7F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DA318-7A81-4D8D-BE4F-319C1CFB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DD6E-AADE-4C28-B890-01CACCC9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8BDAE-6CF2-438D-94A4-9A2E91B9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D2F23-E455-47E5-84F1-1B4379D2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9FB1F-0B55-4B57-9DE9-37E243C36EA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728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F7126-4AFA-490B-AA70-B9AE9D56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2F67C-DBD7-4C1F-A70D-121120D87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0F97A-A57C-4E4C-B1A5-6DF1AFE4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172A-9141-428A-8AC5-9EF62C5E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4DEAC-2E29-4274-A8D4-197C794C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BF415-79BB-41CA-890C-C2187FEE1F1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703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71E79-3315-49A6-8DFB-A58EAFF9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D3874-4DF8-4310-B869-41BF69EB8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55CEB-C12A-46E5-AD45-CF8BABB3C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58D77-8036-4822-9F81-BAA40E55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94039-EDF1-49A9-B640-D3BDC4CC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3B06F-AB9C-4F79-AFD8-0C755B5E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F4B95-FBED-42CC-9228-E2FE9163036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B4B5-7899-44DF-BC6F-DE89197B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27325-4A94-425D-8DA1-2720F95E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ADF89-D59A-4115-B30B-820641C4C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454B32-FD3E-47A1-B76D-F8B9A8653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FB68D-B44E-4667-B845-F48F637E8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603745-70A1-4F5D-BB52-DAE76DF6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C2860-598C-49D8-9756-A5E5047F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44AE6A-B2F1-42F0-A146-6B06D912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11D6F-C5C6-4E79-BA85-F2D71BC58AA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446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A992-89BE-468E-A3A9-B25EB1EF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E9F6C4-7ED5-4CA4-B99D-44639928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5C530D-B528-4897-B41A-22111313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F2F444-140C-4D28-B867-960DB5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28496-CE4A-4530-A825-B66A84B4C03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81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E01EF4-9DBA-4A59-A620-294BFDBF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942A20-25C3-486E-9F2E-9460CF95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6BE1E-77B0-4DBE-BF1F-E5A1D224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D43F5-BB31-4A0D-ADBB-45673D66B29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188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388D1-C2D1-40A3-99CD-55AEF62A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394D1-F8C4-4754-831A-EAF04B5B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D6B24-1D6B-42DA-A021-8E09A40F7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2D9E3-806F-4F4B-ABB1-DEFF07E5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658E7-2C9A-4CA4-8775-E43A14DA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C5D40-CC32-4AE6-BF36-555AE614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697D2-38F8-45AA-80EF-E7C90B3D815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26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D7D07-1407-45C2-B670-44A23279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6EACB3-22BD-4826-BC52-721594A52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EA3473-90F8-4AFE-95AB-009751A1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65CE2-4C8F-4A63-B16E-572BCB1E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94EA5-E251-4042-B7A9-B44B98B0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51D16-633C-40B6-A9CF-E1794719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77D47-4E62-4FCE-846B-E27E8B0A60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71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56827F-1D1A-4833-A7E3-1E79ACF67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7CF2C-FDF3-4EF7-858D-258458B84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F7C26E-C4C4-403F-B812-04B5B3AD5E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B10351-C4A8-4CDF-8474-00C70F1592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B7224E-04D3-4CC4-8EEC-942A1B11F4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FF7880-618E-45A0-9627-42542866742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gif"/><Relationship Id="rId3" Type="http://schemas.microsoft.com/office/2007/relationships/media" Target="../media/media2.wav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.jpg"/><Relationship Id="rId4" Type="http://schemas.openxmlformats.org/officeDocument/2006/relationships/audio" Target="../media/media2.wav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zh-CN" altLang="en-US" sz="4400" dirty="0"/>
              <a:t>卷积神经网络</a:t>
            </a:r>
            <a:endParaRPr lang="zh-CN" altLang="zh-CN" sz="44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728B5C0-C7EC-4771-96E6-4715D21439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zh-CN" sz="3200" dirty="0"/>
              <a:t>Convolution Neural Network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7787" y="148620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全连接层</a:t>
            </a:r>
            <a:endParaRPr lang="zh-CN" altLang="zh-CN" sz="20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FBEF58-FAB9-4485-A18C-3BB6CFF8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28" y="974195"/>
            <a:ext cx="5256584" cy="1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F30633-07C4-4B18-9C65-AF9292E45ADC}"/>
              </a:ext>
            </a:extLst>
          </p:cNvPr>
          <p:cNvSpPr/>
          <p:nvPr/>
        </p:nvSpPr>
        <p:spPr>
          <a:xfrm>
            <a:off x="5060631" y="921875"/>
            <a:ext cx="1008112" cy="1282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47E612-DFCB-4569-897A-B62B69589AF9}"/>
              </a:ext>
            </a:extLst>
          </p:cNvPr>
          <p:cNvSpPr txBox="1"/>
          <p:nvPr/>
        </p:nvSpPr>
        <p:spPr>
          <a:xfrm>
            <a:off x="829289" y="2492895"/>
            <a:ext cx="792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全连接层就是把卷积层和池化层的输出展开成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一维形式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，在后面接上与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普通网络结构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相同的回归网络或者分类网络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F01820-1CA6-4DF5-8E5C-BF9BEFA1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" y="3549830"/>
            <a:ext cx="2533834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91F87C7-FC9B-49A5-BDCF-7E58E323D633}"/>
              </a:ext>
            </a:extLst>
          </p:cNvPr>
          <p:cNvSpPr txBox="1"/>
          <p:nvPr/>
        </p:nvSpPr>
        <p:spPr>
          <a:xfrm>
            <a:off x="494042" y="6145559"/>
            <a:ext cx="332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卷积层和池化层输出展开成</a:t>
            </a:r>
            <a:r>
              <a:rPr lang="zh-CN" altLang="en-US" sz="14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一维形式</a:t>
            </a:r>
            <a:endParaRPr lang="zh-CN" altLang="en-US" sz="14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75D3BE5-E888-41AB-9AB3-A9F0E69D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637" y="3549830"/>
            <a:ext cx="40195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67F828B-2361-46F0-97D1-78EA1A76EEA1}"/>
              </a:ext>
            </a:extLst>
          </p:cNvPr>
          <p:cNvSpPr txBox="1"/>
          <p:nvPr/>
        </p:nvSpPr>
        <p:spPr>
          <a:xfrm>
            <a:off x="3935803" y="6117327"/>
            <a:ext cx="4662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普通网络结构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相同的回归网络或者分类网络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081A6E4-AA7F-491E-B284-426999FC35C5}"/>
              </a:ext>
            </a:extLst>
          </p:cNvPr>
          <p:cNvSpPr/>
          <p:nvPr/>
        </p:nvSpPr>
        <p:spPr>
          <a:xfrm>
            <a:off x="7336289" y="322438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C8189B9-1AC0-4A1C-9D32-511FAEF62E2A}"/>
              </a:ext>
            </a:extLst>
          </p:cNvPr>
          <p:cNvSpPr/>
          <p:nvPr/>
        </p:nvSpPr>
        <p:spPr>
          <a:xfrm>
            <a:off x="7337994" y="655702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B74E66C-4A0E-4209-85B9-E5A5EF4CD60F}"/>
              </a:ext>
            </a:extLst>
          </p:cNvPr>
          <p:cNvSpPr/>
          <p:nvPr/>
        </p:nvSpPr>
        <p:spPr>
          <a:xfrm>
            <a:off x="7336288" y="988966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42AB657-C241-4B46-A4A8-3E0EE6AC8224}"/>
              </a:ext>
            </a:extLst>
          </p:cNvPr>
          <p:cNvSpPr/>
          <p:nvPr/>
        </p:nvSpPr>
        <p:spPr>
          <a:xfrm>
            <a:off x="7336288" y="1312971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C3DBED3-303F-4CB2-A2B6-3A9AA39AA220}"/>
              </a:ext>
            </a:extLst>
          </p:cNvPr>
          <p:cNvSpPr/>
          <p:nvPr/>
        </p:nvSpPr>
        <p:spPr>
          <a:xfrm>
            <a:off x="7336287" y="1653750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F95161-3B05-4EE8-963F-5B0503DEEEAA}"/>
              </a:ext>
            </a:extLst>
          </p:cNvPr>
          <p:cNvSpPr/>
          <p:nvPr/>
        </p:nvSpPr>
        <p:spPr>
          <a:xfrm>
            <a:off x="7938349" y="58326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6452A9B-A470-4177-B3B8-F9484047D26E}"/>
              </a:ext>
            </a:extLst>
          </p:cNvPr>
          <p:cNvSpPr/>
          <p:nvPr/>
        </p:nvSpPr>
        <p:spPr>
          <a:xfrm>
            <a:off x="7936643" y="391590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CA20738-C1CB-4665-8014-1695B6C9E486}"/>
              </a:ext>
            </a:extLst>
          </p:cNvPr>
          <p:cNvSpPr/>
          <p:nvPr/>
        </p:nvSpPr>
        <p:spPr>
          <a:xfrm>
            <a:off x="7936643" y="715595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EEF0DE3-6CF1-40D2-873B-AC86523693AF}"/>
              </a:ext>
            </a:extLst>
          </p:cNvPr>
          <p:cNvSpPr/>
          <p:nvPr/>
        </p:nvSpPr>
        <p:spPr>
          <a:xfrm>
            <a:off x="7936642" y="1056374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8AB6FF4-40E1-4968-9F40-E22979734FE0}"/>
              </a:ext>
            </a:extLst>
          </p:cNvPr>
          <p:cNvSpPr/>
          <p:nvPr/>
        </p:nvSpPr>
        <p:spPr>
          <a:xfrm>
            <a:off x="7936641" y="1380255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A6FA4D5-D7B1-4AD5-AB48-76169F10ABCF}"/>
              </a:ext>
            </a:extLst>
          </p:cNvPr>
          <p:cNvSpPr/>
          <p:nvPr/>
        </p:nvSpPr>
        <p:spPr>
          <a:xfrm>
            <a:off x="7936641" y="1746691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43E0DE4-614F-41BB-B528-726B94F09B6C}"/>
              </a:ext>
            </a:extLst>
          </p:cNvPr>
          <p:cNvSpPr/>
          <p:nvPr/>
        </p:nvSpPr>
        <p:spPr>
          <a:xfrm>
            <a:off x="7936640" y="2087470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B00A498-A974-44B5-9ACA-BCA6E8188754}"/>
              </a:ext>
            </a:extLst>
          </p:cNvPr>
          <p:cNvSpPr/>
          <p:nvPr/>
        </p:nvSpPr>
        <p:spPr>
          <a:xfrm>
            <a:off x="8600400" y="988966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8C80A0-919C-4BA9-9A9F-57EAB39D0B58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 flipV="1">
            <a:off x="7586342" y="168784"/>
            <a:ext cx="352007" cy="26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3C47F22-C91F-4837-9843-2DB7A15FADE3}"/>
              </a:ext>
            </a:extLst>
          </p:cNvPr>
          <p:cNvCxnSpPr>
            <a:stCxn id="19" idx="6"/>
            <a:endCxn id="25" idx="2"/>
          </p:cNvCxnSpPr>
          <p:nvPr/>
        </p:nvCxnSpPr>
        <p:spPr>
          <a:xfrm>
            <a:off x="7586342" y="432896"/>
            <a:ext cx="350301" cy="69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BE5AB25-3FBC-4E71-90A7-0928E786F317}"/>
              </a:ext>
            </a:extLst>
          </p:cNvPr>
          <p:cNvCxnSpPr>
            <a:stCxn id="19" idx="6"/>
            <a:endCxn id="26" idx="2"/>
          </p:cNvCxnSpPr>
          <p:nvPr/>
        </p:nvCxnSpPr>
        <p:spPr>
          <a:xfrm>
            <a:off x="7586342" y="432896"/>
            <a:ext cx="350301" cy="393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64E840-4318-45F1-A377-C6A5FE5D2008}"/>
              </a:ext>
            </a:extLst>
          </p:cNvPr>
          <p:cNvCxnSpPr>
            <a:stCxn id="19" idx="6"/>
            <a:endCxn id="27" idx="2"/>
          </p:cNvCxnSpPr>
          <p:nvPr/>
        </p:nvCxnSpPr>
        <p:spPr>
          <a:xfrm>
            <a:off x="7586342" y="432896"/>
            <a:ext cx="350300" cy="733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E8BCD88-D33E-4B0A-912B-A6764B82D1C6}"/>
              </a:ext>
            </a:extLst>
          </p:cNvPr>
          <p:cNvCxnSpPr>
            <a:stCxn id="19" idx="6"/>
            <a:endCxn id="28" idx="2"/>
          </p:cNvCxnSpPr>
          <p:nvPr/>
        </p:nvCxnSpPr>
        <p:spPr>
          <a:xfrm>
            <a:off x="7586342" y="432896"/>
            <a:ext cx="350299" cy="1057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F082C4E-0AA9-43DD-B09E-C0F9B5020E83}"/>
              </a:ext>
            </a:extLst>
          </p:cNvPr>
          <p:cNvCxnSpPr>
            <a:stCxn id="19" idx="6"/>
            <a:endCxn id="29" idx="2"/>
          </p:cNvCxnSpPr>
          <p:nvPr/>
        </p:nvCxnSpPr>
        <p:spPr>
          <a:xfrm>
            <a:off x="7586342" y="432896"/>
            <a:ext cx="350299" cy="142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06B5120-A41D-4EA1-AB57-62B3D21BFCC6}"/>
              </a:ext>
            </a:extLst>
          </p:cNvPr>
          <p:cNvCxnSpPr>
            <a:stCxn id="19" idx="6"/>
            <a:endCxn id="30" idx="2"/>
          </p:cNvCxnSpPr>
          <p:nvPr/>
        </p:nvCxnSpPr>
        <p:spPr>
          <a:xfrm>
            <a:off x="7586342" y="432896"/>
            <a:ext cx="350298" cy="1765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346E1E3-2566-4BB1-ACFF-359BFD58D385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 flipV="1">
            <a:off x="7588047" y="168784"/>
            <a:ext cx="350302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81C64F1-5837-45A4-BDF3-59E38E928278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 flipV="1">
            <a:off x="7588047" y="502048"/>
            <a:ext cx="348596" cy="26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B1290A-D26C-4BEF-85FF-5EB7539EC1E7}"/>
              </a:ext>
            </a:extLst>
          </p:cNvPr>
          <p:cNvCxnSpPr>
            <a:stCxn id="20" idx="6"/>
            <a:endCxn id="26" idx="2"/>
          </p:cNvCxnSpPr>
          <p:nvPr/>
        </p:nvCxnSpPr>
        <p:spPr>
          <a:xfrm>
            <a:off x="7588047" y="766160"/>
            <a:ext cx="348596" cy="59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CA729A7-1C2B-4A8D-8920-2888F882F0ED}"/>
              </a:ext>
            </a:extLst>
          </p:cNvPr>
          <p:cNvCxnSpPr>
            <a:stCxn id="20" idx="6"/>
            <a:endCxn id="27" idx="2"/>
          </p:cNvCxnSpPr>
          <p:nvPr/>
        </p:nvCxnSpPr>
        <p:spPr>
          <a:xfrm>
            <a:off x="7588047" y="766160"/>
            <a:ext cx="348595" cy="40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73CCBC-D5C6-490D-BF47-C6B4411E6376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7588047" y="766160"/>
            <a:ext cx="348594" cy="724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7F42075-E406-4858-A2E0-5C8271BB77BC}"/>
              </a:ext>
            </a:extLst>
          </p:cNvPr>
          <p:cNvCxnSpPr>
            <a:stCxn id="20" idx="6"/>
            <a:endCxn id="29" idx="2"/>
          </p:cNvCxnSpPr>
          <p:nvPr/>
        </p:nvCxnSpPr>
        <p:spPr>
          <a:xfrm>
            <a:off x="7588047" y="766160"/>
            <a:ext cx="348594" cy="1090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E672722-89D1-47C4-A3DF-10BBEC8C4005}"/>
              </a:ext>
            </a:extLst>
          </p:cNvPr>
          <p:cNvCxnSpPr>
            <a:stCxn id="20" idx="6"/>
            <a:endCxn id="30" idx="2"/>
          </p:cNvCxnSpPr>
          <p:nvPr/>
        </p:nvCxnSpPr>
        <p:spPr>
          <a:xfrm>
            <a:off x="7588047" y="766160"/>
            <a:ext cx="348593" cy="143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D520BD5-D8FC-407E-8AB6-077DD0F62664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 flipV="1">
            <a:off x="7586341" y="168784"/>
            <a:ext cx="352008" cy="93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A0B03FF-9D3D-4D40-B0D2-46D6333348AD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7586341" y="502048"/>
            <a:ext cx="350302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1E75EB7-1F01-4744-85FF-952C3672145C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 flipV="1">
            <a:off x="7586341" y="826053"/>
            <a:ext cx="350302" cy="27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EAF67C5-FB5A-41C7-A989-65D3A43AD22C}"/>
              </a:ext>
            </a:extLst>
          </p:cNvPr>
          <p:cNvCxnSpPr>
            <a:stCxn id="21" idx="6"/>
            <a:endCxn id="27" idx="2"/>
          </p:cNvCxnSpPr>
          <p:nvPr/>
        </p:nvCxnSpPr>
        <p:spPr>
          <a:xfrm>
            <a:off x="7586341" y="1099424"/>
            <a:ext cx="350301" cy="6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9E286BD-26FD-471A-94B1-F6E5D2AE55C6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7586341" y="1099424"/>
            <a:ext cx="350300" cy="391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5766D90-034D-481D-9014-591B5A218131}"/>
              </a:ext>
            </a:extLst>
          </p:cNvPr>
          <p:cNvCxnSpPr>
            <a:stCxn id="21" idx="6"/>
            <a:endCxn id="29" idx="2"/>
          </p:cNvCxnSpPr>
          <p:nvPr/>
        </p:nvCxnSpPr>
        <p:spPr>
          <a:xfrm>
            <a:off x="7586341" y="1099424"/>
            <a:ext cx="350300" cy="75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0A58909-263A-4BD3-89D8-7FB4982DB972}"/>
              </a:ext>
            </a:extLst>
          </p:cNvPr>
          <p:cNvCxnSpPr>
            <a:stCxn id="21" idx="6"/>
            <a:endCxn id="30" idx="2"/>
          </p:cNvCxnSpPr>
          <p:nvPr/>
        </p:nvCxnSpPr>
        <p:spPr>
          <a:xfrm>
            <a:off x="7586341" y="1099424"/>
            <a:ext cx="350299" cy="1098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2A8267-3F51-432E-98A8-C81B0E53F83D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7586341" y="168784"/>
            <a:ext cx="352008" cy="125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EEDFBB9-1AE7-4938-BD0A-F1E9F791B17C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 flipV="1">
            <a:off x="7586341" y="502048"/>
            <a:ext cx="350302" cy="92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D1E45F-0CEC-4DE7-B759-FD31B3F723E6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 flipV="1">
            <a:off x="7586341" y="826053"/>
            <a:ext cx="350302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A869301-C794-486B-910F-8DA72807FBC1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 flipV="1">
            <a:off x="7586341" y="1166832"/>
            <a:ext cx="350301" cy="25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5D24FD5-1F59-40D3-B61D-42AC11074BB7}"/>
              </a:ext>
            </a:extLst>
          </p:cNvPr>
          <p:cNvCxnSpPr>
            <a:stCxn id="22" idx="6"/>
            <a:endCxn id="28" idx="2"/>
          </p:cNvCxnSpPr>
          <p:nvPr/>
        </p:nvCxnSpPr>
        <p:spPr>
          <a:xfrm>
            <a:off x="7586341" y="1423429"/>
            <a:ext cx="350300" cy="67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C25BE15-F423-4C68-9009-D098780D1D85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>
            <a:off x="7586341" y="1423429"/>
            <a:ext cx="350300" cy="43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878E753-9FB4-41F8-81E4-B18FDEB5DF48}"/>
              </a:ext>
            </a:extLst>
          </p:cNvPr>
          <p:cNvCxnSpPr>
            <a:stCxn id="22" idx="6"/>
            <a:endCxn id="30" idx="2"/>
          </p:cNvCxnSpPr>
          <p:nvPr/>
        </p:nvCxnSpPr>
        <p:spPr>
          <a:xfrm>
            <a:off x="7586341" y="1423429"/>
            <a:ext cx="350299" cy="77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2E7F8FF-4EFA-4701-9939-DB904B58BFBB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7586340" y="168784"/>
            <a:ext cx="352009" cy="159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2A74277-0A59-4BDC-803C-E7A0552600A8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 flipV="1">
            <a:off x="7586340" y="502048"/>
            <a:ext cx="350303" cy="126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E630616-B435-4671-9DDB-9F65A647E6D8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7586340" y="826053"/>
            <a:ext cx="350303" cy="93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B40CC46-8F6D-446F-83D2-DCD8D8ACC2E8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 flipV="1">
            <a:off x="7586340" y="1166832"/>
            <a:ext cx="350302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89B48BC-23F7-4530-967C-F20BBC7410F2}"/>
              </a:ext>
            </a:extLst>
          </p:cNvPr>
          <p:cNvCxnSpPr>
            <a:stCxn id="23" idx="6"/>
            <a:endCxn id="28" idx="2"/>
          </p:cNvCxnSpPr>
          <p:nvPr/>
        </p:nvCxnSpPr>
        <p:spPr>
          <a:xfrm flipV="1">
            <a:off x="7586340" y="1490713"/>
            <a:ext cx="350301" cy="27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B9CF4AC-76F8-4FCB-9F21-D21BA520A47B}"/>
              </a:ext>
            </a:extLst>
          </p:cNvPr>
          <p:cNvCxnSpPr>
            <a:stCxn id="23" idx="6"/>
            <a:endCxn id="29" idx="2"/>
          </p:cNvCxnSpPr>
          <p:nvPr/>
        </p:nvCxnSpPr>
        <p:spPr>
          <a:xfrm>
            <a:off x="7586340" y="1764208"/>
            <a:ext cx="350301" cy="9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144EEB8-24B2-4219-8E82-42A7AB2DE979}"/>
              </a:ext>
            </a:extLst>
          </p:cNvPr>
          <p:cNvCxnSpPr>
            <a:stCxn id="23" idx="6"/>
            <a:endCxn id="30" idx="2"/>
          </p:cNvCxnSpPr>
          <p:nvPr/>
        </p:nvCxnSpPr>
        <p:spPr>
          <a:xfrm>
            <a:off x="7586340" y="1764208"/>
            <a:ext cx="350300" cy="43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5B933D4-A46B-4C5B-897F-D442F7989551}"/>
              </a:ext>
            </a:extLst>
          </p:cNvPr>
          <p:cNvCxnSpPr>
            <a:stCxn id="24" idx="6"/>
            <a:endCxn id="31" idx="2"/>
          </p:cNvCxnSpPr>
          <p:nvPr/>
        </p:nvCxnSpPr>
        <p:spPr>
          <a:xfrm>
            <a:off x="8188402" y="168784"/>
            <a:ext cx="411998" cy="93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6D3C7BB-9CF0-4BE0-8A09-30BDC77B0324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8186696" y="502048"/>
            <a:ext cx="413704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8CE7D7-CC2A-4138-8386-2C81966CD616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>
            <a:off x="8186696" y="826053"/>
            <a:ext cx="413704" cy="27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0046DEB-C238-47B4-9BA5-12B2359731A1}"/>
              </a:ext>
            </a:extLst>
          </p:cNvPr>
          <p:cNvCxnSpPr>
            <a:stCxn id="27" idx="6"/>
            <a:endCxn id="31" idx="2"/>
          </p:cNvCxnSpPr>
          <p:nvPr/>
        </p:nvCxnSpPr>
        <p:spPr>
          <a:xfrm flipV="1">
            <a:off x="8186695" y="1099424"/>
            <a:ext cx="413705" cy="6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1956B81-201B-4102-AD6F-B4125D4965B2}"/>
              </a:ext>
            </a:extLst>
          </p:cNvPr>
          <p:cNvCxnSpPr>
            <a:stCxn id="28" idx="6"/>
            <a:endCxn id="31" idx="2"/>
          </p:cNvCxnSpPr>
          <p:nvPr/>
        </p:nvCxnSpPr>
        <p:spPr>
          <a:xfrm flipV="1">
            <a:off x="8186694" y="1099424"/>
            <a:ext cx="413706" cy="391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82EA278-BD61-4B22-BAA1-2C4A006F4251}"/>
              </a:ext>
            </a:extLst>
          </p:cNvPr>
          <p:cNvCxnSpPr>
            <a:stCxn id="29" idx="6"/>
            <a:endCxn id="31" idx="2"/>
          </p:cNvCxnSpPr>
          <p:nvPr/>
        </p:nvCxnSpPr>
        <p:spPr>
          <a:xfrm flipV="1">
            <a:off x="8186694" y="1099424"/>
            <a:ext cx="413706" cy="75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1CB5681-D5D3-4780-B171-DEEA0DB8972A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 flipV="1">
            <a:off x="8186693" y="1099424"/>
            <a:ext cx="413707" cy="1098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D6FD964-685C-4E36-BD27-CBA786587E59}"/>
              </a:ext>
            </a:extLst>
          </p:cNvPr>
          <p:cNvCxnSpPr/>
          <p:nvPr/>
        </p:nvCxnSpPr>
        <p:spPr>
          <a:xfrm flipH="1">
            <a:off x="7213324" y="432896"/>
            <a:ext cx="2" cy="13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98D22C1-C09A-4225-AB70-9FA489DC3787}"/>
              </a:ext>
            </a:extLst>
          </p:cNvPr>
          <p:cNvCxnSpPr>
            <a:endCxn id="19" idx="2"/>
          </p:cNvCxnSpPr>
          <p:nvPr/>
        </p:nvCxnSpPr>
        <p:spPr>
          <a:xfrm>
            <a:off x="7213326" y="432896"/>
            <a:ext cx="12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24F7452-DF22-4840-9B84-ABB6E85369C1}"/>
              </a:ext>
            </a:extLst>
          </p:cNvPr>
          <p:cNvCxnSpPr>
            <a:endCxn id="20" idx="2"/>
          </p:cNvCxnSpPr>
          <p:nvPr/>
        </p:nvCxnSpPr>
        <p:spPr>
          <a:xfrm>
            <a:off x="7213326" y="766160"/>
            <a:ext cx="12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167C99B-659F-4FF8-848A-7E0EBF7C908F}"/>
              </a:ext>
            </a:extLst>
          </p:cNvPr>
          <p:cNvCxnSpPr>
            <a:endCxn id="21" idx="2"/>
          </p:cNvCxnSpPr>
          <p:nvPr/>
        </p:nvCxnSpPr>
        <p:spPr>
          <a:xfrm>
            <a:off x="7213326" y="1096544"/>
            <a:ext cx="122962" cy="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775A301-3930-4654-9F06-CB8E5BCB2A99}"/>
              </a:ext>
            </a:extLst>
          </p:cNvPr>
          <p:cNvCxnSpPr>
            <a:endCxn id="22" idx="2"/>
          </p:cNvCxnSpPr>
          <p:nvPr/>
        </p:nvCxnSpPr>
        <p:spPr>
          <a:xfrm>
            <a:off x="7213324" y="1420173"/>
            <a:ext cx="122964" cy="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6A547EF-EF35-432D-B68B-2920071EDF95}"/>
              </a:ext>
            </a:extLst>
          </p:cNvPr>
          <p:cNvCxnSpPr>
            <a:endCxn id="23" idx="2"/>
          </p:cNvCxnSpPr>
          <p:nvPr/>
        </p:nvCxnSpPr>
        <p:spPr>
          <a:xfrm>
            <a:off x="7213324" y="1764208"/>
            <a:ext cx="12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箭头: 右 4">
            <a:extLst>
              <a:ext uri="{FF2B5EF4-FFF2-40B4-BE49-F238E27FC236}">
                <a16:creationId xmlns:a16="http://schemas.microsoft.com/office/drawing/2014/main" id="{F6420CA4-F969-441E-ACBA-EC43DD998647}"/>
              </a:ext>
            </a:extLst>
          </p:cNvPr>
          <p:cNvSpPr/>
          <p:nvPr/>
        </p:nvSpPr>
        <p:spPr>
          <a:xfrm rot="20396688">
            <a:off x="6317090" y="853375"/>
            <a:ext cx="727736" cy="26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EC92566-64BF-4E7B-9103-E2E069AE35ED}"/>
              </a:ext>
            </a:extLst>
          </p:cNvPr>
          <p:cNvSpPr/>
          <p:nvPr/>
        </p:nvSpPr>
        <p:spPr>
          <a:xfrm>
            <a:off x="0" y="630193"/>
            <a:ext cx="6989401" cy="85402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6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049" y="155464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类比总结</a:t>
            </a:r>
            <a:endParaRPr lang="zh-CN" altLang="zh-CN" sz="20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FBEF58-FAB9-4485-A18C-3BB6CFF8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69" y="1266784"/>
            <a:ext cx="5256584" cy="1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15F7314-1EE5-4ACD-8624-A3FC7590F4B7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3E40C4F-E22B-4046-9ED3-6060628CA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1B02A53-46E6-4B2E-BFE9-052FFEC5912E}"/>
              </a:ext>
            </a:extLst>
          </p:cNvPr>
          <p:cNvSpPr/>
          <p:nvPr/>
        </p:nvSpPr>
        <p:spPr>
          <a:xfrm>
            <a:off x="1663069" y="38610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输入图像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2F3A8-3B37-4B87-A360-5F6237044265}"/>
              </a:ext>
            </a:extLst>
          </p:cNvPr>
          <p:cNvSpPr/>
          <p:nvPr/>
        </p:nvSpPr>
        <p:spPr>
          <a:xfrm>
            <a:off x="3103229" y="3288680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9A0D82-3356-4242-BC72-034B2D5873FF}"/>
              </a:ext>
            </a:extLst>
          </p:cNvPr>
          <p:cNvSpPr/>
          <p:nvPr/>
        </p:nvSpPr>
        <p:spPr>
          <a:xfrm>
            <a:off x="3093356" y="3717032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70A75F-A50E-49D4-8EC8-522548316045}"/>
              </a:ext>
            </a:extLst>
          </p:cNvPr>
          <p:cNvSpPr/>
          <p:nvPr/>
        </p:nvSpPr>
        <p:spPr>
          <a:xfrm>
            <a:off x="3103229" y="4573736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6DDB21F-5CC4-4BA6-A329-EECCC7D870D4}"/>
              </a:ext>
            </a:extLst>
          </p:cNvPr>
          <p:cNvSpPr/>
          <p:nvPr/>
        </p:nvSpPr>
        <p:spPr>
          <a:xfrm>
            <a:off x="3103229" y="4145384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928DA6-7203-44ED-A79E-4E6CD0074C4B}"/>
              </a:ext>
            </a:extLst>
          </p:cNvPr>
          <p:cNvSpPr/>
          <p:nvPr/>
        </p:nvSpPr>
        <p:spPr>
          <a:xfrm>
            <a:off x="3103229" y="5002088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7F12C-E931-4BC6-8388-DA7F3A1D5D21}"/>
              </a:ext>
            </a:extLst>
          </p:cNvPr>
          <p:cNvSpPr txBox="1"/>
          <p:nvPr/>
        </p:nvSpPr>
        <p:spPr>
          <a:xfrm>
            <a:off x="2587331" y="561419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</a:t>
            </a:r>
            <a:r>
              <a:rPr lang="zh-CN" altLang="en-US" sz="1400" dirty="0"/>
              <a:t>个卷积核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5F6A9D9-3674-4A73-8397-29238C62B3F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577469" y="3432696"/>
            <a:ext cx="525760" cy="885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6363670-5528-4FDF-B3D3-7A7D2C10A022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2577469" y="3861048"/>
            <a:ext cx="515887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355B406-3280-4CD9-8733-D63972538FD8}"/>
              </a:ext>
            </a:extLst>
          </p:cNvPr>
          <p:cNvCxnSpPr>
            <a:stCxn id="2" idx="3"/>
            <a:endCxn id="19" idx="1"/>
          </p:cNvCxnSpPr>
          <p:nvPr/>
        </p:nvCxnSpPr>
        <p:spPr>
          <a:xfrm flipV="1">
            <a:off x="2577469" y="4289400"/>
            <a:ext cx="525760" cy="28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8EC8BAB-F184-4321-8083-245F917812AB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2577469" y="4318248"/>
            <a:ext cx="525760" cy="399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325B18D-B1D1-46DD-AB1F-A47CA27F5B34}"/>
              </a:ext>
            </a:extLst>
          </p:cNvPr>
          <p:cNvCxnSpPr>
            <a:stCxn id="2" idx="3"/>
            <a:endCxn id="20" idx="1"/>
          </p:cNvCxnSpPr>
          <p:nvPr/>
        </p:nvCxnSpPr>
        <p:spPr>
          <a:xfrm>
            <a:off x="2577469" y="4318248"/>
            <a:ext cx="525760" cy="827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D3FFF66-8418-4CDE-B3CB-51F662013DF2}"/>
              </a:ext>
            </a:extLst>
          </p:cNvPr>
          <p:cNvSpPr/>
          <p:nvPr/>
        </p:nvSpPr>
        <p:spPr>
          <a:xfrm>
            <a:off x="3801605" y="3171996"/>
            <a:ext cx="432048" cy="42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C1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F326D9-B9F4-476B-AD18-3618DCDE4C76}"/>
              </a:ext>
            </a:extLst>
          </p:cNvPr>
          <p:cNvSpPr/>
          <p:nvPr/>
        </p:nvSpPr>
        <p:spPr>
          <a:xfrm>
            <a:off x="3801605" y="3634610"/>
            <a:ext cx="432048" cy="42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C2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4A4D11-F4AC-4A9B-8EE2-9898AE41E923}"/>
              </a:ext>
            </a:extLst>
          </p:cNvPr>
          <p:cNvSpPr/>
          <p:nvPr/>
        </p:nvSpPr>
        <p:spPr>
          <a:xfrm>
            <a:off x="3806549" y="4097224"/>
            <a:ext cx="432048" cy="42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C3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FB6FBEC-B31B-4AF6-97AE-F2D74A39FE74}"/>
              </a:ext>
            </a:extLst>
          </p:cNvPr>
          <p:cNvSpPr/>
          <p:nvPr/>
        </p:nvSpPr>
        <p:spPr>
          <a:xfrm>
            <a:off x="3804534" y="4551563"/>
            <a:ext cx="429119" cy="42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C4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1609DD-0B09-4EF5-910B-6F42DCD9E001}"/>
              </a:ext>
            </a:extLst>
          </p:cNvPr>
          <p:cNvSpPr/>
          <p:nvPr/>
        </p:nvSpPr>
        <p:spPr>
          <a:xfrm>
            <a:off x="3801605" y="5016600"/>
            <a:ext cx="436992" cy="42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Cm</a:t>
            </a:r>
            <a:endParaRPr lang="zh-CN" altLang="en-US" sz="1200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433F596-1563-447A-8364-AEC4FF880E1E}"/>
              </a:ext>
            </a:extLst>
          </p:cNvPr>
          <p:cNvCxnSpPr>
            <a:stCxn id="3" idx="3"/>
            <a:endCxn id="31" idx="1"/>
          </p:cNvCxnSpPr>
          <p:nvPr/>
        </p:nvCxnSpPr>
        <p:spPr>
          <a:xfrm flipV="1">
            <a:off x="3391261" y="3383866"/>
            <a:ext cx="410344" cy="48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28A6D3D-533D-4C5F-ADB8-8667284D4685}"/>
              </a:ext>
            </a:extLst>
          </p:cNvPr>
          <p:cNvCxnSpPr>
            <a:stCxn id="17" idx="3"/>
            <a:endCxn id="37" idx="1"/>
          </p:cNvCxnSpPr>
          <p:nvPr/>
        </p:nvCxnSpPr>
        <p:spPr>
          <a:xfrm flipV="1">
            <a:off x="3381388" y="3846480"/>
            <a:ext cx="420217" cy="14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18C70D3-0F1C-4240-B29C-BE14CAEAE11A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>
            <a:off x="3391261" y="4289400"/>
            <a:ext cx="415288" cy="19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7D099D9-7858-49B5-A3EA-6AC1D578B28A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3391261" y="4717752"/>
            <a:ext cx="413273" cy="45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D3E5FDE-1E5E-41C6-9899-D0AFB58E75F9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>
            <a:off x="3391261" y="5146104"/>
            <a:ext cx="410344" cy="8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475C219-D014-4C42-B84D-5D0BB97BCC04}"/>
              </a:ext>
            </a:extLst>
          </p:cNvPr>
          <p:cNvSpPr txBox="1"/>
          <p:nvPr/>
        </p:nvSpPr>
        <p:spPr>
          <a:xfrm>
            <a:off x="3591496" y="561880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卷积输出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34B9E9-F873-437B-8368-B1B71E52D40A}"/>
              </a:ext>
            </a:extLst>
          </p:cNvPr>
          <p:cNvSpPr/>
          <p:nvPr/>
        </p:nvSpPr>
        <p:spPr>
          <a:xfrm>
            <a:off x="4599608" y="3248255"/>
            <a:ext cx="332421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P1</a:t>
            </a:r>
            <a:endParaRPr lang="zh-CN" altLang="en-US" sz="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2B0E261-6F36-4FB6-AC8A-1F95CABE94EC}"/>
              </a:ext>
            </a:extLst>
          </p:cNvPr>
          <p:cNvSpPr/>
          <p:nvPr/>
        </p:nvSpPr>
        <p:spPr>
          <a:xfrm>
            <a:off x="4599607" y="3713644"/>
            <a:ext cx="332421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P2</a:t>
            </a:r>
            <a:endParaRPr lang="zh-CN" altLang="en-US" sz="8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C070A63-EDCE-4841-9BA1-4019C50DA7C0}"/>
              </a:ext>
            </a:extLst>
          </p:cNvPr>
          <p:cNvSpPr/>
          <p:nvPr/>
        </p:nvSpPr>
        <p:spPr>
          <a:xfrm>
            <a:off x="4587702" y="4179033"/>
            <a:ext cx="36595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P3</a:t>
            </a:r>
            <a:endParaRPr lang="zh-CN" altLang="en-US" sz="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7BB561A-D063-4794-B32F-5F883C1D0DED}"/>
              </a:ext>
            </a:extLst>
          </p:cNvPr>
          <p:cNvSpPr/>
          <p:nvPr/>
        </p:nvSpPr>
        <p:spPr>
          <a:xfrm>
            <a:off x="4599607" y="4624717"/>
            <a:ext cx="361011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P4</a:t>
            </a:r>
            <a:endParaRPr lang="zh-CN" altLang="en-US" sz="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D4E3113-0598-4521-A2BC-1914685A8AAC}"/>
              </a:ext>
            </a:extLst>
          </p:cNvPr>
          <p:cNvSpPr/>
          <p:nvPr/>
        </p:nvSpPr>
        <p:spPr>
          <a:xfrm>
            <a:off x="4599608" y="5084453"/>
            <a:ext cx="35404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Pm</a:t>
            </a:r>
            <a:endParaRPr lang="zh-CN" altLang="en-US" sz="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ED206F-BAA8-4980-908F-E95CDAE0737A}"/>
              </a:ext>
            </a:extLst>
          </p:cNvPr>
          <p:cNvSpPr txBox="1"/>
          <p:nvPr/>
        </p:nvSpPr>
        <p:spPr>
          <a:xfrm>
            <a:off x="4383584" y="562342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池化输出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DC65078-C3C3-4A1D-B7E2-8226687746C9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>
            <a:off x="4233653" y="3383866"/>
            <a:ext cx="365955" cy="8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5DB7791-1E87-48AC-8304-AB3159AA83C9}"/>
              </a:ext>
            </a:extLst>
          </p:cNvPr>
          <p:cNvCxnSpPr>
            <a:cxnSpLocks/>
            <a:stCxn id="37" idx="3"/>
            <a:endCxn id="56" idx="1"/>
          </p:cNvCxnSpPr>
          <p:nvPr/>
        </p:nvCxnSpPr>
        <p:spPr>
          <a:xfrm>
            <a:off x="4233653" y="3846480"/>
            <a:ext cx="365954" cy="1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3" name="直接连接符 3072">
            <a:extLst>
              <a:ext uri="{FF2B5EF4-FFF2-40B4-BE49-F238E27FC236}">
                <a16:creationId xmlns:a16="http://schemas.microsoft.com/office/drawing/2014/main" id="{124D5E10-1587-44A0-8D3A-34D25004F556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4238597" y="4309094"/>
            <a:ext cx="349105" cy="13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6" name="直接连接符 3075">
            <a:extLst>
              <a:ext uri="{FF2B5EF4-FFF2-40B4-BE49-F238E27FC236}">
                <a16:creationId xmlns:a16="http://schemas.microsoft.com/office/drawing/2014/main" id="{CBDAD71E-DBB2-48E5-8715-D7CC96036041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>
            <a:off x="4233653" y="4763433"/>
            <a:ext cx="365954" cy="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8" name="直接连接符 3077">
            <a:extLst>
              <a:ext uri="{FF2B5EF4-FFF2-40B4-BE49-F238E27FC236}">
                <a16:creationId xmlns:a16="http://schemas.microsoft.com/office/drawing/2014/main" id="{6E3C7DF8-9695-4E15-9FE2-0BDF7277E092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 flipV="1">
            <a:off x="4238597" y="5228469"/>
            <a:ext cx="3610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6B8F0B98-6312-4BE9-9713-7EECA8C110B0}"/>
              </a:ext>
            </a:extLst>
          </p:cNvPr>
          <p:cNvSpPr/>
          <p:nvPr/>
        </p:nvSpPr>
        <p:spPr>
          <a:xfrm>
            <a:off x="5352219" y="3518527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2C41B60-9A11-482C-8C0D-53F1ACF89E15}"/>
              </a:ext>
            </a:extLst>
          </p:cNvPr>
          <p:cNvSpPr/>
          <p:nvPr/>
        </p:nvSpPr>
        <p:spPr>
          <a:xfrm>
            <a:off x="5353924" y="3851791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C5AF724B-2644-41F6-9213-D7994DEAC884}"/>
              </a:ext>
            </a:extLst>
          </p:cNvPr>
          <p:cNvSpPr/>
          <p:nvPr/>
        </p:nvSpPr>
        <p:spPr>
          <a:xfrm>
            <a:off x="5352218" y="4185055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D2CE6BEC-5184-4142-8B4D-D1C4FDA4F47A}"/>
              </a:ext>
            </a:extLst>
          </p:cNvPr>
          <p:cNvSpPr/>
          <p:nvPr/>
        </p:nvSpPr>
        <p:spPr>
          <a:xfrm>
            <a:off x="5352218" y="4509060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58A6CBAC-D914-4053-AEEF-16D65D6E68DE}"/>
              </a:ext>
            </a:extLst>
          </p:cNvPr>
          <p:cNvSpPr/>
          <p:nvPr/>
        </p:nvSpPr>
        <p:spPr>
          <a:xfrm>
            <a:off x="5352217" y="4849839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F402547-239C-457D-A5EC-A92A1546D849}"/>
              </a:ext>
            </a:extLst>
          </p:cNvPr>
          <p:cNvSpPr/>
          <p:nvPr/>
        </p:nvSpPr>
        <p:spPr>
          <a:xfrm>
            <a:off x="5954279" y="3254415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97DC54F-2F46-4A91-A154-95E9C95F90D8}"/>
              </a:ext>
            </a:extLst>
          </p:cNvPr>
          <p:cNvSpPr/>
          <p:nvPr/>
        </p:nvSpPr>
        <p:spPr>
          <a:xfrm>
            <a:off x="5952573" y="3587679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F1BD0ED-5D46-442D-9C43-BE1E140FF446}"/>
              </a:ext>
            </a:extLst>
          </p:cNvPr>
          <p:cNvSpPr/>
          <p:nvPr/>
        </p:nvSpPr>
        <p:spPr>
          <a:xfrm>
            <a:off x="5952573" y="3911684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D0BBEBE1-377A-48D2-AB0B-14431AB3CFF7}"/>
              </a:ext>
            </a:extLst>
          </p:cNvPr>
          <p:cNvSpPr/>
          <p:nvPr/>
        </p:nvSpPr>
        <p:spPr>
          <a:xfrm>
            <a:off x="5952572" y="4252463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ACD1955E-8272-4CFA-957C-500E11023216}"/>
              </a:ext>
            </a:extLst>
          </p:cNvPr>
          <p:cNvSpPr/>
          <p:nvPr/>
        </p:nvSpPr>
        <p:spPr>
          <a:xfrm>
            <a:off x="5952571" y="4576344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EDA5A95D-2C1A-4DAA-94D6-1759F3A6824D}"/>
              </a:ext>
            </a:extLst>
          </p:cNvPr>
          <p:cNvSpPr/>
          <p:nvPr/>
        </p:nvSpPr>
        <p:spPr>
          <a:xfrm>
            <a:off x="5952571" y="4942780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CC4E259-703D-4415-B4C0-580630FFE7C6}"/>
              </a:ext>
            </a:extLst>
          </p:cNvPr>
          <p:cNvSpPr/>
          <p:nvPr/>
        </p:nvSpPr>
        <p:spPr>
          <a:xfrm>
            <a:off x="5952570" y="5283559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EBDD158-7225-4DEB-AFE4-BBF41D441230}"/>
              </a:ext>
            </a:extLst>
          </p:cNvPr>
          <p:cNvSpPr/>
          <p:nvPr/>
        </p:nvSpPr>
        <p:spPr>
          <a:xfrm>
            <a:off x="6616330" y="4185055"/>
            <a:ext cx="250053" cy="22091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451DC1D9-83EA-4B9C-A8A3-E586240FC5E8}"/>
              </a:ext>
            </a:extLst>
          </p:cNvPr>
          <p:cNvCxnSpPr>
            <a:stCxn id="91" idx="6"/>
            <a:endCxn id="96" idx="2"/>
          </p:cNvCxnSpPr>
          <p:nvPr/>
        </p:nvCxnSpPr>
        <p:spPr>
          <a:xfrm flipV="1">
            <a:off x="5602272" y="3364873"/>
            <a:ext cx="352007" cy="26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97A0E19-12B9-419C-9729-EE718510EE00}"/>
              </a:ext>
            </a:extLst>
          </p:cNvPr>
          <p:cNvCxnSpPr>
            <a:stCxn id="91" idx="6"/>
            <a:endCxn id="97" idx="2"/>
          </p:cNvCxnSpPr>
          <p:nvPr/>
        </p:nvCxnSpPr>
        <p:spPr>
          <a:xfrm>
            <a:off x="5602272" y="3628985"/>
            <a:ext cx="350301" cy="69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71FE2A2-C199-4411-BF80-AE848CCB91BB}"/>
              </a:ext>
            </a:extLst>
          </p:cNvPr>
          <p:cNvCxnSpPr>
            <a:stCxn id="91" idx="6"/>
            <a:endCxn id="98" idx="2"/>
          </p:cNvCxnSpPr>
          <p:nvPr/>
        </p:nvCxnSpPr>
        <p:spPr>
          <a:xfrm>
            <a:off x="5602272" y="3628985"/>
            <a:ext cx="350301" cy="393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7888CB7-0382-4DA5-8E1B-77EA7EE6DDDC}"/>
              </a:ext>
            </a:extLst>
          </p:cNvPr>
          <p:cNvCxnSpPr>
            <a:stCxn id="91" idx="6"/>
            <a:endCxn id="99" idx="2"/>
          </p:cNvCxnSpPr>
          <p:nvPr/>
        </p:nvCxnSpPr>
        <p:spPr>
          <a:xfrm>
            <a:off x="5602272" y="3628985"/>
            <a:ext cx="350300" cy="733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099C234-318D-4C8B-940F-C09BA401C1C8}"/>
              </a:ext>
            </a:extLst>
          </p:cNvPr>
          <p:cNvCxnSpPr>
            <a:stCxn id="91" idx="6"/>
            <a:endCxn id="100" idx="2"/>
          </p:cNvCxnSpPr>
          <p:nvPr/>
        </p:nvCxnSpPr>
        <p:spPr>
          <a:xfrm>
            <a:off x="5602272" y="3628985"/>
            <a:ext cx="350299" cy="1057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71D7C44-B948-4E6A-B2FF-5A76D9CD5CF8}"/>
              </a:ext>
            </a:extLst>
          </p:cNvPr>
          <p:cNvCxnSpPr>
            <a:stCxn id="91" idx="6"/>
            <a:endCxn id="101" idx="2"/>
          </p:cNvCxnSpPr>
          <p:nvPr/>
        </p:nvCxnSpPr>
        <p:spPr>
          <a:xfrm>
            <a:off x="5602272" y="3628985"/>
            <a:ext cx="350299" cy="142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C2AEFD2-3580-4D83-9346-2AE16A5F8E7F}"/>
              </a:ext>
            </a:extLst>
          </p:cNvPr>
          <p:cNvCxnSpPr>
            <a:stCxn id="91" idx="6"/>
            <a:endCxn id="102" idx="2"/>
          </p:cNvCxnSpPr>
          <p:nvPr/>
        </p:nvCxnSpPr>
        <p:spPr>
          <a:xfrm>
            <a:off x="5602272" y="3628985"/>
            <a:ext cx="350298" cy="1765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4353791-27FD-4CF2-9BCE-E856279681C1}"/>
              </a:ext>
            </a:extLst>
          </p:cNvPr>
          <p:cNvCxnSpPr>
            <a:stCxn id="92" idx="6"/>
            <a:endCxn id="96" idx="2"/>
          </p:cNvCxnSpPr>
          <p:nvPr/>
        </p:nvCxnSpPr>
        <p:spPr>
          <a:xfrm flipV="1">
            <a:off x="5603977" y="3364873"/>
            <a:ext cx="350302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35D5428-EDD7-484A-B6AE-4CF4EA83C554}"/>
              </a:ext>
            </a:extLst>
          </p:cNvPr>
          <p:cNvCxnSpPr>
            <a:stCxn id="92" idx="6"/>
            <a:endCxn id="97" idx="2"/>
          </p:cNvCxnSpPr>
          <p:nvPr/>
        </p:nvCxnSpPr>
        <p:spPr>
          <a:xfrm flipV="1">
            <a:off x="5603977" y="3698137"/>
            <a:ext cx="348596" cy="26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12B95FC-1460-4071-8775-783FF3B33D93}"/>
              </a:ext>
            </a:extLst>
          </p:cNvPr>
          <p:cNvCxnSpPr>
            <a:stCxn id="92" idx="6"/>
            <a:endCxn id="98" idx="2"/>
          </p:cNvCxnSpPr>
          <p:nvPr/>
        </p:nvCxnSpPr>
        <p:spPr>
          <a:xfrm>
            <a:off x="5603977" y="3962249"/>
            <a:ext cx="348596" cy="59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5C85306-C6AA-4645-9D79-B6613D19872D}"/>
              </a:ext>
            </a:extLst>
          </p:cNvPr>
          <p:cNvCxnSpPr>
            <a:stCxn id="92" idx="6"/>
            <a:endCxn id="99" idx="2"/>
          </p:cNvCxnSpPr>
          <p:nvPr/>
        </p:nvCxnSpPr>
        <p:spPr>
          <a:xfrm>
            <a:off x="5603977" y="3962249"/>
            <a:ext cx="348595" cy="400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738B71D-ECC0-40BA-A964-4E180F19652A}"/>
              </a:ext>
            </a:extLst>
          </p:cNvPr>
          <p:cNvCxnSpPr>
            <a:stCxn id="92" idx="6"/>
            <a:endCxn id="100" idx="2"/>
          </p:cNvCxnSpPr>
          <p:nvPr/>
        </p:nvCxnSpPr>
        <p:spPr>
          <a:xfrm>
            <a:off x="5603977" y="3962249"/>
            <a:ext cx="348594" cy="724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2EF45512-8A09-46CB-99B5-F9448A3E887D}"/>
              </a:ext>
            </a:extLst>
          </p:cNvPr>
          <p:cNvCxnSpPr>
            <a:stCxn id="92" idx="6"/>
            <a:endCxn id="101" idx="2"/>
          </p:cNvCxnSpPr>
          <p:nvPr/>
        </p:nvCxnSpPr>
        <p:spPr>
          <a:xfrm>
            <a:off x="5603977" y="3962249"/>
            <a:ext cx="348594" cy="1090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F7E0066F-3BB4-4574-BDB3-1096095420E3}"/>
              </a:ext>
            </a:extLst>
          </p:cNvPr>
          <p:cNvCxnSpPr>
            <a:stCxn id="92" idx="6"/>
            <a:endCxn id="102" idx="2"/>
          </p:cNvCxnSpPr>
          <p:nvPr/>
        </p:nvCxnSpPr>
        <p:spPr>
          <a:xfrm>
            <a:off x="5603977" y="3962249"/>
            <a:ext cx="348593" cy="143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3B95DF7A-220D-4921-B42E-D25A93A85621}"/>
              </a:ext>
            </a:extLst>
          </p:cNvPr>
          <p:cNvCxnSpPr>
            <a:stCxn id="93" idx="6"/>
            <a:endCxn id="96" idx="2"/>
          </p:cNvCxnSpPr>
          <p:nvPr/>
        </p:nvCxnSpPr>
        <p:spPr>
          <a:xfrm flipV="1">
            <a:off x="5602271" y="3364873"/>
            <a:ext cx="352008" cy="93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84B0B5C-31CB-40F3-B07A-A478E73CB568}"/>
              </a:ext>
            </a:extLst>
          </p:cNvPr>
          <p:cNvCxnSpPr>
            <a:stCxn id="93" idx="6"/>
            <a:endCxn id="97" idx="2"/>
          </p:cNvCxnSpPr>
          <p:nvPr/>
        </p:nvCxnSpPr>
        <p:spPr>
          <a:xfrm flipV="1">
            <a:off x="5602271" y="3698137"/>
            <a:ext cx="350302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A0F45E99-65B9-4B39-8BE4-14AAC1802BB3}"/>
              </a:ext>
            </a:extLst>
          </p:cNvPr>
          <p:cNvCxnSpPr>
            <a:stCxn id="93" idx="6"/>
            <a:endCxn id="98" idx="2"/>
          </p:cNvCxnSpPr>
          <p:nvPr/>
        </p:nvCxnSpPr>
        <p:spPr>
          <a:xfrm flipV="1">
            <a:off x="5602271" y="4022142"/>
            <a:ext cx="350302" cy="27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8733AFB-C3DA-4DCE-A9EE-D63320BD60E5}"/>
              </a:ext>
            </a:extLst>
          </p:cNvPr>
          <p:cNvCxnSpPr>
            <a:stCxn id="93" idx="6"/>
            <a:endCxn id="99" idx="2"/>
          </p:cNvCxnSpPr>
          <p:nvPr/>
        </p:nvCxnSpPr>
        <p:spPr>
          <a:xfrm>
            <a:off x="5602271" y="4295513"/>
            <a:ext cx="350301" cy="6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6395F87-24FF-4EED-A824-49F8D9C3F273}"/>
              </a:ext>
            </a:extLst>
          </p:cNvPr>
          <p:cNvCxnSpPr>
            <a:stCxn id="93" idx="6"/>
            <a:endCxn id="100" idx="2"/>
          </p:cNvCxnSpPr>
          <p:nvPr/>
        </p:nvCxnSpPr>
        <p:spPr>
          <a:xfrm>
            <a:off x="5602271" y="4295513"/>
            <a:ext cx="350300" cy="391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B9B3B66-D93E-4B44-BBF4-10A3B708B47E}"/>
              </a:ext>
            </a:extLst>
          </p:cNvPr>
          <p:cNvCxnSpPr>
            <a:stCxn id="93" idx="6"/>
            <a:endCxn id="101" idx="2"/>
          </p:cNvCxnSpPr>
          <p:nvPr/>
        </p:nvCxnSpPr>
        <p:spPr>
          <a:xfrm>
            <a:off x="5602271" y="4295513"/>
            <a:ext cx="350300" cy="75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E16E526-B85E-4570-9465-4306D929A5CC}"/>
              </a:ext>
            </a:extLst>
          </p:cNvPr>
          <p:cNvCxnSpPr>
            <a:stCxn id="93" idx="6"/>
            <a:endCxn id="102" idx="2"/>
          </p:cNvCxnSpPr>
          <p:nvPr/>
        </p:nvCxnSpPr>
        <p:spPr>
          <a:xfrm>
            <a:off x="5602271" y="4295513"/>
            <a:ext cx="350299" cy="1098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B4B59B6-9E1F-405D-8AD5-AB808D628EEA}"/>
              </a:ext>
            </a:extLst>
          </p:cNvPr>
          <p:cNvCxnSpPr>
            <a:stCxn id="94" idx="6"/>
            <a:endCxn id="96" idx="2"/>
          </p:cNvCxnSpPr>
          <p:nvPr/>
        </p:nvCxnSpPr>
        <p:spPr>
          <a:xfrm flipV="1">
            <a:off x="5602271" y="3364873"/>
            <a:ext cx="352008" cy="125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62D044A-6996-46FC-828B-1ED1D9B52D5F}"/>
              </a:ext>
            </a:extLst>
          </p:cNvPr>
          <p:cNvCxnSpPr>
            <a:stCxn id="94" idx="6"/>
            <a:endCxn id="97" idx="2"/>
          </p:cNvCxnSpPr>
          <p:nvPr/>
        </p:nvCxnSpPr>
        <p:spPr>
          <a:xfrm flipV="1">
            <a:off x="5602271" y="3698137"/>
            <a:ext cx="350302" cy="92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4B903AE8-2FA6-4B8B-A0F0-37960A6C36FE}"/>
              </a:ext>
            </a:extLst>
          </p:cNvPr>
          <p:cNvCxnSpPr>
            <a:stCxn id="94" idx="6"/>
            <a:endCxn id="98" idx="2"/>
          </p:cNvCxnSpPr>
          <p:nvPr/>
        </p:nvCxnSpPr>
        <p:spPr>
          <a:xfrm flipV="1">
            <a:off x="5602271" y="4022142"/>
            <a:ext cx="350302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B4C7FD36-859D-4DCC-93D1-5BB20BB05366}"/>
              </a:ext>
            </a:extLst>
          </p:cNvPr>
          <p:cNvCxnSpPr>
            <a:stCxn id="94" idx="6"/>
            <a:endCxn id="99" idx="2"/>
          </p:cNvCxnSpPr>
          <p:nvPr/>
        </p:nvCxnSpPr>
        <p:spPr>
          <a:xfrm flipV="1">
            <a:off x="5602271" y="4362921"/>
            <a:ext cx="350301" cy="25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5DEEAAF3-BC5F-455A-B0C2-FFB4A91CEE4D}"/>
              </a:ext>
            </a:extLst>
          </p:cNvPr>
          <p:cNvCxnSpPr>
            <a:stCxn id="94" idx="6"/>
            <a:endCxn id="100" idx="2"/>
          </p:cNvCxnSpPr>
          <p:nvPr/>
        </p:nvCxnSpPr>
        <p:spPr>
          <a:xfrm>
            <a:off x="5602271" y="4619518"/>
            <a:ext cx="350300" cy="67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94E8E50-1659-4865-B59F-99C7EC5C9409}"/>
              </a:ext>
            </a:extLst>
          </p:cNvPr>
          <p:cNvCxnSpPr>
            <a:stCxn id="94" idx="6"/>
            <a:endCxn id="101" idx="2"/>
          </p:cNvCxnSpPr>
          <p:nvPr/>
        </p:nvCxnSpPr>
        <p:spPr>
          <a:xfrm>
            <a:off x="5602271" y="4619518"/>
            <a:ext cx="350300" cy="43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E4B28BF-30F0-48F1-BDEC-E7916DAD5C44}"/>
              </a:ext>
            </a:extLst>
          </p:cNvPr>
          <p:cNvCxnSpPr>
            <a:stCxn id="94" idx="6"/>
            <a:endCxn id="102" idx="2"/>
          </p:cNvCxnSpPr>
          <p:nvPr/>
        </p:nvCxnSpPr>
        <p:spPr>
          <a:xfrm>
            <a:off x="5602271" y="4619518"/>
            <a:ext cx="350299" cy="77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86CEBED-B3C1-438B-BF8E-802B1A5B3952}"/>
              </a:ext>
            </a:extLst>
          </p:cNvPr>
          <p:cNvCxnSpPr>
            <a:stCxn id="95" idx="6"/>
            <a:endCxn id="96" idx="2"/>
          </p:cNvCxnSpPr>
          <p:nvPr/>
        </p:nvCxnSpPr>
        <p:spPr>
          <a:xfrm flipV="1">
            <a:off x="5602270" y="3364873"/>
            <a:ext cx="352009" cy="159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9C46EFF-C5CF-4AF8-89C9-AE99FFA0EFFB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5602270" y="3698137"/>
            <a:ext cx="350303" cy="126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87AAAEE0-22C4-4F00-870D-5667818B1458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 flipV="1">
            <a:off x="5602270" y="4022142"/>
            <a:ext cx="350303" cy="93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0886021A-43E7-4B4D-BF19-6312C36C075A}"/>
              </a:ext>
            </a:extLst>
          </p:cNvPr>
          <p:cNvCxnSpPr>
            <a:stCxn id="95" idx="6"/>
            <a:endCxn id="99" idx="2"/>
          </p:cNvCxnSpPr>
          <p:nvPr/>
        </p:nvCxnSpPr>
        <p:spPr>
          <a:xfrm flipV="1">
            <a:off x="5602270" y="4362921"/>
            <a:ext cx="350302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4452B8C2-9C7E-439D-BD2D-6CDE3A953448}"/>
              </a:ext>
            </a:extLst>
          </p:cNvPr>
          <p:cNvCxnSpPr>
            <a:stCxn id="95" idx="6"/>
            <a:endCxn id="100" idx="2"/>
          </p:cNvCxnSpPr>
          <p:nvPr/>
        </p:nvCxnSpPr>
        <p:spPr>
          <a:xfrm flipV="1">
            <a:off x="5602270" y="4686802"/>
            <a:ext cx="350301" cy="27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E70B2E1-3A9A-4444-B46E-AEAC63C87A9B}"/>
              </a:ext>
            </a:extLst>
          </p:cNvPr>
          <p:cNvCxnSpPr>
            <a:stCxn id="95" idx="6"/>
            <a:endCxn id="101" idx="2"/>
          </p:cNvCxnSpPr>
          <p:nvPr/>
        </p:nvCxnSpPr>
        <p:spPr>
          <a:xfrm>
            <a:off x="5602270" y="4960297"/>
            <a:ext cx="350301" cy="9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0AAFD2E-15D7-4DCD-AFC5-8D84003FAE37}"/>
              </a:ext>
            </a:extLst>
          </p:cNvPr>
          <p:cNvCxnSpPr>
            <a:stCxn id="95" idx="6"/>
            <a:endCxn id="102" idx="2"/>
          </p:cNvCxnSpPr>
          <p:nvPr/>
        </p:nvCxnSpPr>
        <p:spPr>
          <a:xfrm>
            <a:off x="5602270" y="4960297"/>
            <a:ext cx="350300" cy="433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A07D2D6A-BEE0-49A3-918A-DB11F18691CB}"/>
              </a:ext>
            </a:extLst>
          </p:cNvPr>
          <p:cNvCxnSpPr>
            <a:stCxn id="96" idx="6"/>
            <a:endCxn id="103" idx="2"/>
          </p:cNvCxnSpPr>
          <p:nvPr/>
        </p:nvCxnSpPr>
        <p:spPr>
          <a:xfrm>
            <a:off x="6204332" y="3364873"/>
            <a:ext cx="411998" cy="93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712F39CD-D6F5-47B8-B508-AA0E2FCA3504}"/>
              </a:ext>
            </a:extLst>
          </p:cNvPr>
          <p:cNvCxnSpPr>
            <a:stCxn id="97" idx="6"/>
            <a:endCxn id="103" idx="2"/>
          </p:cNvCxnSpPr>
          <p:nvPr/>
        </p:nvCxnSpPr>
        <p:spPr>
          <a:xfrm>
            <a:off x="6202626" y="3698137"/>
            <a:ext cx="413704" cy="597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7C1EFD07-9187-4A74-9C9F-FE1D6CE6C1C2}"/>
              </a:ext>
            </a:extLst>
          </p:cNvPr>
          <p:cNvCxnSpPr>
            <a:stCxn id="98" idx="6"/>
            <a:endCxn id="103" idx="2"/>
          </p:cNvCxnSpPr>
          <p:nvPr/>
        </p:nvCxnSpPr>
        <p:spPr>
          <a:xfrm>
            <a:off x="6202626" y="4022142"/>
            <a:ext cx="413704" cy="27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557BB64-72DE-4765-AA94-773B48E955BF}"/>
              </a:ext>
            </a:extLst>
          </p:cNvPr>
          <p:cNvCxnSpPr>
            <a:stCxn id="99" idx="6"/>
            <a:endCxn id="103" idx="2"/>
          </p:cNvCxnSpPr>
          <p:nvPr/>
        </p:nvCxnSpPr>
        <p:spPr>
          <a:xfrm flipV="1">
            <a:off x="6202625" y="4295513"/>
            <a:ext cx="413705" cy="6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C71BFE9-9AFF-472C-90EE-73960198A0E0}"/>
              </a:ext>
            </a:extLst>
          </p:cNvPr>
          <p:cNvCxnSpPr>
            <a:stCxn id="100" idx="6"/>
            <a:endCxn id="103" idx="2"/>
          </p:cNvCxnSpPr>
          <p:nvPr/>
        </p:nvCxnSpPr>
        <p:spPr>
          <a:xfrm flipV="1">
            <a:off x="6202624" y="4295513"/>
            <a:ext cx="413706" cy="391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D67732E1-67E6-4CC6-82BF-F5675BE6427A}"/>
              </a:ext>
            </a:extLst>
          </p:cNvPr>
          <p:cNvCxnSpPr>
            <a:stCxn id="101" idx="6"/>
            <a:endCxn id="103" idx="2"/>
          </p:cNvCxnSpPr>
          <p:nvPr/>
        </p:nvCxnSpPr>
        <p:spPr>
          <a:xfrm flipV="1">
            <a:off x="6202624" y="4295513"/>
            <a:ext cx="413706" cy="75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D7BEEB9-6370-4B29-AE49-ABC15EE58EA4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 flipV="1">
            <a:off x="6202623" y="4295513"/>
            <a:ext cx="413707" cy="1098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29BBEB4-1C34-4A71-88A6-58E60A5B27DA}"/>
              </a:ext>
            </a:extLst>
          </p:cNvPr>
          <p:cNvCxnSpPr/>
          <p:nvPr/>
        </p:nvCxnSpPr>
        <p:spPr>
          <a:xfrm flipH="1">
            <a:off x="5224943" y="3624147"/>
            <a:ext cx="2" cy="13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3724FCF-4FEA-41EC-BBFA-BDD96D850484}"/>
              </a:ext>
            </a:extLst>
          </p:cNvPr>
          <p:cNvCxnSpPr/>
          <p:nvPr/>
        </p:nvCxnSpPr>
        <p:spPr>
          <a:xfrm>
            <a:off x="5224945" y="3624147"/>
            <a:ext cx="12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1B76614-AE6D-4400-8516-3D93958FF413}"/>
              </a:ext>
            </a:extLst>
          </p:cNvPr>
          <p:cNvCxnSpPr/>
          <p:nvPr/>
        </p:nvCxnSpPr>
        <p:spPr>
          <a:xfrm>
            <a:off x="5224945" y="3957411"/>
            <a:ext cx="12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B60E1621-3C7F-400E-AA90-836CF4A2B86A}"/>
              </a:ext>
            </a:extLst>
          </p:cNvPr>
          <p:cNvCxnSpPr/>
          <p:nvPr/>
        </p:nvCxnSpPr>
        <p:spPr>
          <a:xfrm>
            <a:off x="5224945" y="4287795"/>
            <a:ext cx="122962" cy="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38F6746A-16EB-400D-B7CC-076B270CD1EB}"/>
              </a:ext>
            </a:extLst>
          </p:cNvPr>
          <p:cNvCxnSpPr/>
          <p:nvPr/>
        </p:nvCxnSpPr>
        <p:spPr>
          <a:xfrm>
            <a:off x="5224943" y="4611424"/>
            <a:ext cx="122964" cy="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AD21209-54DF-40CF-B56C-AA2BA80547B7}"/>
              </a:ext>
            </a:extLst>
          </p:cNvPr>
          <p:cNvCxnSpPr/>
          <p:nvPr/>
        </p:nvCxnSpPr>
        <p:spPr>
          <a:xfrm>
            <a:off x="5224943" y="4955459"/>
            <a:ext cx="12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0" name="直接连接符 3099">
            <a:extLst>
              <a:ext uri="{FF2B5EF4-FFF2-40B4-BE49-F238E27FC236}">
                <a16:creationId xmlns:a16="http://schemas.microsoft.com/office/drawing/2014/main" id="{9C28B25D-2600-4830-838C-74770012105E}"/>
              </a:ext>
            </a:extLst>
          </p:cNvPr>
          <p:cNvCxnSpPr>
            <a:stCxn id="53" idx="3"/>
          </p:cNvCxnSpPr>
          <p:nvPr/>
        </p:nvCxnSpPr>
        <p:spPr>
          <a:xfrm>
            <a:off x="4932029" y="3392271"/>
            <a:ext cx="292914" cy="916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2" name="直接连接符 3101">
            <a:extLst>
              <a:ext uri="{FF2B5EF4-FFF2-40B4-BE49-F238E27FC236}">
                <a16:creationId xmlns:a16="http://schemas.microsoft.com/office/drawing/2014/main" id="{24FFFCA0-3973-4AB3-835B-8FAB192DA066}"/>
              </a:ext>
            </a:extLst>
          </p:cNvPr>
          <p:cNvCxnSpPr>
            <a:stCxn id="56" idx="3"/>
          </p:cNvCxnSpPr>
          <p:nvPr/>
        </p:nvCxnSpPr>
        <p:spPr>
          <a:xfrm>
            <a:off x="4932028" y="3857660"/>
            <a:ext cx="316933" cy="451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71858F0-688C-4A34-AE8D-F9160A39EFA7}"/>
              </a:ext>
            </a:extLst>
          </p:cNvPr>
          <p:cNvCxnSpPr>
            <a:stCxn id="57" idx="3"/>
          </p:cNvCxnSpPr>
          <p:nvPr/>
        </p:nvCxnSpPr>
        <p:spPr>
          <a:xfrm flipV="1">
            <a:off x="4953656" y="4295513"/>
            <a:ext cx="272992" cy="27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6C8B8D4-D430-4BE9-874A-D37572EEF800}"/>
              </a:ext>
            </a:extLst>
          </p:cNvPr>
          <p:cNvCxnSpPr>
            <a:stCxn id="58" idx="3"/>
          </p:cNvCxnSpPr>
          <p:nvPr/>
        </p:nvCxnSpPr>
        <p:spPr>
          <a:xfrm flipV="1">
            <a:off x="4960618" y="4298980"/>
            <a:ext cx="259443" cy="469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6C08804-869F-4BFA-8E31-49D489134351}"/>
              </a:ext>
            </a:extLst>
          </p:cNvPr>
          <p:cNvCxnSpPr>
            <a:stCxn id="59" idx="3"/>
          </p:cNvCxnSpPr>
          <p:nvPr/>
        </p:nvCxnSpPr>
        <p:spPr>
          <a:xfrm flipV="1">
            <a:off x="4953656" y="4349944"/>
            <a:ext cx="271285" cy="878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C16ACED-B9DB-4EDC-9AAC-855D0E091A46}"/>
              </a:ext>
            </a:extLst>
          </p:cNvPr>
          <p:cNvSpPr txBox="1"/>
          <p:nvPr/>
        </p:nvSpPr>
        <p:spPr>
          <a:xfrm>
            <a:off x="5679728" y="561544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全连接层</a:t>
            </a:r>
          </a:p>
        </p:txBody>
      </p:sp>
    </p:spTree>
    <p:extLst>
      <p:ext uri="{BB962C8B-B14F-4D97-AF65-F5344CB8AC3E}">
        <p14:creationId xmlns:p14="http://schemas.microsoft.com/office/powerpoint/2010/main" val="70448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1745" y="155172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卷积层的优势</a:t>
            </a:r>
            <a:endParaRPr lang="zh-CN" altLang="zh-CN" sz="2000" b="1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CA33E07A-90BD-4171-BD1B-E248F0A31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" y="836713"/>
            <a:ext cx="3550895" cy="25922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DD5AE9D-2DA0-4A16-AB1E-9BFB158C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836713"/>
            <a:ext cx="4608512" cy="26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ED896C24-5C8C-42B7-8AA2-7CFCEFFDF6AC}"/>
              </a:ext>
            </a:extLst>
          </p:cNvPr>
          <p:cNvSpPr txBox="1"/>
          <p:nvPr/>
        </p:nvSpPr>
        <p:spPr>
          <a:xfrm>
            <a:off x="1388234" y="3525089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优势</a:t>
            </a:r>
            <a:r>
              <a:rPr lang="en-US" altLang="zh-CN" sz="1400" dirty="0"/>
              <a:t>1</a:t>
            </a:r>
            <a:r>
              <a:rPr lang="zh-CN" altLang="en-US" sz="1400" dirty="0"/>
              <a:t>：权值共享</a:t>
            </a:r>
            <a:endParaRPr lang="en-US" altLang="zh-CN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347D7E7-EA69-4295-80E2-518CFA1AD1C3}"/>
              </a:ext>
            </a:extLst>
          </p:cNvPr>
          <p:cNvSpPr txBox="1"/>
          <p:nvPr/>
        </p:nvSpPr>
        <p:spPr>
          <a:xfrm>
            <a:off x="5724128" y="35604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优势</a:t>
            </a:r>
            <a:r>
              <a:rPr lang="en-US" altLang="zh-CN" sz="1400" dirty="0"/>
              <a:t>2</a:t>
            </a:r>
            <a:r>
              <a:rPr lang="zh-CN" altLang="en-US" sz="1400" dirty="0"/>
              <a:t>：局部连接</a:t>
            </a:r>
            <a:endParaRPr lang="en-US" altLang="zh-CN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8697421-DC06-4A08-B294-13B3BEE1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1" y="4077072"/>
            <a:ext cx="2832432" cy="217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9A71332B-D59F-4768-A58D-F9F1D586ED2F}"/>
              </a:ext>
            </a:extLst>
          </p:cNvPr>
          <p:cNvSpPr txBox="1"/>
          <p:nvPr/>
        </p:nvSpPr>
        <p:spPr>
          <a:xfrm>
            <a:off x="351091" y="6219394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如果没有权值共享，一个卷积核的参数量为</a:t>
            </a:r>
            <a:endParaRPr lang="en-US" altLang="zh-CN" sz="1400" dirty="0"/>
          </a:p>
        </p:txBody>
      </p:sp>
      <p:pic>
        <p:nvPicPr>
          <p:cNvPr id="2054" name="Picture 6" descr="在这里插入图片描述">
            <a:extLst>
              <a:ext uri="{FF2B5EF4-FFF2-40B4-BE49-F238E27FC236}">
                <a16:creationId xmlns:a16="http://schemas.microsoft.com/office/drawing/2014/main" id="{F75CC04A-38B1-4709-9DBE-9E69E2F3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58" y="4109683"/>
            <a:ext cx="1875085" cy="209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60F145D1-A183-492B-836B-6D73BB87AE61}"/>
              </a:ext>
            </a:extLst>
          </p:cNvPr>
          <p:cNvSpPr txBox="1"/>
          <p:nvPr/>
        </p:nvSpPr>
        <p:spPr>
          <a:xfrm>
            <a:off x="4860032" y="6238058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如果取消局部连接，一个神经元的参数量为</a:t>
            </a:r>
            <a:endParaRPr lang="en-US" altLang="zh-CN" sz="14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C453601-F901-46BD-A0E2-E3C813CB5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6000" b="2826"/>
          <a:stretch/>
        </p:blipFill>
        <p:spPr bwMode="auto">
          <a:xfrm>
            <a:off x="1043608" y="6527171"/>
            <a:ext cx="1975097" cy="2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在这里插入图片描述">
            <a:extLst>
              <a:ext uri="{FF2B5EF4-FFF2-40B4-BE49-F238E27FC236}">
                <a16:creationId xmlns:a16="http://schemas.microsoft.com/office/drawing/2014/main" id="{8FA873DD-670D-495F-9217-7D2029743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056" y="6545968"/>
            <a:ext cx="34575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CCCB74F-3A8F-450B-AAE1-CC9FE43BBBBA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03C7A8D-703C-4738-841D-874D536535E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736" y="147809"/>
            <a:ext cx="7772400" cy="432048"/>
          </a:xfrm>
        </p:spPr>
        <p:txBody>
          <a:bodyPr anchor="ctr"/>
          <a:lstStyle/>
          <a:p>
            <a:pPr algn="l"/>
            <a:r>
              <a:rPr lang="en-US" altLang="zh-CN" sz="2000" b="1" dirty="0"/>
              <a:t>CNN</a:t>
            </a:r>
            <a:r>
              <a:rPr lang="zh-CN" altLang="en-US" sz="2000" b="1" dirty="0"/>
              <a:t>的发展历程</a:t>
            </a:r>
            <a:endParaRPr lang="zh-CN" altLang="zh-CN" sz="2000" b="1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5DA2886-8C7D-498D-B966-627F37A88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3" r="17713"/>
          <a:stretch/>
        </p:blipFill>
        <p:spPr bwMode="auto">
          <a:xfrm>
            <a:off x="651539" y="4553254"/>
            <a:ext cx="96813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B8ABBDC-EA64-473D-B968-55673214FB59}"/>
              </a:ext>
            </a:extLst>
          </p:cNvPr>
          <p:cNvSpPr txBox="1"/>
          <p:nvPr/>
        </p:nvSpPr>
        <p:spPr>
          <a:xfrm>
            <a:off x="163497" y="5702838"/>
            <a:ext cx="19442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1998</a:t>
            </a:r>
            <a:r>
              <a:rPr lang="zh-CN" altLang="en-US" sz="1400" dirty="0"/>
              <a:t>年 </a:t>
            </a:r>
            <a:r>
              <a:rPr lang="en-US" altLang="zh-CN" sz="1400" dirty="0"/>
              <a:t>Yann </a:t>
            </a:r>
            <a:r>
              <a:rPr lang="en-US" altLang="zh-CN" sz="1400" dirty="0" err="1"/>
              <a:t>Lecun</a:t>
            </a:r>
            <a:endParaRPr lang="en-US" altLang="zh-CN" sz="1400" dirty="0"/>
          </a:p>
          <a:p>
            <a:pPr algn="ctr"/>
            <a:r>
              <a:rPr lang="zh-CN" altLang="en-US" sz="1400" dirty="0"/>
              <a:t>卷积神经网络的雏形</a:t>
            </a:r>
            <a:endParaRPr lang="zh-CN" altLang="zh-CN" sz="1400" dirty="0"/>
          </a:p>
          <a:p>
            <a:endParaRPr lang="zh-CN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262B0A3-17C6-4900-B61D-DBCDE06E1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6" r="85332" b="2630"/>
          <a:stretch/>
        </p:blipFill>
        <p:spPr bwMode="auto">
          <a:xfrm>
            <a:off x="611560" y="3645024"/>
            <a:ext cx="1008112" cy="80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11EA4CE-77D6-491E-8EE7-C5981B07AF4B}"/>
              </a:ext>
            </a:extLst>
          </p:cNvPr>
          <p:cNvCxnSpPr>
            <a:cxnSpLocks/>
          </p:cNvCxnSpPr>
          <p:nvPr/>
        </p:nvCxnSpPr>
        <p:spPr>
          <a:xfrm flipV="1">
            <a:off x="1879707" y="3668464"/>
            <a:ext cx="432048" cy="2729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6" name="Picture 8">
            <a:extLst>
              <a:ext uri="{FF2B5EF4-FFF2-40B4-BE49-F238E27FC236}">
                <a16:creationId xmlns:a16="http://schemas.microsoft.com/office/drawing/2014/main" id="{C890D8CB-EDA4-4F20-BBB8-2D4597449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6" r="18500"/>
          <a:stretch/>
        </p:blipFill>
        <p:spPr bwMode="auto">
          <a:xfrm>
            <a:off x="2634046" y="3901922"/>
            <a:ext cx="968133" cy="13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3175DF7-9782-4ECF-96C3-003BE2FDA224}"/>
              </a:ext>
            </a:extLst>
          </p:cNvPr>
          <p:cNvSpPr txBox="1"/>
          <p:nvPr/>
        </p:nvSpPr>
        <p:spPr>
          <a:xfrm>
            <a:off x="2146004" y="530527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2012</a:t>
            </a:r>
            <a:r>
              <a:rPr lang="zh-CN" altLang="en-US" sz="1400" dirty="0"/>
              <a:t>年 </a:t>
            </a:r>
            <a:r>
              <a:rPr lang="en-US" altLang="zh-CN" sz="1400" dirty="0"/>
              <a:t>Hinton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19C6620-401A-4DA8-80F0-9C7147551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9" t="20925" b="2630"/>
          <a:stretch/>
        </p:blipFill>
        <p:spPr bwMode="auto">
          <a:xfrm>
            <a:off x="2571790" y="1404869"/>
            <a:ext cx="5796155" cy="26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67FA7E3-21E9-47E9-A822-7B4A60C27887}"/>
              </a:ext>
            </a:extLst>
          </p:cNvPr>
          <p:cNvSpPr/>
          <p:nvPr/>
        </p:nvSpPr>
        <p:spPr>
          <a:xfrm rot="20645047">
            <a:off x="1821968" y="1626713"/>
            <a:ext cx="4536504" cy="800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195AC5B-AC12-4987-972E-991DD31CE841}"/>
              </a:ext>
            </a:extLst>
          </p:cNvPr>
          <p:cNvSpPr/>
          <p:nvPr/>
        </p:nvSpPr>
        <p:spPr>
          <a:xfrm rot="20637056">
            <a:off x="1741762" y="2134087"/>
            <a:ext cx="4831895" cy="265655"/>
          </a:xfrm>
          <a:prstGeom prst="rightArrow">
            <a:avLst>
              <a:gd name="adj1" fmla="val 50000"/>
              <a:gd name="adj2" fmla="val 88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7D6BF8-30A4-469A-A550-A7B4A026F68A}"/>
              </a:ext>
            </a:extLst>
          </p:cNvPr>
          <p:cNvSpPr txBox="1"/>
          <p:nvPr/>
        </p:nvSpPr>
        <p:spPr>
          <a:xfrm rot="20638066">
            <a:off x="1920545" y="1694412"/>
            <a:ext cx="393996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A9A8A"/>
                </a:solidFill>
              </a:rPr>
              <a:t>由简到繁再到简的卷积神经网络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AA7984-168B-4B15-A3B9-6E4D8B2686E0}"/>
              </a:ext>
            </a:extLst>
          </p:cNvPr>
          <p:cNvSpPr txBox="1"/>
          <p:nvPr/>
        </p:nvSpPr>
        <p:spPr>
          <a:xfrm>
            <a:off x="3995936" y="34770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2014</a:t>
            </a:r>
            <a:r>
              <a:rPr lang="zh-CN" altLang="en-US" sz="1400" dirty="0"/>
              <a:t>年 </a:t>
            </a:r>
            <a:r>
              <a:rPr lang="en-US" altLang="zh-CN" sz="1400" dirty="0"/>
              <a:t>Oxford</a:t>
            </a:r>
          </a:p>
          <a:p>
            <a:pPr algn="ctr"/>
            <a:r>
              <a:rPr lang="en-US" altLang="zh-CN" sz="1400" dirty="0"/>
              <a:t>(16</a:t>
            </a:r>
            <a:r>
              <a:rPr lang="zh-CN" altLang="en-US" sz="1400" dirty="0"/>
              <a:t>层、</a:t>
            </a:r>
            <a:r>
              <a:rPr lang="en-US" altLang="zh-CN" sz="1400" dirty="0"/>
              <a:t>19</a:t>
            </a:r>
            <a:r>
              <a:rPr lang="zh-CN" altLang="en-US" sz="1400" dirty="0"/>
              <a:t>层</a:t>
            </a:r>
            <a:r>
              <a:rPr lang="en-US" altLang="zh-CN" sz="1400" dirty="0"/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1CE4C0-A9DD-4EA3-BD66-33A392C9C4AD}"/>
              </a:ext>
            </a:extLst>
          </p:cNvPr>
          <p:cNvSpPr txBox="1"/>
          <p:nvPr/>
        </p:nvSpPr>
        <p:spPr>
          <a:xfrm>
            <a:off x="5858116" y="2930109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2015</a:t>
            </a:r>
            <a:r>
              <a:rPr lang="zh-CN" altLang="en-US" sz="1400" dirty="0"/>
              <a:t>年 何凯明</a:t>
            </a:r>
            <a:endParaRPr lang="en-US" altLang="zh-CN" sz="1400" dirty="0"/>
          </a:p>
          <a:p>
            <a:pPr algn="ctr"/>
            <a:r>
              <a:rPr lang="en-US" altLang="zh-CN" sz="1400" dirty="0"/>
              <a:t>(152</a:t>
            </a:r>
            <a:r>
              <a:rPr lang="zh-CN" altLang="en-US" sz="1400" dirty="0"/>
              <a:t>层</a:t>
            </a:r>
            <a:r>
              <a:rPr lang="en-US" altLang="zh-CN" sz="1400" dirty="0"/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50276-0976-4FC4-96D8-A36BB18FDEA2}"/>
              </a:ext>
            </a:extLst>
          </p:cNvPr>
          <p:cNvSpPr txBox="1"/>
          <p:nvPr/>
        </p:nvSpPr>
        <p:spPr>
          <a:xfrm>
            <a:off x="6948264" y="265285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2016</a:t>
            </a:r>
            <a:r>
              <a:rPr lang="zh-CN" altLang="en-US" sz="1400" dirty="0"/>
              <a:t>年以后</a:t>
            </a:r>
            <a:endParaRPr lang="en-US" altLang="zh-CN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FD906A-46E6-41F1-A636-D9B366EFF0A7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10D4558-A5F6-4534-A731-5668D32548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1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049" y="155863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一维卷积的三种方式：</a:t>
            </a:r>
            <a:r>
              <a:rPr lang="en-US" altLang="zh-CN" sz="2000" b="1" dirty="0"/>
              <a:t>Full</a:t>
            </a:r>
            <a:r>
              <a:rPr lang="zh-CN" altLang="en-US" sz="2000" b="1" dirty="0"/>
              <a:t>卷积</a:t>
            </a:r>
            <a:endParaRPr lang="zh-CN" altLang="zh-CN" sz="20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9017DD-A879-4DFA-92EB-2B0691C3B392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5709FEA-5508-4B95-A9E4-E54CB8B4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E3350C2-D463-47D2-84DB-B580C83C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12" y="767750"/>
            <a:ext cx="6546557" cy="316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1057BB7-4DF9-4157-B714-E9C28D48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4139927" cy="231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1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049" y="155863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一维卷积的三种方式：</a:t>
            </a:r>
            <a:r>
              <a:rPr lang="en-US" altLang="zh-CN" sz="2000" b="1" dirty="0"/>
              <a:t>Same</a:t>
            </a:r>
            <a:r>
              <a:rPr lang="zh-CN" altLang="en-US" sz="2000" b="1" dirty="0"/>
              <a:t>卷积</a:t>
            </a:r>
            <a:endParaRPr lang="zh-CN" altLang="zh-CN" sz="20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9017DD-A879-4DFA-92EB-2B0691C3B392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5709FEA-5508-4B95-A9E4-E54CB8B4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5EB303A6-CA86-4D25-8C34-74B0BF0E2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54121"/>
            <a:ext cx="5544616" cy="358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C63BBEC-4639-4531-9664-0F3371D2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78" y="4679981"/>
            <a:ext cx="3403065" cy="15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50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049" y="155863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一维卷积的三种方式：</a:t>
            </a:r>
            <a:r>
              <a:rPr lang="en-US" altLang="zh-CN" sz="2000" b="1" dirty="0"/>
              <a:t>Valid</a:t>
            </a:r>
            <a:r>
              <a:rPr lang="zh-CN" altLang="en-US" sz="2000" b="1" dirty="0"/>
              <a:t>卷积</a:t>
            </a:r>
            <a:endParaRPr lang="zh-CN" altLang="zh-CN" sz="20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9017DD-A879-4DFA-92EB-2B0691C3B392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5709FEA-5508-4B95-A9E4-E54CB8B4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DEF8C1FB-C983-470D-8F15-264E8FFC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084857" cy="328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5E0F73E-0C85-4CCD-8475-4516AA062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71" y="2331428"/>
            <a:ext cx="4152961" cy="17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049" y="155863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多变量的一维卷积（以</a:t>
            </a:r>
            <a:r>
              <a:rPr lang="en-US" altLang="zh-CN" sz="2000" b="1" dirty="0"/>
              <a:t>Same</a:t>
            </a:r>
            <a:r>
              <a:rPr lang="zh-CN" altLang="en-US" sz="2000" b="1" dirty="0"/>
              <a:t>卷积为例）</a:t>
            </a:r>
            <a:endParaRPr lang="zh-CN" altLang="zh-CN" sz="20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9017DD-A879-4DFA-92EB-2B0691C3B392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5709FEA-5508-4B95-A9E4-E54CB8B4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8EF23B2-C8DA-4C16-A20B-1FA32755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0" y="1490047"/>
            <a:ext cx="7926449" cy="38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9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049" y="155863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多变量、多卷积核的一维卷积（以</a:t>
            </a:r>
            <a:r>
              <a:rPr lang="en-US" altLang="zh-CN" sz="2000" b="1" dirty="0"/>
              <a:t>Same</a:t>
            </a:r>
            <a:r>
              <a:rPr lang="zh-CN" altLang="en-US" sz="2000" b="1" dirty="0"/>
              <a:t>卷积为例）</a:t>
            </a:r>
            <a:endParaRPr lang="zh-CN" altLang="zh-CN" sz="2000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9017DD-A879-4DFA-92EB-2B0691C3B392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5709FEA-5508-4B95-A9E4-E54CB8B42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666F0C43-FBE2-4560-A088-663A950C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94323"/>
            <a:ext cx="7230597" cy="443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68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049" y="155863"/>
            <a:ext cx="7772400" cy="432048"/>
          </a:xfrm>
        </p:spPr>
        <p:txBody>
          <a:bodyPr anchor="ctr"/>
          <a:lstStyle/>
          <a:p>
            <a:pPr algn="l"/>
            <a:r>
              <a:rPr lang="en-US" altLang="zh-CN" sz="2000" b="1" dirty="0"/>
              <a:t>CNN</a:t>
            </a:r>
            <a:r>
              <a:rPr lang="zh-CN" altLang="en-US" sz="2000" b="1" dirty="0"/>
              <a:t>在一维时序信号中的应用</a:t>
            </a:r>
            <a:endParaRPr lang="zh-CN" altLang="zh-CN" sz="20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73EB5-4E70-47EA-AD04-015E3AB79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20" y="3930549"/>
            <a:ext cx="4097556" cy="2301367"/>
          </a:xfrm>
          <a:prstGeom prst="rect">
            <a:avLst/>
          </a:prstGeom>
        </p:spPr>
      </p:pic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DDAF655B-B88C-4FF0-8CF6-1977E3B17DB1}"/>
              </a:ext>
            </a:extLst>
          </p:cNvPr>
          <p:cNvGraphicFramePr>
            <a:graphicFrameLocks noGrp="1"/>
          </p:cNvGraphicFramePr>
          <p:nvPr/>
        </p:nvGraphicFramePr>
        <p:xfrm>
          <a:off x="1091770" y="1160984"/>
          <a:ext cx="3974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90">
                  <a:extLst>
                    <a:ext uri="{9D8B030D-6E8A-4147-A177-3AD203B41FA5}">
                      <a16:colId xmlns:a16="http://schemas.microsoft.com/office/drawing/2014/main" val="1692615380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4026410030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1851833952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4196307433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354465295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1052986042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1773601595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2548906555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842791529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3962806396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3215096414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3238534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78973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B755A7-152D-47AC-B99D-43A42887E131}"/>
              </a:ext>
            </a:extLst>
          </p:cNvPr>
          <p:cNvCxnSpPr>
            <a:cxnSpLocks/>
          </p:cNvCxnSpPr>
          <p:nvPr/>
        </p:nvCxnSpPr>
        <p:spPr>
          <a:xfrm>
            <a:off x="2953900" y="1531824"/>
            <a:ext cx="0" cy="184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: 空心 10">
            <a:extLst>
              <a:ext uri="{FF2B5EF4-FFF2-40B4-BE49-F238E27FC236}">
                <a16:creationId xmlns:a16="http://schemas.microsoft.com/office/drawing/2014/main" id="{7E81437E-3FD2-4136-9B73-1A3F5BA4019D}"/>
              </a:ext>
            </a:extLst>
          </p:cNvPr>
          <p:cNvSpPr/>
          <p:nvPr/>
        </p:nvSpPr>
        <p:spPr>
          <a:xfrm>
            <a:off x="2810645" y="1715937"/>
            <a:ext cx="286510" cy="286512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C8AA5874-DE8C-4881-B904-7E46C9C8A906}"/>
              </a:ext>
            </a:extLst>
          </p:cNvPr>
          <p:cNvSpPr/>
          <p:nvPr/>
        </p:nvSpPr>
        <p:spPr>
          <a:xfrm>
            <a:off x="2923420" y="1831761"/>
            <a:ext cx="60960" cy="5486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4A293B-980A-4D2F-AE4B-08C8E65B270D}"/>
              </a:ext>
            </a:extLst>
          </p:cNvPr>
          <p:cNvCxnSpPr>
            <a:cxnSpLocks/>
          </p:cNvCxnSpPr>
          <p:nvPr/>
        </p:nvCxnSpPr>
        <p:spPr>
          <a:xfrm>
            <a:off x="2953900" y="2002449"/>
            <a:ext cx="0" cy="184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9CC8FDD3-A094-4457-A3B3-DF27C359B13E}"/>
              </a:ext>
            </a:extLst>
          </p:cNvPr>
          <p:cNvGraphicFramePr>
            <a:graphicFrameLocks noGrp="1"/>
          </p:cNvGraphicFramePr>
          <p:nvPr/>
        </p:nvGraphicFramePr>
        <p:xfrm>
          <a:off x="2457115" y="2186562"/>
          <a:ext cx="993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90">
                  <a:extLst>
                    <a:ext uri="{9D8B030D-6E8A-4147-A177-3AD203B41FA5}">
                      <a16:colId xmlns:a16="http://schemas.microsoft.com/office/drawing/2014/main" val="354465295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1052986042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177360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78973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1B2D74-BF9A-47C9-9481-8DCC3461807B}"/>
              </a:ext>
            </a:extLst>
          </p:cNvPr>
          <p:cNvCxnSpPr>
            <a:cxnSpLocks/>
          </p:cNvCxnSpPr>
          <p:nvPr/>
        </p:nvCxnSpPr>
        <p:spPr>
          <a:xfrm>
            <a:off x="2953900" y="2557402"/>
            <a:ext cx="0" cy="408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3304EC2F-889A-4266-AA58-D8385E215E3E}"/>
              </a:ext>
            </a:extLst>
          </p:cNvPr>
          <p:cNvGraphicFramePr>
            <a:graphicFrameLocks noGrp="1"/>
          </p:cNvGraphicFramePr>
          <p:nvPr/>
        </p:nvGraphicFramePr>
        <p:xfrm>
          <a:off x="1815067" y="2965617"/>
          <a:ext cx="2649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90">
                  <a:extLst>
                    <a:ext uri="{9D8B030D-6E8A-4147-A177-3AD203B41FA5}">
                      <a16:colId xmlns:a16="http://schemas.microsoft.com/office/drawing/2014/main" val="1692615380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4026410030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1851833952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4196307433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354465295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1052986042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1773601595"/>
                    </a:ext>
                  </a:extLst>
                </a:gridCol>
                <a:gridCol w="331190">
                  <a:extLst>
                    <a:ext uri="{9D8B030D-6E8A-4147-A177-3AD203B41FA5}">
                      <a16:colId xmlns:a16="http://schemas.microsoft.com/office/drawing/2014/main" val="254890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78973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4D18B2B-4917-4F94-B7F4-7FD9ACF3D6D6}"/>
              </a:ext>
            </a:extLst>
          </p:cNvPr>
          <p:cNvCxnSpPr>
            <a:cxnSpLocks/>
          </p:cNvCxnSpPr>
          <p:nvPr/>
        </p:nvCxnSpPr>
        <p:spPr>
          <a:xfrm>
            <a:off x="3393233" y="927452"/>
            <a:ext cx="6583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791EF0C-0513-43B2-ABBD-321A91D4F659}"/>
              </a:ext>
            </a:extLst>
          </p:cNvPr>
          <p:cNvSpPr txBox="1"/>
          <p:nvPr/>
        </p:nvSpPr>
        <p:spPr>
          <a:xfrm>
            <a:off x="32544" y="1207904"/>
            <a:ext cx="975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B10F25-44DD-4EA1-9851-54DFCDA55FFA}"/>
              </a:ext>
            </a:extLst>
          </p:cNvPr>
          <p:cNvSpPr txBox="1"/>
          <p:nvPr/>
        </p:nvSpPr>
        <p:spPr>
          <a:xfrm>
            <a:off x="32544" y="2280403"/>
            <a:ext cx="146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卷积核权重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BA0C97-AF5A-4506-AF48-AD18847D39C8}"/>
              </a:ext>
            </a:extLst>
          </p:cNvPr>
          <p:cNvSpPr txBox="1"/>
          <p:nvPr/>
        </p:nvSpPr>
        <p:spPr>
          <a:xfrm>
            <a:off x="1911292" y="2623009"/>
            <a:ext cx="946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Dot product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9531DE-E9E7-44FC-8E59-47A1CFC1B92B}"/>
              </a:ext>
            </a:extLst>
          </p:cNvPr>
          <p:cNvSpPr txBox="1"/>
          <p:nvPr/>
        </p:nvSpPr>
        <p:spPr>
          <a:xfrm>
            <a:off x="32544" y="3028982"/>
            <a:ext cx="146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3F2AA8-B1B5-4102-98C2-71C64D60F993}"/>
              </a:ext>
            </a:extLst>
          </p:cNvPr>
          <p:cNvSpPr txBox="1"/>
          <p:nvPr/>
        </p:nvSpPr>
        <p:spPr>
          <a:xfrm>
            <a:off x="2248479" y="3511268"/>
            <a:ext cx="115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一维卷积层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0415F0-ADA3-4123-9A49-D7A7E3314CC9}"/>
              </a:ext>
            </a:extLst>
          </p:cNvPr>
          <p:cNvSpPr txBox="1"/>
          <p:nvPr/>
        </p:nvSpPr>
        <p:spPr>
          <a:xfrm>
            <a:off x="3403152" y="5426243"/>
            <a:ext cx="73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2F6655-F885-42DF-8BDC-6B3A0A2F31ED}"/>
              </a:ext>
            </a:extLst>
          </p:cNvPr>
          <p:cNvSpPr txBox="1"/>
          <p:nvPr/>
        </p:nvSpPr>
        <p:spPr>
          <a:xfrm>
            <a:off x="3399745" y="4555152"/>
            <a:ext cx="73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95534302-F746-4F5A-AAF2-33590B4F08AF}"/>
              </a:ext>
            </a:extLst>
          </p:cNvPr>
          <p:cNvSpPr/>
          <p:nvPr/>
        </p:nvSpPr>
        <p:spPr>
          <a:xfrm flipH="1">
            <a:off x="6732240" y="4213145"/>
            <a:ext cx="1289992" cy="1736136"/>
          </a:xfrm>
          <a:prstGeom prst="rtTriangl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CFD4096-F3F6-47B4-80FC-21A431D6266D}"/>
              </a:ext>
            </a:extLst>
          </p:cNvPr>
          <p:cNvSpPr/>
          <p:nvPr/>
        </p:nvSpPr>
        <p:spPr>
          <a:xfrm>
            <a:off x="7771791" y="3381036"/>
            <a:ext cx="432045" cy="4082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5E24361E-4AEF-4A5B-9E58-604BB1CE878B}"/>
              </a:ext>
            </a:extLst>
          </p:cNvPr>
          <p:cNvSpPr/>
          <p:nvPr/>
        </p:nvSpPr>
        <p:spPr>
          <a:xfrm flipH="1">
            <a:off x="6152868" y="3585143"/>
            <a:ext cx="1866056" cy="2375728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5E9F06-FDDF-4627-9435-8DF16B29FF4C}"/>
              </a:ext>
            </a:extLst>
          </p:cNvPr>
          <p:cNvSpPr txBox="1"/>
          <p:nvPr/>
        </p:nvSpPr>
        <p:spPr>
          <a:xfrm>
            <a:off x="5279594" y="6364571"/>
            <a:ext cx="247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卷积核尺寸为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，步长为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9017DD-A879-4DFA-92EB-2B0691C3B392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5709FEA-5508-4B95-A9E4-E54CB8B42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C6B5F3E-5F38-4642-86BF-5BA56A53C095}"/>
              </a:ext>
            </a:extLst>
          </p:cNvPr>
          <p:cNvSpPr txBox="1"/>
          <p:nvPr/>
        </p:nvSpPr>
        <p:spPr>
          <a:xfrm>
            <a:off x="2987331" y="5002812"/>
            <a:ext cx="132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2203D5-FBF5-4C0B-8C21-AFBD028F2CFC}"/>
              </a:ext>
            </a:extLst>
          </p:cNvPr>
          <p:cNvSpPr txBox="1"/>
          <p:nvPr/>
        </p:nvSpPr>
        <p:spPr>
          <a:xfrm>
            <a:off x="2999198" y="4133929"/>
            <a:ext cx="132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2680B1-F5E6-4A10-AE76-46A5B9830DAC}"/>
              </a:ext>
            </a:extLst>
          </p:cNvPr>
          <p:cNvSpPr txBox="1"/>
          <p:nvPr/>
        </p:nvSpPr>
        <p:spPr>
          <a:xfrm>
            <a:off x="8295490" y="4059256"/>
            <a:ext cx="519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8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EC1F347-1861-4A39-B8F1-1DDAAF5AA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568" y="1771506"/>
            <a:ext cx="6858000" cy="3817733"/>
          </a:xfrm>
        </p:spPr>
        <p:txBody>
          <a:bodyPr/>
          <a:lstStyle/>
          <a:p>
            <a:pPr algn="l"/>
            <a:r>
              <a:rPr lang="zh-CN" altLang="en-US" b="1" dirty="0"/>
              <a:t>姓名</a:t>
            </a:r>
            <a:r>
              <a:rPr lang="zh-CN" altLang="en-US" dirty="0"/>
              <a:t>：唐煜桂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b="1" dirty="0"/>
              <a:t>专业</a:t>
            </a:r>
            <a:r>
              <a:rPr lang="zh-CN" altLang="en-US" dirty="0"/>
              <a:t>：机械工程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b="1" dirty="0"/>
              <a:t>研究方向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r>
              <a:rPr lang="zh-CN" altLang="en-US" dirty="0"/>
              <a:t>水下图像复原、电池健康状态估计、光伏功率预测（深度学习、迁移学习）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732494-180A-4812-8DD8-64C10DF1AC67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FC8594-29D1-4475-81AE-989AFDDCF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03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54" y="129742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扩张卷积网络</a:t>
            </a:r>
            <a:endParaRPr lang="zh-CN" altLang="zh-CN" sz="20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73CB52-A302-4E67-93D2-1E544D223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05" y="1849231"/>
            <a:ext cx="7596336" cy="3159538"/>
          </a:xfrm>
          <a:prstGeom prst="rect">
            <a:avLst/>
          </a:prstGeom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3043E2FC-9289-4EC0-92AC-50206A3BA2BF}"/>
              </a:ext>
            </a:extLst>
          </p:cNvPr>
          <p:cNvSpPr/>
          <p:nvPr/>
        </p:nvSpPr>
        <p:spPr>
          <a:xfrm flipH="1">
            <a:off x="4638041" y="2128879"/>
            <a:ext cx="3739952" cy="2528664"/>
          </a:xfrm>
          <a:prstGeom prst="rtTriangl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B40F34-EFA1-4961-A64B-04BD5B814999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5A69BA-35E3-4E58-9139-E4499B0EE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830F56-8A76-4D2B-AAD1-83CB093FC0C8}"/>
              </a:ext>
            </a:extLst>
          </p:cNvPr>
          <p:cNvSpPr txBox="1"/>
          <p:nvPr/>
        </p:nvSpPr>
        <p:spPr>
          <a:xfrm>
            <a:off x="4333810" y="5149917"/>
            <a:ext cx="118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卷积核尺寸为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257AD-459A-4FB1-8B1A-BCFE547A808F}"/>
              </a:ext>
            </a:extLst>
          </p:cNvPr>
          <p:cNvSpPr txBox="1"/>
          <p:nvPr/>
        </p:nvSpPr>
        <p:spPr>
          <a:xfrm>
            <a:off x="440468" y="4217258"/>
            <a:ext cx="73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6D61F5-F25F-4598-BBF8-001130C2E2E4}"/>
              </a:ext>
            </a:extLst>
          </p:cNvPr>
          <p:cNvSpPr txBox="1"/>
          <p:nvPr/>
        </p:nvSpPr>
        <p:spPr>
          <a:xfrm>
            <a:off x="437061" y="3346167"/>
            <a:ext cx="73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A26B44-E110-4812-AB52-3F07E0B047E0}"/>
              </a:ext>
            </a:extLst>
          </p:cNvPr>
          <p:cNvSpPr txBox="1"/>
          <p:nvPr/>
        </p:nvSpPr>
        <p:spPr>
          <a:xfrm>
            <a:off x="24647" y="3793827"/>
            <a:ext cx="132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44BFAD-C817-4BCE-AA68-82E557E54D3A}"/>
              </a:ext>
            </a:extLst>
          </p:cNvPr>
          <p:cNvSpPr txBox="1"/>
          <p:nvPr/>
        </p:nvSpPr>
        <p:spPr>
          <a:xfrm>
            <a:off x="36514" y="2924944"/>
            <a:ext cx="132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9C1AA0-1544-43DC-9F8A-134AE04DA35A}"/>
              </a:ext>
            </a:extLst>
          </p:cNvPr>
          <p:cNvSpPr txBox="1"/>
          <p:nvPr/>
        </p:nvSpPr>
        <p:spPr>
          <a:xfrm>
            <a:off x="446380" y="2409748"/>
            <a:ext cx="73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024B2B-65D5-47CC-B814-C3891549441E}"/>
              </a:ext>
            </a:extLst>
          </p:cNvPr>
          <p:cNvSpPr txBox="1"/>
          <p:nvPr/>
        </p:nvSpPr>
        <p:spPr>
          <a:xfrm>
            <a:off x="45833" y="1988525"/>
            <a:ext cx="132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</a:t>
            </a:r>
          </a:p>
        </p:txBody>
      </p:sp>
    </p:spTree>
    <p:extLst>
      <p:ext uri="{BB962C8B-B14F-4D97-AF65-F5344CB8AC3E}">
        <p14:creationId xmlns:p14="http://schemas.microsoft.com/office/powerpoint/2010/main" val="30197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3208" y="147983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扩张卷积网络的应用（</a:t>
            </a:r>
            <a:r>
              <a:rPr lang="en-US" altLang="zh-CN" sz="2000" b="1" dirty="0" err="1"/>
              <a:t>WaveNet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文字转语音）</a:t>
            </a:r>
            <a:endParaRPr lang="zh-CN" altLang="zh-CN" sz="20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3C9A4C-A63D-4157-B3C2-F17ABA81AD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71" y="1196752"/>
            <a:ext cx="6787749" cy="3119983"/>
          </a:xfrm>
          <a:prstGeom prst="rect">
            <a:avLst/>
          </a:prstGeom>
        </p:spPr>
      </p:pic>
      <p:pic>
        <p:nvPicPr>
          <p:cNvPr id="6" name="concatenative-2">
            <a:hlinkClick r:id="" action="ppaction://media"/>
            <a:extLst>
              <a:ext uri="{FF2B5EF4-FFF2-40B4-BE49-F238E27FC236}">
                <a16:creationId xmlns:a16="http://schemas.microsoft.com/office/drawing/2014/main" id="{0745DD3C-1F9D-4ECF-B2B9-706C6F9ADF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763688" y="4717200"/>
            <a:ext cx="609600" cy="609600"/>
          </a:xfrm>
          <a:prstGeom prst="rect">
            <a:avLst/>
          </a:prstGeom>
        </p:spPr>
      </p:pic>
      <p:pic>
        <p:nvPicPr>
          <p:cNvPr id="8" name="wavenet-2">
            <a:hlinkClick r:id="" action="ppaction://media"/>
            <a:extLst>
              <a:ext uri="{FF2B5EF4-FFF2-40B4-BE49-F238E27FC236}">
                <a16:creationId xmlns:a16="http://schemas.microsoft.com/office/drawing/2014/main" id="{948ECF78-B4B2-41AC-8700-391C769F58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763688" y="5827572"/>
            <a:ext cx="609600" cy="609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3FDCB9-9269-4A97-A64C-CE273F1659DD}"/>
              </a:ext>
            </a:extLst>
          </p:cNvPr>
          <p:cNvSpPr txBox="1"/>
          <p:nvPr/>
        </p:nvSpPr>
        <p:spPr>
          <a:xfrm>
            <a:off x="70666" y="485286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Google TTS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1A7A17-6A68-43DE-81C4-141AF2C5DCC8}"/>
              </a:ext>
            </a:extLst>
          </p:cNvPr>
          <p:cNvSpPr txBox="1"/>
          <p:nvPr/>
        </p:nvSpPr>
        <p:spPr>
          <a:xfrm>
            <a:off x="251520" y="594770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WaveNet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8F4F34-61B0-4126-8BDB-3D731808B876}"/>
              </a:ext>
            </a:extLst>
          </p:cNvPr>
          <p:cNvSpPr txBox="1"/>
          <p:nvPr/>
        </p:nvSpPr>
        <p:spPr>
          <a:xfrm>
            <a:off x="3707904" y="5408078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</a:t>
            </a:r>
            <a:r>
              <a:rPr lang="en-US" altLang="zh-CN" dirty="0" err="1"/>
              <a:t>WaveNet</a:t>
            </a:r>
            <a:r>
              <a:rPr lang="zh-CN" altLang="en-US" dirty="0"/>
              <a:t>自主生成古典乐：</a:t>
            </a:r>
          </a:p>
        </p:txBody>
      </p:sp>
      <p:pic>
        <p:nvPicPr>
          <p:cNvPr id="10" name="sample_6">
            <a:hlinkClick r:id="" action="ppaction://media"/>
            <a:extLst>
              <a:ext uri="{FF2B5EF4-FFF2-40B4-BE49-F238E27FC236}">
                <a16:creationId xmlns:a16="http://schemas.microsoft.com/office/drawing/2014/main" id="{2562F664-4740-4BD1-8C78-ACB3519CFD8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310937" y="5217972"/>
            <a:ext cx="609600" cy="6096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FE7D621-171E-47E9-94FF-E30EDB7C02DB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28FE46-271E-4BF9-8C54-56E38317D1F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0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33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24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3208" y="147983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实验（余额宝购买曲线的预测）</a:t>
            </a:r>
            <a:endParaRPr lang="zh-CN" altLang="zh-CN" sz="20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E7D621-171E-47E9-94FF-E30EDB7C02DB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28FE46-271E-4BF9-8C54-56E38317D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9454A65-E193-47B9-9C85-826839416F1E}"/>
              </a:ext>
            </a:extLst>
          </p:cNvPr>
          <p:cNvSpPr txBox="1"/>
          <p:nvPr/>
        </p:nvSpPr>
        <p:spPr>
          <a:xfrm>
            <a:off x="251520" y="1030707"/>
            <a:ext cx="678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数据集来源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余额宝申购金额曲线（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2014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月至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2014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月）</a:t>
            </a:r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A1B2EA5-43EC-4A56-8041-8AB2F830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532440" cy="3412976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A38B61D-F442-427B-945D-7D9CCAAEF94E}"/>
              </a:ext>
            </a:extLst>
          </p:cNvPr>
          <p:cNvCxnSpPr>
            <a:cxnSpLocks/>
          </p:cNvCxnSpPr>
          <p:nvPr/>
        </p:nvCxnSpPr>
        <p:spPr>
          <a:xfrm>
            <a:off x="5652120" y="2204864"/>
            <a:ext cx="0" cy="25202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42229D6-AE2E-4895-9A11-7B844BBB32EB}"/>
              </a:ext>
            </a:extLst>
          </p:cNvPr>
          <p:cNvSpPr txBox="1"/>
          <p:nvPr/>
        </p:nvSpPr>
        <p:spPr>
          <a:xfrm>
            <a:off x="3228417" y="2585885"/>
            <a:ext cx="670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BF66E0-43C7-4665-AC1B-44145B6721A3}"/>
              </a:ext>
            </a:extLst>
          </p:cNvPr>
          <p:cNvSpPr txBox="1"/>
          <p:nvPr/>
        </p:nvSpPr>
        <p:spPr>
          <a:xfrm>
            <a:off x="6549169" y="2610274"/>
            <a:ext cx="670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420408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3208" y="147983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实验（余额宝购买曲线的预测）</a:t>
            </a:r>
            <a:endParaRPr lang="zh-CN" altLang="zh-CN" sz="20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E7D621-171E-47E9-94FF-E30EDB7C02DB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28FE46-271E-4BF9-8C54-56E38317D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9454A65-E193-47B9-9C85-826839416F1E}"/>
              </a:ext>
            </a:extLst>
          </p:cNvPr>
          <p:cNvSpPr txBox="1"/>
          <p:nvPr/>
        </p:nvSpPr>
        <p:spPr>
          <a:xfrm>
            <a:off x="251520" y="1030707"/>
            <a:ext cx="67869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步骤：</a:t>
            </a:r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读取数据集</a:t>
            </a:r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划分数据集（训练集、测试集）（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月份训练，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月份测试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</a:rPr>
              <a:t>归一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化（标准化）训练集</a:t>
            </a:r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模型搭建、训练</a:t>
            </a:r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归一化（标准化）测试集 （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利用训练集的信息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利用训练好的模型预测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月份</a:t>
            </a:r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将预测结果反归一化得到最终的预测曲线</a:t>
            </a:r>
            <a:endParaRPr lang="en-US" altLang="zh-CN" sz="16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081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3208" y="147983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预测结果</a:t>
            </a:r>
            <a:endParaRPr lang="zh-CN" altLang="zh-CN" sz="20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E7D621-171E-47E9-94FF-E30EDB7C02DB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28FE46-271E-4BF9-8C54-56E38317D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3B24B2-1124-49C9-A2CA-7DAF0215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83" y="984221"/>
            <a:ext cx="5903833" cy="44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34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E7D621-171E-47E9-94FF-E30EDB7C02DB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28FE46-271E-4BF9-8C54-56E38317D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CFD2061-491B-49E0-AE93-04E57BB75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327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291" y="79997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神经网络（</a:t>
            </a:r>
            <a:r>
              <a:rPr lang="en-US" altLang="zh-CN" sz="2000" b="1" dirty="0"/>
              <a:t>Neural Network</a:t>
            </a:r>
            <a:r>
              <a:rPr lang="zh-CN" altLang="en-US" sz="2000" b="1" dirty="0"/>
              <a:t>）</a:t>
            </a:r>
            <a:endParaRPr lang="zh-CN" altLang="zh-CN" sz="20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BE4D07-5C1F-4044-A453-0D655286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4" y="1366277"/>
            <a:ext cx="2880320" cy="139651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D9C2A08-761B-4992-B415-4F569157F519}"/>
              </a:ext>
            </a:extLst>
          </p:cNvPr>
          <p:cNvSpPr/>
          <p:nvPr/>
        </p:nvSpPr>
        <p:spPr>
          <a:xfrm>
            <a:off x="878541" y="3628429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3833E9F-25D6-4212-B0B6-71E4F66ABE97}"/>
              </a:ext>
            </a:extLst>
          </p:cNvPr>
          <p:cNvSpPr/>
          <p:nvPr/>
        </p:nvSpPr>
        <p:spPr>
          <a:xfrm>
            <a:off x="880246" y="3961693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BB6E7A4-F159-49C5-B2F9-1EEA653C4E83}"/>
              </a:ext>
            </a:extLst>
          </p:cNvPr>
          <p:cNvSpPr/>
          <p:nvPr/>
        </p:nvSpPr>
        <p:spPr>
          <a:xfrm>
            <a:off x="878540" y="4294957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5DB0600-7B30-4507-8C05-74A53EB60B6B}"/>
              </a:ext>
            </a:extLst>
          </p:cNvPr>
          <p:cNvSpPr/>
          <p:nvPr/>
        </p:nvSpPr>
        <p:spPr>
          <a:xfrm>
            <a:off x="878540" y="4618962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2BC117E-3259-4918-A207-D224DFC735EB}"/>
              </a:ext>
            </a:extLst>
          </p:cNvPr>
          <p:cNvSpPr/>
          <p:nvPr/>
        </p:nvSpPr>
        <p:spPr>
          <a:xfrm>
            <a:off x="878539" y="4959741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C94CC47-019B-4866-AB53-FB98ED5AC529}"/>
              </a:ext>
            </a:extLst>
          </p:cNvPr>
          <p:cNvSpPr/>
          <p:nvPr/>
        </p:nvSpPr>
        <p:spPr>
          <a:xfrm>
            <a:off x="2250353" y="3337463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1BF86F-D5DE-4CEE-9E12-75334B4CBF3C}"/>
              </a:ext>
            </a:extLst>
          </p:cNvPr>
          <p:cNvSpPr/>
          <p:nvPr/>
        </p:nvSpPr>
        <p:spPr>
          <a:xfrm>
            <a:off x="2248647" y="3670727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B3D192E-E844-465F-9D0C-52862130EEBB}"/>
              </a:ext>
            </a:extLst>
          </p:cNvPr>
          <p:cNvSpPr/>
          <p:nvPr/>
        </p:nvSpPr>
        <p:spPr>
          <a:xfrm>
            <a:off x="2248647" y="3994732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350045F-1682-4B2E-9061-38FE0175D8DD}"/>
              </a:ext>
            </a:extLst>
          </p:cNvPr>
          <p:cNvSpPr/>
          <p:nvPr/>
        </p:nvSpPr>
        <p:spPr>
          <a:xfrm>
            <a:off x="2248646" y="4335511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0A8E7F-4162-4B2C-B0BA-A19B1C657CFE}"/>
              </a:ext>
            </a:extLst>
          </p:cNvPr>
          <p:cNvSpPr/>
          <p:nvPr/>
        </p:nvSpPr>
        <p:spPr>
          <a:xfrm>
            <a:off x="2248645" y="4659392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56E26CA-E97F-435F-B92F-B1AC78F569CB}"/>
              </a:ext>
            </a:extLst>
          </p:cNvPr>
          <p:cNvSpPr/>
          <p:nvPr/>
        </p:nvSpPr>
        <p:spPr>
          <a:xfrm>
            <a:off x="2248645" y="5025828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3BA2FD7-68A6-4C54-83E4-157A4C9E63A7}"/>
              </a:ext>
            </a:extLst>
          </p:cNvPr>
          <p:cNvSpPr/>
          <p:nvPr/>
        </p:nvSpPr>
        <p:spPr>
          <a:xfrm>
            <a:off x="2248644" y="5366607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C56F7C3-AB5F-4608-B4C0-E0CBE4657EA0}"/>
              </a:ext>
            </a:extLst>
          </p:cNvPr>
          <p:cNvSpPr/>
          <p:nvPr/>
        </p:nvSpPr>
        <p:spPr>
          <a:xfrm>
            <a:off x="3654885" y="4292077"/>
            <a:ext cx="250053" cy="2209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702D324-B489-43C5-AD60-6E01AE031D9B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1128594" y="3447921"/>
            <a:ext cx="1121759" cy="290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AC49015-ECB6-4FA0-916F-3E92D7964E1C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128594" y="3738887"/>
            <a:ext cx="1120053" cy="42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89D9572-4886-4434-B1C9-B7519E1F14F2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1128594" y="3738887"/>
            <a:ext cx="1120053" cy="366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645BDC8-1670-4A98-BB59-EA86D3256CA9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1128594" y="3738887"/>
            <a:ext cx="1120052" cy="707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EE8D19A-3CE8-4150-9466-CF239CF10162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128594" y="3738887"/>
            <a:ext cx="1120051" cy="103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ABE4654-FA2C-437B-873E-2F1549273CFC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128594" y="3738887"/>
            <a:ext cx="1120051" cy="1397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3A3382-3343-401C-8130-F36EC6CC0D7B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128594" y="3738887"/>
            <a:ext cx="1120050" cy="173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BB79911-E68F-420F-8CB5-73B324E7F7B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1130299" y="3447921"/>
            <a:ext cx="1120054" cy="62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F64BF60-8830-4DCD-9C17-1A8529702676}"/>
              </a:ext>
            </a:extLst>
          </p:cNvPr>
          <p:cNvCxnSpPr>
            <a:stCxn id="6" idx="6"/>
            <a:endCxn id="12" idx="2"/>
          </p:cNvCxnSpPr>
          <p:nvPr/>
        </p:nvCxnSpPr>
        <p:spPr>
          <a:xfrm flipV="1">
            <a:off x="1130299" y="3781185"/>
            <a:ext cx="1118348" cy="290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6CEB633-BF05-4753-9409-44F5D487C79E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1130299" y="4072151"/>
            <a:ext cx="1118348" cy="33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8235A54-3F93-4EC8-99D3-738BA8D60640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1130299" y="4072151"/>
            <a:ext cx="1118347" cy="373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4459FB-AD6B-41EF-BA9B-959FE6386181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1130299" y="4072151"/>
            <a:ext cx="1118346" cy="697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35E3AA7-7803-4EA4-9DCC-DF6E54569341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130299" y="4072151"/>
            <a:ext cx="1118346" cy="1064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2588C4F-319F-4712-8082-D838BCF2C2D2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130299" y="4072151"/>
            <a:ext cx="1118345" cy="140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398A39D-7BAD-41B7-9C17-CD4AA7B9773D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1128593" y="3447921"/>
            <a:ext cx="1121760" cy="95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D65EE05-5585-47F2-928E-6861A9D89E60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1128593" y="3781185"/>
            <a:ext cx="1120054" cy="62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C04D7C6-935A-4EE9-821A-0C3403510ACE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1128593" y="4105190"/>
            <a:ext cx="1120054" cy="30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9881CC1-A61C-4CC9-9BCE-79B43A23E38C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1128593" y="4405415"/>
            <a:ext cx="1120053" cy="40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FB11504-2C98-4607-B3A8-AB857C18BC79}"/>
              </a:ext>
            </a:extLst>
          </p:cNvPr>
          <p:cNvCxnSpPr>
            <a:stCxn id="7" idx="6"/>
            <a:endCxn id="15" idx="2"/>
          </p:cNvCxnSpPr>
          <p:nvPr/>
        </p:nvCxnSpPr>
        <p:spPr>
          <a:xfrm>
            <a:off x="1128593" y="4405415"/>
            <a:ext cx="1120052" cy="364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D3F55E5-8285-4991-8580-6B40E299EE20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1128593" y="4405415"/>
            <a:ext cx="1120052" cy="730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8AE867-5AE8-4DC5-892B-8BFA896F7397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128593" y="4405415"/>
            <a:ext cx="1120051" cy="107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B4D23CA-0D95-40ED-A4B4-AB94E4FA29C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1128593" y="3447921"/>
            <a:ext cx="1121760" cy="1281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5F37895-B460-4ECF-B1F1-BC5C6597662C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1128593" y="3781185"/>
            <a:ext cx="1120054" cy="948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38CF0F7-B0A2-4638-98A3-6545F1322BF6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1128593" y="4105190"/>
            <a:ext cx="1120054" cy="62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64C6E77-EACC-4B76-8090-6C7C0E045CFA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128593" y="4445969"/>
            <a:ext cx="1120053" cy="283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9868301-7C09-4C3E-BA1F-FAFD5F4F23FB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1128593" y="4729420"/>
            <a:ext cx="1120052" cy="40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06724EE-9796-4371-ABE6-40A842AEC513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1128593" y="4729420"/>
            <a:ext cx="1120052" cy="406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F535798-8810-496F-811D-F736AF552F39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1128593" y="4729420"/>
            <a:ext cx="1120051" cy="747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4B71140-6950-419A-9F99-5D7E7F12E6D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1128592" y="3447921"/>
            <a:ext cx="1121761" cy="1622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B2279E6-ABFC-41EB-AE55-CAA27CEC0DB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1128592" y="3781185"/>
            <a:ext cx="1120055" cy="1289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107600E-8964-44EB-91DB-C969DE3D3122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128592" y="4105190"/>
            <a:ext cx="1120055" cy="965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234CD0C-57CB-4CF7-8352-7B0BD8D89805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1128592" y="4445969"/>
            <a:ext cx="1120054" cy="624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B96CDBF-BEDA-49A8-A831-49E7579C8979}"/>
              </a:ext>
            </a:extLst>
          </p:cNvPr>
          <p:cNvCxnSpPr>
            <a:stCxn id="9" idx="6"/>
            <a:endCxn id="15" idx="2"/>
          </p:cNvCxnSpPr>
          <p:nvPr/>
        </p:nvCxnSpPr>
        <p:spPr>
          <a:xfrm flipV="1">
            <a:off x="1128592" y="4769850"/>
            <a:ext cx="1120053" cy="30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D4B21A5-4625-4B07-B8E5-48122849F63F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1128592" y="5070199"/>
            <a:ext cx="1120053" cy="66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80E9C13-D1DB-4B75-B171-76C0A9E4768E}"/>
              </a:ext>
            </a:extLst>
          </p:cNvPr>
          <p:cNvCxnSpPr>
            <a:stCxn id="9" idx="6"/>
            <a:endCxn id="17" idx="2"/>
          </p:cNvCxnSpPr>
          <p:nvPr/>
        </p:nvCxnSpPr>
        <p:spPr>
          <a:xfrm>
            <a:off x="1128592" y="5070199"/>
            <a:ext cx="1120052" cy="406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A21DDBB-B4E8-4D67-B4B3-652E61ABA9DD}"/>
              </a:ext>
            </a:extLst>
          </p:cNvPr>
          <p:cNvCxnSpPr>
            <a:stCxn id="10" idx="6"/>
            <a:endCxn id="18" idx="2"/>
          </p:cNvCxnSpPr>
          <p:nvPr/>
        </p:nvCxnSpPr>
        <p:spPr>
          <a:xfrm>
            <a:off x="2500406" y="3447921"/>
            <a:ext cx="1154479" cy="954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F882C56-0248-41CC-9B8E-DABAC1447EF3}"/>
              </a:ext>
            </a:extLst>
          </p:cNvPr>
          <p:cNvCxnSpPr>
            <a:stCxn id="12" idx="6"/>
            <a:endCxn id="18" idx="2"/>
          </p:cNvCxnSpPr>
          <p:nvPr/>
        </p:nvCxnSpPr>
        <p:spPr>
          <a:xfrm>
            <a:off x="2498700" y="3781185"/>
            <a:ext cx="1156185" cy="62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DEF6FF3-675F-4216-BABB-80B0E73F50F8}"/>
              </a:ext>
            </a:extLst>
          </p:cNvPr>
          <p:cNvCxnSpPr>
            <a:stCxn id="13" idx="6"/>
            <a:endCxn id="18" idx="2"/>
          </p:cNvCxnSpPr>
          <p:nvPr/>
        </p:nvCxnSpPr>
        <p:spPr>
          <a:xfrm>
            <a:off x="2498700" y="4105190"/>
            <a:ext cx="1156185" cy="297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B716786-FE18-4525-8B47-01FD5B1802B3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2498699" y="4402535"/>
            <a:ext cx="1156186" cy="43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6D85EDE-28E8-43B5-9E14-8A3949EA9674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2498698" y="4402535"/>
            <a:ext cx="1156187" cy="36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B580551-83D2-411B-8663-CD96A27A684F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2498698" y="4402535"/>
            <a:ext cx="1156187" cy="73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6AB08DE-F460-4301-9FFE-D6467E0D225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2498697" y="4402535"/>
            <a:ext cx="1156188" cy="107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E1B4987-DAC0-46E8-99E8-FFCBC4729297}"/>
              </a:ext>
            </a:extLst>
          </p:cNvPr>
          <p:cNvCxnSpPr/>
          <p:nvPr/>
        </p:nvCxnSpPr>
        <p:spPr>
          <a:xfrm flipH="1">
            <a:off x="755576" y="3738887"/>
            <a:ext cx="2" cy="13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C0666B6-55DB-4686-907D-9A09DD767F1B}"/>
              </a:ext>
            </a:extLst>
          </p:cNvPr>
          <p:cNvCxnSpPr>
            <a:endCxn id="5" idx="2"/>
          </p:cNvCxnSpPr>
          <p:nvPr/>
        </p:nvCxnSpPr>
        <p:spPr>
          <a:xfrm>
            <a:off x="755578" y="3738887"/>
            <a:ext cx="12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41E402-BF75-4797-BB68-E7BB908BF3FE}"/>
              </a:ext>
            </a:extLst>
          </p:cNvPr>
          <p:cNvCxnSpPr>
            <a:endCxn id="6" idx="2"/>
          </p:cNvCxnSpPr>
          <p:nvPr/>
        </p:nvCxnSpPr>
        <p:spPr>
          <a:xfrm>
            <a:off x="755578" y="4072151"/>
            <a:ext cx="12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6270A40-5DF3-4E12-9688-3D1D9F7029BB}"/>
              </a:ext>
            </a:extLst>
          </p:cNvPr>
          <p:cNvCxnSpPr>
            <a:endCxn id="7" idx="2"/>
          </p:cNvCxnSpPr>
          <p:nvPr/>
        </p:nvCxnSpPr>
        <p:spPr>
          <a:xfrm>
            <a:off x="755578" y="4402535"/>
            <a:ext cx="122962" cy="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5402D76-1B7C-4B78-8561-70C0EDF416A1}"/>
              </a:ext>
            </a:extLst>
          </p:cNvPr>
          <p:cNvCxnSpPr>
            <a:endCxn id="8" idx="2"/>
          </p:cNvCxnSpPr>
          <p:nvPr/>
        </p:nvCxnSpPr>
        <p:spPr>
          <a:xfrm>
            <a:off x="755576" y="4726164"/>
            <a:ext cx="122964" cy="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C2F9A3E-509D-4DFA-A18F-48BB06B0DD2F}"/>
              </a:ext>
            </a:extLst>
          </p:cNvPr>
          <p:cNvCxnSpPr>
            <a:endCxn id="9" idx="2"/>
          </p:cNvCxnSpPr>
          <p:nvPr/>
        </p:nvCxnSpPr>
        <p:spPr>
          <a:xfrm>
            <a:off x="755576" y="5070199"/>
            <a:ext cx="12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212">
            <a:extLst>
              <a:ext uri="{FF2B5EF4-FFF2-40B4-BE49-F238E27FC236}">
                <a16:creationId xmlns:a16="http://schemas.microsoft.com/office/drawing/2014/main" id="{D59F6833-64B8-4A7D-9FE7-8CCFD9E08F46}"/>
              </a:ext>
            </a:extLst>
          </p:cNvPr>
          <p:cNvSpPr txBox="1"/>
          <p:nvPr/>
        </p:nvSpPr>
        <p:spPr>
          <a:xfrm>
            <a:off x="606771" y="5756676"/>
            <a:ext cx="68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输入层</a:t>
            </a:r>
          </a:p>
        </p:txBody>
      </p:sp>
      <p:sp>
        <p:nvSpPr>
          <p:cNvPr id="200" name="文本框 212">
            <a:extLst>
              <a:ext uri="{FF2B5EF4-FFF2-40B4-BE49-F238E27FC236}">
                <a16:creationId xmlns:a16="http://schemas.microsoft.com/office/drawing/2014/main" id="{B4F078CD-CFEB-4817-BC34-F5D1E36F0B70}"/>
              </a:ext>
            </a:extLst>
          </p:cNvPr>
          <p:cNvSpPr txBox="1"/>
          <p:nvPr/>
        </p:nvSpPr>
        <p:spPr>
          <a:xfrm>
            <a:off x="2032323" y="5757528"/>
            <a:ext cx="68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隐含层</a:t>
            </a:r>
          </a:p>
        </p:txBody>
      </p:sp>
      <p:sp>
        <p:nvSpPr>
          <p:cNvPr id="201" name="文本框 212">
            <a:extLst>
              <a:ext uri="{FF2B5EF4-FFF2-40B4-BE49-F238E27FC236}">
                <a16:creationId xmlns:a16="http://schemas.microsoft.com/office/drawing/2014/main" id="{655771FE-8ED7-4935-A554-6EEBAF596794}"/>
              </a:ext>
            </a:extLst>
          </p:cNvPr>
          <p:cNvSpPr txBox="1"/>
          <p:nvPr/>
        </p:nvSpPr>
        <p:spPr>
          <a:xfrm>
            <a:off x="3411277" y="5765276"/>
            <a:ext cx="68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输出层</a:t>
            </a:r>
          </a:p>
        </p:txBody>
      </p:sp>
      <p:sp>
        <p:nvSpPr>
          <p:cNvPr id="3144" name="矩形 3143">
            <a:extLst>
              <a:ext uri="{FF2B5EF4-FFF2-40B4-BE49-F238E27FC236}">
                <a16:creationId xmlns:a16="http://schemas.microsoft.com/office/drawing/2014/main" id="{6490C4CD-2714-4BEF-8E9A-4DBD2AEA8C1E}"/>
              </a:ext>
            </a:extLst>
          </p:cNvPr>
          <p:cNvSpPr/>
          <p:nvPr/>
        </p:nvSpPr>
        <p:spPr>
          <a:xfrm>
            <a:off x="2086493" y="3117782"/>
            <a:ext cx="576064" cy="51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5" name="箭头: 右 3144">
            <a:extLst>
              <a:ext uri="{FF2B5EF4-FFF2-40B4-BE49-F238E27FC236}">
                <a16:creationId xmlns:a16="http://schemas.microsoft.com/office/drawing/2014/main" id="{A4EE5907-861E-4881-9EC0-1793B28A6B99}"/>
              </a:ext>
            </a:extLst>
          </p:cNvPr>
          <p:cNvSpPr/>
          <p:nvPr/>
        </p:nvSpPr>
        <p:spPr>
          <a:xfrm rot="16200000">
            <a:off x="2173569" y="2754196"/>
            <a:ext cx="400202" cy="165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47" name="图片 3146">
            <a:extLst>
              <a:ext uri="{FF2B5EF4-FFF2-40B4-BE49-F238E27FC236}">
                <a16:creationId xmlns:a16="http://schemas.microsoft.com/office/drawing/2014/main" id="{8D54F7D2-BE01-4C7B-8524-445FC8C76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69" y="1030707"/>
            <a:ext cx="3763464" cy="4613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48" name="椭圆 3147">
                <a:extLst>
                  <a:ext uri="{FF2B5EF4-FFF2-40B4-BE49-F238E27FC236}">
                    <a16:creationId xmlns:a16="http://schemas.microsoft.com/office/drawing/2014/main" id="{FAD510C1-672F-4B4E-9A31-76C787BE3015}"/>
                  </a:ext>
                </a:extLst>
              </p:cNvPr>
              <p:cNvSpPr/>
              <p:nvPr/>
            </p:nvSpPr>
            <p:spPr>
              <a:xfrm>
                <a:off x="6260934" y="919314"/>
                <a:ext cx="504056" cy="432047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48" name="椭圆 3147">
                <a:extLst>
                  <a:ext uri="{FF2B5EF4-FFF2-40B4-BE49-F238E27FC236}">
                    <a16:creationId xmlns:a16="http://schemas.microsoft.com/office/drawing/2014/main" id="{FAD510C1-672F-4B4E-9A31-76C787BE3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934" y="919314"/>
                <a:ext cx="504056" cy="4320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文本框 212">
            <a:extLst>
              <a:ext uri="{FF2B5EF4-FFF2-40B4-BE49-F238E27FC236}">
                <a16:creationId xmlns:a16="http://schemas.microsoft.com/office/drawing/2014/main" id="{758C29F9-AF55-4025-8E91-1CE930EFB486}"/>
              </a:ext>
            </a:extLst>
          </p:cNvPr>
          <p:cNvSpPr txBox="1"/>
          <p:nvPr/>
        </p:nvSpPr>
        <p:spPr>
          <a:xfrm>
            <a:off x="1737365" y="6314990"/>
            <a:ext cx="162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经典神经网络结构</a:t>
            </a:r>
          </a:p>
        </p:txBody>
      </p:sp>
      <p:sp>
        <p:nvSpPr>
          <p:cNvPr id="208" name="文本框 212">
            <a:extLst>
              <a:ext uri="{FF2B5EF4-FFF2-40B4-BE49-F238E27FC236}">
                <a16:creationId xmlns:a16="http://schemas.microsoft.com/office/drawing/2014/main" id="{2462D941-FB61-4300-80C0-37C6947A16C5}"/>
              </a:ext>
            </a:extLst>
          </p:cNvPr>
          <p:cNvSpPr txBox="1"/>
          <p:nvPr/>
        </p:nvSpPr>
        <p:spPr>
          <a:xfrm>
            <a:off x="5652121" y="6314990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经典神经网络结构用于时序预测</a:t>
            </a:r>
          </a:p>
        </p:txBody>
      </p:sp>
      <p:sp>
        <p:nvSpPr>
          <p:cNvPr id="3136" name="矩形 3135">
            <a:extLst>
              <a:ext uri="{FF2B5EF4-FFF2-40B4-BE49-F238E27FC236}">
                <a16:creationId xmlns:a16="http://schemas.microsoft.com/office/drawing/2014/main" id="{42122754-F953-4317-B8D0-3EA70CAE226B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473AD864-B165-4385-8872-143810EB30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7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049" y="111434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深度学习（</a:t>
            </a:r>
            <a:r>
              <a:rPr lang="en-US" altLang="zh-CN" sz="2000" b="1" dirty="0"/>
              <a:t>Deep Learning</a:t>
            </a:r>
            <a:r>
              <a:rPr lang="zh-CN" altLang="en-US" sz="2000" b="1" dirty="0"/>
              <a:t>）</a:t>
            </a:r>
            <a:endParaRPr lang="zh-CN" altLang="zh-CN" sz="2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BA002B-8F53-44B4-A077-3BE85EDEA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720" y="1340768"/>
            <a:ext cx="6858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强大的表征能力，能够学习复杂的非线性关系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自动学习特征，不需要复杂的</a:t>
            </a:r>
            <a:r>
              <a:rPr lang="zh-CN" altLang="en-US" b="1" dirty="0">
                <a:solidFill>
                  <a:srgbClr val="FF0000"/>
                </a:solidFill>
              </a:rPr>
              <a:t>特征工程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dirty="0"/>
              <a:t>能够处理</a:t>
            </a:r>
            <a:r>
              <a:rPr lang="zh-CN" altLang="en-US" b="1" dirty="0">
                <a:solidFill>
                  <a:srgbClr val="FF0000"/>
                </a:solidFill>
              </a:rPr>
              <a:t>非结构化</a:t>
            </a:r>
            <a:r>
              <a:rPr lang="zh-CN" altLang="en-US" dirty="0"/>
              <a:t>的数据</a:t>
            </a: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计算机视觉（</a:t>
            </a:r>
            <a:r>
              <a:rPr lang="en-US" altLang="zh-CN" dirty="0"/>
              <a:t>CV</a:t>
            </a:r>
            <a:r>
              <a:rPr lang="zh-CN" altLang="en-US" dirty="0"/>
              <a:t>），自然语言处理（</a:t>
            </a:r>
            <a:r>
              <a:rPr lang="en-US" altLang="zh-CN" dirty="0"/>
              <a:t>NLP</a:t>
            </a:r>
            <a:r>
              <a:rPr lang="zh-CN" altLang="en-US" dirty="0"/>
              <a:t>）领域应用广泛</a:t>
            </a: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  <a:p>
            <a:pPr marL="457200" indent="-457200" algn="l">
              <a:buAutoNum type="arabicPeriod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821BB3-BEFD-48EB-9E28-B4431CA5EEA8}"/>
              </a:ext>
            </a:extLst>
          </p:cNvPr>
          <p:cNvSpPr txBox="1"/>
          <p:nvPr/>
        </p:nvSpPr>
        <p:spPr>
          <a:xfrm>
            <a:off x="1259632" y="2708920"/>
            <a:ext cx="1257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·</a:t>
            </a:r>
            <a:r>
              <a:rPr lang="zh-CN" altLang="en-US" dirty="0"/>
              <a:t>图像</a:t>
            </a:r>
            <a:endParaRPr lang="en-US" altLang="zh-CN" dirty="0"/>
          </a:p>
          <a:p>
            <a:r>
              <a:rPr lang="en-US" altLang="zh-CN" sz="2000" b="1" dirty="0"/>
              <a:t>·</a:t>
            </a:r>
            <a:r>
              <a:rPr lang="zh-CN" altLang="en-US" dirty="0"/>
              <a:t>文字</a:t>
            </a:r>
            <a:endParaRPr lang="en-US" altLang="zh-CN" dirty="0"/>
          </a:p>
          <a:p>
            <a:r>
              <a:rPr lang="en-US" altLang="zh-CN" sz="2000" b="1" dirty="0"/>
              <a:t>·</a:t>
            </a:r>
            <a:r>
              <a:rPr lang="zh-CN" altLang="en-US" dirty="0"/>
              <a:t>音频</a:t>
            </a:r>
            <a:r>
              <a:rPr lang="en-US" altLang="zh-CN" dirty="0"/>
              <a:t>/</a:t>
            </a:r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2DB26D-0C7E-4A9C-9B7D-A7129BB2A4CC}"/>
              </a:ext>
            </a:extLst>
          </p:cNvPr>
          <p:cNvSpPr/>
          <p:nvPr/>
        </p:nvSpPr>
        <p:spPr>
          <a:xfrm>
            <a:off x="1259632" y="3932634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128F8E-8657-4194-BAD3-D8104C129FD3}"/>
              </a:ext>
            </a:extLst>
          </p:cNvPr>
          <p:cNvCxnSpPr>
            <a:cxnSpLocks/>
          </p:cNvCxnSpPr>
          <p:nvPr/>
        </p:nvCxnSpPr>
        <p:spPr>
          <a:xfrm>
            <a:off x="3275856" y="4364682"/>
            <a:ext cx="28803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6B597FD-3D90-4263-BF49-F917AC3AF1EA}"/>
              </a:ext>
            </a:extLst>
          </p:cNvPr>
          <p:cNvSpPr txBox="1"/>
          <p:nvPr/>
        </p:nvSpPr>
        <p:spPr>
          <a:xfrm>
            <a:off x="2843808" y="522484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卷积神经网络，</a:t>
            </a:r>
            <a:r>
              <a:rPr lang="en-US" altLang="zh-CN" sz="1400" dirty="0"/>
              <a:t>CNN</a:t>
            </a:r>
            <a:endParaRPr lang="zh-CN" altLang="zh-CN" sz="1400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15302E-AA7C-4869-9706-E7891DCECF62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FCEAC7-0CAF-4AF9-9011-725F400C18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354" y="119144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卷积神经网络的基本结构</a:t>
            </a:r>
            <a:endParaRPr lang="zh-CN" altLang="zh-CN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3F5B43-1A63-4C33-8236-1730BF8C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56376" cy="1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7D1276EF-F470-4DA8-9B50-CEC224613441}"/>
              </a:ext>
            </a:extLst>
          </p:cNvPr>
          <p:cNvSpPr/>
          <p:nvPr/>
        </p:nvSpPr>
        <p:spPr>
          <a:xfrm rot="5400000">
            <a:off x="4330552" y="1325543"/>
            <a:ext cx="554903" cy="4392488"/>
          </a:xfrm>
          <a:prstGeom prst="rightBrace">
            <a:avLst>
              <a:gd name="adj1" fmla="val 48346"/>
              <a:gd name="adj2" fmla="val 509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7BAD22-1206-4D45-8D03-C2035CDF97D8}"/>
              </a:ext>
            </a:extLst>
          </p:cNvPr>
          <p:cNvSpPr txBox="1"/>
          <p:nvPr/>
        </p:nvSpPr>
        <p:spPr>
          <a:xfrm>
            <a:off x="3492205" y="3856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         自动特征提取</a:t>
            </a:r>
            <a:endParaRPr lang="en-US" altLang="zh-CN" sz="1400" dirty="0"/>
          </a:p>
          <a:p>
            <a:r>
              <a:rPr lang="zh-CN" altLang="en-US" sz="1400" dirty="0"/>
              <a:t>类似于传统的“</a:t>
            </a:r>
            <a:r>
              <a:rPr lang="zh-CN" altLang="en-US" sz="1400" dirty="0">
                <a:solidFill>
                  <a:srgbClr val="FF0000"/>
                </a:solidFill>
              </a:rPr>
              <a:t>特征工程</a:t>
            </a:r>
            <a:r>
              <a:rPr lang="zh-CN" altLang="en-US" sz="1400" dirty="0"/>
              <a:t>”</a:t>
            </a:r>
            <a:endParaRPr lang="en-US" altLang="zh-CN" sz="1400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7EC42A0E-4469-49F1-809C-E3EB7B43288B}"/>
              </a:ext>
            </a:extLst>
          </p:cNvPr>
          <p:cNvSpPr/>
          <p:nvPr/>
        </p:nvSpPr>
        <p:spPr>
          <a:xfrm rot="5400000">
            <a:off x="7570912" y="2621687"/>
            <a:ext cx="554903" cy="1800200"/>
          </a:xfrm>
          <a:prstGeom prst="rightBrace">
            <a:avLst>
              <a:gd name="adj1" fmla="val 48346"/>
              <a:gd name="adj2" fmla="val 509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555E01-AF88-404F-B353-E7E9F4EC2F9D}"/>
              </a:ext>
            </a:extLst>
          </p:cNvPr>
          <p:cNvSpPr txBox="1"/>
          <p:nvPr/>
        </p:nvSpPr>
        <p:spPr>
          <a:xfrm>
            <a:off x="6890299" y="3964522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特征处理，完成任务目标</a:t>
            </a:r>
            <a:endParaRPr lang="en-US" altLang="zh-CN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BE6547-FFD0-469B-A427-42FF6E1E04A8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DB0F76-C937-4C3E-980B-BE03425FD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0053" y="130800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卷积操作（以二维数据为例）</a:t>
            </a:r>
            <a:endParaRPr lang="zh-CN" altLang="zh-CN" sz="20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33082" y="2916560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7498544-A95F-435F-9049-83292CCB3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82" y="2708920"/>
            <a:ext cx="4548739" cy="33207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4DDB485-AE51-4D87-A076-B58FEC250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" y="2708920"/>
            <a:ext cx="4565584" cy="302433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6E1A599-4B0C-403C-BF0E-DC8CF5486E2D}"/>
              </a:ext>
            </a:extLst>
          </p:cNvPr>
          <p:cNvSpPr txBox="1"/>
          <p:nvPr/>
        </p:nvSpPr>
        <p:spPr>
          <a:xfrm>
            <a:off x="1783586" y="60052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卷积操作示意图</a:t>
            </a:r>
            <a:endParaRPr lang="en-US" altLang="zh-CN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4B53D4-9E6B-44B6-99BE-6097EB4040DB}"/>
              </a:ext>
            </a:extLst>
          </p:cNvPr>
          <p:cNvSpPr txBox="1"/>
          <p:nvPr/>
        </p:nvSpPr>
        <p:spPr>
          <a:xfrm>
            <a:off x="5759430" y="6005264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卷积核的移动运算（步长为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6614DE1-5270-4E73-A493-1F5464D0A605}"/>
              </a:ext>
            </a:extLst>
          </p:cNvPr>
          <p:cNvSpPr/>
          <p:nvPr/>
        </p:nvSpPr>
        <p:spPr>
          <a:xfrm>
            <a:off x="1927601" y="3306688"/>
            <a:ext cx="1137925" cy="1418456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DCC66A7-9170-4B9F-ACC7-D650072C1D67}"/>
              </a:ext>
            </a:extLst>
          </p:cNvPr>
          <p:cNvCxnSpPr>
            <a:cxnSpLocks/>
          </p:cNvCxnSpPr>
          <p:nvPr/>
        </p:nvCxnSpPr>
        <p:spPr>
          <a:xfrm flipV="1">
            <a:off x="2737317" y="29906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0EEC7EA-B521-4D0B-94D3-B87CDD3202F0}"/>
              </a:ext>
            </a:extLst>
          </p:cNvPr>
          <p:cNvSpPr txBox="1"/>
          <p:nvPr/>
        </p:nvSpPr>
        <p:spPr>
          <a:xfrm>
            <a:off x="2885638" y="27308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卷积核</a:t>
            </a:r>
            <a:endParaRPr lang="en-US" altLang="zh-CN" sz="12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CFD7357-8995-4005-AFC7-C34F0E68C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49" y="969250"/>
            <a:ext cx="5256584" cy="1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97CEDA0-DEB8-40BA-BF51-CB50F0470D04}"/>
              </a:ext>
            </a:extLst>
          </p:cNvPr>
          <p:cNvSpPr/>
          <p:nvPr/>
        </p:nvSpPr>
        <p:spPr>
          <a:xfrm>
            <a:off x="2833898" y="1081596"/>
            <a:ext cx="1110298" cy="1139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4A3AA6-6F8D-44FD-92D9-F1DC6FF69C18}"/>
              </a:ext>
            </a:extLst>
          </p:cNvPr>
          <p:cNvSpPr/>
          <p:nvPr/>
        </p:nvSpPr>
        <p:spPr>
          <a:xfrm>
            <a:off x="4566886" y="1081596"/>
            <a:ext cx="725194" cy="1139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11C9D2-E1E0-4D98-B881-B5EA6E16075B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5F903C8-CC37-463A-8A6E-92A1612D7B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>
            <a:extLst>
              <a:ext uri="{FF2B5EF4-FFF2-40B4-BE49-F238E27FC236}">
                <a16:creationId xmlns:a16="http://schemas.microsoft.com/office/drawing/2014/main" id="{2187A4CB-A381-4B7B-81A4-1FD0B42F3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6443" r="13746" b="13489"/>
          <a:stretch/>
        </p:blipFill>
        <p:spPr bwMode="auto">
          <a:xfrm>
            <a:off x="0" y="908720"/>
            <a:ext cx="2952328" cy="26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2">
            <a:extLst>
              <a:ext uri="{FF2B5EF4-FFF2-40B4-BE49-F238E27FC236}">
                <a16:creationId xmlns:a16="http://schemas.microsoft.com/office/drawing/2014/main" id="{F1B90FC4-B676-47D7-A291-08CAD4C224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892" y="157484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多层卷积结构</a:t>
            </a:r>
            <a:endParaRPr lang="zh-CN" altLang="zh-CN" sz="20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63B1268-DDC8-4D57-A62A-11EE89323292}"/>
              </a:ext>
            </a:extLst>
          </p:cNvPr>
          <p:cNvSpPr txBox="1"/>
          <p:nvPr/>
        </p:nvSpPr>
        <p:spPr>
          <a:xfrm>
            <a:off x="2879060" y="26990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输入图像</a:t>
            </a:r>
            <a:endParaRPr lang="en-US" altLang="zh-CN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2BA2258-1B66-4170-810C-994F48274D4D}"/>
              </a:ext>
            </a:extLst>
          </p:cNvPr>
          <p:cNvSpPr txBox="1"/>
          <p:nvPr/>
        </p:nvSpPr>
        <p:spPr>
          <a:xfrm>
            <a:off x="2427654" y="172790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第一层卷积输出</a:t>
            </a:r>
            <a:endParaRPr lang="en-US" altLang="zh-CN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0966F75-776B-463E-B79F-50812F4874C9}"/>
              </a:ext>
            </a:extLst>
          </p:cNvPr>
          <p:cNvSpPr txBox="1"/>
          <p:nvPr/>
        </p:nvSpPr>
        <p:spPr>
          <a:xfrm>
            <a:off x="2366820" y="101053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第二层卷积输出</a:t>
            </a:r>
            <a:endParaRPr lang="en-US" altLang="zh-CN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0A44AE8-6F10-47DD-9F37-D3B2AFAD3140}"/>
              </a:ext>
            </a:extLst>
          </p:cNvPr>
          <p:cNvSpPr txBox="1"/>
          <p:nvPr/>
        </p:nvSpPr>
        <p:spPr>
          <a:xfrm>
            <a:off x="648072" y="33470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感受野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1DBA59-D96D-47A9-B83C-8F4EFE3BB249}"/>
              </a:ext>
            </a:extLst>
          </p:cNvPr>
          <p:cNvSpPr txBox="1"/>
          <p:nvPr/>
        </p:nvSpPr>
        <p:spPr>
          <a:xfrm>
            <a:off x="-6073" y="3741539"/>
            <a:ext cx="520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卷积输出尺寸的计算公式：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4000C7-D326-4159-8F8C-A1A9245897A6}"/>
                  </a:ext>
                </a:extLst>
              </p:cNvPr>
              <p:cNvSpPr txBox="1"/>
              <p:nvPr/>
            </p:nvSpPr>
            <p:spPr>
              <a:xfrm>
                <a:off x="157250" y="4256600"/>
                <a:ext cx="2904257" cy="411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输出</m:t>
                    </m:r>
                  </m:oMath>
                </a14:m>
                <a:r>
                  <a:rPr lang="zh-CN" altLang="en-US" sz="1400" dirty="0"/>
                  <a:t>尺寸</a:t>
                </a:r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输入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尺寸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卷积核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尺寸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步长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4000C7-D326-4159-8F8C-A1A924589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0" y="4256600"/>
                <a:ext cx="2904257" cy="411908"/>
              </a:xfrm>
              <a:prstGeom prst="rect">
                <a:avLst/>
              </a:prstGeom>
              <a:blipFill>
                <a:blip r:embed="rId3"/>
                <a:stretch>
                  <a:fillRect l="-2941" t="-4412" r="-1050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5F0A380-245D-4211-B897-499FBE98EAB2}"/>
              </a:ext>
            </a:extLst>
          </p:cNvPr>
          <p:cNvSpPr txBox="1"/>
          <p:nvPr/>
        </p:nvSpPr>
        <p:spPr>
          <a:xfrm>
            <a:off x="-6073" y="4893401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第一层：</a:t>
            </a:r>
            <a:endParaRPr lang="en-US" altLang="zh-CN" sz="1600" dirty="0"/>
          </a:p>
          <a:p>
            <a:r>
              <a:rPr lang="zh-CN" altLang="en-US" sz="1600" dirty="0"/>
              <a:t>输入大小</a:t>
            </a:r>
            <a:r>
              <a:rPr lang="en-US" altLang="zh-CN" sz="1600" dirty="0"/>
              <a:t>5*5</a:t>
            </a:r>
            <a:r>
              <a:rPr lang="zh-CN" altLang="en-US" sz="1600" dirty="0"/>
              <a:t>， 卷积核大小</a:t>
            </a:r>
            <a:r>
              <a:rPr lang="en-US" altLang="zh-CN" sz="1600" dirty="0"/>
              <a:t>3*3</a:t>
            </a:r>
            <a:r>
              <a:rPr lang="zh-CN" altLang="en-US" sz="1600" dirty="0"/>
              <a:t>，步长为</a:t>
            </a:r>
            <a:r>
              <a:rPr lang="en-US" altLang="zh-CN" sz="1600" dirty="0"/>
              <a:t>1</a:t>
            </a:r>
          </a:p>
          <a:p>
            <a:endParaRPr lang="en-US" altLang="zh-CN" sz="1600" dirty="0"/>
          </a:p>
          <a:p>
            <a:r>
              <a:rPr lang="zh-CN" altLang="en-US" sz="1600" dirty="0"/>
              <a:t>第二层：</a:t>
            </a:r>
            <a:endParaRPr lang="en-US" altLang="zh-CN" sz="1600" dirty="0"/>
          </a:p>
          <a:p>
            <a:r>
              <a:rPr lang="zh-CN" altLang="en-US" sz="1600" dirty="0"/>
              <a:t>输入大小</a:t>
            </a:r>
            <a:r>
              <a:rPr lang="en-US" altLang="zh-CN" sz="1600" dirty="0"/>
              <a:t>3*3</a:t>
            </a:r>
            <a:r>
              <a:rPr lang="zh-CN" altLang="en-US" sz="1600" dirty="0"/>
              <a:t>， 卷积核大小</a:t>
            </a:r>
            <a:r>
              <a:rPr lang="en-US" altLang="zh-CN" sz="1600" dirty="0"/>
              <a:t>3*3</a:t>
            </a:r>
            <a:r>
              <a:rPr lang="zh-CN" altLang="en-US" sz="1600" dirty="0"/>
              <a:t>，步长为</a:t>
            </a:r>
            <a:r>
              <a:rPr lang="en-US" altLang="zh-CN" sz="1600" dirty="0"/>
              <a:t>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233F4F9-319F-47D7-B625-4637593EEA61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3EBDBB88-28C4-4B13-92AB-956F44A3CE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88E8211-6EAC-48A3-B2A6-950B2726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28" y="1578176"/>
            <a:ext cx="4937794" cy="37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43A8C26B-09A9-47DA-AEE3-972959F52F9D}"/>
              </a:ext>
            </a:extLst>
          </p:cNvPr>
          <p:cNvSpPr txBox="1"/>
          <p:nvPr/>
        </p:nvSpPr>
        <p:spPr>
          <a:xfrm>
            <a:off x="5796136" y="5488738"/>
            <a:ext cx="18722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人脑进行人脸识别</a:t>
            </a:r>
            <a:endParaRPr lang="en-US" altLang="zh-CN" sz="16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922710A-B59C-4C72-BE73-8C583F4021DB}"/>
              </a:ext>
            </a:extLst>
          </p:cNvPr>
          <p:cNvSpPr txBox="1"/>
          <p:nvPr/>
        </p:nvSpPr>
        <p:spPr>
          <a:xfrm>
            <a:off x="4499992" y="1110065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为什么要用多层卷积结构？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8666" y="138086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卷积神经网络中的卷积层（以二维数据为例）</a:t>
            </a:r>
            <a:endParaRPr lang="zh-CN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B2DEF7-4104-4074-94B4-A53ADBB0D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r="12291"/>
          <a:stretch/>
        </p:blipFill>
        <p:spPr>
          <a:xfrm>
            <a:off x="0" y="943397"/>
            <a:ext cx="5760640" cy="3584837"/>
          </a:xfrm>
          <a:prstGeom prst="rect">
            <a:avLst/>
          </a:prstGeom>
        </p:spPr>
      </p:pic>
      <p:sp>
        <p:nvSpPr>
          <p:cNvPr id="6" name="立方体 5">
            <a:extLst>
              <a:ext uri="{FF2B5EF4-FFF2-40B4-BE49-F238E27FC236}">
                <a16:creationId xmlns:a16="http://schemas.microsoft.com/office/drawing/2014/main" id="{766BFDDC-E09C-44FE-A9F4-B422988C7A66}"/>
              </a:ext>
            </a:extLst>
          </p:cNvPr>
          <p:cNvSpPr/>
          <p:nvPr/>
        </p:nvSpPr>
        <p:spPr>
          <a:xfrm>
            <a:off x="201588" y="1303437"/>
            <a:ext cx="1152128" cy="1080120"/>
          </a:xfrm>
          <a:prstGeom prst="cube">
            <a:avLst>
              <a:gd name="adj" fmla="val 28462"/>
            </a:avLst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弧形 27">
            <a:extLst>
              <a:ext uri="{FF2B5EF4-FFF2-40B4-BE49-F238E27FC236}">
                <a16:creationId xmlns:a16="http://schemas.microsoft.com/office/drawing/2014/main" id="{F516BF02-67DD-4456-85EF-F517AE37FE8A}"/>
              </a:ext>
            </a:extLst>
          </p:cNvPr>
          <p:cNvSpPr/>
          <p:nvPr/>
        </p:nvSpPr>
        <p:spPr>
          <a:xfrm rot="11690435">
            <a:off x="1446540" y="1062422"/>
            <a:ext cx="1538955" cy="362976"/>
          </a:xfrm>
          <a:prstGeom prst="curvedUpArrow">
            <a:avLst>
              <a:gd name="adj1" fmla="val 25000"/>
              <a:gd name="adj2" fmla="val 50000"/>
              <a:gd name="adj3" fmla="val 25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上弧形 28">
            <a:extLst>
              <a:ext uri="{FF2B5EF4-FFF2-40B4-BE49-F238E27FC236}">
                <a16:creationId xmlns:a16="http://schemas.microsoft.com/office/drawing/2014/main" id="{F41D7725-80D6-4B3B-AD77-9A143E5123BB}"/>
              </a:ext>
            </a:extLst>
          </p:cNvPr>
          <p:cNvSpPr/>
          <p:nvPr/>
        </p:nvSpPr>
        <p:spPr>
          <a:xfrm rot="12379971">
            <a:off x="748418" y="3161683"/>
            <a:ext cx="2076573" cy="353969"/>
          </a:xfrm>
          <a:prstGeom prst="curvedDownArrow">
            <a:avLst>
              <a:gd name="adj1" fmla="val 25000"/>
              <a:gd name="adj2" fmla="val 4534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49CDFFF-CC4F-41A5-BEF2-9384D6FF6DA7}"/>
              </a:ext>
            </a:extLst>
          </p:cNvPr>
          <p:cNvSpPr/>
          <p:nvPr/>
        </p:nvSpPr>
        <p:spPr>
          <a:xfrm>
            <a:off x="4666084" y="3110943"/>
            <a:ext cx="228228" cy="2275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538BECD-0FD0-4F60-A8E9-D9246962D211}"/>
              </a:ext>
            </a:extLst>
          </p:cNvPr>
          <p:cNvSpPr/>
          <p:nvPr/>
        </p:nvSpPr>
        <p:spPr>
          <a:xfrm>
            <a:off x="4666084" y="1775863"/>
            <a:ext cx="235024" cy="21565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BCF962-CB16-42F0-A784-7D707F2B1027}"/>
              </a:ext>
            </a:extLst>
          </p:cNvPr>
          <p:cNvSpPr/>
          <p:nvPr/>
        </p:nvSpPr>
        <p:spPr>
          <a:xfrm>
            <a:off x="4901108" y="1775863"/>
            <a:ext cx="228228" cy="21565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27886A7-1286-4B4D-915A-BF734D475925}"/>
              </a:ext>
            </a:extLst>
          </p:cNvPr>
          <p:cNvSpPr/>
          <p:nvPr/>
        </p:nvSpPr>
        <p:spPr>
          <a:xfrm>
            <a:off x="4901108" y="3110942"/>
            <a:ext cx="228228" cy="2275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8B2D446A-D322-4B4A-9A70-BC53702E8A8C}"/>
              </a:ext>
            </a:extLst>
          </p:cNvPr>
          <p:cNvSpPr/>
          <p:nvPr/>
        </p:nvSpPr>
        <p:spPr>
          <a:xfrm>
            <a:off x="465212" y="1291083"/>
            <a:ext cx="1152128" cy="1080120"/>
          </a:xfrm>
          <a:prstGeom prst="cube">
            <a:avLst>
              <a:gd name="adj" fmla="val 28462"/>
            </a:avLst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9A4B0ED6-EB51-432A-8BA8-8ECC22F6DFEB}"/>
              </a:ext>
            </a:extLst>
          </p:cNvPr>
          <p:cNvSpPr/>
          <p:nvPr/>
        </p:nvSpPr>
        <p:spPr>
          <a:xfrm>
            <a:off x="235360" y="1303437"/>
            <a:ext cx="1353380" cy="1359733"/>
          </a:xfrm>
          <a:prstGeom prst="cube">
            <a:avLst>
              <a:gd name="adj" fmla="val 40367"/>
            </a:avLst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27DFF01-CE93-4AF9-9BBE-7B73788C6D37}"/>
              </a:ext>
            </a:extLst>
          </p:cNvPr>
          <p:cNvSpPr/>
          <p:nvPr/>
        </p:nvSpPr>
        <p:spPr>
          <a:xfrm>
            <a:off x="4666084" y="1991515"/>
            <a:ext cx="235024" cy="22753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7742AD-7FA1-4F4E-BED9-36F23B155094}"/>
              </a:ext>
            </a:extLst>
          </p:cNvPr>
          <p:cNvSpPr/>
          <p:nvPr/>
        </p:nvSpPr>
        <p:spPr>
          <a:xfrm>
            <a:off x="4666084" y="3338478"/>
            <a:ext cx="235024" cy="2275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82538D1-3C72-4951-8C3A-9D1E732153FE}"/>
              </a:ext>
            </a:extLst>
          </p:cNvPr>
          <p:cNvSpPr/>
          <p:nvPr/>
        </p:nvSpPr>
        <p:spPr>
          <a:xfrm>
            <a:off x="5136132" y="1775863"/>
            <a:ext cx="228228" cy="21565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031DDE-6C28-4A4A-9106-80787425D6D6}"/>
              </a:ext>
            </a:extLst>
          </p:cNvPr>
          <p:cNvSpPr/>
          <p:nvPr/>
        </p:nvSpPr>
        <p:spPr>
          <a:xfrm>
            <a:off x="5364360" y="1775863"/>
            <a:ext cx="228228" cy="21565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22C1007-EDC8-4FAF-AB4D-929012710981}"/>
              </a:ext>
            </a:extLst>
          </p:cNvPr>
          <p:cNvSpPr/>
          <p:nvPr/>
        </p:nvSpPr>
        <p:spPr>
          <a:xfrm>
            <a:off x="5136132" y="3110942"/>
            <a:ext cx="228228" cy="2275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D85EAA-E574-4E15-B731-CB43C9BC634E}"/>
              </a:ext>
            </a:extLst>
          </p:cNvPr>
          <p:cNvSpPr/>
          <p:nvPr/>
        </p:nvSpPr>
        <p:spPr>
          <a:xfrm>
            <a:off x="5364360" y="3110942"/>
            <a:ext cx="237828" cy="2275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CF1853DC-3081-4946-AE24-62824D618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6" t="20303" r="13641" b="5375"/>
          <a:stretch/>
        </p:blipFill>
        <p:spPr>
          <a:xfrm>
            <a:off x="7356230" y="2062892"/>
            <a:ext cx="819915" cy="203178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4B866699-CB58-4067-B1E7-FD954264FCB7}"/>
              </a:ext>
            </a:extLst>
          </p:cNvPr>
          <p:cNvSpPr txBox="1"/>
          <p:nvPr/>
        </p:nvSpPr>
        <p:spPr>
          <a:xfrm>
            <a:off x="6091973" y="2198891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activation</a:t>
            </a:r>
            <a:r>
              <a:rPr lang="zh-CN" altLang="en-US" dirty="0"/>
              <a:t>（            </a:t>
            </a:r>
            <a:r>
              <a:rPr lang="en-US" altLang="zh-CN" dirty="0"/>
              <a:t>+ b</a:t>
            </a:r>
            <a:r>
              <a:rPr lang="en-US" altLang="zh-CN" sz="1050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3912035-51F4-49F9-8B9A-5A0D4602D329}"/>
              </a:ext>
            </a:extLst>
          </p:cNvPr>
          <p:cNvSpPr txBox="1"/>
          <p:nvPr/>
        </p:nvSpPr>
        <p:spPr>
          <a:xfrm>
            <a:off x="6091973" y="3306032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activation</a:t>
            </a:r>
            <a:r>
              <a:rPr lang="zh-CN" altLang="en-US" dirty="0"/>
              <a:t>（            </a:t>
            </a:r>
            <a:r>
              <a:rPr lang="en-US" altLang="zh-CN" dirty="0"/>
              <a:t>+ b</a:t>
            </a:r>
            <a:r>
              <a:rPr lang="en-US" altLang="zh-CN" sz="1050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8FFBBBC-3C4B-4978-B752-C8223D117874}"/>
              </a:ext>
            </a:extLst>
          </p:cNvPr>
          <p:cNvSpPr/>
          <p:nvPr/>
        </p:nvSpPr>
        <p:spPr>
          <a:xfrm>
            <a:off x="7414436" y="3145378"/>
            <a:ext cx="715616" cy="69063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4C2BEC9-D3A6-4FC6-9FE3-6D3B5236D6C1}"/>
              </a:ext>
            </a:extLst>
          </p:cNvPr>
          <p:cNvSpPr/>
          <p:nvPr/>
        </p:nvSpPr>
        <p:spPr>
          <a:xfrm>
            <a:off x="7414436" y="2124751"/>
            <a:ext cx="715616" cy="690639"/>
          </a:xfrm>
          <a:prstGeom prst="rect">
            <a:avLst/>
          </a:prstGeom>
          <a:solidFill>
            <a:srgbClr val="00B0F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F5384C9-DAD1-47A3-B162-588AE1C3116F}"/>
              </a:ext>
            </a:extLst>
          </p:cNvPr>
          <p:cNvCxnSpPr>
            <a:cxnSpLocks/>
          </p:cNvCxnSpPr>
          <p:nvPr/>
        </p:nvCxnSpPr>
        <p:spPr>
          <a:xfrm>
            <a:off x="5866772" y="3501173"/>
            <a:ext cx="1975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B4D774-2304-438A-BB1B-5D45B315C1B9}"/>
              </a:ext>
            </a:extLst>
          </p:cNvPr>
          <p:cNvCxnSpPr>
            <a:cxnSpLocks/>
          </p:cNvCxnSpPr>
          <p:nvPr/>
        </p:nvCxnSpPr>
        <p:spPr>
          <a:xfrm>
            <a:off x="5866772" y="2389415"/>
            <a:ext cx="1975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1E423AA6-B0F7-48F5-BC0B-4CC664087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6" t="20303" r="13641" b="5375"/>
          <a:stretch/>
        </p:blipFill>
        <p:spPr>
          <a:xfrm>
            <a:off x="822616" y="4589989"/>
            <a:ext cx="819915" cy="2031787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ED50E6FD-2624-4F8F-BDF2-DCA4B3F8145A}"/>
              </a:ext>
            </a:extLst>
          </p:cNvPr>
          <p:cNvSpPr/>
          <p:nvPr/>
        </p:nvSpPr>
        <p:spPr>
          <a:xfrm>
            <a:off x="880822" y="5672475"/>
            <a:ext cx="715616" cy="69063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6936D04-A849-4094-B361-0AD0E3950FFD}"/>
              </a:ext>
            </a:extLst>
          </p:cNvPr>
          <p:cNvSpPr/>
          <p:nvPr/>
        </p:nvSpPr>
        <p:spPr>
          <a:xfrm>
            <a:off x="880822" y="4651848"/>
            <a:ext cx="715616" cy="690639"/>
          </a:xfrm>
          <a:prstGeom prst="rect">
            <a:avLst/>
          </a:prstGeom>
          <a:solidFill>
            <a:srgbClr val="00B0F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7F4E3E3-795F-474D-B591-1F042405D078}"/>
              </a:ext>
            </a:extLst>
          </p:cNvPr>
          <p:cNvCxnSpPr>
            <a:cxnSpLocks/>
          </p:cNvCxnSpPr>
          <p:nvPr/>
        </p:nvCxnSpPr>
        <p:spPr>
          <a:xfrm>
            <a:off x="486386" y="6073200"/>
            <a:ext cx="1975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592E239-0680-4104-A87C-D3FBBEE99080}"/>
              </a:ext>
            </a:extLst>
          </p:cNvPr>
          <p:cNvCxnSpPr>
            <a:cxnSpLocks/>
          </p:cNvCxnSpPr>
          <p:nvPr/>
        </p:nvCxnSpPr>
        <p:spPr>
          <a:xfrm>
            <a:off x="486386" y="4961442"/>
            <a:ext cx="1975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F6897FB-6A51-47CA-89C7-366464FB1808}"/>
              </a:ext>
            </a:extLst>
          </p:cNvPr>
          <p:cNvCxnSpPr>
            <a:cxnSpLocks/>
          </p:cNvCxnSpPr>
          <p:nvPr/>
        </p:nvCxnSpPr>
        <p:spPr>
          <a:xfrm>
            <a:off x="1907704" y="5517232"/>
            <a:ext cx="3083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CE8618C7-3B4F-4E77-9510-F81740363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6" t="20303" r="13641" b="50153"/>
          <a:stretch/>
        </p:blipFill>
        <p:spPr>
          <a:xfrm>
            <a:off x="2412342" y="5037429"/>
            <a:ext cx="819915" cy="807651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6FB8E95D-3F20-4299-B89C-B5ABA2FE85F8}"/>
              </a:ext>
            </a:extLst>
          </p:cNvPr>
          <p:cNvSpPr/>
          <p:nvPr/>
        </p:nvSpPr>
        <p:spPr>
          <a:xfrm>
            <a:off x="2464491" y="5095934"/>
            <a:ext cx="715616" cy="690639"/>
          </a:xfrm>
          <a:prstGeom prst="rect">
            <a:avLst/>
          </a:prstGeom>
          <a:solidFill>
            <a:srgbClr val="7030A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CE735FBB-A310-41A9-BC04-ECFF4E57E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9" t="22505" r="15278" b="52231"/>
          <a:stretch/>
        </p:blipFill>
        <p:spPr>
          <a:xfrm>
            <a:off x="2373524" y="5183694"/>
            <a:ext cx="648072" cy="690639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6B2F5C86-AF5E-422E-BB63-25778E61A557}"/>
              </a:ext>
            </a:extLst>
          </p:cNvPr>
          <p:cNvSpPr/>
          <p:nvPr/>
        </p:nvSpPr>
        <p:spPr>
          <a:xfrm>
            <a:off x="2339752" y="5183694"/>
            <a:ext cx="715616" cy="690639"/>
          </a:xfrm>
          <a:prstGeom prst="rect">
            <a:avLst/>
          </a:prstGeom>
          <a:solidFill>
            <a:srgbClr val="00B0F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右大括号 77">
            <a:extLst>
              <a:ext uri="{FF2B5EF4-FFF2-40B4-BE49-F238E27FC236}">
                <a16:creationId xmlns:a16="http://schemas.microsoft.com/office/drawing/2014/main" id="{8A8E8304-2348-4745-A14F-2C94694FA16C}"/>
              </a:ext>
            </a:extLst>
          </p:cNvPr>
          <p:cNvSpPr/>
          <p:nvPr/>
        </p:nvSpPr>
        <p:spPr>
          <a:xfrm rot="5400000">
            <a:off x="7771709" y="3615407"/>
            <a:ext cx="369331" cy="1296143"/>
          </a:xfrm>
          <a:prstGeom prst="rightBrace">
            <a:avLst>
              <a:gd name="adj1" fmla="val 48346"/>
              <a:gd name="adj2" fmla="val 509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A2C6B64-C35B-4658-AB03-5DBA6FF2AE05}"/>
                  </a:ext>
                </a:extLst>
              </p:cNvPr>
              <p:cNvSpPr txBox="1"/>
              <p:nvPr/>
            </p:nvSpPr>
            <p:spPr>
              <a:xfrm>
                <a:off x="6835137" y="4586637"/>
                <a:ext cx="2242473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A2C6B64-C35B-4658-AB03-5DBA6FF2A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37" y="4586637"/>
                <a:ext cx="2242473" cy="288797"/>
              </a:xfrm>
              <a:prstGeom prst="rect">
                <a:avLst/>
              </a:prstGeom>
              <a:blipFill>
                <a:blip r:embed="rId3"/>
                <a:stretch>
                  <a:fillRect t="-6250" r="-163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右大括号 80">
            <a:extLst>
              <a:ext uri="{FF2B5EF4-FFF2-40B4-BE49-F238E27FC236}">
                <a16:creationId xmlns:a16="http://schemas.microsoft.com/office/drawing/2014/main" id="{3FCC1DBA-6B74-4FFF-B04E-BB26ADDB0852}"/>
              </a:ext>
            </a:extLst>
          </p:cNvPr>
          <p:cNvSpPr/>
          <p:nvPr/>
        </p:nvSpPr>
        <p:spPr>
          <a:xfrm rot="5400000">
            <a:off x="7330131" y="3759008"/>
            <a:ext cx="369331" cy="2845650"/>
          </a:xfrm>
          <a:prstGeom prst="rightBrace">
            <a:avLst>
              <a:gd name="adj1" fmla="val 48346"/>
              <a:gd name="adj2" fmla="val 509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A3508CD-0239-42E4-A0F3-0BE25E5A2E0C}"/>
                  </a:ext>
                </a:extLst>
              </p:cNvPr>
              <p:cNvSpPr txBox="1"/>
              <p:nvPr/>
            </p:nvSpPr>
            <p:spPr>
              <a:xfrm>
                <a:off x="6305394" y="5503369"/>
                <a:ext cx="2418804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𝑎𝑐𝑡𝑖𝑣𝑎𝑡𝑖𝑜𝑛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A3508CD-0239-42E4-A0F3-0BE25E5A2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394" y="5503369"/>
                <a:ext cx="2418804" cy="288797"/>
              </a:xfrm>
              <a:prstGeom prst="rect">
                <a:avLst/>
              </a:prstGeom>
              <a:blipFill>
                <a:blip r:embed="rId4"/>
                <a:stretch>
                  <a:fillRect t="-6383" r="-3023" b="-36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ED76D9C-7914-4490-B954-39FD71B881D5}"/>
                  </a:ext>
                </a:extLst>
              </p:cNvPr>
              <p:cNvSpPr txBox="1"/>
              <p:nvPr/>
            </p:nvSpPr>
            <p:spPr>
              <a:xfrm>
                <a:off x="2496857" y="5964835"/>
                <a:ext cx="462434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ED76D9C-7914-4490-B954-39FD71B88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7" y="5964835"/>
                <a:ext cx="462434" cy="288797"/>
              </a:xfrm>
              <a:prstGeom prst="rect">
                <a:avLst/>
              </a:prstGeom>
              <a:blipFill>
                <a:blip r:embed="rId5"/>
                <a:stretch>
                  <a:fillRect t="-6250" r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337D428-B9AB-4037-87E7-9F4387720C7C}"/>
                  </a:ext>
                </a:extLst>
              </p:cNvPr>
              <p:cNvSpPr txBox="1"/>
              <p:nvPr/>
            </p:nvSpPr>
            <p:spPr>
              <a:xfrm>
                <a:off x="782731" y="3579538"/>
                <a:ext cx="462434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337D428-B9AB-4037-87E7-9F438772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1" y="3579538"/>
                <a:ext cx="462434" cy="288797"/>
              </a:xfrm>
              <a:prstGeom prst="rect">
                <a:avLst/>
              </a:prstGeom>
              <a:blipFill>
                <a:blip r:embed="rId6"/>
                <a:stretch>
                  <a:fillRect t="-6250" r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AC401AC-93E3-42B2-ABE5-2CFD1A2AB5B5}"/>
                  </a:ext>
                </a:extLst>
              </p:cNvPr>
              <p:cNvSpPr txBox="1"/>
              <p:nvPr/>
            </p:nvSpPr>
            <p:spPr>
              <a:xfrm>
                <a:off x="3166351" y="1345907"/>
                <a:ext cx="56259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AC401AC-93E3-42B2-ABE5-2CFD1A2AB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51" y="1345907"/>
                <a:ext cx="562590" cy="288797"/>
              </a:xfrm>
              <a:prstGeom prst="rect">
                <a:avLst/>
              </a:prstGeom>
              <a:blipFill>
                <a:blip r:embed="rId7"/>
                <a:stretch>
                  <a:fillRect t="-6383" r="-8602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2FCE0FF-F280-404E-9643-79DC521FBD2F}"/>
                  </a:ext>
                </a:extLst>
              </p:cNvPr>
              <p:cNvSpPr txBox="1"/>
              <p:nvPr/>
            </p:nvSpPr>
            <p:spPr>
              <a:xfrm>
                <a:off x="4666084" y="1332219"/>
                <a:ext cx="922432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2FCE0FF-F280-404E-9643-79DC521F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84" y="1332219"/>
                <a:ext cx="922432" cy="288797"/>
              </a:xfrm>
              <a:prstGeom prst="rect">
                <a:avLst/>
              </a:prstGeom>
              <a:blipFill>
                <a:blip r:embed="rId8"/>
                <a:stretch>
                  <a:fillRect t="-6383" r="-5263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0F49441B-D92A-4D91-837C-F6C21099466E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49428323-5006-4108-A985-39B761D40E6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5" grpId="0" animBg="1"/>
      <p:bldP spid="37" grpId="0" animBg="1"/>
      <p:bldP spid="39" grpId="0" animBg="1"/>
      <p:bldP spid="40" grpId="0" animBg="1"/>
      <p:bldP spid="40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34" grpId="0"/>
      <p:bldP spid="51" grpId="0"/>
      <p:bldP spid="52" grpId="0" animBg="1"/>
      <p:bldP spid="53" grpId="0" animBg="1"/>
      <p:bldP spid="60" grpId="0" animBg="1"/>
      <p:bldP spid="61" grpId="0" animBg="1"/>
      <p:bldP spid="72" grpId="0" animBg="1"/>
      <p:bldP spid="74" grpId="0" animBg="1"/>
      <p:bldP spid="78" grpId="0" animBg="1"/>
      <p:bldP spid="79" grpId="0"/>
      <p:bldP spid="81" grpId="0" animBg="1"/>
      <p:bldP spid="82" grpId="0"/>
      <p:bldP spid="83" grpId="0"/>
      <p:bldP spid="84" grpId="0"/>
      <p:bldP spid="85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55BAECA-6183-455C-AA86-C0B0E660F5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049" y="155464"/>
            <a:ext cx="7772400" cy="432048"/>
          </a:xfrm>
        </p:spPr>
        <p:txBody>
          <a:bodyPr anchor="ctr"/>
          <a:lstStyle/>
          <a:p>
            <a:pPr algn="l"/>
            <a:r>
              <a:rPr lang="zh-CN" altLang="en-US" sz="2000" b="1" dirty="0"/>
              <a:t>池化</a:t>
            </a:r>
            <a:endParaRPr lang="zh-CN" altLang="zh-CN" sz="2000" b="1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1DF31E-DDFA-43DE-B864-3CB5D7D06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7161" y="3188671"/>
            <a:ext cx="3320752" cy="33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FBEF58-FAB9-4485-A18C-3BB6CFF8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49" y="969250"/>
            <a:ext cx="5256584" cy="1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F30633-07C4-4B18-9C65-AF9292E45ADC}"/>
              </a:ext>
            </a:extLst>
          </p:cNvPr>
          <p:cNvSpPr/>
          <p:nvPr/>
        </p:nvSpPr>
        <p:spPr>
          <a:xfrm>
            <a:off x="5292080" y="1081596"/>
            <a:ext cx="576064" cy="1139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7031A8-21DA-47F9-832B-1824C1D7FD46}"/>
              </a:ext>
            </a:extLst>
          </p:cNvPr>
          <p:cNvSpPr/>
          <p:nvPr/>
        </p:nvSpPr>
        <p:spPr>
          <a:xfrm>
            <a:off x="3988048" y="1196751"/>
            <a:ext cx="576064" cy="1002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1BDDD2-9F6D-4405-A049-3ED4C4F73351}"/>
              </a:ext>
            </a:extLst>
          </p:cNvPr>
          <p:cNvSpPr txBox="1"/>
          <p:nvPr/>
        </p:nvSpPr>
        <p:spPr>
          <a:xfrm>
            <a:off x="1091385" y="2355570"/>
            <a:ext cx="67869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池化层（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pooling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14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降低特征维度，通过对卷积后的结果进行降采样去除冗余信息，抽取最重要的特征，分为</a:t>
            </a:r>
            <a:r>
              <a:rPr lang="zh-CN" altLang="en-US" sz="14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最大池化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4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平均池化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两类。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4AE79C-D432-46AB-A36A-5043A5150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56" y="3584263"/>
            <a:ext cx="3962953" cy="14003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06074E8-01B0-4336-8780-93EDC767968B}"/>
              </a:ext>
            </a:extLst>
          </p:cNvPr>
          <p:cNvSpPr txBox="1"/>
          <p:nvPr/>
        </p:nvSpPr>
        <p:spPr>
          <a:xfrm>
            <a:off x="221914" y="3275111"/>
            <a:ext cx="705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最大池化（池化核为</a:t>
            </a:r>
            <a:r>
              <a:rPr lang="en-US" altLang="zh-CN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2*2</a:t>
            </a:r>
            <a:r>
              <a:rPr lang="zh-CN" altLang="en-US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AF0F75-0089-4445-9242-17B5B4935948}"/>
              </a:ext>
            </a:extLst>
          </p:cNvPr>
          <p:cNvSpPr txBox="1"/>
          <p:nvPr/>
        </p:nvSpPr>
        <p:spPr>
          <a:xfrm>
            <a:off x="221914" y="5000084"/>
            <a:ext cx="705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平均池化（池化核为</a:t>
            </a:r>
            <a:r>
              <a:rPr lang="en-US" altLang="zh-CN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2*2</a:t>
            </a:r>
            <a:r>
              <a:rPr lang="zh-CN" altLang="en-US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zh-CN" altLang="en-US" sz="1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B1C26FC-4198-4037-8E48-883845879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06" y="5264133"/>
            <a:ext cx="4608512" cy="146528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15F7314-1EE5-4ACD-8624-A3FC7590F4B7}"/>
              </a:ext>
            </a:extLst>
          </p:cNvPr>
          <p:cNvSpPr/>
          <p:nvPr/>
        </p:nvSpPr>
        <p:spPr>
          <a:xfrm>
            <a:off x="0" y="630193"/>
            <a:ext cx="8388422" cy="95276"/>
          </a:xfrm>
          <a:prstGeom prst="rect">
            <a:avLst/>
          </a:prstGeom>
          <a:solidFill>
            <a:srgbClr val="002977"/>
          </a:solidFill>
          <a:ln>
            <a:solidFill>
              <a:srgbClr val="002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3E40C4F-E22B-4046-9ED3-6060628CA7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r="25198"/>
          <a:stretch/>
        </p:blipFill>
        <p:spPr>
          <a:xfrm>
            <a:off x="8215798" y="61339"/>
            <a:ext cx="774153" cy="9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7913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799</Words>
  <Application>Microsoft Office PowerPoint</Application>
  <PresentationFormat>全屏显示(4:3)</PresentationFormat>
  <Paragraphs>156</Paragraphs>
  <Slides>25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Cambria Math</vt:lpstr>
      <vt:lpstr>Times New Roman</vt:lpstr>
      <vt:lpstr>默认设计模板</vt:lpstr>
      <vt:lpstr>卷积神经网络</vt:lpstr>
      <vt:lpstr>PowerPoint 演示文稿</vt:lpstr>
      <vt:lpstr>神经网络（Neural Network）</vt:lpstr>
      <vt:lpstr>深度学习（Deep Learning）</vt:lpstr>
      <vt:lpstr>卷积神经网络的基本结构</vt:lpstr>
      <vt:lpstr>卷积操作（以二维数据为例）</vt:lpstr>
      <vt:lpstr>多层卷积结构</vt:lpstr>
      <vt:lpstr>卷积神经网络中的卷积层（以二维数据为例）</vt:lpstr>
      <vt:lpstr>池化</vt:lpstr>
      <vt:lpstr>全连接层</vt:lpstr>
      <vt:lpstr>类比总结</vt:lpstr>
      <vt:lpstr>卷积层的优势</vt:lpstr>
      <vt:lpstr>CNN的发展历程</vt:lpstr>
      <vt:lpstr>一维卷积的三种方式：Full卷积</vt:lpstr>
      <vt:lpstr>一维卷积的三种方式：Same卷积</vt:lpstr>
      <vt:lpstr>一维卷积的三种方式：Valid卷积</vt:lpstr>
      <vt:lpstr>多变量的一维卷积（以Same卷积为例）</vt:lpstr>
      <vt:lpstr>多变量、多卷积核的一维卷积（以Same卷积为例）</vt:lpstr>
      <vt:lpstr>CNN在一维时序信号中的应用</vt:lpstr>
      <vt:lpstr>扩张卷积网络</vt:lpstr>
      <vt:lpstr>扩张卷积网络的应用（WaveNet, 文字转语音）</vt:lpstr>
      <vt:lpstr>实验（余额宝购买曲线的预测）</vt:lpstr>
      <vt:lpstr>实验（余额宝购买曲线的预测）</vt:lpstr>
      <vt:lpstr>预测结果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卷积神经网络</dc:title>
  <dc:creator>PC</dc:creator>
  <cp:lastModifiedBy>tyg19980304@gmail.com</cp:lastModifiedBy>
  <cp:revision>21</cp:revision>
  <dcterms:created xsi:type="dcterms:W3CDTF">2021-10-03T08:43:31Z</dcterms:created>
  <dcterms:modified xsi:type="dcterms:W3CDTF">2021-10-27T09:28:48Z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