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81" r:id="rId4"/>
    <p:sldId id="282" r:id="rId5"/>
    <p:sldId id="283" r:id="rId6"/>
    <p:sldId id="275" r:id="rId7"/>
    <p:sldId id="271" r:id="rId8"/>
    <p:sldId id="272" r:id="rId9"/>
    <p:sldId id="284" r:id="rId10"/>
    <p:sldId id="287" r:id="rId11"/>
    <p:sldId id="277" r:id="rId12"/>
    <p:sldId id="285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ea Widescreen 2014 Slides" id="{6289D69B-2D20-459C-B038-D3AD0E0D4310}">
          <p14:sldIdLst>
            <p14:sldId id="256"/>
            <p14:sldId id="280"/>
            <p14:sldId id="281"/>
            <p14:sldId id="282"/>
            <p14:sldId id="283"/>
            <p14:sldId id="275"/>
            <p14:sldId id="271"/>
            <p14:sldId id="272"/>
            <p14:sldId id="284"/>
            <p14:sldId id="287"/>
            <p14:sldId id="277"/>
            <p14:sldId id="285"/>
          </p14:sldIdLst>
        </p14:section>
        <p14:section name="Enea PowerPoint Guide" id="{9C599499-B836-41DB-883E-601F30DBD7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hristofferson" initials="MC" lastIdx="1" clrIdx="0">
    <p:extLst>
      <p:ext uri="{19B8F6BF-5375-455C-9EA6-DF929625EA0E}">
        <p15:presenceInfo xmlns:p15="http://schemas.microsoft.com/office/powerpoint/2012/main" userId="S-1-5-21-1253836817-867638676-624655392-2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C00"/>
    <a:srgbClr val="FFFFFF"/>
    <a:srgbClr val="EDEDED"/>
    <a:srgbClr val="40576E"/>
    <a:srgbClr val="F3A000"/>
    <a:srgbClr val="DCDCDC"/>
    <a:srgbClr val="637187"/>
    <a:srgbClr val="6D7A8F"/>
    <a:srgbClr val="C34C61"/>
    <a:srgbClr val="A0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 autoAdjust="0"/>
    <p:restoredTop sz="93925" autoAdjust="0"/>
  </p:normalViewPr>
  <p:slideViewPr>
    <p:cSldViewPr snapToGrid="0" showGuides="1">
      <p:cViewPr varScale="1">
        <p:scale>
          <a:sx n="111" d="100"/>
          <a:sy n="111" d="100"/>
        </p:scale>
        <p:origin x="108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7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F5C8-1814-4F58-96A9-BAA6D07DA807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E646-C644-4330-AF27-0C6545EF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D6A30-E59E-4D6E-8EE6-01905592E00B}" type="datetimeFigureOut">
              <a:rPr lang="sv-SE" smtClean="0"/>
              <a:t>2015-09-01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DD498-3B83-4586-B071-70CCCDBC59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54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IP + UDP</a:t>
            </a:r>
            <a:r>
              <a:rPr lang="sv-SE" baseline="0" dirty="0" smtClean="0"/>
              <a:t> from Nokia ufp</a:t>
            </a:r>
          </a:p>
          <a:p>
            <a:r>
              <a:rPr lang="sv-SE" baseline="0" dirty="0" smtClean="0"/>
              <a:t>TCP from freeBSD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354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67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41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95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4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56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interface (CLI): Internal Command Line Interface to configure and debug OIP-FP.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handler: Received packet handling.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ODP environment, and internal memory initialization.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Netlink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Copies routes and interfaces from Linux.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TUN/TAP: Communication with Linux kernel,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slowpath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configuration: Ethernet interface functionality.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Route and ARP functions.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API: Function calls for configuration, packet processing, logging, etc...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 and Radix trees: Functionalities to be used by other modules.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Socket: BSD style socket interface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Protocols: UDP, TCP, UDP6, ICMP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74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9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71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28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DD498-3B83-4586-B071-70CCCDBC595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0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205252" cy="6858001"/>
          </a:xfrm>
          <a:prstGeom prst="rect">
            <a:avLst/>
          </a:prstGeom>
          <a:solidFill>
            <a:srgbClr val="405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6" y="2507524"/>
            <a:ext cx="5976672" cy="9961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282" y="3639035"/>
            <a:ext cx="5191940" cy="100464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9C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23" y="6210074"/>
            <a:ext cx="1961428" cy="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02" y="365125"/>
            <a:ext cx="997238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8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3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6" y="121303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1434" y="3038530"/>
            <a:ext cx="670122" cy="76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00992" y="3094061"/>
            <a:ext cx="3406935" cy="747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23" y="6210074"/>
            <a:ext cx="1961428" cy="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6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2"/>
            <a:ext cx="12218504" cy="6857998"/>
          </a:xfrm>
          <a:prstGeom prst="rect">
            <a:avLst/>
          </a:prstGeom>
          <a:solidFill>
            <a:srgbClr val="405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38807"/>
            <a:ext cx="2180503" cy="3634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9557" y="3588031"/>
            <a:ext cx="4752307" cy="511223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D9C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ctrTitle" idx="4294967295"/>
          </p:nvPr>
        </p:nvSpPr>
        <p:spPr>
          <a:xfrm>
            <a:off x="4029558" y="2619837"/>
            <a:ext cx="4752306" cy="898499"/>
          </a:xfrm>
        </p:spPr>
        <p:txBody>
          <a:bodyPr/>
          <a:lstStyle>
            <a:lvl1pPr algn="l">
              <a:defRPr>
                <a:solidFill>
                  <a:srgbClr val="DCDCDC"/>
                </a:solidFill>
              </a:defRPr>
            </a:lvl1pPr>
          </a:lstStyle>
          <a:p>
            <a:r>
              <a:rPr lang="en-US" dirty="0" smtClean="0"/>
              <a:t>OFP internal slides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0473" y="2668467"/>
            <a:ext cx="694840" cy="8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365125"/>
            <a:ext cx="9966960" cy="1325563"/>
          </a:xfrm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0576E"/>
              </a:buClr>
              <a:defRPr>
                <a:solidFill>
                  <a:srgbClr val="40576E"/>
                </a:solidFill>
              </a:defRPr>
            </a:lvl1pPr>
            <a:lvl2pPr>
              <a:buClr>
                <a:srgbClr val="40576E"/>
              </a:buClr>
              <a:defRPr>
                <a:solidFill>
                  <a:srgbClr val="40576E"/>
                </a:solidFill>
              </a:defRPr>
            </a:lvl2pPr>
            <a:lvl3pPr>
              <a:buClr>
                <a:srgbClr val="40576E"/>
              </a:buClr>
              <a:defRPr>
                <a:solidFill>
                  <a:srgbClr val="40576E"/>
                </a:solidFill>
              </a:defRPr>
            </a:lvl3pPr>
            <a:lvl4pPr>
              <a:buClr>
                <a:srgbClr val="40576E"/>
              </a:buClr>
              <a:defRPr>
                <a:solidFill>
                  <a:srgbClr val="40576E"/>
                </a:solidFill>
              </a:defRPr>
            </a:lvl4pPr>
            <a:lvl5pPr>
              <a:buClr>
                <a:srgbClr val="40576E"/>
              </a:buCl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365125"/>
            <a:ext cx="9966960" cy="1325563"/>
          </a:xfrm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0576E"/>
              </a:buClr>
              <a:defRPr>
                <a:solidFill>
                  <a:srgbClr val="40576E"/>
                </a:solidFill>
              </a:defRPr>
            </a:lvl1pPr>
            <a:lvl2pPr>
              <a:buClr>
                <a:srgbClr val="40576E"/>
              </a:buClr>
              <a:defRPr>
                <a:solidFill>
                  <a:srgbClr val="40576E"/>
                </a:solidFill>
              </a:defRPr>
            </a:lvl2pPr>
            <a:lvl3pPr>
              <a:buClr>
                <a:srgbClr val="40576E"/>
              </a:buClr>
              <a:defRPr>
                <a:solidFill>
                  <a:srgbClr val="40576E"/>
                </a:solidFill>
              </a:defRPr>
            </a:lvl3pPr>
            <a:lvl4pPr>
              <a:buClr>
                <a:srgbClr val="40576E"/>
              </a:buClr>
              <a:defRPr>
                <a:solidFill>
                  <a:srgbClr val="40576E"/>
                </a:solidFill>
              </a:defRPr>
            </a:lvl4pPr>
            <a:lvl5pPr>
              <a:buClr>
                <a:srgbClr val="40576E"/>
              </a:buCl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365125"/>
            <a:ext cx="9966960" cy="1325563"/>
          </a:xfrm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0576E"/>
              </a:buClr>
              <a:defRPr>
                <a:solidFill>
                  <a:srgbClr val="40576E"/>
                </a:solidFill>
              </a:defRPr>
            </a:lvl1pPr>
            <a:lvl2pPr>
              <a:buClr>
                <a:srgbClr val="40576E"/>
              </a:buClr>
              <a:defRPr>
                <a:solidFill>
                  <a:srgbClr val="40576E"/>
                </a:solidFill>
              </a:defRPr>
            </a:lvl2pPr>
            <a:lvl3pPr>
              <a:buClr>
                <a:srgbClr val="40576E"/>
              </a:buClr>
              <a:defRPr>
                <a:solidFill>
                  <a:srgbClr val="40576E"/>
                </a:solidFill>
              </a:defRPr>
            </a:lvl3pPr>
            <a:lvl4pPr>
              <a:buClr>
                <a:srgbClr val="40576E"/>
              </a:buClr>
              <a:defRPr>
                <a:solidFill>
                  <a:srgbClr val="40576E"/>
                </a:solidFill>
              </a:defRPr>
            </a:lvl4pPr>
            <a:lvl5pPr>
              <a:buClr>
                <a:srgbClr val="40576E"/>
              </a:buCl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6" y="121303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5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02" y="365125"/>
            <a:ext cx="997079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365125"/>
            <a:ext cx="9966960" cy="1325563"/>
          </a:xfrm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0576E"/>
              </a:buClr>
              <a:defRPr>
                <a:solidFill>
                  <a:srgbClr val="40576E"/>
                </a:solidFill>
              </a:defRPr>
            </a:lvl1pPr>
            <a:lvl2pPr>
              <a:buClr>
                <a:srgbClr val="40576E"/>
              </a:buClr>
              <a:defRPr>
                <a:solidFill>
                  <a:srgbClr val="40576E"/>
                </a:solidFill>
              </a:defRPr>
            </a:lvl2pPr>
            <a:lvl3pPr>
              <a:buClr>
                <a:srgbClr val="40576E"/>
              </a:buClr>
              <a:defRPr>
                <a:solidFill>
                  <a:srgbClr val="40576E"/>
                </a:solidFill>
              </a:defRPr>
            </a:lvl3pPr>
            <a:lvl4pPr>
              <a:buClr>
                <a:srgbClr val="40576E"/>
              </a:buClr>
              <a:defRPr>
                <a:solidFill>
                  <a:srgbClr val="40576E"/>
                </a:solidFill>
              </a:defRPr>
            </a:lvl4pPr>
            <a:lvl5pPr>
              <a:buClr>
                <a:srgbClr val="40576E"/>
              </a:buCl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02" y="365125"/>
            <a:ext cx="997079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rgbClr val="40576E"/>
          </a:solidFill>
        </p:spPr>
        <p:txBody>
          <a:bodyPr/>
          <a:lstStyle>
            <a:lvl1pPr>
              <a:buClr>
                <a:srgbClr val="ED9C00"/>
              </a:buClr>
              <a:defRPr>
                <a:solidFill>
                  <a:srgbClr val="ED9C00"/>
                </a:solidFill>
              </a:defRPr>
            </a:lvl1pPr>
            <a:lvl2pPr>
              <a:buClr>
                <a:srgbClr val="ED9C00"/>
              </a:buClr>
              <a:defRPr>
                <a:solidFill>
                  <a:srgbClr val="ED9C00"/>
                </a:solidFill>
              </a:defRPr>
            </a:lvl2pPr>
            <a:lvl3pPr>
              <a:buClr>
                <a:srgbClr val="ED9C00"/>
              </a:buClr>
              <a:defRPr>
                <a:solidFill>
                  <a:srgbClr val="ED9C00"/>
                </a:solidFill>
              </a:defRPr>
            </a:lvl3pPr>
            <a:lvl4pPr>
              <a:buClr>
                <a:srgbClr val="ED9C00"/>
              </a:buClr>
              <a:defRPr>
                <a:solidFill>
                  <a:srgbClr val="ED9C00"/>
                </a:solidFill>
              </a:defRPr>
            </a:lvl4pPr>
            <a:lvl5pPr>
              <a:buClr>
                <a:srgbClr val="ED9C00"/>
              </a:buClr>
              <a:defRPr>
                <a:solidFill>
                  <a:srgbClr val="ED9C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  <a:lvl2pPr>
              <a:defRPr>
                <a:solidFill>
                  <a:srgbClr val="40576E"/>
                </a:solidFill>
              </a:defRPr>
            </a:lvl2pPr>
            <a:lvl3pPr>
              <a:defRPr>
                <a:solidFill>
                  <a:srgbClr val="40576E"/>
                </a:solidFill>
              </a:defRPr>
            </a:lvl3pPr>
            <a:lvl4pPr>
              <a:defRPr>
                <a:solidFill>
                  <a:srgbClr val="40576E"/>
                </a:solidFill>
              </a:defRPr>
            </a:lvl4pPr>
            <a:lvl5pP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7" y="6355174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02" y="365125"/>
            <a:ext cx="997079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0" y="1825625"/>
            <a:ext cx="5181600" cy="4351338"/>
          </a:xfrm>
          <a:solidFill>
            <a:srgbClr val="40576E"/>
          </a:solidFill>
        </p:spPr>
        <p:txBody>
          <a:bodyPr/>
          <a:lstStyle>
            <a:lvl1pPr>
              <a:buClr>
                <a:srgbClr val="ED9C00"/>
              </a:buClr>
              <a:defRPr>
                <a:solidFill>
                  <a:srgbClr val="ED9C00"/>
                </a:solidFill>
              </a:defRPr>
            </a:lvl1pPr>
            <a:lvl2pPr>
              <a:buClr>
                <a:srgbClr val="ED9C00"/>
              </a:buClr>
              <a:defRPr>
                <a:solidFill>
                  <a:srgbClr val="ED9C00"/>
                </a:solidFill>
              </a:defRPr>
            </a:lvl2pPr>
            <a:lvl3pPr>
              <a:buClr>
                <a:srgbClr val="ED9C00"/>
              </a:buClr>
              <a:defRPr>
                <a:solidFill>
                  <a:srgbClr val="ED9C00"/>
                </a:solidFill>
              </a:defRPr>
            </a:lvl3pPr>
            <a:lvl4pPr>
              <a:buClr>
                <a:srgbClr val="ED9C00"/>
              </a:buClr>
              <a:defRPr>
                <a:solidFill>
                  <a:srgbClr val="ED9C00"/>
                </a:solidFill>
              </a:defRPr>
            </a:lvl4pPr>
            <a:lvl5pPr>
              <a:buClr>
                <a:srgbClr val="ED9C00"/>
              </a:buClr>
              <a:defRPr>
                <a:solidFill>
                  <a:srgbClr val="ED9C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40576E"/>
                </a:solidFill>
              </a:defRPr>
            </a:lvl1pPr>
            <a:lvl2pPr>
              <a:defRPr>
                <a:solidFill>
                  <a:srgbClr val="40576E"/>
                </a:solidFill>
              </a:defRPr>
            </a:lvl2pPr>
            <a:lvl3pPr>
              <a:defRPr>
                <a:solidFill>
                  <a:srgbClr val="40576E"/>
                </a:solidFill>
              </a:defRPr>
            </a:lvl3pPr>
            <a:lvl4pPr>
              <a:defRPr>
                <a:solidFill>
                  <a:srgbClr val="40576E"/>
                </a:solidFill>
              </a:defRPr>
            </a:lvl4pPr>
            <a:lvl5pPr>
              <a:defRPr>
                <a:solidFill>
                  <a:srgbClr val="4057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13793"/>
            <a:ext cx="544802" cy="62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6" y="121303"/>
            <a:ext cx="2116249" cy="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50" r:id="rId4"/>
    <p:sldLayoutId id="2147483680" r:id="rId5"/>
    <p:sldLayoutId id="2147483652" r:id="rId6"/>
    <p:sldLayoutId id="2147483685" r:id="rId7"/>
    <p:sldLayoutId id="2147483683" r:id="rId8"/>
    <p:sldLayoutId id="2147483682" r:id="rId9"/>
    <p:sldLayoutId id="2147483653" r:id="rId10"/>
    <p:sldLayoutId id="2147483667" r:id="rId11"/>
    <p:sldLayoutId id="2147483674" r:id="rId12"/>
    <p:sldLayoutId id="2147483684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0576E"/>
        </a:buClr>
        <a:buFont typeface="Wingdings" panose="05000000000000000000" pitchFamily="2" charset="2"/>
        <a:buChar char="§"/>
        <a:defRPr sz="18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576E"/>
        </a:buClr>
        <a:buFont typeface="Wingdings" panose="05000000000000000000" pitchFamily="2" charset="2"/>
        <a:buChar char="§"/>
        <a:defRPr sz="18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576E"/>
        </a:buClr>
        <a:buFont typeface="Wingdings" panose="05000000000000000000" pitchFamily="2" charset="2"/>
        <a:buChar char="§"/>
        <a:defRPr sz="18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576E"/>
        </a:buClr>
        <a:buFont typeface="Wingdings" panose="05000000000000000000" pitchFamily="2" charset="2"/>
        <a:buChar char="§"/>
        <a:defRPr sz="18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576E"/>
        </a:buClr>
        <a:buFont typeface="Wingdings" panose="05000000000000000000" pitchFamily="2" charset="2"/>
        <a:buChar char="§"/>
        <a:defRPr sz="1800" kern="1200">
          <a:solidFill>
            <a:srgbClr val="40576E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6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627681" y="632928"/>
            <a:ext cx="1015139" cy="79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820" y="365125"/>
            <a:ext cx="9710980" cy="601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Ingress Packet Processing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1858934" y="2981609"/>
            <a:ext cx="1512168" cy="504001"/>
          </a:xfrm>
          <a:prstGeom prst="rect">
            <a:avLst/>
          </a:prstGeom>
          <a:solidFill>
            <a:srgbClr val="ED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Ethernet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Vlan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6028" y="1481695"/>
            <a:ext cx="1512168" cy="9097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IPv4/v6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9558" y="5098501"/>
            <a:ext cx="1512168" cy="9097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ARP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1569" y="1485178"/>
            <a:ext cx="1512168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local hook API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0056" y="3424763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GRE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1569" y="4071782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IPv4/v6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routing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70056" y="4071782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IPv4/v6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1569" y="2778480"/>
            <a:ext cx="1512168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forward hook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1569" y="2131829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Transport(L4) classifier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0056" y="1485178"/>
            <a:ext cx="1512168" cy="5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UDP input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70056" y="2133077"/>
            <a:ext cx="1512168" cy="5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TCP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70056" y="2778112"/>
            <a:ext cx="1512168" cy="5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ICMP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41569" y="5493484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 ARP request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38949" y="1485178"/>
            <a:ext cx="1512168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Socket API</a:t>
            </a:r>
          </a:p>
        </p:txBody>
      </p:sp>
      <p:cxnSp>
        <p:nvCxnSpPr>
          <p:cNvPr id="64" name="Straight Arrow Connector 63"/>
          <p:cNvCxnSpPr>
            <a:stCxn id="12" idx="3"/>
            <a:endCxn id="13" idx="1"/>
          </p:cNvCxnSpPr>
          <p:nvPr/>
        </p:nvCxnSpPr>
        <p:spPr>
          <a:xfrm>
            <a:off x="7553737" y="4323782"/>
            <a:ext cx="516319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41569" y="4846833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MAC table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0016958" y="4504745"/>
            <a:ext cx="2075151" cy="2171216"/>
            <a:chOff x="9867428" y="3371105"/>
            <a:chExt cx="2075151" cy="2171216"/>
          </a:xfrm>
        </p:grpSpPr>
        <p:grpSp>
          <p:nvGrpSpPr>
            <p:cNvPr id="34" name="Group 33"/>
            <p:cNvGrpSpPr/>
            <p:nvPr/>
          </p:nvGrpSpPr>
          <p:grpSpPr>
            <a:xfrm>
              <a:off x="9867428" y="3371105"/>
              <a:ext cx="2075151" cy="2171216"/>
              <a:chOff x="-6309" y="5211607"/>
              <a:chExt cx="2075151" cy="21712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-6309" y="5211607"/>
                <a:ext cx="2075151" cy="2171216"/>
                <a:chOff x="10112935" y="4762546"/>
                <a:chExt cx="2075151" cy="2171216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0112935" y="4787925"/>
                  <a:ext cx="2075151" cy="21458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10163736" y="5839582"/>
                  <a:ext cx="2023763" cy="338554"/>
                  <a:chOff x="620532" y="1783428"/>
                  <a:chExt cx="2019069" cy="338554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620532" y="1864333"/>
                    <a:ext cx="559682" cy="18467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37966" y="1783428"/>
                    <a:ext cx="140163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Pre-classified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163736" y="5572707"/>
                  <a:ext cx="1845852" cy="338554"/>
                  <a:chOff x="620532" y="1875619"/>
                  <a:chExt cx="1841571" cy="338554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620532" y="1944156"/>
                    <a:ext cx="559682" cy="184679"/>
                  </a:xfrm>
                  <a:prstGeom prst="rect">
                    <a:avLst/>
                  </a:prstGeom>
                  <a:solidFill>
                    <a:srgbClr val="ED9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237967" y="187561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L2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0163736" y="5295782"/>
                  <a:ext cx="1845852" cy="338554"/>
                  <a:chOff x="620532" y="1957759"/>
                  <a:chExt cx="1841571" cy="338554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20532" y="2023976"/>
                    <a:ext cx="559682" cy="18467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237967" y="195775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L3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10782607" y="5013833"/>
                  <a:ext cx="12269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L4</a:t>
                  </a:r>
                  <a:endParaRPr lang="en-GB" sz="16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0163736" y="4762546"/>
                  <a:ext cx="1845852" cy="338554"/>
                  <a:chOff x="620532" y="1875619"/>
                  <a:chExt cx="1841571" cy="338554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620532" y="1944156"/>
                    <a:ext cx="559682" cy="18467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237967" y="187561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User API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03" name="Rectangle 102"/>
              <p:cNvSpPr/>
              <p:nvPr/>
            </p:nvSpPr>
            <p:spPr>
              <a:xfrm>
                <a:off x="37748" y="5533522"/>
                <a:ext cx="560983" cy="1846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9918229" y="5130330"/>
              <a:ext cx="554239" cy="234867"/>
              <a:chOff x="9816236" y="6201036"/>
              <a:chExt cx="711646" cy="234867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816236" y="6201036"/>
                <a:ext cx="711646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9816236" y="6435903"/>
                <a:ext cx="711646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10537098" y="495754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Packets</a:t>
              </a: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Information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989612" y="2772424"/>
            <a:ext cx="1512168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Reassembly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422436" y="2399642"/>
            <a:ext cx="331" cy="38044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056281" y="2385676"/>
            <a:ext cx="5507" cy="370936"/>
          </a:xfrm>
          <a:prstGeom prst="straightConnector1">
            <a:avLst/>
          </a:prstGeom>
          <a:ln w="25400" cap="sq">
            <a:solidFill>
              <a:srgbClr val="FF0000"/>
            </a:solidFill>
            <a:prstDash val="sysDot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2116" y="2981610"/>
            <a:ext cx="1512168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Ingress API</a:t>
            </a:r>
          </a:p>
        </p:txBody>
      </p:sp>
      <p:cxnSp>
        <p:nvCxnSpPr>
          <p:cNvPr id="111" name="Straight Arrow Connector 110"/>
          <p:cNvCxnSpPr>
            <a:stCxn id="110" idx="3"/>
            <a:endCxn id="4" idx="1"/>
          </p:cNvCxnSpPr>
          <p:nvPr/>
        </p:nvCxnSpPr>
        <p:spPr>
          <a:xfrm>
            <a:off x="1594284" y="3233610"/>
            <a:ext cx="264650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43541" y="4703511"/>
            <a:ext cx="1839113" cy="1041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Fallback to </a:t>
            </a:r>
            <a:r>
              <a:rPr lang="en-US" sz="16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slowpath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unknown traffic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0338949" y="3423436"/>
            <a:ext cx="1512168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GRE hook API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1157" y="1481695"/>
            <a:ext cx="1513127" cy="87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IP, UDP,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TCP, … classified by HW</a:t>
            </a:r>
            <a:endParaRPr lang="en-US" sz="16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Elbow Connector 107"/>
          <p:cNvCxnSpPr>
            <a:stCxn id="4" idx="3"/>
            <a:endCxn id="8" idx="1"/>
          </p:cNvCxnSpPr>
          <p:nvPr/>
        </p:nvCxnSpPr>
        <p:spPr>
          <a:xfrm>
            <a:off x="3371102" y="3233610"/>
            <a:ext cx="608456" cy="231978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" idx="3"/>
            <a:endCxn id="5" idx="1"/>
          </p:cNvCxnSpPr>
          <p:nvPr/>
        </p:nvCxnSpPr>
        <p:spPr>
          <a:xfrm flipV="1">
            <a:off x="3371102" y="1936593"/>
            <a:ext cx="614926" cy="129701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" idx="3"/>
            <a:endCxn id="9" idx="1"/>
          </p:cNvCxnSpPr>
          <p:nvPr/>
        </p:nvCxnSpPr>
        <p:spPr>
          <a:xfrm flipV="1">
            <a:off x="5498196" y="1737178"/>
            <a:ext cx="543373" cy="199415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" idx="3"/>
            <a:endCxn id="16" idx="1"/>
          </p:cNvCxnSpPr>
          <p:nvPr/>
        </p:nvCxnSpPr>
        <p:spPr>
          <a:xfrm>
            <a:off x="5498196" y="1936593"/>
            <a:ext cx="543373" cy="447236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" idx="3"/>
            <a:endCxn id="15" idx="1"/>
          </p:cNvCxnSpPr>
          <p:nvPr/>
        </p:nvCxnSpPr>
        <p:spPr>
          <a:xfrm>
            <a:off x="5498196" y="1936593"/>
            <a:ext cx="543373" cy="109388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6" idx="3"/>
            <a:endCxn id="11" idx="1"/>
          </p:cNvCxnSpPr>
          <p:nvPr/>
        </p:nvCxnSpPr>
        <p:spPr>
          <a:xfrm>
            <a:off x="7553737" y="2383829"/>
            <a:ext cx="516319" cy="12929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" idx="3"/>
            <a:endCxn id="12" idx="1"/>
          </p:cNvCxnSpPr>
          <p:nvPr/>
        </p:nvCxnSpPr>
        <p:spPr>
          <a:xfrm>
            <a:off x="5498196" y="1936593"/>
            <a:ext cx="543373" cy="238718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10" idx="0"/>
            <a:endCxn id="158" idx="2"/>
          </p:cNvCxnSpPr>
          <p:nvPr/>
        </p:nvCxnSpPr>
        <p:spPr>
          <a:xfrm rot="16200000" flipV="1">
            <a:off x="526438" y="2669847"/>
            <a:ext cx="623046" cy="47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58" idx="0"/>
            <a:endCxn id="16" idx="3"/>
          </p:cNvCxnSpPr>
          <p:nvPr/>
        </p:nvCxnSpPr>
        <p:spPr>
          <a:xfrm rot="16200000" flipH="1">
            <a:off x="3744662" y="-1425246"/>
            <a:ext cx="902134" cy="6716016"/>
          </a:xfrm>
          <a:prstGeom prst="bentConnector4">
            <a:avLst>
              <a:gd name="adj1" fmla="val -25340"/>
              <a:gd name="adj2" fmla="val 101991"/>
            </a:avLst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6" idx="3"/>
            <a:endCxn id="17" idx="1"/>
          </p:cNvCxnSpPr>
          <p:nvPr/>
        </p:nvCxnSpPr>
        <p:spPr>
          <a:xfrm flipV="1">
            <a:off x="7553737" y="1737178"/>
            <a:ext cx="516319" cy="646651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" idx="3"/>
            <a:endCxn id="19" idx="1"/>
          </p:cNvCxnSpPr>
          <p:nvPr/>
        </p:nvCxnSpPr>
        <p:spPr>
          <a:xfrm>
            <a:off x="7553737" y="2383829"/>
            <a:ext cx="516319" cy="64628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" idx="3"/>
            <a:endCxn id="18" idx="1"/>
          </p:cNvCxnSpPr>
          <p:nvPr/>
        </p:nvCxnSpPr>
        <p:spPr>
          <a:xfrm>
            <a:off x="7553737" y="2383829"/>
            <a:ext cx="516319" cy="1248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526243" y="1272209"/>
            <a:ext cx="11400" cy="1961401"/>
          </a:xfrm>
          <a:prstGeom prst="straightConnector1">
            <a:avLst/>
          </a:prstGeom>
          <a:ln w="25400" cap="sq">
            <a:solidFill>
              <a:srgbClr val="FF0000"/>
            </a:solidFill>
            <a:prstDash val="sysDot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8" idx="3"/>
            <a:endCxn id="70" idx="1"/>
          </p:cNvCxnSpPr>
          <p:nvPr/>
        </p:nvCxnSpPr>
        <p:spPr>
          <a:xfrm flipV="1">
            <a:off x="5491726" y="5098833"/>
            <a:ext cx="549843" cy="45456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8" idx="3"/>
            <a:endCxn id="20" idx="1"/>
          </p:cNvCxnSpPr>
          <p:nvPr/>
        </p:nvCxnSpPr>
        <p:spPr>
          <a:xfrm>
            <a:off x="5491726" y="5553399"/>
            <a:ext cx="549843" cy="192085"/>
          </a:xfrm>
          <a:prstGeom prst="bentConnector3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1" idx="3"/>
            <a:endCxn id="144" idx="1"/>
          </p:cNvCxnSpPr>
          <p:nvPr/>
        </p:nvCxnSpPr>
        <p:spPr>
          <a:xfrm flipV="1">
            <a:off x="9582224" y="3675436"/>
            <a:ext cx="756725" cy="1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7685969" y="2312886"/>
            <a:ext cx="0" cy="68505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7" idx="3"/>
            <a:endCxn id="21" idx="1"/>
          </p:cNvCxnSpPr>
          <p:nvPr/>
        </p:nvCxnSpPr>
        <p:spPr>
          <a:xfrm>
            <a:off x="9582224" y="1737178"/>
            <a:ext cx="75672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8" idx="3"/>
            <a:endCxn id="21" idx="1"/>
          </p:cNvCxnSpPr>
          <p:nvPr/>
        </p:nvCxnSpPr>
        <p:spPr>
          <a:xfrm flipV="1">
            <a:off x="9582224" y="1737178"/>
            <a:ext cx="756725" cy="6478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0" y="323296"/>
            <a:ext cx="539360" cy="619265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5601577" y="1272209"/>
            <a:ext cx="0" cy="647921"/>
          </a:xfrm>
          <a:prstGeom prst="straightConnector1">
            <a:avLst/>
          </a:prstGeom>
          <a:ln w="25400" cap="sq">
            <a:solidFill>
              <a:srgbClr val="FF0000"/>
            </a:solidFill>
            <a:prstDash val="sysDot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</a:t>
            </a:r>
            <a:r>
              <a:rPr lang="en-US" dirty="0"/>
              <a:t>Packet Processing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547371" y="3354722"/>
            <a:ext cx="1512168" cy="516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Socket/Egress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4139" y="3639196"/>
            <a:ext cx="1512168" cy="516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output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805" y="1885045"/>
            <a:ext cx="1512168" cy="516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UDP 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3989" y="2722118"/>
            <a:ext cx="1512168" cy="516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TCP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1855" y="4038221"/>
            <a:ext cx="1512168" cy="516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ICMP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4139" y="2980713"/>
            <a:ext cx="1512168" cy="516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IPv6 output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1774" y="4491688"/>
            <a:ext cx="1512168" cy="516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GRE tunneling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14143" y="3639196"/>
            <a:ext cx="1512168" cy="516536"/>
          </a:xfrm>
          <a:prstGeom prst="rect">
            <a:avLst/>
          </a:prstGeom>
          <a:solidFill>
            <a:srgbClr val="ED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Ethernet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Vlan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8560" y="3639196"/>
            <a:ext cx="1653013" cy="516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IPv4 Fragmentation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/>
          <p:cNvCxnSpPr>
            <a:stCxn id="5" idx="3"/>
            <a:endCxn id="12" idx="1"/>
          </p:cNvCxnSpPr>
          <p:nvPr/>
        </p:nvCxnSpPr>
        <p:spPr>
          <a:xfrm>
            <a:off x="6506307" y="3897464"/>
            <a:ext cx="30225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</p:cNvCxnSpPr>
          <p:nvPr/>
        </p:nvCxnSpPr>
        <p:spPr>
          <a:xfrm>
            <a:off x="8461573" y="3897464"/>
            <a:ext cx="1952570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63443" y="4129526"/>
            <a:ext cx="2075151" cy="2171216"/>
            <a:chOff x="9867428" y="3371105"/>
            <a:chExt cx="2075151" cy="2171216"/>
          </a:xfrm>
        </p:grpSpPr>
        <p:grpSp>
          <p:nvGrpSpPr>
            <p:cNvPr id="41" name="Group 40"/>
            <p:cNvGrpSpPr/>
            <p:nvPr/>
          </p:nvGrpSpPr>
          <p:grpSpPr>
            <a:xfrm>
              <a:off x="9867428" y="3371105"/>
              <a:ext cx="2075151" cy="2171216"/>
              <a:chOff x="-6309" y="5211607"/>
              <a:chExt cx="2075151" cy="2171216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-6309" y="5211607"/>
                <a:ext cx="2075151" cy="2171216"/>
                <a:chOff x="10112935" y="4762546"/>
                <a:chExt cx="2075151" cy="2171216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0112935" y="4787925"/>
                  <a:ext cx="2075151" cy="21458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10163736" y="5839582"/>
                  <a:ext cx="2023763" cy="338554"/>
                  <a:chOff x="620532" y="1783428"/>
                  <a:chExt cx="2019069" cy="338554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620532" y="1864333"/>
                    <a:ext cx="559682" cy="18467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237966" y="1783428"/>
                    <a:ext cx="140163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Pre-classified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0163736" y="5572707"/>
                  <a:ext cx="1845852" cy="338554"/>
                  <a:chOff x="620532" y="1875619"/>
                  <a:chExt cx="1841571" cy="338554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620532" y="1944156"/>
                    <a:ext cx="559682" cy="184679"/>
                  </a:xfrm>
                  <a:prstGeom prst="rect">
                    <a:avLst/>
                  </a:prstGeom>
                  <a:solidFill>
                    <a:srgbClr val="ED9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237967" y="187561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L2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63736" y="5295782"/>
                  <a:ext cx="1845852" cy="338554"/>
                  <a:chOff x="620532" y="1957759"/>
                  <a:chExt cx="1841571" cy="338554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620532" y="2023976"/>
                    <a:ext cx="559682" cy="18467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237967" y="195775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L3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10782607" y="5013833"/>
                  <a:ext cx="12269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L4</a:t>
                  </a:r>
                  <a:endParaRPr lang="en-GB" sz="16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10163736" y="4762546"/>
                  <a:ext cx="1845852" cy="338554"/>
                  <a:chOff x="620532" y="1875619"/>
                  <a:chExt cx="1841571" cy="338554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620532" y="1944156"/>
                    <a:ext cx="559682" cy="18467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37967" y="1875619"/>
                    <a:ext cx="12241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User API</a:t>
                    </a:r>
                    <a:endParaRPr lang="en-GB" sz="16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Rectangle 49"/>
              <p:cNvSpPr/>
              <p:nvPr/>
            </p:nvSpPr>
            <p:spPr>
              <a:xfrm>
                <a:off x="37748" y="5533522"/>
                <a:ext cx="560983" cy="1846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918229" y="5130330"/>
              <a:ext cx="554239" cy="234867"/>
              <a:chOff x="9816236" y="6201036"/>
              <a:chExt cx="711646" cy="234867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H="1">
                <a:off x="9816236" y="6201036"/>
                <a:ext cx="711646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9816236" y="6435903"/>
                <a:ext cx="711646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10537098" y="495754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Packets</a:t>
              </a: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Information</a:t>
              </a:r>
            </a:p>
          </p:txBody>
        </p:sp>
      </p:grpSp>
      <p:cxnSp>
        <p:nvCxnSpPr>
          <p:cNvPr id="79" name="Elbow Connector 78"/>
          <p:cNvCxnSpPr/>
          <p:nvPr/>
        </p:nvCxnSpPr>
        <p:spPr>
          <a:xfrm>
            <a:off x="6506307" y="3226484"/>
            <a:ext cx="3907836" cy="670980"/>
          </a:xfrm>
          <a:prstGeom prst="bentConnector3">
            <a:avLst>
              <a:gd name="adj1" fmla="val 87699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2" idx="3"/>
            <a:endCxn id="10" idx="1"/>
          </p:cNvCxnSpPr>
          <p:nvPr/>
        </p:nvCxnSpPr>
        <p:spPr>
          <a:xfrm>
            <a:off x="8461573" y="3897464"/>
            <a:ext cx="220201" cy="852492"/>
          </a:xfrm>
          <a:prstGeom prst="bentConnector3">
            <a:avLst>
              <a:gd name="adj1" fmla="val 2693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" idx="3"/>
          </p:cNvCxnSpPr>
          <p:nvPr/>
        </p:nvCxnSpPr>
        <p:spPr>
          <a:xfrm flipV="1">
            <a:off x="10193942" y="3897464"/>
            <a:ext cx="220201" cy="852492"/>
          </a:xfrm>
          <a:prstGeom prst="bentConnector3">
            <a:avLst>
              <a:gd name="adj1" fmla="val 26930"/>
            </a:avLst>
          </a:prstGeom>
          <a:ln w="254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</p:cNvCxnSpPr>
          <p:nvPr/>
        </p:nvCxnSpPr>
        <p:spPr>
          <a:xfrm>
            <a:off x="4236157" y="2980386"/>
            <a:ext cx="432976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9539" y="3603699"/>
            <a:ext cx="2618477" cy="9291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426199" y="2162373"/>
            <a:ext cx="20894" cy="213411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674951" y="2162373"/>
            <a:ext cx="8299" cy="213411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3"/>
          </p:cNvCxnSpPr>
          <p:nvPr/>
        </p:nvCxnSpPr>
        <p:spPr>
          <a:xfrm>
            <a:off x="4241973" y="2143313"/>
            <a:ext cx="427160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3"/>
          </p:cNvCxnSpPr>
          <p:nvPr/>
        </p:nvCxnSpPr>
        <p:spPr>
          <a:xfrm>
            <a:off x="4244023" y="4296489"/>
            <a:ext cx="439227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" idx="1"/>
          </p:cNvCxnSpPr>
          <p:nvPr/>
        </p:nvCxnSpPr>
        <p:spPr>
          <a:xfrm>
            <a:off x="2426198" y="2143313"/>
            <a:ext cx="303607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" idx="1"/>
          </p:cNvCxnSpPr>
          <p:nvPr/>
        </p:nvCxnSpPr>
        <p:spPr>
          <a:xfrm>
            <a:off x="2447093" y="4296489"/>
            <a:ext cx="284762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447093" y="2980386"/>
            <a:ext cx="284762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" idx="1"/>
          </p:cNvCxnSpPr>
          <p:nvPr/>
        </p:nvCxnSpPr>
        <p:spPr>
          <a:xfrm flipH="1" flipV="1">
            <a:off x="4694213" y="3238654"/>
            <a:ext cx="299926" cy="327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4691886" y="3897464"/>
            <a:ext cx="299926" cy="327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Fast path protocols processing:</a:t>
            </a:r>
          </a:p>
          <a:p>
            <a:pPr lvl="1"/>
            <a:r>
              <a:rPr lang="en-US" dirty="0" smtClean="0"/>
              <a:t>Layer 4: UDP termination, TCP termination, ICMP protocol</a:t>
            </a:r>
          </a:p>
          <a:p>
            <a:pPr lvl="1"/>
            <a:r>
              <a:rPr lang="en-US" dirty="0" smtClean="0"/>
              <a:t>Layer 3 </a:t>
            </a:r>
          </a:p>
          <a:p>
            <a:pPr lvl="2"/>
            <a:r>
              <a:rPr lang="en-US" dirty="0" smtClean="0"/>
              <a:t>ARP/NDP</a:t>
            </a:r>
          </a:p>
          <a:p>
            <a:pPr lvl="2"/>
            <a:r>
              <a:rPr lang="en-US" dirty="0" smtClean="0"/>
              <a:t>IPv4 and IPv6 forwarding and routing</a:t>
            </a:r>
          </a:p>
          <a:p>
            <a:pPr lvl="2"/>
            <a:r>
              <a:rPr lang="en-US" dirty="0" smtClean="0"/>
              <a:t>IPv4 fragmentation and reassembly</a:t>
            </a:r>
          </a:p>
          <a:p>
            <a:pPr lvl="2"/>
            <a:r>
              <a:rPr lang="en-US" dirty="0" smtClean="0"/>
              <a:t>VRF for IPv4</a:t>
            </a:r>
          </a:p>
          <a:p>
            <a:pPr lvl="1"/>
            <a:r>
              <a:rPr lang="en-US" dirty="0" smtClean="0"/>
              <a:t>Layer 2: Ethernet, VLAN</a:t>
            </a:r>
          </a:p>
          <a:p>
            <a:pPr lvl="1"/>
            <a:r>
              <a:rPr lang="en-US" dirty="0" smtClean="0"/>
              <a:t>GRE Tunneling</a:t>
            </a:r>
          </a:p>
          <a:p>
            <a:r>
              <a:rPr lang="en-US" dirty="0" smtClean="0"/>
              <a:t>Routes </a:t>
            </a:r>
            <a:r>
              <a:rPr lang="en-US" dirty="0" smtClean="0"/>
              <a:t>and MACs synced from Linux</a:t>
            </a:r>
          </a:p>
          <a:p>
            <a:r>
              <a:rPr lang="en-US" dirty="0" smtClean="0"/>
              <a:t>Integration </a:t>
            </a:r>
            <a:r>
              <a:rPr lang="en-US" dirty="0" smtClean="0"/>
              <a:t>with Linux Slow path IP stack</a:t>
            </a:r>
          </a:p>
          <a:p>
            <a:pPr lvl="0"/>
            <a:r>
              <a:rPr lang="en-US" dirty="0" smtClean="0"/>
              <a:t>Command line interface</a:t>
            </a:r>
          </a:p>
          <a:p>
            <a:pPr lvl="1"/>
            <a:r>
              <a:rPr lang="en-US" dirty="0" smtClean="0"/>
              <a:t>Packet dumping and other debugging</a:t>
            </a:r>
          </a:p>
          <a:p>
            <a:pPr lvl="1"/>
            <a:r>
              <a:rPr lang="en-US" dirty="0" smtClean="0"/>
              <a:t>Statistics, ARP, routes, and interface printing</a:t>
            </a:r>
          </a:p>
          <a:p>
            <a:pPr lvl="1"/>
            <a:r>
              <a:rPr lang="en-US" dirty="0" smtClean="0"/>
              <a:t>Configuration of routes and interfaces with VRF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Fast Path (OFP)?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IP fast path incubation project between Nokia, Enea and ARM</a:t>
            </a:r>
          </a:p>
          <a:p>
            <a:pPr lvl="1"/>
            <a:r>
              <a:rPr lang="en-US" dirty="0" smtClean="0"/>
              <a:t>Developers and supporting staff active from all three companies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API’s towards hardware is based on ODP (Open Data Plane)</a:t>
            </a:r>
          </a:p>
          <a:p>
            <a:pPr lvl="1"/>
            <a:r>
              <a:rPr lang="en-US" dirty="0" smtClean="0"/>
              <a:t>Maximizes portability and software reuse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”Democratic” governance model</a:t>
            </a:r>
          </a:p>
          <a:p>
            <a:pPr lvl="1"/>
            <a:r>
              <a:rPr lang="en-US" dirty="0" smtClean="0"/>
              <a:t>Decisions made in weekly meetings and logged in the google docs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Organized as an Open source project </a:t>
            </a:r>
          </a:p>
          <a:p>
            <a:pPr lvl="1"/>
            <a:r>
              <a:rPr lang="en-US" dirty="0" smtClean="0"/>
              <a:t>Using open source software</a:t>
            </a:r>
          </a:p>
          <a:p>
            <a:pPr lvl="1"/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Source code on GitHub </a:t>
            </a:r>
          </a:p>
          <a:p>
            <a:pPr lvl="1"/>
            <a:r>
              <a:rPr lang="en-US" dirty="0" smtClean="0"/>
              <a:t>Mailing list, shared Google docs, weekly calls, </a:t>
            </a:r>
            <a:r>
              <a:rPr lang="en-US" dirty="0" err="1" smtClean="0"/>
              <a:t>Freenode</a:t>
            </a:r>
            <a:r>
              <a:rPr lang="en-US" dirty="0" smtClean="0"/>
              <a:t> chat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09" y="2064637"/>
            <a:ext cx="1449059" cy="219354"/>
          </a:xfrm>
          <a:prstGeom prst="rect">
            <a:avLst/>
          </a:prstGeom>
        </p:spPr>
      </p:pic>
      <p:pic>
        <p:nvPicPr>
          <p:cNvPr id="7" name="Content Placeholder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4"/>
          <a:stretch/>
        </p:blipFill>
        <p:spPr>
          <a:xfrm>
            <a:off x="10054539" y="1443811"/>
            <a:ext cx="1066542" cy="38181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468" y="2485940"/>
            <a:ext cx="2125755" cy="56686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83" y="3322707"/>
            <a:ext cx="1759325" cy="355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362" y="3848060"/>
            <a:ext cx="3653861" cy="27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65125"/>
            <a:ext cx="10744200" cy="1325563"/>
          </a:xfrm>
        </p:spPr>
        <p:txBody>
          <a:bodyPr>
            <a:normAutofit/>
          </a:bodyPr>
          <a:lstStyle/>
          <a:p>
            <a:r>
              <a:rPr lang="sv-SE" sz="3600" dirty="0" smtClean="0"/>
              <a:t>Why is an Open source IP fast path stack needed?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amount of data that needs to be managed increases exponentially</a:t>
            </a:r>
          </a:p>
          <a:p>
            <a:pPr lvl="1"/>
            <a:r>
              <a:rPr lang="en-US" dirty="0" smtClean="0"/>
              <a:t>HW supports multiple 10G and 40G interfaces today, with 100G coming in a near future</a:t>
            </a:r>
          </a:p>
          <a:p>
            <a:pPr lvl="1"/>
            <a:r>
              <a:rPr lang="en-US" dirty="0" smtClean="0"/>
              <a:t>As the average device core count goes up, application scalability becomes more important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Many networking systems are built on Linux  </a:t>
            </a:r>
          </a:p>
          <a:p>
            <a:pPr lvl="1"/>
            <a:r>
              <a:rPr lang="en-US" dirty="0" smtClean="0"/>
              <a:t>Linux TCP/IP stack is mainly developed for features, not for performance </a:t>
            </a:r>
          </a:p>
          <a:p>
            <a:pPr lvl="1"/>
            <a:r>
              <a:rPr lang="en-US" dirty="0" smtClean="0"/>
              <a:t>Limitations such as scheduling pre-emptions, timers, locks, RCUs, etc. impacts throughput and scalability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Linux TCP/IP stack is complex and implemented in kernel space</a:t>
            </a:r>
          </a:p>
          <a:p>
            <a:pPr lvl="1"/>
            <a:r>
              <a:rPr lang="en-US" dirty="0" smtClean="0"/>
              <a:t>Feature extensions and modifications are difficult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Very few open source fast path alternatives available – none on ODP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182" y="4596713"/>
            <a:ext cx="3585607" cy="20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base the OFP stack on ODP?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Standardized data plane API to enable networking applications across any architecture</a:t>
            </a:r>
          </a:p>
          <a:p>
            <a:pPr lvl="1"/>
            <a:r>
              <a:rPr lang="en-US" dirty="0" smtClean="0"/>
              <a:t>Open support for ARM, Intel, MIPS, PowerPC, RTOS, Linux, bare metal</a:t>
            </a:r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b="1" dirty="0" smtClean="0"/>
              <a:t>Designed to be an generic yet high performance data plane abstraction layer</a:t>
            </a:r>
          </a:p>
          <a:p>
            <a:pPr lvl="1"/>
            <a:r>
              <a:rPr lang="en-US" dirty="0" smtClean="0"/>
              <a:t>Lightweight without prescribing lower level processing structure which can be vendor specific</a:t>
            </a:r>
          </a:p>
          <a:p>
            <a:pPr lvl="1"/>
            <a:r>
              <a:rPr lang="en-US" dirty="0" smtClean="0"/>
              <a:t>Access and management of HW accelerators and classification</a:t>
            </a:r>
          </a:p>
          <a:p>
            <a:pPr lvl="1"/>
            <a:r>
              <a:rPr lang="en-US" dirty="0" smtClean="0"/>
              <a:t>Supports optional schedulers to provision easy management and traffic load balancing</a:t>
            </a:r>
          </a:p>
          <a:p>
            <a:pPr lvl="1"/>
            <a:endParaRPr lang="en-US" sz="1200" dirty="0" smtClean="0"/>
          </a:p>
          <a:p>
            <a:pPr marL="0" indent="0">
              <a:buNone/>
            </a:pPr>
            <a:r>
              <a:rPr lang="en-US" b="1" dirty="0" smtClean="0"/>
              <a:t>Defined to enable high throughput user plane applications</a:t>
            </a:r>
          </a:p>
          <a:p>
            <a:pPr lvl="1"/>
            <a:r>
              <a:rPr lang="en-US" dirty="0" smtClean="0"/>
              <a:t>Run to completion  </a:t>
            </a:r>
          </a:p>
          <a:p>
            <a:pPr lvl="1"/>
            <a:r>
              <a:rPr lang="en-US" dirty="0" smtClean="0"/>
              <a:t>Core isolation (only 1 work thread per core scheduled by ODP)</a:t>
            </a:r>
          </a:p>
          <a:p>
            <a:pPr lvl="1"/>
            <a:r>
              <a:rPr lang="en-US" dirty="0" smtClean="0"/>
              <a:t>Minimal use to no use of Linux APIs </a:t>
            </a:r>
          </a:p>
          <a:p>
            <a:pPr lvl="1"/>
            <a:endParaRPr lang="en-US" sz="900" dirty="0" smtClean="0"/>
          </a:p>
          <a:p>
            <a:pPr marL="0" indent="0">
              <a:buNone/>
            </a:pPr>
            <a:r>
              <a:rPr lang="en-US" b="1" dirty="0" smtClean="0"/>
              <a:t>Major TEM’s onboard - Nokia, Ericsson, Huawei, ZTE and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06" y="4352924"/>
            <a:ext cx="4124831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OFP Source code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New open-source code </a:t>
            </a:r>
            <a:endParaRPr lang="en-US" b="1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partners during the incubation </a:t>
            </a:r>
            <a:r>
              <a:rPr lang="en-US" dirty="0" smtClean="0"/>
              <a:t>stage</a:t>
            </a:r>
          </a:p>
          <a:p>
            <a:pPr marL="0" indent="0">
              <a:buNone/>
            </a:pPr>
            <a:r>
              <a:rPr lang="en-US" b="1" dirty="0" smtClean="0"/>
              <a:t>UDP</a:t>
            </a:r>
            <a:r>
              <a:rPr lang="en-US" b="1" dirty="0" smtClean="0"/>
              <a:t>, TCP, ICMP code was ported from </a:t>
            </a:r>
            <a:r>
              <a:rPr lang="en-US" b="1" dirty="0" err="1" smtClean="0"/>
              <a:t>libuinet</a:t>
            </a:r>
            <a:r>
              <a:rPr lang="en-US" b="1" dirty="0" smtClean="0"/>
              <a:t> (</a:t>
            </a:r>
            <a:r>
              <a:rPr lang="en-US" b="1" dirty="0" err="1" smtClean="0"/>
              <a:t>Userland</a:t>
            </a:r>
            <a:r>
              <a:rPr lang="en-US" b="1" dirty="0" smtClean="0"/>
              <a:t> FreeBSD port)</a:t>
            </a:r>
          </a:p>
          <a:p>
            <a:pPr lvl="1"/>
            <a:r>
              <a:rPr lang="en-US" dirty="0" smtClean="0"/>
              <a:t>Non-blocking event based API</a:t>
            </a:r>
          </a:p>
          <a:p>
            <a:pPr lvl="1"/>
            <a:r>
              <a:rPr lang="en-US" dirty="0" smtClean="0"/>
              <a:t>Focused on performance and scalability</a:t>
            </a:r>
          </a:p>
          <a:p>
            <a:pPr lvl="1"/>
            <a:r>
              <a:rPr lang="en-US" dirty="0" smtClean="0"/>
              <a:t>Tightly coupled to application</a:t>
            </a:r>
          </a:p>
          <a:p>
            <a:pPr lvl="1"/>
            <a:r>
              <a:rPr lang="en-US" dirty="0" smtClean="0"/>
              <a:t>Maintainability – Tracks evolution of FreeBSD</a:t>
            </a:r>
          </a:p>
          <a:p>
            <a:pPr marL="0" indent="0">
              <a:buNone/>
            </a:pPr>
            <a:r>
              <a:rPr lang="en-US" b="1" dirty="0" smtClean="0"/>
              <a:t>Highly </a:t>
            </a:r>
            <a:r>
              <a:rPr lang="en-US" b="1" dirty="0"/>
              <a:t>scalable code for MAC and </a:t>
            </a:r>
            <a:r>
              <a:rPr lang="en-US" b="1" dirty="0" smtClean="0"/>
              <a:t>Route lookup </a:t>
            </a:r>
            <a:r>
              <a:rPr lang="en-US" b="1" dirty="0" smtClean="0"/>
              <a:t>tables</a:t>
            </a:r>
          </a:p>
          <a:p>
            <a:pPr marL="0" indent="0">
              <a:buNone/>
            </a:pPr>
            <a:r>
              <a:rPr lang="en-US" b="1" dirty="0" smtClean="0"/>
              <a:t>All </a:t>
            </a:r>
            <a:r>
              <a:rPr lang="en-US" b="1" dirty="0"/>
              <a:t>structures and functions calls have an “</a:t>
            </a:r>
            <a:r>
              <a:rPr lang="en-US" b="1" dirty="0" err="1"/>
              <a:t>ofp</a:t>
            </a:r>
            <a:r>
              <a:rPr lang="en-US" b="1" dirty="0"/>
              <a:t>” prefix: </a:t>
            </a:r>
            <a:r>
              <a:rPr lang="en-US" b="1" dirty="0" err="1"/>
              <a:t>ofp_socket</a:t>
            </a:r>
            <a:r>
              <a:rPr lang="en-US" b="1" dirty="0"/>
              <a:t>(),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 smtClean="0"/>
              <a:t>ofp_sockaddr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0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40" y="1189538"/>
            <a:ext cx="1512168" cy="864096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NICs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44798" y="4614346"/>
            <a:ext cx="2304257" cy="936104"/>
            <a:chOff x="395535" y="3501008"/>
            <a:chExt cx="2304257" cy="936104"/>
          </a:xfrm>
        </p:grpSpPr>
        <p:sp>
          <p:nvSpPr>
            <p:cNvPr id="9" name="Rounded Rectangle 8"/>
            <p:cNvSpPr/>
            <p:nvPr/>
          </p:nvSpPr>
          <p:spPr>
            <a:xfrm>
              <a:off x="1979712" y="364502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535" y="3501008"/>
              <a:ext cx="1584177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Interface configuration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17770" y="1184995"/>
            <a:ext cx="1512168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2979" y="1184995"/>
            <a:ext cx="1368152" cy="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95127" y="5580435"/>
            <a:ext cx="1512168" cy="936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787903" y="1184995"/>
            <a:ext cx="2051539" cy="936104"/>
            <a:chOff x="3239852" y="330224"/>
            <a:chExt cx="2051539" cy="936104"/>
          </a:xfrm>
          <a:effectLst/>
        </p:grpSpPr>
        <p:sp>
          <p:nvSpPr>
            <p:cNvPr id="14" name="Rectangle 13"/>
            <p:cNvSpPr/>
            <p:nvPr/>
          </p:nvSpPr>
          <p:spPr>
            <a:xfrm>
              <a:off x="3239852" y="330224"/>
              <a:ext cx="1512168" cy="9361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Packet 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processing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751692" y="549927"/>
              <a:ext cx="539699" cy="3977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API</a:t>
              </a:r>
            </a:p>
          </p:txBody>
        </p:sp>
      </p:grpSp>
      <p:cxnSp>
        <p:nvCxnSpPr>
          <p:cNvPr id="35" name="Straight Arrow Connector 34"/>
          <p:cNvCxnSpPr>
            <a:stCxn id="4" idx="3"/>
            <a:endCxn id="11" idx="1"/>
          </p:cNvCxnSpPr>
          <p:nvPr/>
        </p:nvCxnSpPr>
        <p:spPr>
          <a:xfrm flipV="1">
            <a:off x="1857208" y="1617043"/>
            <a:ext cx="460562" cy="4543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19" idx="3"/>
          </p:cNvCxnSpPr>
          <p:nvPr/>
        </p:nvCxnSpPr>
        <p:spPr>
          <a:xfrm flipH="1" flipV="1">
            <a:off x="4358893" y="1644633"/>
            <a:ext cx="1429010" cy="8414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16" idx="1"/>
          </p:cNvCxnSpPr>
          <p:nvPr/>
        </p:nvCxnSpPr>
        <p:spPr>
          <a:xfrm>
            <a:off x="7839442" y="1603564"/>
            <a:ext cx="1733537" cy="13479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>
            <a:off x="7304784" y="2132156"/>
            <a:ext cx="1548115" cy="1113683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0"/>
            <a:endCxn id="14" idx="2"/>
          </p:cNvCxnSpPr>
          <p:nvPr/>
        </p:nvCxnSpPr>
        <p:spPr>
          <a:xfrm flipH="1" flipV="1">
            <a:off x="6543987" y="2121099"/>
            <a:ext cx="2203" cy="696915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23" idx="1"/>
          </p:cNvCxnSpPr>
          <p:nvPr/>
        </p:nvCxnSpPr>
        <p:spPr>
          <a:xfrm flipV="1">
            <a:off x="3036887" y="3279284"/>
            <a:ext cx="2033139" cy="1335062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0"/>
          </p:cNvCxnSpPr>
          <p:nvPr/>
        </p:nvCxnSpPr>
        <p:spPr>
          <a:xfrm flipV="1">
            <a:off x="3036887" y="2151807"/>
            <a:ext cx="2791658" cy="2462539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0"/>
            <a:endCxn id="123" idx="2"/>
          </p:cNvCxnSpPr>
          <p:nvPr/>
        </p:nvCxnSpPr>
        <p:spPr>
          <a:xfrm flipV="1">
            <a:off x="3036887" y="2416579"/>
            <a:ext cx="445" cy="2197767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9" idx="0"/>
            <a:endCxn id="9" idx="3"/>
          </p:cNvCxnSpPr>
          <p:nvPr/>
        </p:nvCxnSpPr>
        <p:spPr>
          <a:xfrm flipH="1" flipV="1">
            <a:off x="4549055" y="5010390"/>
            <a:ext cx="2002156" cy="570045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1"/>
            <a:endCxn id="9" idx="3"/>
          </p:cNvCxnSpPr>
          <p:nvPr/>
        </p:nvCxnSpPr>
        <p:spPr>
          <a:xfrm flipH="1">
            <a:off x="4549055" y="3951172"/>
            <a:ext cx="5221946" cy="1059218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9" idx="0"/>
            <a:endCxn id="73" idx="2"/>
          </p:cNvCxnSpPr>
          <p:nvPr/>
        </p:nvCxnSpPr>
        <p:spPr>
          <a:xfrm flipV="1">
            <a:off x="6551211" y="3538094"/>
            <a:ext cx="1039095" cy="2042341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1"/>
            <a:endCxn id="73" idx="3"/>
          </p:cNvCxnSpPr>
          <p:nvPr/>
        </p:nvCxnSpPr>
        <p:spPr>
          <a:xfrm flipH="1" flipV="1">
            <a:off x="7878338" y="3286066"/>
            <a:ext cx="1892663" cy="66510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070026" y="2818014"/>
            <a:ext cx="2808312" cy="1440160"/>
            <a:chOff x="3131840" y="2204864"/>
            <a:chExt cx="2808312" cy="1440160"/>
          </a:xfrm>
          <a:effectLst/>
        </p:grpSpPr>
        <p:grpSp>
          <p:nvGrpSpPr>
            <p:cNvPr id="31" name="Group 30"/>
            <p:cNvGrpSpPr/>
            <p:nvPr/>
          </p:nvGrpSpPr>
          <p:grpSpPr>
            <a:xfrm>
              <a:off x="3131840" y="2204864"/>
              <a:ext cx="2232248" cy="1440160"/>
              <a:chOff x="2195736" y="1844824"/>
              <a:chExt cx="2232248" cy="14401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15816" y="1844824"/>
                <a:ext cx="1512168" cy="9361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Routes, ARP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195736" y="2054066"/>
                <a:ext cx="720080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IPv4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IPv6</a:t>
                </a:r>
                <a:endParaRPr lang="en-US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16881" y="2780928"/>
                <a:ext cx="720080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MAC</a:t>
                </a:r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5364088" y="2420888"/>
              <a:ext cx="576064" cy="5040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API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44203" y="5135236"/>
            <a:ext cx="2554178" cy="844249"/>
            <a:chOff x="7092280" y="4607986"/>
            <a:chExt cx="2310869" cy="981253"/>
          </a:xfrm>
        </p:grpSpPr>
        <p:grpSp>
          <p:nvGrpSpPr>
            <p:cNvPr id="95" name="Group 94"/>
            <p:cNvGrpSpPr/>
            <p:nvPr/>
          </p:nvGrpSpPr>
          <p:grpSpPr>
            <a:xfrm>
              <a:off x="7092280" y="4607986"/>
              <a:ext cx="2261053" cy="981253"/>
              <a:chOff x="7308302" y="5184050"/>
              <a:chExt cx="2022988" cy="981253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7308302" y="5184050"/>
                <a:ext cx="2022988" cy="9812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flipH="1">
                <a:off x="7452320" y="5373216"/>
                <a:ext cx="576064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7452320" y="5661248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7452320" y="5949280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0070C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7962250" y="4614179"/>
              <a:ext cx="14408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Packets</a:t>
              </a:r>
              <a:b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Information</a:t>
              </a:r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1549830" y="365125"/>
            <a:ext cx="9803970" cy="65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600" dirty="0" smtClean="0">
                <a:solidFill>
                  <a:srgbClr val="40576E"/>
                </a:solidFill>
              </a:rPr>
              <a:t>Open Fast Path components</a:t>
            </a:r>
            <a:endParaRPr lang="ro-RO" sz="3600" dirty="0">
              <a:solidFill>
                <a:srgbClr val="40576E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8852899" y="2849795"/>
            <a:ext cx="2088232" cy="1353405"/>
            <a:chOff x="8852899" y="3334643"/>
            <a:chExt cx="2088232" cy="1353405"/>
          </a:xfrm>
        </p:grpSpPr>
        <p:grpSp>
          <p:nvGrpSpPr>
            <p:cNvPr id="33" name="Group 32"/>
            <p:cNvGrpSpPr/>
            <p:nvPr/>
          </p:nvGrpSpPr>
          <p:grpSpPr>
            <a:xfrm>
              <a:off x="8852899" y="3334643"/>
              <a:ext cx="2088232" cy="864096"/>
              <a:chOff x="5148064" y="2204864"/>
              <a:chExt cx="2088232" cy="8640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868144" y="2204864"/>
                <a:ext cx="1368152" cy="864096"/>
              </a:xfrm>
              <a:prstGeom prst="rect">
                <a:avLst/>
              </a:prstGeom>
              <a:solidFill>
                <a:srgbClr val="ED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Linux kernel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148064" y="2348880"/>
                <a:ext cx="720080" cy="50405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TAP</a:t>
                </a:r>
              </a:p>
            </p:txBody>
          </p:sp>
        </p:grpSp>
        <p:sp>
          <p:nvSpPr>
            <p:cNvPr id="54" name="Rounded Rectangle 31"/>
            <p:cNvSpPr/>
            <p:nvPr/>
          </p:nvSpPr>
          <p:spPr>
            <a:xfrm>
              <a:off x="9771001" y="4183992"/>
              <a:ext cx="97210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Netlink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1" name="Straight Arrow Connector 60"/>
          <p:cNvCxnSpPr>
            <a:stCxn id="10" idx="0"/>
            <a:endCxn id="26" idx="1"/>
          </p:cNvCxnSpPr>
          <p:nvPr/>
        </p:nvCxnSpPr>
        <p:spPr>
          <a:xfrm flipV="1">
            <a:off x="3036887" y="4006146"/>
            <a:ext cx="3154284" cy="608200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18834" y="1457020"/>
            <a:ext cx="540059" cy="37522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767302" y="2038505"/>
            <a:ext cx="540059" cy="37807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9385" y="4450340"/>
            <a:ext cx="1896652" cy="1681174"/>
            <a:chOff x="10112936" y="4762546"/>
            <a:chExt cx="1896652" cy="1681174"/>
          </a:xfrm>
        </p:grpSpPr>
        <p:sp>
          <p:nvSpPr>
            <p:cNvPr id="132" name="Rectangle 131"/>
            <p:cNvSpPr/>
            <p:nvPr/>
          </p:nvSpPr>
          <p:spPr>
            <a:xfrm>
              <a:off x="10112936" y="4787925"/>
              <a:ext cx="1845852" cy="16286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0163736" y="5839582"/>
              <a:ext cx="1845852" cy="338554"/>
              <a:chOff x="620532" y="1783428"/>
              <a:chExt cx="1841571" cy="338554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237967" y="178342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0163736" y="5572707"/>
              <a:ext cx="1845852" cy="338554"/>
              <a:chOff x="620532" y="1875619"/>
              <a:chExt cx="1841571" cy="338554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237967" y="187561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Linux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0163736" y="5295782"/>
              <a:ext cx="1845852" cy="338554"/>
              <a:chOff x="620532" y="1957759"/>
              <a:chExt cx="1841571" cy="33855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20532" y="2023976"/>
                <a:ext cx="559682" cy="18467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237967" y="195775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 API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0163736" y="5013833"/>
              <a:ext cx="1845852" cy="338554"/>
              <a:chOff x="606539" y="2863430"/>
              <a:chExt cx="1841571" cy="33855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06539" y="2863430"/>
                <a:ext cx="1841571" cy="338554"/>
                <a:chOff x="620532" y="2034875"/>
                <a:chExt cx="1841571" cy="338554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620532" y="2108475"/>
                  <a:ext cx="295099" cy="18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237967" y="2034875"/>
                  <a:ext cx="12241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OFP</a:t>
                  </a:r>
                  <a:endPara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4" name="Rectangle 143"/>
              <p:cNvSpPr/>
              <p:nvPr/>
            </p:nvSpPr>
            <p:spPr>
              <a:xfrm>
                <a:off x="885391" y="2937200"/>
                <a:ext cx="269374" cy="18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0163736" y="6105166"/>
              <a:ext cx="1845852" cy="338554"/>
              <a:chOff x="620532" y="1783428"/>
              <a:chExt cx="1841571" cy="33855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237967" y="178342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HW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0163736" y="4762546"/>
              <a:ext cx="1845852" cy="338554"/>
              <a:chOff x="620532" y="1875619"/>
              <a:chExt cx="1841571" cy="33855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237967" y="187561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Application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71" name="Straight Arrow Connector 170"/>
          <p:cNvCxnSpPr>
            <a:stCxn id="32" idx="1"/>
            <a:endCxn id="119" idx="3"/>
          </p:cNvCxnSpPr>
          <p:nvPr/>
        </p:nvCxnSpPr>
        <p:spPr>
          <a:xfrm flipH="1" flipV="1">
            <a:off x="4358893" y="1644633"/>
            <a:ext cx="4494006" cy="160120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0" y="323296"/>
            <a:ext cx="539360" cy="6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681" y="632928"/>
            <a:ext cx="1015139" cy="79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-Shape 22"/>
          <p:cNvSpPr/>
          <p:nvPr/>
        </p:nvSpPr>
        <p:spPr>
          <a:xfrm rot="5400000">
            <a:off x="5319378" y="1170534"/>
            <a:ext cx="3359981" cy="4499586"/>
          </a:xfrm>
          <a:prstGeom prst="corner">
            <a:avLst>
              <a:gd name="adj1" fmla="val 68003"/>
              <a:gd name="adj2" fmla="val 8143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5490" y="4116404"/>
            <a:ext cx="2162299" cy="315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Ingress API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8848" y="4529662"/>
            <a:ext cx="2160313" cy="5594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User/Default Dispatcher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-Shape 52"/>
          <p:cNvSpPr/>
          <p:nvPr/>
        </p:nvSpPr>
        <p:spPr>
          <a:xfrm rot="5400000">
            <a:off x="2289901" y="3156199"/>
            <a:ext cx="3837638" cy="981735"/>
          </a:xfrm>
          <a:prstGeom prst="corner">
            <a:avLst>
              <a:gd name="adj1" fmla="val 35921"/>
              <a:gd name="adj2" fmla="val 344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49830" y="365126"/>
            <a:ext cx="9803970" cy="5951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OFP System View</a:t>
            </a:r>
            <a:endParaRPr lang="ro-RO" sz="3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067795" y="6291083"/>
            <a:ext cx="1827951" cy="386137"/>
            <a:chOff x="6501362" y="4189846"/>
            <a:chExt cx="1252432" cy="772275"/>
          </a:xfrm>
        </p:grpSpPr>
        <p:grpSp>
          <p:nvGrpSpPr>
            <p:cNvPr id="36" name="Group 35"/>
            <p:cNvGrpSpPr/>
            <p:nvPr/>
          </p:nvGrpSpPr>
          <p:grpSpPr>
            <a:xfrm>
              <a:off x="6501362" y="4196436"/>
              <a:ext cx="1252432" cy="765685"/>
              <a:chOff x="6779598" y="4772500"/>
              <a:chExt cx="1120564" cy="76568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79598" y="4772500"/>
                <a:ext cx="1120564" cy="765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6870185" y="5145982"/>
                <a:ext cx="322411" cy="10324"/>
              </a:xfrm>
              <a:prstGeom prst="straightConnector1">
                <a:avLst/>
              </a:prstGeom>
              <a:ln w="25400" cap="sq"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929124" y="4189846"/>
              <a:ext cx="787917" cy="6771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Packets</a:t>
              </a:r>
              <a:endPara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0067795" y="5860658"/>
            <a:ext cx="1827951" cy="382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46879" y="5859911"/>
            <a:ext cx="870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Ctrl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2132" y="6147909"/>
            <a:ext cx="7147030" cy="529311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HW / NICs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5196" y="5148820"/>
            <a:ext cx="5133966" cy="139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ODP API</a:t>
            </a:r>
            <a:endParaRPr lang="sv-SE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-Shape 26"/>
          <p:cNvSpPr/>
          <p:nvPr/>
        </p:nvSpPr>
        <p:spPr>
          <a:xfrm>
            <a:off x="2102133" y="1728247"/>
            <a:ext cx="7147029" cy="4042790"/>
          </a:xfrm>
          <a:prstGeom prst="corner">
            <a:avLst>
              <a:gd name="adj1" fmla="val 4077"/>
              <a:gd name="adj2" fmla="val 38503"/>
            </a:avLst>
          </a:prstGeom>
          <a:solidFill>
            <a:srgbClr val="ED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1008" y="2107214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OS (Linux)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92283" y="4858796"/>
            <a:ext cx="3838" cy="3818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1"/>
          </p:cNvCxnSpPr>
          <p:nvPr/>
        </p:nvCxnSpPr>
        <p:spPr>
          <a:xfrm flipH="1">
            <a:off x="8801094" y="3618369"/>
            <a:ext cx="546269" cy="1176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02132" y="5809316"/>
            <a:ext cx="7147030" cy="30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ODP FW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15196" y="5327540"/>
            <a:ext cx="5133966" cy="23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ODP SW</a:t>
            </a:r>
            <a:endParaRPr lang="sv-SE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5466" y="4116668"/>
            <a:ext cx="338220" cy="919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68217" y="3152656"/>
            <a:ext cx="338220" cy="919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Netlink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8676" y="1784448"/>
            <a:ext cx="4409747" cy="3153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2703" y="1766722"/>
            <a:ext cx="19864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Socket    Hook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9035" y="1756089"/>
            <a:ext cx="19864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Socket    Egress API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9579" y="1086457"/>
            <a:ext cx="4499583" cy="614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Termination or Forwarding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4367" y="2140523"/>
            <a:ext cx="317608" cy="1931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API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3189" y="3003035"/>
            <a:ext cx="25855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Fast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Path (OFP)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2933" y="4116405"/>
            <a:ext cx="2187713" cy="927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PKTIO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Management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69172" y="1510566"/>
            <a:ext cx="1850" cy="4777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23274" y="1510566"/>
            <a:ext cx="1031" cy="4777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322838" y="4207404"/>
            <a:ext cx="7853" cy="9993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724175" y="4274156"/>
            <a:ext cx="11219" cy="9232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</p:cNvCxnSpPr>
          <p:nvPr/>
        </p:nvCxnSpPr>
        <p:spPr>
          <a:xfrm flipV="1">
            <a:off x="3606437" y="3612336"/>
            <a:ext cx="1363612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>
            <a:off x="3603686" y="4576349"/>
            <a:ext cx="1415609" cy="6610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026" y="2105305"/>
            <a:ext cx="713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ConfCode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17119" y="3118959"/>
            <a:ext cx="452930" cy="14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47363" y="3156704"/>
            <a:ext cx="2726631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odp_queue_deq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 smtClean="0"/>
              <a:t>or</a:t>
            </a:r>
            <a:endParaRPr lang="en-US" dirty="0"/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odp_schedule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(&amp;queue, ODP_SCHED_WAIT);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0215568" y="6059854"/>
            <a:ext cx="525942" cy="5162"/>
          </a:xfrm>
          <a:prstGeom prst="straightConnector1">
            <a:avLst/>
          </a:prstGeom>
          <a:ln w="25400" cap="sq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0059911" y="4154884"/>
            <a:ext cx="1896652" cy="1681174"/>
            <a:chOff x="10112936" y="4762546"/>
            <a:chExt cx="1896652" cy="1681174"/>
          </a:xfrm>
        </p:grpSpPr>
        <p:sp>
          <p:nvSpPr>
            <p:cNvPr id="134" name="Rectangle 133"/>
            <p:cNvSpPr/>
            <p:nvPr/>
          </p:nvSpPr>
          <p:spPr>
            <a:xfrm>
              <a:off x="10112936" y="4787925"/>
              <a:ext cx="1845852" cy="16286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163736" y="5839582"/>
              <a:ext cx="1845852" cy="338554"/>
              <a:chOff x="620532" y="1783428"/>
              <a:chExt cx="1841571" cy="33855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237967" y="178342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0163736" y="5572707"/>
              <a:ext cx="1845852" cy="338554"/>
              <a:chOff x="620532" y="1875619"/>
              <a:chExt cx="1841571" cy="338554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rgbClr val="ED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237967" y="187561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Linux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0163736" y="5295782"/>
              <a:ext cx="1845852" cy="338554"/>
              <a:chOff x="620532" y="1957759"/>
              <a:chExt cx="1841571" cy="338554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620532" y="2023976"/>
                <a:ext cx="559682" cy="18467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237967" y="195775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 API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0163736" y="5013833"/>
              <a:ext cx="1845852" cy="338554"/>
              <a:chOff x="606539" y="2863430"/>
              <a:chExt cx="1841571" cy="338554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606539" y="2863430"/>
                <a:ext cx="1841571" cy="338554"/>
                <a:chOff x="620532" y="2034875"/>
                <a:chExt cx="1841571" cy="33855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20532" y="2108475"/>
                  <a:ext cx="295099" cy="18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237967" y="2034875"/>
                  <a:ext cx="12241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OFP</a:t>
                  </a:r>
                  <a:endPara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6" name="Rectangle 145"/>
              <p:cNvSpPr/>
              <p:nvPr/>
            </p:nvSpPr>
            <p:spPr>
              <a:xfrm>
                <a:off x="885391" y="2937200"/>
                <a:ext cx="269374" cy="18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0163736" y="6105166"/>
              <a:ext cx="1845852" cy="338554"/>
              <a:chOff x="620532" y="1783428"/>
              <a:chExt cx="1841571" cy="33855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237967" y="178342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HW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0163736" y="4762546"/>
              <a:ext cx="1845852" cy="338554"/>
              <a:chOff x="620532" y="1875619"/>
              <a:chExt cx="1841571" cy="33855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237967" y="1875619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Application</a:t>
                </a: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2535807" y="4249818"/>
            <a:ext cx="626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Slow path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80116" y="3341589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Route tables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0" y="323296"/>
            <a:ext cx="539360" cy="6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627681" y="632928"/>
            <a:ext cx="1015139" cy="79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1" y="13663"/>
            <a:ext cx="539360" cy="619265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0" y="6059854"/>
            <a:ext cx="2394488" cy="79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54549" y="53737"/>
            <a:ext cx="9966960" cy="55423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Open Fast Path multicore System View</a:t>
            </a:r>
            <a:endParaRPr lang="ro-RO" sz="3200" dirty="0"/>
          </a:p>
        </p:txBody>
      </p:sp>
      <p:sp>
        <p:nvSpPr>
          <p:cNvPr id="4" name="Rectangle 3"/>
          <p:cNvSpPr/>
          <p:nvPr/>
        </p:nvSpPr>
        <p:spPr>
          <a:xfrm>
            <a:off x="138899" y="6279481"/>
            <a:ext cx="10437010" cy="529311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NICs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-Shape 13"/>
          <p:cNvSpPr/>
          <p:nvPr/>
        </p:nvSpPr>
        <p:spPr>
          <a:xfrm rot="5400000">
            <a:off x="212509" y="2853219"/>
            <a:ext cx="3809402" cy="826687"/>
          </a:xfrm>
          <a:prstGeom prst="corner">
            <a:avLst>
              <a:gd name="adj1" fmla="val 51286"/>
              <a:gd name="adj2" fmla="val 4071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7028" y="707626"/>
            <a:ext cx="2585547" cy="4022936"/>
            <a:chOff x="3098528" y="114317"/>
            <a:chExt cx="2585547" cy="4022936"/>
          </a:xfrm>
        </p:grpSpPr>
        <p:sp>
          <p:nvSpPr>
            <p:cNvPr id="23" name="L-Shape 22"/>
            <p:cNvSpPr/>
            <p:nvPr/>
          </p:nvSpPr>
          <p:spPr>
            <a:xfrm rot="5400000">
              <a:off x="2671537" y="1261431"/>
              <a:ext cx="3359981" cy="2391663"/>
            </a:xfrm>
            <a:prstGeom prst="corner">
              <a:avLst>
                <a:gd name="adj1" fmla="val 45894"/>
                <a:gd name="adj2" fmla="val 11524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00077" y="3570861"/>
              <a:ext cx="1247282" cy="559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Dispatcher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2392" y="3187139"/>
              <a:ext cx="1244698" cy="315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Ingress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20281" y="821486"/>
              <a:ext cx="2276810" cy="3153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71823" y="829473"/>
              <a:ext cx="19864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Socket/Hook 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704" y="114317"/>
              <a:ext cx="2391655" cy="6148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User Termination or Forwarding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8341" y="2196180"/>
              <a:ext cx="322301" cy="914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Init</a:t>
              </a:r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8528" y="1599459"/>
              <a:ext cx="25855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</a:t>
              </a:r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Fast </a:t>
              </a:r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Path (OFP)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8341" y="3186483"/>
              <a:ext cx="980410" cy="9103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PKTIO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L-Shape 26"/>
          <p:cNvSpPr/>
          <p:nvPr/>
        </p:nvSpPr>
        <p:spPr>
          <a:xfrm>
            <a:off x="138900" y="1359947"/>
            <a:ext cx="10436732" cy="4008198"/>
          </a:xfrm>
          <a:prstGeom prst="corner">
            <a:avLst>
              <a:gd name="adj1" fmla="val 3814"/>
              <a:gd name="adj2" fmla="val 37714"/>
            </a:avLst>
          </a:prstGeom>
          <a:solidFill>
            <a:srgbClr val="ED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69" y="2175922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OS (Linux)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8623" y="5928696"/>
            <a:ext cx="10437010" cy="30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ODP FW/HW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6396" y="5430090"/>
            <a:ext cx="2391655" cy="432357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1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8900" y="5430090"/>
            <a:ext cx="2391655" cy="432357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1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84254" y="5430090"/>
            <a:ext cx="2391655" cy="432357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</a:t>
            </a:r>
            <a:r>
              <a:rPr lang="en-US" sz="16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sv-SE" sz="1600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58587" y="5430090"/>
            <a:ext cx="2391655" cy="432357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2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48255" y="701717"/>
            <a:ext cx="2585547" cy="4022936"/>
            <a:chOff x="3045364" y="114317"/>
            <a:chExt cx="2585547" cy="4022936"/>
          </a:xfrm>
        </p:grpSpPr>
        <p:sp>
          <p:nvSpPr>
            <p:cNvPr id="52" name="L-Shape 51"/>
            <p:cNvSpPr/>
            <p:nvPr/>
          </p:nvSpPr>
          <p:spPr>
            <a:xfrm rot="5400000">
              <a:off x="2671537" y="1261431"/>
              <a:ext cx="3359981" cy="2391663"/>
            </a:xfrm>
            <a:prstGeom prst="corner">
              <a:avLst>
                <a:gd name="adj1" fmla="val 45894"/>
                <a:gd name="adj2" fmla="val 11524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00077" y="3570861"/>
              <a:ext cx="1247282" cy="559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Dispatcher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52392" y="3187139"/>
              <a:ext cx="1244698" cy="315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Ingress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20281" y="821486"/>
              <a:ext cx="2276810" cy="3153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71823" y="829473"/>
              <a:ext cx="19864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Socket/Hook 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55704" y="114317"/>
              <a:ext cx="2391655" cy="6148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User Termination or Forwarding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342" y="2202089"/>
              <a:ext cx="282766" cy="9083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Init</a:t>
              </a:r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API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45364" y="1599459"/>
              <a:ext cx="25855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</a:t>
              </a:r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Fast </a:t>
              </a:r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Path (OFP)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238820" y="2778856"/>
            <a:ext cx="338220" cy="919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Netlink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38820" y="3770773"/>
            <a:ext cx="338220" cy="919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24604" y="3770773"/>
            <a:ext cx="980410" cy="910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PKTIO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3912" y="694282"/>
            <a:ext cx="2585547" cy="4022936"/>
            <a:chOff x="7986190" y="148182"/>
            <a:chExt cx="2585547" cy="4022936"/>
          </a:xfrm>
        </p:grpSpPr>
        <p:grpSp>
          <p:nvGrpSpPr>
            <p:cNvPr id="62" name="Group 61"/>
            <p:cNvGrpSpPr/>
            <p:nvPr/>
          </p:nvGrpSpPr>
          <p:grpSpPr>
            <a:xfrm>
              <a:off x="7986190" y="148182"/>
              <a:ext cx="2585547" cy="4022936"/>
              <a:chOff x="3045362" y="114317"/>
              <a:chExt cx="2585547" cy="4022936"/>
            </a:xfrm>
          </p:grpSpPr>
          <p:sp>
            <p:nvSpPr>
              <p:cNvPr id="63" name="L-Shape 62"/>
              <p:cNvSpPr/>
              <p:nvPr/>
            </p:nvSpPr>
            <p:spPr>
              <a:xfrm rot="5400000">
                <a:off x="2671537" y="1261431"/>
                <a:ext cx="3359981" cy="2391663"/>
              </a:xfrm>
              <a:prstGeom prst="corner">
                <a:avLst>
                  <a:gd name="adj1" fmla="val 45894"/>
                  <a:gd name="adj2" fmla="val 11524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300077" y="3570861"/>
                <a:ext cx="1247282" cy="5594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Dispatcher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52392" y="3187139"/>
                <a:ext cx="1244698" cy="3155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Ingress API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20281" y="821486"/>
                <a:ext cx="2276810" cy="31531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71823" y="829473"/>
                <a:ext cx="19864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Socket/Hook  API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55704" y="114317"/>
                <a:ext cx="2391655" cy="614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User Termination or Forwarding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18342" y="2209524"/>
                <a:ext cx="272450" cy="9008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Init</a:t>
                </a:r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API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45362" y="1599459"/>
                <a:ext cx="2585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Open </a:t>
                </a:r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Fast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Path (OFP)</a:t>
                </a:r>
                <a:endParaRPr lang="sv-SE" sz="16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154667" y="3228439"/>
              <a:ext cx="980410" cy="9103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PKTIO</a:t>
              </a:r>
              <a:endParaRPr lang="sv-SE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82954" y="2181686"/>
            <a:ext cx="713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1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ConfCode</a:t>
            </a:r>
            <a:endParaRPr lang="sv-SE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16096" y="2485774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7516096" y="524603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58587" y="4757567"/>
            <a:ext cx="2391655" cy="414731"/>
            <a:chOff x="2904968" y="4370820"/>
            <a:chExt cx="2794792" cy="414731"/>
          </a:xfrm>
        </p:grpSpPr>
        <p:sp>
          <p:nvSpPr>
            <p:cNvPr id="81" name="Rectangle 80"/>
            <p:cNvSpPr/>
            <p:nvPr/>
          </p:nvSpPr>
          <p:spPr>
            <a:xfrm>
              <a:off x="2904968" y="4370820"/>
              <a:ext cx="2794792" cy="1480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API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04968" y="4564912"/>
              <a:ext cx="2794792" cy="220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SW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180776" y="4772137"/>
            <a:ext cx="2391655" cy="404792"/>
            <a:chOff x="2892543" y="4380759"/>
            <a:chExt cx="2794792" cy="404792"/>
          </a:xfrm>
        </p:grpSpPr>
        <p:sp>
          <p:nvSpPr>
            <p:cNvPr id="84" name="Rectangle 83"/>
            <p:cNvSpPr/>
            <p:nvPr/>
          </p:nvSpPr>
          <p:spPr>
            <a:xfrm>
              <a:off x="2892543" y="4380759"/>
              <a:ext cx="2794792" cy="1480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API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892543" y="4564912"/>
              <a:ext cx="2794792" cy="220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SW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591358" y="4764912"/>
            <a:ext cx="2391655" cy="404792"/>
            <a:chOff x="2904968" y="4380759"/>
            <a:chExt cx="2794792" cy="404792"/>
          </a:xfrm>
        </p:grpSpPr>
        <p:sp>
          <p:nvSpPr>
            <p:cNvPr id="87" name="Rectangle 86"/>
            <p:cNvSpPr/>
            <p:nvPr/>
          </p:nvSpPr>
          <p:spPr>
            <a:xfrm>
              <a:off x="2904968" y="4380759"/>
              <a:ext cx="2794792" cy="1480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API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04968" y="4564912"/>
              <a:ext cx="2794792" cy="220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ODP SW</a:t>
              </a:r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159136" y="4764912"/>
            <a:ext cx="377737" cy="404792"/>
            <a:chOff x="2904968" y="4380759"/>
            <a:chExt cx="2794792" cy="404792"/>
          </a:xfrm>
        </p:grpSpPr>
        <p:sp>
          <p:nvSpPr>
            <p:cNvPr id="90" name="Rectangle 89"/>
            <p:cNvSpPr/>
            <p:nvPr/>
          </p:nvSpPr>
          <p:spPr>
            <a:xfrm>
              <a:off x="2904968" y="4380759"/>
              <a:ext cx="2794792" cy="1480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04968" y="4564912"/>
              <a:ext cx="2794792" cy="220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537591" y="4539927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0641471" y="5151034"/>
            <a:ext cx="1550526" cy="1654009"/>
            <a:chOff x="10112936" y="4762546"/>
            <a:chExt cx="1981154" cy="1654009"/>
          </a:xfrm>
        </p:grpSpPr>
        <p:sp>
          <p:nvSpPr>
            <p:cNvPr id="94" name="Rectangle 93"/>
            <p:cNvSpPr/>
            <p:nvPr/>
          </p:nvSpPr>
          <p:spPr>
            <a:xfrm>
              <a:off x="10112936" y="4787925"/>
              <a:ext cx="1869411" cy="16286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163736" y="5839582"/>
              <a:ext cx="1772350" cy="307777"/>
              <a:chOff x="620532" y="1783428"/>
              <a:chExt cx="1768239" cy="30777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164635" y="1783428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163736" y="5572707"/>
              <a:ext cx="1772350" cy="307777"/>
              <a:chOff x="620532" y="1875619"/>
              <a:chExt cx="1768239" cy="307777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rgbClr val="ED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164635" y="1875619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Linux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0163736" y="5295782"/>
              <a:ext cx="1772350" cy="307777"/>
              <a:chOff x="620532" y="1957759"/>
              <a:chExt cx="1768239" cy="30777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20532" y="2023976"/>
                <a:ext cx="559682" cy="18467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64635" y="1957759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ODP API</a:t>
                </a:r>
                <a:endParaRPr lang="en-GB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0163736" y="5013833"/>
              <a:ext cx="1772351" cy="307777"/>
              <a:chOff x="606539" y="2863430"/>
              <a:chExt cx="1768240" cy="307777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06539" y="2863430"/>
                <a:ext cx="1768240" cy="307777"/>
                <a:chOff x="620532" y="2034875"/>
                <a:chExt cx="1768240" cy="307777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20532" y="2108475"/>
                  <a:ext cx="295099" cy="18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164636" y="2034875"/>
                  <a:ext cx="12241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OFP</a:t>
                  </a:r>
                  <a:endParaRPr lang="en-GB" sz="16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885391" y="2937200"/>
                <a:ext cx="269374" cy="18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163736" y="6105166"/>
              <a:ext cx="1772350" cy="307777"/>
              <a:chOff x="620532" y="1783428"/>
              <a:chExt cx="1768239" cy="307777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20532" y="1864333"/>
                <a:ext cx="559682" cy="184679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164635" y="1783428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HW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0163736" y="4762546"/>
              <a:ext cx="1930354" cy="307777"/>
              <a:chOff x="620532" y="1875619"/>
              <a:chExt cx="1925877" cy="30777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20532" y="1944156"/>
                <a:ext cx="559682" cy="184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64634" y="1875619"/>
                <a:ext cx="1381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Application</a:t>
                </a:r>
                <a:endParaRPr lang="en-GB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442518" y="3865873"/>
            <a:ext cx="626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Slow path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65996" y="2902420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Route tables</a:t>
            </a:r>
          </a:p>
        </p:txBody>
      </p:sp>
    </p:spTree>
    <p:extLst>
      <p:ext uri="{BB962C8B-B14F-4D97-AF65-F5344CB8AC3E}">
        <p14:creationId xmlns:p14="http://schemas.microsoft.com/office/powerpoint/2010/main" val="399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application APIs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Initiation of Open Fast Path</a:t>
            </a:r>
          </a:p>
          <a:p>
            <a:pPr lvl="1"/>
            <a:r>
              <a:rPr lang="en-US" dirty="0" smtClean="0"/>
              <a:t>Interface configuration</a:t>
            </a:r>
          </a:p>
          <a:p>
            <a:pPr lvl="1"/>
            <a:r>
              <a:rPr lang="en-US" dirty="0" smtClean="0"/>
              <a:t>Route and MAC table access</a:t>
            </a:r>
          </a:p>
          <a:p>
            <a:pPr lvl="1"/>
            <a:r>
              <a:rPr lang="en-US" dirty="0" smtClean="0"/>
              <a:t>Packet Ingress and Egress processing</a:t>
            </a:r>
          </a:p>
          <a:p>
            <a:pPr lvl="1"/>
            <a:r>
              <a:rPr lang="en-US" dirty="0" smtClean="0"/>
              <a:t>BSD/POSIX </a:t>
            </a:r>
            <a:r>
              <a:rPr lang="en-US" dirty="0"/>
              <a:t>“like” socket interface:</a:t>
            </a:r>
          </a:p>
          <a:p>
            <a:pPr lvl="2"/>
            <a:r>
              <a:rPr lang="en-US" dirty="0"/>
              <a:t>Legacy mode select/send/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smtClean="0"/>
              <a:t>callback </a:t>
            </a:r>
            <a:r>
              <a:rPr lang="en-US" dirty="0"/>
              <a:t>(NOT zero-copy)</a:t>
            </a:r>
          </a:p>
          <a:p>
            <a:pPr lvl="2"/>
            <a:r>
              <a:rPr lang="en-US" dirty="0" smtClean="0"/>
              <a:t>Signal event + custom </a:t>
            </a:r>
            <a:r>
              <a:rPr lang="en-US" dirty="0" err="1" smtClean="0"/>
              <a:t>sigval</a:t>
            </a:r>
            <a:r>
              <a:rPr lang="en-US" dirty="0" smtClean="0"/>
              <a:t> with </a:t>
            </a:r>
            <a:r>
              <a:rPr lang="en-US" dirty="0" err="1" smtClean="0"/>
              <a:t>odp_packet_t</a:t>
            </a:r>
            <a:r>
              <a:rPr lang="en-US" dirty="0" smtClean="0"/>
              <a:t> and socket</a:t>
            </a:r>
          </a:p>
          <a:p>
            <a:pPr lvl="1"/>
            <a:r>
              <a:rPr lang="en-US" dirty="0" smtClean="0"/>
              <a:t>Hooks for IP local, IP forwarding and protocol level extensible.</a:t>
            </a:r>
          </a:p>
          <a:p>
            <a:pPr lvl="1"/>
            <a:r>
              <a:rPr lang="en-US" dirty="0" smtClean="0"/>
              <a:t>Timer callbacks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Packet capture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1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ea PPT 2014 Colors">
      <a:dk1>
        <a:sysClr val="windowText" lastClr="000000"/>
      </a:dk1>
      <a:lt1>
        <a:sysClr val="window" lastClr="FFFFFF"/>
      </a:lt1>
      <a:dk2>
        <a:srgbClr val="9FCA75"/>
      </a:dk2>
      <a:lt2>
        <a:srgbClr val="54863D"/>
      </a:lt2>
      <a:accent1>
        <a:srgbClr val="3F9BBD"/>
      </a:accent1>
      <a:accent2>
        <a:srgbClr val="425968"/>
      </a:accent2>
      <a:accent3>
        <a:srgbClr val="80A1B6"/>
      </a:accent3>
      <a:accent4>
        <a:srgbClr val="E38303"/>
      </a:accent4>
      <a:accent5>
        <a:srgbClr val="A9001E"/>
      </a:accent5>
      <a:accent6>
        <a:srgbClr val="D3D3D3"/>
      </a:accent6>
      <a:hlink>
        <a:srgbClr val="3C8784"/>
      </a:hlink>
      <a:folHlink>
        <a:srgbClr val="3B9BB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ea2014_PowerPoint Template" id="{647CEDD7-CBC4-40FD-8F2D-4BA6E88B45F4}" vid="{3843122E-CBF2-4221-8929-18C0403BF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Enea2014_PowerPoint Template</Template>
  <TotalTime>50615</TotalTime>
  <Words>985</Words>
  <Application>Microsoft Office PowerPoint</Application>
  <PresentationFormat>Widescreen</PresentationFormat>
  <Paragraphs>256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Wingdings</vt:lpstr>
      <vt:lpstr>Office Theme</vt:lpstr>
      <vt:lpstr>PowerPoint Presentation</vt:lpstr>
      <vt:lpstr>What is Open Fast Path (OFP)?</vt:lpstr>
      <vt:lpstr>Why is an Open source IP fast path stack needed? </vt:lpstr>
      <vt:lpstr>Why base the OFP stack on ODP?  </vt:lpstr>
      <vt:lpstr>OFP Source code</vt:lpstr>
      <vt:lpstr>PowerPoint Presentation</vt:lpstr>
      <vt:lpstr>OFP System View</vt:lpstr>
      <vt:lpstr>Open Fast Path multicore System View</vt:lpstr>
      <vt:lpstr>User application APIs</vt:lpstr>
      <vt:lpstr>Ingress Packet Processing</vt:lpstr>
      <vt:lpstr>Egress Packet Processing</vt:lpstr>
      <vt:lpstr>Features implemented</vt:lpstr>
    </vt:vector>
  </TitlesOfParts>
  <Company>Enea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open and fast IP stack”</dc:title>
  <dc:creator>Ulf Bragnell</dc:creator>
  <cp:lastModifiedBy>Sorin Vultureanu</cp:lastModifiedBy>
  <cp:revision>177</cp:revision>
  <cp:lastPrinted>2015-06-02T12:15:47Z</cp:lastPrinted>
  <dcterms:created xsi:type="dcterms:W3CDTF">2015-05-27T12:04:56Z</dcterms:created>
  <dcterms:modified xsi:type="dcterms:W3CDTF">2015-09-01T09:16:50Z</dcterms:modified>
</cp:coreProperties>
</file>