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8"/>
  </p:notesMasterIdLst>
  <p:sldIdLst>
    <p:sldId id="257" r:id="rId2"/>
    <p:sldId id="394" r:id="rId3"/>
    <p:sldId id="395" r:id="rId4"/>
    <p:sldId id="396" r:id="rId5"/>
    <p:sldId id="397" r:id="rId6"/>
    <p:sldId id="27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76782" autoAdjust="0"/>
  </p:normalViewPr>
  <p:slideViewPr>
    <p:cSldViewPr snapToGrid="0">
      <p:cViewPr varScale="1">
        <p:scale>
          <a:sx n="67" d="100"/>
          <a:sy n="67" d="100"/>
        </p:scale>
        <p:origin x="60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2FCA5F-0AB4-4B27-9880-843A32CD3FC4}" type="datetimeFigureOut">
              <a:rPr lang="zh-CN" altLang="en-US" smtClean="0"/>
              <a:t>2022/1/11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10780C-912A-474E-894F-1447CA981AB4}" type="slidenum">
              <a:rPr lang="zh-CN" altLang="en-US" smtClean="0"/>
              <a:t>‹#›</a:t>
            </a:fld>
            <a:endParaRPr lang="zh-CN" altLang="en-US"/>
          </a:p>
        </p:txBody>
      </p:sp>
    </p:spTree>
    <p:extLst>
      <p:ext uri="{BB962C8B-B14F-4D97-AF65-F5344CB8AC3E}">
        <p14:creationId xmlns:p14="http://schemas.microsoft.com/office/powerpoint/2010/main" val="1902234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810780C-912A-474E-894F-1447CA981AB4}" type="slidenum">
              <a:rPr lang="zh-CN" altLang="en-US" smtClean="0"/>
              <a:t>1</a:t>
            </a:fld>
            <a:endParaRPr lang="zh-CN" altLang="en-US"/>
          </a:p>
        </p:txBody>
      </p:sp>
    </p:spTree>
    <p:extLst>
      <p:ext uri="{BB962C8B-B14F-4D97-AF65-F5344CB8AC3E}">
        <p14:creationId xmlns:p14="http://schemas.microsoft.com/office/powerpoint/2010/main" val="1260476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209904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388610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822813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72790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415177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864699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842668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747360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3851745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47013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zh-CN" altLang="en-US"/>
              <a:t>单击此处编辑母版标题样式</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78023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2293396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913795" y="2912232"/>
            <a:ext cx="5107208" cy="287896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912232"/>
            <a:ext cx="5095357" cy="287896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3897110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19110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74572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zh-CN" altLang="en-US"/>
              <a:t>单击此处编辑母版标题样式</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604915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824013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1EE646F-F65C-4115-9CFB-3F24605268F9}" type="datetimeFigureOut">
              <a:rPr lang="zh-CN" altLang="en-US" smtClean="0"/>
              <a:t>2022/1/11</a:t>
            </a:fld>
            <a:endParaRPr lang="zh-CN" alt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74722312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724B4-A1D6-449F-8991-1EF6E3C4C046}"/>
              </a:ext>
            </a:extLst>
          </p:cNvPr>
          <p:cNvSpPr>
            <a:spLocks noGrp="1"/>
          </p:cNvSpPr>
          <p:nvPr>
            <p:ph type="title"/>
          </p:nvPr>
        </p:nvSpPr>
        <p:spPr>
          <a:xfrm>
            <a:off x="339025" y="321590"/>
            <a:ext cx="11513949" cy="6214820"/>
          </a:xfrm>
        </p:spPr>
        <p:txBody>
          <a:bodyPr>
            <a:noAutofit/>
          </a:bodyPr>
          <a:lstStyle/>
          <a:p>
            <a:r>
              <a:rPr lang="zh-CN" altLang="en-US" sz="6600" dirty="0"/>
              <a:t>主讲人：杨中科</a:t>
            </a:r>
            <a:br>
              <a:rPr lang="en-US" altLang="zh-CN" sz="6600" dirty="0"/>
            </a:br>
            <a:r>
              <a:rPr lang="en-US" altLang="zh-CN" sz="6600" dirty="0"/>
              <a:t>.NET</a:t>
            </a:r>
            <a:r>
              <a:rPr lang="zh-CN" altLang="en-US" sz="6600" dirty="0"/>
              <a:t> </a:t>
            </a:r>
            <a:r>
              <a:rPr lang="en-US" altLang="zh-CN" sz="6600" dirty="0"/>
              <a:t>/.NET Core </a:t>
            </a:r>
            <a:r>
              <a:rPr lang="zh-CN" altLang="en-US" sz="6600" dirty="0"/>
              <a:t>教程</a:t>
            </a:r>
            <a:br>
              <a:rPr lang="en-US" altLang="zh-CN" sz="6600" dirty="0"/>
            </a:br>
            <a:r>
              <a:rPr lang="zh-CN" altLang="en-US" sz="6600" dirty="0"/>
              <a:t>第六部分</a:t>
            </a:r>
            <a:br>
              <a:rPr lang="en-US" altLang="zh-CN" sz="6600" dirty="0"/>
            </a:br>
            <a:br>
              <a:rPr lang="en-US" altLang="zh-CN" sz="6600" dirty="0"/>
            </a:br>
            <a:r>
              <a:rPr lang="en-US" altLang="zh-CN" sz="6600" cap="none" dirty="0"/>
              <a:t>.NET Core</a:t>
            </a:r>
            <a:r>
              <a:rPr lang="zh-CN" altLang="en-US" sz="6600" cap="none" dirty="0"/>
              <a:t>的</a:t>
            </a:r>
            <a:r>
              <a:rPr lang="en-US" altLang="zh-CN" sz="6600" cap="none" dirty="0"/>
              <a:t>DDD</a:t>
            </a:r>
            <a:r>
              <a:rPr lang="zh-CN" altLang="en-US" sz="6600" cap="none" dirty="0"/>
              <a:t>实战</a:t>
            </a:r>
            <a:r>
              <a:rPr lang="en-US" altLang="zh-CN" sz="6600" cap="none" dirty="0"/>
              <a:t>-8</a:t>
            </a:r>
            <a:br>
              <a:rPr lang="en-US" altLang="zh-CN" sz="6600" cap="none" dirty="0"/>
            </a:br>
            <a:r>
              <a:rPr lang="en-US" altLang="zh-CN" sz="6000" cap="none" dirty="0"/>
              <a:t>DDD</a:t>
            </a:r>
            <a:r>
              <a:rPr lang="zh-CN" altLang="en-US" sz="6000" cap="none" dirty="0"/>
              <a:t>之领域服务与应用服务</a:t>
            </a:r>
            <a:endParaRPr lang="zh-CN" altLang="en-US" sz="6000" dirty="0"/>
          </a:p>
        </p:txBody>
      </p:sp>
    </p:spTree>
    <p:extLst>
      <p:ext uri="{BB962C8B-B14F-4D97-AF65-F5344CB8AC3E}">
        <p14:creationId xmlns:p14="http://schemas.microsoft.com/office/powerpoint/2010/main" val="789990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404DD8-F4C2-47A1-A8B2-B1DC6A009831}"/>
              </a:ext>
            </a:extLst>
          </p:cNvPr>
          <p:cNvSpPr>
            <a:spLocks noGrp="1"/>
          </p:cNvSpPr>
          <p:nvPr>
            <p:ph idx="1"/>
          </p:nvPr>
        </p:nvSpPr>
        <p:spPr>
          <a:xfrm>
            <a:off x="0" y="66676"/>
            <a:ext cx="11939588" cy="676274"/>
          </a:xfrm>
        </p:spPr>
        <p:txBody>
          <a:bodyPr>
            <a:noAutofit/>
          </a:bodyPr>
          <a:lstStyle/>
          <a:p>
            <a:pPr marL="0" indent="0">
              <a:lnSpc>
                <a:spcPct val="100000"/>
              </a:lnSpc>
              <a:spcBef>
                <a:spcPts val="0"/>
              </a:spcBef>
              <a:buNone/>
            </a:pPr>
            <a:r>
              <a:rPr lang="zh-CN" altLang="en-US" sz="3600" dirty="0">
                <a:effectLst/>
                <a:ea typeface="等线" panose="02010600030101010101" pitchFamily="2" charset="-122"/>
                <a:cs typeface="Times New Roman" panose="02020603050405020304" pitchFamily="18" charset="0"/>
              </a:rPr>
              <a:t>概念</a:t>
            </a:r>
            <a:endParaRPr lang="en-US" altLang="zh-CN" sz="3500" dirty="0">
              <a:effectLst/>
              <a:ea typeface="等线" panose="02010600030101010101" pitchFamily="2" charset="-122"/>
              <a:cs typeface="Times New Roman" panose="02020603050405020304" pitchFamily="18" charset="0"/>
            </a:endParaRPr>
          </a:p>
        </p:txBody>
      </p:sp>
      <p:sp>
        <p:nvSpPr>
          <p:cNvPr id="4" name="内容占位符 2">
            <a:extLst>
              <a:ext uri="{FF2B5EF4-FFF2-40B4-BE49-F238E27FC236}">
                <a16:creationId xmlns:a16="http://schemas.microsoft.com/office/drawing/2014/main" id="{4E4AA804-05AD-46E4-8094-70AE8D8798C4}"/>
              </a:ext>
            </a:extLst>
          </p:cNvPr>
          <p:cNvSpPr txBox="1">
            <a:spLocks/>
          </p:cNvSpPr>
          <p:nvPr/>
        </p:nvSpPr>
        <p:spPr>
          <a:xfrm>
            <a:off x="0" y="876300"/>
            <a:ext cx="11939588" cy="591502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nSpc>
                <a:spcPct val="100000"/>
              </a:lnSpc>
              <a:spcBef>
                <a:spcPts val="0"/>
              </a:spcBef>
              <a:buFont typeface="Arial" panose="020B0604020202020204" pitchFamily="34" charset="0"/>
              <a:buNone/>
            </a:pPr>
            <a:r>
              <a:rPr lang="en-US" altLang="zh-CN" sz="3900" dirty="0">
                <a:effectLst/>
                <a:ea typeface="等线" panose="02010600030101010101" pitchFamily="2" charset="-122"/>
                <a:cs typeface="Times New Roman" panose="02020603050405020304" pitchFamily="18" charset="0"/>
              </a:rPr>
              <a:t>1</a:t>
            </a:r>
            <a:r>
              <a:rPr lang="zh-CN" altLang="en-US" sz="3900" dirty="0">
                <a:effectLst/>
                <a:ea typeface="等线" panose="02010600030101010101" pitchFamily="2" charset="-122"/>
                <a:cs typeface="Times New Roman" panose="02020603050405020304" pitchFamily="18" charset="0"/>
              </a:rPr>
              <a:t>、聚合中的实体中没有业务逻辑代码，只有对象的创建、对象的初始化、状态管理等个体相关的代码。</a:t>
            </a:r>
            <a:endParaRPr lang="en-US" altLang="zh-CN" sz="3900" dirty="0">
              <a:effectLst/>
              <a:ea typeface="等线" panose="02010600030101010101" pitchFamily="2" charset="-122"/>
              <a:cs typeface="Times New Roman" panose="02020603050405020304" pitchFamily="18" charset="0"/>
            </a:endParaRPr>
          </a:p>
          <a:p>
            <a:pPr marL="0" indent="0">
              <a:lnSpc>
                <a:spcPct val="100000"/>
              </a:lnSpc>
              <a:spcBef>
                <a:spcPts val="0"/>
              </a:spcBef>
              <a:buFont typeface="Arial" panose="020B0604020202020204" pitchFamily="34" charset="0"/>
              <a:buNone/>
            </a:pPr>
            <a:r>
              <a:rPr lang="en-US" altLang="zh-CN" sz="3900" dirty="0">
                <a:effectLst/>
                <a:ea typeface="等线" panose="02010600030101010101" pitchFamily="2" charset="-122"/>
                <a:cs typeface="Times New Roman" panose="02020603050405020304" pitchFamily="18" charset="0"/>
              </a:rPr>
              <a:t>2</a:t>
            </a:r>
            <a:r>
              <a:rPr lang="zh-CN" altLang="en-US" sz="3900" dirty="0">
                <a:effectLst/>
                <a:ea typeface="等线" panose="02010600030101010101" pitchFamily="2" charset="-122"/>
                <a:cs typeface="Times New Roman" panose="02020603050405020304" pitchFamily="18" charset="0"/>
              </a:rPr>
              <a:t>、对于</a:t>
            </a:r>
            <a:r>
              <a:rPr lang="zh-CN" altLang="en-US" sz="3900" dirty="0">
                <a:solidFill>
                  <a:srgbClr val="FF0000"/>
                </a:solidFill>
                <a:effectLst/>
                <a:ea typeface="等线" panose="02010600030101010101" pitchFamily="2" charset="-122"/>
                <a:cs typeface="Times New Roman" panose="02020603050405020304" pitchFamily="18" charset="0"/>
              </a:rPr>
              <a:t>聚合内</a:t>
            </a:r>
            <a:r>
              <a:rPr lang="zh-CN" altLang="en-US" sz="3900" dirty="0">
                <a:effectLst/>
                <a:ea typeface="等线" panose="02010600030101010101" pitchFamily="2" charset="-122"/>
                <a:cs typeface="Times New Roman" panose="02020603050405020304" pitchFamily="18" charset="0"/>
              </a:rPr>
              <a:t>的</a:t>
            </a:r>
            <a:r>
              <a:rPr lang="zh-CN" altLang="en-US" sz="3900" dirty="0">
                <a:solidFill>
                  <a:srgbClr val="FF0000"/>
                </a:solidFill>
                <a:effectLst/>
                <a:ea typeface="等线" panose="02010600030101010101" pitchFamily="2" charset="-122"/>
                <a:cs typeface="Times New Roman" panose="02020603050405020304" pitchFamily="18" charset="0"/>
              </a:rPr>
              <a:t>业务</a:t>
            </a:r>
            <a:r>
              <a:rPr lang="zh-CN" altLang="en-US" sz="3900" dirty="0">
                <a:effectLst/>
                <a:ea typeface="等线" panose="02010600030101010101" pitchFamily="2" charset="-122"/>
                <a:cs typeface="Times New Roman" panose="02020603050405020304" pitchFamily="18" charset="0"/>
              </a:rPr>
              <a:t>逻辑，我们编写领域服务（</a:t>
            </a:r>
            <a:r>
              <a:rPr lang="en-US" altLang="zh-CN" sz="3900" dirty="0">
                <a:effectLst/>
                <a:ea typeface="等线" panose="02010600030101010101" pitchFamily="2" charset="-122"/>
                <a:cs typeface="Times New Roman" panose="02020603050405020304" pitchFamily="18" charset="0"/>
              </a:rPr>
              <a:t>Domain Service</a:t>
            </a:r>
            <a:r>
              <a:rPr lang="zh-CN" altLang="en-US" sz="3900" dirty="0">
                <a:effectLst/>
                <a:ea typeface="等线" panose="02010600030101010101" pitchFamily="2" charset="-122"/>
                <a:cs typeface="Times New Roman" panose="02020603050405020304" pitchFamily="18" charset="0"/>
              </a:rPr>
              <a:t>），而对于</a:t>
            </a:r>
            <a:r>
              <a:rPr lang="zh-CN" altLang="en-US" sz="3900" dirty="0">
                <a:solidFill>
                  <a:srgbClr val="FF0000"/>
                </a:solidFill>
                <a:effectLst/>
                <a:ea typeface="等线" panose="02010600030101010101" pitchFamily="2" charset="-122"/>
                <a:cs typeface="Times New Roman" panose="02020603050405020304" pitchFamily="18" charset="0"/>
              </a:rPr>
              <a:t>跨聚合协作</a:t>
            </a:r>
            <a:r>
              <a:rPr lang="zh-CN" altLang="en-US" sz="3900" dirty="0">
                <a:effectLst/>
                <a:ea typeface="等线" panose="02010600030101010101" pitchFamily="2" charset="-122"/>
                <a:cs typeface="Times New Roman" panose="02020603050405020304" pitchFamily="18" charset="0"/>
              </a:rPr>
              <a:t>的逻辑，我们编写应用服务（</a:t>
            </a:r>
            <a:r>
              <a:rPr lang="en-US" altLang="zh-CN" sz="3900" dirty="0">
                <a:effectLst/>
                <a:ea typeface="等线" panose="02010600030101010101" pitchFamily="2" charset="-122"/>
                <a:cs typeface="Times New Roman" panose="02020603050405020304" pitchFamily="18" charset="0"/>
              </a:rPr>
              <a:t>Application Service</a:t>
            </a:r>
            <a:r>
              <a:rPr lang="zh-CN" altLang="en-US" sz="3900" dirty="0">
                <a:effectLst/>
                <a:ea typeface="等线" panose="02010600030101010101" pitchFamily="2" charset="-122"/>
                <a:cs typeface="Times New Roman" panose="02020603050405020304" pitchFamily="18" charset="0"/>
              </a:rPr>
              <a:t>）。</a:t>
            </a:r>
            <a:endParaRPr lang="en-US" altLang="zh-CN" sz="3900" dirty="0">
              <a:effectLst/>
              <a:ea typeface="等线" panose="02010600030101010101" pitchFamily="2" charset="-122"/>
              <a:cs typeface="Times New Roman" panose="02020603050405020304" pitchFamily="18" charset="0"/>
            </a:endParaRPr>
          </a:p>
          <a:p>
            <a:pPr marL="0" indent="0">
              <a:lnSpc>
                <a:spcPct val="100000"/>
              </a:lnSpc>
              <a:spcBef>
                <a:spcPts val="0"/>
              </a:spcBef>
              <a:buFont typeface="Arial" panose="020B0604020202020204" pitchFamily="34" charset="0"/>
              <a:buNone/>
            </a:pPr>
            <a:r>
              <a:rPr lang="en-US" altLang="zh-CN" sz="3900" dirty="0">
                <a:effectLst/>
                <a:ea typeface="等线" panose="02010600030101010101" pitchFamily="2" charset="-122"/>
                <a:cs typeface="Times New Roman" panose="02020603050405020304" pitchFamily="18" charset="0"/>
              </a:rPr>
              <a:t>3</a:t>
            </a:r>
            <a:r>
              <a:rPr lang="zh-CN" altLang="en-US" sz="3900" dirty="0">
                <a:effectLst/>
                <a:ea typeface="等线" panose="02010600030101010101" pitchFamily="2" charset="-122"/>
                <a:cs typeface="Times New Roman" panose="02020603050405020304" pitchFamily="18" charset="0"/>
              </a:rPr>
              <a:t>、应用服务协调多个领域服务来完成一个用例。</a:t>
            </a:r>
            <a:endParaRPr lang="en-US" altLang="zh-CN" sz="39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12708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404DD8-F4C2-47A1-A8B2-B1DC6A009831}"/>
              </a:ext>
            </a:extLst>
          </p:cNvPr>
          <p:cNvSpPr>
            <a:spLocks noGrp="1"/>
          </p:cNvSpPr>
          <p:nvPr>
            <p:ph idx="1"/>
          </p:nvPr>
        </p:nvSpPr>
        <p:spPr>
          <a:xfrm>
            <a:off x="0" y="66676"/>
            <a:ext cx="11939588" cy="676274"/>
          </a:xfrm>
        </p:spPr>
        <p:txBody>
          <a:bodyPr>
            <a:noAutofit/>
          </a:bodyPr>
          <a:lstStyle/>
          <a:p>
            <a:pPr marL="0" indent="0">
              <a:lnSpc>
                <a:spcPct val="100000"/>
              </a:lnSpc>
              <a:spcBef>
                <a:spcPts val="0"/>
              </a:spcBef>
              <a:buNone/>
            </a:pPr>
            <a:r>
              <a:rPr lang="en-US" altLang="zh-CN" sz="3600" dirty="0">
                <a:effectLst/>
                <a:ea typeface="等线" panose="02010600030101010101" pitchFamily="2" charset="-122"/>
                <a:cs typeface="Times New Roman" panose="02020603050405020304" pitchFamily="18" charset="0"/>
              </a:rPr>
              <a:t>DDD</a:t>
            </a:r>
            <a:r>
              <a:rPr lang="zh-CN" altLang="en-US" sz="3600" dirty="0">
                <a:effectLst/>
                <a:ea typeface="等线" panose="02010600030101010101" pitchFamily="2" charset="-122"/>
                <a:cs typeface="Times New Roman" panose="02020603050405020304" pitchFamily="18" charset="0"/>
              </a:rPr>
              <a:t>典型用例的处理流程</a:t>
            </a:r>
            <a:endParaRPr lang="en-US" altLang="zh-CN" sz="3500" dirty="0">
              <a:effectLst/>
              <a:ea typeface="等线" panose="02010600030101010101" pitchFamily="2" charset="-122"/>
              <a:cs typeface="Times New Roman" panose="02020603050405020304" pitchFamily="18" charset="0"/>
            </a:endParaRPr>
          </a:p>
        </p:txBody>
      </p:sp>
      <p:sp>
        <p:nvSpPr>
          <p:cNvPr id="4" name="内容占位符 2">
            <a:extLst>
              <a:ext uri="{FF2B5EF4-FFF2-40B4-BE49-F238E27FC236}">
                <a16:creationId xmlns:a16="http://schemas.microsoft.com/office/drawing/2014/main" id="{4E4AA804-05AD-46E4-8094-70AE8D8798C4}"/>
              </a:ext>
            </a:extLst>
          </p:cNvPr>
          <p:cNvSpPr txBox="1">
            <a:spLocks/>
          </p:cNvSpPr>
          <p:nvPr/>
        </p:nvSpPr>
        <p:spPr>
          <a:xfrm>
            <a:off x="0" y="876300"/>
            <a:ext cx="11939588" cy="591502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nSpc>
                <a:spcPct val="100000"/>
              </a:lnSpc>
              <a:spcBef>
                <a:spcPts val="0"/>
              </a:spcBef>
              <a:buFont typeface="Arial" panose="020B0604020202020204" pitchFamily="34" charset="0"/>
              <a:buNone/>
            </a:pPr>
            <a:r>
              <a:rPr lang="zh-CN" altLang="en-US" sz="3900" dirty="0">
                <a:effectLst/>
                <a:ea typeface="等线" panose="02010600030101010101" pitchFamily="2" charset="-122"/>
                <a:cs typeface="Times New Roman" panose="02020603050405020304" pitchFamily="18" charset="0"/>
              </a:rPr>
              <a:t>第一步，准备业务操作所需要的数据。</a:t>
            </a:r>
          </a:p>
          <a:p>
            <a:pPr marL="0" indent="0">
              <a:lnSpc>
                <a:spcPct val="100000"/>
              </a:lnSpc>
              <a:spcBef>
                <a:spcPts val="0"/>
              </a:spcBef>
              <a:buFont typeface="Arial" panose="020B0604020202020204" pitchFamily="34" charset="0"/>
              <a:buNone/>
            </a:pPr>
            <a:r>
              <a:rPr lang="zh-CN" altLang="en-US" sz="3900" dirty="0">
                <a:effectLst/>
                <a:ea typeface="等线" panose="02010600030101010101" pitchFamily="2" charset="-122"/>
                <a:cs typeface="Times New Roman" panose="02020603050405020304" pitchFamily="18" charset="0"/>
              </a:rPr>
              <a:t>第二步，执行由一个或者多个领域模型做出的业务操作，这些操作会修改实体的状态，或者生成一些操作结果。</a:t>
            </a:r>
          </a:p>
          <a:p>
            <a:pPr marL="0" indent="0">
              <a:lnSpc>
                <a:spcPct val="100000"/>
              </a:lnSpc>
              <a:spcBef>
                <a:spcPts val="0"/>
              </a:spcBef>
              <a:buFont typeface="Arial" panose="020B0604020202020204" pitchFamily="34" charset="0"/>
              <a:buNone/>
            </a:pPr>
            <a:r>
              <a:rPr lang="zh-CN" altLang="en-US" sz="3900" dirty="0">
                <a:effectLst/>
                <a:ea typeface="等线" panose="02010600030101010101" pitchFamily="2" charset="-122"/>
                <a:cs typeface="Times New Roman" panose="02020603050405020304" pitchFamily="18" charset="0"/>
              </a:rPr>
              <a:t>第三步，把对实体的改变或者操作结果应用于外部系统。</a:t>
            </a:r>
          </a:p>
        </p:txBody>
      </p:sp>
    </p:spTree>
    <p:extLst>
      <p:ext uri="{BB962C8B-B14F-4D97-AF65-F5344CB8AC3E}">
        <p14:creationId xmlns:p14="http://schemas.microsoft.com/office/powerpoint/2010/main" val="147482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404DD8-F4C2-47A1-A8B2-B1DC6A009831}"/>
              </a:ext>
            </a:extLst>
          </p:cNvPr>
          <p:cNvSpPr>
            <a:spLocks noGrp="1"/>
          </p:cNvSpPr>
          <p:nvPr>
            <p:ph idx="1"/>
          </p:nvPr>
        </p:nvSpPr>
        <p:spPr>
          <a:xfrm>
            <a:off x="0" y="66676"/>
            <a:ext cx="11939588" cy="676274"/>
          </a:xfrm>
        </p:spPr>
        <p:txBody>
          <a:bodyPr>
            <a:noAutofit/>
          </a:bodyPr>
          <a:lstStyle/>
          <a:p>
            <a:pPr marL="0" indent="0">
              <a:lnSpc>
                <a:spcPct val="100000"/>
              </a:lnSpc>
              <a:spcBef>
                <a:spcPts val="0"/>
              </a:spcBef>
              <a:buNone/>
            </a:pPr>
            <a:r>
              <a:rPr lang="zh-CN" altLang="en-US" sz="3600" dirty="0">
                <a:effectLst/>
                <a:ea typeface="等线" panose="02010600030101010101" pitchFamily="2" charset="-122"/>
                <a:cs typeface="Times New Roman" panose="02020603050405020304" pitchFamily="18" charset="0"/>
              </a:rPr>
              <a:t>职责的划分</a:t>
            </a:r>
            <a:endParaRPr lang="en-US" altLang="zh-CN" sz="3500" dirty="0">
              <a:effectLst/>
              <a:ea typeface="等线" panose="02010600030101010101" pitchFamily="2" charset="-122"/>
              <a:cs typeface="Times New Roman" panose="02020603050405020304" pitchFamily="18" charset="0"/>
            </a:endParaRPr>
          </a:p>
        </p:txBody>
      </p:sp>
      <p:sp>
        <p:nvSpPr>
          <p:cNvPr id="4" name="内容占位符 2">
            <a:extLst>
              <a:ext uri="{FF2B5EF4-FFF2-40B4-BE49-F238E27FC236}">
                <a16:creationId xmlns:a16="http://schemas.microsoft.com/office/drawing/2014/main" id="{4E4AA804-05AD-46E4-8094-70AE8D8798C4}"/>
              </a:ext>
            </a:extLst>
          </p:cNvPr>
          <p:cNvSpPr txBox="1">
            <a:spLocks/>
          </p:cNvSpPr>
          <p:nvPr/>
        </p:nvSpPr>
        <p:spPr>
          <a:xfrm>
            <a:off x="0" y="876300"/>
            <a:ext cx="11939588" cy="591502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nSpc>
                <a:spcPct val="100000"/>
              </a:lnSpc>
              <a:spcBef>
                <a:spcPts val="0"/>
              </a:spcBef>
              <a:buFont typeface="Arial" panose="020B0604020202020204" pitchFamily="34" charset="0"/>
              <a:buNone/>
            </a:pPr>
            <a:r>
              <a:rPr lang="en-US" altLang="zh-CN" sz="3900" dirty="0">
                <a:effectLst/>
                <a:ea typeface="等线" panose="02010600030101010101" pitchFamily="2" charset="-122"/>
                <a:cs typeface="Times New Roman" panose="02020603050405020304" pitchFamily="18" charset="0"/>
              </a:rPr>
              <a:t>1</a:t>
            </a:r>
            <a:r>
              <a:rPr lang="zh-CN" altLang="en-US" sz="3900" dirty="0">
                <a:effectLst/>
                <a:ea typeface="等线" panose="02010600030101010101" pitchFamily="2" charset="-122"/>
                <a:cs typeface="Times New Roman" panose="02020603050405020304" pitchFamily="18" charset="0"/>
              </a:rPr>
              <a:t>、领域模型与外部系统不会发生直接交互，即领域服务不会涉及数据库操作。</a:t>
            </a:r>
            <a:endParaRPr lang="en-US" altLang="zh-CN" sz="3900" dirty="0">
              <a:effectLst/>
              <a:ea typeface="等线" panose="02010600030101010101" pitchFamily="2" charset="-122"/>
              <a:cs typeface="Times New Roman" panose="02020603050405020304" pitchFamily="18" charset="0"/>
            </a:endParaRPr>
          </a:p>
          <a:p>
            <a:pPr marL="0" indent="0">
              <a:lnSpc>
                <a:spcPct val="100000"/>
              </a:lnSpc>
              <a:spcBef>
                <a:spcPts val="0"/>
              </a:spcBef>
              <a:buFont typeface="Arial" panose="020B0604020202020204" pitchFamily="34" charset="0"/>
              <a:buNone/>
            </a:pPr>
            <a:r>
              <a:rPr lang="en-US" altLang="zh-CN" sz="3900" dirty="0">
                <a:effectLst/>
                <a:ea typeface="等线" panose="02010600030101010101" pitchFamily="2" charset="-122"/>
                <a:cs typeface="Times New Roman" panose="02020603050405020304" pitchFamily="18" charset="0"/>
              </a:rPr>
              <a:t>2</a:t>
            </a:r>
            <a:r>
              <a:rPr lang="zh-CN" altLang="en-US" sz="3900" dirty="0">
                <a:effectLst/>
                <a:ea typeface="等线" panose="02010600030101010101" pitchFamily="2" charset="-122"/>
                <a:cs typeface="Times New Roman" panose="02020603050405020304" pitchFamily="18" charset="0"/>
              </a:rPr>
              <a:t>、业务逻辑放入领域服务，而与外部系统的交互由应用服务来负责。</a:t>
            </a:r>
            <a:endParaRPr lang="en-US" altLang="zh-CN" sz="3900" dirty="0">
              <a:effectLst/>
              <a:ea typeface="等线" panose="02010600030101010101" pitchFamily="2" charset="-122"/>
              <a:cs typeface="Times New Roman" panose="02020603050405020304" pitchFamily="18" charset="0"/>
            </a:endParaRPr>
          </a:p>
          <a:p>
            <a:pPr marL="0" indent="0">
              <a:lnSpc>
                <a:spcPct val="100000"/>
              </a:lnSpc>
              <a:spcBef>
                <a:spcPts val="0"/>
              </a:spcBef>
              <a:buFont typeface="Arial" panose="020B0604020202020204" pitchFamily="34" charset="0"/>
              <a:buNone/>
            </a:pPr>
            <a:r>
              <a:rPr lang="en-US" altLang="zh-CN" sz="3900" dirty="0">
                <a:effectLst/>
                <a:ea typeface="等线" panose="02010600030101010101" pitchFamily="2" charset="-122"/>
                <a:cs typeface="Times New Roman" panose="02020603050405020304" pitchFamily="18" charset="0"/>
              </a:rPr>
              <a:t>3</a:t>
            </a:r>
            <a:r>
              <a:rPr lang="zh-CN" altLang="en-US" sz="3900" dirty="0">
                <a:effectLst/>
                <a:ea typeface="等线" panose="02010600030101010101" pitchFamily="2" charset="-122"/>
                <a:cs typeface="Times New Roman" panose="02020603050405020304" pitchFamily="18" charset="0"/>
              </a:rPr>
              <a:t>、领域服务不是必须的，在一些简单的业务处理中（比如增删改查）是没有领域知识（也就是业务逻辑）的，这种情况下应用服务可以完成所有操作，不需要引入领域服务。这样可以避免过度设计。</a:t>
            </a:r>
          </a:p>
        </p:txBody>
      </p:sp>
    </p:spTree>
    <p:extLst>
      <p:ext uri="{BB962C8B-B14F-4D97-AF65-F5344CB8AC3E}">
        <p14:creationId xmlns:p14="http://schemas.microsoft.com/office/powerpoint/2010/main" val="2981233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404DD8-F4C2-47A1-A8B2-B1DC6A009831}"/>
              </a:ext>
            </a:extLst>
          </p:cNvPr>
          <p:cNvSpPr>
            <a:spLocks noGrp="1"/>
          </p:cNvSpPr>
          <p:nvPr>
            <p:ph idx="1"/>
          </p:nvPr>
        </p:nvSpPr>
        <p:spPr>
          <a:xfrm>
            <a:off x="0" y="66676"/>
            <a:ext cx="11939588" cy="676274"/>
          </a:xfrm>
        </p:spPr>
        <p:txBody>
          <a:bodyPr>
            <a:noAutofit/>
          </a:bodyPr>
          <a:lstStyle/>
          <a:p>
            <a:pPr marL="0" indent="0">
              <a:lnSpc>
                <a:spcPct val="100000"/>
              </a:lnSpc>
              <a:spcBef>
                <a:spcPts val="0"/>
              </a:spcBef>
              <a:buNone/>
            </a:pPr>
            <a:r>
              <a:rPr lang="zh-CN" altLang="en-US" sz="3600" dirty="0">
                <a:effectLst/>
                <a:ea typeface="等线" panose="02010600030101010101" pitchFamily="2" charset="-122"/>
                <a:cs typeface="Times New Roman" panose="02020603050405020304" pitchFamily="18" charset="0"/>
              </a:rPr>
              <a:t>“仓储”（</a:t>
            </a:r>
            <a:r>
              <a:rPr lang="en-US" altLang="zh-CN" sz="3600" dirty="0">
                <a:effectLst/>
                <a:ea typeface="等线" panose="02010600030101010101" pitchFamily="2" charset="-122"/>
                <a:cs typeface="Times New Roman" panose="02020603050405020304" pitchFamily="18" charset="0"/>
              </a:rPr>
              <a:t>Repository</a:t>
            </a:r>
            <a:r>
              <a:rPr lang="zh-CN" altLang="en-US" sz="3600" dirty="0">
                <a:effectLst/>
                <a:ea typeface="等线" panose="02010600030101010101" pitchFamily="2" charset="-122"/>
                <a:cs typeface="Times New Roman" panose="02020603050405020304" pitchFamily="18" charset="0"/>
              </a:rPr>
              <a:t>）和“工作单元”（</a:t>
            </a:r>
            <a:r>
              <a:rPr lang="en-US" altLang="zh-CN" sz="3600" dirty="0">
                <a:effectLst/>
                <a:ea typeface="等线" panose="02010600030101010101" pitchFamily="2" charset="-122"/>
                <a:cs typeface="Times New Roman" panose="02020603050405020304" pitchFamily="18" charset="0"/>
              </a:rPr>
              <a:t>Unit Of Work</a:t>
            </a:r>
            <a:r>
              <a:rPr lang="zh-CN" altLang="en-US" sz="3600" dirty="0">
                <a:effectLst/>
                <a:ea typeface="等线" panose="02010600030101010101" pitchFamily="2" charset="-122"/>
                <a:cs typeface="Times New Roman" panose="02020603050405020304" pitchFamily="18" charset="0"/>
              </a:rPr>
              <a:t>）</a:t>
            </a:r>
            <a:endParaRPr lang="en-US" altLang="zh-CN" sz="3500" dirty="0">
              <a:effectLst/>
              <a:ea typeface="等线" panose="02010600030101010101" pitchFamily="2" charset="-122"/>
              <a:cs typeface="Times New Roman" panose="02020603050405020304" pitchFamily="18" charset="0"/>
            </a:endParaRPr>
          </a:p>
        </p:txBody>
      </p:sp>
      <p:sp>
        <p:nvSpPr>
          <p:cNvPr id="4" name="内容占位符 2">
            <a:extLst>
              <a:ext uri="{FF2B5EF4-FFF2-40B4-BE49-F238E27FC236}">
                <a16:creationId xmlns:a16="http://schemas.microsoft.com/office/drawing/2014/main" id="{4E4AA804-05AD-46E4-8094-70AE8D8798C4}"/>
              </a:ext>
            </a:extLst>
          </p:cNvPr>
          <p:cNvSpPr txBox="1">
            <a:spLocks/>
          </p:cNvSpPr>
          <p:nvPr/>
        </p:nvSpPr>
        <p:spPr>
          <a:xfrm>
            <a:off x="0" y="876300"/>
            <a:ext cx="11939588" cy="591502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nSpc>
                <a:spcPct val="100000"/>
              </a:lnSpc>
              <a:spcBef>
                <a:spcPts val="0"/>
              </a:spcBef>
              <a:buFont typeface="Arial" panose="020B0604020202020204" pitchFamily="34" charset="0"/>
              <a:buNone/>
            </a:pPr>
            <a:r>
              <a:rPr lang="en-US" altLang="zh-CN" sz="3900" dirty="0">
                <a:effectLst/>
                <a:ea typeface="等线" panose="02010600030101010101" pitchFamily="2" charset="-122"/>
                <a:cs typeface="Times New Roman" panose="02020603050405020304" pitchFamily="18" charset="0"/>
              </a:rPr>
              <a:t>1</a:t>
            </a:r>
            <a:r>
              <a:rPr lang="zh-CN" altLang="en-US" sz="3900" dirty="0">
                <a:effectLst/>
                <a:ea typeface="等线" panose="02010600030101010101" pitchFamily="2" charset="-122"/>
                <a:cs typeface="Times New Roman" panose="02020603050405020304" pitchFamily="18" charset="0"/>
              </a:rPr>
              <a:t>、仓储负责按照要求从数据库中读取数据以及把领域服务修改的数据保存回数据库。</a:t>
            </a:r>
            <a:endParaRPr lang="en-US" altLang="zh-CN" sz="3900" dirty="0">
              <a:effectLst/>
              <a:ea typeface="等线" panose="02010600030101010101" pitchFamily="2" charset="-122"/>
              <a:cs typeface="Times New Roman" panose="02020603050405020304" pitchFamily="18" charset="0"/>
            </a:endParaRPr>
          </a:p>
          <a:p>
            <a:pPr marL="0" indent="0">
              <a:lnSpc>
                <a:spcPct val="100000"/>
              </a:lnSpc>
              <a:spcBef>
                <a:spcPts val="0"/>
              </a:spcBef>
              <a:buFont typeface="Arial" panose="020B0604020202020204" pitchFamily="34" charset="0"/>
              <a:buNone/>
            </a:pPr>
            <a:r>
              <a:rPr lang="en-US" altLang="zh-CN" sz="3900" dirty="0">
                <a:effectLst/>
                <a:ea typeface="等线" panose="02010600030101010101" pitchFamily="2" charset="-122"/>
                <a:cs typeface="Times New Roman" panose="02020603050405020304" pitchFamily="18" charset="0"/>
              </a:rPr>
              <a:t>2</a:t>
            </a:r>
            <a:r>
              <a:rPr lang="zh-CN" altLang="en-US" sz="3900" dirty="0">
                <a:effectLst/>
                <a:ea typeface="等线" panose="02010600030101010101" pitchFamily="2" charset="-122"/>
                <a:cs typeface="Times New Roman" panose="02020603050405020304" pitchFamily="18" charset="0"/>
              </a:rPr>
              <a:t>、聚合内的数据操作是关系非常紧密的，我们要保证事务的强一致性，而聚合间的协作是关系不紧密的，因此我们只要保证事务的最终一致性即可。</a:t>
            </a:r>
            <a:endParaRPr lang="en-US" altLang="zh-CN" sz="3900" dirty="0">
              <a:effectLst/>
              <a:ea typeface="等线" panose="02010600030101010101" pitchFamily="2" charset="-122"/>
              <a:cs typeface="Times New Roman" panose="02020603050405020304" pitchFamily="18" charset="0"/>
            </a:endParaRPr>
          </a:p>
          <a:p>
            <a:pPr marL="0" indent="0">
              <a:lnSpc>
                <a:spcPct val="100000"/>
              </a:lnSpc>
              <a:spcBef>
                <a:spcPts val="0"/>
              </a:spcBef>
              <a:buFont typeface="Arial" panose="020B0604020202020204" pitchFamily="34" charset="0"/>
              <a:buNone/>
            </a:pPr>
            <a:r>
              <a:rPr lang="en-US" altLang="zh-CN" sz="3900" dirty="0">
                <a:effectLst/>
                <a:ea typeface="等线" panose="02010600030101010101" pitchFamily="2" charset="-122"/>
                <a:cs typeface="Times New Roman" panose="02020603050405020304" pitchFamily="18" charset="0"/>
              </a:rPr>
              <a:t>3</a:t>
            </a:r>
            <a:r>
              <a:rPr lang="zh-CN" altLang="en-US" sz="3900">
                <a:effectLst/>
                <a:ea typeface="等线" panose="02010600030101010101" pitchFamily="2" charset="-122"/>
                <a:cs typeface="Times New Roman" panose="02020603050405020304" pitchFamily="18" charset="0"/>
              </a:rPr>
              <a:t>、聚合内的若干相关联的操作组成一个“工作单元”，这些工作单元要么全部成功，要么全部失败。</a:t>
            </a:r>
            <a:endParaRPr lang="zh-CN" altLang="en-US" sz="39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26785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4F62DAED-48DC-4745-91A5-730E1C621A1D}"/>
              </a:ext>
            </a:extLst>
          </p:cNvPr>
          <p:cNvSpPr txBox="1"/>
          <p:nvPr/>
        </p:nvSpPr>
        <p:spPr>
          <a:xfrm>
            <a:off x="1034973" y="920621"/>
            <a:ext cx="9875834" cy="5016758"/>
          </a:xfrm>
          <a:prstGeom prst="rect">
            <a:avLst/>
          </a:prstGeom>
          <a:noFill/>
        </p:spPr>
        <p:txBody>
          <a:bodyPr wrap="square">
            <a:spAutoFit/>
          </a:bodyPr>
          <a:lstStyle/>
          <a:p>
            <a:pPr algn="ctr"/>
            <a:r>
              <a:rPr lang="zh-CN" altLang="en-US" sz="8000" dirty="0"/>
              <a:t>谢谢</a:t>
            </a:r>
            <a:endParaRPr lang="en-US" altLang="zh-CN" sz="8000" dirty="0"/>
          </a:p>
          <a:p>
            <a:pPr algn="ctr"/>
            <a:endParaRPr lang="en-US" altLang="zh-CN" sz="8000" dirty="0"/>
          </a:p>
          <a:p>
            <a:pPr algn="ctr"/>
            <a:r>
              <a:rPr lang="zh-CN" altLang="en-US" sz="8000" dirty="0"/>
              <a:t>我是杨中科</a:t>
            </a:r>
            <a:endParaRPr lang="en-US" altLang="zh-CN" sz="8000" dirty="0"/>
          </a:p>
          <a:p>
            <a:pPr algn="ctr"/>
            <a:r>
              <a:rPr lang="zh-CN" altLang="en-US" sz="8000" dirty="0"/>
              <a:t>一名快乐的程序员</a:t>
            </a:r>
          </a:p>
        </p:txBody>
      </p:sp>
    </p:spTree>
    <p:extLst>
      <p:ext uri="{BB962C8B-B14F-4D97-AF65-F5344CB8AC3E}">
        <p14:creationId xmlns:p14="http://schemas.microsoft.com/office/powerpoint/2010/main" val="3181045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花纹</Template>
  <TotalTime>13925</TotalTime>
  <Words>388</Words>
  <Application>Microsoft Office PowerPoint</Application>
  <PresentationFormat>宽屏</PresentationFormat>
  <Paragraphs>22</Paragraphs>
  <Slides>6</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Rockwell</vt:lpstr>
      <vt:lpstr>等线</vt:lpstr>
      <vt:lpstr>Arial</vt:lpstr>
      <vt:lpstr>Bookman Old Style</vt:lpstr>
      <vt:lpstr>Damask</vt:lpstr>
      <vt:lpstr>主讲人：杨中科 .NET /.NET Core 教程 第六部分  .NET Core的DDD实战-8 DDD之领域服务与应用服务</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zhongke</dc:creator>
  <cp:lastModifiedBy>zack yang</cp:lastModifiedBy>
  <cp:revision>3903</cp:revision>
  <dcterms:created xsi:type="dcterms:W3CDTF">2020-11-15T02:31:09Z</dcterms:created>
  <dcterms:modified xsi:type="dcterms:W3CDTF">2022-01-11T15:35:03Z</dcterms:modified>
</cp:coreProperties>
</file>