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86" r:id="rId8"/>
    <p:sldId id="287" r:id="rId9"/>
    <p:sldId id="288" r:id="rId10"/>
    <p:sldId id="259" r:id="rId11"/>
    <p:sldId id="268" r:id="rId12"/>
    <p:sldId id="290" r:id="rId13"/>
    <p:sldId id="279" r:id="rId14"/>
    <p:sldId id="289" r:id="rId15"/>
    <p:sldId id="292" r:id="rId16"/>
    <p:sldId id="270" r:id="rId17"/>
    <p:sldId id="291" r:id="rId18"/>
    <p:sldId id="260" r:id="rId19"/>
    <p:sldId id="271" r:id="rId20"/>
    <p:sldId id="293" r:id="rId21"/>
    <p:sldId id="272" r:id="rId22"/>
    <p:sldId id="295" r:id="rId23"/>
    <p:sldId id="261" r:id="rId24"/>
    <p:sldId id="275" r:id="rId25"/>
    <p:sldId id="262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AD3"/>
    <a:srgbClr val="3E8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8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207628" y="38167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2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3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8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2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9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8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1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71A56-2F34-4C8B-BE8B-ABFBA680564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3B33-E40C-40AE-A05E-C7108904A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6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92659" y="613886"/>
            <a:ext cx="6103620" cy="4120515"/>
            <a:chOff x="3279" y="1289"/>
            <a:chExt cx="12816" cy="8652"/>
          </a:xfrm>
        </p:grpSpPr>
        <p:sp>
          <p:nvSpPr>
            <p:cNvPr id="5" name="菱形 4"/>
            <p:cNvSpPr/>
            <p:nvPr/>
          </p:nvSpPr>
          <p:spPr>
            <a:xfrm>
              <a:off x="3279" y="1289"/>
              <a:ext cx="12816" cy="8653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A67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菱形 5"/>
            <p:cNvSpPr/>
            <p:nvPr/>
          </p:nvSpPr>
          <p:spPr>
            <a:xfrm>
              <a:off x="3631" y="1508"/>
              <a:ext cx="12137" cy="8195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218477" y="2219263"/>
            <a:ext cx="441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A67346"/>
                </a:solidFill>
                <a:latin typeface="微软雅黑" charset="0"/>
                <a:ea typeface="微软雅黑" charset="0"/>
              </a:rPr>
              <a:t>系</a:t>
            </a:r>
            <a:r>
              <a:rPr lang="zh-CN" altLang="en-US" sz="3600" b="1" dirty="0" smtClean="0">
                <a:solidFill>
                  <a:srgbClr val="A67346"/>
                </a:solidFill>
                <a:latin typeface="微软雅黑" charset="0"/>
                <a:ea typeface="微软雅黑" charset="0"/>
              </a:rPr>
              <a:t>统</a:t>
            </a:r>
            <a:r>
              <a:rPr lang="zh-CN" altLang="en-US" sz="3600" b="1" dirty="0">
                <a:solidFill>
                  <a:srgbClr val="A67346"/>
                </a:solidFill>
                <a:latin typeface="微软雅黑" charset="0"/>
                <a:ea typeface="微软雅黑" charset="0"/>
              </a:rPr>
              <a:t>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51990" y="3391853"/>
            <a:ext cx="1479709" cy="27699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anchor="t">
            <a:spAutoFit/>
          </a:bodyPr>
          <a:lstStyle/>
          <a:p>
            <a:pPr lvl="0" algn="ctr" eaLnBrk="0" latinLnBrk="0" hangingPunct="0"/>
            <a:r>
              <a:rPr lang="zh-CN" altLang="en-US" sz="1200" b="1" dirty="0">
                <a:solidFill>
                  <a:srgbClr val="A67346"/>
                </a:solidFill>
                <a:latin typeface="微软雅黑" charset="0"/>
                <a:ea typeface="微软雅黑" charset="0"/>
              </a:rPr>
              <a:t>答辩人</a:t>
            </a:r>
            <a:r>
              <a:rPr lang="zh-CN" altLang="en-US" sz="1200" b="1" dirty="0" smtClean="0">
                <a:solidFill>
                  <a:srgbClr val="A67346"/>
                </a:solidFill>
                <a:latin typeface="微软雅黑" charset="0"/>
                <a:ea typeface="微软雅黑" charset="0"/>
              </a:rPr>
              <a:t>：</a:t>
            </a:r>
            <a:r>
              <a:rPr lang="zh-CN" altLang="en-US" sz="1200" b="1" dirty="0">
                <a:solidFill>
                  <a:srgbClr val="A67346"/>
                </a:solidFill>
                <a:latin typeface="微软雅黑" charset="0"/>
                <a:ea typeface="微软雅黑" charset="0"/>
              </a:rPr>
              <a:t>周昊</a:t>
            </a:r>
            <a:endParaRPr lang="en-US" altLang="zh-CN" sz="1200" b="1" dirty="0">
              <a:solidFill>
                <a:srgbClr val="A67346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33353" y="2802193"/>
            <a:ext cx="253507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3" dirty="0">
                <a:solidFill>
                  <a:srgbClr val="A67346"/>
                </a:solidFill>
                <a:latin typeface="微软雅黑" charset="0"/>
                <a:ea typeface="微软雅黑" charset="0"/>
              </a:rPr>
              <a:t>易分环保网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706634" y="2952274"/>
            <a:ext cx="594836" cy="0"/>
          </a:xfrm>
          <a:prstGeom prst="line">
            <a:avLst/>
          </a:prstGeom>
          <a:ln>
            <a:solidFill>
              <a:srgbClr val="4192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461264" y="2952274"/>
            <a:ext cx="594836" cy="0"/>
          </a:xfrm>
          <a:prstGeom prst="line">
            <a:avLst/>
          </a:prstGeom>
          <a:ln>
            <a:solidFill>
              <a:srgbClr val="4192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3987746" y="1485424"/>
            <a:ext cx="837724" cy="551021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71"/>
                </a:lnTo>
                <a:lnTo>
                  <a:pt x="32" y="327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25" y="402"/>
                </a:lnTo>
                <a:lnTo>
                  <a:pt x="0" y="555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86" y="560"/>
                </a:lnTo>
                <a:lnTo>
                  <a:pt x="99" y="555"/>
                </a:lnTo>
                <a:lnTo>
                  <a:pt x="99" y="555"/>
                </a:lnTo>
                <a:lnTo>
                  <a:pt x="78" y="402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lnTo>
                  <a:pt x="176" y="555"/>
                </a:lnTo>
                <a:close/>
              </a:path>
            </a:pathLst>
          </a:custGeom>
          <a:solidFill>
            <a:srgbClr val="4192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61624" y="613886"/>
            <a:ext cx="6103620" cy="4120515"/>
            <a:chOff x="3279" y="1289"/>
            <a:chExt cx="12816" cy="8652"/>
          </a:xfrm>
        </p:grpSpPr>
        <p:sp>
          <p:nvSpPr>
            <p:cNvPr id="5" name="菱形 4"/>
            <p:cNvSpPr/>
            <p:nvPr/>
          </p:nvSpPr>
          <p:spPr>
            <a:xfrm>
              <a:off x="3279" y="1289"/>
              <a:ext cx="12816" cy="8653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A67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菱形 5"/>
            <p:cNvSpPr/>
            <p:nvPr/>
          </p:nvSpPr>
          <p:spPr>
            <a:xfrm>
              <a:off x="3631" y="1508"/>
              <a:ext cx="12137" cy="8195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733324" y="1253967"/>
            <a:ext cx="177212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8625" dirty="0">
                <a:solidFill>
                  <a:srgbClr val="A67346"/>
                </a:solidFill>
                <a:latin typeface="Iskoola Pota" charset="0"/>
                <a:ea typeface="方正舒体" pitchFamily="2" charset="-122"/>
                <a:sym typeface="+mn-ea"/>
              </a:rPr>
              <a:t>02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34540" y="2430781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数据</a:t>
            </a:r>
            <a:r>
              <a:rPr lang="zh-CN" altLang="en-US" sz="3600" b="1" dirty="0" smtClean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库设计</a:t>
            </a:r>
            <a:endParaRPr lang="zh-CN" altLang="en-US" sz="3600" b="1" dirty="0">
              <a:solidFill>
                <a:srgbClr val="A67346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9" name="文本框 36"/>
          <p:cNvSpPr txBox="1"/>
          <p:nvPr/>
        </p:nvSpPr>
        <p:spPr>
          <a:xfrm>
            <a:off x="2769394" y="3048476"/>
            <a:ext cx="360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你</a:t>
            </a:r>
            <a:r>
              <a:rPr lang="zh-CN" altLang="en-US" sz="900" dirty="0" smtClean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的代码我的发</a:t>
            </a:r>
            <a:endParaRPr lang="zh-CN" altLang="en-US" sz="900" dirty="0">
              <a:solidFill>
                <a:srgbClr val="A67346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89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数据库</a:t>
            </a: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7" name="组合 6"/>
          <p:cNvGrpSpPr/>
          <p:nvPr/>
        </p:nvGrpSpPr>
        <p:grpSpPr>
          <a:xfrm>
            <a:off x="3465349" y="1584911"/>
            <a:ext cx="1287211" cy="1974555"/>
            <a:chOff x="4620464" y="2113215"/>
            <a:chExt cx="1716281" cy="2632740"/>
          </a:xfrm>
          <a:solidFill>
            <a:srgbClr val="A2DAD3"/>
          </a:solidFill>
        </p:grpSpPr>
        <p:sp>
          <p:nvSpPr>
            <p:cNvPr id="8" name="梯形 7"/>
            <p:cNvSpPr/>
            <p:nvPr/>
          </p:nvSpPr>
          <p:spPr>
            <a:xfrm rot="5400000">
              <a:off x="4072040" y="3142553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" name="梯形 8"/>
            <p:cNvSpPr/>
            <p:nvPr/>
          </p:nvSpPr>
          <p:spPr>
            <a:xfrm rot="8993242">
              <a:off x="4664982" y="2113215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0" name="梯形 9"/>
            <p:cNvSpPr/>
            <p:nvPr/>
          </p:nvSpPr>
          <p:spPr>
            <a:xfrm rot="1800000">
              <a:off x="4667006" y="4173063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92701" y="1584038"/>
            <a:ext cx="1287208" cy="1974546"/>
            <a:chOff x="5856933" y="2112051"/>
            <a:chExt cx="1716277" cy="2632728"/>
          </a:xfrm>
          <a:solidFill>
            <a:srgbClr val="A2DAD3"/>
          </a:solidFill>
        </p:grpSpPr>
        <p:sp>
          <p:nvSpPr>
            <p:cNvPr id="12" name="梯形 11"/>
            <p:cNvSpPr/>
            <p:nvPr/>
          </p:nvSpPr>
          <p:spPr>
            <a:xfrm rot="16200000" flipH="1">
              <a:off x="6451894" y="3142555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" name="梯形 12"/>
            <p:cNvSpPr/>
            <p:nvPr/>
          </p:nvSpPr>
          <p:spPr>
            <a:xfrm rot="19793242" flipH="1">
              <a:off x="5858956" y="4171887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4" name="梯形 13"/>
            <p:cNvSpPr/>
            <p:nvPr/>
          </p:nvSpPr>
          <p:spPr>
            <a:xfrm rot="12600000" flipH="1">
              <a:off x="5856933" y="2112051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551780" y="2569561"/>
            <a:ext cx="2749887" cy="1"/>
          </a:xfrm>
          <a:prstGeom prst="line">
            <a:avLst/>
          </a:prstGeom>
          <a:ln w="12700">
            <a:solidFill>
              <a:srgbClr val="A2DAD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551782" y="1266810"/>
            <a:ext cx="3224407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A2DAD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7" name="任意多边形 16"/>
          <p:cNvSpPr/>
          <p:nvPr/>
        </p:nvSpPr>
        <p:spPr>
          <a:xfrm flipV="1">
            <a:off x="548880" y="3548246"/>
            <a:ext cx="3224407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A2DAD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5843589" y="2569561"/>
            <a:ext cx="2748634" cy="2191"/>
          </a:xfrm>
          <a:prstGeom prst="line">
            <a:avLst/>
          </a:prstGeom>
          <a:ln w="12700">
            <a:solidFill>
              <a:srgbClr val="A2DAD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 18"/>
          <p:cNvSpPr/>
          <p:nvPr/>
        </p:nvSpPr>
        <p:spPr>
          <a:xfrm flipH="1">
            <a:off x="5369074" y="1266810"/>
            <a:ext cx="3223148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A2DAD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任意多边形 19"/>
          <p:cNvSpPr/>
          <p:nvPr/>
        </p:nvSpPr>
        <p:spPr>
          <a:xfrm flipH="1" flipV="1">
            <a:off x="5371975" y="3548246"/>
            <a:ext cx="3223148" cy="324065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A2DAD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1440" y="3626581"/>
            <a:ext cx="191870" cy="191870"/>
          </a:xfrm>
          <a:prstGeom prst="rect">
            <a:avLst/>
          </a:prstGeom>
          <a:ln>
            <a:solidFill>
              <a:srgbClr val="A2DAD3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873" y="1043605"/>
            <a:ext cx="175004" cy="175004"/>
          </a:xfrm>
          <a:prstGeom prst="rect">
            <a:avLst/>
          </a:prstGeom>
          <a:ln>
            <a:solidFill>
              <a:srgbClr val="A2DAD3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7692" y="3655924"/>
            <a:ext cx="152337" cy="152337"/>
          </a:xfrm>
          <a:prstGeom prst="rect">
            <a:avLst/>
          </a:prstGeom>
          <a:ln>
            <a:solidFill>
              <a:srgbClr val="A2DAD3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6247" y="2369077"/>
            <a:ext cx="155226" cy="138943"/>
          </a:xfrm>
          <a:prstGeom prst="rect">
            <a:avLst/>
          </a:prstGeom>
          <a:ln>
            <a:solidFill>
              <a:srgbClr val="A2DAD3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7363" y="990649"/>
            <a:ext cx="212996" cy="212996"/>
          </a:xfrm>
          <a:prstGeom prst="rect">
            <a:avLst/>
          </a:prstGeom>
          <a:ln>
            <a:solidFill>
              <a:srgbClr val="A2DAD3"/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4688" y="2354488"/>
            <a:ext cx="165374" cy="165374"/>
          </a:xfrm>
          <a:prstGeom prst="rect">
            <a:avLst/>
          </a:prstGeom>
          <a:ln>
            <a:solidFill>
              <a:srgbClr val="A2DAD3"/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581126" y="993412"/>
            <a:ext cx="22976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75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圾表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1126" y="2300969"/>
            <a:ext cx="22976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75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户表 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1126" y="3603038"/>
            <a:ext cx="22976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75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闻表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24096" y="1001500"/>
            <a:ext cx="22976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类别表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224097" y="2309057"/>
            <a:ext cx="22976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24096" y="3611118"/>
            <a:ext cx="22976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帖表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98076" y="2382714"/>
            <a:ext cx="134785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zh-CN" altLang="en-US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759180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6" grpId="0" animBg="1"/>
      <p:bldP spid="17" grpId="0" animBg="1"/>
      <p:bldP spid="19" grpId="0" animBg="1"/>
      <p:bldP spid="20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新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闻</a:t>
            </a:r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ER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图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62150" y="1076325"/>
            <a:ext cx="5219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5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ER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图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32" name="图片 31"/>
          <p:cNvPicPr/>
          <p:nvPr/>
        </p:nvPicPr>
        <p:blipFill>
          <a:blip r:embed="rId2"/>
          <a:stretch>
            <a:fillRect/>
          </a:stretch>
        </p:blipFill>
        <p:spPr>
          <a:xfrm>
            <a:off x="1747599" y="531972"/>
            <a:ext cx="5278120" cy="41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84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ER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图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33" name="图片 32"/>
          <p:cNvPicPr/>
          <p:nvPr/>
        </p:nvPicPr>
        <p:blipFill>
          <a:blip r:embed="rId2"/>
          <a:stretch>
            <a:fillRect/>
          </a:stretch>
        </p:blipFill>
        <p:spPr>
          <a:xfrm>
            <a:off x="1859788" y="769382"/>
            <a:ext cx="5278120" cy="38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51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用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户表以及新闻表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42" y="932250"/>
            <a:ext cx="5371429" cy="16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95" y="2727516"/>
            <a:ext cx="5390476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41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垃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圾表以及类型表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57" y="794685"/>
            <a:ext cx="5371429" cy="1761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81" y="2556590"/>
            <a:ext cx="5361905" cy="41904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81" y="3156591"/>
            <a:ext cx="5371429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43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主贴表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以及回帖表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42" y="953448"/>
            <a:ext cx="5361905" cy="17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42" y="2933242"/>
            <a:ext cx="5361905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35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61624" y="613886"/>
            <a:ext cx="6103620" cy="4120515"/>
            <a:chOff x="3279" y="1289"/>
            <a:chExt cx="12816" cy="8652"/>
          </a:xfrm>
        </p:grpSpPr>
        <p:sp>
          <p:nvSpPr>
            <p:cNvPr id="5" name="菱形 4"/>
            <p:cNvSpPr/>
            <p:nvPr/>
          </p:nvSpPr>
          <p:spPr>
            <a:xfrm>
              <a:off x="3279" y="1289"/>
              <a:ext cx="12816" cy="8653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A67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菱形 5"/>
            <p:cNvSpPr/>
            <p:nvPr/>
          </p:nvSpPr>
          <p:spPr>
            <a:xfrm>
              <a:off x="3631" y="1508"/>
              <a:ext cx="12137" cy="8195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733324" y="1253967"/>
            <a:ext cx="177212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8625" dirty="0">
                <a:solidFill>
                  <a:srgbClr val="A67346"/>
                </a:solidFill>
                <a:latin typeface="Iskoola Pota" charset="0"/>
                <a:ea typeface="方正舒体" pitchFamily="2" charset="-122"/>
                <a:sym typeface="+mn-ea"/>
              </a:rPr>
              <a:t>03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84534" y="2430781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主要模</a:t>
            </a:r>
            <a:r>
              <a:rPr lang="zh-CN" altLang="en-US" sz="3600" b="1" dirty="0" smtClean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块设计</a:t>
            </a:r>
            <a:endParaRPr lang="zh-CN" altLang="en-US" sz="3600" b="1" dirty="0">
              <a:solidFill>
                <a:srgbClr val="A67346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9" name="文本框 36"/>
          <p:cNvSpPr txBox="1"/>
          <p:nvPr/>
        </p:nvSpPr>
        <p:spPr>
          <a:xfrm>
            <a:off x="2769394" y="3048476"/>
            <a:ext cx="360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你的代码我的发</a:t>
            </a:r>
          </a:p>
        </p:txBody>
      </p:sp>
    </p:spTree>
    <p:extLst>
      <p:ext uri="{BB962C8B-B14F-4D97-AF65-F5344CB8AC3E}">
        <p14:creationId xmlns:p14="http://schemas.microsoft.com/office/powerpoint/2010/main" val="34405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用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户管理详细设计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671" y="717042"/>
            <a:ext cx="340360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485132" y="1125982"/>
            <a:ext cx="3429000" cy="2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601753" y="3415127"/>
            <a:ext cx="9311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08271" y="3215072"/>
            <a:ext cx="10050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管理员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775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95180" y="-75819"/>
            <a:ext cx="2302193" cy="2302193"/>
            <a:chOff x="5274" y="1265"/>
            <a:chExt cx="8608" cy="8608"/>
          </a:xfrm>
        </p:grpSpPr>
        <p:sp>
          <p:nvSpPr>
            <p:cNvPr id="5" name="椭圆 4"/>
            <p:cNvSpPr/>
            <p:nvPr/>
          </p:nvSpPr>
          <p:spPr>
            <a:xfrm>
              <a:off x="5274" y="1265"/>
              <a:ext cx="8609" cy="86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椭圆 5"/>
            <p:cNvSpPr/>
            <p:nvPr/>
          </p:nvSpPr>
          <p:spPr>
            <a:xfrm>
              <a:off x="5480" y="1489"/>
              <a:ext cx="8210" cy="8210"/>
            </a:xfrm>
            <a:prstGeom prst="ellipse">
              <a:avLst/>
            </a:prstGeom>
            <a:noFill/>
            <a:ln w="9525">
              <a:solidFill>
                <a:srgbClr val="A67346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71299" y="-129540"/>
            <a:ext cx="5695474" cy="5695474"/>
            <a:chOff x="5274" y="1265"/>
            <a:chExt cx="8608" cy="8608"/>
          </a:xfrm>
        </p:grpSpPr>
        <p:sp>
          <p:nvSpPr>
            <p:cNvPr id="8" name="椭圆 7"/>
            <p:cNvSpPr/>
            <p:nvPr/>
          </p:nvSpPr>
          <p:spPr>
            <a:xfrm>
              <a:off x="5274" y="1265"/>
              <a:ext cx="8609" cy="86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" name="椭圆 8"/>
            <p:cNvSpPr/>
            <p:nvPr/>
          </p:nvSpPr>
          <p:spPr>
            <a:xfrm>
              <a:off x="5480" y="1489"/>
              <a:ext cx="8210" cy="8210"/>
            </a:xfrm>
            <a:prstGeom prst="ellipse">
              <a:avLst/>
            </a:prstGeom>
            <a:noFill/>
            <a:ln w="9525">
              <a:solidFill>
                <a:srgbClr val="A67346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55734" y="331661"/>
            <a:ext cx="134921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50" b="1" dirty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目 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43964" y="1515428"/>
            <a:ext cx="252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A67346"/>
                </a:solidFill>
                <a:latin typeface="微软雅黑" charset="0"/>
                <a:ea typeface="微软雅黑" charset="0"/>
              </a:rPr>
              <a:t>体系结构及业务模块</a:t>
            </a:r>
            <a:endParaRPr lang="zh-CN" altLang="en-US" sz="1800" dirty="0">
              <a:solidFill>
                <a:srgbClr val="A67346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3964" y="2223135"/>
            <a:ext cx="249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数据库设计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43964" y="2892266"/>
            <a:ext cx="252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主要模</a:t>
            </a:r>
            <a:r>
              <a:rPr lang="zh-CN" altLang="en-US" sz="1800" dirty="0" smtClean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块设计</a:t>
            </a:r>
            <a:endParaRPr lang="zh-CN" altLang="en-US" sz="1800" dirty="0">
              <a:solidFill>
                <a:srgbClr val="A67346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43964" y="3610928"/>
            <a:ext cx="249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敲代码阶段详细计划安排</a:t>
            </a:r>
            <a:endParaRPr lang="zh-CN" altLang="en-US" sz="1800" dirty="0">
              <a:solidFill>
                <a:srgbClr val="A67346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85787" y="1420656"/>
            <a:ext cx="504349" cy="475982"/>
            <a:chOff x="5847715" y="1894205"/>
            <a:chExt cx="672465" cy="634642"/>
          </a:xfrm>
        </p:grpSpPr>
        <p:sp>
          <p:nvSpPr>
            <p:cNvPr id="17" name="文本框 16"/>
            <p:cNvSpPr txBox="1"/>
            <p:nvPr/>
          </p:nvSpPr>
          <p:spPr>
            <a:xfrm>
              <a:off x="5895974" y="1974850"/>
              <a:ext cx="58991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100" dirty="0">
                  <a:solidFill>
                    <a:srgbClr val="A67346"/>
                  </a:solidFill>
                  <a:latin typeface="Impact" pitchFamily="34" charset="0"/>
                  <a:ea typeface="方正舒体" pitchFamily="2" charset="-122"/>
                  <a:sym typeface="+mn-ea"/>
                </a:rPr>
                <a:t>01</a:t>
              </a:r>
              <a:endParaRPr lang="en-US" altLang="zh-CN" sz="2100" b="1" dirty="0">
                <a:solidFill>
                  <a:srgbClr val="A67346"/>
                </a:solidFill>
                <a:latin typeface="Impact" pitchFamily="34" charset="0"/>
                <a:ea typeface="方正舒体" pitchFamily="2" charset="-122"/>
                <a:sym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5847715" y="1894205"/>
              <a:ext cx="672465" cy="566420"/>
              <a:chOff x="9202" y="2983"/>
              <a:chExt cx="1059" cy="892"/>
            </a:xfrm>
          </p:grpSpPr>
          <p:pic>
            <p:nvPicPr>
              <p:cNvPr id="19" name="图片 18" descr="VI方案666]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02" y="2983"/>
                <a:ext cx="1059" cy="889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>
                <a:off x="9296" y="3875"/>
                <a:ext cx="831" cy="0"/>
              </a:xfrm>
              <a:prstGeom prst="line">
                <a:avLst/>
              </a:prstGeom>
              <a:ln>
                <a:solidFill>
                  <a:srgbClr val="3E8F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/>
          <p:cNvGrpSpPr/>
          <p:nvPr/>
        </p:nvGrpSpPr>
        <p:grpSpPr>
          <a:xfrm>
            <a:off x="4375785" y="2137888"/>
            <a:ext cx="503873" cy="479792"/>
            <a:chOff x="5834380" y="2850515"/>
            <a:chExt cx="671830" cy="639722"/>
          </a:xfrm>
        </p:grpSpPr>
        <p:sp>
          <p:nvSpPr>
            <p:cNvPr id="22" name="文本框 21"/>
            <p:cNvSpPr txBox="1"/>
            <p:nvPr/>
          </p:nvSpPr>
          <p:spPr>
            <a:xfrm>
              <a:off x="5845175" y="2936240"/>
              <a:ext cx="62991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100" dirty="0">
                  <a:solidFill>
                    <a:srgbClr val="A67346"/>
                  </a:solidFill>
                  <a:latin typeface="Impact" pitchFamily="34" charset="0"/>
                  <a:ea typeface="方正舒体" pitchFamily="2" charset="-122"/>
                  <a:sym typeface="+mn-ea"/>
                </a:rPr>
                <a:t>02</a:t>
              </a:r>
              <a:endParaRPr lang="en-US" altLang="zh-CN" sz="2100" b="1" dirty="0">
                <a:solidFill>
                  <a:srgbClr val="A67346"/>
                </a:solidFill>
                <a:latin typeface="Impact" pitchFamily="34" charset="0"/>
                <a:ea typeface="方正舒体" pitchFamily="2" charset="-122"/>
                <a:sym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834380" y="2850515"/>
              <a:ext cx="671830" cy="566420"/>
              <a:chOff x="9202" y="2983"/>
              <a:chExt cx="1058" cy="892"/>
            </a:xfrm>
          </p:grpSpPr>
          <p:pic>
            <p:nvPicPr>
              <p:cNvPr id="24" name="图片 23" descr="VI方案666]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02" y="2983"/>
                <a:ext cx="1059" cy="889"/>
              </a:xfrm>
              <a:prstGeom prst="rect">
                <a:avLst/>
              </a:prstGeom>
            </p:spPr>
          </p:pic>
          <p:cxnSp>
            <p:nvCxnSpPr>
              <p:cNvPr id="25" name="直接连接符 24"/>
              <p:cNvCxnSpPr/>
              <p:nvPr/>
            </p:nvCxnSpPr>
            <p:spPr>
              <a:xfrm>
                <a:off x="9296" y="3875"/>
                <a:ext cx="831" cy="0"/>
              </a:xfrm>
              <a:prstGeom prst="line">
                <a:avLst/>
              </a:prstGeom>
              <a:ln>
                <a:solidFill>
                  <a:srgbClr val="3E8F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/>
          <p:cNvGrpSpPr/>
          <p:nvPr/>
        </p:nvGrpSpPr>
        <p:grpSpPr>
          <a:xfrm>
            <a:off x="4365784" y="2794635"/>
            <a:ext cx="503873" cy="478839"/>
            <a:chOff x="5821045" y="3726180"/>
            <a:chExt cx="671830" cy="638452"/>
          </a:xfrm>
        </p:grpSpPr>
        <p:sp>
          <p:nvSpPr>
            <p:cNvPr id="27" name="文本框 26"/>
            <p:cNvSpPr txBox="1"/>
            <p:nvPr/>
          </p:nvSpPr>
          <p:spPr>
            <a:xfrm>
              <a:off x="5843905" y="3810635"/>
              <a:ext cx="64198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100" dirty="0">
                  <a:solidFill>
                    <a:srgbClr val="A67346"/>
                  </a:solidFill>
                  <a:latin typeface="Impact" pitchFamily="34" charset="0"/>
                  <a:ea typeface="方正舒体" pitchFamily="2" charset="-122"/>
                  <a:sym typeface="+mn-ea"/>
                </a:rPr>
                <a:t>03</a:t>
              </a:r>
              <a:endParaRPr lang="en-US" altLang="zh-CN" sz="2100" b="1" dirty="0">
                <a:solidFill>
                  <a:srgbClr val="A67346"/>
                </a:solidFill>
                <a:latin typeface="Impact" pitchFamily="34" charset="0"/>
                <a:ea typeface="方正舒体" pitchFamily="2" charset="-122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821045" y="3726180"/>
              <a:ext cx="671830" cy="566420"/>
              <a:chOff x="9202" y="2983"/>
              <a:chExt cx="1058" cy="892"/>
            </a:xfrm>
          </p:grpSpPr>
          <p:pic>
            <p:nvPicPr>
              <p:cNvPr id="29" name="图片 28" descr="VI方案666]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02" y="2983"/>
                <a:ext cx="1059" cy="889"/>
              </a:xfrm>
              <a:prstGeom prst="rect">
                <a:avLst/>
              </a:prstGeom>
            </p:spPr>
          </p:pic>
          <p:cxnSp>
            <p:nvCxnSpPr>
              <p:cNvPr id="30" name="直接连接符 29"/>
              <p:cNvCxnSpPr/>
              <p:nvPr/>
            </p:nvCxnSpPr>
            <p:spPr>
              <a:xfrm>
                <a:off x="9296" y="3875"/>
                <a:ext cx="831" cy="0"/>
              </a:xfrm>
              <a:prstGeom prst="line">
                <a:avLst/>
              </a:prstGeom>
              <a:ln>
                <a:solidFill>
                  <a:srgbClr val="3E8F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4375785" y="3533777"/>
            <a:ext cx="503873" cy="472648"/>
            <a:chOff x="5834380" y="4711700"/>
            <a:chExt cx="671830" cy="630197"/>
          </a:xfrm>
        </p:grpSpPr>
        <p:sp>
          <p:nvSpPr>
            <p:cNvPr id="32" name="文本框 31"/>
            <p:cNvSpPr txBox="1"/>
            <p:nvPr/>
          </p:nvSpPr>
          <p:spPr>
            <a:xfrm>
              <a:off x="5836920" y="4787900"/>
              <a:ext cx="62991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100" dirty="0">
                  <a:solidFill>
                    <a:srgbClr val="A67346"/>
                  </a:solidFill>
                  <a:latin typeface="Impact" pitchFamily="34" charset="0"/>
                  <a:ea typeface="方正舒体" pitchFamily="2" charset="-122"/>
                  <a:sym typeface="+mn-ea"/>
                </a:rPr>
                <a:t>04</a:t>
              </a:r>
              <a:endParaRPr lang="en-US" altLang="zh-CN" sz="2100" b="1" dirty="0">
                <a:solidFill>
                  <a:srgbClr val="A67346"/>
                </a:solidFill>
                <a:latin typeface="Impact" pitchFamily="34" charset="0"/>
                <a:ea typeface="方正舒体" pitchFamily="2" charset="-122"/>
                <a:sym typeface="+mn-ea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834380" y="4711700"/>
              <a:ext cx="671830" cy="566420"/>
              <a:chOff x="9202" y="2983"/>
              <a:chExt cx="1058" cy="892"/>
            </a:xfrm>
          </p:grpSpPr>
          <p:pic>
            <p:nvPicPr>
              <p:cNvPr id="34" name="图片 33" descr="VI方案666]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02" y="2983"/>
                <a:ext cx="1059" cy="889"/>
              </a:xfrm>
              <a:prstGeom prst="rect">
                <a:avLst/>
              </a:prstGeom>
            </p:spPr>
          </p:pic>
          <p:cxnSp>
            <p:nvCxnSpPr>
              <p:cNvPr id="35" name="直接连接符 34"/>
              <p:cNvCxnSpPr/>
              <p:nvPr/>
            </p:nvCxnSpPr>
            <p:spPr>
              <a:xfrm>
                <a:off x="9296" y="3875"/>
                <a:ext cx="831" cy="0"/>
              </a:xfrm>
              <a:prstGeom prst="line">
                <a:avLst/>
              </a:prstGeom>
              <a:ln>
                <a:solidFill>
                  <a:srgbClr val="3E8F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45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用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户管理详细设计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1538" y="1203579"/>
            <a:ext cx="3111500" cy="22021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1175" y="722375"/>
            <a:ext cx="4433745" cy="353656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52544" y="72237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>
              <a:lnSpc>
                <a:spcPts val="1200"/>
              </a:lnSpc>
              <a:spcAft>
                <a:spcPts val="0"/>
              </a:spcAft>
            </a:pP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登录：</a:t>
            </a:r>
          </a:p>
          <a:p>
            <a:pPr marL="266700">
              <a:lnSpc>
                <a:spcPts val="1200"/>
              </a:lnSpc>
              <a:spcAft>
                <a:spcPts val="0"/>
              </a:spcAft>
            </a:pP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输入：账号 密码 </a:t>
            </a:r>
          </a:p>
          <a:p>
            <a:pPr marL="266700">
              <a:lnSpc>
                <a:spcPts val="1200"/>
              </a:lnSpc>
              <a:spcAft>
                <a:spcPts val="0"/>
              </a:spcAft>
            </a:pP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输出：登录成功判断（成功：进入主界面，失败：提示错误信息） </a:t>
            </a:r>
          </a:p>
          <a:p>
            <a:pPr marL="266700">
              <a:lnSpc>
                <a:spcPts val="1200"/>
              </a:lnSpc>
              <a:spcAft>
                <a:spcPts val="0"/>
              </a:spcAft>
            </a:pP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注册</a:t>
            </a:r>
          </a:p>
          <a:p>
            <a:pPr marL="266700">
              <a:lnSpc>
                <a:spcPts val="1200"/>
              </a:lnSpc>
              <a:spcAft>
                <a:spcPts val="0"/>
              </a:spcAft>
            </a:pP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输入：个人信息（账号，密码，昵称）</a:t>
            </a:r>
          </a:p>
          <a:p>
            <a:pPr marL="266700">
              <a:lnSpc>
                <a:spcPts val="1200"/>
              </a:lnSpc>
              <a:spcAft>
                <a:spcPts val="0"/>
              </a:spcAft>
            </a:pP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输出：注册成功判断（成功：提示成功 进入登录界面，失败：提示错误信息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4306824" y="2244438"/>
            <a:ext cx="29674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>
              <a:lnSpc>
                <a:spcPts val="1200"/>
              </a:lnSpc>
              <a:spcAft>
                <a:spcPts val="0"/>
              </a:spcAft>
            </a:pPr>
            <a:r>
              <a:rPr lang="zh-CN" altLang="zh-CN" sz="1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算法：数据库内容的查询和增加</a:t>
            </a:r>
            <a:endParaRPr lang="zh-CN" altLang="zh-CN" sz="1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88661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测试等价类：</a:t>
            </a:r>
            <a:r>
              <a:rPr lang="en-US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1.</a:t>
            </a: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只有账号 </a:t>
            </a:r>
            <a:r>
              <a:rPr lang="en-US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只有密码</a:t>
            </a:r>
            <a:r>
              <a:rPr lang="en-US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3.</a:t>
            </a: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账号 密码不匹配 </a:t>
            </a:r>
            <a:r>
              <a:rPr lang="en-US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4.</a:t>
            </a: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正确账号密码</a:t>
            </a:r>
          </a:p>
        </p:txBody>
      </p:sp>
    </p:spTree>
    <p:extLst>
      <p:ext uri="{BB962C8B-B14F-4D97-AF65-F5344CB8AC3E}">
        <p14:creationId xmlns:p14="http://schemas.microsoft.com/office/powerpoint/2010/main" val="3582870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" grpId="0"/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垃圾管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理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4218940" y="1547495"/>
            <a:ext cx="4760468" cy="2576449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205264" y="890667"/>
            <a:ext cx="4232021" cy="25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89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垃圾管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理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6689" y="672778"/>
            <a:ext cx="5007356" cy="34930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69664" y="941439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>
              <a:lnSpc>
                <a:spcPts val="1200"/>
              </a:lnSpc>
              <a:spcAft>
                <a:spcPts val="0"/>
              </a:spcAft>
            </a:pPr>
            <a:r>
              <a:rPr lang="zh-CN" altLang="zh-CN" sz="1400" smtClean="0">
                <a:latin typeface="Arial" panose="020B0604020202020204" pitchFamily="34" charset="0"/>
                <a:cs typeface="Times New Roman" panose="02020603050405020304" pitchFamily="18" charset="0"/>
              </a:rPr>
              <a:t>输入：垃圾物品的名称，或者相关具有代表的信息</a:t>
            </a:r>
          </a:p>
          <a:p>
            <a:pPr marL="266700">
              <a:lnSpc>
                <a:spcPts val="1200"/>
              </a:lnSpc>
              <a:spcAft>
                <a:spcPts val="0"/>
              </a:spcAft>
            </a:pPr>
            <a:r>
              <a:rPr lang="zh-CN" altLang="zh-CN" sz="1400" smtClean="0">
                <a:latin typeface="Arial" panose="020B0604020202020204" pitchFamily="34" charset="0"/>
                <a:cs typeface="Times New Roman" panose="02020603050405020304" pitchFamily="18" charset="0"/>
              </a:rPr>
              <a:t>输出：从（垃圾信息）数据库中检索相匹配的垃圾相关信息</a:t>
            </a:r>
            <a:endParaRPr lang="zh-CN" altLang="zh-CN" sz="1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9664" y="163220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>
              <a:lnSpc>
                <a:spcPts val="1200"/>
              </a:lnSpc>
              <a:spcAft>
                <a:spcPts val="0"/>
              </a:spcAft>
            </a:pP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数据：垃圾信息，输入的垃圾信息，显示的结果信息</a:t>
            </a:r>
          </a:p>
          <a:p>
            <a:pPr marL="266700">
              <a:lnSpc>
                <a:spcPts val="1200"/>
              </a:lnSpc>
              <a:spcAft>
                <a:spcPts val="0"/>
              </a:spcAft>
            </a:pP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子程序：垃圾查询信息结果展示，以及具体垃圾信息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4465712" y="2296204"/>
            <a:ext cx="35958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zh-CN" altLang="zh-CN" sz="1400" smtClean="0">
                <a:latin typeface="Arial" panose="020B0604020202020204" pitchFamily="34" charset="0"/>
                <a:cs typeface="Times New Roman" panose="02020603050405020304" pitchFamily="18" charset="0"/>
              </a:rPr>
              <a:t>算法：数据库内容的查询，以及数据的展示</a:t>
            </a:r>
            <a:endParaRPr lang="zh-CN" altLang="zh-CN" sz="1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5712" y="276491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观察数据的准确性，进行用户的体验。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zh-CN" altLang="zh-CN" sz="1400" dirty="0">
                <a:latin typeface="Arial" panose="020B0604020202020204" pitchFamily="34" charset="0"/>
                <a:cs typeface="Times New Roman" panose="02020603050405020304" pitchFamily="18" charset="0"/>
              </a:rPr>
              <a:t>查看网页反应速度与网页兼容性。</a:t>
            </a:r>
          </a:p>
        </p:txBody>
      </p:sp>
    </p:spTree>
    <p:extLst>
      <p:ext uri="{BB962C8B-B14F-4D97-AF65-F5344CB8AC3E}">
        <p14:creationId xmlns:p14="http://schemas.microsoft.com/office/powerpoint/2010/main" val="1296801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61624" y="613886"/>
            <a:ext cx="6103620" cy="4120515"/>
            <a:chOff x="3279" y="1289"/>
            <a:chExt cx="12816" cy="8652"/>
          </a:xfrm>
        </p:grpSpPr>
        <p:sp>
          <p:nvSpPr>
            <p:cNvPr id="3" name="菱形 2"/>
            <p:cNvSpPr/>
            <p:nvPr/>
          </p:nvSpPr>
          <p:spPr>
            <a:xfrm>
              <a:off x="3279" y="1289"/>
              <a:ext cx="12816" cy="8653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A67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" name="菱形 3"/>
            <p:cNvSpPr/>
            <p:nvPr/>
          </p:nvSpPr>
          <p:spPr>
            <a:xfrm>
              <a:off x="3631" y="1508"/>
              <a:ext cx="12137" cy="8195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733324" y="1253967"/>
            <a:ext cx="177212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8625" dirty="0">
                <a:solidFill>
                  <a:srgbClr val="A67346"/>
                </a:solidFill>
                <a:latin typeface="Iskoola Pota" charset="0"/>
                <a:ea typeface="方正舒体" pitchFamily="2" charset="-122"/>
                <a:sym typeface="+mn-ea"/>
              </a:rPr>
              <a:t>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4534" y="2430781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敲代码计划安排</a:t>
            </a:r>
            <a:endParaRPr lang="zh-CN" altLang="en-US" sz="3600" b="1" dirty="0">
              <a:solidFill>
                <a:srgbClr val="A67346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" name="文本框 36"/>
          <p:cNvSpPr txBox="1"/>
          <p:nvPr/>
        </p:nvSpPr>
        <p:spPr>
          <a:xfrm>
            <a:off x="2769394" y="3048476"/>
            <a:ext cx="360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 smtClean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你的代码我的发</a:t>
            </a:r>
            <a:endParaRPr lang="zh-CN" altLang="en-US" sz="900" dirty="0">
              <a:solidFill>
                <a:srgbClr val="A67346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95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0">
        <p15:prstTrans prst="origami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阶段分工</a:t>
            </a: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8" name="文本框 37"/>
          <p:cNvSpPr txBox="1"/>
          <p:nvPr/>
        </p:nvSpPr>
        <p:spPr>
          <a:xfrm>
            <a:off x="4752524" y="1503001"/>
            <a:ext cx="3498507" cy="232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750"/>
              </a:spcBef>
            </a:pPr>
            <a:r>
              <a:rPr lang="en-US" altLang="zh-CN" sz="1013" b="1" dirty="0" smtClean="0">
                <a:solidFill>
                  <a:srgbClr val="A2DAD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2019/10/14-2019/10/20</a:t>
            </a:r>
            <a:endParaRPr lang="zh-CN" altLang="en-US" sz="1013" b="1" dirty="0">
              <a:solidFill>
                <a:srgbClr val="A2DAD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52525" y="1716797"/>
            <a:ext cx="3498508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与人员：小组成员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天开每周总结会议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员进行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后端人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员实现登陆注册功能以及垃圾模块和新闻模块的实现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52524" y="2835376"/>
            <a:ext cx="3498507" cy="232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750"/>
              </a:spcBef>
            </a:pPr>
            <a:r>
              <a:rPr lang="en-US" altLang="zh-CN" sz="1013" b="1" dirty="0" smtClean="0">
                <a:solidFill>
                  <a:srgbClr val="A2DAD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2019/10/21-2019/10/27</a:t>
            </a:r>
            <a:endParaRPr lang="zh-CN" altLang="en-US" sz="1013" b="1" dirty="0">
              <a:solidFill>
                <a:srgbClr val="A2DAD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752525" y="3028202"/>
            <a:ext cx="3498508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参与人员：小组成员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天开每周总结会议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端人员进行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设计，并对上周会议的反馈做出改进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后端人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员完善后台管理对新闻与垃圾的操作。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" y="1273294"/>
            <a:ext cx="4600000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08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0">
        <p15:prstTrans prst="origami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38" grpId="0"/>
      <p:bldP spid="39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61624" y="613886"/>
            <a:ext cx="6103620" cy="4120515"/>
            <a:chOff x="3279" y="1289"/>
            <a:chExt cx="12816" cy="8652"/>
          </a:xfrm>
        </p:grpSpPr>
        <p:sp>
          <p:nvSpPr>
            <p:cNvPr id="3" name="菱形 2"/>
            <p:cNvSpPr/>
            <p:nvPr/>
          </p:nvSpPr>
          <p:spPr>
            <a:xfrm>
              <a:off x="3279" y="1289"/>
              <a:ext cx="12816" cy="8653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A67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" name="菱形 3"/>
            <p:cNvSpPr/>
            <p:nvPr/>
          </p:nvSpPr>
          <p:spPr>
            <a:xfrm>
              <a:off x="3631" y="1508"/>
              <a:ext cx="12137" cy="8195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641282" y="2162175"/>
            <a:ext cx="3986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5400" dirty="0">
                <a:solidFill>
                  <a:srgbClr val="A67346"/>
                </a:solidFill>
                <a:latin typeface="Mangal" charset="0"/>
                <a:ea typeface="方正舒体" pitchFamily="2" charset="-122"/>
                <a:sym typeface="+mn-ea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0928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61624" y="613886"/>
            <a:ext cx="6103620" cy="4120515"/>
            <a:chOff x="3279" y="1289"/>
            <a:chExt cx="12816" cy="8652"/>
          </a:xfrm>
        </p:grpSpPr>
        <p:sp>
          <p:nvSpPr>
            <p:cNvPr id="5" name="菱形 4"/>
            <p:cNvSpPr/>
            <p:nvPr/>
          </p:nvSpPr>
          <p:spPr>
            <a:xfrm>
              <a:off x="3279" y="1289"/>
              <a:ext cx="12816" cy="8653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A67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菱形 5"/>
            <p:cNvSpPr/>
            <p:nvPr/>
          </p:nvSpPr>
          <p:spPr>
            <a:xfrm>
              <a:off x="3631" y="1508"/>
              <a:ext cx="12137" cy="8195"/>
            </a:xfrm>
            <a:prstGeom prst="diamond">
              <a:avLst/>
            </a:prstGeom>
            <a:solidFill>
              <a:schemeClr val="bg1">
                <a:alpha val="99000"/>
              </a:schemeClr>
            </a:solidFill>
            <a:ln w="12700">
              <a:solidFill>
                <a:srgbClr val="419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733324" y="1273969"/>
            <a:ext cx="177212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8625" dirty="0">
                <a:solidFill>
                  <a:srgbClr val="A67346"/>
                </a:solidFill>
                <a:latin typeface="Iskoola Pota" charset="0"/>
                <a:ea typeface="方正舒体" pitchFamily="2" charset="-122"/>
                <a:sym typeface="+mn-ea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34540" y="2450783"/>
            <a:ext cx="51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体系结构及业务模块</a:t>
            </a:r>
            <a:endParaRPr lang="zh-CN" altLang="en-US" sz="3600" b="1" dirty="0">
              <a:solidFill>
                <a:srgbClr val="A67346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9" name="文本框 36"/>
          <p:cNvSpPr txBox="1"/>
          <p:nvPr/>
        </p:nvSpPr>
        <p:spPr>
          <a:xfrm>
            <a:off x="2769394" y="3068479"/>
            <a:ext cx="360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 smtClean="0">
                <a:solidFill>
                  <a:srgbClr val="A67346"/>
                </a:solidFill>
                <a:latin typeface="微软雅黑" charset="0"/>
                <a:ea typeface="微软雅黑" charset="0"/>
                <a:sym typeface="+mn-ea"/>
              </a:rPr>
              <a:t>你的代码我的法</a:t>
            </a:r>
            <a:endParaRPr lang="zh-CN" altLang="en-US" sz="900" dirty="0">
              <a:solidFill>
                <a:srgbClr val="A67346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59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软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件体系结构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46" name="组合 45"/>
          <p:cNvGrpSpPr/>
          <p:nvPr/>
        </p:nvGrpSpPr>
        <p:grpSpPr>
          <a:xfrm>
            <a:off x="1443036" y="448056"/>
            <a:ext cx="6257927" cy="4403282"/>
            <a:chOff x="-7952" y="0"/>
            <a:chExt cx="6282012" cy="4796791"/>
          </a:xfrm>
        </p:grpSpPr>
        <p:grpSp>
          <p:nvGrpSpPr>
            <p:cNvPr id="47" name="组合 46"/>
            <p:cNvGrpSpPr/>
            <p:nvPr/>
          </p:nvGrpSpPr>
          <p:grpSpPr>
            <a:xfrm>
              <a:off x="-7952" y="0"/>
              <a:ext cx="4922456" cy="4796791"/>
              <a:chOff x="-11193" y="0"/>
              <a:chExt cx="6929240" cy="6032385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-11193" y="0"/>
                <a:ext cx="6554485" cy="6029204"/>
                <a:chOff x="-11193" y="0"/>
                <a:chExt cx="6554485" cy="6029281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1579418" y="0"/>
                  <a:ext cx="3846830" cy="1757042"/>
                  <a:chOff x="0" y="0"/>
                  <a:chExt cx="3847250" cy="1757548"/>
                </a:xfrm>
              </p:grpSpPr>
              <p:sp>
                <p:nvSpPr>
                  <p:cNvPr id="86" name="圆角矩形 85"/>
                  <p:cNvSpPr/>
                  <p:nvPr/>
                </p:nvSpPr>
                <p:spPr>
                  <a:xfrm>
                    <a:off x="0" y="0"/>
                    <a:ext cx="1448435" cy="41529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数据库</a:t>
                    </a:r>
                  </a:p>
                </p:txBody>
              </p:sp>
              <p:sp>
                <p:nvSpPr>
                  <p:cNvPr id="87" name="圆角矩形 86"/>
                  <p:cNvSpPr/>
                  <p:nvPr/>
                </p:nvSpPr>
                <p:spPr>
                  <a:xfrm>
                    <a:off x="2351314" y="11875"/>
                    <a:ext cx="1448789" cy="41563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配置文件</a:t>
                    </a:r>
                  </a:p>
                </p:txBody>
              </p:sp>
              <p:sp>
                <p:nvSpPr>
                  <p:cNvPr id="88" name="圆角矩形 87"/>
                  <p:cNvSpPr/>
                  <p:nvPr/>
                </p:nvSpPr>
                <p:spPr>
                  <a:xfrm>
                    <a:off x="35626" y="724394"/>
                    <a:ext cx="3811624" cy="35626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数据访问层</a:t>
                    </a:r>
                  </a:p>
                </p:txBody>
              </p:sp>
              <p:sp>
                <p:nvSpPr>
                  <p:cNvPr id="89" name="圆角矩形 88"/>
                  <p:cNvSpPr/>
                  <p:nvPr/>
                </p:nvSpPr>
                <p:spPr>
                  <a:xfrm>
                    <a:off x="23750" y="1401288"/>
                    <a:ext cx="3811624" cy="35626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业务逻辑层</a:t>
                    </a:r>
                  </a:p>
                </p:txBody>
              </p:sp>
              <p:cxnSp>
                <p:nvCxnSpPr>
                  <p:cNvPr id="90" name="直接箭头连接符 89"/>
                  <p:cNvCxnSpPr/>
                  <p:nvPr/>
                </p:nvCxnSpPr>
                <p:spPr>
                  <a:xfrm>
                    <a:off x="748145" y="427511"/>
                    <a:ext cx="0" cy="29722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箭头连接符 90"/>
                  <p:cNvCxnSpPr/>
                  <p:nvPr/>
                </p:nvCxnSpPr>
                <p:spPr>
                  <a:xfrm>
                    <a:off x="3051958" y="415636"/>
                    <a:ext cx="0" cy="29722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箭头连接符 91"/>
                  <p:cNvCxnSpPr/>
                  <p:nvPr/>
                </p:nvCxnSpPr>
                <p:spPr>
                  <a:xfrm>
                    <a:off x="1840675" y="1104405"/>
                    <a:ext cx="0" cy="29722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流程图: 可选过程 54"/>
                <p:cNvSpPr/>
                <p:nvPr/>
              </p:nvSpPr>
              <p:spPr>
                <a:xfrm>
                  <a:off x="890649" y="2600696"/>
                  <a:ext cx="1080135" cy="474980"/>
                </a:xfrm>
                <a:prstGeom prst="flowChartAlternate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000"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数据库配置</a:t>
                  </a:r>
                </a:p>
              </p:txBody>
            </p:sp>
            <p:sp>
              <p:nvSpPr>
                <p:cNvPr id="56" name="流程图: 可选过程 55"/>
                <p:cNvSpPr/>
                <p:nvPr/>
              </p:nvSpPr>
              <p:spPr>
                <a:xfrm>
                  <a:off x="5058888" y="2624446"/>
                  <a:ext cx="1080654" cy="475013"/>
                </a:xfrm>
                <a:prstGeom prst="flowChartAlternate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000"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找回用户密码</a:t>
                  </a:r>
                </a:p>
              </p:txBody>
            </p:sp>
            <p:sp>
              <p:nvSpPr>
                <p:cNvPr id="57" name="流程图: 可选过程 56"/>
                <p:cNvSpPr/>
                <p:nvPr/>
              </p:nvSpPr>
              <p:spPr>
                <a:xfrm>
                  <a:off x="2078182" y="2600696"/>
                  <a:ext cx="1080654" cy="475013"/>
                </a:xfrm>
                <a:prstGeom prst="flowChartAlternate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000"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登录</a:t>
                  </a:r>
                </a:p>
              </p:txBody>
            </p:sp>
            <p:sp>
              <p:nvSpPr>
                <p:cNvPr id="58" name="流程图: 可选过程 57"/>
                <p:cNvSpPr/>
                <p:nvPr/>
              </p:nvSpPr>
              <p:spPr>
                <a:xfrm>
                  <a:off x="3752603" y="2600696"/>
                  <a:ext cx="1080654" cy="475013"/>
                </a:xfrm>
                <a:prstGeom prst="flowChartAlternate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000"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用户注册</a:t>
                  </a:r>
                </a:p>
              </p:txBody>
            </p:sp>
            <p:cxnSp>
              <p:nvCxnSpPr>
                <p:cNvPr id="59" name="肘形连接符 58"/>
                <p:cNvCxnSpPr/>
                <p:nvPr/>
              </p:nvCxnSpPr>
              <p:spPr>
                <a:xfrm>
                  <a:off x="5403273" y="1710046"/>
                  <a:ext cx="11875" cy="890650"/>
                </a:xfrm>
                <a:prstGeom prst="bentConnector3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肘形连接符 59"/>
                <p:cNvCxnSpPr/>
                <p:nvPr/>
              </p:nvCxnSpPr>
              <p:spPr>
                <a:xfrm>
                  <a:off x="1615044" y="1710046"/>
                  <a:ext cx="11875" cy="890650"/>
                </a:xfrm>
                <a:prstGeom prst="bentConnector3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肘形连接符 60"/>
                <p:cNvCxnSpPr/>
                <p:nvPr/>
              </p:nvCxnSpPr>
              <p:spPr>
                <a:xfrm>
                  <a:off x="2660073" y="1710046"/>
                  <a:ext cx="11430" cy="890270"/>
                </a:xfrm>
                <a:prstGeom prst="bentConnector3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肘形连接符 61"/>
                <p:cNvCxnSpPr/>
                <p:nvPr/>
              </p:nvCxnSpPr>
              <p:spPr>
                <a:xfrm>
                  <a:off x="4286992" y="1733797"/>
                  <a:ext cx="11430" cy="890270"/>
                </a:xfrm>
                <a:prstGeom prst="bentConnector3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443844" y="1757548"/>
                  <a:ext cx="11876" cy="20193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154372" y="3800057"/>
                  <a:ext cx="6388920" cy="238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组合 64"/>
                <p:cNvGrpSpPr/>
                <p:nvPr/>
              </p:nvGrpSpPr>
              <p:grpSpPr>
                <a:xfrm>
                  <a:off x="-11193" y="3811979"/>
                  <a:ext cx="447756" cy="2217302"/>
                  <a:chOff x="-11193" y="0"/>
                  <a:chExt cx="447756" cy="2217368"/>
                </a:xfrm>
              </p:grpSpPr>
              <p:cxnSp>
                <p:nvCxnSpPr>
                  <p:cNvPr id="84" name="直接箭头连接符 83"/>
                  <p:cNvCxnSpPr/>
                  <p:nvPr/>
                </p:nvCxnSpPr>
                <p:spPr>
                  <a:xfrm>
                    <a:off x="166255" y="0"/>
                    <a:ext cx="0" cy="57046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矩形 84"/>
                  <p:cNvSpPr/>
                  <p:nvPr/>
                </p:nvSpPr>
                <p:spPr>
                  <a:xfrm>
                    <a:off x="-11193" y="578786"/>
                    <a:ext cx="447756" cy="163858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用户管理</a:t>
                    </a:r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4655127" y="3811979"/>
                  <a:ext cx="471360" cy="2208531"/>
                  <a:chOff x="0" y="0"/>
                  <a:chExt cx="471360" cy="2208597"/>
                </a:xfrm>
              </p:grpSpPr>
              <p:cxnSp>
                <p:nvCxnSpPr>
                  <p:cNvPr id="82" name="直接箭头连接符 81"/>
                  <p:cNvCxnSpPr/>
                  <p:nvPr/>
                </p:nvCxnSpPr>
                <p:spPr>
                  <a:xfrm>
                    <a:off x="166255" y="0"/>
                    <a:ext cx="0" cy="57046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矩形 82"/>
                  <p:cNvSpPr/>
                  <p:nvPr/>
                </p:nvSpPr>
                <p:spPr>
                  <a:xfrm>
                    <a:off x="0" y="570016"/>
                    <a:ext cx="471360" cy="163858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论坛帖子发布</a:t>
                    </a:r>
                  </a:p>
                </p:txBody>
              </p:sp>
            </p:grpSp>
            <p:grpSp>
              <p:nvGrpSpPr>
                <p:cNvPr id="67" name="组合 66"/>
                <p:cNvGrpSpPr/>
                <p:nvPr/>
              </p:nvGrpSpPr>
              <p:grpSpPr>
                <a:xfrm>
                  <a:off x="5522025" y="3811979"/>
                  <a:ext cx="488719" cy="2208531"/>
                  <a:chOff x="-1" y="0"/>
                  <a:chExt cx="488719" cy="2208597"/>
                </a:xfrm>
              </p:grpSpPr>
              <p:cxnSp>
                <p:nvCxnSpPr>
                  <p:cNvPr id="80" name="直接箭头连接符 79"/>
                  <p:cNvCxnSpPr/>
                  <p:nvPr/>
                </p:nvCxnSpPr>
                <p:spPr>
                  <a:xfrm>
                    <a:off x="166255" y="0"/>
                    <a:ext cx="0" cy="57046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矩形 80"/>
                  <p:cNvSpPr/>
                  <p:nvPr/>
                </p:nvSpPr>
                <p:spPr>
                  <a:xfrm>
                    <a:off x="-1" y="570016"/>
                    <a:ext cx="488719" cy="163858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论坛回帖</a:t>
                    </a:r>
                  </a:p>
                </p:txBody>
              </p:sp>
            </p:grpSp>
            <p:cxnSp>
              <p:nvCxnSpPr>
                <p:cNvPr id="78" name="直接箭头连接符 77"/>
                <p:cNvCxnSpPr/>
                <p:nvPr/>
              </p:nvCxnSpPr>
              <p:spPr>
                <a:xfrm>
                  <a:off x="3918858" y="3811979"/>
                  <a:ext cx="0" cy="57044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组合 68"/>
                <p:cNvGrpSpPr/>
                <p:nvPr/>
              </p:nvGrpSpPr>
              <p:grpSpPr>
                <a:xfrm>
                  <a:off x="2802577" y="3811979"/>
                  <a:ext cx="477044" cy="2208531"/>
                  <a:chOff x="0" y="0"/>
                  <a:chExt cx="477044" cy="2208597"/>
                </a:xfrm>
              </p:grpSpPr>
              <p:cxnSp>
                <p:nvCxnSpPr>
                  <p:cNvPr id="76" name="直接箭头连接符 75"/>
                  <p:cNvCxnSpPr/>
                  <p:nvPr/>
                </p:nvCxnSpPr>
                <p:spPr>
                  <a:xfrm>
                    <a:off x="166255" y="0"/>
                    <a:ext cx="0" cy="57046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矩形 76"/>
                  <p:cNvSpPr/>
                  <p:nvPr/>
                </p:nvSpPr>
                <p:spPr>
                  <a:xfrm>
                    <a:off x="0" y="570016"/>
                    <a:ext cx="477044" cy="163858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zh-CN" sz="1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发表评论</a:t>
                    </a:r>
                  </a:p>
                </p:txBody>
              </p:sp>
            </p:grpSp>
            <p:cxnSp>
              <p:nvCxnSpPr>
                <p:cNvPr id="74" name="直接箭头连接符 73"/>
                <p:cNvCxnSpPr/>
                <p:nvPr/>
              </p:nvCxnSpPr>
              <p:spPr>
                <a:xfrm>
                  <a:off x="2018806" y="3811979"/>
                  <a:ext cx="0" cy="57044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组合 70"/>
                <p:cNvGrpSpPr/>
                <p:nvPr/>
              </p:nvGrpSpPr>
              <p:grpSpPr>
                <a:xfrm>
                  <a:off x="926275" y="3811979"/>
                  <a:ext cx="461706" cy="2208531"/>
                  <a:chOff x="0" y="0"/>
                  <a:chExt cx="461706" cy="2208597"/>
                </a:xfrm>
              </p:grpSpPr>
              <p:cxnSp>
                <p:nvCxnSpPr>
                  <p:cNvPr id="72" name="直接箭头连接符 71"/>
                  <p:cNvCxnSpPr/>
                  <p:nvPr/>
                </p:nvCxnSpPr>
                <p:spPr>
                  <a:xfrm>
                    <a:off x="166255" y="0"/>
                    <a:ext cx="0" cy="57046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矩形 72"/>
                  <p:cNvSpPr/>
                  <p:nvPr/>
                </p:nvSpPr>
                <p:spPr>
                  <a:xfrm>
                    <a:off x="0" y="570016"/>
                    <a:ext cx="461706" cy="163858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ts val="1200"/>
                      </a:lnSpc>
                      <a:spcAft>
                        <a:spcPts val="0"/>
                      </a:spcAft>
                    </a:pPr>
                    <a:r>
                      <a:rPr lang="zh-CN" sz="1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垃圾分类搜索</a:t>
                    </a:r>
                  </a:p>
                </p:txBody>
              </p:sp>
            </p:grpSp>
          </p:grpSp>
          <p:grpSp>
            <p:nvGrpSpPr>
              <p:cNvPr id="51" name="组合 50"/>
              <p:cNvGrpSpPr/>
              <p:nvPr/>
            </p:nvGrpSpPr>
            <p:grpSpPr>
              <a:xfrm>
                <a:off x="6377048" y="3823854"/>
                <a:ext cx="540999" cy="2208531"/>
                <a:chOff x="-1" y="0"/>
                <a:chExt cx="540999" cy="2208597"/>
              </a:xfrm>
            </p:grpSpPr>
            <p:cxnSp>
              <p:nvCxnSpPr>
                <p:cNvPr id="52" name="直接箭头连接符 51"/>
                <p:cNvCxnSpPr/>
                <p:nvPr/>
              </p:nvCxnSpPr>
              <p:spPr>
                <a:xfrm>
                  <a:off x="166255" y="0"/>
                  <a:ext cx="0" cy="57046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矩形 52"/>
                <p:cNvSpPr/>
                <p:nvPr/>
              </p:nvSpPr>
              <p:spPr>
                <a:xfrm>
                  <a:off x="-1" y="570016"/>
                  <a:ext cx="540999" cy="163858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000"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收藏</a:t>
                  </a:r>
                </a:p>
              </p:txBody>
            </p:sp>
          </p:grpSp>
        </p:grpSp>
        <p:sp>
          <p:nvSpPr>
            <p:cNvPr id="48" name="矩形 47"/>
            <p:cNvSpPr/>
            <p:nvPr/>
          </p:nvSpPr>
          <p:spPr>
            <a:xfrm>
              <a:off x="5327142" y="3479471"/>
              <a:ext cx="326336" cy="1302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100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帮助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953143" y="3475125"/>
              <a:ext cx="320917" cy="1302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100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关于</a:t>
              </a:r>
            </a:p>
          </p:txBody>
        </p:sp>
      </p:grpSp>
      <p:sp>
        <p:nvSpPr>
          <p:cNvPr id="93" name="矩形 92"/>
          <p:cNvSpPr/>
          <p:nvPr/>
        </p:nvSpPr>
        <p:spPr>
          <a:xfrm>
            <a:off x="2762914" y="3650843"/>
            <a:ext cx="346493" cy="119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zh-CN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垃圾类别展示</a:t>
            </a:r>
          </a:p>
        </p:txBody>
      </p:sp>
      <p:sp>
        <p:nvSpPr>
          <p:cNvPr id="94" name="矩形 93"/>
          <p:cNvSpPr/>
          <p:nvPr/>
        </p:nvSpPr>
        <p:spPr>
          <a:xfrm>
            <a:off x="4113814" y="3638096"/>
            <a:ext cx="336116" cy="119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zh-CN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新闻信息发布</a:t>
            </a:r>
          </a:p>
        </p:txBody>
      </p:sp>
      <p:pic>
        <p:nvPicPr>
          <p:cNvPr id="68" name="图片 67"/>
          <p:cNvPicPr/>
          <p:nvPr/>
        </p:nvPicPr>
        <p:blipFill>
          <a:blip r:embed="rId2"/>
          <a:stretch>
            <a:fillRect/>
          </a:stretch>
        </p:blipFill>
        <p:spPr>
          <a:xfrm>
            <a:off x="1768306" y="898207"/>
            <a:ext cx="4362834" cy="3080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305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业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务模块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任意多边形 6"/>
          <p:cNvSpPr/>
          <p:nvPr/>
        </p:nvSpPr>
        <p:spPr>
          <a:xfrm>
            <a:off x="4750438" y="2906815"/>
            <a:ext cx="1485503" cy="81000"/>
          </a:xfrm>
          <a:custGeom>
            <a:avLst/>
            <a:gdLst>
              <a:gd name="connsiteX0" fmla="*/ 0 w 1819275"/>
              <a:gd name="connsiteY0" fmla="*/ 0 h 108000"/>
              <a:gd name="connsiteX1" fmla="*/ 1819275 w 1819275"/>
              <a:gd name="connsiteY1" fmla="*/ 0 h 108000"/>
              <a:gd name="connsiteX2" fmla="*/ 1819275 w 1819275"/>
              <a:gd name="connsiteY2" fmla="*/ 36000 h 108000"/>
              <a:gd name="connsiteX3" fmla="*/ 1818638 w 1819275"/>
              <a:gd name="connsiteY3" fmla="*/ 36000 h 108000"/>
              <a:gd name="connsiteX4" fmla="*/ 909638 w 1819275"/>
              <a:gd name="connsiteY4" fmla="*/ 108000 h 108000"/>
              <a:gd name="connsiteX5" fmla="*/ 638 w 1819275"/>
              <a:gd name="connsiteY5" fmla="*/ 36000 h 108000"/>
              <a:gd name="connsiteX6" fmla="*/ 0 w 1819275"/>
              <a:gd name="connsiteY6" fmla="*/ 3600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275" h="108000">
                <a:moveTo>
                  <a:pt x="0" y="0"/>
                </a:moveTo>
                <a:lnTo>
                  <a:pt x="1819275" y="0"/>
                </a:lnTo>
                <a:lnTo>
                  <a:pt x="1819275" y="36000"/>
                </a:lnTo>
                <a:lnTo>
                  <a:pt x="1818638" y="36000"/>
                </a:lnTo>
                <a:lnTo>
                  <a:pt x="909638" y="108000"/>
                </a:lnTo>
                <a:lnTo>
                  <a:pt x="638" y="36000"/>
                </a:lnTo>
                <a:lnTo>
                  <a:pt x="0" y="36000"/>
                </a:lnTo>
                <a:close/>
              </a:path>
            </a:pathLst>
          </a:custGeom>
          <a:solidFill>
            <a:srgbClr val="A2D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4634826" y="3072105"/>
            <a:ext cx="1713426" cy="535642"/>
            <a:chOff x="6316863" y="3748347"/>
            <a:chExt cx="1980672" cy="714189"/>
          </a:xfrm>
          <a:solidFill>
            <a:srgbClr val="A2DAD3"/>
          </a:solidFill>
        </p:grpSpPr>
        <p:sp>
          <p:nvSpPr>
            <p:cNvPr id="9" name="矩形 8"/>
            <p:cNvSpPr/>
            <p:nvPr/>
          </p:nvSpPr>
          <p:spPr>
            <a:xfrm>
              <a:off x="6316864" y="3748347"/>
              <a:ext cx="1980671" cy="399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16863" y="3764910"/>
              <a:ext cx="1980671" cy="6976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750"/>
                </a:spcBef>
              </a:pPr>
              <a:r>
                <a:rPr lang="zh-CN" altLang="en-US" sz="2800" b="1" dirty="0">
                  <a:solidFill>
                    <a:srgbClr val="E5F5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  <a:r>
                <a:rPr lang="zh-CN" altLang="en-US" sz="2800" b="1" dirty="0" smtClean="0">
                  <a:solidFill>
                    <a:srgbClr val="E5F5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闻管理</a:t>
              </a:r>
              <a:endParaRPr lang="zh-CN" altLang="en-US" sz="2800" b="1" dirty="0">
                <a:solidFill>
                  <a:srgbClr val="E5F5F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50439" y="1218720"/>
            <a:ext cx="1485503" cy="1618175"/>
            <a:chOff x="6316864" y="1277164"/>
            <a:chExt cx="1980671" cy="2157566"/>
          </a:xfrm>
          <a:solidFill>
            <a:srgbClr val="A2DAD3"/>
          </a:solidFill>
        </p:grpSpPr>
        <p:sp>
          <p:nvSpPr>
            <p:cNvPr id="13" name="矩形 12"/>
            <p:cNvSpPr/>
            <p:nvPr/>
          </p:nvSpPr>
          <p:spPr>
            <a:xfrm>
              <a:off x="6316864" y="1277164"/>
              <a:ext cx="1980671" cy="2157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1802" y="1863901"/>
              <a:ext cx="970794" cy="984092"/>
            </a:xfrm>
            <a:prstGeom prst="rect">
              <a:avLst/>
            </a:prstGeom>
            <a:grpFill/>
          </p:spPr>
        </p:pic>
      </p:grpSp>
      <p:sp>
        <p:nvSpPr>
          <p:cNvPr id="15" name="任意多边形 14"/>
          <p:cNvSpPr/>
          <p:nvPr/>
        </p:nvSpPr>
        <p:spPr>
          <a:xfrm>
            <a:off x="1116842" y="2906815"/>
            <a:ext cx="1485503" cy="81000"/>
          </a:xfrm>
          <a:custGeom>
            <a:avLst/>
            <a:gdLst>
              <a:gd name="connsiteX0" fmla="*/ 0 w 1819275"/>
              <a:gd name="connsiteY0" fmla="*/ 0 h 108000"/>
              <a:gd name="connsiteX1" fmla="*/ 1819275 w 1819275"/>
              <a:gd name="connsiteY1" fmla="*/ 0 h 108000"/>
              <a:gd name="connsiteX2" fmla="*/ 1819275 w 1819275"/>
              <a:gd name="connsiteY2" fmla="*/ 36000 h 108000"/>
              <a:gd name="connsiteX3" fmla="*/ 1818638 w 1819275"/>
              <a:gd name="connsiteY3" fmla="*/ 36000 h 108000"/>
              <a:gd name="connsiteX4" fmla="*/ 909638 w 1819275"/>
              <a:gd name="connsiteY4" fmla="*/ 108000 h 108000"/>
              <a:gd name="connsiteX5" fmla="*/ 638 w 1819275"/>
              <a:gd name="connsiteY5" fmla="*/ 36000 h 108000"/>
              <a:gd name="connsiteX6" fmla="*/ 0 w 1819275"/>
              <a:gd name="connsiteY6" fmla="*/ 3600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275" h="108000">
                <a:moveTo>
                  <a:pt x="0" y="0"/>
                </a:moveTo>
                <a:lnTo>
                  <a:pt x="1819275" y="0"/>
                </a:lnTo>
                <a:lnTo>
                  <a:pt x="1819275" y="36000"/>
                </a:lnTo>
                <a:lnTo>
                  <a:pt x="1818638" y="36000"/>
                </a:lnTo>
                <a:lnTo>
                  <a:pt x="909638" y="108000"/>
                </a:lnTo>
                <a:lnTo>
                  <a:pt x="638" y="36000"/>
                </a:lnTo>
                <a:lnTo>
                  <a:pt x="0" y="36000"/>
                </a:lnTo>
                <a:close/>
              </a:path>
            </a:pathLst>
          </a:custGeom>
          <a:solidFill>
            <a:srgbClr val="A2D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16" name="组合 15"/>
          <p:cNvGrpSpPr/>
          <p:nvPr/>
        </p:nvGrpSpPr>
        <p:grpSpPr>
          <a:xfrm>
            <a:off x="1008994" y="3072105"/>
            <a:ext cx="1695153" cy="535642"/>
            <a:chOff x="1472069" y="3748347"/>
            <a:chExt cx="1980672" cy="714189"/>
          </a:xfrm>
          <a:solidFill>
            <a:srgbClr val="A2DAD3"/>
          </a:solidFill>
        </p:grpSpPr>
        <p:sp>
          <p:nvSpPr>
            <p:cNvPr id="17" name="矩形 16"/>
            <p:cNvSpPr/>
            <p:nvPr/>
          </p:nvSpPr>
          <p:spPr>
            <a:xfrm>
              <a:off x="1472070" y="3748347"/>
              <a:ext cx="1980671" cy="399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72069" y="3764910"/>
              <a:ext cx="1980671" cy="6976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750"/>
                </a:spcBef>
              </a:pPr>
              <a:r>
                <a:rPr lang="zh-CN" altLang="en-US" sz="2800" b="1" dirty="0" smtClean="0">
                  <a:solidFill>
                    <a:srgbClr val="E5F5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垃圾管理</a:t>
              </a:r>
              <a:endParaRPr lang="zh-CN" altLang="en-US" sz="2800" b="1" dirty="0">
                <a:solidFill>
                  <a:srgbClr val="E5F5F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116843" y="1218720"/>
            <a:ext cx="1485503" cy="1618175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3" name="任意多边形 22"/>
          <p:cNvSpPr/>
          <p:nvPr/>
        </p:nvSpPr>
        <p:spPr>
          <a:xfrm>
            <a:off x="6567235" y="2906815"/>
            <a:ext cx="1485503" cy="81000"/>
          </a:xfrm>
          <a:custGeom>
            <a:avLst/>
            <a:gdLst>
              <a:gd name="connsiteX0" fmla="*/ 0 w 1819275"/>
              <a:gd name="connsiteY0" fmla="*/ 0 h 108000"/>
              <a:gd name="connsiteX1" fmla="*/ 1819275 w 1819275"/>
              <a:gd name="connsiteY1" fmla="*/ 0 h 108000"/>
              <a:gd name="connsiteX2" fmla="*/ 1819275 w 1819275"/>
              <a:gd name="connsiteY2" fmla="*/ 36000 h 108000"/>
              <a:gd name="connsiteX3" fmla="*/ 1818638 w 1819275"/>
              <a:gd name="connsiteY3" fmla="*/ 36000 h 108000"/>
              <a:gd name="connsiteX4" fmla="*/ 909638 w 1819275"/>
              <a:gd name="connsiteY4" fmla="*/ 108000 h 108000"/>
              <a:gd name="connsiteX5" fmla="*/ 638 w 1819275"/>
              <a:gd name="connsiteY5" fmla="*/ 36000 h 108000"/>
              <a:gd name="connsiteX6" fmla="*/ 0 w 1819275"/>
              <a:gd name="connsiteY6" fmla="*/ 3600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275" h="108000">
                <a:moveTo>
                  <a:pt x="0" y="0"/>
                </a:moveTo>
                <a:lnTo>
                  <a:pt x="1819275" y="0"/>
                </a:lnTo>
                <a:lnTo>
                  <a:pt x="1819275" y="36000"/>
                </a:lnTo>
                <a:lnTo>
                  <a:pt x="1818638" y="36000"/>
                </a:lnTo>
                <a:lnTo>
                  <a:pt x="909638" y="108000"/>
                </a:lnTo>
                <a:lnTo>
                  <a:pt x="638" y="36000"/>
                </a:lnTo>
                <a:lnTo>
                  <a:pt x="0" y="36000"/>
                </a:lnTo>
                <a:close/>
              </a:path>
            </a:pathLst>
          </a:custGeom>
          <a:solidFill>
            <a:srgbClr val="A2D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4" name="组合 23"/>
          <p:cNvGrpSpPr/>
          <p:nvPr/>
        </p:nvGrpSpPr>
        <p:grpSpPr>
          <a:xfrm>
            <a:off x="6472643" y="3072105"/>
            <a:ext cx="1704408" cy="535642"/>
            <a:chOff x="8739259" y="3748347"/>
            <a:chExt cx="1980672" cy="714189"/>
          </a:xfrm>
          <a:solidFill>
            <a:srgbClr val="A2DAD3"/>
          </a:solidFill>
        </p:grpSpPr>
        <p:sp>
          <p:nvSpPr>
            <p:cNvPr id="25" name="矩形 24"/>
            <p:cNvSpPr/>
            <p:nvPr/>
          </p:nvSpPr>
          <p:spPr>
            <a:xfrm>
              <a:off x="8739260" y="3748347"/>
              <a:ext cx="1980671" cy="399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739259" y="3764910"/>
              <a:ext cx="1980671" cy="6976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750"/>
                </a:spcBef>
              </a:pPr>
              <a:r>
                <a:rPr lang="zh-CN" altLang="en-US" sz="2800" b="1" dirty="0">
                  <a:solidFill>
                    <a:srgbClr val="E5F5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论坛管</a:t>
              </a:r>
              <a:r>
                <a:rPr lang="zh-CN" altLang="en-US" sz="2800" b="1" dirty="0" smtClean="0">
                  <a:solidFill>
                    <a:srgbClr val="E5F5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zh-CN" altLang="en-US" sz="2800" b="1" dirty="0">
                <a:solidFill>
                  <a:srgbClr val="E5F5F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567236" y="1218720"/>
            <a:ext cx="1485503" cy="1618175"/>
            <a:chOff x="8739260" y="1277164"/>
            <a:chExt cx="1980671" cy="2157566"/>
          </a:xfrm>
          <a:solidFill>
            <a:srgbClr val="A2DAD3"/>
          </a:solidFill>
        </p:grpSpPr>
        <p:sp>
          <p:nvSpPr>
            <p:cNvPr id="29" name="矩形 28"/>
            <p:cNvSpPr/>
            <p:nvPr/>
          </p:nvSpPr>
          <p:spPr>
            <a:xfrm>
              <a:off x="8739260" y="1277164"/>
              <a:ext cx="1980671" cy="2157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1705" y="1864290"/>
              <a:ext cx="975781" cy="983315"/>
            </a:xfrm>
            <a:prstGeom prst="rect">
              <a:avLst/>
            </a:prstGeom>
            <a:grpFill/>
          </p:spPr>
        </p:pic>
      </p:grpSp>
      <p:sp>
        <p:nvSpPr>
          <p:cNvPr id="31" name="任意多边形 30"/>
          <p:cNvSpPr/>
          <p:nvPr/>
        </p:nvSpPr>
        <p:spPr>
          <a:xfrm>
            <a:off x="2933640" y="2906815"/>
            <a:ext cx="1485503" cy="81000"/>
          </a:xfrm>
          <a:custGeom>
            <a:avLst/>
            <a:gdLst>
              <a:gd name="connsiteX0" fmla="*/ 0 w 1819275"/>
              <a:gd name="connsiteY0" fmla="*/ 0 h 108000"/>
              <a:gd name="connsiteX1" fmla="*/ 1819275 w 1819275"/>
              <a:gd name="connsiteY1" fmla="*/ 0 h 108000"/>
              <a:gd name="connsiteX2" fmla="*/ 1819275 w 1819275"/>
              <a:gd name="connsiteY2" fmla="*/ 36000 h 108000"/>
              <a:gd name="connsiteX3" fmla="*/ 1818638 w 1819275"/>
              <a:gd name="connsiteY3" fmla="*/ 36000 h 108000"/>
              <a:gd name="connsiteX4" fmla="*/ 909638 w 1819275"/>
              <a:gd name="connsiteY4" fmla="*/ 108000 h 108000"/>
              <a:gd name="connsiteX5" fmla="*/ 638 w 1819275"/>
              <a:gd name="connsiteY5" fmla="*/ 36000 h 108000"/>
              <a:gd name="connsiteX6" fmla="*/ 0 w 1819275"/>
              <a:gd name="connsiteY6" fmla="*/ 3600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9275" h="108000">
                <a:moveTo>
                  <a:pt x="0" y="0"/>
                </a:moveTo>
                <a:lnTo>
                  <a:pt x="1819275" y="0"/>
                </a:lnTo>
                <a:lnTo>
                  <a:pt x="1819275" y="36000"/>
                </a:lnTo>
                <a:lnTo>
                  <a:pt x="1818638" y="36000"/>
                </a:lnTo>
                <a:lnTo>
                  <a:pt x="909638" y="108000"/>
                </a:lnTo>
                <a:lnTo>
                  <a:pt x="638" y="36000"/>
                </a:lnTo>
                <a:lnTo>
                  <a:pt x="0" y="36000"/>
                </a:lnTo>
                <a:close/>
              </a:path>
            </a:pathLst>
          </a:custGeom>
          <a:solidFill>
            <a:srgbClr val="A2D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2" name="组合 31"/>
          <p:cNvGrpSpPr/>
          <p:nvPr/>
        </p:nvGrpSpPr>
        <p:grpSpPr>
          <a:xfrm>
            <a:off x="2828539" y="3072105"/>
            <a:ext cx="1669892" cy="535642"/>
            <a:chOff x="3894466" y="3748347"/>
            <a:chExt cx="1980672" cy="714189"/>
          </a:xfrm>
          <a:solidFill>
            <a:srgbClr val="A2DAD3"/>
          </a:solidFill>
        </p:grpSpPr>
        <p:sp>
          <p:nvSpPr>
            <p:cNvPr id="33" name="矩形 32"/>
            <p:cNvSpPr/>
            <p:nvPr/>
          </p:nvSpPr>
          <p:spPr>
            <a:xfrm>
              <a:off x="3894467" y="3748347"/>
              <a:ext cx="1980671" cy="399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894466" y="3764910"/>
              <a:ext cx="1980671" cy="6976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750"/>
                </a:spcBef>
              </a:pPr>
              <a:r>
                <a:rPr lang="zh-CN" altLang="en-US" sz="2800" b="1" dirty="0">
                  <a:solidFill>
                    <a:srgbClr val="E5F5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</a:t>
              </a:r>
              <a:r>
                <a:rPr lang="zh-CN" altLang="en-US" sz="2800" b="1" dirty="0" smtClean="0">
                  <a:solidFill>
                    <a:srgbClr val="E5F5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zh-CN" altLang="en-US" sz="2800" b="1" dirty="0">
                <a:solidFill>
                  <a:srgbClr val="E5F5F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33641" y="1218720"/>
            <a:ext cx="1485503" cy="1618175"/>
            <a:chOff x="3894467" y="1277164"/>
            <a:chExt cx="1980671" cy="2157566"/>
          </a:xfrm>
          <a:solidFill>
            <a:srgbClr val="A2DAD3"/>
          </a:solidFill>
        </p:grpSpPr>
        <p:sp>
          <p:nvSpPr>
            <p:cNvPr id="37" name="矩形 36"/>
            <p:cNvSpPr/>
            <p:nvPr/>
          </p:nvSpPr>
          <p:spPr>
            <a:xfrm>
              <a:off x="3894467" y="1277164"/>
              <a:ext cx="1980671" cy="2157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 cstate="screen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7739" y="1864177"/>
              <a:ext cx="894126" cy="983540"/>
            </a:xfrm>
            <a:prstGeom prst="rect">
              <a:avLst/>
            </a:prstGeom>
            <a:grpFill/>
          </p:spPr>
        </p:pic>
      </p:grpSp>
      <p:pic>
        <p:nvPicPr>
          <p:cNvPr id="2" name="图片 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92" y="1658551"/>
            <a:ext cx="640800" cy="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98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5" grpId="0" animBg="1"/>
      <p:bldP spid="23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垃圾管理</a:t>
            </a: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779852" y="1338367"/>
            <a:ext cx="5570415" cy="56287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8" name="右箭头 4"/>
          <p:cNvSpPr>
            <a:spLocks noChangeArrowheads="1"/>
          </p:cNvSpPr>
          <p:nvPr/>
        </p:nvSpPr>
        <p:spPr bwMode="auto">
          <a:xfrm>
            <a:off x="2726302" y="1446657"/>
            <a:ext cx="431972" cy="346292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80565" y="1338367"/>
            <a:ext cx="1834988" cy="562872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2779852" y="2177320"/>
            <a:ext cx="5570415" cy="56287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1" name="右箭头 7"/>
          <p:cNvSpPr>
            <a:spLocks noChangeArrowheads="1"/>
          </p:cNvSpPr>
          <p:nvPr/>
        </p:nvSpPr>
        <p:spPr bwMode="auto">
          <a:xfrm>
            <a:off x="2726302" y="2285611"/>
            <a:ext cx="431972" cy="346291"/>
          </a:xfrm>
          <a:prstGeom prst="rightArrow">
            <a:avLst>
              <a:gd name="adj1" fmla="val 50000"/>
              <a:gd name="adj2" fmla="val 4993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980565" y="2177320"/>
            <a:ext cx="1834988" cy="562873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2779852" y="3040075"/>
            <a:ext cx="5570415" cy="56287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4" name="右箭头 10"/>
          <p:cNvSpPr>
            <a:spLocks noChangeArrowheads="1"/>
          </p:cNvSpPr>
          <p:nvPr/>
        </p:nvSpPr>
        <p:spPr bwMode="auto">
          <a:xfrm>
            <a:off x="2726302" y="3148365"/>
            <a:ext cx="431972" cy="346292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980565" y="3040075"/>
            <a:ext cx="1834988" cy="562872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9" name="TextBox 16"/>
          <p:cNvSpPr>
            <a:spLocks noChangeArrowheads="1"/>
          </p:cNvSpPr>
          <p:nvPr/>
        </p:nvSpPr>
        <p:spPr bwMode="auto">
          <a:xfrm>
            <a:off x="1273305" y="1458557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</a:t>
            </a:r>
            <a:r>
              <a:rPr lang="zh-CN" altLang="en-US" sz="1649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要功能</a:t>
            </a:r>
            <a:endParaRPr lang="zh-CN" altLang="en-US" sz="1574" dirty="0"/>
          </a:p>
        </p:txBody>
      </p:sp>
      <p:sp>
        <p:nvSpPr>
          <p:cNvPr id="20" name="TextBox 17"/>
          <p:cNvSpPr>
            <a:spLocks noChangeArrowheads="1"/>
          </p:cNvSpPr>
          <p:nvPr/>
        </p:nvSpPr>
        <p:spPr bwMode="auto">
          <a:xfrm>
            <a:off x="3276085" y="1393108"/>
            <a:ext cx="4804051" cy="5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管理员对垃圾信息的增加、删除、修改</a:t>
            </a:r>
            <a:endParaRPr lang="en-US" altLang="zh-CN" sz="1574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zh-CN" altLang="en-US" sz="157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</a:t>
            </a:r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户根据自己的需要搜索相关垃圾的信息</a:t>
            </a:r>
            <a:endParaRPr lang="zh-CN" altLang="en-US" sz="15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18"/>
          <p:cNvSpPr>
            <a:spLocks noChangeArrowheads="1"/>
          </p:cNvSpPr>
          <p:nvPr/>
        </p:nvSpPr>
        <p:spPr bwMode="auto">
          <a:xfrm>
            <a:off x="1282826" y="2285611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</a:t>
            </a:r>
            <a:endParaRPr lang="zh-CN" altLang="en-US" sz="1574" dirty="0"/>
          </a:p>
        </p:txBody>
      </p:sp>
      <p:sp>
        <p:nvSpPr>
          <p:cNvPr id="22" name="TextBox 19"/>
          <p:cNvSpPr>
            <a:spLocks noChangeArrowheads="1"/>
          </p:cNvSpPr>
          <p:nvPr/>
        </p:nvSpPr>
        <p:spPr bwMode="auto">
          <a:xfrm>
            <a:off x="3276085" y="2220161"/>
            <a:ext cx="4804051" cy="5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垃圾名称、垃圾详细信息及处理方法、相应图片、垃圾类别</a:t>
            </a:r>
            <a:endParaRPr lang="zh-CN" altLang="en-US" sz="15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0"/>
          <p:cNvSpPr>
            <a:spLocks noChangeArrowheads="1"/>
          </p:cNvSpPr>
          <p:nvPr/>
        </p:nvSpPr>
        <p:spPr bwMode="auto">
          <a:xfrm>
            <a:off x="1282826" y="3148364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</a:t>
            </a:r>
            <a:endParaRPr lang="zh-CN" altLang="en-US" sz="1574" dirty="0"/>
          </a:p>
        </p:txBody>
      </p:sp>
      <p:sp>
        <p:nvSpPr>
          <p:cNvPr id="24" name="TextBox 21"/>
          <p:cNvSpPr>
            <a:spLocks noChangeArrowheads="1"/>
          </p:cNvSpPr>
          <p:nvPr/>
        </p:nvSpPr>
        <p:spPr bwMode="auto">
          <a:xfrm>
            <a:off x="3276085" y="3082915"/>
            <a:ext cx="4804051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在用户界面显示完整的一个垃圾信息</a:t>
            </a:r>
            <a:endParaRPr lang="zh-CN" altLang="en-US" sz="15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62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9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  <p:bldP spid="15" grpId="0" bldLvl="0" animBg="1" autoUpdateAnimBg="0"/>
      <p:bldP spid="19" grpId="0" bldLvl="0" autoUpdateAnimBg="0"/>
      <p:bldP spid="20" grpId="0" bldLvl="0" autoUpdateAnimBg="0"/>
      <p:bldP spid="21" grpId="0" bldLvl="0" autoUpdateAnimBg="0"/>
      <p:bldP spid="22" grpId="0" bldLvl="0" autoUpdateAnimBg="0"/>
      <p:bldP spid="23" grpId="0" bldLvl="0" autoUpdateAnimBg="0"/>
      <p:bldP spid="24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用户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管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理</a:t>
            </a: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779852" y="1338367"/>
            <a:ext cx="5570415" cy="56287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8" name="右箭头 4"/>
          <p:cNvSpPr>
            <a:spLocks noChangeArrowheads="1"/>
          </p:cNvSpPr>
          <p:nvPr/>
        </p:nvSpPr>
        <p:spPr bwMode="auto">
          <a:xfrm>
            <a:off x="2726302" y="1446657"/>
            <a:ext cx="431972" cy="346292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80565" y="1338367"/>
            <a:ext cx="1834988" cy="562872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2779852" y="2177320"/>
            <a:ext cx="5570415" cy="56287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1" name="右箭头 7"/>
          <p:cNvSpPr>
            <a:spLocks noChangeArrowheads="1"/>
          </p:cNvSpPr>
          <p:nvPr/>
        </p:nvSpPr>
        <p:spPr bwMode="auto">
          <a:xfrm>
            <a:off x="2726302" y="2285611"/>
            <a:ext cx="431972" cy="346291"/>
          </a:xfrm>
          <a:prstGeom prst="rightArrow">
            <a:avLst>
              <a:gd name="adj1" fmla="val 50000"/>
              <a:gd name="adj2" fmla="val 4993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980565" y="2177320"/>
            <a:ext cx="1834988" cy="562873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2779852" y="3040075"/>
            <a:ext cx="5570415" cy="56287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4" name="右箭头 10"/>
          <p:cNvSpPr>
            <a:spLocks noChangeArrowheads="1"/>
          </p:cNvSpPr>
          <p:nvPr/>
        </p:nvSpPr>
        <p:spPr bwMode="auto">
          <a:xfrm>
            <a:off x="2726302" y="3148365"/>
            <a:ext cx="431972" cy="346292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980565" y="3040075"/>
            <a:ext cx="1834988" cy="562872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9" name="TextBox 16"/>
          <p:cNvSpPr>
            <a:spLocks noChangeArrowheads="1"/>
          </p:cNvSpPr>
          <p:nvPr/>
        </p:nvSpPr>
        <p:spPr bwMode="auto">
          <a:xfrm>
            <a:off x="1273305" y="1458557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</a:t>
            </a:r>
            <a:r>
              <a:rPr lang="zh-CN" altLang="en-US" sz="1649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要功能</a:t>
            </a:r>
            <a:endParaRPr lang="zh-CN" altLang="en-US" sz="1574" dirty="0"/>
          </a:p>
        </p:txBody>
      </p:sp>
      <p:sp>
        <p:nvSpPr>
          <p:cNvPr id="20" name="TextBox 17"/>
          <p:cNvSpPr>
            <a:spLocks noChangeArrowheads="1"/>
          </p:cNvSpPr>
          <p:nvPr/>
        </p:nvSpPr>
        <p:spPr bwMode="auto">
          <a:xfrm>
            <a:off x="3276085" y="1393108"/>
            <a:ext cx="4804051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用户的登录与注册、密码的修改</a:t>
            </a:r>
            <a:endParaRPr lang="zh-CN" altLang="en-US" sz="15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18"/>
          <p:cNvSpPr>
            <a:spLocks noChangeArrowheads="1"/>
          </p:cNvSpPr>
          <p:nvPr/>
        </p:nvSpPr>
        <p:spPr bwMode="auto">
          <a:xfrm>
            <a:off x="1282826" y="2285611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</a:t>
            </a:r>
            <a:endParaRPr lang="zh-CN" altLang="en-US" sz="1574" dirty="0"/>
          </a:p>
        </p:txBody>
      </p:sp>
      <p:sp>
        <p:nvSpPr>
          <p:cNvPr id="22" name="TextBox 19"/>
          <p:cNvSpPr>
            <a:spLocks noChangeArrowheads="1"/>
          </p:cNvSpPr>
          <p:nvPr/>
        </p:nvSpPr>
        <p:spPr bwMode="auto">
          <a:xfrm>
            <a:off x="3276085" y="2220161"/>
            <a:ext cx="4804051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注册时，由用户按照要求填写个人信息</a:t>
            </a:r>
            <a:endParaRPr lang="zh-CN" altLang="en-US" sz="15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0"/>
          <p:cNvSpPr>
            <a:spLocks noChangeArrowheads="1"/>
          </p:cNvSpPr>
          <p:nvPr/>
        </p:nvSpPr>
        <p:spPr bwMode="auto">
          <a:xfrm>
            <a:off x="1282826" y="3148364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</a:t>
            </a:r>
            <a:endParaRPr lang="zh-CN" altLang="en-US" sz="1574" dirty="0"/>
          </a:p>
        </p:txBody>
      </p:sp>
      <p:sp>
        <p:nvSpPr>
          <p:cNvPr id="24" name="TextBox 21"/>
          <p:cNvSpPr>
            <a:spLocks noChangeArrowheads="1"/>
          </p:cNvSpPr>
          <p:nvPr/>
        </p:nvSpPr>
        <p:spPr bwMode="auto">
          <a:xfrm>
            <a:off x="3276085" y="3082915"/>
            <a:ext cx="4804051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后</a:t>
            </a:r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台管理界面显示用户列表</a:t>
            </a:r>
            <a:endParaRPr lang="zh-CN" altLang="en-US" sz="15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09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9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  <p:bldP spid="15" grpId="0" bldLvl="0" animBg="1" autoUpdateAnimBg="0"/>
      <p:bldP spid="19" grpId="0" bldLvl="0" autoUpdateAnimBg="0"/>
      <p:bldP spid="20" grpId="0" bldLvl="0" autoUpdateAnimBg="0"/>
      <p:bldP spid="21" grpId="0" bldLvl="0" autoUpdateAnimBg="0"/>
      <p:bldP spid="22" grpId="0" bldLvl="0" autoUpdateAnimBg="0"/>
      <p:bldP spid="23" grpId="0" bldLvl="0" autoUpdateAnimBg="0"/>
      <p:bldP spid="24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新闻管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理</a:t>
            </a: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606116" y="1419883"/>
            <a:ext cx="5570415" cy="56287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8" name="右箭头 4"/>
          <p:cNvSpPr>
            <a:spLocks noChangeArrowheads="1"/>
          </p:cNvSpPr>
          <p:nvPr/>
        </p:nvSpPr>
        <p:spPr bwMode="auto">
          <a:xfrm>
            <a:off x="2726302" y="1446657"/>
            <a:ext cx="431972" cy="346292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80565" y="1338367"/>
            <a:ext cx="1834988" cy="562872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2779852" y="2177320"/>
            <a:ext cx="5570415" cy="56287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1" name="右箭头 7"/>
          <p:cNvSpPr>
            <a:spLocks noChangeArrowheads="1"/>
          </p:cNvSpPr>
          <p:nvPr/>
        </p:nvSpPr>
        <p:spPr bwMode="auto">
          <a:xfrm>
            <a:off x="2726302" y="2285611"/>
            <a:ext cx="431972" cy="346291"/>
          </a:xfrm>
          <a:prstGeom prst="rightArrow">
            <a:avLst>
              <a:gd name="adj1" fmla="val 50000"/>
              <a:gd name="adj2" fmla="val 4993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980565" y="2177320"/>
            <a:ext cx="1834988" cy="562873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2779852" y="3040075"/>
            <a:ext cx="5570415" cy="56287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4" name="右箭头 10"/>
          <p:cNvSpPr>
            <a:spLocks noChangeArrowheads="1"/>
          </p:cNvSpPr>
          <p:nvPr/>
        </p:nvSpPr>
        <p:spPr bwMode="auto">
          <a:xfrm>
            <a:off x="2726302" y="3148365"/>
            <a:ext cx="431972" cy="346292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980565" y="3040075"/>
            <a:ext cx="1834988" cy="562872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9" name="TextBox 16"/>
          <p:cNvSpPr>
            <a:spLocks noChangeArrowheads="1"/>
          </p:cNvSpPr>
          <p:nvPr/>
        </p:nvSpPr>
        <p:spPr bwMode="auto">
          <a:xfrm>
            <a:off x="1273305" y="1458557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</a:t>
            </a:r>
            <a:r>
              <a:rPr lang="zh-CN" altLang="en-US" sz="1649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要功能</a:t>
            </a:r>
            <a:endParaRPr lang="zh-CN" altLang="en-US" sz="1574" dirty="0"/>
          </a:p>
        </p:txBody>
      </p:sp>
      <p:sp>
        <p:nvSpPr>
          <p:cNvPr id="20" name="TextBox 17"/>
          <p:cNvSpPr>
            <a:spLocks noChangeArrowheads="1"/>
          </p:cNvSpPr>
          <p:nvPr/>
        </p:nvSpPr>
        <p:spPr bwMode="auto">
          <a:xfrm>
            <a:off x="3276085" y="1393108"/>
            <a:ext cx="4804051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管理员对新闻信息的增加、删除、修改</a:t>
            </a:r>
            <a:endParaRPr lang="en-US" altLang="zh-CN" sz="1574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18"/>
          <p:cNvSpPr>
            <a:spLocks noChangeArrowheads="1"/>
          </p:cNvSpPr>
          <p:nvPr/>
        </p:nvSpPr>
        <p:spPr bwMode="auto">
          <a:xfrm>
            <a:off x="1282826" y="2285611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</a:t>
            </a:r>
            <a:endParaRPr lang="zh-CN" altLang="en-US" sz="1574" dirty="0"/>
          </a:p>
        </p:txBody>
      </p:sp>
      <p:sp>
        <p:nvSpPr>
          <p:cNvPr id="22" name="TextBox 19"/>
          <p:cNvSpPr>
            <a:spLocks noChangeArrowheads="1"/>
          </p:cNvSpPr>
          <p:nvPr/>
        </p:nvSpPr>
        <p:spPr bwMode="auto">
          <a:xfrm>
            <a:off x="3276085" y="2220161"/>
            <a:ext cx="4804051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</a:t>
            </a:r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闻标题、新闻作者、新闻内容</a:t>
            </a:r>
            <a:endParaRPr lang="zh-CN" altLang="en-US" sz="15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0"/>
          <p:cNvSpPr>
            <a:spLocks noChangeArrowheads="1"/>
          </p:cNvSpPr>
          <p:nvPr/>
        </p:nvSpPr>
        <p:spPr bwMode="auto">
          <a:xfrm>
            <a:off x="1282826" y="3148364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</a:t>
            </a:r>
            <a:endParaRPr lang="zh-CN" altLang="en-US" sz="1574" dirty="0"/>
          </a:p>
        </p:txBody>
      </p:sp>
      <p:sp>
        <p:nvSpPr>
          <p:cNvPr id="24" name="TextBox 21"/>
          <p:cNvSpPr>
            <a:spLocks noChangeArrowheads="1"/>
          </p:cNvSpPr>
          <p:nvPr/>
        </p:nvSpPr>
        <p:spPr bwMode="auto">
          <a:xfrm>
            <a:off x="3276085" y="3082915"/>
            <a:ext cx="4804051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在用户使用的界面显示完整的一个新闻信息</a:t>
            </a:r>
            <a:endParaRPr lang="zh-CN" altLang="en-US" sz="15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04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9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  <p:bldP spid="15" grpId="0" bldLvl="0" animBg="1" autoUpdateAnimBg="0"/>
      <p:bldP spid="19" grpId="0" bldLvl="0" autoUpdateAnimBg="0"/>
      <p:bldP spid="20" grpId="0" bldLvl="0" autoUpdateAnimBg="0"/>
      <p:bldP spid="21" grpId="0" bldLvl="0" autoUpdateAnimBg="0"/>
      <p:bldP spid="22" grpId="0" bldLvl="0" autoUpdateAnimBg="0"/>
      <p:bldP spid="23" grpId="0" bldLvl="0" autoUpdateAnimBg="0"/>
      <p:bldP spid="24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264" y="171450"/>
            <a:ext cx="226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论坛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管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理</a:t>
            </a:r>
          </a:p>
        </p:txBody>
      </p:sp>
      <p:sp>
        <p:nvSpPr>
          <p:cNvPr id="5" name="矩形 4"/>
          <p:cNvSpPr/>
          <p:nvPr/>
        </p:nvSpPr>
        <p:spPr>
          <a:xfrm>
            <a:off x="-2381" y="177166"/>
            <a:ext cx="89535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>
            <a:off x="103346" y="177166"/>
            <a:ext cx="73343" cy="354806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779852" y="1338367"/>
            <a:ext cx="5570415" cy="56287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8" name="右箭头 4"/>
          <p:cNvSpPr>
            <a:spLocks noChangeArrowheads="1"/>
          </p:cNvSpPr>
          <p:nvPr/>
        </p:nvSpPr>
        <p:spPr bwMode="auto">
          <a:xfrm>
            <a:off x="2726302" y="1446657"/>
            <a:ext cx="431972" cy="346292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80565" y="1338367"/>
            <a:ext cx="1834988" cy="562872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2779852" y="2177320"/>
            <a:ext cx="5570415" cy="56287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1" name="右箭头 7"/>
          <p:cNvSpPr>
            <a:spLocks noChangeArrowheads="1"/>
          </p:cNvSpPr>
          <p:nvPr/>
        </p:nvSpPr>
        <p:spPr bwMode="auto">
          <a:xfrm>
            <a:off x="2726302" y="2285611"/>
            <a:ext cx="431972" cy="346291"/>
          </a:xfrm>
          <a:prstGeom prst="rightArrow">
            <a:avLst>
              <a:gd name="adj1" fmla="val 50000"/>
              <a:gd name="adj2" fmla="val 4993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980565" y="2177320"/>
            <a:ext cx="1834988" cy="562873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2779852" y="3040075"/>
            <a:ext cx="5570415" cy="56287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4" name="右箭头 10"/>
          <p:cNvSpPr>
            <a:spLocks noChangeArrowheads="1"/>
          </p:cNvSpPr>
          <p:nvPr/>
        </p:nvSpPr>
        <p:spPr bwMode="auto">
          <a:xfrm>
            <a:off x="2726302" y="3148365"/>
            <a:ext cx="431972" cy="346292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980565" y="3040075"/>
            <a:ext cx="1834988" cy="562872"/>
          </a:xfrm>
          <a:prstGeom prst="rect">
            <a:avLst/>
          </a:prstGeom>
          <a:solidFill>
            <a:srgbClr val="A2DAD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49"/>
          </a:p>
        </p:txBody>
      </p:sp>
      <p:sp>
        <p:nvSpPr>
          <p:cNvPr id="19" name="TextBox 16"/>
          <p:cNvSpPr>
            <a:spLocks noChangeArrowheads="1"/>
          </p:cNvSpPr>
          <p:nvPr/>
        </p:nvSpPr>
        <p:spPr bwMode="auto">
          <a:xfrm>
            <a:off x="1273305" y="1458557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</a:t>
            </a:r>
            <a:r>
              <a:rPr lang="zh-CN" altLang="en-US" sz="1649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要功能</a:t>
            </a:r>
            <a:endParaRPr lang="zh-CN" altLang="en-US" sz="1574" dirty="0"/>
          </a:p>
        </p:txBody>
      </p:sp>
      <p:sp>
        <p:nvSpPr>
          <p:cNvPr id="20" name="TextBox 17"/>
          <p:cNvSpPr>
            <a:spLocks noChangeArrowheads="1"/>
          </p:cNvSpPr>
          <p:nvPr/>
        </p:nvSpPr>
        <p:spPr bwMode="auto">
          <a:xfrm>
            <a:off x="3276085" y="1393108"/>
            <a:ext cx="4804051" cy="5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管理员在后台对帖子进行审查</a:t>
            </a:r>
            <a:endParaRPr lang="en-US" altLang="zh-CN" sz="1574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用户在论坛中进行发帖、回帖</a:t>
            </a:r>
            <a:endParaRPr lang="zh-CN" altLang="en-US" sz="15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18"/>
          <p:cNvSpPr>
            <a:spLocks noChangeArrowheads="1"/>
          </p:cNvSpPr>
          <p:nvPr/>
        </p:nvSpPr>
        <p:spPr bwMode="auto">
          <a:xfrm>
            <a:off x="1282826" y="2285611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</a:t>
            </a:r>
            <a:endParaRPr lang="zh-CN" altLang="en-US" sz="1574" dirty="0"/>
          </a:p>
        </p:txBody>
      </p:sp>
      <p:sp>
        <p:nvSpPr>
          <p:cNvPr id="22" name="TextBox 19"/>
          <p:cNvSpPr>
            <a:spLocks noChangeArrowheads="1"/>
          </p:cNvSpPr>
          <p:nvPr/>
        </p:nvSpPr>
        <p:spPr bwMode="auto">
          <a:xfrm>
            <a:off x="3276085" y="2220161"/>
            <a:ext cx="4804051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由用户输入的主贴的标题、主贴内容、和回帖内容</a:t>
            </a:r>
            <a:endParaRPr lang="zh-CN" altLang="en-US" sz="15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0"/>
          <p:cNvSpPr>
            <a:spLocks noChangeArrowheads="1"/>
          </p:cNvSpPr>
          <p:nvPr/>
        </p:nvSpPr>
        <p:spPr bwMode="auto">
          <a:xfrm>
            <a:off x="1282826" y="3148364"/>
            <a:ext cx="1253076" cy="3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4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</a:t>
            </a:r>
            <a:endParaRPr lang="zh-CN" altLang="en-US" sz="1574" dirty="0"/>
          </a:p>
        </p:txBody>
      </p:sp>
      <p:sp>
        <p:nvSpPr>
          <p:cNvPr id="24" name="TextBox 21"/>
          <p:cNvSpPr>
            <a:spLocks noChangeArrowheads="1"/>
          </p:cNvSpPr>
          <p:nvPr/>
        </p:nvSpPr>
        <p:spPr bwMode="auto">
          <a:xfrm>
            <a:off x="3276085" y="3082915"/>
            <a:ext cx="4804051" cy="5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在论坛界面显示用户的输入信息</a:t>
            </a:r>
            <a:endParaRPr lang="en-US" altLang="zh-CN" sz="1574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zh-CN" altLang="en-US" sz="157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在后台界面显示用户的输入信息</a:t>
            </a:r>
            <a:endParaRPr lang="zh-CN" altLang="en-US" sz="157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80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9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  <p:bldP spid="15" grpId="0" bldLvl="0" animBg="1" autoUpdateAnimBg="0"/>
      <p:bldP spid="19" grpId="0" bldLvl="0" autoUpdateAnimBg="0"/>
      <p:bldP spid="20" grpId="0" bldLvl="0" autoUpdateAnimBg="0"/>
      <p:bldP spid="21" grpId="0" bldLvl="0" autoUpdateAnimBg="0"/>
      <p:bldP spid="22" grpId="0" bldLvl="0" autoUpdateAnimBg="0"/>
      <p:bldP spid="23" grpId="0" bldLvl="0" autoUpdateAnimBg="0"/>
      <p:bldP spid="24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1002</Words>
  <Application>Microsoft Office PowerPoint</Application>
  <PresentationFormat>全屏显示(16:9)</PresentationFormat>
  <Paragraphs>126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Iskoola Pota</vt:lpstr>
      <vt:lpstr>Mangal</vt:lpstr>
      <vt:lpstr>方正舒体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清新论文答辩</dc:title>
  <dc:creator>第一PPT</dc:creator>
  <cp:keywords>www.1ppt.com</cp:keywords>
  <cp:lastModifiedBy>Zhou Hao</cp:lastModifiedBy>
  <cp:revision>27</cp:revision>
  <dcterms:created xsi:type="dcterms:W3CDTF">2016-11-23T12:11:10Z</dcterms:created>
  <dcterms:modified xsi:type="dcterms:W3CDTF">2019-12-10T13:43:18Z</dcterms:modified>
</cp:coreProperties>
</file>