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handoutMasterIdLst>
    <p:handoutMasterId r:id="rId44"/>
  </p:handoutMasterIdLst>
  <p:sldIdLst>
    <p:sldId id="256" r:id="rId2"/>
    <p:sldId id="634" r:id="rId3"/>
    <p:sldId id="412" r:id="rId4"/>
    <p:sldId id="637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38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36" r:id="rId27"/>
    <p:sldId id="639" r:id="rId28"/>
    <p:sldId id="660" r:id="rId29"/>
    <p:sldId id="661" r:id="rId30"/>
    <p:sldId id="66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0" r:id="rId39"/>
    <p:sldId id="671" r:id="rId40"/>
    <p:sldId id="672" r:id="rId41"/>
    <p:sldId id="635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009A46"/>
    <a:srgbClr val="0070C0"/>
    <a:srgbClr val="231F20"/>
    <a:srgbClr val="F9FAFB"/>
    <a:srgbClr val="B4DD93"/>
    <a:srgbClr val="C5D8A0"/>
    <a:srgbClr val="82794A"/>
    <a:srgbClr val="AC328C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88" autoAdjust="0"/>
    <p:restoredTop sz="80510" autoAdjust="0"/>
  </p:normalViewPr>
  <p:slideViewPr>
    <p:cSldViewPr>
      <p:cViewPr varScale="1">
        <p:scale>
          <a:sx n="57" d="100"/>
          <a:sy n="57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2014/11/25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2014/11/25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内核内存映射（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mmap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21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进程地址空间组成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6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系统调用（续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07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vm_area_struct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13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VMA</a:t>
            </a:r>
            <a:r>
              <a:rPr lang="zh-CN" altLang="en-US" dirty="0" smtClean="0"/>
              <a:t>（虚拟内存区域）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73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设备驱动中的 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77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mmap</a:t>
            </a:r>
            <a:r>
              <a:rPr lang="zh-CN" altLang="en-US" dirty="0" smtClean="0"/>
              <a:t>系统调用和驱动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对接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91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驱动中的 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9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驱动中的 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26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内核内存映射的作用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7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驱动中的 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56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驱动中的 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98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驱动中的 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65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platform</a:t>
            </a: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50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platform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驱动编程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36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软件，硬件分离思想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20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软件，硬件分离思想（续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74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软件，硬件分离思想（续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31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软件，硬件分离思想（续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6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platform</a:t>
            </a:r>
            <a:r>
              <a:rPr lang="zh-CN" altLang="en-US" dirty="0" smtClean="0"/>
              <a:t>总线定义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7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】LED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16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platform_device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29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resource</a:t>
            </a:r>
            <a:r>
              <a:rPr lang="zh-CN" altLang="en-US" dirty="0" smtClean="0"/>
              <a:t>资源定义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02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platform_device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03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platform_device</a:t>
            </a:r>
            <a:r>
              <a:rPr lang="zh-CN" altLang="en-US" dirty="0" smtClean="0"/>
              <a:t>一般使用方法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30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platform_driver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0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platform_driver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06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platform</a:t>
            </a:r>
            <a:r>
              <a:rPr lang="zh-CN" altLang="en-US" dirty="0" smtClean="0"/>
              <a:t>注册一般方法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25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3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按键驱动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数据流走向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3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处理数据量很大时的问题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7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处理数据量很大时的问题（续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58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内核中对处理大量数据的解决机制 </a:t>
            </a:r>
            <a:r>
              <a:rPr lang="en-US" altLang="zh-CN" dirty="0" err="1" smtClean="0"/>
              <a:t>mmap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5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内核中对处理大量数据的解决机制 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7" name="十字形 16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十字形 17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LDD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5255" y="3564703"/>
            <a:ext cx="5048873" cy="6229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LDD</a:t>
            </a:r>
            <a:r>
              <a:rPr lang="zh-CN" altLang="en-US" dirty="0" smtClean="0"/>
              <a:t>驱动开发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11150" y="3558904"/>
            <a:ext cx="4392513" cy="647675"/>
          </a:xfrm>
        </p:spPr>
        <p:txBody>
          <a:bodyPr/>
          <a:lstStyle/>
          <a:p>
            <a:r>
              <a:rPr lang="en-US" altLang="zh-CN" dirty="0" smtClean="0"/>
              <a:t>DAY09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内核中对处理大量数据的解决机制 </a:t>
            </a:r>
            <a:r>
              <a:rPr lang="en-US" altLang="zh-CN" dirty="0" err="1"/>
              <a:t>mmap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124744"/>
            <a:ext cx="8064896" cy="1009507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23"/>
          <p:cNvGrpSpPr/>
          <p:nvPr/>
        </p:nvGrpSpPr>
        <p:grpSpPr>
          <a:xfrm>
            <a:off x="796840" y="1916832"/>
            <a:ext cx="7719968" cy="3125559"/>
            <a:chOff x="714348" y="1418925"/>
            <a:chExt cx="7222079" cy="3409936"/>
          </a:xfrm>
        </p:grpSpPr>
        <p:sp>
          <p:nvSpPr>
            <p:cNvPr id="5" name="矩形 4"/>
            <p:cNvSpPr/>
            <p:nvPr/>
          </p:nvSpPr>
          <p:spPr>
            <a:xfrm>
              <a:off x="714348" y="2333546"/>
              <a:ext cx="1578476" cy="15151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14348" y="1418925"/>
              <a:ext cx="7222079" cy="91462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read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write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ioctl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0378" y="2333546"/>
              <a:ext cx="1578476" cy="15151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57951" y="2333546"/>
              <a:ext cx="1578476" cy="151512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硬件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2292824" y="2565779"/>
              <a:ext cx="1287554" cy="395785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5158854" y="2565779"/>
              <a:ext cx="1287554" cy="395785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箭头 10"/>
            <p:cNvSpPr/>
            <p:nvPr/>
          </p:nvSpPr>
          <p:spPr>
            <a:xfrm>
              <a:off x="5158854" y="3534770"/>
              <a:ext cx="1199097" cy="313899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箭头 11"/>
            <p:cNvSpPr/>
            <p:nvPr/>
          </p:nvSpPr>
          <p:spPr>
            <a:xfrm>
              <a:off x="2292824" y="3534770"/>
              <a:ext cx="1199097" cy="313899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37812" y="3997568"/>
              <a:ext cx="4320139" cy="831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把设备映射到用户空间，用户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直接访问硬件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，进行一次数据拷贝</a:t>
              </a:r>
            </a:p>
            <a:p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下弧形箭头 13"/>
          <p:cNvSpPr/>
          <p:nvPr/>
        </p:nvSpPr>
        <p:spPr>
          <a:xfrm>
            <a:off x="1361070" y="4143944"/>
            <a:ext cx="6318913" cy="1600359"/>
          </a:xfrm>
          <a:prstGeom prst="curved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9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内核中对处理大量数据的解决机制 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195357"/>
            <a:ext cx="8064896" cy="2418483"/>
          </a:xfrm>
        </p:spPr>
        <p:txBody>
          <a:bodyPr/>
          <a:lstStyle/>
          <a:p>
            <a:r>
              <a:rPr lang="zh-CN" altLang="en-US" dirty="0"/>
              <a:t>mmap操作提供了一种机制，让用户程序直接访问设备内存</a:t>
            </a:r>
          </a:p>
          <a:p>
            <a:r>
              <a:rPr lang="zh-CN" altLang="en-US" dirty="0"/>
              <a:t>这种机制，相比较在用户空间和内核空间互相拷贝数据，效率更高。在要求高性能的应用当中比较常用。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3835461"/>
            <a:ext cx="666399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映射内存必须是页面大小的整数倍</a:t>
            </a:r>
          </a:p>
        </p:txBody>
      </p:sp>
    </p:spTree>
    <p:extLst>
      <p:ext uri="{BB962C8B-B14F-4D97-AF65-F5344CB8AC3E}">
        <p14:creationId xmlns:p14="http://schemas.microsoft.com/office/powerpoint/2010/main" val="156096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mmap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53606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进程地址空间组成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http://www.chengxuyuans.com/uploads/allimg/130415/092Q46363-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595" y="1916832"/>
            <a:ext cx="7036796" cy="4152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254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2141243"/>
            <a:ext cx="8136904" cy="35394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open(“a.txt”…)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(0,0x1000,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PROT_READ|PROT_WRITE,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MAP_SHARED,fd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memcpy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“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”,…);</a:t>
            </a:r>
          </a:p>
        </p:txBody>
      </p:sp>
    </p:spTree>
    <p:extLst>
      <p:ext uri="{BB962C8B-B14F-4D97-AF65-F5344CB8AC3E}">
        <p14:creationId xmlns:p14="http://schemas.microsoft.com/office/powerpoint/2010/main" val="46388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系统</a:t>
            </a:r>
            <a:r>
              <a:rPr lang="zh-CN" altLang="en-US" dirty="0" smtClean="0"/>
              <a:t>调用（续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www.cfanz.cn/uploads/gif/2013/07/11/0/P4dP7d7Vf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2348880"/>
            <a:ext cx="6525477" cy="382747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961835" y="2348881"/>
            <a:ext cx="3454790" cy="6280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内核如何描述这块区域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49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vm_area_struct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6"/>
          <p:cNvSpPr txBox="1">
            <a:spLocks/>
          </p:cNvSpPr>
          <p:nvPr/>
        </p:nvSpPr>
        <p:spPr>
          <a:xfrm>
            <a:off x="827584" y="2062243"/>
            <a:ext cx="6928126" cy="26340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sz="2400" b="1" smtClean="0"/>
              <a:t>	struct vm_area_struct {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smtClean="0"/>
              <a:t>		struct mm_struct *vm_mm; // </a:t>
            </a:r>
            <a:r>
              <a:rPr lang="zh-CN" altLang="en-US" sz="2400" b="1" smtClean="0"/>
              <a:t>所处的地址空间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smtClean="0"/>
              <a:t>		unsigned long vm_start; // </a:t>
            </a:r>
            <a:r>
              <a:rPr lang="zh-CN" altLang="en-US" sz="2400" b="1" smtClean="0"/>
              <a:t>虚拟内存区起始地址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smtClean="0"/>
              <a:t>		unsigned long vm_end; //</a:t>
            </a:r>
            <a:r>
              <a:rPr lang="zh-CN" altLang="en-US" sz="2400" b="1" smtClean="0"/>
              <a:t>虚拟内存区结束地址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smtClean="0"/>
              <a:t>		pgprot_t vm_page_prot; //</a:t>
            </a:r>
            <a:r>
              <a:rPr lang="zh-CN" altLang="en-US" sz="2400" b="1" smtClean="0"/>
              <a:t>访问权限</a:t>
            </a:r>
            <a:endParaRPr lang="en-US" altLang="zh-CN" sz="2400" b="1" smtClean="0"/>
          </a:p>
          <a:p>
            <a:pPr>
              <a:buFont typeface="Arial" pitchFamily="34" charset="0"/>
              <a:buNone/>
            </a:pPr>
            <a:r>
              <a:rPr lang="en-US" altLang="zh-CN" sz="2400" b="1" smtClean="0"/>
              <a:t>		unsigned long vm_flags; //</a:t>
            </a:r>
            <a:r>
              <a:rPr lang="zh-CN" altLang="en-US" sz="2400" b="1" smtClean="0"/>
              <a:t>虚拟内存区域标志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smtClean="0"/>
              <a:t>		...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smtClean="0"/>
              <a:t>};</a:t>
            </a:r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341262" y="4696262"/>
            <a:ext cx="5650173" cy="11810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内核通过此结构体来管理映射的内存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23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VMA</a:t>
            </a:r>
            <a:r>
              <a:rPr lang="zh-CN" altLang="en-US" dirty="0"/>
              <a:t>（虚拟内存区域）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959298"/>
            <a:ext cx="1305521" cy="18426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应用程序调用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mmap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0737" y="2852198"/>
            <a:ext cx="1828800" cy="18426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系统调用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sys_mmap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5739" y="2852198"/>
            <a:ext cx="2674972" cy="18426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内核查找或者创建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vm_area_struct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来描述映射的内存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40256" y="2852198"/>
            <a:ext cx="1542197" cy="18426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驱动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x_mmap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869037" y="3707501"/>
            <a:ext cx="513944" cy="3548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252583" y="3684931"/>
            <a:ext cx="267300" cy="37741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7220549" y="3684932"/>
            <a:ext cx="319708" cy="37741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18786" y="2060848"/>
            <a:ext cx="7063680" cy="3293307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9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设备驱动中的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09414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file_operations</a:t>
            </a:r>
            <a:r>
              <a:rPr lang="en-US" altLang="zh-CN" dirty="0"/>
              <a:t> :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(*</a:t>
            </a:r>
            <a:r>
              <a:rPr lang="en-US" altLang="zh-CN" dirty="0" err="1"/>
              <a:t>mmap</a:t>
            </a:r>
            <a:r>
              <a:rPr lang="en-US" altLang="zh-CN" dirty="0"/>
              <a:t>)(</a:t>
            </a:r>
            <a:r>
              <a:rPr lang="en-US" altLang="zh-CN" dirty="0" err="1"/>
              <a:t>struct</a:t>
            </a:r>
            <a:r>
              <a:rPr lang="en-US" altLang="zh-CN" dirty="0"/>
              <a:t> file *</a:t>
            </a:r>
            <a:r>
              <a:rPr lang="en-US" altLang="zh-CN" dirty="0" err="1"/>
              <a:t>filp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				</a:t>
            </a:r>
            <a:r>
              <a:rPr lang="en-US" altLang="zh-CN" dirty="0" err="1"/>
              <a:t>vm_area_struct</a:t>
            </a:r>
            <a:r>
              <a:rPr lang="en-US" altLang="zh-CN" dirty="0"/>
              <a:t> *</a:t>
            </a:r>
            <a:r>
              <a:rPr lang="en-US" altLang="zh-CN" dirty="0" err="1"/>
              <a:t>vma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filp</a:t>
            </a:r>
            <a:r>
              <a:rPr lang="en-US" altLang="zh-CN" dirty="0"/>
              <a:t>: </a:t>
            </a:r>
            <a:r>
              <a:rPr lang="zh-CN" altLang="en-US" dirty="0"/>
              <a:t>文件指针</a:t>
            </a:r>
          </a:p>
          <a:p>
            <a:pPr lvl="1"/>
            <a:r>
              <a:rPr lang="en-US" altLang="zh-CN" dirty="0" err="1"/>
              <a:t>vma</a:t>
            </a:r>
            <a:r>
              <a:rPr lang="en-US" altLang="zh-CN" dirty="0"/>
              <a:t>: </a:t>
            </a:r>
            <a:r>
              <a:rPr lang="zh-CN" altLang="en-US" dirty="0"/>
              <a:t>待映射的进程</a:t>
            </a:r>
            <a:r>
              <a:rPr lang="en-US" altLang="zh-CN" dirty="0" err="1"/>
              <a:t>vma</a:t>
            </a:r>
            <a:r>
              <a:rPr lang="zh-CN" altLang="en-US" dirty="0"/>
              <a:t>指针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20119" y="3780430"/>
            <a:ext cx="4544705" cy="9039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</a:rPr>
              <a:t>mmap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3600" b="1" dirty="0" err="1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x_map</a:t>
            </a:r>
            <a:endParaRPr lang="zh-CN" altLang="en-US" sz="3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02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mmap</a:t>
            </a:r>
            <a:r>
              <a:rPr lang="zh-CN" altLang="en-US" dirty="0"/>
              <a:t>系统调用和驱动</a:t>
            </a:r>
            <a:r>
              <a:rPr lang="en-US" altLang="zh-CN" dirty="0" err="1"/>
              <a:t>mmap</a:t>
            </a:r>
            <a:r>
              <a:rPr lang="zh-CN" altLang="en-US" dirty="0"/>
              <a:t>对接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15"/>
          <p:cNvGrpSpPr/>
          <p:nvPr/>
        </p:nvGrpSpPr>
        <p:grpSpPr>
          <a:xfrm>
            <a:off x="539283" y="3449884"/>
            <a:ext cx="2797791" cy="2283372"/>
            <a:chOff x="0" y="2483893"/>
            <a:chExt cx="3179928" cy="1385358"/>
          </a:xfrm>
        </p:grpSpPr>
        <p:sp>
          <p:nvSpPr>
            <p:cNvPr id="5" name="矩形 4"/>
            <p:cNvSpPr/>
            <p:nvPr/>
          </p:nvSpPr>
          <p:spPr>
            <a:xfrm>
              <a:off x="0" y="3036517"/>
              <a:ext cx="3179928" cy="8327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err="1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addr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mmap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addr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: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虚拟地址，指向</a:t>
              </a: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vma_start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483893"/>
              <a:ext cx="3179928" cy="55262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应用程序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13"/>
          <p:cNvGrpSpPr/>
          <p:nvPr/>
        </p:nvGrpSpPr>
        <p:grpSpPr>
          <a:xfrm>
            <a:off x="3634640" y="2265846"/>
            <a:ext cx="2770496" cy="3517812"/>
            <a:chOff x="4617026" y="2458575"/>
            <a:chExt cx="2674973" cy="2420610"/>
          </a:xfrm>
        </p:grpSpPr>
        <p:sp>
          <p:nvSpPr>
            <p:cNvPr id="8" name="矩形 7"/>
            <p:cNvSpPr/>
            <p:nvPr/>
          </p:nvSpPr>
          <p:spPr>
            <a:xfrm>
              <a:off x="4617027" y="3036517"/>
              <a:ext cx="2674972" cy="184266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err="1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vma_area_struct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r>
                <a:rPr lang="en-US" altLang="zh-CN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400" b="1" dirty="0" err="1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vm_start</a:t>
              </a:r>
              <a:endPara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400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vm_end</a:t>
              </a:r>
              <a:endPara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err="1" smtClean="0">
                  <a:solidFill>
                    <a:srgbClr val="FF0000"/>
                  </a:solidFill>
                </a:rPr>
                <a:t>vm_flags</a:t>
              </a:r>
              <a:endParaRPr lang="en-US" altLang="zh-CN" sz="24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用于描述映射内存区域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17026" y="2458575"/>
              <a:ext cx="2674972" cy="55262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内核创建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17"/>
          <p:cNvGrpSpPr/>
          <p:nvPr/>
        </p:nvGrpSpPr>
        <p:grpSpPr>
          <a:xfrm>
            <a:off x="6554963" y="2555542"/>
            <a:ext cx="2567685" cy="3228115"/>
            <a:chOff x="7383439" y="2533114"/>
            <a:chExt cx="1542197" cy="2508788"/>
          </a:xfrm>
        </p:grpSpPr>
        <p:sp>
          <p:nvSpPr>
            <p:cNvPr id="11" name="矩形 10"/>
            <p:cNvSpPr/>
            <p:nvPr/>
          </p:nvSpPr>
          <p:spPr>
            <a:xfrm>
              <a:off x="7383439" y="3199234"/>
              <a:ext cx="1542197" cy="184266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x_mmap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400" b="1" dirty="0" err="1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vma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){</a:t>
              </a:r>
            </a:p>
            <a:p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？？？？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vma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指向内核创建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83439" y="2533114"/>
              <a:ext cx="1542197" cy="6661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驱动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V="1">
            <a:off x="1071546" y="3750134"/>
            <a:ext cx="2852382" cy="661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736573" y="4159566"/>
            <a:ext cx="1132763" cy="3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736573" y="4539715"/>
            <a:ext cx="1009934" cy="1930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6156176" y="3412654"/>
            <a:ext cx="2011129" cy="316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03356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内核内存映射（</a:t>
                      </a: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mmap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platform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5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驱动中的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23"/>
          <p:cNvGrpSpPr/>
          <p:nvPr/>
        </p:nvGrpSpPr>
        <p:grpSpPr>
          <a:xfrm>
            <a:off x="794921" y="1700808"/>
            <a:ext cx="7719968" cy="3125559"/>
            <a:chOff x="714348" y="1418925"/>
            <a:chExt cx="7222079" cy="3409936"/>
          </a:xfrm>
        </p:grpSpPr>
        <p:sp>
          <p:nvSpPr>
            <p:cNvPr id="5" name="矩形 4"/>
            <p:cNvSpPr/>
            <p:nvPr/>
          </p:nvSpPr>
          <p:spPr>
            <a:xfrm>
              <a:off x="714348" y="2333546"/>
              <a:ext cx="1578476" cy="15151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14348" y="1418925"/>
              <a:ext cx="7222079" cy="91462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read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write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ioctl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0378" y="2333546"/>
              <a:ext cx="1578476" cy="15151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57951" y="2333546"/>
              <a:ext cx="1578476" cy="151512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硬件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2292824" y="2565779"/>
              <a:ext cx="1287554" cy="395785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5158854" y="2565779"/>
              <a:ext cx="1287554" cy="395785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箭头 10"/>
            <p:cNvSpPr/>
            <p:nvPr/>
          </p:nvSpPr>
          <p:spPr>
            <a:xfrm>
              <a:off x="5158854" y="3534770"/>
              <a:ext cx="1199097" cy="313899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箭头 11"/>
            <p:cNvSpPr/>
            <p:nvPr/>
          </p:nvSpPr>
          <p:spPr>
            <a:xfrm>
              <a:off x="2292824" y="3534770"/>
              <a:ext cx="1199097" cy="313899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37812" y="3997568"/>
              <a:ext cx="4320139" cy="831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把设备映射到用户空间，用户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直接访问硬件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，进行一次数据拷贝</a:t>
              </a:r>
            </a:p>
            <a:p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下弧形箭头 13"/>
          <p:cNvSpPr/>
          <p:nvPr/>
        </p:nvSpPr>
        <p:spPr>
          <a:xfrm>
            <a:off x="1458997" y="3927921"/>
            <a:ext cx="6318913" cy="1600359"/>
          </a:xfrm>
          <a:prstGeom prst="curved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58997" y="3927921"/>
            <a:ext cx="6318913" cy="1325722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驱动中的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67744" y="2272703"/>
            <a:ext cx="6518966" cy="9108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应用程序不能直接访问硬件！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7744" y="3573016"/>
            <a:ext cx="6518966" cy="9108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内核虚拟地址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ioremap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物理地址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read,write,ioctl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次拷贝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2267744" y="4914693"/>
            <a:ext cx="6518966" cy="9108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把物理地址映射到用户进程虚拟地址（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次）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989" y="4483861"/>
            <a:ext cx="1637731" cy="80899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如何实现映射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1803720" y="4888358"/>
            <a:ext cx="464024" cy="4044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8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驱动中的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1600" y="1844824"/>
            <a:ext cx="7151426" cy="18290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x_map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vma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vma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vm_start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已知的用户进程虚拟地址；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物理地址看芯片手册；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8262" y="4083279"/>
            <a:ext cx="4137546" cy="13143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万事具备，只欠“东风”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0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驱动中的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237716"/>
          </a:xfrm>
        </p:spPr>
        <p:txBody>
          <a:bodyPr/>
          <a:lstStyle/>
          <a:p>
            <a:r>
              <a:rPr lang="en-US" altLang="zh-CN" dirty="0" err="1"/>
              <a:t>remap_pfn_range</a:t>
            </a:r>
            <a:r>
              <a:rPr lang="en-US" altLang="zh-CN" dirty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remap_pfn_range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vm_area_struct</a:t>
            </a:r>
            <a:r>
              <a:rPr lang="en-US" altLang="zh-CN" dirty="0"/>
              <a:t> *</a:t>
            </a:r>
            <a:r>
              <a:rPr lang="en-US" altLang="zh-CN" dirty="0" err="1"/>
              <a:t>vma,unsigned</a:t>
            </a:r>
            <a:r>
              <a:rPr lang="en-US" altLang="zh-CN" dirty="0"/>
              <a:t> long </a:t>
            </a:r>
            <a:r>
              <a:rPr lang="en-US" altLang="zh-CN" dirty="0" err="1"/>
              <a:t>addr</a:t>
            </a:r>
            <a:r>
              <a:rPr lang="en-US" altLang="zh-CN" dirty="0"/>
              <a:t>, unsigned long </a:t>
            </a:r>
            <a:r>
              <a:rPr lang="en-US" altLang="zh-CN" dirty="0" err="1"/>
              <a:t>pfn</a:t>
            </a:r>
            <a:r>
              <a:rPr lang="en-US" altLang="zh-CN" dirty="0"/>
              <a:t>, unsigned </a:t>
            </a:r>
            <a:r>
              <a:rPr lang="en-US" altLang="zh-CN" dirty="0" err="1"/>
              <a:t>size,pgprot_t</a:t>
            </a:r>
            <a:r>
              <a:rPr lang="en-US" altLang="zh-CN" dirty="0"/>
              <a:t> </a:t>
            </a:r>
            <a:r>
              <a:rPr lang="en-US" altLang="zh-CN" dirty="0" err="1"/>
              <a:t>prot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vma</a:t>
            </a:r>
            <a:r>
              <a:rPr lang="en-US" altLang="zh-CN" dirty="0"/>
              <a:t>: </a:t>
            </a:r>
            <a:r>
              <a:rPr lang="zh-CN" altLang="en-US" dirty="0"/>
              <a:t>用户虚拟内存区域指针 </a:t>
            </a:r>
          </a:p>
          <a:p>
            <a:pPr lvl="1"/>
            <a:r>
              <a:rPr lang="en-US" altLang="zh-CN" dirty="0" err="1"/>
              <a:t>addr</a:t>
            </a:r>
            <a:r>
              <a:rPr lang="en-US" altLang="zh-CN" dirty="0"/>
              <a:t>: </a:t>
            </a:r>
            <a:r>
              <a:rPr lang="zh-CN" altLang="en-US" dirty="0"/>
              <a:t>用户虚拟内存起始地址</a:t>
            </a:r>
          </a:p>
          <a:p>
            <a:pPr lvl="1"/>
            <a:r>
              <a:rPr lang="en-US" altLang="zh-CN" dirty="0" err="1"/>
              <a:t>pfn</a:t>
            </a:r>
            <a:r>
              <a:rPr lang="en-US" altLang="zh-CN" dirty="0"/>
              <a:t>: </a:t>
            </a:r>
            <a:r>
              <a:rPr lang="zh-CN" altLang="en-US" dirty="0"/>
              <a:t>要映射的物理地址所在页帧号，可以通过物理地址</a:t>
            </a:r>
            <a:r>
              <a:rPr lang="en-US" altLang="zh-CN" dirty="0"/>
              <a:t>&gt;&gt;PAGE_SHIFT</a:t>
            </a:r>
            <a:r>
              <a:rPr lang="zh-CN" altLang="en-US" dirty="0"/>
              <a:t>得到</a:t>
            </a:r>
          </a:p>
          <a:p>
            <a:pPr lvl="1"/>
            <a:r>
              <a:rPr lang="en-US" altLang="zh-CN" dirty="0"/>
              <a:t>size: </a:t>
            </a:r>
            <a:r>
              <a:rPr lang="zh-CN" altLang="en-US" dirty="0"/>
              <a:t>待映射的内存区域的大小</a:t>
            </a:r>
          </a:p>
          <a:p>
            <a:pPr lvl="1"/>
            <a:r>
              <a:rPr lang="en-US" altLang="zh-CN" dirty="0" err="1"/>
              <a:t>prot</a:t>
            </a:r>
            <a:r>
              <a:rPr lang="en-US" altLang="zh-CN" dirty="0"/>
              <a:t>: </a:t>
            </a:r>
            <a:r>
              <a:rPr lang="en-US" altLang="zh-CN" dirty="0" err="1"/>
              <a:t>vma</a:t>
            </a:r>
            <a:r>
              <a:rPr lang="zh-CN" altLang="en-US" dirty="0"/>
              <a:t>的保护属性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92080" y="5301208"/>
            <a:ext cx="3548418" cy="1317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映射函数：用户可以操作设备了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27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驱动中的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41155"/>
          </a:xfrm>
        </p:spPr>
        <p:txBody>
          <a:bodyPr/>
          <a:lstStyle/>
          <a:p>
            <a:r>
              <a:rPr lang="zh-CN" altLang="en-US" dirty="0"/>
              <a:t>该操作将用户空间的一段地址关联到设备内存上；当用户读写这段用户空间地址时，实际上是在访问设备</a:t>
            </a:r>
          </a:p>
        </p:txBody>
      </p:sp>
      <p:sp>
        <p:nvSpPr>
          <p:cNvPr id="5" name="矩形 4"/>
          <p:cNvSpPr/>
          <p:nvPr/>
        </p:nvSpPr>
        <p:spPr>
          <a:xfrm>
            <a:off x="1979712" y="3140968"/>
            <a:ext cx="457200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mmap操作的任务就是建立虚拟地址到物理地址的页表</a:t>
            </a:r>
          </a:p>
        </p:txBody>
      </p:sp>
    </p:spTree>
    <p:extLst>
      <p:ext uri="{BB962C8B-B14F-4D97-AF65-F5344CB8AC3E}">
        <p14:creationId xmlns:p14="http://schemas.microsoft.com/office/powerpoint/2010/main" val="100849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mmap</a:t>
            </a:r>
            <a:r>
              <a:rPr lang="zh-CN" altLang="en-US" dirty="0"/>
              <a:t>编程实践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LED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寄存器内存映射到用户空间</a:t>
            </a:r>
            <a:endParaRPr lang="en-US" altLang="zh-CN" dirty="0" smtClean="0"/>
          </a:p>
          <a:p>
            <a:r>
              <a:rPr lang="zh-CN" altLang="en-US" dirty="0" smtClean="0"/>
              <a:t>在应用层控制</a:t>
            </a:r>
            <a:r>
              <a:rPr lang="en-US" altLang="zh-CN" dirty="0" smtClean="0"/>
              <a:t>LED</a:t>
            </a:r>
            <a:r>
              <a:rPr lang="zh-CN" altLang="en-US" dirty="0" smtClean="0"/>
              <a:t>亮、灭。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639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platform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20072" y="27089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platform_device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20072" y="227695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资源定义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20072" y="443715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platform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注册一般方法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368675" y="1010070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platform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驱动编程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5220072" y="14128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总线定义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5220072" y="184486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platform_device</a:t>
            </a: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1190070"/>
            <a:ext cx="1202404" cy="1839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220072" y="99692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软件，硬件分离思想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6"/>
            <a:ext cx="2531550" cy="972321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Linux</a:t>
              </a:r>
              <a:r>
                <a:rPr lang="zh-CN" altLang="en-US" sz="2400" b="1" dirty="0"/>
                <a:t>内核</a:t>
              </a:r>
              <a:r>
                <a:rPr lang="en-US" altLang="zh-CN" sz="2400" b="1" dirty="0"/>
                <a:t>platform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5220072" y="31410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platform_device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一般使用方法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20072" y="35730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platform_driver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20072" y="400510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platform_driver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5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r>
              <a:rPr lang="zh-CN" altLang="en-US" dirty="0"/>
              <a:t>驱动编程</a:t>
            </a:r>
          </a:p>
        </p:txBody>
      </p:sp>
    </p:spTree>
    <p:extLst>
      <p:ext uri="{BB962C8B-B14F-4D97-AF65-F5344CB8AC3E}">
        <p14:creationId xmlns:p14="http://schemas.microsoft.com/office/powerpoint/2010/main" val="188004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软件，硬件分离思想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28989" y="2141243"/>
            <a:ext cx="1965277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bus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rot="5400000">
            <a:off x="3969422" y="2863080"/>
            <a:ext cx="305025" cy="1897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262359" y="3110450"/>
            <a:ext cx="1171590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按键硬件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50581" y="4297589"/>
            <a:ext cx="1100980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3204274" y="3888593"/>
            <a:ext cx="315677" cy="408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40878" y="5305006"/>
            <a:ext cx="1228304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串口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2394571" y="4896010"/>
            <a:ext cx="315677" cy="408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5506500" y="2866138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170928" y="3110460"/>
            <a:ext cx="1240695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驱动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6017642" y="3949301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567209" y="4193623"/>
            <a:ext cx="1071832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按键驱动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52518" y="2364846"/>
            <a:ext cx="1316417" cy="4405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65776" y="2364846"/>
            <a:ext cx="1316417" cy="4405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drv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>
            <a:stCxn id="16" idx="3"/>
            <a:endCxn id="5" idx="2"/>
          </p:cNvCxnSpPr>
          <p:nvPr/>
        </p:nvCxnSpPr>
        <p:spPr>
          <a:xfrm flipV="1">
            <a:off x="2768935" y="2530315"/>
            <a:ext cx="1160054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1"/>
          </p:cNvCxnSpPr>
          <p:nvPr/>
        </p:nvCxnSpPr>
        <p:spPr>
          <a:xfrm rot="10800000">
            <a:off x="5894268" y="2530316"/>
            <a:ext cx="1271508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2536" y="3110450"/>
            <a:ext cx="2100220" cy="10831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platform_device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.name</a:t>
            </a: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存放硬件相关信息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>
            <a:endCxn id="7" idx="2"/>
          </p:cNvCxnSpPr>
          <p:nvPr/>
        </p:nvCxnSpPr>
        <p:spPr>
          <a:xfrm flipV="1">
            <a:off x="2652756" y="3499522"/>
            <a:ext cx="609603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20272" y="3110469"/>
            <a:ext cx="2099085" cy="2420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platform_driver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.name</a:t>
            </a: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  probe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软件操作硬件信息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6411625" y="3499523"/>
            <a:ext cx="608647" cy="54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4"/>
          </p:cNvCxnSpPr>
          <p:nvPr/>
        </p:nvCxnSpPr>
        <p:spPr>
          <a:xfrm rot="16200000" flipH="1">
            <a:off x="3923317" y="3907696"/>
            <a:ext cx="197662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50602" y="4971766"/>
            <a:ext cx="2100220" cy="10831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函数，匹配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004654" y="3608937"/>
            <a:ext cx="3330050" cy="1750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5567212" y="4005064"/>
            <a:ext cx="1680476" cy="135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50581" y="3663528"/>
            <a:ext cx="4945755" cy="5300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禁止符 28"/>
          <p:cNvSpPr/>
          <p:nvPr/>
        </p:nvSpPr>
        <p:spPr>
          <a:xfrm>
            <a:off x="4433949" y="3663528"/>
            <a:ext cx="477679" cy="530095"/>
          </a:xfrm>
          <a:prstGeom prst="noSmoking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4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20" grpId="0" animBg="1"/>
      <p:bldP spid="22" grpId="0" animBg="1"/>
      <p:bldP spid="22" grpId="1" animBg="1"/>
      <p:bldP spid="25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软件，硬件分离</a:t>
            </a:r>
            <a:r>
              <a:rPr lang="zh-CN" altLang="en-US" dirty="0" smtClean="0"/>
              <a:t>思想（续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16005" y="2062243"/>
            <a:ext cx="1965277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bus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>
            <a:stCxn id="30" idx="3"/>
          </p:cNvCxnSpPr>
          <p:nvPr/>
        </p:nvCxnSpPr>
        <p:spPr>
          <a:xfrm rot="5400000">
            <a:off x="3956438" y="2784080"/>
            <a:ext cx="305025" cy="1897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249375" y="3031450"/>
            <a:ext cx="1171590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按键硬件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637597" y="4218589"/>
            <a:ext cx="1100980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10800000" flipV="1">
            <a:off x="3191290" y="3809593"/>
            <a:ext cx="315677" cy="408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827894" y="5226006"/>
            <a:ext cx="1228304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串口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2381587" y="4817010"/>
            <a:ext cx="315677" cy="408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H="1">
            <a:off x="5493516" y="2787138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157944" y="3031460"/>
            <a:ext cx="1240695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驱动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16200000" flipH="1">
            <a:off x="6004658" y="3870301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554225" y="4114623"/>
            <a:ext cx="1071832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按键驱动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16200000" flipH="1">
            <a:off x="6381735" y="4877718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065367" y="5122040"/>
            <a:ext cx="1087426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串口驱动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39534" y="2285846"/>
            <a:ext cx="1316417" cy="4405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52792" y="2285846"/>
            <a:ext cx="1316417" cy="4405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drv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箭头连接符 44"/>
          <p:cNvCxnSpPr>
            <a:stCxn id="43" idx="3"/>
            <a:endCxn id="30" idx="2"/>
          </p:cNvCxnSpPr>
          <p:nvPr/>
        </p:nvCxnSpPr>
        <p:spPr>
          <a:xfrm flipV="1">
            <a:off x="2755951" y="2451315"/>
            <a:ext cx="1160054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1"/>
          </p:cNvCxnSpPr>
          <p:nvPr/>
        </p:nvCxnSpPr>
        <p:spPr>
          <a:xfrm rot="10800000">
            <a:off x="5881284" y="2451316"/>
            <a:ext cx="1271508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39552" y="3031450"/>
            <a:ext cx="2100220" cy="10831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platform_device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.name</a:t>
            </a: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存放硬件相关信息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>
            <a:endCxn id="32" idx="2"/>
          </p:cNvCxnSpPr>
          <p:nvPr/>
        </p:nvCxnSpPr>
        <p:spPr>
          <a:xfrm flipV="1">
            <a:off x="2639772" y="3420522"/>
            <a:ext cx="609603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152793" y="3031469"/>
            <a:ext cx="1991207" cy="2420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platform_driver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.name</a:t>
            </a: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  probe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软件操作硬件信息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0800000">
            <a:off x="6398640" y="3420523"/>
            <a:ext cx="754153" cy="54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0" idx="4"/>
          </p:cNvCxnSpPr>
          <p:nvPr/>
        </p:nvCxnSpPr>
        <p:spPr>
          <a:xfrm rot="16200000" flipH="1">
            <a:off x="3910333" y="3828696"/>
            <a:ext cx="197662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637618" y="4892766"/>
            <a:ext cx="2100220" cy="10831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函数，匹配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1991670" y="3529937"/>
            <a:ext cx="3330050" cy="1750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554228" y="3809592"/>
            <a:ext cx="1825982" cy="14710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637597" y="3584528"/>
            <a:ext cx="5102755" cy="420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99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5" grpId="0" animBg="1"/>
      <p:bldP spid="38" grpId="0" animBg="1"/>
      <p:bldP spid="40" grpId="0" animBg="1"/>
      <p:bldP spid="42" grpId="0" animBg="1"/>
      <p:bldP spid="43" grpId="0" animBg="1"/>
      <p:bldP spid="44" grpId="0" animBg="1"/>
      <p:bldP spid="47" grpId="0" animBg="1"/>
      <p:bldP spid="49" grpId="0" animBg="1"/>
      <p:bldP spid="49" grpId="1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内核内存映射（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220072" y="27089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内核中对处理大量数据的解决机制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20072" y="227695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处理数据量很大时的问题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20072" y="443715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（虚拟内存区域）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220072" y="486920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设备驱动中的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203848" y="1010070"/>
            <a:ext cx="1882189" cy="29573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内核内存映射的作用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5220072" y="14128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按键驱动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5220072" y="184486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数据流走向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1157935"/>
            <a:ext cx="1037577" cy="187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220072" y="99692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】LED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6"/>
            <a:ext cx="2531550" cy="972321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Linux</a:t>
              </a:r>
              <a:r>
                <a:rPr lang="zh-CN" altLang="en-US" sz="2400" b="1" dirty="0"/>
                <a:t>内核内存映射（</a:t>
              </a:r>
              <a:r>
                <a:rPr lang="en-US" altLang="zh-CN" sz="2400" b="1" dirty="0" err="1"/>
                <a:t>mmap</a:t>
              </a:r>
              <a:r>
                <a:rPr lang="zh-CN" altLang="en-US" sz="2400" b="1" dirty="0"/>
                <a:t>）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5220072" y="31410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进程地址空间组成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20072" y="35730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mmap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20072" y="400510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vm_area_struct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183535" y="3132984"/>
            <a:ext cx="1902502" cy="37866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mmap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  <p:cxnSp>
        <p:nvCxnSpPr>
          <p:cNvPr id="34" name="直接箭头连接符 33"/>
          <p:cNvCxnSpPr>
            <a:stCxn id="11" idx="3"/>
            <a:endCxn id="33" idx="1"/>
          </p:cNvCxnSpPr>
          <p:nvPr/>
        </p:nvCxnSpPr>
        <p:spPr>
          <a:xfrm>
            <a:off x="2166271" y="3029102"/>
            <a:ext cx="1017264" cy="293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208592" y="53012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系统调用和驱动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208592" y="57332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驱动中的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7957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软件，硬件分离</a:t>
            </a:r>
            <a:r>
              <a:rPr lang="zh-CN" altLang="en-US" dirty="0" smtClean="0"/>
              <a:t>思想（续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923928" y="2564904"/>
            <a:ext cx="1965277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bus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/>
          <p:cNvCxnSpPr>
            <a:stCxn id="56" idx="3"/>
          </p:cNvCxnSpPr>
          <p:nvPr/>
        </p:nvCxnSpPr>
        <p:spPr>
          <a:xfrm rot="5400000">
            <a:off x="3964361" y="3286741"/>
            <a:ext cx="305025" cy="1897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257298" y="3534111"/>
            <a:ext cx="1171590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按键硬件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645520" y="4721250"/>
            <a:ext cx="1100980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rot="10800000" flipV="1">
            <a:off x="3199213" y="4312254"/>
            <a:ext cx="315677" cy="408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5501439" y="3289799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5165867" y="3534121"/>
            <a:ext cx="1240695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驱动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rot="16200000" flipH="1">
            <a:off x="6012581" y="4372962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5562148" y="4617284"/>
            <a:ext cx="1071832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按键驱动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rot="16200000" flipH="1">
            <a:off x="6389658" y="5380379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6073290" y="5624701"/>
            <a:ext cx="1087426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串口驱动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47457" y="2788507"/>
            <a:ext cx="1316417" cy="4405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60715" y="2788507"/>
            <a:ext cx="1316417" cy="4405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drv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箭头连接符 68"/>
          <p:cNvCxnSpPr>
            <a:stCxn id="67" idx="3"/>
            <a:endCxn id="56" idx="2"/>
          </p:cNvCxnSpPr>
          <p:nvPr/>
        </p:nvCxnSpPr>
        <p:spPr>
          <a:xfrm flipV="1">
            <a:off x="2763874" y="2953976"/>
            <a:ext cx="1160054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1"/>
          </p:cNvCxnSpPr>
          <p:nvPr/>
        </p:nvCxnSpPr>
        <p:spPr>
          <a:xfrm rot="10800000">
            <a:off x="5889207" y="2953977"/>
            <a:ext cx="1271508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47475" y="3534111"/>
            <a:ext cx="2100220" cy="10831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platform_device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.name</a:t>
            </a: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存放硬件相关信息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直接箭头连接符 71"/>
          <p:cNvCxnSpPr>
            <a:endCxn id="58" idx="2"/>
          </p:cNvCxnSpPr>
          <p:nvPr/>
        </p:nvCxnSpPr>
        <p:spPr>
          <a:xfrm flipV="1">
            <a:off x="2647695" y="3923183"/>
            <a:ext cx="609603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160717" y="3534130"/>
            <a:ext cx="1983284" cy="2420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platform_driver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.name</a:t>
            </a: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  probe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软件操作硬件信息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rot="10800000">
            <a:off x="6406563" y="3923184"/>
            <a:ext cx="754153" cy="54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6" idx="4"/>
          </p:cNvCxnSpPr>
          <p:nvPr/>
        </p:nvCxnSpPr>
        <p:spPr>
          <a:xfrm rot="16200000" flipH="1">
            <a:off x="3918256" y="4331357"/>
            <a:ext cx="197662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645541" y="5395427"/>
            <a:ext cx="2100220" cy="10831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函数，匹配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1999593" y="4032598"/>
            <a:ext cx="3330050" cy="1750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5562151" y="4087189"/>
            <a:ext cx="1825984" cy="16960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2645520" y="4087189"/>
            <a:ext cx="5094832" cy="349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禁止符 79"/>
          <p:cNvSpPr/>
          <p:nvPr/>
        </p:nvSpPr>
        <p:spPr>
          <a:xfrm>
            <a:off x="4428888" y="4087189"/>
            <a:ext cx="477679" cy="530095"/>
          </a:xfrm>
          <a:prstGeom prst="noSmoking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59" grpId="0" animBg="1"/>
      <p:bldP spid="62" grpId="0" animBg="1"/>
      <p:bldP spid="64" grpId="0" animBg="1"/>
      <p:bldP spid="66" grpId="0" animBg="1"/>
      <p:bldP spid="67" grpId="0" animBg="1"/>
      <p:bldP spid="68" grpId="0" animBg="1"/>
      <p:bldP spid="71" grpId="0" animBg="1"/>
      <p:bldP spid="73" grpId="0" animBg="1"/>
      <p:bldP spid="76" grpId="0" animBg="1"/>
      <p:bldP spid="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软件，硬件分离</a:t>
            </a:r>
            <a:r>
              <a:rPr lang="zh-CN" altLang="en-US" dirty="0" smtClean="0"/>
              <a:t>思想（续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916005" y="2087787"/>
            <a:ext cx="1965277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bus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>
            <a:stCxn id="29" idx="3"/>
          </p:cNvCxnSpPr>
          <p:nvPr/>
        </p:nvCxnSpPr>
        <p:spPr>
          <a:xfrm rot="5400000">
            <a:off x="3956438" y="2809624"/>
            <a:ext cx="305025" cy="1897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3249375" y="3056994"/>
            <a:ext cx="1171590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按键硬件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637597" y="4244133"/>
            <a:ext cx="1100980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10800000" flipV="1">
            <a:off x="3191290" y="3835137"/>
            <a:ext cx="315677" cy="408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827894" y="5251550"/>
            <a:ext cx="1228304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串口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10800000" flipV="1">
            <a:off x="2381587" y="4842554"/>
            <a:ext cx="315677" cy="408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H="1">
            <a:off x="5493516" y="2812682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57944" y="3057004"/>
            <a:ext cx="1240695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驱动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16200000" flipH="1">
            <a:off x="6004658" y="3895845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554225" y="4140167"/>
            <a:ext cx="1071832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按键驱动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16200000" flipH="1">
            <a:off x="6381735" y="4903262"/>
            <a:ext cx="305030" cy="183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6065367" y="5147584"/>
            <a:ext cx="1087426" cy="77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串口驱动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39534" y="2311390"/>
            <a:ext cx="1316417" cy="4405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52792" y="2311390"/>
            <a:ext cx="1316417" cy="4405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drv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箭头连接符 43"/>
          <p:cNvCxnSpPr>
            <a:stCxn id="42" idx="3"/>
            <a:endCxn id="29" idx="2"/>
          </p:cNvCxnSpPr>
          <p:nvPr/>
        </p:nvCxnSpPr>
        <p:spPr>
          <a:xfrm flipV="1">
            <a:off x="2755951" y="2476859"/>
            <a:ext cx="1160054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1"/>
          </p:cNvCxnSpPr>
          <p:nvPr/>
        </p:nvCxnSpPr>
        <p:spPr>
          <a:xfrm rot="10800000">
            <a:off x="5881284" y="2476860"/>
            <a:ext cx="1271508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39552" y="3056994"/>
            <a:ext cx="2100220" cy="10831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platform_device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.name</a:t>
            </a: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存放硬件相关信息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箭头连接符 46"/>
          <p:cNvCxnSpPr>
            <a:endCxn id="31" idx="2"/>
          </p:cNvCxnSpPr>
          <p:nvPr/>
        </p:nvCxnSpPr>
        <p:spPr>
          <a:xfrm flipV="1">
            <a:off x="2639772" y="3446066"/>
            <a:ext cx="609603" cy="54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152793" y="3057013"/>
            <a:ext cx="1991207" cy="2420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platform_driver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.name</a:t>
            </a: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  probe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软件操作硬件信息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10800000">
            <a:off x="6398640" y="3446067"/>
            <a:ext cx="754153" cy="54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" idx="4"/>
          </p:cNvCxnSpPr>
          <p:nvPr/>
        </p:nvCxnSpPr>
        <p:spPr>
          <a:xfrm rot="16200000" flipH="1">
            <a:off x="3910333" y="3854240"/>
            <a:ext cx="197662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637618" y="4918310"/>
            <a:ext cx="2100220" cy="10831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函数，匹配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1991670" y="3555481"/>
            <a:ext cx="3330050" cy="1750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5554228" y="3835136"/>
            <a:ext cx="1931837" cy="14710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637597" y="3610072"/>
            <a:ext cx="5174763" cy="394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6" grpId="0" animBg="1"/>
      <p:bldP spid="48" grpId="0" animBg="1"/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r>
              <a:rPr lang="zh-CN" altLang="en-US" dirty="0"/>
              <a:t>总线定义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569660"/>
          </a:xfrm>
        </p:spPr>
        <p:txBody>
          <a:bodyPr/>
          <a:lstStyle/>
          <a:p>
            <a:r>
              <a:rPr lang="zh-CN" altLang="en-US" dirty="0"/>
              <a:t>定义在内核源代码</a:t>
            </a:r>
            <a:r>
              <a:rPr lang="en-US" altLang="zh-CN" dirty="0"/>
              <a:t>drivers/base/</a:t>
            </a:r>
            <a:r>
              <a:rPr lang="en-US" altLang="zh-CN" dirty="0" err="1"/>
              <a:t>platform.c</a:t>
            </a:r>
            <a:r>
              <a:rPr lang="zh-CN" altLang="en-US" dirty="0"/>
              <a:t>中</a:t>
            </a:r>
          </a:p>
          <a:p>
            <a:r>
              <a:rPr lang="en-US" altLang="zh-CN" dirty="0"/>
              <a:t>platform</a:t>
            </a:r>
            <a:r>
              <a:rPr lang="zh-CN" altLang="en-US" dirty="0"/>
              <a:t>总线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276872"/>
            <a:ext cx="7992888" cy="30469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bus_type platform_bus_type = 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.name = “platform”， // 总线名称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.dev_attrs = platform_dev_attrs, // 总线属性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.match = platform_match, // 驱动配备函数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.uevent = platform_uevent, // 热插拔事件变出前的环境变量处理函数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.pm = PLATFORM_PM_OPS_PTR, // 电源管理函数集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41860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platform_device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zh-CN" altLang="en-US" dirty="0"/>
              <a:t>定义在内核</a:t>
            </a:r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platform_device.h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348880"/>
            <a:ext cx="8352928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platform_device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	* name;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设备名称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id;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u32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num_resources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设备资源数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resource	* resource;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设备资源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335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resource</a:t>
            </a:r>
            <a:r>
              <a:rPr lang="zh-CN" altLang="en-US" dirty="0"/>
              <a:t>资源定义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定义在内核</a:t>
            </a:r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ioport.h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3" y="2141243"/>
            <a:ext cx="7704857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resource {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resource_size_t start;   //起始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resource_size_t end;    //结束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const char *name;     //名称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unsigned long flags;  //资源属性标志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…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350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platform_device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352928" cy="2926379"/>
          </a:xfrm>
        </p:spPr>
        <p:txBody>
          <a:bodyPr/>
          <a:lstStyle/>
          <a:p>
            <a:r>
              <a:rPr lang="zh-CN" altLang="en-US" dirty="0" smtClean="0"/>
              <a:t>注册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platform_device_register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	</a:t>
            </a:r>
            <a:r>
              <a:rPr lang="en-US" altLang="zh-CN" dirty="0" err="1" smtClean="0"/>
              <a:t>platform_device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pdev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pdev</a:t>
            </a:r>
            <a:r>
              <a:rPr lang="zh-CN" altLang="en-US" dirty="0"/>
              <a:t>：已分配的平台设备</a:t>
            </a:r>
          </a:p>
          <a:p>
            <a:pPr lvl="1"/>
            <a:r>
              <a:rPr lang="zh-CN" altLang="en-US" dirty="0"/>
              <a:t>    返回：注册成功，返回</a:t>
            </a:r>
            <a:r>
              <a:rPr lang="en-US" altLang="zh-CN" dirty="0"/>
              <a:t>0</a:t>
            </a:r>
            <a:r>
              <a:rPr lang="zh-CN" altLang="en-US" dirty="0"/>
              <a:t>，失败返回非零</a:t>
            </a:r>
          </a:p>
        </p:txBody>
      </p:sp>
    </p:spTree>
    <p:extLst>
      <p:ext uri="{BB962C8B-B14F-4D97-AF65-F5344CB8AC3E}">
        <p14:creationId xmlns:p14="http://schemas.microsoft.com/office/powerpoint/2010/main" val="66704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platform_device</a:t>
            </a:r>
            <a:r>
              <a:rPr lang="zh-CN" altLang="en-US" dirty="0"/>
              <a:t>一般使用方法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分配</a:t>
            </a:r>
            <a:r>
              <a:rPr lang="en-US" altLang="zh-CN" dirty="0"/>
              <a:t>resource</a:t>
            </a:r>
          </a:p>
          <a:p>
            <a:r>
              <a:rPr lang="zh-CN" altLang="en-US" dirty="0"/>
              <a:t>分配</a:t>
            </a:r>
            <a:r>
              <a:rPr lang="en-US" altLang="zh-CN" dirty="0" err="1"/>
              <a:t>platform_device</a:t>
            </a:r>
            <a:r>
              <a:rPr lang="en-US" altLang="zh-CN" dirty="0"/>
              <a:t>,</a:t>
            </a:r>
            <a:r>
              <a:rPr lang="zh-CN" altLang="en-US" dirty="0"/>
              <a:t>添加已分配的</a:t>
            </a:r>
            <a:r>
              <a:rPr lang="en-US" altLang="zh-CN" dirty="0"/>
              <a:t>resource</a:t>
            </a:r>
          </a:p>
          <a:p>
            <a:r>
              <a:rPr lang="zh-CN" altLang="en-US" dirty="0"/>
              <a:t>注册</a:t>
            </a:r>
            <a:r>
              <a:rPr lang="en-US" altLang="zh-CN" dirty="0" err="1"/>
              <a:t>platfrom_device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57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platform_driver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定义在内核</a:t>
            </a:r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platform_device.h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1913" y="1988840"/>
            <a:ext cx="7614592" cy="30469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platform_driver {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(*probe)(struct platform_device *);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(*remove)(struct platform_device *);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(*suspend)(struct platform_device *, 	pm_message_t state);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(*resume)(struct platform_device *);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struct device_driver driver;//驱动属性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6842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platform_driver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7848872" cy="3046988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platform_driver_register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					</a:t>
            </a:r>
            <a:r>
              <a:rPr lang="en-US" altLang="zh-CN" dirty="0" err="1"/>
              <a:t>platform_driver</a:t>
            </a:r>
            <a:r>
              <a:rPr lang="en-US" altLang="zh-CN" dirty="0"/>
              <a:t> *</a:t>
            </a:r>
            <a:r>
              <a:rPr lang="en-US" altLang="zh-CN" dirty="0" err="1"/>
              <a:t>drv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 smtClean="0"/>
              <a:t>drv</a:t>
            </a:r>
            <a:r>
              <a:rPr lang="zh-CN" altLang="en-US" dirty="0"/>
              <a:t>：已分配的</a:t>
            </a:r>
            <a:r>
              <a:rPr lang="en-US" altLang="zh-CN" dirty="0" err="1"/>
              <a:t>platform_driver</a:t>
            </a:r>
            <a:r>
              <a:rPr lang="zh-CN" altLang="en-US" dirty="0"/>
              <a:t>结构体</a:t>
            </a:r>
          </a:p>
          <a:p>
            <a:pPr lvl="1"/>
            <a:r>
              <a:rPr lang="zh-CN" altLang="en-US" dirty="0" smtClean="0"/>
              <a:t>返回</a:t>
            </a:r>
            <a:r>
              <a:rPr lang="zh-CN" altLang="en-US" dirty="0"/>
              <a:t>：成功为</a:t>
            </a:r>
            <a:r>
              <a:rPr lang="en-US" altLang="zh-CN" dirty="0"/>
              <a:t>0</a:t>
            </a:r>
            <a:r>
              <a:rPr lang="zh-CN" altLang="en-US" dirty="0"/>
              <a:t>，失败非零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388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r>
              <a:rPr lang="zh-CN" altLang="en-US" dirty="0"/>
              <a:t>注册一般方法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973736"/>
            <a:ext cx="4824536" cy="5497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895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内核内存映射的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16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按键驱动开发（</a:t>
            </a:r>
            <a:r>
              <a:rPr lang="en-US" altLang="zh-CN" dirty="0"/>
              <a:t>platform</a:t>
            </a:r>
            <a:r>
              <a:rPr lang="zh-CN" altLang="en-US" dirty="0"/>
              <a:t>版）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通过按键驱动掌握平台总线的使用方法，</a:t>
            </a:r>
            <a:r>
              <a:rPr lang="en-US" altLang="zh-CN" dirty="0" err="1"/>
              <a:t>platform_device</a:t>
            </a:r>
            <a:r>
              <a:rPr lang="zh-CN" altLang="en-US" dirty="0"/>
              <a:t>和</a:t>
            </a:r>
            <a:r>
              <a:rPr lang="en-US" altLang="zh-CN" dirty="0" err="1"/>
              <a:t>platform_driver</a:t>
            </a:r>
            <a:r>
              <a:rPr lang="zh-CN" altLang="en-US" dirty="0"/>
              <a:t>的使用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072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8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回顾</a:t>
            </a:r>
            <a:r>
              <a:rPr lang="en-US" altLang="zh-CN"/>
              <a:t>】LED</a:t>
            </a:r>
            <a:r>
              <a:rPr lang="zh-CN" altLang="en-US"/>
              <a:t>驱动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4053" y="1941984"/>
            <a:ext cx="5622877" cy="11056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index = 1;</a:t>
            </a:r>
          </a:p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ioctl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, LED_ON, &amp;index);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620" y="3753511"/>
            <a:ext cx="6032310" cy="9553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index;</a:t>
            </a:r>
          </a:p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copy_from_user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(&amp;index, (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*)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arg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, 4);</a:t>
            </a:r>
          </a:p>
        </p:txBody>
      </p:sp>
      <p:sp>
        <p:nvSpPr>
          <p:cNvPr id="7" name="矩形 6"/>
          <p:cNvSpPr/>
          <p:nvPr/>
        </p:nvSpPr>
        <p:spPr>
          <a:xfrm>
            <a:off x="627764" y="5249507"/>
            <a:ext cx="6032310" cy="5528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gpiodata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|= (1 &lt;&lt; 3);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17"/>
          <p:cNvGrpSpPr/>
          <p:nvPr/>
        </p:nvGrpSpPr>
        <p:grpSpPr>
          <a:xfrm>
            <a:off x="6732240" y="1924080"/>
            <a:ext cx="2253847" cy="3929070"/>
            <a:chOff x="6553200" y="1214430"/>
            <a:chExt cx="2590800" cy="3929070"/>
          </a:xfrm>
        </p:grpSpPr>
        <p:sp>
          <p:nvSpPr>
            <p:cNvPr id="9" name="矩形 8"/>
            <p:cNvSpPr/>
            <p:nvPr/>
          </p:nvSpPr>
          <p:spPr>
            <a:xfrm>
              <a:off x="6578222" y="1214430"/>
              <a:ext cx="2565778" cy="110568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用户缓冲区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553200" y="3070746"/>
              <a:ext cx="2565778" cy="7506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内核缓冲区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3200" y="4489058"/>
              <a:ext cx="2565778" cy="6544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硬件寄存器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7683690" y="2320119"/>
              <a:ext cx="518615" cy="750627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683690" y="3738431"/>
              <a:ext cx="518615" cy="750627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439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回顾</a:t>
            </a:r>
            <a:r>
              <a:rPr lang="en-US" altLang="zh-CN" dirty="0"/>
              <a:t>】</a:t>
            </a:r>
            <a:r>
              <a:rPr lang="zh-CN" altLang="en-US" dirty="0"/>
              <a:t>按键驱动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37354" y="1844824"/>
            <a:ext cx="5622877" cy="9146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unsigned char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key_val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read(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, &amp;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key_val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, 1);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787981" y="2759445"/>
            <a:ext cx="518615" cy="93834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7922" y="3697794"/>
            <a:ext cx="6032310" cy="9553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unsigned char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key_val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key_val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gpio_get_value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 | 0x51;</a:t>
            </a:r>
          </a:p>
        </p:txBody>
      </p:sp>
      <p:sp>
        <p:nvSpPr>
          <p:cNvPr id="7" name="矩形 6"/>
          <p:cNvSpPr/>
          <p:nvPr/>
        </p:nvSpPr>
        <p:spPr>
          <a:xfrm>
            <a:off x="627921" y="5180412"/>
            <a:ext cx="6032310" cy="5528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copy_to_user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, &amp;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key_val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, 1);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787981" y="4653136"/>
            <a:ext cx="518615" cy="57606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17"/>
          <p:cNvGrpSpPr/>
          <p:nvPr/>
        </p:nvGrpSpPr>
        <p:grpSpPr>
          <a:xfrm>
            <a:off x="6804248" y="1844824"/>
            <a:ext cx="2178576" cy="3929070"/>
            <a:chOff x="6553200" y="1214430"/>
            <a:chExt cx="2590800" cy="3929070"/>
          </a:xfrm>
        </p:grpSpPr>
        <p:sp>
          <p:nvSpPr>
            <p:cNvPr id="10" name="矩形 9"/>
            <p:cNvSpPr/>
            <p:nvPr/>
          </p:nvSpPr>
          <p:spPr>
            <a:xfrm>
              <a:off x="6578222" y="1214430"/>
              <a:ext cx="2565778" cy="110568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用户缓冲区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3200" y="3070746"/>
              <a:ext cx="2565778" cy="7506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内核缓冲区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3200" y="4489058"/>
              <a:ext cx="2565778" cy="6544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硬件寄存器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29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数据流走向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23"/>
          <p:cNvGrpSpPr/>
          <p:nvPr/>
        </p:nvGrpSpPr>
        <p:grpSpPr>
          <a:xfrm>
            <a:off x="971600" y="2141243"/>
            <a:ext cx="7222079" cy="2948359"/>
            <a:chOff x="714348" y="1418925"/>
            <a:chExt cx="7222079" cy="2948359"/>
          </a:xfrm>
        </p:grpSpPr>
        <p:sp>
          <p:nvSpPr>
            <p:cNvPr id="6" name="矩形 5"/>
            <p:cNvSpPr/>
            <p:nvPr/>
          </p:nvSpPr>
          <p:spPr>
            <a:xfrm>
              <a:off x="714348" y="2333546"/>
              <a:ext cx="1578476" cy="203373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14348" y="1418925"/>
              <a:ext cx="7222079" cy="91462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read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write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ioctl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80378" y="2333546"/>
              <a:ext cx="1578476" cy="203373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57951" y="2333546"/>
              <a:ext cx="1578476" cy="20337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硬件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2292824" y="2565779"/>
              <a:ext cx="1287554" cy="395785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5158854" y="2565779"/>
              <a:ext cx="1287554" cy="395785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箭头 11"/>
            <p:cNvSpPr/>
            <p:nvPr/>
          </p:nvSpPr>
          <p:spPr>
            <a:xfrm>
              <a:off x="5158854" y="3534770"/>
              <a:ext cx="1199097" cy="313899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左箭头 12"/>
            <p:cNvSpPr/>
            <p:nvPr/>
          </p:nvSpPr>
          <p:spPr>
            <a:xfrm>
              <a:off x="2292824" y="3534770"/>
              <a:ext cx="1199097" cy="313899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46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处理数据量很大时的问题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5153" y="4600947"/>
            <a:ext cx="2579427" cy="7422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视频采集卡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http://a.hiphotos.baidu.com/baike/c0%3Dbaike80%2C5%2C5%2C80%2C26/sign=16fac4d30f2442a7ba03f5f7b02ac62e/023b5bb5c9ea15cebe781e59b6003af33b87e950342a9af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2062243"/>
            <a:ext cx="3384938" cy="2538704"/>
          </a:xfrm>
          <a:prstGeom prst="rect">
            <a:avLst/>
          </a:prstGeom>
          <a:noFill/>
        </p:spPr>
      </p:pic>
      <p:pic>
        <p:nvPicPr>
          <p:cNvPr id="6" name="Picture 4" descr="http://image.cn.made-in-china.com/2f0j01LeFQINfsbDzV/%E5%A1%91%E8%83%B6%E6%B5%B7%E8%9E%BA%E4%B8%B2%E5%8F%A3%E6%91%84%E5%83%8F%E5%A4%B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5856" y="2062242"/>
            <a:ext cx="2778693" cy="232634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356538" y="4776366"/>
            <a:ext cx="4631743" cy="11133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我处理的数据量很大噢！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9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处理数据量很大时的</a:t>
            </a:r>
            <a:r>
              <a:rPr lang="zh-CN" altLang="en-US" dirty="0" smtClean="0"/>
              <a:t>问题（续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性能太差</a:t>
            </a:r>
          </a:p>
        </p:txBody>
      </p:sp>
      <p:grpSp>
        <p:nvGrpSpPr>
          <p:cNvPr id="8" name="组合 23"/>
          <p:cNvGrpSpPr/>
          <p:nvPr/>
        </p:nvGrpSpPr>
        <p:grpSpPr>
          <a:xfrm>
            <a:off x="683568" y="2276872"/>
            <a:ext cx="8304059" cy="3432600"/>
            <a:chOff x="714348" y="1418925"/>
            <a:chExt cx="11666585" cy="4165269"/>
          </a:xfrm>
        </p:grpSpPr>
        <p:sp>
          <p:nvSpPr>
            <p:cNvPr id="9" name="矩形 8"/>
            <p:cNvSpPr/>
            <p:nvPr/>
          </p:nvSpPr>
          <p:spPr>
            <a:xfrm>
              <a:off x="714348" y="2333546"/>
              <a:ext cx="1578476" cy="203373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14348" y="1418925"/>
              <a:ext cx="7222079" cy="91462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read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write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ioctl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80378" y="2333546"/>
              <a:ext cx="1578476" cy="203373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57951" y="2333546"/>
              <a:ext cx="1578476" cy="20337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硬件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2292824" y="2565779"/>
              <a:ext cx="1287554" cy="395785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158854" y="2565779"/>
              <a:ext cx="1287554" cy="395785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箭头 14"/>
            <p:cNvSpPr/>
            <p:nvPr/>
          </p:nvSpPr>
          <p:spPr>
            <a:xfrm>
              <a:off x="5158854" y="3534770"/>
              <a:ext cx="1199097" cy="313899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左箭头 15"/>
            <p:cNvSpPr/>
            <p:nvPr/>
          </p:nvSpPr>
          <p:spPr>
            <a:xfrm>
              <a:off x="2292824" y="3534770"/>
              <a:ext cx="1199097" cy="313899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939372" y="4567326"/>
              <a:ext cx="5441561" cy="91462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两次数据拷贝啊（头疼）！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左箭头 17"/>
            <p:cNvSpPr/>
            <p:nvPr/>
          </p:nvSpPr>
          <p:spPr>
            <a:xfrm>
              <a:off x="5740275" y="4881424"/>
              <a:ext cx="1199097" cy="313899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92824" y="4567325"/>
              <a:ext cx="3447451" cy="10168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视频太卡了！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" name="Picture 2" descr="http://cdn.duitang.com/uploads/item/201112/10/20111210214407_vGn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7072" y="2227098"/>
            <a:ext cx="3197912" cy="2344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86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13081</TotalTime>
  <Words>1420</Words>
  <Application>Microsoft Office PowerPoint</Application>
  <PresentationFormat>全屏显示(4:3)</PresentationFormat>
  <Paragraphs>376</Paragraphs>
  <Slides>41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LDD</vt:lpstr>
      <vt:lpstr>PowerPoint 演示文稿</vt:lpstr>
      <vt:lpstr>PowerPoint 演示文稿</vt:lpstr>
      <vt:lpstr>内核内存映射的作用</vt:lpstr>
      <vt:lpstr>【回顾】LED驱动</vt:lpstr>
      <vt:lpstr>【回顾】按键驱动</vt:lpstr>
      <vt:lpstr>数据流走向</vt:lpstr>
      <vt:lpstr>处理数据量很大时的问题</vt:lpstr>
      <vt:lpstr>处理数据量很大时的问题（续1）</vt:lpstr>
      <vt:lpstr>内核中对处理大量数据的解决机制 mmap</vt:lpstr>
      <vt:lpstr>内核中对处理大量数据的解决机制 mmap（续1）</vt:lpstr>
      <vt:lpstr>mmap实现</vt:lpstr>
      <vt:lpstr>进程地址空间组成</vt:lpstr>
      <vt:lpstr>mmap 系统调用</vt:lpstr>
      <vt:lpstr>mmap 系统调用（续1）</vt:lpstr>
      <vt:lpstr>vm_area_struct</vt:lpstr>
      <vt:lpstr>VMA（虚拟内存区域）</vt:lpstr>
      <vt:lpstr>设备驱动中的 mmap 接口</vt:lpstr>
      <vt:lpstr>mmap系统调用和驱动mmap对接</vt:lpstr>
      <vt:lpstr>驱动中的 mmap 实现</vt:lpstr>
      <vt:lpstr>驱动中的 mmap 实现（续1）</vt:lpstr>
      <vt:lpstr>驱动中的 mmap 实现（续2）</vt:lpstr>
      <vt:lpstr>驱动中的 mmap 实现（续3）</vt:lpstr>
      <vt:lpstr>驱动中的 mmap 实现（续4）</vt:lpstr>
      <vt:lpstr>mmap编程实践</vt:lpstr>
      <vt:lpstr>PowerPoint 演示文稿</vt:lpstr>
      <vt:lpstr>platform驱动编程</vt:lpstr>
      <vt:lpstr>Linux 软件，硬件分离思想</vt:lpstr>
      <vt:lpstr>Linux 软件，硬件分离思想（续1）</vt:lpstr>
      <vt:lpstr>Linux 软件，硬件分离思想（续2）</vt:lpstr>
      <vt:lpstr>Linux 软件，硬件分离思想（续3）</vt:lpstr>
      <vt:lpstr>platform总线定义</vt:lpstr>
      <vt:lpstr>platform_device定义</vt:lpstr>
      <vt:lpstr>resource资源定义</vt:lpstr>
      <vt:lpstr>platform_device操作</vt:lpstr>
      <vt:lpstr>platform_device一般使用方法</vt:lpstr>
      <vt:lpstr>platform_driver定义</vt:lpstr>
      <vt:lpstr>platform_driver操作</vt:lpstr>
      <vt:lpstr>platform注册一般方法</vt:lpstr>
      <vt:lpstr>按键驱动开发（platform版）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JAVA面向对象02</dc:title>
  <cp:lastModifiedBy>微软用户</cp:lastModifiedBy>
  <cp:revision>2223</cp:revision>
  <dcterms:modified xsi:type="dcterms:W3CDTF">2014-11-25T11:16:21Z</dcterms:modified>
</cp:coreProperties>
</file>