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73" r:id="rId3"/>
    <p:sldId id="272" r:id="rId4"/>
    <p:sldId id="259" r:id="rId5"/>
    <p:sldId id="260" r:id="rId6"/>
    <p:sldId id="261" r:id="rId7"/>
    <p:sldId id="274" r:id="rId8"/>
    <p:sldId id="265" r:id="rId9"/>
    <p:sldId id="275" r:id="rId10"/>
    <p:sldId id="266" r:id="rId11"/>
    <p:sldId id="267" r:id="rId12"/>
    <p:sldId id="293" r:id="rId13"/>
    <p:sldId id="294" r:id="rId14"/>
    <p:sldId id="295" r:id="rId15"/>
    <p:sldId id="269" r:id="rId16"/>
    <p:sldId id="270" r:id="rId17"/>
    <p:sldId id="271" r:id="rId18"/>
    <p:sldId id="276" r:id="rId19"/>
    <p:sldId id="277" r:id="rId20"/>
    <p:sldId id="278" r:id="rId21"/>
    <p:sldId id="285" r:id="rId22"/>
    <p:sldId id="287" r:id="rId23"/>
    <p:sldId id="288" r:id="rId24"/>
    <p:sldId id="289" r:id="rId25"/>
    <p:sldId id="290" r:id="rId26"/>
    <p:sldId id="291" r:id="rId27"/>
    <p:sldId id="292" r:id="rId28"/>
    <p:sldId id="300" r:id="rId29"/>
    <p:sldId id="301" r:id="rId30"/>
    <p:sldId id="302" r:id="rId31"/>
    <p:sldId id="279" r:id="rId32"/>
    <p:sldId id="282" r:id="rId33"/>
    <p:sldId id="283" r:id="rId34"/>
    <p:sldId id="284" r:id="rId35"/>
    <p:sldId id="296" r:id="rId36"/>
    <p:sldId id="2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5537" autoAdjust="0"/>
  </p:normalViewPr>
  <p:slideViewPr>
    <p:cSldViewPr snapToGrid="0">
      <p:cViewPr varScale="1">
        <p:scale>
          <a:sx n="63" d="100"/>
          <a:sy n="63" d="100"/>
        </p:scale>
        <p:origin x="15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67BED-FDC0-418A-9C87-E7DEC4385E03}" type="datetimeFigureOut">
              <a:rPr lang="zh-CN" altLang="en-US" smtClean="0"/>
              <a:t>2013/3/19 Tuesday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8B29E-EB6C-470F-ADAE-811D02163B58}" type="slidenum">
              <a:rPr lang="zh-CN" altLang="en-US" smtClean="0"/>
              <a:t>‹#›</a:t>
            </a:fld>
            <a:endParaRPr lang="zh-CN" altLang="en-US"/>
          </a:p>
        </p:txBody>
      </p:sp>
    </p:spTree>
    <p:extLst>
      <p:ext uri="{BB962C8B-B14F-4D97-AF65-F5344CB8AC3E}">
        <p14:creationId xmlns:p14="http://schemas.microsoft.com/office/powerpoint/2010/main" val="261363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1</a:t>
            </a:fld>
            <a:endParaRPr lang="zh-CN" altLang="en-US"/>
          </a:p>
        </p:txBody>
      </p:sp>
    </p:spTree>
    <p:extLst>
      <p:ext uri="{BB962C8B-B14F-4D97-AF65-F5344CB8AC3E}">
        <p14:creationId xmlns:p14="http://schemas.microsoft.com/office/powerpoint/2010/main" val="367652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注意这里转移一次即盖了一层，所以要注意是放了哪几块砖头</a:t>
            </a:r>
            <a:r>
              <a:rPr lang="en-US" altLang="zh-CN" dirty="0" smtClean="0"/>
              <a:t>……</a:t>
            </a:r>
            <a:r>
              <a:rPr lang="zh-CN" altLang="en-US" dirty="0" smtClean="0"/>
              <a:t>有兴趣的可以手推一下这个矩阵。</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14</a:t>
            </a:fld>
            <a:endParaRPr lang="zh-CN" altLang="en-US"/>
          </a:p>
        </p:txBody>
      </p:sp>
    </p:spTree>
    <p:extLst>
      <p:ext uri="{BB962C8B-B14F-4D97-AF65-F5344CB8AC3E}">
        <p14:creationId xmlns:p14="http://schemas.microsoft.com/office/powerpoint/2010/main" val="210270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en-US" altLang="zh-CN" dirty="0" smtClean="0"/>
          </a:p>
          <a:p>
            <a:r>
              <a:rPr lang="zh-CN" altLang="en-US" dirty="0" smtClean="0"/>
              <a:t>正面：</a:t>
            </a:r>
            <a:r>
              <a:rPr lang="en-US" altLang="zh-CN" dirty="0" smtClean="0"/>
              <a:t>1</a:t>
            </a:r>
            <a:r>
              <a:rPr lang="en-US" altLang="zh-CN" baseline="0" dirty="0" smtClean="0"/>
              <a:t> 2 3 4 5</a:t>
            </a:r>
          </a:p>
          <a:p>
            <a:r>
              <a:rPr lang="zh-CN" altLang="en-US" baseline="0" dirty="0" smtClean="0"/>
              <a:t>反面：</a:t>
            </a:r>
            <a:r>
              <a:rPr lang="en-US" altLang="zh-CN" baseline="0" dirty="0" smtClean="0"/>
              <a:t>3 5 4 2 1</a:t>
            </a:r>
          </a:p>
          <a:p>
            <a:r>
              <a:rPr lang="zh-CN" altLang="en-US" baseline="0" dirty="0" smtClean="0"/>
              <a:t>图：</a:t>
            </a:r>
            <a:r>
              <a:rPr lang="en-US" altLang="zh-CN" baseline="0" dirty="0" smtClean="0"/>
              <a:t>1-&gt;3-&gt;4-&gt;2-&gt;5-&gt;1</a:t>
            </a:r>
          </a:p>
        </p:txBody>
      </p:sp>
      <p:sp>
        <p:nvSpPr>
          <p:cNvPr id="4" name="灯片编号占位符 3"/>
          <p:cNvSpPr>
            <a:spLocks noGrp="1"/>
          </p:cNvSpPr>
          <p:nvPr>
            <p:ph type="sldNum" sz="quarter" idx="10"/>
          </p:nvPr>
        </p:nvSpPr>
        <p:spPr/>
        <p:txBody>
          <a:bodyPr/>
          <a:lstStyle/>
          <a:p>
            <a:fld id="{17A8B29E-EB6C-470F-ADAE-811D02163B58}" type="slidenum">
              <a:rPr lang="zh-CN" altLang="en-US" smtClean="0"/>
              <a:t>18</a:t>
            </a:fld>
            <a:endParaRPr lang="zh-CN" altLang="en-US"/>
          </a:p>
        </p:txBody>
      </p:sp>
    </p:spTree>
    <p:extLst>
      <p:ext uri="{BB962C8B-B14F-4D97-AF65-F5344CB8AC3E}">
        <p14:creationId xmlns:p14="http://schemas.microsoft.com/office/powerpoint/2010/main" val="158391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本来为一个环，假设出现一个入度为</a:t>
            </a:r>
            <a:r>
              <a:rPr lang="en-US" altLang="zh-CN" dirty="0" smtClean="0"/>
              <a:t>2</a:t>
            </a:r>
            <a:r>
              <a:rPr lang="zh-CN" altLang="en-US" dirty="0" smtClean="0"/>
              <a:t>的点，即有连续的一些边反向了。此时必有一个节点的入度为</a:t>
            </a:r>
            <a:r>
              <a:rPr lang="en-US" altLang="zh-CN" dirty="0" smtClean="0"/>
              <a:t>0</a:t>
            </a:r>
            <a:r>
              <a:rPr lang="zh-CN" altLang="en-US" dirty="0" smtClean="0"/>
              <a:t>。</a:t>
            </a:r>
            <a:endParaRPr lang="en-US" altLang="zh-CN" dirty="0" smtClean="0"/>
          </a:p>
          <a:p>
            <a:endParaRPr lang="en-US" altLang="zh-CN" dirty="0" smtClean="0"/>
          </a:p>
          <a:p>
            <a:r>
              <a:rPr lang="zh-CN" altLang="en-US" dirty="0" smtClean="0"/>
              <a:t>公式的含义：从环中的</a:t>
            </a:r>
            <a:r>
              <a:rPr lang="en-US" altLang="zh-CN" dirty="0" smtClean="0"/>
              <a:t>L</a:t>
            </a:r>
            <a:r>
              <a:rPr lang="zh-CN" altLang="en-US" dirty="0" smtClean="0"/>
              <a:t>个点中选</a:t>
            </a:r>
            <a:r>
              <a:rPr lang="en-US" altLang="zh-CN" dirty="0" smtClean="0"/>
              <a:t>2K</a:t>
            </a:r>
            <a:r>
              <a:rPr lang="zh-CN" altLang="en-US" dirty="0" smtClean="0"/>
              <a:t>个作为入度为</a:t>
            </a:r>
            <a:r>
              <a:rPr lang="en-US" altLang="zh-CN" dirty="0" smtClean="0"/>
              <a:t>2</a:t>
            </a:r>
            <a:r>
              <a:rPr lang="zh-CN" altLang="en-US" dirty="0" smtClean="0"/>
              <a:t>和</a:t>
            </a:r>
            <a:r>
              <a:rPr lang="en-US" altLang="zh-CN" dirty="0" smtClean="0"/>
              <a:t>0</a:t>
            </a:r>
            <a:r>
              <a:rPr lang="zh-CN" altLang="en-US" dirty="0" smtClean="0"/>
              <a:t>的点。之所以要乘</a:t>
            </a:r>
            <a:r>
              <a:rPr lang="en-US" altLang="zh-CN" dirty="0" smtClean="0"/>
              <a:t>2</a:t>
            </a:r>
            <a:r>
              <a:rPr lang="zh-CN" altLang="en-US" dirty="0" smtClean="0"/>
              <a:t>，是因为所有边都反向之后入度为</a:t>
            </a:r>
            <a:r>
              <a:rPr lang="en-US" altLang="zh-CN" dirty="0" smtClean="0"/>
              <a:t>2</a:t>
            </a:r>
            <a:r>
              <a:rPr lang="zh-CN" altLang="en-US" dirty="0" smtClean="0"/>
              <a:t>和</a:t>
            </a:r>
            <a:r>
              <a:rPr lang="en-US" altLang="zh-CN" dirty="0" smtClean="0"/>
              <a:t>0</a:t>
            </a:r>
            <a:r>
              <a:rPr lang="zh-CN" altLang="en-US" dirty="0" smtClean="0"/>
              <a:t>的点交换了位置。</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19</a:t>
            </a:fld>
            <a:endParaRPr lang="zh-CN" altLang="en-US"/>
          </a:p>
        </p:txBody>
      </p:sp>
    </p:spTree>
    <p:extLst>
      <p:ext uri="{BB962C8B-B14F-4D97-AF65-F5344CB8AC3E}">
        <p14:creationId xmlns:p14="http://schemas.microsoft.com/office/powerpoint/2010/main" val="3781960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样例：</a:t>
            </a:r>
            <a:endParaRPr lang="en-US" altLang="zh-CN" dirty="0" smtClean="0"/>
          </a:p>
          <a:p>
            <a:r>
              <a:rPr lang="en-US" altLang="zh-CN" dirty="0" smtClean="0"/>
              <a:t>R=2,C=3,N=2,Col={1,1}</a:t>
            </a:r>
            <a:r>
              <a:rPr lang="zh-CN" altLang="en-US" dirty="0" smtClean="0"/>
              <a:t>：</a:t>
            </a:r>
            <a:r>
              <a:rPr lang="en-US" altLang="zh-CN" dirty="0" smtClean="0"/>
              <a:t>Answer=12</a:t>
            </a:r>
          </a:p>
          <a:p>
            <a:r>
              <a:rPr lang="en-US" altLang="zh-CN" dirty="0" smtClean="0"/>
              <a:t>R=4,C=2,N=2,Col={3,1}</a:t>
            </a:r>
            <a:r>
              <a:rPr lang="zh-CN" altLang="en-US" dirty="0" smtClean="0"/>
              <a:t>：</a:t>
            </a:r>
            <a:r>
              <a:rPr lang="en-US" altLang="zh-CN" dirty="0" smtClean="0"/>
              <a:t>Answer=8</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21</a:t>
            </a:fld>
            <a:endParaRPr lang="zh-CN" altLang="en-US"/>
          </a:p>
        </p:txBody>
      </p:sp>
    </p:spTree>
    <p:extLst>
      <p:ext uri="{BB962C8B-B14F-4D97-AF65-F5344CB8AC3E}">
        <p14:creationId xmlns:p14="http://schemas.microsoft.com/office/powerpoint/2010/main" val="1799146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画个图大概就明白了吧。</a:t>
            </a:r>
            <a:endParaRPr lang="en-US" altLang="zh-CN" dirty="0" smtClean="0"/>
          </a:p>
          <a:p>
            <a:endParaRPr lang="en-US" altLang="zh-CN" dirty="0" smtClean="0"/>
          </a:p>
          <a:p>
            <a:r>
              <a:rPr lang="zh-CN" altLang="en-US" dirty="0" smtClean="0"/>
              <a:t>公式的含义：考虑当前的颜色的车占据了哪几行哪几列，乘上摆放方案数，然后再递归考虑剩下的。</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22</a:t>
            </a:fld>
            <a:endParaRPr lang="zh-CN" altLang="en-US"/>
          </a:p>
        </p:txBody>
      </p:sp>
    </p:spTree>
    <p:extLst>
      <p:ext uri="{BB962C8B-B14F-4D97-AF65-F5344CB8AC3E}">
        <p14:creationId xmlns:p14="http://schemas.microsoft.com/office/powerpoint/2010/main" val="2790144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公式</a:t>
            </a:r>
            <a:r>
              <a:rPr lang="en-US" altLang="zh-CN" dirty="0" smtClean="0"/>
              <a:t>1</a:t>
            </a:r>
            <a:r>
              <a:rPr lang="zh-CN" altLang="en-US" dirty="0" smtClean="0"/>
              <a:t>的含义：枚举有几列是空的，那么剩下有</a:t>
            </a:r>
            <a:r>
              <a:rPr lang="en-US" altLang="zh-CN" dirty="0" smtClean="0"/>
              <a:t>r(c-</a:t>
            </a:r>
            <a:r>
              <a:rPr lang="en-US" altLang="zh-CN" dirty="0" err="1" smtClean="0"/>
              <a:t>i</a:t>
            </a:r>
            <a:r>
              <a:rPr lang="en-US" altLang="zh-CN" dirty="0" smtClean="0"/>
              <a:t>)</a:t>
            </a:r>
            <a:r>
              <a:rPr lang="zh-CN" altLang="en-US" dirty="0" smtClean="0"/>
              <a:t>个格子，要选</a:t>
            </a:r>
            <a:r>
              <a:rPr lang="en-US" altLang="zh-CN" dirty="0" smtClean="0"/>
              <a:t>n</a:t>
            </a:r>
            <a:r>
              <a:rPr lang="zh-CN" altLang="en-US" dirty="0" smtClean="0"/>
              <a:t>个放车。据此容斥。</a:t>
            </a:r>
            <a:endParaRPr lang="en-US" altLang="zh-CN" dirty="0" smtClean="0"/>
          </a:p>
          <a:p>
            <a:r>
              <a:rPr lang="zh-CN" altLang="en-US" dirty="0" smtClean="0"/>
              <a:t>公式</a:t>
            </a:r>
            <a:r>
              <a:rPr lang="en-US" altLang="zh-CN" dirty="0" smtClean="0"/>
              <a:t>2</a:t>
            </a:r>
            <a:r>
              <a:rPr lang="zh-CN" altLang="en-US" dirty="0" smtClean="0"/>
              <a:t>的含义：理解了公式</a:t>
            </a:r>
            <a:r>
              <a:rPr lang="en-US" altLang="zh-CN" dirty="0" smtClean="0"/>
              <a:t>1</a:t>
            </a:r>
            <a:r>
              <a:rPr lang="zh-CN" altLang="en-US" dirty="0" smtClean="0"/>
              <a:t>就不难理解公式</a:t>
            </a:r>
            <a:r>
              <a:rPr lang="en-US" altLang="zh-CN" dirty="0" smtClean="0"/>
              <a:t>2</a:t>
            </a:r>
            <a:r>
              <a:rPr lang="zh-CN" altLang="en-US" dirty="0" smtClean="0"/>
              <a:t>了吧。</a:t>
            </a:r>
            <a:endParaRPr lang="en-US" altLang="zh-CN" dirty="0" smtClean="0"/>
          </a:p>
        </p:txBody>
      </p:sp>
      <p:sp>
        <p:nvSpPr>
          <p:cNvPr id="4" name="灯片编号占位符 3"/>
          <p:cNvSpPr>
            <a:spLocks noGrp="1"/>
          </p:cNvSpPr>
          <p:nvPr>
            <p:ph type="sldNum" sz="quarter" idx="10"/>
          </p:nvPr>
        </p:nvSpPr>
        <p:spPr/>
        <p:txBody>
          <a:bodyPr/>
          <a:lstStyle/>
          <a:p>
            <a:fld id="{17A8B29E-EB6C-470F-ADAE-811D02163B58}" type="slidenum">
              <a:rPr lang="zh-CN" altLang="en-US" smtClean="0"/>
              <a:t>23</a:t>
            </a:fld>
            <a:endParaRPr lang="zh-CN" altLang="en-US"/>
          </a:p>
        </p:txBody>
      </p:sp>
    </p:spTree>
    <p:extLst>
      <p:ext uri="{BB962C8B-B14F-4D97-AF65-F5344CB8AC3E}">
        <p14:creationId xmlns:p14="http://schemas.microsoft.com/office/powerpoint/2010/main" val="1056113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枚举有</a:t>
            </a:r>
            <a:r>
              <a:rPr lang="en-US" altLang="zh-CN" dirty="0" err="1" smtClean="0"/>
              <a:t>i</a:t>
            </a:r>
            <a:r>
              <a:rPr lang="zh-CN" altLang="en-US" dirty="0" smtClean="0"/>
              <a:t>行和</a:t>
            </a:r>
            <a:r>
              <a:rPr lang="en-US" altLang="zh-CN" dirty="0" smtClean="0"/>
              <a:t>j</a:t>
            </a:r>
            <a:r>
              <a:rPr lang="zh-CN" altLang="en-US" dirty="0" smtClean="0"/>
              <a:t>列是空的，减去这个情况下的合法方案数。</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24</a:t>
            </a:fld>
            <a:endParaRPr lang="zh-CN" altLang="en-US"/>
          </a:p>
        </p:txBody>
      </p:sp>
    </p:spTree>
    <p:extLst>
      <p:ext uri="{BB962C8B-B14F-4D97-AF65-F5344CB8AC3E}">
        <p14:creationId xmlns:p14="http://schemas.microsoft.com/office/powerpoint/2010/main" val="1053052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也即可以对每种颜色数单独求</a:t>
            </a:r>
            <a:r>
              <a:rPr lang="en-US" altLang="zh-CN" dirty="0" smtClean="0"/>
              <a:t>S</a:t>
            </a:r>
            <a:r>
              <a:rPr lang="zh-CN" altLang="en-US" dirty="0" smtClean="0"/>
              <a:t>数组，没必要从</a:t>
            </a:r>
            <a:r>
              <a:rPr lang="en-US" altLang="zh-CN" dirty="0" smtClean="0"/>
              <a:t>n=1</a:t>
            </a:r>
            <a:r>
              <a:rPr lang="zh-CN" altLang="en-US" dirty="0" smtClean="0"/>
              <a:t>求到</a:t>
            </a:r>
            <a:r>
              <a:rPr lang="en-US" altLang="zh-CN" dirty="0" smtClean="0"/>
              <a:t>n=R*C</a:t>
            </a:r>
            <a:r>
              <a:rPr lang="zh-CN" altLang="en-US" dirty="0" smtClean="0"/>
              <a:t>，因为</a:t>
            </a:r>
            <a:r>
              <a:rPr lang="en-US" altLang="zh-CN" dirty="0" smtClean="0"/>
              <a:t>S(n,..,..)</a:t>
            </a:r>
            <a:r>
              <a:rPr lang="zh-CN" altLang="en-US" dirty="0" smtClean="0"/>
              <a:t>不会从</a:t>
            </a:r>
            <a:r>
              <a:rPr lang="en-US" altLang="zh-CN" dirty="0" smtClean="0"/>
              <a:t>S(n-1,..,..)</a:t>
            </a:r>
            <a:r>
              <a:rPr lang="zh-CN" altLang="en-US" dirty="0" smtClean="0"/>
              <a:t>等转移。</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25</a:t>
            </a:fld>
            <a:endParaRPr lang="zh-CN" altLang="en-US"/>
          </a:p>
        </p:txBody>
      </p:sp>
    </p:spTree>
    <p:extLst>
      <p:ext uri="{BB962C8B-B14F-4D97-AF65-F5344CB8AC3E}">
        <p14:creationId xmlns:p14="http://schemas.microsoft.com/office/powerpoint/2010/main" val="775664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行列无关，故可以分别计算。</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26</a:t>
            </a:fld>
            <a:endParaRPr lang="zh-CN" altLang="en-US"/>
          </a:p>
        </p:txBody>
      </p:sp>
    </p:spTree>
    <p:extLst>
      <p:ext uri="{BB962C8B-B14F-4D97-AF65-F5344CB8AC3E}">
        <p14:creationId xmlns:p14="http://schemas.microsoft.com/office/powerpoint/2010/main" val="624290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注解里的你看不到</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27</a:t>
            </a:fld>
            <a:endParaRPr lang="zh-CN" altLang="en-US"/>
          </a:p>
        </p:txBody>
      </p:sp>
    </p:spTree>
    <p:extLst>
      <p:ext uri="{BB962C8B-B14F-4D97-AF65-F5344CB8AC3E}">
        <p14:creationId xmlns:p14="http://schemas.microsoft.com/office/powerpoint/2010/main" val="227363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TC</a:t>
            </a:r>
            <a:r>
              <a:rPr lang="zh-CN" altLang="en-US" dirty="0" smtClean="0"/>
              <a:t>这个数据范围这两种题最好出了。</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2</a:t>
            </a:fld>
            <a:endParaRPr lang="zh-CN" altLang="en-US"/>
          </a:p>
        </p:txBody>
      </p:sp>
    </p:spTree>
    <p:extLst>
      <p:ext uri="{BB962C8B-B14F-4D97-AF65-F5344CB8AC3E}">
        <p14:creationId xmlns:p14="http://schemas.microsoft.com/office/powerpoint/2010/main" val="1945583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28</a:t>
            </a:fld>
            <a:endParaRPr lang="zh-CN" altLang="en-US"/>
          </a:p>
        </p:txBody>
      </p:sp>
    </p:spTree>
    <p:extLst>
      <p:ext uri="{BB962C8B-B14F-4D97-AF65-F5344CB8AC3E}">
        <p14:creationId xmlns:p14="http://schemas.microsoft.com/office/powerpoint/2010/main" val="256630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至于怎么观察到这个结论的呢</a:t>
            </a:r>
            <a:r>
              <a:rPr lang="en-US" altLang="zh-CN" dirty="0" smtClean="0"/>
              <a:t>……</a:t>
            </a:r>
            <a:r>
              <a:rPr lang="zh-CN" altLang="en-US" dirty="0" smtClean="0"/>
              <a:t>我也不知道啊╮</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29</a:t>
            </a:fld>
            <a:endParaRPr lang="zh-CN" altLang="en-US"/>
          </a:p>
        </p:txBody>
      </p:sp>
    </p:spTree>
    <p:extLst>
      <p:ext uri="{BB962C8B-B14F-4D97-AF65-F5344CB8AC3E}">
        <p14:creationId xmlns:p14="http://schemas.microsoft.com/office/powerpoint/2010/main" val="1680992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可以这么理解这个公式：从一匹狼的初始位置到汇聚位置要走</a:t>
            </a:r>
            <a:r>
              <a:rPr lang="en-US" altLang="zh-CN" dirty="0" smtClean="0"/>
              <a:t>D</a:t>
            </a:r>
            <a:r>
              <a:rPr lang="zh-CN" altLang="en-US" dirty="0" smtClean="0"/>
              <a:t>步，剩余</a:t>
            </a:r>
            <a:r>
              <a:rPr lang="en-US" altLang="zh-CN" dirty="0" smtClean="0"/>
              <a:t>(M-D)</a:t>
            </a:r>
            <a:r>
              <a:rPr lang="zh-CN" altLang="en-US" dirty="0" smtClean="0"/>
              <a:t>步中有</a:t>
            </a:r>
            <a:r>
              <a:rPr lang="en-US" altLang="zh-CN" dirty="0" smtClean="0"/>
              <a:t>(M-D)/2</a:t>
            </a:r>
            <a:r>
              <a:rPr lang="zh-CN" altLang="en-US" dirty="0" smtClean="0"/>
              <a:t>步向一个方向走，剩下</a:t>
            </a:r>
            <a:r>
              <a:rPr lang="en-US" altLang="zh-CN" dirty="0" smtClean="0"/>
              <a:t>(M-D)/2</a:t>
            </a:r>
            <a:r>
              <a:rPr lang="zh-CN" altLang="en-US" dirty="0" smtClean="0"/>
              <a:t>步向另一个方向往回走。那么就相当于有</a:t>
            </a:r>
            <a:r>
              <a:rPr lang="en-US" altLang="zh-CN" dirty="0" smtClean="0"/>
              <a:t>(M+D)/2</a:t>
            </a:r>
            <a:r>
              <a:rPr lang="zh-CN" altLang="en-US" dirty="0" smtClean="0"/>
              <a:t>步靠近汇聚位置移动，另外</a:t>
            </a:r>
            <a:r>
              <a:rPr lang="en-US" altLang="zh-CN" dirty="0" smtClean="0"/>
              <a:t>(M-D)/2</a:t>
            </a:r>
            <a:r>
              <a:rPr lang="zh-CN" altLang="en-US" dirty="0" smtClean="0"/>
              <a:t>步远离汇聚位置移动。从总长为</a:t>
            </a:r>
            <a:r>
              <a:rPr lang="en-US" altLang="zh-CN" dirty="0" smtClean="0"/>
              <a:t>M</a:t>
            </a:r>
            <a:r>
              <a:rPr lang="zh-CN" altLang="en-US" dirty="0" smtClean="0"/>
              <a:t>的移动序列中选择</a:t>
            </a:r>
            <a:r>
              <a:rPr lang="en-US" altLang="zh-CN" dirty="0" smtClean="0"/>
              <a:t>(M-D)/2</a:t>
            </a:r>
            <a:r>
              <a:rPr lang="zh-CN" altLang="en-US" dirty="0" smtClean="0"/>
              <a:t>个位置即为方案数。</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30</a:t>
            </a:fld>
            <a:endParaRPr lang="zh-CN" altLang="en-US"/>
          </a:p>
        </p:txBody>
      </p:sp>
    </p:spTree>
    <p:extLst>
      <p:ext uri="{BB962C8B-B14F-4D97-AF65-F5344CB8AC3E}">
        <p14:creationId xmlns:p14="http://schemas.microsoft.com/office/powerpoint/2010/main" val="775833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也即选择</a:t>
            </a:r>
            <a:r>
              <a:rPr lang="en-US" altLang="zh-CN" dirty="0" smtClean="0"/>
              <a:t>K</a:t>
            </a:r>
            <a:r>
              <a:rPr lang="zh-CN" altLang="en-US" dirty="0" smtClean="0"/>
              <a:t>个可重区间，限制某些位置至少要选多少次，求最小的代价。</a:t>
            </a:r>
            <a:endParaRPr lang="en-US" altLang="zh-CN" dirty="0" smtClean="0"/>
          </a:p>
          <a:p>
            <a:endParaRPr lang="en-US" altLang="zh-CN" dirty="0" smtClean="0"/>
          </a:p>
          <a:p>
            <a:r>
              <a:rPr lang="zh-CN" altLang="en-US" dirty="0" smtClean="0"/>
              <a:t>这个建模方法和</a:t>
            </a:r>
            <a:r>
              <a:rPr lang="en-US" altLang="zh-CN" dirty="0" smtClean="0"/>
              <a:t>CF#172D</a:t>
            </a:r>
            <a:r>
              <a:rPr lang="zh-CN" altLang="en-US" dirty="0" smtClean="0"/>
              <a:t>的费用流建模方法类似，有兴趣的同学可以去看看。</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33</a:t>
            </a:fld>
            <a:endParaRPr lang="zh-CN" altLang="en-US"/>
          </a:p>
        </p:txBody>
      </p:sp>
    </p:spTree>
    <p:extLst>
      <p:ext uri="{BB962C8B-B14F-4D97-AF65-F5344CB8AC3E}">
        <p14:creationId xmlns:p14="http://schemas.microsoft.com/office/powerpoint/2010/main" val="4063007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新建超级源汇</a:t>
            </a:r>
            <a:r>
              <a:rPr lang="en-US" altLang="zh-CN" dirty="0" smtClean="0"/>
              <a:t>S’</a:t>
            </a:r>
            <a:r>
              <a:rPr lang="zh-CN" altLang="en-US" dirty="0" smtClean="0"/>
              <a:t>和</a:t>
            </a:r>
            <a:r>
              <a:rPr lang="en-US" altLang="zh-CN" dirty="0" smtClean="0"/>
              <a:t>T’</a:t>
            </a:r>
            <a:r>
              <a:rPr lang="zh-CN" altLang="en-US" dirty="0" smtClean="0"/>
              <a:t>（注意和模型中的</a:t>
            </a:r>
            <a:r>
              <a:rPr lang="en-US" altLang="zh-CN" dirty="0" smtClean="0"/>
              <a:t>S’</a:t>
            </a:r>
            <a:r>
              <a:rPr lang="zh-CN" altLang="en-US" dirty="0" smtClean="0"/>
              <a:t>和</a:t>
            </a:r>
            <a:r>
              <a:rPr lang="en-US" altLang="zh-CN" dirty="0" smtClean="0"/>
              <a:t>T’</a:t>
            </a:r>
            <a:r>
              <a:rPr lang="zh-CN" altLang="en-US" dirty="0" smtClean="0"/>
              <a:t>区分</a:t>
            </a:r>
            <a:r>
              <a:rPr lang="en-US" altLang="zh-CN" dirty="0" smtClean="0"/>
              <a:t>……</a:t>
            </a:r>
            <a:r>
              <a:rPr lang="zh-CN" altLang="en-US" dirty="0" smtClean="0"/>
              <a:t>要么叫</a:t>
            </a:r>
            <a:r>
              <a:rPr lang="en-US" altLang="zh-CN" dirty="0" smtClean="0"/>
              <a:t>SS</a:t>
            </a:r>
            <a:r>
              <a:rPr lang="zh-CN" altLang="en-US" dirty="0" smtClean="0"/>
              <a:t>和</a:t>
            </a:r>
            <a:r>
              <a:rPr lang="en-US" altLang="zh-CN" dirty="0" smtClean="0"/>
              <a:t>TT</a:t>
            </a:r>
            <a:r>
              <a:rPr lang="zh-CN" altLang="en-US" dirty="0" smtClean="0"/>
              <a:t>算了），对于每条有下界的边</a:t>
            </a:r>
            <a:r>
              <a:rPr lang="en-US" altLang="zh-CN" dirty="0" err="1" smtClean="0"/>
              <a:t>i</a:t>
            </a:r>
            <a:r>
              <a:rPr lang="en-US" altLang="zh-CN" dirty="0" smtClean="0"/>
              <a:t>-&gt;j: [</a:t>
            </a:r>
            <a:r>
              <a:rPr lang="en-US" altLang="zh-CN" dirty="0" err="1" smtClean="0"/>
              <a:t>l,r</a:t>
            </a:r>
            <a:r>
              <a:rPr lang="en-US" altLang="zh-CN" dirty="0" smtClean="0"/>
              <a:t>]</a:t>
            </a:r>
            <a:r>
              <a:rPr lang="zh-CN" altLang="en-US" dirty="0" smtClean="0"/>
              <a:t>，连边</a:t>
            </a:r>
            <a:r>
              <a:rPr lang="en-US" altLang="zh-CN" dirty="0" smtClean="0"/>
              <a:t>S’-&gt;j:</a:t>
            </a:r>
            <a:r>
              <a:rPr lang="en-US" altLang="zh-CN" baseline="0" dirty="0" smtClean="0"/>
              <a:t> l</a:t>
            </a:r>
            <a:r>
              <a:rPr lang="zh-CN" altLang="en-US" baseline="0" dirty="0" smtClean="0"/>
              <a:t>、</a:t>
            </a:r>
            <a:r>
              <a:rPr lang="en-US" altLang="zh-CN" baseline="0" dirty="0" err="1" smtClean="0"/>
              <a:t>i</a:t>
            </a:r>
            <a:r>
              <a:rPr lang="en-US" altLang="zh-CN" baseline="0" dirty="0" smtClean="0"/>
              <a:t>-&gt;T’: l</a:t>
            </a:r>
            <a:r>
              <a:rPr lang="zh-CN" altLang="en-US" baseline="0" dirty="0" smtClean="0"/>
              <a:t>、</a:t>
            </a:r>
            <a:r>
              <a:rPr lang="en-US" altLang="zh-CN" baseline="0" dirty="0" err="1" smtClean="0"/>
              <a:t>i</a:t>
            </a:r>
            <a:r>
              <a:rPr lang="en-US" altLang="zh-CN" baseline="0" dirty="0" smtClean="0"/>
              <a:t>-&gt;j: r-l</a:t>
            </a:r>
            <a:r>
              <a:rPr lang="zh-CN" altLang="en-US" baseline="0" dirty="0" smtClean="0"/>
              <a:t>。同时连边</a:t>
            </a:r>
            <a:r>
              <a:rPr lang="en-US" altLang="zh-CN" baseline="0" dirty="0" smtClean="0"/>
              <a:t>T-&gt;S: INFI</a:t>
            </a:r>
            <a:r>
              <a:rPr lang="zh-CN" altLang="en-US" baseline="0" dirty="0" smtClean="0"/>
              <a:t>。</a:t>
            </a:r>
            <a:endParaRPr lang="en-US" altLang="zh-CN" baseline="0" dirty="0" smtClean="0"/>
          </a:p>
          <a:p>
            <a:r>
              <a:rPr lang="zh-CN" altLang="en-US" baseline="0" dirty="0" smtClean="0"/>
              <a:t>这个建模方式相当于强制使下界满流，那么就会出现流量不平衡的情况。用</a:t>
            </a:r>
            <a:r>
              <a:rPr lang="en-US" altLang="zh-CN" baseline="0" dirty="0" smtClean="0"/>
              <a:t>S’</a:t>
            </a:r>
            <a:r>
              <a:rPr lang="zh-CN" altLang="en-US" baseline="0" dirty="0" smtClean="0"/>
              <a:t>来“补”流量，然后这些流量就应由这些点流至汇，经过</a:t>
            </a:r>
            <a:r>
              <a:rPr lang="en-US" altLang="zh-CN" baseline="0" dirty="0" smtClean="0"/>
              <a:t>T-&gt;S</a:t>
            </a:r>
            <a:r>
              <a:rPr lang="zh-CN" altLang="en-US" baseline="0" dirty="0" smtClean="0"/>
              <a:t>的边到</a:t>
            </a:r>
            <a:r>
              <a:rPr lang="en-US" altLang="zh-CN" baseline="0" dirty="0" smtClean="0"/>
              <a:t>S</a:t>
            </a:r>
            <a:r>
              <a:rPr lang="zh-CN" altLang="en-US" baseline="0" dirty="0" smtClean="0"/>
              <a:t>，然后再流到</a:t>
            </a:r>
            <a:r>
              <a:rPr lang="en-US" altLang="zh-CN" baseline="0" dirty="0" smtClean="0"/>
              <a:t>T’</a:t>
            </a:r>
            <a:r>
              <a:rPr lang="zh-CN" altLang="en-US" baseline="0" dirty="0" smtClean="0"/>
              <a:t>。</a:t>
            </a:r>
            <a:endParaRPr lang="en-US" altLang="zh-CN" baseline="0" dirty="0" smtClean="0"/>
          </a:p>
          <a:p>
            <a:r>
              <a:rPr lang="zh-CN" altLang="en-US" baseline="0" dirty="0" smtClean="0"/>
              <a:t>从</a:t>
            </a:r>
            <a:r>
              <a:rPr lang="en-US" altLang="zh-CN" baseline="0" dirty="0" smtClean="0"/>
              <a:t>S’</a:t>
            </a:r>
            <a:r>
              <a:rPr lang="zh-CN" altLang="en-US" baseline="0" dirty="0" smtClean="0"/>
              <a:t>向</a:t>
            </a:r>
            <a:r>
              <a:rPr lang="en-US" altLang="zh-CN" baseline="0" dirty="0" smtClean="0"/>
              <a:t>T’</a:t>
            </a:r>
            <a:r>
              <a:rPr lang="zh-CN" altLang="en-US" baseline="0" dirty="0" smtClean="0"/>
              <a:t>求最大流，可以得到一个可行流。如果从</a:t>
            </a:r>
            <a:r>
              <a:rPr lang="en-US" altLang="zh-CN" baseline="0" dirty="0" smtClean="0"/>
              <a:t>S’</a:t>
            </a:r>
            <a:r>
              <a:rPr lang="zh-CN" altLang="en-US" baseline="0" dirty="0" smtClean="0"/>
              <a:t>出发的每条边都可以满流，那么就存在可行流。再在残量网络上从</a:t>
            </a:r>
            <a:r>
              <a:rPr lang="en-US" altLang="zh-CN" baseline="0" dirty="0" smtClean="0"/>
              <a:t>S</a:t>
            </a:r>
            <a:r>
              <a:rPr lang="zh-CN" altLang="en-US" baseline="0" dirty="0" smtClean="0"/>
              <a:t>向</a:t>
            </a:r>
            <a:r>
              <a:rPr lang="en-US" altLang="zh-CN" baseline="0" dirty="0" smtClean="0"/>
              <a:t>T</a:t>
            </a:r>
            <a:r>
              <a:rPr lang="zh-CN" altLang="en-US" baseline="0" dirty="0" smtClean="0"/>
              <a:t>求最大流，就得到了最大可行流。</a:t>
            </a:r>
            <a:endParaRPr lang="en-US" altLang="zh-CN" baseline="0" dirty="0" smtClean="0"/>
          </a:p>
        </p:txBody>
      </p:sp>
      <p:sp>
        <p:nvSpPr>
          <p:cNvPr id="4" name="灯片编号占位符 3"/>
          <p:cNvSpPr>
            <a:spLocks noGrp="1"/>
          </p:cNvSpPr>
          <p:nvPr>
            <p:ph type="sldNum" sz="quarter" idx="10"/>
          </p:nvPr>
        </p:nvSpPr>
        <p:spPr/>
        <p:txBody>
          <a:bodyPr/>
          <a:lstStyle/>
          <a:p>
            <a:fld id="{17A8B29E-EB6C-470F-ADAE-811D02163B58}" type="slidenum">
              <a:rPr lang="zh-CN" altLang="en-US" smtClean="0"/>
              <a:t>34</a:t>
            </a:fld>
            <a:endParaRPr lang="zh-CN" altLang="en-US"/>
          </a:p>
        </p:txBody>
      </p:sp>
    </p:spTree>
    <p:extLst>
      <p:ext uri="{BB962C8B-B14F-4D97-AF65-F5344CB8AC3E}">
        <p14:creationId xmlns:p14="http://schemas.microsoft.com/office/powerpoint/2010/main" val="1195945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官方题解地址：</a:t>
            </a:r>
            <a:r>
              <a:rPr lang="en-US" altLang="zh-CN" dirty="0" smtClean="0"/>
              <a:t>http://apps.topcoder.com/wiki/display/tc/TCO%2709+Championship+Round</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35</a:t>
            </a:fld>
            <a:endParaRPr lang="zh-CN" altLang="en-US"/>
          </a:p>
        </p:txBody>
      </p:sp>
    </p:spTree>
    <p:extLst>
      <p:ext uri="{BB962C8B-B14F-4D97-AF65-F5344CB8AC3E}">
        <p14:creationId xmlns:p14="http://schemas.microsoft.com/office/powerpoint/2010/main" val="3348256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毫无意义的蛋疼动画</a:t>
            </a:r>
            <a:r>
              <a:rPr lang="en-US" altLang="zh-CN" dirty="0" smtClean="0"/>
              <a:t>……</a:t>
            </a:r>
          </a:p>
          <a:p>
            <a:r>
              <a:rPr lang="zh-CN" altLang="en-US" dirty="0" smtClean="0"/>
              <a:t>谢谢大家！</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36</a:t>
            </a:fld>
            <a:endParaRPr lang="zh-CN" altLang="en-US"/>
          </a:p>
        </p:txBody>
      </p:sp>
    </p:spTree>
    <p:extLst>
      <p:ext uri="{BB962C8B-B14F-4D97-AF65-F5344CB8AC3E}">
        <p14:creationId xmlns:p14="http://schemas.microsoft.com/office/powerpoint/2010/main" val="3231958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3</a:t>
            </a:fld>
            <a:endParaRPr lang="zh-CN" altLang="en-US"/>
          </a:p>
        </p:txBody>
      </p:sp>
    </p:spTree>
    <p:extLst>
      <p:ext uri="{BB962C8B-B14F-4D97-AF65-F5344CB8AC3E}">
        <p14:creationId xmlns:p14="http://schemas.microsoft.com/office/powerpoint/2010/main" val="3249733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用网络流和费用流求解最小</a:t>
            </a:r>
            <a:r>
              <a:rPr lang="en-US" altLang="zh-CN" dirty="0" smtClean="0"/>
              <a:t>/</a:t>
            </a:r>
            <a:r>
              <a:rPr lang="zh-CN" altLang="en-US" dirty="0" smtClean="0"/>
              <a:t>最大代价时，主要是利用最小割或者流量平衡的性质。如果流量被用来满足题设的平衡条件而不能用于最小割时，就要考虑加费用了。</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6</a:t>
            </a:fld>
            <a:endParaRPr lang="zh-CN" altLang="en-US"/>
          </a:p>
        </p:txBody>
      </p:sp>
    </p:spTree>
    <p:extLst>
      <p:ext uri="{BB962C8B-B14F-4D97-AF65-F5344CB8AC3E}">
        <p14:creationId xmlns:p14="http://schemas.microsoft.com/office/powerpoint/2010/main" val="422052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弯♂星♂人</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7</a:t>
            </a:fld>
            <a:endParaRPr lang="zh-CN" altLang="en-US"/>
          </a:p>
        </p:txBody>
      </p:sp>
    </p:spTree>
    <p:extLst>
      <p:ext uri="{BB962C8B-B14F-4D97-AF65-F5344CB8AC3E}">
        <p14:creationId xmlns:p14="http://schemas.microsoft.com/office/powerpoint/2010/main" val="390213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插头</a:t>
            </a:r>
            <a:r>
              <a:rPr lang="en-US" altLang="zh-CN" dirty="0" smtClean="0"/>
              <a:t>DP</a:t>
            </a:r>
            <a:r>
              <a:rPr lang="zh-CN" altLang="en-US" dirty="0" smtClean="0"/>
              <a:t>：最基础的应用是求经过网格中每块空地的哈密尔顿回路</a:t>
            </a:r>
            <a:r>
              <a:rPr lang="en-US" altLang="zh-CN" dirty="0" smtClean="0"/>
              <a:t>/</a:t>
            </a:r>
            <a:r>
              <a:rPr lang="zh-CN" altLang="en-US" dirty="0" smtClean="0"/>
              <a:t>路径的条数。描述起来比较复杂，想了解的可以去看陈丹琦的论文</a:t>
            </a:r>
            <a:r>
              <a:rPr lang="en-US" altLang="zh-CN" dirty="0" smtClean="0"/>
              <a:t>《</a:t>
            </a:r>
            <a:r>
              <a:rPr lang="zh-CN" altLang="en-US" dirty="0" smtClean="0"/>
              <a:t>基于连通性状态压缩的动态规划</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8</a:t>
            </a:fld>
            <a:endParaRPr lang="zh-CN" altLang="en-US"/>
          </a:p>
        </p:txBody>
      </p:sp>
    </p:spTree>
    <p:extLst>
      <p:ext uri="{BB962C8B-B14F-4D97-AF65-F5344CB8AC3E}">
        <p14:creationId xmlns:p14="http://schemas.microsoft.com/office/powerpoint/2010/main" val="2225689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这里的双向边不会流双向的流量（即两条都改）</a:t>
            </a:r>
            <a:r>
              <a:rPr lang="en-US" altLang="zh-CN" dirty="0" smtClean="0"/>
              <a:t>……</a:t>
            </a:r>
            <a:r>
              <a:rPr lang="zh-CN" altLang="en-US" dirty="0" smtClean="0"/>
              <a:t>一是你建模的时候可以不让它流，二是改变两个方向没有不改优（即费用更大）。</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11</a:t>
            </a:fld>
            <a:endParaRPr lang="zh-CN" altLang="en-US"/>
          </a:p>
        </p:txBody>
      </p:sp>
    </p:spTree>
    <p:extLst>
      <p:ext uri="{BB962C8B-B14F-4D97-AF65-F5344CB8AC3E}">
        <p14:creationId xmlns:p14="http://schemas.microsoft.com/office/powerpoint/2010/main" val="565365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标号只是为了便于表达（事实上也没有方便什么（因为根本没有用到）</a:t>
            </a:r>
            <a:r>
              <a:rPr lang="en-US" altLang="zh-CN" dirty="0" smtClean="0"/>
              <a:t>……</a:t>
            </a:r>
            <a:r>
              <a:rPr lang="zh-CN" altLang="en-US" dirty="0" smtClean="0"/>
              <a:t>就当是好看吧）。</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12</a:t>
            </a:fld>
            <a:endParaRPr lang="zh-CN" altLang="en-US"/>
          </a:p>
        </p:txBody>
      </p:sp>
    </p:spTree>
    <p:extLst>
      <p:ext uri="{BB962C8B-B14F-4D97-AF65-F5344CB8AC3E}">
        <p14:creationId xmlns:p14="http://schemas.microsoft.com/office/powerpoint/2010/main" val="1705117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粗线：上</a:t>
            </a:r>
            <a:r>
              <a:rPr lang="en-US" altLang="zh-CN" dirty="0" smtClean="0"/>
              <a:t>1</a:t>
            </a:r>
            <a:r>
              <a:rPr lang="zh-CN" altLang="en-US" dirty="0" smtClean="0"/>
              <a:t>层；淡色：上</a:t>
            </a:r>
            <a:r>
              <a:rPr lang="en-US" altLang="zh-CN" dirty="0" smtClean="0"/>
              <a:t>2</a:t>
            </a:r>
            <a:r>
              <a:rPr lang="zh-CN" altLang="en-US" dirty="0" smtClean="0"/>
              <a:t>层；深色：上</a:t>
            </a:r>
            <a:r>
              <a:rPr lang="en-US" altLang="zh-CN" dirty="0" smtClean="0"/>
              <a:t>3</a:t>
            </a:r>
            <a:r>
              <a:rPr lang="zh-CN" altLang="en-US" dirty="0" smtClean="0"/>
              <a:t>层。</a:t>
            </a:r>
            <a:endParaRPr lang="en-US" altLang="zh-CN" dirty="0" smtClean="0"/>
          </a:p>
          <a:p>
            <a:endParaRPr lang="en-US" altLang="zh-CN" dirty="0" smtClean="0"/>
          </a:p>
          <a:p>
            <a:r>
              <a:rPr lang="zh-CN" altLang="en-US" dirty="0" smtClean="0"/>
              <a:t>这里没有考虑绝对位置，只考虑了相对位置。</a:t>
            </a:r>
            <a:endParaRPr lang="zh-CN" altLang="en-US" dirty="0"/>
          </a:p>
        </p:txBody>
      </p:sp>
      <p:sp>
        <p:nvSpPr>
          <p:cNvPr id="4" name="灯片编号占位符 3"/>
          <p:cNvSpPr>
            <a:spLocks noGrp="1"/>
          </p:cNvSpPr>
          <p:nvPr>
            <p:ph type="sldNum" sz="quarter" idx="10"/>
          </p:nvPr>
        </p:nvSpPr>
        <p:spPr/>
        <p:txBody>
          <a:bodyPr/>
          <a:lstStyle/>
          <a:p>
            <a:fld id="{17A8B29E-EB6C-470F-ADAE-811D02163B58}" type="slidenum">
              <a:rPr lang="zh-CN" altLang="en-US" smtClean="0"/>
              <a:t>13</a:t>
            </a:fld>
            <a:endParaRPr lang="zh-CN" altLang="en-US"/>
          </a:p>
        </p:txBody>
      </p:sp>
    </p:spTree>
    <p:extLst>
      <p:ext uri="{BB962C8B-B14F-4D97-AF65-F5344CB8AC3E}">
        <p14:creationId xmlns:p14="http://schemas.microsoft.com/office/powerpoint/2010/main" val="3119572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 y="0"/>
            <a:ext cx="9144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ltLang="zh-CN"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anchor="ctr">
            <a:normAutofit/>
          </a:bodyPr>
          <a:lstStyle>
            <a:lvl1pPr marL="0" indent="0" algn="l">
              <a:lnSpc>
                <a:spcPct val="100000"/>
              </a:lnSpc>
              <a:spcBef>
                <a:spcPts val="0"/>
              </a:spcBef>
              <a:buNone/>
              <a:defRPr sz="16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3/19/2013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2059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4272561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742951" y="561474"/>
            <a:ext cx="5686425" cy="5610726"/>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23830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华文中宋" panose="02010600040101010101" pitchFamily="2" charset="-122"/>
                <a:ea typeface="华文中宋" panose="02010600040101010101" pitchFamily="2" charset="-122"/>
              </a:defRPr>
            </a:lvl1pPr>
            <a:lvl2pPr>
              <a:defRPr>
                <a:latin typeface="华文中宋" panose="02010600040101010101" pitchFamily="2" charset="-122"/>
                <a:ea typeface="华文中宋" panose="02010600040101010101" pitchFamily="2" charset="-122"/>
              </a:defRPr>
            </a:lvl2pPr>
            <a:lvl3pPr>
              <a:defRPr>
                <a:latin typeface="华文中宋" panose="02010600040101010101" pitchFamily="2" charset="-122"/>
                <a:ea typeface="华文中宋" panose="02010600040101010101" pitchFamily="2" charset="-122"/>
              </a:defRPr>
            </a:lvl3pPr>
            <a:lvl4pPr>
              <a:defRPr>
                <a:latin typeface="华文中宋" panose="02010600040101010101" pitchFamily="2" charset="-122"/>
                <a:ea typeface="华文中宋" panose="02010600040101010101" pitchFamily="2" charset="-122"/>
              </a:defRPr>
            </a:lvl4pPr>
            <a:lvl5pPr>
              <a:defRPr>
                <a:latin typeface="华文中宋" panose="02010600040101010101" pitchFamily="2" charset="-122"/>
                <a:ea typeface="华文中宋" panose="02010600040101010101" pitchFamily="2" charset="-122"/>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
        <p:nvSpPr>
          <p:cNvPr id="7" name="Title 6"/>
          <p:cNvSpPr>
            <a:spLocks noGrp="1"/>
          </p:cNvSpPr>
          <p:nvPr>
            <p:ph type="title"/>
          </p:nvPr>
        </p:nvSpPr>
        <p:spPr/>
        <p:txBody>
          <a:bodyPr/>
          <a:lstStyle>
            <a:lvl1pPr>
              <a:defRPr cap="none" baseline="0"/>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51950960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p:blipFill>
        <p:spPr bwMode="auto">
          <a:xfrm>
            <a:off x="-1" y="0"/>
            <a:ext cx="9144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anchor="ctr">
            <a:normAutofit/>
          </a:bodyPr>
          <a:lstStyle>
            <a:lvl1pPr marL="0" indent="0">
              <a:lnSpc>
                <a:spcPct val="100000"/>
              </a:lnSpc>
              <a:spcBef>
                <a:spcPts val="0"/>
              </a:spcBef>
              <a:buNone/>
              <a:defRPr sz="16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54948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628650" y="2286000"/>
            <a:ext cx="3654592" cy="402336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436489" y="2286000"/>
            <a:ext cx="3620669" cy="402336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8810211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73759" y="2179636"/>
            <a:ext cx="3566160" cy="822960"/>
          </a:xfrm>
        </p:spPr>
        <p:txBody>
          <a:bodyPr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8650" y="2967788"/>
            <a:ext cx="3654592" cy="334157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493166" y="2179636"/>
            <a:ext cx="3566160" cy="822960"/>
          </a:xfrm>
        </p:spPr>
        <p:txBody>
          <a:bodyPr anchor="ctr">
            <a:normAutofit/>
          </a:bodyPr>
          <a:lstStyle>
            <a:lvl1pPr marL="0" indent="0">
              <a:spcBef>
                <a:spcPts val="0"/>
              </a:spcBef>
              <a:spcAft>
                <a:spcPts val="0"/>
              </a:spcAft>
              <a:buNone/>
              <a:defRPr lang="en-US" sz="22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altLang="zh-CN" smtClean="0"/>
              <a:t>Click to edit Master text styles</a:t>
            </a:r>
          </a:p>
        </p:txBody>
      </p:sp>
      <p:sp>
        <p:nvSpPr>
          <p:cNvPr id="6" name="Content Placeholder 5"/>
          <p:cNvSpPr>
            <a:spLocks noGrp="1"/>
          </p:cNvSpPr>
          <p:nvPr>
            <p:ph sz="quarter" idx="4"/>
          </p:nvPr>
        </p:nvSpPr>
        <p:spPr>
          <a:xfrm>
            <a:off x="4436488" y="2967788"/>
            <a:ext cx="3622838" cy="334157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3/19/2013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ltLang="zh-CN" smtClean="0"/>
              <a:t>Click to edit Master title style</a:t>
            </a:r>
            <a:endParaRPr lang="en-US" dirty="0"/>
          </a:p>
        </p:txBody>
      </p:sp>
    </p:spTree>
    <p:extLst>
      <p:ext uri="{BB962C8B-B14F-4D97-AF65-F5344CB8AC3E}">
        <p14:creationId xmlns:p14="http://schemas.microsoft.com/office/powerpoint/2010/main" val="165208962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96DFF08F-DC6B-4601-B491-B0F83F6DD2DA}" type="datetimeFigureOut">
              <a:rPr lang="en-US" smtClean="0"/>
              <a:t>3/19/2013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7696687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3/19/2013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11224885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ltLang="zh-CN" smtClean="0"/>
              <a:t>Click to edit Master title style</a:t>
            </a:r>
            <a:endParaRPr lang="en-US" dirty="0"/>
          </a:p>
        </p:txBody>
      </p:sp>
    </p:spTree>
    <p:extLst>
      <p:ext uri="{BB962C8B-B14F-4D97-AF65-F5344CB8AC3E}">
        <p14:creationId xmlns:p14="http://schemas.microsoft.com/office/powerpoint/2010/main" val="106479645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solidFill>
                  <a:schemeClr val="tx1">
                    <a:lumMod val="90000"/>
                    <a:lumOff val="10000"/>
                  </a:schemeClr>
                </a:solidFill>
              </a:defRPr>
            </a:lvl1pPr>
          </a:lstStyle>
          <a:p>
            <a:r>
              <a:rPr lang="en-US" altLang="zh-CN" smtClean="0"/>
              <a:t>Click to edit Master title style</a:t>
            </a:r>
            <a:endParaRPr lang="en-US" dirty="0"/>
          </a:p>
        </p:txBody>
      </p:sp>
      <p:sp>
        <p:nvSpPr>
          <p:cNvPr id="3" name="Picture Placeholder 2"/>
          <p:cNvSpPr>
            <a:spLocks noGrp="1"/>
          </p:cNvSpPr>
          <p:nvPr>
            <p:ph type="pic" idx="1"/>
          </p:nvPr>
        </p:nvSpPr>
        <p:spPr>
          <a:xfrm>
            <a:off x="0" y="-1"/>
            <a:ext cx="9141714"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457950" y="4960137"/>
            <a:ext cx="24003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3/19/2013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60201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ltLang="zh-CN" dirty="0" smtClean="0"/>
              <a:t>Click to edit Master title style</a:t>
            </a:r>
            <a:endParaRPr lang="en-US" dirty="0"/>
          </a:p>
        </p:txBody>
      </p:sp>
      <p:sp>
        <p:nvSpPr>
          <p:cNvPr id="3" name="Text Placeholder 2"/>
          <p:cNvSpPr>
            <a:spLocks noGrp="1"/>
          </p:cNvSpPr>
          <p:nvPr>
            <p:ph type="body" idx="1"/>
          </p:nvPr>
        </p:nvSpPr>
        <p:spPr>
          <a:xfrm>
            <a:off x="628652" y="2286000"/>
            <a:ext cx="7429499" cy="40233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smtClean="0"/>
              <a:pPr/>
              <a:t>3/19/2013</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233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4400" kern="1200" cap="none"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4"/>
        </a:buBlip>
        <a:defRPr sz="2000" kern="1200" baseline="0">
          <a:solidFill>
            <a:schemeClr val="tx1"/>
          </a:solidFill>
          <a:latin typeface="华文中宋" panose="02010600040101010101" pitchFamily="2" charset="-122"/>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600" kern="1200" baseline="0">
          <a:solidFill>
            <a:schemeClr val="tx1"/>
          </a:solidFill>
          <a:latin typeface="华文中宋" panose="02010600040101010101" pitchFamily="2" charset="-122"/>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200" kern="1200" baseline="0">
          <a:solidFill>
            <a:schemeClr val="tx1"/>
          </a:solidFill>
          <a:latin typeface="华文中宋" panose="02010600040101010101" pitchFamily="2" charset="-122"/>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200" kern="1200" baseline="0">
          <a:solidFill>
            <a:schemeClr val="tx1"/>
          </a:solidFill>
          <a:latin typeface="华文中宋" panose="02010600040101010101" pitchFamily="2" charset="-122"/>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200" kern="1200" baseline="0">
          <a:solidFill>
            <a:schemeClr val="tx1"/>
          </a:solidFill>
          <a:latin typeface="华文中宋" panose="02010600040101010101" pitchFamily="2" charset="-122"/>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5400" dirty="0" smtClean="0"/>
              <a:t>T</a:t>
            </a:r>
            <a:r>
              <a:rPr lang="en-US" altLang="zh-CN" dirty="0" smtClean="0"/>
              <a:t>OP</a:t>
            </a:r>
            <a:r>
              <a:rPr lang="en-US" altLang="zh-CN" sz="5400" dirty="0" smtClean="0"/>
              <a:t>C</a:t>
            </a:r>
            <a:r>
              <a:rPr lang="en-US" altLang="zh-CN" dirty="0" smtClean="0"/>
              <a:t>ODER </a:t>
            </a:r>
            <a:r>
              <a:rPr lang="zh-CN" altLang="en-US" dirty="0" smtClean="0"/>
              <a:t>题目选讲</a:t>
            </a:r>
            <a:endParaRPr lang="zh-CN" altLang="en-US" dirty="0"/>
          </a:p>
        </p:txBody>
      </p:sp>
      <p:sp>
        <p:nvSpPr>
          <p:cNvPr id="3" name="Subtitle 2"/>
          <p:cNvSpPr>
            <a:spLocks noGrp="1"/>
          </p:cNvSpPr>
          <p:nvPr>
            <p:ph type="subTitle" idx="1"/>
          </p:nvPr>
        </p:nvSpPr>
        <p:spPr/>
        <p:txBody>
          <a:bodyPr/>
          <a:lstStyle/>
          <a:p>
            <a:r>
              <a:rPr lang="zh-CN" altLang="en-US" dirty="0" smtClean="0">
                <a:latin typeface="华文中宋" panose="02010600040101010101" pitchFamily="2" charset="-122"/>
                <a:ea typeface="华文中宋" panose="02010600040101010101" pitchFamily="2" charset="-122"/>
              </a:rPr>
              <a:t>湖南师大附中 胡泽聪</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34158713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SRM 570 D1L3</a:t>
            </a:r>
            <a:br>
              <a:rPr lang="en-US" altLang="zh-CN" dirty="0"/>
            </a:br>
            <a:r>
              <a:rPr lang="en-US" altLang="zh-CN" dirty="0"/>
              <a:t>CurvyonRails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smtClean="0"/>
                  <a:t>那么弯的和直的铁轨怎么判断？</a:t>
                </a:r>
                <a:endParaRPr lang="en-US" altLang="zh-CN" dirty="0" smtClean="0"/>
              </a:p>
              <a:p>
                <a:r>
                  <a:rPr lang="zh-CN" altLang="en-US" dirty="0"/>
                  <a:t>直</a:t>
                </a:r>
                <a:r>
                  <a:rPr lang="zh-CN" altLang="en-US" dirty="0" smtClean="0"/>
                  <a:t>的铁轨⇔一块空地连出两条横向或纵向的轨道</a:t>
                </a:r>
                <a:endParaRPr lang="en-US" altLang="zh-CN" dirty="0" smtClean="0"/>
              </a:p>
              <a:p>
                <a:r>
                  <a:rPr lang="zh-CN" altLang="en-US" dirty="0"/>
                  <a:t>弯</a:t>
                </a:r>
                <a:r>
                  <a:rPr lang="zh-CN" altLang="en-US" dirty="0" smtClean="0"/>
                  <a:t>的铁轨⇔一块空地连出一条横向和一条纵向的轨道</a:t>
                </a:r>
                <a:endParaRPr lang="en-US" altLang="zh-CN" dirty="0" smtClean="0"/>
              </a:p>
              <a:p>
                <a:r>
                  <a:rPr lang="zh-CN" altLang="en-US" dirty="0" smtClean="0"/>
                  <a:t>先强制所有铁轨都是弯的，判断是否有解。</a:t>
                </a:r>
                <a:endParaRPr lang="en-US" altLang="zh-CN" dirty="0" smtClean="0"/>
              </a:p>
              <a:p>
                <a:r>
                  <a:rPr lang="zh-CN" altLang="en-US" dirty="0" smtClean="0"/>
                  <a:t>在已有的网络流模型基础上改进。</a:t>
                </a:r>
                <a:endParaRPr lang="en-US" altLang="zh-CN" dirty="0" smtClean="0"/>
              </a:p>
              <a:p>
                <a:r>
                  <a:rPr lang="zh-CN" altLang="en-US" dirty="0" smtClean="0"/>
                  <a:t>把每块空地拆成两个点，一个代表横向，一个代表纵向。</a:t>
                </a:r>
                <a:endParaRPr lang="en-US" altLang="zh-CN" dirty="0" smtClean="0"/>
              </a:p>
              <a:p>
                <a:r>
                  <a:rPr lang="zh-CN" altLang="en-US" dirty="0" smtClean="0"/>
                  <a:t>横向点向横向相邻的空地的横向点连一条容量为</a:t>
                </a:r>
                <a14:m>
                  <m:oMath xmlns:m="http://schemas.openxmlformats.org/officeDocument/2006/math">
                    <m:r>
                      <a:rPr lang="en-US" altLang="zh-CN" i="1" dirty="0" smtClean="0">
                        <a:latin typeface="Cambria Math" panose="02040503050406030204" pitchFamily="18" charset="0"/>
                      </a:rPr>
                      <m:t>1</m:t>
                    </m:r>
                  </m:oMath>
                </a14:m>
                <a:r>
                  <a:rPr lang="zh-CN" altLang="en-US" dirty="0" smtClean="0"/>
                  <a:t>的边，纵向的类似。</a:t>
                </a:r>
                <a:endParaRPr lang="en-US" altLang="zh-CN" dirty="0" smtClean="0"/>
              </a:p>
              <a:p>
                <a:r>
                  <a:rPr lang="zh-CN" altLang="en-US" dirty="0"/>
                  <a:t>满</a:t>
                </a:r>
                <a:r>
                  <a:rPr lang="zh-CN" altLang="en-US" dirty="0" smtClean="0"/>
                  <a:t>流即有解。</a:t>
                </a:r>
                <a:endParaRPr lang="zh-CN" alt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t="-1515" r="-820"/>
                </a:stretch>
              </a:blipFill>
            </p:spPr>
            <p:txBody>
              <a:bodyPr/>
              <a:lstStyle/>
              <a:p>
                <a:r>
                  <a:rPr lang="zh-CN" alt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400" y="585216"/>
            <a:ext cx="2856600" cy="3573106"/>
          </a:xfrm>
          <a:prstGeom prst="rect">
            <a:avLst/>
          </a:prstGeom>
        </p:spPr>
      </p:pic>
    </p:spTree>
    <p:extLst>
      <p:ext uri="{BB962C8B-B14F-4D97-AF65-F5344CB8AC3E}">
        <p14:creationId xmlns:p14="http://schemas.microsoft.com/office/powerpoint/2010/main" val="80801108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SRM 570 D1L3</a:t>
            </a:r>
            <a:br>
              <a:rPr lang="en-US" altLang="zh-CN" dirty="0"/>
            </a:br>
            <a:r>
              <a:rPr lang="en-US" altLang="zh-CN" dirty="0"/>
              <a:t>CurvyonRails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smtClean="0"/>
                  <a:t>如果要把一块铁轨改成直的呢？</a:t>
                </a:r>
                <a:endParaRPr lang="en-US" altLang="zh-CN" dirty="0" smtClean="0"/>
              </a:p>
              <a:p>
                <a:r>
                  <a:rPr lang="zh-CN" altLang="en-US" dirty="0" smtClean="0"/>
                  <a:t>如果是没人的空地，随便改；如果是有人的空地，收取费用。</a:t>
                </a:r>
                <a:endParaRPr lang="en-US" altLang="zh-CN" dirty="0" smtClean="0"/>
              </a:p>
              <a:p>
                <a:r>
                  <a:rPr lang="zh-CN" altLang="en-US" dirty="0" smtClean="0"/>
                  <a:t>把网络流模型改成费用流模型，已有的边费用为</a:t>
                </a:r>
                <a14:m>
                  <m:oMath xmlns:m="http://schemas.openxmlformats.org/officeDocument/2006/math">
                    <m:r>
                      <a:rPr lang="en-US" altLang="zh-CN" i="1" dirty="0" smtClean="0">
                        <a:latin typeface="Cambria Math" panose="02040503050406030204" pitchFamily="18" charset="0"/>
                      </a:rPr>
                      <m:t>0</m:t>
                    </m:r>
                  </m:oMath>
                </a14:m>
                <a:r>
                  <a:rPr lang="zh-CN" altLang="en-US" dirty="0" smtClean="0"/>
                  <a:t>。</a:t>
                </a:r>
                <a:endParaRPr lang="en-US" altLang="zh-CN" dirty="0" smtClean="0"/>
              </a:p>
              <a:p>
                <a:r>
                  <a:rPr lang="zh-CN" altLang="en-US" dirty="0" smtClean="0"/>
                  <a:t>在一块空地拆出的两个点之间连一条流量为</a:t>
                </a:r>
                <a:r>
                  <a:rPr lang="en-US" altLang="zh-CN" dirty="0" smtClean="0"/>
                  <a:t>1</a:t>
                </a:r>
                <a:r>
                  <a:rPr lang="zh-CN" altLang="en-US" dirty="0" smtClean="0"/>
                  <a:t>的双向边。</a:t>
                </a:r>
                <a:endParaRPr lang="en-US" altLang="zh-CN" dirty="0" smtClean="0"/>
              </a:p>
              <a:p>
                <a:r>
                  <a:rPr lang="zh-CN" altLang="en-US" dirty="0" smtClean="0"/>
                  <a:t>如果空地有人，双向边的费用为</a:t>
                </a:r>
                <a14:m>
                  <m:oMath xmlns:m="http://schemas.openxmlformats.org/officeDocument/2006/math">
                    <m:r>
                      <a:rPr lang="en-US" altLang="zh-CN" i="1" dirty="0" smtClean="0">
                        <a:latin typeface="Cambria Math" panose="02040503050406030204" pitchFamily="18" charset="0"/>
                      </a:rPr>
                      <m:t>1</m:t>
                    </m:r>
                  </m:oMath>
                </a14:m>
                <a:r>
                  <a:rPr lang="zh-CN" altLang="en-US" dirty="0" smtClean="0"/>
                  <a:t>；否则为</a:t>
                </a:r>
                <a14:m>
                  <m:oMath xmlns:m="http://schemas.openxmlformats.org/officeDocument/2006/math">
                    <m:r>
                      <a:rPr lang="en-US" altLang="zh-CN" i="1" dirty="0" smtClean="0">
                        <a:latin typeface="Cambria Math" panose="02040503050406030204" pitchFamily="18" charset="0"/>
                      </a:rPr>
                      <m:t>0</m:t>
                    </m:r>
                  </m:oMath>
                </a14:m>
                <a:r>
                  <a:rPr lang="zh-CN" altLang="en-US" dirty="0" smtClean="0"/>
                  <a:t>。</a:t>
                </a:r>
                <a:endParaRPr lang="en-US" altLang="zh-CN" dirty="0" smtClean="0"/>
              </a:p>
              <a:p>
                <a:r>
                  <a:rPr lang="zh-CN" altLang="en-US" dirty="0" smtClean="0"/>
                  <a:t>如果这类边有流量，就说明有一条轨道改变了方向。</a:t>
                </a:r>
                <a:endParaRPr lang="en-US" altLang="zh-CN" dirty="0" smtClean="0"/>
              </a:p>
              <a:p>
                <a:r>
                  <a:rPr lang="zh-CN" altLang="en-US" dirty="0" smtClean="0"/>
                  <a:t>答案即为最小费用最大流。</a:t>
                </a:r>
                <a:endParaRPr lang="zh-CN" alt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515"/>
                </a:stretch>
              </a:blipFill>
            </p:spPr>
            <p:txBody>
              <a:bodyPr/>
              <a:lstStyle/>
              <a:p>
                <a:r>
                  <a:rPr lang="zh-CN" alt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7400" y="3284894"/>
            <a:ext cx="2856600" cy="3573106"/>
          </a:xfrm>
          <a:prstGeom prst="rect">
            <a:avLst/>
          </a:prstGeom>
        </p:spPr>
      </p:pic>
    </p:spTree>
    <p:extLst>
      <p:ext uri="{BB962C8B-B14F-4D97-AF65-F5344CB8AC3E}">
        <p14:creationId xmlns:p14="http://schemas.microsoft.com/office/powerpoint/2010/main" val="399304460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1"/>
              <p:cNvSpPr txBox="1">
                <a:spLocks/>
              </p:cNvSpPr>
              <p:nvPr/>
            </p:nvSpPr>
            <p:spPr>
              <a:xfrm>
                <a:off x="624296" y="2278572"/>
                <a:ext cx="7429499" cy="4023360"/>
              </a:xfrm>
              <a:prstGeom prst="rect">
                <a:avLst/>
              </a:prstGeom>
            </p:spPr>
            <p:txBody>
              <a:bodyPr vert="horz" lIns="91440" tIns="45720" rIns="91440" bIns="45720" rtlCol="0">
                <a:normAutofit/>
              </a:bodyPr>
              <a:lstStyle>
                <a:lvl1pPr marL="225425" indent="-225425" algn="l" defTabSz="914400" rtl="0" eaLnBrk="1" latinLnBrk="0" hangingPunct="1">
                  <a:lnSpc>
                    <a:spcPct val="90000"/>
                  </a:lnSpc>
                  <a:spcBef>
                    <a:spcPts val="1200"/>
                  </a:spcBef>
                  <a:spcAft>
                    <a:spcPts val="200"/>
                  </a:spcAft>
                  <a:buFontTx/>
                  <a:buBlip>
                    <a:blip r:embed="rId3"/>
                  </a:buBlip>
                  <a:defRPr sz="2000" kern="1200" baseline="0">
                    <a:solidFill>
                      <a:schemeClr val="tx1"/>
                    </a:solidFill>
                    <a:latin typeface="华文中宋" panose="02010600040101010101" pitchFamily="2" charset="-122"/>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600" kern="1200" baseline="0">
                    <a:solidFill>
                      <a:schemeClr val="tx1"/>
                    </a:solidFill>
                    <a:latin typeface="华文中宋" panose="02010600040101010101" pitchFamily="2" charset="-122"/>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200" kern="1200" baseline="0">
                    <a:solidFill>
                      <a:schemeClr val="tx1"/>
                    </a:solidFill>
                    <a:latin typeface="华文中宋" panose="02010600040101010101" pitchFamily="2" charset="-122"/>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200" kern="1200" baseline="0">
                    <a:solidFill>
                      <a:schemeClr val="tx1"/>
                    </a:solidFill>
                    <a:latin typeface="华文中宋" panose="02010600040101010101" pitchFamily="2" charset="-122"/>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200" kern="1200" baseline="0">
                    <a:solidFill>
                      <a:schemeClr val="tx1"/>
                    </a:solidFill>
                    <a:latin typeface="华文中宋" panose="02010600040101010101" pitchFamily="2" charset="-122"/>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a:lstStyle>
              <a:p>
                <a:r>
                  <a:rPr lang="zh-CN" altLang="en-US" dirty="0" smtClean="0"/>
                  <a:t>一个烟囱共</a:t>
                </a:r>
                <a14:m>
                  <m:oMath xmlns:m="http://schemas.openxmlformats.org/officeDocument/2006/math">
                    <m:r>
                      <a:rPr lang="en-US" altLang="zh-CN" i="1" dirty="0" smtClean="0">
                        <a:latin typeface="Cambria Math" panose="02040503050406030204" pitchFamily="18" charset="0"/>
                      </a:rPr>
                      <m:t>𝑁</m:t>
                    </m:r>
                  </m:oMath>
                </a14:m>
                <a:r>
                  <a:rPr lang="zh-CN" altLang="en-US" dirty="0" smtClean="0"/>
                  <a:t>层，每层由</a:t>
                </a:r>
                <a14:m>
                  <m:oMath xmlns:m="http://schemas.openxmlformats.org/officeDocument/2006/math">
                    <m:r>
                      <a:rPr lang="en-US" altLang="zh-CN" i="1" dirty="0" smtClean="0">
                        <a:latin typeface="Cambria Math" panose="02040503050406030204" pitchFamily="18" charset="0"/>
                      </a:rPr>
                      <m:t>4</m:t>
                    </m:r>
                  </m:oMath>
                </a14:m>
                <a:r>
                  <a:rPr lang="zh-CN" altLang="en-US" dirty="0" smtClean="0"/>
                  <a:t>块砖头构成，奇数层和偶数层的砖头摆放分别如图：</a:t>
                </a:r>
                <a:endParaRPr lang="en-US" altLang="zh-CN" dirty="0" smtClean="0"/>
              </a:p>
              <a:p>
                <a:endParaRPr lang="en-US" altLang="zh-CN" dirty="0" smtClean="0"/>
              </a:p>
              <a:p>
                <a:endParaRPr lang="en-US" altLang="zh-CN" dirty="0" smtClean="0"/>
              </a:p>
              <a:p>
                <a:endParaRPr lang="en-US" altLang="zh-CN" dirty="0" smtClean="0"/>
              </a:p>
              <a:p>
                <a:r>
                  <a:rPr lang="zh-CN" altLang="en-US" dirty="0" smtClean="0"/>
                  <a:t>摆放非底层的一块砖头时，只有其下方的两块砖头都已经摆放好了的时候，才可以摆放。</a:t>
                </a:r>
                <a:endParaRPr lang="en-US" altLang="zh-CN" dirty="0" smtClean="0"/>
              </a:p>
              <a:p>
                <a:r>
                  <a:rPr lang="zh-CN" altLang="en-US" dirty="0" smtClean="0"/>
                  <a:t>求摆放所有砖头的顺序的方案数。</a:t>
                </a:r>
                <a:endParaRPr lang="en-US" altLang="zh-CN" dirty="0" smtClean="0"/>
              </a:p>
              <a:p>
                <a14:m>
                  <m:oMath xmlns:m="http://schemas.openxmlformats.org/officeDocument/2006/math">
                    <m:r>
                      <a:rPr lang="en-US" altLang="zh-CN" i="1" dirty="0" smtClean="0">
                        <a:latin typeface="Cambria Math" panose="02040503050406030204" pitchFamily="18" charset="0"/>
                      </a:rPr>
                      <m:t>𝑁</m:t>
                    </m:r>
                    <m:r>
                      <a:rPr lang="zh-CN" altLang="en-US"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i="1" dirty="0" smtClean="0">
                            <a:latin typeface="Cambria Math" panose="02040503050406030204" pitchFamily="18" charset="0"/>
                          </a:rPr>
                          <m:t>18</m:t>
                        </m:r>
                      </m:sup>
                    </m:sSup>
                  </m:oMath>
                </a14:m>
                <a:r>
                  <a:rPr lang="zh-CN" altLang="en-US" dirty="0" smtClean="0"/>
                  <a:t>。</a:t>
                </a:r>
                <a:endParaRPr lang="en-US" altLang="zh-CN" dirty="0" smtClean="0"/>
              </a:p>
            </p:txBody>
          </p:sp>
        </mc:Choice>
        <mc:Fallback xmlns="">
          <p:sp>
            <p:nvSpPr>
              <p:cNvPr id="6" name="Content Placeholder 1"/>
              <p:cNvSpPr txBox="1">
                <a:spLocks noRot="1" noChangeAspect="1" noMove="1" noResize="1" noEditPoints="1" noAdjustHandles="1" noChangeArrowheads="1" noChangeShapeType="1" noTextEdit="1"/>
              </p:cNvSpPr>
              <p:nvPr/>
            </p:nvSpPr>
            <p:spPr>
              <a:xfrm>
                <a:off x="624296" y="2278572"/>
                <a:ext cx="7429499" cy="4023360"/>
              </a:xfrm>
              <a:prstGeom prst="rect">
                <a:avLst/>
              </a:prstGeom>
              <a:blipFill rotWithShape="0">
                <a:blip r:embed="rId4"/>
                <a:stretch>
                  <a:fillRect t="-1667"/>
                </a:stretch>
              </a:blipFill>
            </p:spPr>
            <p:txBody>
              <a:bodyPr/>
              <a:lstStyle/>
              <a:p>
                <a:r>
                  <a:rPr lang="zh-CN" altLang="en-US">
                    <a:noFill/>
                  </a:rPr>
                  <a:t> </a:t>
                </a:r>
              </a:p>
            </p:txBody>
          </p:sp>
        </mc:Fallback>
      </mc:AlternateContent>
      <p:sp>
        <p:nvSpPr>
          <p:cNvPr id="3" name="Title 2"/>
          <p:cNvSpPr>
            <a:spLocks noGrp="1"/>
          </p:cNvSpPr>
          <p:nvPr>
            <p:ph type="title"/>
          </p:nvPr>
        </p:nvSpPr>
        <p:spPr/>
        <p:txBody>
          <a:bodyPr/>
          <a:lstStyle/>
          <a:p>
            <a:r>
              <a:rPr lang="en-US" altLang="zh-CN" dirty="0" smtClean="0"/>
              <a:t>SRM 521 D1L3</a:t>
            </a:r>
            <a:br>
              <a:rPr lang="en-US" altLang="zh-CN" dirty="0" smtClean="0"/>
            </a:br>
            <a:r>
              <a:rPr lang="en-US" altLang="zh-CN" dirty="0" smtClean="0"/>
              <a:t>Chimney</a:t>
            </a:r>
            <a:endParaRPr lang="zh-CN" alt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4997" y="2980149"/>
            <a:ext cx="1262604" cy="1262604"/>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2205" y="2980148"/>
            <a:ext cx="1262604" cy="1262604"/>
          </a:xfrm>
          <a:prstGeom prst="rect">
            <a:avLst/>
          </a:prstGeom>
        </p:spPr>
      </p:pic>
    </p:spTree>
    <p:extLst>
      <p:ext uri="{BB962C8B-B14F-4D97-AF65-F5344CB8AC3E}">
        <p14:creationId xmlns:p14="http://schemas.microsoft.com/office/powerpoint/2010/main" val="173260861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2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2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2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SRM 521 D1L3</a:t>
            </a:r>
            <a:br>
              <a:rPr lang="en-US" altLang="zh-CN" dirty="0"/>
            </a:br>
            <a:r>
              <a:rPr lang="en-US" altLang="zh-CN" dirty="0"/>
              <a:t>Chimney</a:t>
            </a:r>
            <a:endParaRPr lang="zh-CN" altLang="en-US" dirty="0"/>
          </a:p>
        </p:txBody>
      </p:sp>
      <mc:AlternateContent xmlns:mc="http://schemas.openxmlformats.org/markup-compatibility/2006" xmlns:a14="http://schemas.microsoft.com/office/drawing/2010/main">
        <mc:Choice Requires="a14">
          <p:sp>
            <p:nvSpPr>
              <p:cNvPr id="5" name="Content Placeholder 1"/>
              <p:cNvSpPr txBox="1">
                <a:spLocks/>
              </p:cNvSpPr>
              <p:nvPr/>
            </p:nvSpPr>
            <p:spPr>
              <a:xfrm>
                <a:off x="624938" y="2282286"/>
                <a:ext cx="7429499" cy="4023360"/>
              </a:xfrm>
              <a:prstGeom prst="rect">
                <a:avLst/>
              </a:prstGeom>
            </p:spPr>
            <p:txBody>
              <a:bodyPr vert="horz" lIns="91440" tIns="45720" rIns="91440" bIns="45720" rtlCol="0">
                <a:normAutofit/>
              </a:bodyPr>
              <a:lstStyle>
                <a:lvl1pPr marL="225425" indent="-225425" algn="l" defTabSz="914400" rtl="0" eaLnBrk="1" latinLnBrk="0" hangingPunct="1">
                  <a:lnSpc>
                    <a:spcPct val="90000"/>
                  </a:lnSpc>
                  <a:spcBef>
                    <a:spcPts val="1200"/>
                  </a:spcBef>
                  <a:spcAft>
                    <a:spcPts val="200"/>
                  </a:spcAft>
                  <a:buFontTx/>
                  <a:buBlip>
                    <a:blip r:embed="rId3"/>
                  </a:buBlip>
                  <a:defRPr sz="2000" kern="1200" baseline="0">
                    <a:solidFill>
                      <a:schemeClr val="tx1"/>
                    </a:solidFill>
                    <a:latin typeface="华文中宋" panose="02010600040101010101" pitchFamily="2" charset="-122"/>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600" kern="1200" baseline="0">
                    <a:solidFill>
                      <a:schemeClr val="tx1"/>
                    </a:solidFill>
                    <a:latin typeface="华文中宋" panose="02010600040101010101" pitchFamily="2" charset="-122"/>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200" kern="1200" baseline="0">
                    <a:solidFill>
                      <a:schemeClr val="tx1"/>
                    </a:solidFill>
                    <a:latin typeface="华文中宋" panose="02010600040101010101" pitchFamily="2" charset="-122"/>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200" kern="1200" baseline="0">
                    <a:solidFill>
                      <a:schemeClr val="tx1"/>
                    </a:solidFill>
                    <a:latin typeface="华文中宋" panose="02010600040101010101" pitchFamily="2" charset="-122"/>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200" kern="1200" baseline="0">
                    <a:solidFill>
                      <a:schemeClr val="tx1"/>
                    </a:solidFill>
                    <a:latin typeface="华文中宋" panose="02010600040101010101" pitchFamily="2" charset="-122"/>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a:lstStyle>
              <a:p>
                <a:r>
                  <a:rPr lang="zh-CN" altLang="en-US" dirty="0" smtClean="0"/>
                  <a:t>看到这数据范围</a:t>
                </a:r>
                <a:r>
                  <a:rPr lang="en-US" altLang="zh-CN" dirty="0" smtClean="0"/>
                  <a:t>……</a:t>
                </a:r>
              </a:p>
              <a:p>
                <a:r>
                  <a:rPr lang="zh-CN" altLang="en-US" dirty="0" smtClean="0"/>
                  <a:t>那么先考虑状态表示。</a:t>
                </a:r>
                <a:endParaRPr lang="en-US" altLang="zh-CN" dirty="0" smtClean="0"/>
              </a:p>
              <a:p>
                <a:r>
                  <a:rPr lang="zh-CN" altLang="en-US" dirty="0" smtClean="0"/>
                  <a:t>假设已经摆完了前</a:t>
                </a:r>
                <a14:m>
                  <m:oMath xmlns:m="http://schemas.openxmlformats.org/officeDocument/2006/math">
                    <m:r>
                      <a:rPr lang="en-US" altLang="zh-CN" i="1" dirty="0" smtClean="0">
                        <a:latin typeface="Cambria Math" panose="02040503050406030204" pitchFamily="18" charset="0"/>
                      </a:rPr>
                      <m:t>𝑖</m:t>
                    </m:r>
                  </m:oMath>
                </a14:m>
                <a:r>
                  <a:rPr lang="zh-CN" altLang="en-US" dirty="0" smtClean="0"/>
                  <a:t>层的砖头，此时会有多少种状态？</a:t>
                </a:r>
                <a:endParaRPr lang="en-US" altLang="zh-CN" dirty="0" smtClean="0"/>
              </a:p>
              <a:p>
                <a:r>
                  <a:rPr lang="zh-CN" altLang="en-US" dirty="0" smtClean="0"/>
                  <a:t>一共</a:t>
                </a:r>
                <a14:m>
                  <m:oMath xmlns:m="http://schemas.openxmlformats.org/officeDocument/2006/math">
                    <m:r>
                      <a:rPr lang="en-US" altLang="zh-CN" i="1" dirty="0" smtClean="0">
                        <a:latin typeface="Cambria Math" panose="02040503050406030204" pitchFamily="18" charset="0"/>
                      </a:rPr>
                      <m:t>9</m:t>
                    </m:r>
                  </m:oMath>
                </a14:m>
                <a:r>
                  <a:rPr lang="zh-CN" altLang="en-US" dirty="0" smtClean="0"/>
                  <a:t>种（以奇数层的为例）：</a:t>
                </a:r>
                <a:endParaRPr lang="en-US" altLang="zh-CN" dirty="0" smtClean="0"/>
              </a:p>
            </p:txBody>
          </p:sp>
        </mc:Choice>
        <mc:Fallback xmlns="">
          <p:sp>
            <p:nvSpPr>
              <p:cNvPr id="5" name="Content Placeholder 1"/>
              <p:cNvSpPr txBox="1">
                <a:spLocks noRot="1" noChangeAspect="1" noMove="1" noResize="1" noEditPoints="1" noAdjustHandles="1" noChangeArrowheads="1" noChangeShapeType="1" noTextEdit="1"/>
              </p:cNvSpPr>
              <p:nvPr/>
            </p:nvSpPr>
            <p:spPr>
              <a:xfrm>
                <a:off x="624938" y="2282286"/>
                <a:ext cx="7429499" cy="4023360"/>
              </a:xfrm>
              <a:prstGeom prst="rect">
                <a:avLst/>
              </a:prstGeom>
              <a:blipFill rotWithShape="0">
                <a:blip r:embed="rId4"/>
                <a:stretch>
                  <a:fillRect t="-1515"/>
                </a:stretch>
              </a:blipFill>
            </p:spPr>
            <p:txBody>
              <a:bodyPr/>
              <a:lstStyle/>
              <a:p>
                <a:r>
                  <a:rPr lang="zh-CN" altLang="en-US">
                    <a:noFill/>
                  </a:rPr>
                  <a:t> </a:t>
                </a:r>
              </a:p>
            </p:txBody>
          </p:sp>
        </mc:Fallback>
      </mc:AlternateContent>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469" y="3958682"/>
            <a:ext cx="7077308" cy="2988526"/>
          </a:xfrm>
          <a:prstGeom prst="rect">
            <a:avLst/>
          </a:prstGeom>
        </p:spPr>
      </p:pic>
      <p:sp>
        <p:nvSpPr>
          <p:cNvPr id="7" name="TextBox 6"/>
          <p:cNvSpPr txBox="1"/>
          <p:nvPr/>
        </p:nvSpPr>
        <p:spPr>
          <a:xfrm>
            <a:off x="3148148" y="2254248"/>
            <a:ext cx="1467068" cy="677108"/>
          </a:xfrm>
          <a:prstGeom prst="rect">
            <a:avLst/>
          </a:prstGeom>
          <a:noFill/>
        </p:spPr>
        <p:txBody>
          <a:bodyPr wrap="none" rtlCol="0">
            <a:spAutoFit/>
          </a:bodyPr>
          <a:lstStyle/>
          <a:p>
            <a:r>
              <a:rPr lang="zh-CN" altLang="en-US" sz="2000" dirty="0">
                <a:latin typeface="华文中宋" panose="02010600040101010101" pitchFamily="2" charset="-122"/>
              </a:rPr>
              <a:t>矩阵乘法？</a:t>
            </a:r>
            <a:endParaRPr lang="en-US" altLang="zh-CN" sz="2000" dirty="0">
              <a:latin typeface="华文中宋" panose="02010600040101010101" pitchFamily="2" charset="-122"/>
            </a:endParaRPr>
          </a:p>
          <a:p>
            <a:endParaRPr lang="zh-CN" altLang="en-US" dirty="0"/>
          </a:p>
        </p:txBody>
      </p:sp>
    </p:spTree>
    <p:extLst>
      <p:ext uri="{BB962C8B-B14F-4D97-AF65-F5344CB8AC3E}">
        <p14:creationId xmlns:p14="http://schemas.microsoft.com/office/powerpoint/2010/main" val="260199347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2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SRM 521 D1L3</a:t>
            </a:r>
            <a:br>
              <a:rPr lang="en-US" altLang="zh-CN" dirty="0"/>
            </a:br>
            <a:r>
              <a:rPr lang="en-US" altLang="zh-CN" dirty="0"/>
              <a:t>Chimney</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smtClean="0"/>
                  <a:t>据此构造出的矩阵如下：</a:t>
                </a:r>
                <a:endParaRPr lang="en-US" altLang="zh-CN" dirty="0" smtClean="0"/>
              </a:p>
              <a:p>
                <a14:m>
                  <m:oMath xmlns:m="http://schemas.openxmlformats.org/officeDocument/2006/math">
                    <m:d>
                      <m:dPr>
                        <m:begChr m:val="["/>
                        <m:endChr m:val="]"/>
                        <m:ctrlPr>
                          <a:rPr lang="en-US" altLang="zh-CN" i="1" smtClean="0">
                            <a:latin typeface="Cambria Math" panose="02040503050406030204" pitchFamily="18" charset="0"/>
                          </a:rPr>
                        </m:ctrlPr>
                      </m:dPr>
                      <m:e>
                        <m:m>
                          <m:mPr>
                            <m:mcs>
                              <m:mc>
                                <m:mcPr>
                                  <m:count m:val="9"/>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2</m:t>
                              </m:r>
                              <m:r>
                                <a:rPr lang="en-US" altLang="zh-CN" b="0" i="1" smtClean="0">
                                  <a:latin typeface="Cambria Math" panose="02040503050406030204" pitchFamily="18" charset="0"/>
                                </a:rPr>
                                <m:t>4</m:t>
                              </m:r>
                            </m:e>
                            <m:e>
                              <m:r>
                                <a:rPr lang="en-US" altLang="zh-CN" b="0" i="1" smtClean="0">
                                  <a:latin typeface="Cambria Math" panose="02040503050406030204" pitchFamily="18" charset="0"/>
                                </a:rPr>
                                <m:t>64</m:t>
                              </m:r>
                            </m:e>
                            <m:e>
                              <m:r>
                                <a:rPr lang="en-US" altLang="zh-CN" b="0" i="1" smtClean="0">
                                  <a:latin typeface="Cambria Math" panose="02040503050406030204" pitchFamily="18" charset="0"/>
                                </a:rPr>
                                <m:t>64</m:t>
                              </m:r>
                            </m:e>
                            <m:e>
                              <m:r>
                                <a:rPr lang="en-US" altLang="zh-CN" b="0" i="1" smtClean="0">
                                  <a:latin typeface="Cambria Math" panose="02040503050406030204" pitchFamily="18" charset="0"/>
                                </a:rPr>
                                <m:t>64</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16</m:t>
                              </m:r>
                            </m:e>
                            <m:e>
                              <m:r>
                                <a:rPr lang="en-US" altLang="zh-CN" b="0" i="1" smtClean="0">
                                  <a:latin typeface="Cambria Math" panose="02040503050406030204" pitchFamily="18" charset="0"/>
                                </a:rPr>
                                <m:t>16</m:t>
                              </m:r>
                            </m:e>
                            <m:e>
                              <m:r>
                                <a:rPr lang="en-US" altLang="zh-CN" b="0" i="1" smtClean="0">
                                  <a:latin typeface="Cambria Math" panose="02040503050406030204" pitchFamily="18" charset="0"/>
                                </a:rPr>
                                <m:t>16</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2</m:t>
                              </m:r>
                            </m:e>
                            <m:e>
                              <m:r>
                                <a:rPr lang="en-US" altLang="zh-CN" b="0" i="1" smtClean="0">
                                  <a:latin typeface="Cambria Math" panose="02040503050406030204" pitchFamily="18" charset="0"/>
                                </a:rPr>
                                <m:t>6</m:t>
                              </m:r>
                            </m:e>
                            <m:e>
                              <m:r>
                                <a:rPr lang="en-US" altLang="zh-CN" b="0" i="1" smtClean="0">
                                  <a:latin typeface="Cambria Math" panose="02040503050406030204" pitchFamily="18" charset="0"/>
                                </a:rPr>
                                <m:t>6</m:t>
                              </m:r>
                            </m:e>
                            <m:e>
                              <m:r>
                                <a:rPr lang="en-US" altLang="zh-CN" b="0" i="1" smtClean="0">
                                  <a:latin typeface="Cambria Math" panose="02040503050406030204" pitchFamily="18" charset="0"/>
                                </a:rPr>
                                <m:t>6</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2</m:t>
                              </m:r>
                            </m:e>
                            <m:e>
                              <m:r>
                                <a:rPr lang="en-US" altLang="zh-CN" b="0" i="1" smtClean="0">
                                  <a:latin typeface="Cambria Math" panose="02040503050406030204" pitchFamily="18" charset="0"/>
                                </a:rPr>
                                <m:t>4</m:t>
                              </m:r>
                            </m:e>
                            <m:e>
                              <m:r>
                                <a:rPr lang="en-US" altLang="zh-CN" b="0" i="1" smtClean="0">
                                  <a:latin typeface="Cambria Math" panose="02040503050406030204" pitchFamily="18" charset="0"/>
                                </a:rPr>
                                <m:t>4</m:t>
                              </m:r>
                            </m:e>
                            <m:e>
                              <m:r>
                                <a:rPr lang="en-US" altLang="zh-CN" b="0" i="1" smtClean="0">
                                  <a:latin typeface="Cambria Math" panose="02040503050406030204" pitchFamily="18" charset="0"/>
                                </a:rPr>
                                <m:t>4</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
                      </m:e>
                    </m:d>
                  </m:oMath>
                </a14:m>
                <a:endParaRPr lang="en-US" altLang="zh-CN" dirty="0" smtClean="0"/>
              </a:p>
              <a:p>
                <a:r>
                  <a:rPr lang="zh-CN" altLang="en-US" dirty="0" smtClean="0"/>
                  <a:t>计算矩</a:t>
                </a:r>
                <a:r>
                  <a:rPr lang="zh-CN" altLang="en-US" dirty="0"/>
                  <a:t>乘</a:t>
                </a:r>
                <a:r>
                  <a:rPr lang="zh-CN" altLang="en-US" dirty="0" smtClean="0"/>
                  <a:t>快速幂即可。</a:t>
                </a:r>
                <a:endParaRPr lang="en-US" altLang="zh-CN" dirty="0" smtClean="0"/>
              </a:p>
              <a:p>
                <a:r>
                  <a:rPr lang="zh-CN" altLang="en-US" dirty="0" smtClean="0"/>
                  <a:t>答案即最左上角的元素的值。</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874826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472 D1L2</a:t>
            </a:r>
            <a:br>
              <a:rPr lang="en-US" altLang="zh-CN" dirty="0" smtClean="0"/>
            </a:br>
            <a:r>
              <a:rPr lang="en-US" altLang="zh-CN" dirty="0" smtClean="0"/>
              <a:t>TwoSidedCards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28652" y="2286000"/>
                <a:ext cx="7429499" cy="4114800"/>
              </a:xfrm>
            </p:spPr>
            <p:txBody>
              <a:bodyPr>
                <a:normAutofit lnSpcReduction="10000"/>
              </a:bodyPr>
              <a:lstStyle/>
              <a:p>
                <a:r>
                  <a:rPr lang="zh-CN" altLang="en-US" dirty="0" smtClean="0"/>
                  <a:t>有</a:t>
                </a:r>
                <a14:m>
                  <m:oMath xmlns:m="http://schemas.openxmlformats.org/officeDocument/2006/math">
                    <m:r>
                      <a:rPr lang="en-US" altLang="zh-CN" i="1" dirty="0" smtClean="0">
                        <a:latin typeface="Cambria Math" panose="02040503050406030204" pitchFamily="18" charset="0"/>
                      </a:rPr>
                      <m:t>𝑁</m:t>
                    </m:r>
                  </m:oMath>
                </a14:m>
                <a:r>
                  <a:rPr lang="zh-CN" altLang="en-US" dirty="0" smtClean="0"/>
                  <a:t>张牌，正反都有数字。</a:t>
                </a:r>
                <a:endParaRPr lang="en-US" altLang="zh-CN" dirty="0" smtClean="0"/>
              </a:p>
              <a:p>
                <a:r>
                  <a:rPr lang="zh-CN" altLang="en-US" dirty="0" smtClean="0"/>
                  <a:t>所有正面和所有反面的数字各构成一个排列。</a:t>
                </a:r>
                <a:endParaRPr lang="en-US" altLang="zh-CN" dirty="0" smtClean="0"/>
              </a:p>
              <a:p>
                <a:r>
                  <a:rPr lang="zh-CN" altLang="en-US" dirty="0" smtClean="0"/>
                  <a:t>将牌排成一排，每张牌可以正面朝上或者反面朝上，这样可以构成一个序列。</a:t>
                </a:r>
                <a:endParaRPr lang="en-US" altLang="zh-CN" dirty="0" smtClean="0"/>
              </a:p>
              <a:p>
                <a:r>
                  <a:rPr lang="zh-CN" altLang="en-US" dirty="0" smtClean="0"/>
                  <a:t>给定</a:t>
                </a:r>
                <a14:m>
                  <m:oMath xmlns:m="http://schemas.openxmlformats.org/officeDocument/2006/math">
                    <m:r>
                      <a:rPr lang="en-US" altLang="zh-CN" i="1" dirty="0" smtClean="0">
                        <a:latin typeface="Cambria Math" panose="02040503050406030204" pitchFamily="18" charset="0"/>
                      </a:rPr>
                      <m:t>𝑁</m:t>
                    </m:r>
                  </m:oMath>
                </a14:m>
                <a:r>
                  <a:rPr lang="zh-CN" altLang="en-US" dirty="0" smtClean="0"/>
                  <a:t>张牌正面和反面的数字，求：所有可能的序列方案数。</a:t>
                </a:r>
                <a14:m>
                  <m:oMath xmlns:m="http://schemas.openxmlformats.org/officeDocument/2006/math">
                    <m:r>
                      <a:rPr lang="en-US" altLang="zh-CN" i="1" dirty="0" smtClean="0">
                        <a:latin typeface="Cambria Math" panose="02040503050406030204" pitchFamily="18" charset="0"/>
                      </a:rPr>
                      <m:t>𝑁</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50</m:t>
                    </m:r>
                  </m:oMath>
                </a14:m>
                <a:r>
                  <a:rPr lang="zh-CN" altLang="en-US" dirty="0" smtClean="0"/>
                  <a:t>。</a:t>
                </a:r>
                <a:endParaRPr lang="en-US" altLang="zh-CN" dirty="0" smtClean="0"/>
              </a:p>
              <a:p>
                <a:endParaRPr lang="en-US" altLang="zh-CN" dirty="0"/>
              </a:p>
              <a:p>
                <a:r>
                  <a:rPr lang="zh-CN" altLang="en-US" dirty="0" smtClean="0"/>
                  <a:t>比如：</a:t>
                </a:r>
                <a14:m>
                  <m:oMath xmlns:m="http://schemas.openxmlformats.org/officeDocument/2006/math">
                    <m:r>
                      <a:rPr lang="en-US" altLang="zh-CN" i="1" dirty="0" smtClean="0">
                        <a:latin typeface="Cambria Math" panose="02040503050406030204" pitchFamily="18" charset="0"/>
                      </a:rPr>
                      <m:t>3</m:t>
                    </m:r>
                  </m:oMath>
                </a14:m>
                <a:r>
                  <a:rPr lang="zh-CN" altLang="en-US" dirty="0" smtClean="0"/>
                  <a:t>张牌，正面分别为</a:t>
                </a:r>
                <a14:m>
                  <m:oMath xmlns:m="http://schemas.openxmlformats.org/officeDocument/2006/math">
                    <m:r>
                      <a:rPr lang="en-US" altLang="zh-CN" i="1" dirty="0" smtClean="0">
                        <a:latin typeface="Cambria Math" panose="02040503050406030204" pitchFamily="18" charset="0"/>
                      </a:rPr>
                      <m:t>1</m:t>
                    </m:r>
                  </m:oMath>
                </a14:m>
                <a:r>
                  <a:rPr lang="zh-CN" altLang="en-US" dirty="0" smtClean="0"/>
                  <a:t>、</a:t>
                </a:r>
                <a14:m>
                  <m:oMath xmlns:m="http://schemas.openxmlformats.org/officeDocument/2006/math">
                    <m:r>
                      <a:rPr lang="en-US" altLang="zh-CN" i="1" dirty="0" smtClean="0">
                        <a:latin typeface="Cambria Math" panose="02040503050406030204" pitchFamily="18" charset="0"/>
                      </a:rPr>
                      <m:t>2</m:t>
                    </m:r>
                  </m:oMath>
                </a14:m>
                <a:r>
                  <a:rPr lang="zh-CN" altLang="en-US" dirty="0" smtClean="0"/>
                  <a:t>、</a:t>
                </a:r>
                <a14:m>
                  <m:oMath xmlns:m="http://schemas.openxmlformats.org/officeDocument/2006/math">
                    <m:r>
                      <a:rPr lang="en-US" altLang="zh-CN" i="1" dirty="0" smtClean="0">
                        <a:latin typeface="Cambria Math" panose="02040503050406030204" pitchFamily="18" charset="0"/>
                      </a:rPr>
                      <m:t>3</m:t>
                    </m:r>
                  </m:oMath>
                </a14:m>
                <a:r>
                  <a:rPr lang="zh-CN" altLang="en-US" dirty="0" smtClean="0"/>
                  <a:t>，反面分别为</a:t>
                </a:r>
                <a14:m>
                  <m:oMath xmlns:m="http://schemas.openxmlformats.org/officeDocument/2006/math">
                    <m:r>
                      <a:rPr lang="en-US" altLang="zh-CN" i="1" dirty="0" smtClean="0">
                        <a:latin typeface="Cambria Math" panose="02040503050406030204" pitchFamily="18" charset="0"/>
                      </a:rPr>
                      <m:t>1</m:t>
                    </m:r>
                  </m:oMath>
                </a14:m>
                <a:r>
                  <a:rPr lang="zh-CN" altLang="en-US" dirty="0" smtClean="0"/>
                  <a:t>、</a:t>
                </a:r>
                <a14:m>
                  <m:oMath xmlns:m="http://schemas.openxmlformats.org/officeDocument/2006/math">
                    <m:r>
                      <a:rPr lang="en-US" altLang="zh-CN" i="1" dirty="0" smtClean="0">
                        <a:latin typeface="Cambria Math" panose="02040503050406030204" pitchFamily="18" charset="0"/>
                      </a:rPr>
                      <m:t>3</m:t>
                    </m:r>
                  </m:oMath>
                </a14:m>
                <a:r>
                  <a:rPr lang="zh-CN" altLang="en-US" dirty="0" smtClean="0"/>
                  <a:t>、</a:t>
                </a:r>
                <a14:m>
                  <m:oMath xmlns:m="http://schemas.openxmlformats.org/officeDocument/2006/math">
                    <m:r>
                      <a:rPr lang="en-US" altLang="zh-CN" i="1" dirty="0" smtClean="0">
                        <a:latin typeface="Cambria Math" panose="02040503050406030204" pitchFamily="18" charset="0"/>
                      </a:rPr>
                      <m:t>2</m:t>
                    </m:r>
                  </m:oMath>
                </a14:m>
                <a:r>
                  <a:rPr lang="zh-CN" altLang="en-US" dirty="0" smtClean="0"/>
                  <a:t>。</a:t>
                </a:r>
                <a:endParaRPr lang="en-US" altLang="zh-CN" dirty="0" smtClean="0"/>
              </a:p>
              <a:p>
                <a:r>
                  <a:rPr lang="zh-CN" altLang="en-US" dirty="0" smtClean="0"/>
                  <a:t>一共有</a:t>
                </a:r>
                <a14:m>
                  <m:oMath xmlns:m="http://schemas.openxmlformats.org/officeDocument/2006/math">
                    <m:r>
                      <a:rPr lang="en-US" altLang="zh-CN" i="1" dirty="0" smtClean="0">
                        <a:latin typeface="Cambria Math" panose="02040503050406030204" pitchFamily="18" charset="0"/>
                      </a:rPr>
                      <m:t>12</m:t>
                    </m:r>
                  </m:oMath>
                </a14:m>
                <a:r>
                  <a:rPr lang="zh-CN" altLang="en-US" dirty="0" smtClean="0"/>
                  <a:t>种序列：</a:t>
                </a:r>
                <a:endParaRPr lang="en-US" altLang="zh-CN" dirty="0" smtClean="0"/>
              </a:p>
              <a:p>
                <a:r>
                  <a:rPr lang="en-US" altLang="zh-CN" dirty="0" smtClean="0"/>
                  <a:t>123</a:t>
                </a:r>
                <a:r>
                  <a:rPr lang="zh-CN" altLang="en-US" dirty="0" smtClean="0"/>
                  <a:t>、</a:t>
                </a:r>
                <a:r>
                  <a:rPr lang="en-US" altLang="zh-CN" dirty="0" smtClean="0"/>
                  <a:t>132</a:t>
                </a:r>
                <a:r>
                  <a:rPr lang="zh-CN" altLang="en-US" dirty="0" smtClean="0"/>
                  <a:t>、</a:t>
                </a:r>
                <a:r>
                  <a:rPr lang="en-US" altLang="zh-CN" dirty="0" smtClean="0"/>
                  <a:t>213</a:t>
                </a:r>
                <a:r>
                  <a:rPr lang="zh-CN" altLang="en-US" dirty="0" smtClean="0"/>
                  <a:t>、</a:t>
                </a:r>
                <a:r>
                  <a:rPr lang="en-US" altLang="zh-CN" dirty="0" smtClean="0"/>
                  <a:t>231</a:t>
                </a:r>
                <a:r>
                  <a:rPr lang="zh-CN" altLang="en-US" dirty="0" smtClean="0"/>
                  <a:t>、</a:t>
                </a:r>
                <a:r>
                  <a:rPr lang="en-US" altLang="zh-CN" dirty="0" smtClean="0"/>
                  <a:t>312</a:t>
                </a:r>
                <a:r>
                  <a:rPr lang="zh-CN" altLang="en-US" dirty="0" smtClean="0"/>
                  <a:t>、</a:t>
                </a:r>
                <a:r>
                  <a:rPr lang="en-US" altLang="zh-CN" dirty="0" smtClean="0"/>
                  <a:t>321</a:t>
                </a:r>
                <a:r>
                  <a:rPr lang="zh-CN" altLang="en-US" dirty="0" smtClean="0"/>
                  <a:t>、</a:t>
                </a:r>
                <a:r>
                  <a:rPr lang="en-US" altLang="zh-CN" dirty="0"/>
                  <a:t/>
                </a:r>
                <a:br>
                  <a:rPr lang="en-US" altLang="zh-CN" dirty="0"/>
                </a:br>
                <a:r>
                  <a:rPr lang="en-US" altLang="zh-CN" dirty="0" smtClean="0"/>
                  <a:t>133</a:t>
                </a:r>
                <a:r>
                  <a:rPr lang="zh-CN" altLang="en-US" dirty="0" smtClean="0"/>
                  <a:t>、</a:t>
                </a:r>
                <a:r>
                  <a:rPr lang="en-US" altLang="zh-CN" dirty="0" smtClean="0"/>
                  <a:t>313</a:t>
                </a:r>
                <a:r>
                  <a:rPr lang="zh-CN" altLang="en-US" dirty="0" smtClean="0"/>
                  <a:t>、</a:t>
                </a:r>
                <a:r>
                  <a:rPr lang="en-US" altLang="zh-CN" dirty="0" smtClean="0"/>
                  <a:t>331</a:t>
                </a:r>
                <a:r>
                  <a:rPr lang="zh-CN" altLang="en-US" dirty="0" smtClean="0"/>
                  <a:t>、</a:t>
                </a:r>
                <a:r>
                  <a:rPr lang="en-US" altLang="zh-CN" dirty="0" smtClean="0"/>
                  <a:t>122</a:t>
                </a:r>
                <a:r>
                  <a:rPr lang="zh-CN" altLang="en-US" dirty="0" smtClean="0"/>
                  <a:t>、</a:t>
                </a:r>
                <a:r>
                  <a:rPr lang="en-US" altLang="zh-CN" dirty="0" smtClean="0"/>
                  <a:t>212</a:t>
                </a:r>
                <a:r>
                  <a:rPr lang="zh-CN" altLang="en-US" dirty="0" smtClean="0"/>
                  <a:t>、</a:t>
                </a:r>
                <a:r>
                  <a:rPr lang="en-US" altLang="zh-CN" dirty="0" smtClean="0"/>
                  <a:t>221</a:t>
                </a:r>
                <a:r>
                  <a:rPr lang="zh-CN" altLang="en-US" dirty="0" smtClean="0"/>
                  <a:t>。</a:t>
                </a:r>
                <a:endParaRPr lang="zh-CN" alt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28652" y="2286000"/>
                <a:ext cx="7429499" cy="4114800"/>
              </a:xfrm>
              <a:blipFill rotWithShape="0">
                <a:blip r:embed="rId2"/>
                <a:stretch>
                  <a:fillRect t="-2222" b="-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509815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472 D1L2</a:t>
            </a:r>
            <a:br>
              <a:rPr lang="en-US" altLang="zh-CN" dirty="0" smtClean="0"/>
            </a:br>
            <a:r>
              <a:rPr lang="en-US" altLang="zh-CN" dirty="0" smtClean="0"/>
              <a:t>TwoSidedCards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smtClean="0"/>
                  <a:t>假设</a:t>
                </a:r>
                <a14:m>
                  <m:oMath xmlns:m="http://schemas.openxmlformats.org/officeDocument/2006/math">
                    <m:r>
                      <a:rPr lang="en-US" altLang="zh-CN" i="1" dirty="0" smtClean="0">
                        <a:latin typeface="Cambria Math" panose="02040503050406030204" pitchFamily="18" charset="0"/>
                      </a:rPr>
                      <m:t>𝑁</m:t>
                    </m:r>
                  </m:oMath>
                </a14:m>
                <a:r>
                  <a:rPr lang="zh-CN" altLang="en-US" dirty="0" smtClean="0"/>
                  <a:t>足够小，可以让我们枚举哪些牌正面朝上。</a:t>
                </a:r>
                <a:endParaRPr lang="en-US" altLang="zh-CN" dirty="0" smtClean="0"/>
              </a:p>
              <a:p>
                <a:r>
                  <a:rPr lang="zh-CN" altLang="en-US" dirty="0" smtClean="0"/>
                  <a:t>那么会发现，可能会有一些数字重复出现，而且重复出现次数最多为</a:t>
                </a:r>
                <a14:m>
                  <m:oMath xmlns:m="http://schemas.openxmlformats.org/officeDocument/2006/math">
                    <m:r>
                      <a:rPr lang="en-US" altLang="zh-CN" i="1" dirty="0" smtClean="0">
                        <a:latin typeface="Cambria Math" panose="02040503050406030204" pitchFamily="18" charset="0"/>
                      </a:rPr>
                      <m:t>2</m:t>
                    </m:r>
                  </m:oMath>
                </a14:m>
                <a:r>
                  <a:rPr lang="zh-CN" altLang="en-US" dirty="0" smtClean="0"/>
                  <a:t>。</a:t>
                </a:r>
                <a:endParaRPr lang="en-US" altLang="zh-CN" dirty="0" smtClean="0"/>
              </a:p>
              <a:p>
                <a:r>
                  <a:rPr lang="zh-CN" altLang="en-US" dirty="0" smtClean="0"/>
                  <a:t>记重复出现的数字个数为</a:t>
                </a:r>
                <a:r>
                  <a:rPr lang="en-US" altLang="zh-CN" dirty="0" smtClean="0"/>
                  <a:t>K</a:t>
                </a:r>
                <a:r>
                  <a:rPr lang="zh-CN" altLang="en-US" dirty="0" smtClean="0"/>
                  <a:t>，那么这些牌的不同排列数为：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sz="2100" i="1">
                              <a:latin typeface="Cambria Math" panose="02040503050406030204" pitchFamily="18" charset="0"/>
                            </a:rPr>
                          </m:ctrlPr>
                        </m:fPr>
                        <m:num>
                          <m:r>
                            <a:rPr lang="en-US" altLang="zh-CN" sz="2100" i="1">
                              <a:latin typeface="Cambria Math" panose="02040503050406030204" pitchFamily="18" charset="0"/>
                            </a:rPr>
                            <m:t>𝑁</m:t>
                          </m:r>
                          <m:r>
                            <a:rPr lang="en-US" altLang="zh-CN" sz="2100" i="1">
                              <a:latin typeface="Cambria Math" panose="02040503050406030204" pitchFamily="18" charset="0"/>
                            </a:rPr>
                            <m:t>!</m:t>
                          </m:r>
                        </m:num>
                        <m:den>
                          <m:sSup>
                            <m:sSupPr>
                              <m:ctrlPr>
                                <a:rPr lang="en-US" altLang="zh-CN" sz="2100" i="1">
                                  <a:latin typeface="Cambria Math" panose="02040503050406030204" pitchFamily="18" charset="0"/>
                                </a:rPr>
                              </m:ctrlPr>
                            </m:sSupPr>
                            <m:e>
                              <m:r>
                                <a:rPr lang="en-US" altLang="zh-CN" sz="2100" i="1">
                                  <a:latin typeface="Cambria Math" panose="02040503050406030204" pitchFamily="18" charset="0"/>
                                </a:rPr>
                                <m:t>2</m:t>
                              </m:r>
                            </m:e>
                            <m:sup>
                              <m:r>
                                <a:rPr lang="en-US" altLang="zh-CN" sz="2100" i="1">
                                  <a:latin typeface="Cambria Math" panose="02040503050406030204" pitchFamily="18" charset="0"/>
                                </a:rPr>
                                <m:t>𝐾</m:t>
                              </m:r>
                            </m:sup>
                          </m:sSup>
                        </m:den>
                      </m:f>
                    </m:oMath>
                  </m:oMathPara>
                </a14:m>
                <a:endParaRPr lang="zh-CN" altLang="en-US" sz="1500" dirty="0"/>
              </a:p>
              <a:p>
                <a:r>
                  <a:rPr lang="zh-CN" altLang="en-US" dirty="0" smtClean="0"/>
                  <a:t>即多重集的排列数。</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t="-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807923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472 D1L2</a:t>
            </a:r>
            <a:br>
              <a:rPr lang="en-US" altLang="zh-CN" dirty="0" smtClean="0"/>
            </a:br>
            <a:r>
              <a:rPr lang="en-US" altLang="zh-CN" dirty="0" smtClean="0"/>
              <a:t>TwoSidedCards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smtClean="0"/>
                  <a:t>现在我们要求的就是，对于任意合法的</a:t>
                </a:r>
                <a14:m>
                  <m:oMath xmlns:m="http://schemas.openxmlformats.org/officeDocument/2006/math">
                    <m:r>
                      <a:rPr lang="en-US" altLang="zh-CN" i="1" dirty="0" smtClean="0">
                        <a:latin typeface="Cambria Math" panose="02040503050406030204" pitchFamily="18" charset="0"/>
                      </a:rPr>
                      <m:t>𝐾</m:t>
                    </m:r>
                  </m:oMath>
                </a14:m>
                <a:r>
                  <a:rPr lang="zh-CN" altLang="en-US" dirty="0" smtClean="0"/>
                  <a:t>，在多少种牌的正反方案中有</a:t>
                </a:r>
                <a14:m>
                  <m:oMath xmlns:m="http://schemas.openxmlformats.org/officeDocument/2006/math">
                    <m:r>
                      <a:rPr lang="en-US" altLang="zh-CN" i="1" dirty="0" smtClean="0">
                        <a:latin typeface="Cambria Math" panose="02040503050406030204" pitchFamily="18" charset="0"/>
                      </a:rPr>
                      <m:t>𝐾</m:t>
                    </m:r>
                  </m:oMath>
                </a14:m>
                <a:r>
                  <a:rPr lang="zh-CN" altLang="en-US" dirty="0" smtClean="0"/>
                  <a:t>个数出现了</a:t>
                </a:r>
                <a14:m>
                  <m:oMath xmlns:m="http://schemas.openxmlformats.org/officeDocument/2006/math">
                    <m:r>
                      <a:rPr lang="en-US" altLang="zh-CN" i="1" dirty="0" smtClean="0">
                        <a:latin typeface="Cambria Math" panose="02040503050406030204" pitchFamily="18" charset="0"/>
                      </a:rPr>
                      <m:t>2</m:t>
                    </m:r>
                  </m:oMath>
                </a14:m>
                <a:r>
                  <a:rPr lang="zh-CN" altLang="en-US" dirty="0" smtClean="0"/>
                  <a:t>次。</a:t>
                </a:r>
                <a:endParaRPr lang="en-US" altLang="zh-CN" dirty="0" smtClean="0"/>
              </a:p>
              <a:p>
                <a:r>
                  <a:rPr lang="zh-CN" altLang="en-US" dirty="0" smtClean="0"/>
                  <a:t>我们把所有牌按正面数值</a:t>
                </a:r>
                <a14:m>
                  <m:oMath xmlns:m="http://schemas.openxmlformats.org/officeDocument/2006/math">
                    <m:r>
                      <a:rPr lang="en-US" altLang="zh-CN" i="1" dirty="0" smtClean="0">
                        <a:latin typeface="Cambria Math" panose="02040503050406030204" pitchFamily="18" charset="0"/>
                      </a:rPr>
                      <m:t>1</m:t>
                    </m:r>
                  </m:oMath>
                </a14:m>
                <a:r>
                  <a:rPr lang="zh-CN" altLang="en-US" dirty="0" smtClean="0"/>
                  <a:t>到</a:t>
                </a:r>
                <a14:m>
                  <m:oMath xmlns:m="http://schemas.openxmlformats.org/officeDocument/2006/math">
                    <m:r>
                      <a:rPr lang="en-US" altLang="zh-CN" i="1" dirty="0" smtClean="0">
                        <a:latin typeface="Cambria Math" panose="02040503050406030204" pitchFamily="18" charset="0"/>
                      </a:rPr>
                      <m:t>𝑁</m:t>
                    </m:r>
                  </m:oMath>
                </a14:m>
                <a:r>
                  <a:rPr lang="zh-CN" altLang="en-US" dirty="0" smtClean="0"/>
                  <a:t>的顺序摆成一排。</a:t>
                </a:r>
                <a:endParaRPr lang="en-US" altLang="zh-CN" dirty="0" smtClean="0"/>
              </a:p>
              <a:p>
                <a:r>
                  <a:rPr lang="zh-CN" altLang="en-US" dirty="0" smtClean="0"/>
                  <a:t>这样我们就可以把反面数值视为一个置换，把这张牌翻面就相当于置换这一个位置。</a:t>
                </a:r>
                <a:endParaRPr lang="en-US" altLang="zh-CN" dirty="0" smtClean="0"/>
              </a:p>
              <a:p>
                <a:r>
                  <a:rPr lang="zh-CN" altLang="en-US" dirty="0" smtClean="0"/>
                  <a:t>可以发现，置换的不同循环之间是不影响的。</a:t>
                </a:r>
                <a:endParaRPr lang="en-US" altLang="zh-CN" dirty="0" smtClean="0"/>
              </a:p>
              <a:p>
                <a:r>
                  <a:rPr lang="zh-CN" altLang="en-US" dirty="0" smtClean="0"/>
                  <a:t>现在我们就来考虑一个循环。</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t="-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603134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472 D1L2</a:t>
            </a:r>
            <a:br>
              <a:rPr lang="en-US" altLang="zh-CN" dirty="0" smtClean="0"/>
            </a:br>
            <a:r>
              <a:rPr lang="en-US" altLang="zh-CN" dirty="0" smtClean="0"/>
              <a:t>TwoSidedCards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lgn="just"/>
                <a:r>
                  <a:rPr lang="zh-CN" altLang="en-US" dirty="0" smtClean="0"/>
                  <a:t>记这个循环的长度为</a:t>
                </a:r>
                <a14:m>
                  <m:oMath xmlns:m="http://schemas.openxmlformats.org/officeDocument/2006/math">
                    <m:r>
                      <a:rPr lang="en-US" altLang="zh-CN" i="1" dirty="0" smtClean="0">
                        <a:latin typeface="Cambria Math" panose="02040503050406030204" pitchFamily="18" charset="0"/>
                      </a:rPr>
                      <m:t>𝐿</m:t>
                    </m:r>
                  </m:oMath>
                </a14:m>
                <a:r>
                  <a:rPr lang="zh-CN" altLang="en-US" dirty="0" smtClean="0"/>
                  <a:t>，假设出现两次的数的个数为</a:t>
                </a:r>
                <a14:m>
                  <m:oMath xmlns:m="http://schemas.openxmlformats.org/officeDocument/2006/math">
                    <m:r>
                      <a:rPr lang="en-US" altLang="zh-CN" i="1" dirty="0" smtClean="0">
                        <a:latin typeface="Cambria Math" panose="02040503050406030204" pitchFamily="18" charset="0"/>
                      </a:rPr>
                      <m:t>𝐾</m:t>
                    </m:r>
                  </m:oMath>
                </a14:m>
                <a:r>
                  <a:rPr lang="zh-CN" altLang="en-US" dirty="0" smtClean="0"/>
                  <a:t>。</a:t>
                </a:r>
                <a:endParaRPr lang="en-US" altLang="zh-CN" dirty="0" smtClean="0"/>
              </a:p>
              <a:p>
                <a:pPr algn="just"/>
                <a:r>
                  <a:rPr lang="zh-CN" altLang="en-US" dirty="0" smtClean="0"/>
                  <a:t>显然有</a:t>
                </a:r>
                <a14:m>
                  <m:oMath xmlns:m="http://schemas.openxmlformats.org/officeDocument/2006/math">
                    <m:r>
                      <a:rPr lang="en-US" altLang="zh-CN" i="1" dirty="0" smtClean="0">
                        <a:latin typeface="Cambria Math" panose="02040503050406030204" pitchFamily="18" charset="0"/>
                      </a:rPr>
                      <m:t>𝐾</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𝐿</m:t>
                    </m:r>
                    <m:r>
                      <a:rPr lang="en-US" altLang="zh-CN" i="1" dirty="0" smtClean="0">
                        <a:latin typeface="Cambria Math" panose="02040503050406030204" pitchFamily="18" charset="0"/>
                      </a:rPr>
                      <m:t>/2</m:t>
                    </m:r>
                  </m:oMath>
                </a14:m>
                <a:r>
                  <a:rPr lang="zh-CN" altLang="en-US" dirty="0" smtClean="0"/>
                  <a:t>。</a:t>
                </a:r>
                <a:endParaRPr lang="en-US" altLang="zh-CN" dirty="0" smtClean="0"/>
              </a:p>
              <a:p>
                <a:pPr algn="just"/>
                <a:r>
                  <a:rPr lang="en-US" altLang="zh-CN" dirty="0" smtClean="0"/>
                  <a:t>……</a:t>
                </a:r>
                <a:r>
                  <a:rPr lang="zh-CN" altLang="en-US" dirty="0" smtClean="0"/>
                  <a:t>然后呢？似乎不太好求啊。</a:t>
                </a:r>
                <a:endParaRPr lang="en-US" altLang="zh-CN" dirty="0" smtClean="0"/>
              </a:p>
              <a:p>
                <a:pPr algn="just"/>
                <a:r>
                  <a:rPr lang="zh-CN" altLang="en-US" dirty="0"/>
                  <a:t>尝试转换思路，比如</a:t>
                </a:r>
                <a:r>
                  <a:rPr lang="en-US" altLang="zh-CN" dirty="0" smtClean="0"/>
                  <a:t>……</a:t>
                </a:r>
                <a:endParaRPr lang="en-US" altLang="zh-CN" dirty="0"/>
              </a:p>
              <a:p>
                <a:pPr algn="just"/>
                <a:r>
                  <a:rPr lang="zh-CN" altLang="en-US" dirty="0" smtClean="0"/>
                  <a:t>建立图论模型。</a:t>
                </a:r>
                <a:endParaRPr lang="en-US" altLang="zh-CN" dirty="0" smtClean="0"/>
              </a:p>
              <a:p>
                <a:pPr algn="just"/>
                <a:r>
                  <a:rPr lang="zh-CN" altLang="en-US" dirty="0" smtClean="0"/>
                  <a:t>将循环的每个元素视为一个节点，每个元素连向元素的值对应的元素的节点。</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515" r="-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262404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472 D1L2</a:t>
            </a:r>
            <a:br>
              <a:rPr lang="en-US" altLang="zh-CN" dirty="0" smtClean="0"/>
            </a:br>
            <a:r>
              <a:rPr lang="en-US" altLang="zh-CN" dirty="0" smtClean="0"/>
              <a:t>TwoSidedCards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lgn="just"/>
                <a:r>
                  <a:rPr lang="zh-CN" altLang="en-US" dirty="0" smtClean="0"/>
                  <a:t>有了这个图可以干什么呢？</a:t>
                </a:r>
                <a:endParaRPr lang="en-US" altLang="zh-CN" dirty="0" smtClean="0"/>
              </a:p>
              <a:p>
                <a:pPr algn="just"/>
                <a:r>
                  <a:rPr lang="zh-CN" altLang="en-US" dirty="0" smtClean="0"/>
                  <a:t>一</a:t>
                </a:r>
                <a:r>
                  <a:rPr lang="zh-CN" altLang="en-US" dirty="0"/>
                  <a:t>张牌可以视为其中的一条边，牌是否反面朝上相当于</a:t>
                </a:r>
                <a:r>
                  <a:rPr lang="zh-CN" altLang="en-US" dirty="0" smtClean="0"/>
                  <a:t>边是否反向。牌的数字也即边指向的节点对应元素的值。</a:t>
                </a:r>
                <a:endParaRPr lang="en-US" altLang="zh-CN" dirty="0" smtClean="0"/>
              </a:p>
              <a:p>
                <a:pPr algn="just"/>
                <a:r>
                  <a:rPr lang="zh-CN" altLang="en-US" dirty="0" smtClean="0"/>
                  <a:t>那么出现两次的数也即入度为</a:t>
                </a:r>
                <a14:m>
                  <m:oMath xmlns:m="http://schemas.openxmlformats.org/officeDocument/2006/math">
                    <m:r>
                      <a:rPr lang="en-US" altLang="zh-CN" i="1" dirty="0" smtClean="0">
                        <a:latin typeface="Cambria Math" panose="02040503050406030204" pitchFamily="18" charset="0"/>
                      </a:rPr>
                      <m:t>2</m:t>
                    </m:r>
                  </m:oMath>
                </a14:m>
                <a:r>
                  <a:rPr lang="zh-CN" altLang="en-US" dirty="0" smtClean="0"/>
                  <a:t>的节点对应元素。</a:t>
                </a:r>
                <a:endParaRPr lang="en-US" altLang="zh-CN" dirty="0" smtClean="0"/>
              </a:p>
              <a:p>
                <a:pPr algn="just"/>
                <a:r>
                  <a:rPr lang="zh-CN" altLang="en-US" dirty="0" smtClean="0"/>
                  <a:t>而且还可以发现，入度为</a:t>
                </a:r>
                <a14:m>
                  <m:oMath xmlns:m="http://schemas.openxmlformats.org/officeDocument/2006/math">
                    <m:r>
                      <a:rPr lang="en-US" altLang="zh-CN" i="1" dirty="0" smtClean="0">
                        <a:latin typeface="Cambria Math" panose="02040503050406030204" pitchFamily="18" charset="0"/>
                      </a:rPr>
                      <m:t>2</m:t>
                    </m:r>
                  </m:oMath>
                </a14:m>
                <a:r>
                  <a:rPr lang="zh-CN" altLang="en-US" dirty="0" smtClean="0"/>
                  <a:t>的节点和入度为</a:t>
                </a:r>
                <a14:m>
                  <m:oMath xmlns:m="http://schemas.openxmlformats.org/officeDocument/2006/math">
                    <m:r>
                      <a:rPr lang="en-US" altLang="zh-CN" i="1" dirty="0" smtClean="0">
                        <a:latin typeface="Cambria Math" panose="02040503050406030204" pitchFamily="18" charset="0"/>
                      </a:rPr>
                      <m:t>0</m:t>
                    </m:r>
                  </m:oMath>
                </a14:m>
                <a:r>
                  <a:rPr lang="zh-CN" altLang="en-US" dirty="0" smtClean="0"/>
                  <a:t>的节点个数相等，并且交替出现。</a:t>
                </a:r>
                <a:endParaRPr lang="en-US" altLang="zh-CN" dirty="0" smtClean="0"/>
              </a:p>
              <a:p>
                <a:pPr algn="just"/>
                <a:r>
                  <a:rPr lang="zh-CN" altLang="en-US" dirty="0" smtClean="0"/>
                  <a:t>那么我们就可以得出一个计算长度为</a:t>
                </a:r>
                <a14:m>
                  <m:oMath xmlns:m="http://schemas.openxmlformats.org/officeDocument/2006/math">
                    <m:r>
                      <a:rPr lang="en-US" altLang="zh-CN" i="1" dirty="0" smtClean="0">
                        <a:latin typeface="Cambria Math" panose="02040503050406030204" pitchFamily="18" charset="0"/>
                      </a:rPr>
                      <m:t>𝐿</m:t>
                    </m:r>
                  </m:oMath>
                </a14:m>
                <a:r>
                  <a:rPr lang="zh-CN" altLang="en-US" dirty="0" smtClean="0"/>
                  <a:t>的循环中有</a:t>
                </a:r>
                <a14:m>
                  <m:oMath xmlns:m="http://schemas.openxmlformats.org/officeDocument/2006/math">
                    <m:r>
                      <a:rPr lang="en-US" altLang="zh-CN" i="1" dirty="0" smtClean="0">
                        <a:latin typeface="Cambria Math" panose="02040503050406030204" pitchFamily="18" charset="0"/>
                      </a:rPr>
                      <m:t>𝐾</m:t>
                    </m:r>
                  </m:oMath>
                </a14:m>
                <a:r>
                  <a:rPr lang="zh-CN" altLang="en-US" dirty="0" smtClean="0"/>
                  <a:t>个数出现</a:t>
                </a:r>
                <a:r>
                  <a:rPr lang="zh-CN" altLang="en-US" dirty="0"/>
                  <a:t>两</a:t>
                </a:r>
                <a:r>
                  <a:rPr lang="zh-CN" altLang="en-US" dirty="0" smtClean="0"/>
                  <a:t>次的方案数的公式：</a:t>
                </a:r>
                <a:endParaRPr lang="en-US" altLang="zh-CN" dirty="0" smtClean="0"/>
              </a:p>
              <a:p>
                <a:pPr marL="0" indent="0" algn="just">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2</m:t>
                      </m:r>
                      <m:r>
                        <a:rPr lang="en-US" altLang="zh-CN"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2</m:t>
                              </m:r>
                              <m:r>
                                <a:rPr lang="en-US" altLang="zh-CN" i="1">
                                  <a:latin typeface="Cambria Math" panose="02040503050406030204" pitchFamily="18" charset="0"/>
                                </a:rPr>
                                <m:t>𝐾</m:t>
                              </m:r>
                            </m:den>
                          </m:f>
                        </m:e>
                      </m:d>
                    </m:oMath>
                  </m:oMathPara>
                </a14:m>
                <a:endParaRPr lang="en-US" altLang="zh-CN" dirty="0" smtClean="0"/>
              </a:p>
              <a:p>
                <a:pPr algn="just"/>
                <a14:m>
                  <m:oMath xmlns:m="http://schemas.openxmlformats.org/officeDocument/2006/math">
                    <m:r>
                      <a:rPr lang="en-US" altLang="zh-CN" i="1" dirty="0" smtClean="0">
                        <a:latin typeface="Cambria Math" panose="02040503050406030204" pitchFamily="18" charset="0"/>
                      </a:rPr>
                      <m:t>𝐾</m:t>
                    </m:r>
                    <m:r>
                      <a:rPr lang="en-US" altLang="zh-CN" i="1" dirty="0" smtClean="0">
                        <a:latin typeface="Cambria Math" panose="02040503050406030204" pitchFamily="18" charset="0"/>
                      </a:rPr>
                      <m:t>=0</m:t>
                    </m:r>
                  </m:oMath>
                </a14:m>
                <a:r>
                  <a:rPr lang="zh-CN" altLang="en-US" dirty="0" smtClean="0"/>
                  <a:t>时方案数为</a:t>
                </a:r>
                <a14:m>
                  <m:oMath xmlns:m="http://schemas.openxmlformats.org/officeDocument/2006/math">
                    <m:r>
                      <a:rPr lang="en-US" altLang="zh-CN" i="1" dirty="0" smtClean="0">
                        <a:latin typeface="Cambria Math" panose="02040503050406030204" pitchFamily="18" charset="0"/>
                      </a:rPr>
                      <m:t>1</m:t>
                    </m:r>
                  </m:oMath>
                </a14:m>
                <a:r>
                  <a:rPr lang="zh-CN" altLang="en-US" dirty="0" smtClean="0"/>
                  <a:t>。</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515" r="-902" b="-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768280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介绍</a:t>
            </a:r>
          </a:p>
        </p:txBody>
      </p:sp>
      <p:sp>
        <p:nvSpPr>
          <p:cNvPr id="2" name="Content Placeholder 1"/>
          <p:cNvSpPr>
            <a:spLocks noGrp="1"/>
          </p:cNvSpPr>
          <p:nvPr>
            <p:ph idx="1"/>
          </p:nvPr>
        </p:nvSpPr>
        <p:spPr/>
        <p:txBody>
          <a:bodyPr/>
          <a:lstStyle/>
          <a:p>
            <a:r>
              <a:rPr lang="en-US" altLang="zh-CN" dirty="0"/>
              <a:t>TC</a:t>
            </a:r>
            <a:r>
              <a:rPr lang="zh-CN" altLang="en-US" dirty="0"/>
              <a:t>大家都熟悉吧，就不介绍了</a:t>
            </a:r>
            <a:r>
              <a:rPr lang="zh-CN" altLang="en-US" dirty="0" smtClean="0"/>
              <a:t>。</a:t>
            </a:r>
            <a:endParaRPr lang="en-US" altLang="zh-CN" dirty="0" smtClean="0"/>
          </a:p>
          <a:p>
            <a:r>
              <a:rPr lang="zh-CN" altLang="en-US" dirty="0"/>
              <a:t>剧</a:t>
            </a:r>
            <a:r>
              <a:rPr lang="zh-CN" altLang="en-US" dirty="0" smtClean="0"/>
              <a:t>透：下面要讲的题以网络流和组合数学为主。</a:t>
            </a:r>
            <a:endParaRPr lang="en-US" altLang="zh-CN" dirty="0"/>
          </a:p>
        </p:txBody>
      </p:sp>
    </p:spTree>
    <p:extLst>
      <p:ext uri="{BB962C8B-B14F-4D97-AF65-F5344CB8AC3E}">
        <p14:creationId xmlns:p14="http://schemas.microsoft.com/office/powerpoint/2010/main" val="335208305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472 D1L2</a:t>
            </a:r>
            <a:br>
              <a:rPr lang="en-US" altLang="zh-CN" dirty="0" smtClean="0"/>
            </a:br>
            <a:r>
              <a:rPr lang="en-US" altLang="zh-CN" dirty="0" smtClean="0"/>
              <a:t>TwoSidedCards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lgn="just"/>
                <a:r>
                  <a:rPr lang="zh-CN" altLang="en-US" dirty="0" smtClean="0"/>
                  <a:t>注意刚才只考虑了牌的正反，还没有考虑排列。</a:t>
                </a:r>
                <a:endParaRPr lang="en-US" altLang="zh-CN" dirty="0" smtClean="0"/>
              </a:p>
              <a:p>
                <a:pPr algn="just"/>
                <a:r>
                  <a:rPr lang="zh-CN" altLang="en-US" dirty="0" smtClean="0"/>
                  <a:t>剩下的部分就不难了。</a:t>
                </a:r>
                <a:endParaRPr lang="en-US" altLang="zh-CN" dirty="0" smtClean="0"/>
              </a:p>
              <a:p>
                <a:pPr algn="just"/>
                <a:r>
                  <a:rPr lang="zh-CN" altLang="en-US" dirty="0" smtClean="0"/>
                  <a:t>可以用背包求出对于整个序列出现两次的数为</a:t>
                </a:r>
                <a14:m>
                  <m:oMath xmlns:m="http://schemas.openxmlformats.org/officeDocument/2006/math">
                    <m:r>
                      <a:rPr lang="en-US" altLang="zh-CN" i="1" dirty="0" smtClean="0">
                        <a:latin typeface="Cambria Math" panose="02040503050406030204" pitchFamily="18" charset="0"/>
                      </a:rPr>
                      <m:t>𝐾</m:t>
                    </m:r>
                  </m:oMath>
                </a14:m>
                <a:r>
                  <a:rPr lang="zh-CN" altLang="en-US" dirty="0" smtClean="0"/>
                  <a:t>个的方案数，再用多重集的排列公式计算求和。</a:t>
                </a:r>
                <a:endParaRPr lang="en-US" altLang="zh-CN" dirty="0" smtClean="0"/>
              </a:p>
              <a:p>
                <a:pPr algn="just"/>
                <a:r>
                  <a:rPr lang="zh-CN" altLang="en-US" dirty="0"/>
                  <a:t>也</a:t>
                </a:r>
                <a:r>
                  <a:rPr lang="zh-CN" altLang="en-US" dirty="0" smtClean="0"/>
                  <a:t>可以处理出每个循环内部出现两次的数为任意个的方案数，然后把一个循环视为同一种元素，还是一个多重集排列的问题。</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t="-1515" r="-42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38502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473 D1L3</a:t>
            </a:r>
            <a:r>
              <a:rPr lang="en-US" altLang="zh-CN" dirty="0"/>
              <a:t/>
            </a:r>
            <a:br>
              <a:rPr lang="en-US" altLang="zh-CN" dirty="0"/>
            </a:br>
            <a:r>
              <a:rPr lang="en-US" altLang="zh-CN" dirty="0" smtClean="0"/>
              <a:t>RooksParty</a:t>
            </a:r>
            <a:endParaRPr lang="zh-CN" altLang="en-US" dirty="0"/>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a:bodyPr>
              <a:lstStyle/>
              <a:p>
                <a:pPr algn="just"/>
                <a:r>
                  <a:rPr lang="zh-CN" altLang="en-US" dirty="0" smtClean="0"/>
                  <a:t>有</a:t>
                </a:r>
                <a14:m>
                  <m:oMath xmlns:m="http://schemas.openxmlformats.org/officeDocument/2006/math">
                    <m:r>
                      <a:rPr lang="en-US" altLang="zh-CN" i="1" dirty="0" smtClean="0">
                        <a:latin typeface="Cambria Math" panose="02040503050406030204" pitchFamily="18" charset="0"/>
                      </a:rPr>
                      <m:t>𝑁</m:t>
                    </m:r>
                  </m:oMath>
                </a14:m>
                <a:r>
                  <a:rPr lang="zh-CN" altLang="en-US" dirty="0" smtClean="0"/>
                  <a:t>种颜色的车（国际象棋），每</a:t>
                </a:r>
                <a:r>
                  <a:rPr lang="zh-CN" altLang="en-US" dirty="0" smtClean="0"/>
                  <a:t>种</a:t>
                </a:r>
                <a14:m>
                  <m:oMath xmlns:m="http://schemas.openxmlformats.org/officeDocument/2006/math">
                    <m:sSub>
                      <m:sSubPr>
                        <m:ctrlPr>
                          <a:rPr lang="en-US" altLang="zh-CN" i="1" dirty="0" err="1" smtClean="0">
                            <a:latin typeface="Cambria Math" panose="02040503050406030204" pitchFamily="18" charset="0"/>
                          </a:rPr>
                        </m:ctrlPr>
                      </m:sSubPr>
                      <m:e>
                        <m:r>
                          <a:rPr lang="en-US" altLang="zh-CN" b="0" i="1" dirty="0" smtClean="0">
                            <a:latin typeface="Cambria Math" panose="02040503050406030204" pitchFamily="18" charset="0"/>
                          </a:rPr>
                          <m:t>𝐶𝑜</m:t>
                        </m:r>
                        <m:r>
                          <a:rPr lang="en-US" altLang="zh-CN" i="1" dirty="0" smtClean="0">
                            <a:latin typeface="Cambria Math" panose="02040503050406030204" pitchFamily="18" charset="0"/>
                          </a:rPr>
                          <m:t>𝑙</m:t>
                        </m:r>
                      </m:e>
                      <m:sub>
                        <m:r>
                          <a:rPr lang="en-US" altLang="zh-CN" b="0" i="1" dirty="0" smtClean="0">
                            <a:latin typeface="Cambria Math" panose="02040503050406030204" pitchFamily="18" charset="0"/>
                          </a:rPr>
                          <m:t>𝑖</m:t>
                        </m:r>
                      </m:sub>
                    </m:sSub>
                  </m:oMath>
                </a14:m>
                <a:r>
                  <a:rPr lang="zh-CN" altLang="en-US" dirty="0" smtClean="0"/>
                  <a:t>个，放置在</a:t>
                </a:r>
                <a14:m>
                  <m:oMath xmlns:m="http://schemas.openxmlformats.org/officeDocument/2006/math">
                    <m:r>
                      <a:rPr lang="en-US" altLang="zh-CN" i="1" dirty="0" smtClean="0">
                        <a:latin typeface="Cambria Math" panose="02040503050406030204" pitchFamily="18" charset="0"/>
                      </a:rPr>
                      <m:t>𝑅</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𝐶</m:t>
                    </m:r>
                  </m:oMath>
                </a14:m>
                <a:r>
                  <a:rPr lang="zh-CN" altLang="en-US" dirty="0" smtClean="0"/>
                  <a:t>的棋盘上。</a:t>
                </a:r>
                <a:endParaRPr lang="en-US" altLang="zh-CN" dirty="0" smtClean="0"/>
              </a:p>
              <a:p>
                <a:pPr algn="just"/>
                <a:r>
                  <a:rPr lang="zh-CN" altLang="en-US" dirty="0" smtClean="0"/>
                  <a:t>如果有两个不同颜色的车处于同行或同列，且之间没有其他车，它们就会互相攻击。</a:t>
                </a:r>
                <a:endParaRPr lang="en-US" altLang="zh-CN" dirty="0" smtClean="0"/>
              </a:p>
              <a:p>
                <a:pPr algn="just"/>
                <a:r>
                  <a:rPr lang="zh-CN" altLang="en-US" dirty="0" smtClean="0"/>
                  <a:t>求使得所有车不互相攻击的摆放方案数。</a:t>
                </a:r>
                <a:endParaRPr lang="en-US" altLang="zh-CN" dirty="0" smtClean="0"/>
              </a:p>
              <a:p>
                <a:pPr algn="just"/>
                <a14:m>
                  <m:oMath xmlns:m="http://schemas.openxmlformats.org/officeDocument/2006/math">
                    <m:r>
                      <a:rPr lang="en-US" altLang="zh-CN" i="1" dirty="0" smtClean="0">
                        <a:latin typeface="Cambria Math" panose="02040503050406030204" pitchFamily="18" charset="0"/>
                      </a:rPr>
                      <m:t>𝑅</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𝐶</m:t>
                    </m:r>
                    <m:r>
                      <a:rPr lang="en-US" altLang="zh-CN" b="0" i="1" dirty="0" smtClean="0">
                        <a:latin typeface="Cambria Math" panose="02040503050406030204" pitchFamily="18" charset="0"/>
                        <a:ea typeface="Cambria Math" panose="02040503050406030204" pitchFamily="18" charset="0"/>
                      </a:rPr>
                      <m:t>≤30</m:t>
                    </m:r>
                  </m:oMath>
                </a14:m>
                <a:r>
                  <a:rPr lang="zh-CN" altLang="en-US" dirty="0" smtClean="0"/>
                  <a:t>、</a:t>
                </a:r>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10</m:t>
                    </m:r>
                  </m:oMath>
                </a14:m>
                <a:r>
                  <a:rPr lang="zh-CN" altLang="en-US" dirty="0" smtClean="0"/>
                  <a:t>。</a:t>
                </a:r>
                <a:endParaRPr lang="en-US" altLang="zh-CN"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515" r="-42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440027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473 D1L3</a:t>
            </a:r>
            <a:r>
              <a:rPr lang="en-US" altLang="zh-CN" dirty="0"/>
              <a:t/>
            </a:r>
            <a:br>
              <a:rPr lang="en-US" altLang="zh-CN" dirty="0"/>
            </a:br>
            <a:r>
              <a:rPr lang="en-US" altLang="zh-CN" dirty="0" smtClean="0"/>
              <a:t>RooksParty</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28653" y="2285999"/>
                <a:ext cx="7429498" cy="4237464"/>
              </a:xfrm>
            </p:spPr>
            <p:txBody>
              <a:bodyPr>
                <a:normAutofit/>
              </a:bodyPr>
              <a:lstStyle/>
              <a:p>
                <a:pPr algn="just"/>
                <a:r>
                  <a:rPr lang="zh-CN" altLang="en-US" dirty="0" smtClean="0"/>
                  <a:t>每行和每列的所有格子要么是同一种颜色的车，要么为空。</a:t>
                </a:r>
                <a:endParaRPr lang="en-US" altLang="zh-CN" dirty="0" smtClean="0"/>
              </a:p>
              <a:p>
                <a:pPr algn="just"/>
                <a:r>
                  <a:rPr lang="zh-CN" altLang="en-US" dirty="0" smtClean="0"/>
                  <a:t>给每行和每列标上一种颜色。</a:t>
                </a:r>
                <a:endParaRPr lang="en-US" altLang="zh-CN" dirty="0" smtClean="0"/>
              </a:p>
              <a:p>
                <a:pPr algn="just"/>
                <a:r>
                  <a:rPr lang="zh-CN" altLang="en-US" dirty="0"/>
                  <a:t>一</a:t>
                </a:r>
                <a:r>
                  <a:rPr lang="zh-CN" altLang="en-US" dirty="0" smtClean="0"/>
                  <a:t>种颜色的车能放置的格子为，该行和该列的颜色都为车的颜色的格子。也即每种颜色之间无关。</a:t>
                </a:r>
                <a:endParaRPr lang="en-US" altLang="zh-CN" dirty="0" smtClean="0"/>
              </a:p>
              <a:p>
                <a:pPr algn="just"/>
                <a:r>
                  <a:rPr lang="zh-CN" altLang="en-US" dirty="0" smtClean="0"/>
                  <a:t>令</a:t>
                </a:r>
                <a14:m>
                  <m:oMath xmlns:m="http://schemas.openxmlformats.org/officeDocument/2006/math">
                    <m:r>
                      <a:rPr lang="en-US" altLang="zh-CN" i="1" dirty="0" smtClean="0">
                        <a:latin typeface="Cambria Math" panose="02040503050406030204" pitchFamily="18" charset="0"/>
                      </a:rPr>
                      <m:t>𝐹</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𝑐𝑜𝑙</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oMath>
                </a14:m>
                <a:r>
                  <a:rPr lang="zh-CN" altLang="en-US" dirty="0" smtClean="0"/>
                  <a:t>表示颜色</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𝑐𝑜𝑙</m:t>
                    </m:r>
                  </m:oMath>
                </a14:m>
                <a:r>
                  <a:rPr lang="zh-CN" altLang="en-US" dirty="0" smtClean="0"/>
                  <a:t>的车占据</a:t>
                </a:r>
                <a14:m>
                  <m:oMath xmlns:m="http://schemas.openxmlformats.org/officeDocument/2006/math">
                    <m:r>
                      <a:rPr lang="en-US" altLang="zh-CN" i="1" dirty="0" smtClean="0">
                        <a:latin typeface="Cambria Math" panose="02040503050406030204" pitchFamily="18" charset="0"/>
                      </a:rPr>
                      <m:t>𝑥</m:t>
                    </m:r>
                  </m:oMath>
                </a14:m>
                <a:r>
                  <a:rPr lang="zh-CN" altLang="en-US" dirty="0" smtClean="0"/>
                  <a:t>行和</a:t>
                </a:r>
                <a14:m>
                  <m:oMath xmlns:m="http://schemas.openxmlformats.org/officeDocument/2006/math">
                    <m:r>
                      <a:rPr lang="en-US" altLang="zh-CN" i="1" dirty="0" smtClean="0">
                        <a:latin typeface="Cambria Math" panose="02040503050406030204" pitchFamily="18" charset="0"/>
                      </a:rPr>
                      <m:t>𝑦</m:t>
                    </m:r>
                  </m:oMath>
                </a14:m>
                <a:r>
                  <a:rPr lang="zh-CN" altLang="en-US" dirty="0" smtClean="0"/>
                  <a:t>列的方案数。</a:t>
                </a:r>
                <a:endParaRPr lang="en-US" altLang="zh-CN" i="1" dirty="0" smtClean="0">
                  <a:latin typeface="Cambria Math" panose="02040503050406030204" pitchFamily="18" charset="0"/>
                </a:endParaRPr>
              </a:p>
              <a:p>
                <a:pPr marL="0" indent="0" algn="just">
                  <a:buNone/>
                </a:pPr>
                <a14:m>
                  <m:oMathPara xmlns:m="http://schemas.openxmlformats.org/officeDocument/2006/math">
                    <m:oMathParaPr>
                      <m:jc m:val="right"/>
                    </m:oMathParaPr>
                    <m:oMath xmlns:m="http://schemas.openxmlformats.org/officeDocument/2006/math">
                      <m:r>
                        <a:rPr lang="en-US" altLang="zh-CN" sz="1800" i="1" dirty="0" smtClean="0">
                          <a:latin typeface="Cambria Math" panose="02040503050406030204" pitchFamily="18" charset="0"/>
                        </a:rPr>
                        <m:t>𝐹</m:t>
                      </m:r>
                      <m:d>
                        <m:dPr>
                          <m:begChr m:val="["/>
                          <m:endChr m:val="]"/>
                          <m:ctrlPr>
                            <a:rPr lang="en-US" altLang="zh-CN" sz="1800" i="1" dirty="0" smtClean="0">
                              <a:latin typeface="Cambria Math" panose="02040503050406030204" pitchFamily="18" charset="0"/>
                            </a:rPr>
                          </m:ctrlPr>
                        </m:dPr>
                        <m:e>
                          <m:r>
                            <a:rPr lang="en-US" altLang="zh-CN" sz="1800" i="1" dirty="0" smtClean="0">
                              <a:latin typeface="Cambria Math" panose="02040503050406030204" pitchFamily="18" charset="0"/>
                            </a:rPr>
                            <m:t>𝑐</m:t>
                          </m:r>
                          <m:r>
                            <a:rPr lang="en-US" altLang="zh-CN" sz="1800" b="0" i="1" dirty="0" smtClean="0">
                              <a:latin typeface="Cambria Math" panose="02040503050406030204" pitchFamily="18" charset="0"/>
                            </a:rPr>
                            <m:t>𝑜𝑙</m:t>
                          </m:r>
                        </m:e>
                      </m:d>
                      <m:d>
                        <m:dPr>
                          <m:begChr m:val="["/>
                          <m:endChr m:val="]"/>
                          <m:ctrlPr>
                            <a:rPr lang="en-US" altLang="zh-CN" sz="1800" i="1" dirty="0" smtClean="0">
                              <a:latin typeface="Cambria Math" panose="02040503050406030204" pitchFamily="18" charset="0"/>
                            </a:rPr>
                          </m:ctrlPr>
                        </m:dPr>
                        <m:e>
                          <m:r>
                            <a:rPr lang="en-US" altLang="zh-CN" sz="1800" i="1" dirty="0" smtClean="0">
                              <a:latin typeface="Cambria Math" panose="02040503050406030204" pitchFamily="18" charset="0"/>
                            </a:rPr>
                            <m:t>𝑥</m:t>
                          </m:r>
                        </m:e>
                      </m:d>
                      <m:d>
                        <m:dPr>
                          <m:begChr m:val="["/>
                          <m:endChr m:val="]"/>
                          <m:ctrlPr>
                            <a:rPr lang="en-US" altLang="zh-CN" sz="1800" i="1" dirty="0" smtClean="0">
                              <a:latin typeface="Cambria Math" panose="02040503050406030204" pitchFamily="18" charset="0"/>
                            </a:rPr>
                          </m:ctrlPr>
                        </m:dPr>
                        <m:e>
                          <m:r>
                            <a:rPr lang="en-US" altLang="zh-CN" sz="1800" i="1" dirty="0" smtClean="0">
                              <a:latin typeface="Cambria Math" panose="02040503050406030204" pitchFamily="18" charset="0"/>
                            </a:rPr>
                            <m:t>𝑦</m:t>
                          </m:r>
                        </m:e>
                      </m:d>
                      <m:r>
                        <a:rPr lang="en-US" altLang="zh-CN" sz="1800" b="0" i="1" dirty="0" smtClean="0">
                          <a:latin typeface="Cambria Math" panose="02040503050406030204" pitchFamily="18" charset="0"/>
                        </a:rPr>
                        <m:t>=</m:t>
                      </m:r>
                      <m:nary>
                        <m:naryPr>
                          <m:chr m:val="∑"/>
                          <m:ctrlPr>
                            <a:rPr lang="en-US" altLang="zh-CN" sz="1800" i="1" dirty="0" smtClean="0">
                              <a:latin typeface="Cambria Math" panose="02040503050406030204" pitchFamily="18" charset="0"/>
                            </a:rPr>
                          </m:ctrlPr>
                        </m:naryPr>
                        <m:sub>
                          <m:r>
                            <m:rPr>
                              <m:brk m:alnAt="23"/>
                            </m:rPr>
                            <a:rPr lang="en-US" altLang="zh-CN" sz="1800" b="0" i="1" dirty="0" smtClean="0">
                              <a:latin typeface="Cambria Math" panose="02040503050406030204" pitchFamily="18" charset="0"/>
                            </a:rPr>
                            <m:t>𝑟</m:t>
                          </m:r>
                          <m:r>
                            <a:rPr lang="en-US" altLang="zh-CN" sz="1800" b="0" i="1" dirty="0" smtClean="0">
                              <a:latin typeface="Cambria Math" panose="02040503050406030204" pitchFamily="18" charset="0"/>
                            </a:rPr>
                            <m:t>=1</m:t>
                          </m:r>
                        </m:sub>
                        <m:sup>
                          <m:r>
                            <a:rPr lang="en-US" altLang="zh-CN" sz="1800" b="0" i="1" dirty="0" smtClean="0">
                              <a:latin typeface="Cambria Math" panose="02040503050406030204" pitchFamily="18" charset="0"/>
                            </a:rPr>
                            <m:t>𝑥</m:t>
                          </m:r>
                        </m:sup>
                        <m:e>
                          <m:nary>
                            <m:naryPr>
                              <m:chr m:val="∑"/>
                              <m:ctrlPr>
                                <a:rPr lang="en-US" altLang="zh-CN" sz="1800" b="0" i="1" dirty="0" smtClean="0">
                                  <a:latin typeface="Cambria Math" panose="02040503050406030204" pitchFamily="18" charset="0"/>
                                </a:rPr>
                              </m:ctrlPr>
                            </m:naryPr>
                            <m:sub>
                              <m:r>
                                <m:rPr>
                                  <m:brk m:alnAt="23"/>
                                </m:rPr>
                                <a:rPr lang="en-US" altLang="zh-CN" sz="1800" b="0" i="1" dirty="0" smtClean="0">
                                  <a:latin typeface="Cambria Math" panose="02040503050406030204" pitchFamily="18" charset="0"/>
                                </a:rPr>
                                <m:t>𝑐</m:t>
                              </m:r>
                              <m:r>
                                <a:rPr lang="en-US" altLang="zh-CN" sz="1800" b="0" i="1" dirty="0" smtClean="0">
                                  <a:latin typeface="Cambria Math" panose="02040503050406030204" pitchFamily="18" charset="0"/>
                                </a:rPr>
                                <m:t>=1</m:t>
                              </m:r>
                            </m:sub>
                            <m:sup>
                              <m:r>
                                <a:rPr lang="en-US" altLang="zh-CN" sz="1800" b="0" i="1" dirty="0" smtClean="0">
                                  <a:latin typeface="Cambria Math" panose="02040503050406030204" pitchFamily="18" charset="0"/>
                                </a:rPr>
                                <m:t>𝑦</m:t>
                              </m:r>
                            </m:sup>
                            <m:e>
                              <m:r>
                                <a:rPr lang="en-US" altLang="zh-CN" sz="1800" i="1" dirty="0">
                                  <a:latin typeface="Cambria Math" panose="02040503050406030204" pitchFamily="18" charset="0"/>
                                </a:rPr>
                                <m:t>𝐹</m:t>
                              </m:r>
                              <m:d>
                                <m:dPr>
                                  <m:begChr m:val="["/>
                                  <m:endChr m:val="]"/>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𝑐</m:t>
                                  </m:r>
                                  <m:r>
                                    <a:rPr lang="en-US" altLang="zh-CN" sz="1800" b="0" i="1" dirty="0" smtClean="0">
                                      <a:latin typeface="Cambria Math" panose="02040503050406030204" pitchFamily="18" charset="0"/>
                                    </a:rPr>
                                    <m:t>𝑜𝑙</m:t>
                                  </m:r>
                                  <m:r>
                                    <a:rPr lang="en-US" altLang="zh-CN" sz="1800" i="1" dirty="0">
                                      <a:latin typeface="Cambria Math" panose="02040503050406030204" pitchFamily="18" charset="0"/>
                                    </a:rPr>
                                    <m:t>−1</m:t>
                                  </m:r>
                                </m:e>
                              </m:d>
                              <m:d>
                                <m:dPr>
                                  <m:begChr m:val="["/>
                                  <m:endChr m:val="]"/>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𝑥</m:t>
                                  </m:r>
                                  <m:r>
                                    <a:rPr lang="en-US" altLang="zh-CN" sz="1800" i="1" dirty="0">
                                      <a:latin typeface="Cambria Math" panose="02040503050406030204" pitchFamily="18" charset="0"/>
                                    </a:rPr>
                                    <m:t>−</m:t>
                                  </m:r>
                                  <m:r>
                                    <a:rPr lang="en-US" altLang="zh-CN" sz="1800" i="1" dirty="0">
                                      <a:latin typeface="Cambria Math" panose="02040503050406030204" pitchFamily="18" charset="0"/>
                                    </a:rPr>
                                    <m:t>𝑟</m:t>
                                  </m:r>
                                </m:e>
                              </m:d>
                              <m:d>
                                <m:dPr>
                                  <m:begChr m:val="["/>
                                  <m:endChr m:val="]"/>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𝑦</m:t>
                                  </m:r>
                                  <m:r>
                                    <a:rPr lang="en-US" altLang="zh-CN" sz="1800" i="1" dirty="0">
                                      <a:latin typeface="Cambria Math" panose="02040503050406030204" pitchFamily="18" charset="0"/>
                                    </a:rPr>
                                    <m:t>−</m:t>
                                  </m:r>
                                  <m:r>
                                    <a:rPr lang="en-US" altLang="zh-CN" sz="1800" i="1" dirty="0">
                                      <a:latin typeface="Cambria Math" panose="02040503050406030204" pitchFamily="18" charset="0"/>
                                    </a:rPr>
                                    <m:t>𝑐</m:t>
                                  </m:r>
                                </m:e>
                              </m:d>
                              <m:r>
                                <m:rPr>
                                  <m:nor/>
                                </m:rPr>
                                <a:rPr lang="en-US" altLang="zh-CN" sz="1800" dirty="0"/>
                                <m:t> </m:t>
                              </m:r>
                              <m:r>
                                <a:rPr lang="en-US" altLang="zh-CN" sz="1800" i="1" dirty="0" smtClean="0">
                                  <a:latin typeface="Cambria Math" panose="02040503050406030204" pitchFamily="18" charset="0"/>
                                  <a:ea typeface="Cambria Math" panose="02040503050406030204" pitchFamily="18" charset="0"/>
                                </a:rPr>
                                <m:t>∙</m:t>
                              </m:r>
                              <m:d>
                                <m:dPr>
                                  <m:ctrlPr>
                                    <a:rPr lang="en-US" altLang="zh-CN" sz="1800" i="1" dirty="0">
                                      <a:latin typeface="Cambria Math" panose="02040503050406030204" pitchFamily="18" charset="0"/>
                                      <a:ea typeface="Cambria Math" panose="02040503050406030204" pitchFamily="18" charset="0"/>
                                    </a:rPr>
                                  </m:ctrlPr>
                                </m:dPr>
                                <m:e>
                                  <m:f>
                                    <m:fPr>
                                      <m:type m:val="noBar"/>
                                      <m:ctrlPr>
                                        <a:rPr lang="en-US" altLang="zh-CN" sz="1800" i="1" dirty="0">
                                          <a:latin typeface="Cambria Math" panose="02040503050406030204" pitchFamily="18" charset="0"/>
                                        </a:rPr>
                                      </m:ctrlPr>
                                    </m:fPr>
                                    <m:num>
                                      <m:r>
                                        <a:rPr lang="en-US" altLang="zh-CN" sz="1800" i="1" dirty="0">
                                          <a:latin typeface="Cambria Math" panose="02040503050406030204" pitchFamily="18" charset="0"/>
                                        </a:rPr>
                                        <m:t>𝑥</m:t>
                                      </m:r>
                                    </m:num>
                                    <m:den>
                                      <m:r>
                                        <a:rPr lang="en-US" altLang="zh-CN" sz="1800" i="1" dirty="0">
                                          <a:latin typeface="Cambria Math" panose="02040503050406030204" pitchFamily="18" charset="0"/>
                                        </a:rPr>
                                        <m:t>𝑟</m:t>
                                      </m:r>
                                    </m:den>
                                  </m:f>
                                </m:e>
                              </m:d>
                              <m:r>
                                <a:rPr lang="en-US" altLang="zh-CN" sz="1800" i="1" dirty="0">
                                  <a:latin typeface="Cambria Math" panose="02040503050406030204" pitchFamily="18" charset="0"/>
                                  <a:ea typeface="Cambria Math" panose="02040503050406030204" pitchFamily="18" charset="0"/>
                                </a:rPr>
                                <m:t>∙</m:t>
                              </m:r>
                              <m:d>
                                <m:dPr>
                                  <m:ctrlPr>
                                    <a:rPr lang="en-US" altLang="zh-CN" sz="1800" i="1" dirty="0">
                                      <a:latin typeface="Cambria Math" panose="02040503050406030204" pitchFamily="18" charset="0"/>
                                      <a:ea typeface="Cambria Math" panose="02040503050406030204" pitchFamily="18" charset="0"/>
                                    </a:rPr>
                                  </m:ctrlPr>
                                </m:dPr>
                                <m:e>
                                  <m:f>
                                    <m:fPr>
                                      <m:type m:val="noBar"/>
                                      <m:ctrlPr>
                                        <a:rPr lang="en-US" altLang="zh-CN" sz="1800" i="1" dirty="0">
                                          <a:latin typeface="Cambria Math" panose="02040503050406030204" pitchFamily="18" charset="0"/>
                                        </a:rPr>
                                      </m:ctrlPr>
                                    </m:fPr>
                                    <m:num>
                                      <m:r>
                                        <a:rPr lang="en-US" altLang="zh-CN" sz="1800" i="1" dirty="0">
                                          <a:latin typeface="Cambria Math" panose="02040503050406030204" pitchFamily="18" charset="0"/>
                                        </a:rPr>
                                        <m:t>𝑦</m:t>
                                      </m:r>
                                    </m:num>
                                    <m:den>
                                      <m:r>
                                        <a:rPr lang="en-US" altLang="zh-CN" sz="1800" i="1" dirty="0">
                                          <a:latin typeface="Cambria Math" panose="02040503050406030204" pitchFamily="18" charset="0"/>
                                        </a:rPr>
                                        <m:t>𝑐</m:t>
                                      </m:r>
                                    </m:den>
                                  </m:f>
                                </m:e>
                              </m:d>
                              <m:r>
                                <a:rPr lang="en-US" altLang="zh-CN" sz="1800" i="1" dirty="0">
                                  <a:latin typeface="Cambria Math" panose="02040503050406030204" pitchFamily="18" charset="0"/>
                                  <a:ea typeface="Cambria Math" panose="02040503050406030204" pitchFamily="18" charset="0"/>
                                </a:rPr>
                                <m:t>∙</m:t>
                              </m:r>
                              <m:r>
                                <a:rPr lang="en-US" altLang="zh-CN" sz="1800" b="0" i="1" dirty="0" smtClean="0">
                                  <a:latin typeface="Cambria Math" panose="02040503050406030204" pitchFamily="18" charset="0"/>
                                </a:rPr>
                                <m:t>𝑆</m:t>
                              </m:r>
                              <m:d>
                                <m:dPr>
                                  <m:ctrlPr>
                                    <a:rPr lang="en-US" altLang="zh-CN" sz="1800" b="0" i="1" dirty="0" smtClean="0">
                                      <a:latin typeface="Cambria Math" panose="02040503050406030204" pitchFamily="18" charset="0"/>
                                    </a:rPr>
                                  </m:ctrlPr>
                                </m:dPr>
                                <m:e>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𝐶𝑜𝑙</m:t>
                                      </m:r>
                                    </m:e>
                                    <m:sub>
                                      <m:r>
                                        <a:rPr lang="en-US" altLang="zh-CN" sz="1800" b="0" i="1" dirty="0" smtClean="0">
                                          <a:latin typeface="Cambria Math" panose="02040503050406030204" pitchFamily="18" charset="0"/>
                                        </a:rPr>
                                        <m:t>𝑐</m:t>
                                      </m:r>
                                    </m:sub>
                                  </m:sSub>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𝑟</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𝑐</m:t>
                                  </m:r>
                                </m:e>
                              </m:d>
                            </m:e>
                          </m:nary>
                        </m:e>
                      </m:nary>
                    </m:oMath>
                  </m:oMathPara>
                </a14:m>
                <a:endParaRPr lang="en-US" altLang="zh-CN" dirty="0" smtClean="0"/>
              </a:p>
              <a:p>
                <a:pPr algn="just"/>
                <a:r>
                  <a:rPr lang="zh-CN" altLang="en-US" dirty="0" smtClean="0"/>
                  <a:t>其中</a:t>
                </a:r>
                <a14:m>
                  <m:oMath xmlns:m="http://schemas.openxmlformats.org/officeDocument/2006/math">
                    <m:r>
                      <a:rPr lang="en-US" altLang="zh-CN" i="1" dirty="0">
                        <a:latin typeface="Cambria Math" panose="02040503050406030204" pitchFamily="18" charset="0"/>
                      </a:rPr>
                      <m:t>𝑆</m:t>
                    </m:r>
                    <m:d>
                      <m:dPr>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𝑛</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m:t>
                        </m:r>
                        <m:r>
                          <a:rPr lang="en-US" altLang="zh-CN" i="1" dirty="0">
                            <a:latin typeface="Cambria Math" panose="02040503050406030204" pitchFamily="18" charset="0"/>
                          </a:rPr>
                          <m:t>𝑐</m:t>
                        </m:r>
                      </m:e>
                    </m:d>
                  </m:oMath>
                </a14:m>
                <a:r>
                  <a:rPr lang="zh-CN" altLang="en-US" dirty="0" smtClean="0"/>
                  <a:t>为将</a:t>
                </a:r>
                <a14:m>
                  <m:oMath xmlns:m="http://schemas.openxmlformats.org/officeDocument/2006/math">
                    <m:r>
                      <a:rPr lang="en-US" altLang="zh-CN" i="1" dirty="0" smtClean="0">
                        <a:latin typeface="Cambria Math" panose="02040503050406030204" pitchFamily="18" charset="0"/>
                      </a:rPr>
                      <m:t>𝑛</m:t>
                    </m:r>
                  </m:oMath>
                </a14:m>
                <a:r>
                  <a:rPr lang="zh-CN" altLang="en-US" dirty="0" smtClean="0"/>
                  <a:t>个车摆放在</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𝑐</m:t>
                    </m:r>
                  </m:oMath>
                </a14:m>
                <a:r>
                  <a:rPr lang="zh-CN" altLang="en-US" dirty="0" smtClean="0"/>
                  <a:t>的棋盘上，使得每行每列都有至少一个车的方案数（不考虑互相攻击，因为同色嘛）。</a:t>
                </a:r>
                <a:endParaRPr lang="en-US" altLang="zh-CN" dirty="0"/>
              </a:p>
              <a:p>
                <a:pPr algn="just"/>
                <a:r>
                  <a:rPr lang="zh-CN" altLang="en-US" dirty="0" smtClean="0"/>
                  <a:t>注意边界和转移的合法性。</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28653" y="2285999"/>
                <a:ext cx="7429498" cy="4237464"/>
              </a:xfrm>
              <a:blipFill rotWithShape="0">
                <a:blip r:embed="rId3"/>
                <a:stretch>
                  <a:fillRect t="-1439" r="-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969715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473 D1L3</a:t>
            </a:r>
            <a:r>
              <a:rPr lang="en-US" altLang="zh-CN" dirty="0"/>
              <a:t/>
            </a:r>
            <a:br>
              <a:rPr lang="en-US" altLang="zh-CN" dirty="0"/>
            </a:br>
            <a:r>
              <a:rPr lang="en-US" altLang="zh-CN" dirty="0" smtClean="0"/>
              <a:t>RooksParty</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28652" y="2285999"/>
                <a:ext cx="7511737" cy="4148255"/>
              </a:xfrm>
            </p:spPr>
            <p:txBody>
              <a:bodyPr>
                <a:normAutofit/>
              </a:bodyPr>
              <a:lstStyle/>
              <a:p>
                <a:pPr algn="just"/>
                <a:r>
                  <a:rPr lang="zh-CN" altLang="en-US" dirty="0" smtClean="0"/>
                  <a:t>那么怎么求</a:t>
                </a:r>
                <a14:m>
                  <m:oMath xmlns:m="http://schemas.openxmlformats.org/officeDocument/2006/math">
                    <m:r>
                      <a:rPr lang="en-US" altLang="zh-CN" i="1" dirty="0">
                        <a:latin typeface="Cambria Math" panose="02040503050406030204" pitchFamily="18" charset="0"/>
                      </a:rPr>
                      <m:t>𝑆</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m:t>
                        </m:r>
                        <m:r>
                          <a:rPr lang="en-US" altLang="zh-CN" i="1" dirty="0">
                            <a:latin typeface="Cambria Math" panose="02040503050406030204" pitchFamily="18" charset="0"/>
                          </a:rPr>
                          <m:t>𝑐</m:t>
                        </m:r>
                      </m:e>
                    </m:d>
                  </m:oMath>
                </a14:m>
                <a:r>
                  <a:rPr lang="zh-CN" altLang="en-US" dirty="0" smtClean="0"/>
                  <a:t>？</a:t>
                </a:r>
                <a:endParaRPr lang="en-US" altLang="zh-CN" dirty="0" smtClean="0"/>
              </a:p>
              <a:p>
                <a:pPr algn="just"/>
                <a:r>
                  <a:rPr lang="zh-CN" altLang="en-US" dirty="0" smtClean="0"/>
                  <a:t>先只考虑列。令</a:t>
                </a:r>
                <a14:m>
                  <m:oMath xmlns:m="http://schemas.openxmlformats.org/officeDocument/2006/math">
                    <m:r>
                      <a:rPr lang="zh-CN" altLang="en-US" i="1" dirty="0">
                        <a:latin typeface="Cambria Math" panose="02040503050406030204" pitchFamily="18" charset="0"/>
                      </a:rPr>
                      <m:t>𝑅</m:t>
                    </m:r>
                    <m:r>
                      <a:rPr lang="en-US" altLang="zh-CN" i="1" dirty="0">
                        <a:latin typeface="Cambria Math" panose="02040503050406030204" pitchFamily="18" charset="0"/>
                      </a:rPr>
                      <m:t>(</m:t>
                    </m:r>
                    <m:r>
                      <a:rPr lang="zh-CN" altLang="en-US" i="1" dirty="0">
                        <a:latin typeface="Cambria Math" panose="02040503050406030204" pitchFamily="18" charset="0"/>
                      </a:rPr>
                      <m:t>𝑛</m:t>
                    </m:r>
                    <m:r>
                      <a:rPr lang="en-US" altLang="zh-CN" i="1" dirty="0">
                        <a:latin typeface="Cambria Math" panose="02040503050406030204" pitchFamily="18" charset="0"/>
                      </a:rPr>
                      <m:t>,</m:t>
                    </m:r>
                    <m:r>
                      <a:rPr lang="zh-CN" altLang="en-US" i="1" dirty="0">
                        <a:latin typeface="Cambria Math" panose="02040503050406030204" pitchFamily="18" charset="0"/>
                      </a:rPr>
                      <m:t>𝑟</m:t>
                    </m:r>
                    <m:r>
                      <a:rPr lang="en-US" altLang="zh-CN" i="1" dirty="0">
                        <a:latin typeface="Cambria Math" panose="02040503050406030204" pitchFamily="18" charset="0"/>
                      </a:rPr>
                      <m:t>,</m:t>
                    </m:r>
                    <m:r>
                      <a:rPr lang="zh-CN" altLang="en-US" i="1" dirty="0">
                        <a:latin typeface="Cambria Math" panose="02040503050406030204" pitchFamily="18" charset="0"/>
                      </a:rPr>
                      <m:t>𝑐</m:t>
                    </m:r>
                    <m:r>
                      <a:rPr lang="en-US" altLang="zh-CN" i="1" dirty="0">
                        <a:latin typeface="Cambria Math" panose="02040503050406030204" pitchFamily="18" charset="0"/>
                      </a:rPr>
                      <m:t>)</m:t>
                    </m:r>
                  </m:oMath>
                </a14:m>
                <a:r>
                  <a:rPr lang="zh-CN" altLang="en-US" dirty="0" smtClean="0"/>
                  <a:t>代表只考虑列的方案数，运用容斥原理：</a:t>
                </a:r>
                <a:endParaRPr lang="en-US" altLang="zh-CN" dirty="0" smtClean="0"/>
              </a:p>
              <a:p>
                <a:pPr marL="0" indent="0" algn="jus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𝑐</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𝑖</m:t>
                              </m:r>
                            </m:sup>
                          </m:sSup>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𝑛</m:t>
                                  </m:r>
                                </m:den>
                              </m:f>
                            </m:e>
                          </m:d>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𝑐</m:t>
                                  </m:r>
                                </m:num>
                                <m:den>
                                  <m:r>
                                    <a:rPr lang="en-US" altLang="zh-CN" b="0" i="1" smtClean="0">
                                      <a:latin typeface="Cambria Math" panose="02040503050406030204" pitchFamily="18" charset="0"/>
                                    </a:rPr>
                                    <m:t>𝑖</m:t>
                                  </m:r>
                                </m:den>
                              </m:f>
                            </m:e>
                          </m:d>
                        </m:e>
                      </m:nary>
                    </m:oMath>
                  </m:oMathPara>
                </a14:m>
                <a:endParaRPr lang="en-US" altLang="zh-CN" dirty="0" smtClean="0"/>
              </a:p>
              <a:p>
                <a:pPr algn="just"/>
                <a:r>
                  <a:rPr lang="zh-CN" altLang="en-US" dirty="0" smtClean="0"/>
                  <a:t>其中</a:t>
                </a:r>
                <a14:m>
                  <m:oMath xmlns:m="http://schemas.openxmlformats.org/officeDocument/2006/math">
                    <m:r>
                      <a:rPr lang="en-US" altLang="zh-CN" i="1" dirty="0" smtClean="0">
                        <a:latin typeface="Cambria Math" panose="02040503050406030204" pitchFamily="18" charset="0"/>
                      </a:rPr>
                      <m:t>𝑖</m:t>
                    </m:r>
                  </m:oMath>
                </a14:m>
                <a:r>
                  <a:rPr lang="zh-CN" altLang="en-US" dirty="0" smtClean="0"/>
                  <a:t>代表有</a:t>
                </a:r>
                <a14:m>
                  <m:oMath xmlns:m="http://schemas.openxmlformats.org/officeDocument/2006/math">
                    <m:r>
                      <a:rPr lang="en-US" altLang="zh-CN" i="1" dirty="0" smtClean="0">
                        <a:latin typeface="Cambria Math" panose="02040503050406030204" pitchFamily="18" charset="0"/>
                      </a:rPr>
                      <m:t>𝑖</m:t>
                    </m:r>
                  </m:oMath>
                </a14:m>
                <a:r>
                  <a:rPr lang="zh-CN" altLang="en-US" dirty="0" smtClean="0"/>
                  <a:t>列为空。</a:t>
                </a:r>
                <a:endParaRPr lang="en-US" altLang="zh-CN" dirty="0" smtClean="0"/>
              </a:p>
              <a:p>
                <a:pPr algn="just"/>
                <a:r>
                  <a:rPr lang="zh-CN" altLang="en-US" dirty="0" smtClean="0"/>
                  <a:t>然后再把行加入考虑</a:t>
                </a:r>
                <a:endParaRPr lang="en-US" altLang="zh-CN" dirty="0"/>
              </a:p>
              <a:p>
                <a:pPr marL="0" indent="0" algn="just">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b="0" i="1" smtClean="0">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𝑐</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b="0" i="1" smtClean="0">
                              <a:latin typeface="Cambria Math" panose="02040503050406030204" pitchFamily="18" charset="0"/>
                            </a:rPr>
                            <m:t>𝑗</m:t>
                          </m:r>
                          <m:r>
                            <a:rPr lang="en-US" altLang="zh-CN" i="1">
                              <a:latin typeface="Cambria Math" panose="02040503050406030204" pitchFamily="18" charset="0"/>
                            </a:rPr>
                            <m:t>=0</m:t>
                          </m:r>
                        </m:sub>
                        <m:sup>
                          <m:r>
                            <a:rPr lang="en-US" altLang="zh-CN" b="0" i="1" smtClean="0">
                              <a:latin typeface="Cambria Math" panose="02040503050406030204" pitchFamily="18" charset="0"/>
                            </a:rPr>
                            <m:t>𝑟</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b="0" i="1" smtClean="0">
                                  <a:latin typeface="Cambria Math" panose="02040503050406030204" pitchFamily="18" charset="0"/>
                                </a:rPr>
                                <m:t>𝑗</m:t>
                              </m:r>
                            </m:sup>
                          </m:sSup>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𝑗</m:t>
                                  </m:r>
                                </m:den>
                              </m:f>
                            </m:e>
                          </m:d>
                        </m:e>
                      </m:nary>
                    </m:oMath>
                  </m:oMathPara>
                </a14:m>
                <a:endParaRPr lang="en-US" altLang="zh-CN" dirty="0" smtClean="0"/>
              </a:p>
              <a:p>
                <a:pPr algn="just"/>
                <a:r>
                  <a:rPr lang="zh-CN" altLang="en-US" dirty="0"/>
                  <a:t>其中</a:t>
                </a:r>
                <a14:m>
                  <m:oMath xmlns:m="http://schemas.openxmlformats.org/officeDocument/2006/math">
                    <m:r>
                      <a:rPr lang="en-US" altLang="zh-CN" i="1" dirty="0" smtClean="0">
                        <a:latin typeface="Cambria Math" panose="02040503050406030204" pitchFamily="18" charset="0"/>
                      </a:rPr>
                      <m:t>𝑗</m:t>
                    </m:r>
                  </m:oMath>
                </a14:m>
                <a:r>
                  <a:rPr lang="zh-CN" altLang="en-US" dirty="0"/>
                  <a:t>代表有</a:t>
                </a:r>
                <a14:m>
                  <m:oMath xmlns:m="http://schemas.openxmlformats.org/officeDocument/2006/math">
                    <m:r>
                      <a:rPr lang="en-US" altLang="zh-CN" i="1" dirty="0" smtClean="0">
                        <a:latin typeface="Cambria Math" panose="02040503050406030204" pitchFamily="18" charset="0"/>
                      </a:rPr>
                      <m:t>𝑗</m:t>
                    </m:r>
                  </m:oMath>
                </a14:m>
                <a:r>
                  <a:rPr lang="zh-CN" altLang="en-US" dirty="0"/>
                  <a:t>行为</a:t>
                </a:r>
                <a:r>
                  <a:rPr lang="zh-CN" altLang="en-US" dirty="0" smtClean="0"/>
                  <a:t>空。</a:t>
                </a:r>
                <a:endParaRPr lang="en-US" altLang="zh-C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28652" y="2285999"/>
                <a:ext cx="7511737" cy="4148255"/>
              </a:xfrm>
              <a:blipFill rotWithShape="0">
                <a:blip r:embed="rId3"/>
                <a:stretch>
                  <a:fillRect t="-1471" r="-43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38741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473 D1L3</a:t>
            </a:r>
            <a:r>
              <a:rPr lang="en-US" altLang="zh-CN" dirty="0"/>
              <a:t/>
            </a:r>
            <a:br>
              <a:rPr lang="en-US" altLang="zh-CN" dirty="0"/>
            </a:br>
            <a:r>
              <a:rPr lang="en-US" altLang="zh-CN" dirty="0" smtClean="0"/>
              <a:t>RooksParty</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28653" y="2285999"/>
                <a:ext cx="7429498" cy="4148255"/>
              </a:xfrm>
            </p:spPr>
            <p:txBody>
              <a:bodyPr>
                <a:normAutofit/>
              </a:bodyPr>
              <a:lstStyle/>
              <a:p>
                <a:pPr algn="just"/>
                <a:r>
                  <a:rPr lang="zh-CN" altLang="en-US" dirty="0" smtClean="0"/>
                  <a:t>还有另一种</a:t>
                </a:r>
                <a:r>
                  <a:rPr lang="en-US" altLang="zh-CN" dirty="0" smtClean="0"/>
                  <a:t>DP</a:t>
                </a:r>
                <a:r>
                  <a:rPr lang="zh-CN" altLang="en-US" dirty="0" smtClean="0"/>
                  <a:t>的方法。</a:t>
                </a:r>
                <a:endParaRPr lang="en-US" altLang="zh-CN" dirty="0" smtClean="0"/>
              </a:p>
              <a:p>
                <a:pPr algn="just"/>
                <a:r>
                  <a:rPr lang="zh-CN" altLang="en-US" dirty="0" smtClean="0"/>
                  <a:t>令</a:t>
                </a:r>
                <a14:m>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oMath>
                </a14:m>
                <a:r>
                  <a:rPr lang="zh-CN" altLang="en-US" dirty="0" smtClean="0"/>
                  <a:t>表示</a:t>
                </a:r>
                <a14:m>
                  <m:oMath xmlns:m="http://schemas.openxmlformats.org/officeDocument/2006/math">
                    <m:r>
                      <a:rPr lang="en-US" altLang="zh-CN" i="1" dirty="0" smtClean="0">
                        <a:latin typeface="Cambria Math" panose="02040503050406030204" pitchFamily="18" charset="0"/>
                      </a:rPr>
                      <m:t>𝑛</m:t>
                    </m:r>
                  </m:oMath>
                </a14:m>
                <a:r>
                  <a:rPr lang="zh-CN" altLang="en-US" dirty="0" smtClean="0"/>
                  <a:t>个车放在</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𝑐</m:t>
                    </m:r>
                  </m:oMath>
                </a14:m>
                <a:r>
                  <a:rPr lang="zh-CN" altLang="en-US" dirty="0" smtClean="0"/>
                  <a:t>的棋盘上的方案数。</a:t>
                </a:r>
                <a:endParaRPr lang="en-US" altLang="zh-CN" dirty="0" smtClean="0"/>
              </a:p>
              <a:p>
                <a:pPr algn="just"/>
                <a:r>
                  <a:rPr lang="zh-CN" altLang="en-US" dirty="0" smtClean="0"/>
                  <a:t>假设不考虑每行每列都有车的条件，那么</a:t>
                </a:r>
                <a:r>
                  <a:rPr lang="zh-CN" altLang="en-US" smtClean="0"/>
                  <a:t>方案数为</a:t>
                </a:r>
                <a14:m>
                  <m:oMath xmlns:m="http://schemas.openxmlformats.org/officeDocument/2006/math">
                    <m:d>
                      <m:dPr>
                        <m:ctrlPr>
                          <a:rPr lang="en-US" altLang="zh-CN" i="1" dirty="0" smtClean="0">
                            <a:latin typeface="Cambria Math" panose="02040503050406030204" pitchFamily="18" charset="0"/>
                          </a:rPr>
                        </m:ctrlPr>
                      </m:dPr>
                      <m:e>
                        <m:f>
                          <m:fPr>
                            <m:type m:val="noBa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𝑟</m:t>
                            </m:r>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𝑐</m:t>
                            </m:r>
                          </m:num>
                          <m:den>
                            <m:r>
                              <a:rPr lang="en-US" altLang="zh-CN" b="0" i="1" dirty="0" smtClean="0">
                                <a:latin typeface="Cambria Math" panose="02040503050406030204" pitchFamily="18" charset="0"/>
                              </a:rPr>
                              <m:t>𝑛</m:t>
                            </m:r>
                          </m:den>
                        </m:f>
                      </m:e>
                    </m:d>
                  </m:oMath>
                </a14:m>
                <a:r>
                  <a:rPr lang="zh-CN" altLang="en-US" dirty="0" smtClean="0"/>
                  <a:t>。</a:t>
                </a:r>
                <a:endParaRPr lang="en-US" altLang="zh-CN" dirty="0" smtClean="0"/>
              </a:p>
              <a:p>
                <a:pPr algn="just"/>
                <a:r>
                  <a:rPr lang="zh-CN" altLang="en-US" dirty="0" smtClean="0"/>
                  <a:t>此时再减去有某些行和某些列为空的方案，即：</a:t>
                </a:r>
                <a:endParaRPr lang="en-US" altLang="zh-CN" dirty="0" smtClean="0"/>
              </a:p>
              <a:p>
                <a:pPr marL="0" indent="0" algn="jus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a:rPr lang="en-US" altLang="zh-CN" i="1" dirty="0">
                                  <a:latin typeface="Cambria Math" panose="02040503050406030204" pitchFamily="18" charset="0"/>
                                </a:rPr>
                                <m:t>𝑟</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𝑐</m:t>
                              </m:r>
                            </m:num>
                            <m:den>
                              <m:r>
                                <a:rPr lang="en-US" altLang="zh-CN" i="1" dirty="0">
                                  <a:latin typeface="Cambria Math" panose="02040503050406030204" pitchFamily="18" charset="0"/>
                                </a:rPr>
                                <m:t>𝑛</m:t>
                              </m:r>
                            </m:den>
                          </m:f>
                        </m:e>
                      </m:d>
                      <m:r>
                        <a:rPr lang="en-US" altLang="zh-CN" b="0" i="1" dirty="0" smtClean="0">
                          <a:latin typeface="Cambria Math" panose="02040503050406030204" pitchFamily="18" charset="0"/>
                        </a:rPr>
                        <m:t>−</m:t>
                      </m:r>
                      <m:nary>
                        <m:naryPr>
                          <m:chr m:val="∑"/>
                          <m:ctrlPr>
                            <a:rPr lang="en-US" altLang="zh-CN" b="0"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𝑟</m:t>
                          </m:r>
                        </m:sup>
                        <m:e>
                          <m:nary>
                            <m:naryPr>
                              <m:chr m:val="∑"/>
                              <m:ctrlPr>
                                <a:rPr lang="en-US" altLang="zh-CN" b="0"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𝑐</m:t>
                              </m:r>
                            </m:sup>
                            <m:e>
                              <m:d>
                                <m:dPr>
                                  <m:ctrlPr>
                                    <a:rPr lang="en-US" altLang="zh-CN" b="0" i="1" dirty="0" smtClean="0">
                                      <a:latin typeface="Cambria Math" panose="02040503050406030204" pitchFamily="18" charset="0"/>
                                    </a:rPr>
                                  </m:ctrlPr>
                                </m:dPr>
                                <m:e>
                                  <m:f>
                                    <m:fPr>
                                      <m:type m:val="noBa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𝑟</m:t>
                                      </m:r>
                                    </m:num>
                                    <m:den>
                                      <m:r>
                                        <a:rPr lang="en-US" altLang="zh-CN" b="0" i="1" dirty="0" smtClean="0">
                                          <a:latin typeface="Cambria Math" panose="02040503050406030204" pitchFamily="18" charset="0"/>
                                        </a:rPr>
                                        <m:t>𝑖</m:t>
                                      </m:r>
                                    </m:den>
                                  </m:f>
                                </m:e>
                              </m:d>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𝑐</m:t>
                                      </m:r>
                                    </m:num>
                                    <m:den>
                                      <m:r>
                                        <a:rPr lang="en-US" altLang="zh-CN" b="0" i="1" dirty="0" smtClean="0">
                                          <a:latin typeface="Cambria Math" panose="02040503050406030204" pitchFamily="18" charset="0"/>
                                        </a:rPr>
                                        <m:t>𝑗</m:t>
                                      </m:r>
                                    </m:den>
                                  </m:f>
                                </m:e>
                              </m:d>
                              <m:r>
                                <a:rPr lang="en-US" altLang="zh-CN" b="0" i="1" dirty="0" smtClean="0">
                                  <a:latin typeface="Cambria Math" panose="02040503050406030204" pitchFamily="18" charset="0"/>
                                </a:rPr>
                                <m:t>𝐺</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𝑛</m:t>
                                  </m:r>
                                </m:e>
                              </m:d>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e>
                          </m:nary>
                        </m:e>
                      </m:nary>
                    </m:oMath>
                  </m:oMathPara>
                </a14:m>
                <a:endParaRPr lang="en-US" altLang="zh-CN" dirty="0" smtClean="0"/>
              </a:p>
              <a:p>
                <a:pPr algn="just"/>
                <a:r>
                  <a:rPr lang="zh-CN" altLang="en-US" dirty="0" smtClean="0"/>
                  <a:t>同样，注意边界和转移的合法性。</a:t>
                </a:r>
                <a:endParaRPr lang="en-US" altLang="zh-C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28653" y="2285999"/>
                <a:ext cx="7429498" cy="4148255"/>
              </a:xfrm>
              <a:blipFill rotWithShape="0">
                <a:blip r:embed="rId3"/>
                <a:stretch>
                  <a:fillRect t="-14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997167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473 D1L3</a:t>
            </a:r>
            <a:r>
              <a:rPr lang="en-US" altLang="zh-CN" dirty="0"/>
              <a:t/>
            </a:r>
            <a:br>
              <a:rPr lang="en-US" altLang="zh-CN" dirty="0"/>
            </a:br>
            <a:r>
              <a:rPr lang="en-US" altLang="zh-CN" dirty="0" smtClean="0"/>
              <a:t>RooksParty</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28653" y="2285999"/>
                <a:ext cx="7429498" cy="4148255"/>
              </a:xfrm>
            </p:spPr>
            <p:txBody>
              <a:bodyPr>
                <a:normAutofit/>
              </a:bodyPr>
              <a:lstStyle/>
              <a:p>
                <a:pPr algn="just"/>
                <a:r>
                  <a:rPr lang="zh-CN" altLang="en-US" dirty="0" smtClean="0"/>
                  <a:t>让我们来分析时间复杂度。</a:t>
                </a:r>
                <a:endParaRPr lang="en-US" altLang="zh-CN" dirty="0" smtClean="0"/>
              </a:p>
              <a:p>
                <a:pPr algn="just"/>
                <a:r>
                  <a:rPr lang="zh-CN" altLang="en-US" dirty="0" smtClean="0"/>
                  <a:t>计算</a:t>
                </a:r>
                <a14:m>
                  <m:oMath xmlns:m="http://schemas.openxmlformats.org/officeDocument/2006/math">
                    <m:r>
                      <a:rPr lang="en-US" altLang="zh-CN" i="1" dirty="0" smtClean="0">
                        <a:latin typeface="Cambria Math" panose="02040503050406030204" pitchFamily="18" charset="0"/>
                      </a:rPr>
                      <m:t>𝐹</m:t>
                    </m:r>
                  </m:oMath>
                </a14:m>
                <a:r>
                  <a:rPr lang="zh-CN" altLang="en-US" dirty="0" smtClean="0"/>
                  <a:t>数组的复杂度：</a:t>
                </a:r>
                <a:endParaRPr lang="en-US" altLang="zh-CN" dirty="0" smtClean="0"/>
              </a:p>
              <a:p>
                <a:pPr algn="just"/>
                <a:r>
                  <a:rPr lang="zh-CN" altLang="en-US" dirty="0"/>
                  <a:t>状态数：</a:t>
                </a:r>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𝑁</m:t>
                        </m:r>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𝑅</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𝐶</m:t>
                        </m:r>
                      </m:e>
                    </m:d>
                  </m:oMath>
                </a14:m>
                <a:r>
                  <a:rPr lang="zh-CN" altLang="en-US" dirty="0"/>
                  <a:t>；转移：</a:t>
                </a:r>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𝑅</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𝐶</m:t>
                        </m:r>
                      </m:e>
                    </m:d>
                  </m:oMath>
                </a14:m>
                <a:r>
                  <a:rPr lang="zh-CN" altLang="en-US" dirty="0"/>
                  <a:t>。</a:t>
                </a:r>
                <a:endParaRPr lang="en-US" altLang="zh-CN" dirty="0"/>
              </a:p>
              <a:p>
                <a:pPr algn="just"/>
                <a:r>
                  <a:rPr lang="zh-CN" altLang="en-US" dirty="0" smtClean="0"/>
                  <a:t>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2</m:t>
                            </m:r>
                          </m:sup>
                        </m:sSup>
                      </m:e>
                    </m:d>
                  </m:oMath>
                </a14:m>
                <a:r>
                  <a:rPr lang="zh-CN" altLang="en-US" dirty="0" smtClean="0"/>
                  <a:t>。</a:t>
                </a:r>
                <a:endParaRPr lang="en-US" altLang="zh-CN" dirty="0" smtClean="0"/>
              </a:p>
              <a:p>
                <a:pPr algn="just"/>
                <a:r>
                  <a:rPr lang="zh-CN" altLang="en-US" dirty="0" smtClean="0"/>
                  <a:t>基于容斥原理的算法：</a:t>
                </a:r>
                <a:endParaRPr lang="en-US" altLang="zh-CN" dirty="0" smtClean="0"/>
              </a:p>
              <a:p>
                <a:pPr algn="just"/>
                <a:r>
                  <a:rPr lang="zh-CN" altLang="en-US" dirty="0"/>
                  <a:t>状态</a:t>
                </a:r>
                <a:r>
                  <a:rPr lang="zh-CN" altLang="en-US" dirty="0" smtClean="0"/>
                  <a:t>数：</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𝑚𝑎𝑥𝑁</m:t>
                        </m:r>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𝑅</m:t>
                        </m:r>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𝐶</m:t>
                        </m:r>
                      </m:e>
                    </m:d>
                  </m:oMath>
                </a14:m>
                <a:r>
                  <a:rPr lang="zh-CN" altLang="en-US" dirty="0" smtClean="0"/>
                  <a:t>；转移：</a:t>
                </a:r>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𝑅</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𝐶</m:t>
                        </m:r>
                      </m:e>
                    </m:d>
                  </m:oMath>
                </a14:m>
                <a:r>
                  <a:rPr lang="zh-CN" altLang="en-US" dirty="0" smtClean="0"/>
                  <a:t>。</a:t>
                </a:r>
                <a:endParaRPr lang="en-US" altLang="zh-CN" dirty="0" smtClean="0"/>
              </a:p>
              <a:p>
                <a:pPr algn="just"/>
                <a:r>
                  <a:rPr lang="zh-CN" altLang="en-US" dirty="0" smtClean="0"/>
                  <a:t>但注意到</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𝑐</m:t>
                        </m:r>
                      </m:e>
                    </m:d>
                  </m:oMath>
                </a14:m>
                <a:r>
                  <a:rPr lang="zh-CN" altLang="en-US" dirty="0" smtClean="0"/>
                  <a:t>只和</a:t>
                </a:r>
                <a14:m>
                  <m:oMath xmlns:m="http://schemas.openxmlformats.org/officeDocument/2006/math">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zh-CN" altLang="en-US" dirty="0" smtClean="0"/>
                  <a:t>的状态有关，故状态数为</a:t>
                </a:r>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𝑁</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𝑅</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𝐶</m:t>
                        </m:r>
                      </m:e>
                    </m:d>
                  </m:oMath>
                </a14:m>
                <a:r>
                  <a:rPr lang="zh-CN" altLang="en-US" dirty="0" smtClean="0"/>
                  <a:t>。</a:t>
                </a:r>
                <a:endParaRPr lang="en-US" altLang="zh-CN" dirty="0" smtClean="0"/>
              </a:p>
              <a:p>
                <a:pPr algn="just"/>
                <a:r>
                  <a:rPr lang="zh-CN" altLang="en-US" dirty="0" smtClean="0"/>
                  <a:t>故复杂度为</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𝑁𝑅𝐶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e>
                    </m:d>
                  </m:oMath>
                </a14:m>
                <a:r>
                  <a:rPr lang="zh-CN" altLang="en-US" dirty="0" smtClean="0"/>
                  <a:t>，总复杂度</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𝑁</m:t>
                        </m:r>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2</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2</m:t>
                            </m:r>
                          </m:sup>
                        </m:sSup>
                      </m:e>
                    </m:d>
                  </m:oMath>
                </a14:m>
                <a:r>
                  <a:rPr lang="zh-CN" altLang="en-US" dirty="0" smtClean="0"/>
                  <a:t>。</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28653" y="2285999"/>
                <a:ext cx="7429498" cy="4148255"/>
              </a:xfrm>
              <a:blipFill rotWithShape="0">
                <a:blip r:embed="rId3"/>
                <a:stretch>
                  <a:fillRect t="-1471" r="-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55128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473 D1L3</a:t>
            </a:r>
            <a:r>
              <a:rPr lang="en-US" altLang="zh-CN" dirty="0"/>
              <a:t/>
            </a:r>
            <a:br>
              <a:rPr lang="en-US" altLang="zh-CN" dirty="0"/>
            </a:br>
            <a:r>
              <a:rPr lang="en-US" altLang="zh-CN" dirty="0" smtClean="0"/>
              <a:t>RooksParty</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28653" y="2285999"/>
                <a:ext cx="7429498" cy="4572001"/>
              </a:xfrm>
            </p:spPr>
            <p:txBody>
              <a:bodyPr>
                <a:normAutofit/>
              </a:bodyPr>
              <a:lstStyle/>
              <a:p>
                <a:pPr algn="just"/>
                <a:r>
                  <a:rPr lang="zh-CN" altLang="en-US" dirty="0" smtClean="0"/>
                  <a:t>计算</a:t>
                </a:r>
                <a14:m>
                  <m:oMath xmlns:m="http://schemas.openxmlformats.org/officeDocument/2006/math">
                    <m:r>
                      <a:rPr lang="en-US" altLang="zh-CN" i="1" dirty="0" smtClean="0">
                        <a:latin typeface="Cambria Math" panose="02040503050406030204" pitchFamily="18" charset="0"/>
                      </a:rPr>
                      <m:t>𝐺</m:t>
                    </m:r>
                  </m:oMath>
                </a14:m>
                <a:r>
                  <a:rPr lang="zh-CN" altLang="en-US" dirty="0" smtClean="0"/>
                  <a:t>数组的复杂度：</a:t>
                </a:r>
                <a:endParaRPr lang="en-US" altLang="zh-CN" dirty="0" smtClean="0"/>
              </a:p>
              <a:p>
                <a:pPr algn="just"/>
                <a:r>
                  <a:rPr lang="zh-CN" altLang="en-US" dirty="0"/>
                  <a:t>状态</a:t>
                </a:r>
                <a:r>
                  <a:rPr lang="zh-CN" altLang="en-US" dirty="0" smtClean="0"/>
                  <a:t>数：</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oMath>
                </a14:m>
                <a:r>
                  <a:rPr lang="zh-CN" altLang="en-US" dirty="0" smtClean="0"/>
                  <a:t>（和容斥原理类似）；转移：</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oMath>
                </a14:m>
                <a:r>
                  <a:rPr lang="zh-CN" altLang="en-US" dirty="0" smtClean="0"/>
                  <a:t>。</a:t>
                </a:r>
                <a:endParaRPr lang="en-US" altLang="zh-CN" dirty="0" smtClean="0"/>
              </a:p>
              <a:p>
                <a:pPr algn="just"/>
                <a:r>
                  <a:rPr lang="zh-CN" altLang="en-US" dirty="0"/>
                  <a:t>复杂度</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𝑁</m:t>
                        </m:r>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2</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2</m:t>
                            </m:r>
                          </m:sup>
                        </m:sSup>
                      </m:e>
                    </m:d>
                  </m:oMath>
                </a14:m>
                <a:r>
                  <a:rPr lang="zh-CN" altLang="en-US" dirty="0"/>
                  <a:t>。</a:t>
                </a:r>
                <a:endParaRPr lang="en-US" altLang="zh-CN" dirty="0"/>
              </a:p>
              <a:p>
                <a:pPr algn="just"/>
                <a:r>
                  <a:rPr lang="zh-CN" altLang="en-US" dirty="0" smtClean="0"/>
                  <a:t>观察式子：</a:t>
                </a:r>
                <a:endParaRPr lang="en-US" altLang="zh-CN" dirty="0" smtClean="0"/>
              </a:p>
              <a:p>
                <a:pPr marL="0" indent="0" algn="just">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𝐺</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𝑛</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𝑟</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𝑐</m:t>
                          </m:r>
                        </m:e>
                      </m:d>
                      <m:r>
                        <a:rPr lang="en-US" altLang="zh-CN" i="1">
                          <a:latin typeface="Cambria Math" panose="02040503050406030204" pitchFamily="18" charset="0"/>
                        </a:rPr>
                        <m:t>=</m:t>
                      </m:r>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a:rPr lang="en-US" altLang="zh-CN" i="1" dirty="0">
                                  <a:latin typeface="Cambria Math" panose="02040503050406030204" pitchFamily="18" charset="0"/>
                                </a:rPr>
                                <m:t>𝑟</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𝑐</m:t>
                              </m:r>
                            </m:num>
                            <m:den>
                              <m:r>
                                <a:rPr lang="en-US" altLang="zh-CN" i="1" dirty="0">
                                  <a:latin typeface="Cambria Math" panose="02040503050406030204" pitchFamily="18" charset="0"/>
                                </a:rPr>
                                <m:t>𝑛</m:t>
                              </m:r>
                            </m:den>
                          </m:f>
                        </m:e>
                      </m:d>
                      <m:r>
                        <a:rPr lang="en-US" altLang="zh-CN" i="1" dirty="0">
                          <a:latin typeface="Cambria Math" panose="02040503050406030204" pitchFamily="18" charset="0"/>
                        </a:rPr>
                        <m:t>−</m:t>
                      </m:r>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𝑟</m:t>
                          </m:r>
                        </m:sup>
                        <m:e>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𝑗</m:t>
                              </m:r>
                              <m:r>
                                <a:rPr lang="en-US" altLang="zh-CN" i="1" dirty="0">
                                  <a:latin typeface="Cambria Math" panose="02040503050406030204" pitchFamily="18" charset="0"/>
                                </a:rPr>
                                <m:t>=1</m:t>
                              </m:r>
                            </m:sub>
                            <m:sup>
                              <m:r>
                                <a:rPr lang="en-US" altLang="zh-CN" i="1" dirty="0">
                                  <a:latin typeface="Cambria Math" panose="02040503050406030204" pitchFamily="18" charset="0"/>
                                </a:rPr>
                                <m:t>𝑐</m:t>
                              </m:r>
                            </m:sup>
                            <m:e>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a:rPr lang="en-US" altLang="zh-CN" i="1" dirty="0">
                                          <a:latin typeface="Cambria Math" panose="02040503050406030204" pitchFamily="18" charset="0"/>
                                        </a:rPr>
                                        <m:t>𝑟</m:t>
                                      </m:r>
                                    </m:num>
                                    <m:den>
                                      <m:r>
                                        <a:rPr lang="en-US" altLang="zh-CN" i="1" dirty="0">
                                          <a:latin typeface="Cambria Math" panose="02040503050406030204" pitchFamily="18" charset="0"/>
                                        </a:rPr>
                                        <m:t>𝑖</m:t>
                                      </m:r>
                                    </m:den>
                                  </m:f>
                                </m:e>
                              </m:d>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a:rPr lang="en-US" altLang="zh-CN" i="1" dirty="0">
                                          <a:latin typeface="Cambria Math" panose="02040503050406030204" pitchFamily="18" charset="0"/>
                                        </a:rPr>
                                        <m:t>𝑐</m:t>
                                      </m:r>
                                    </m:num>
                                    <m:den>
                                      <m:r>
                                        <a:rPr lang="en-US" altLang="zh-CN" i="1" dirty="0">
                                          <a:latin typeface="Cambria Math" panose="02040503050406030204" pitchFamily="18" charset="0"/>
                                        </a:rPr>
                                        <m:t>𝑗</m:t>
                                      </m:r>
                                    </m:den>
                                  </m:f>
                                </m:e>
                              </m:d>
                              <m:r>
                                <a:rPr lang="en-US" altLang="zh-CN" i="1" dirty="0">
                                  <a:latin typeface="Cambria Math" panose="02040503050406030204" pitchFamily="18" charset="0"/>
                                </a:rPr>
                                <m:t>𝐺</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𝑟</m:t>
                                  </m:r>
                                  <m:r>
                                    <a:rPr lang="en-US" altLang="zh-CN" i="1" dirty="0">
                                      <a:latin typeface="Cambria Math" panose="02040503050406030204" pitchFamily="18" charset="0"/>
                                    </a:rPr>
                                    <m:t>−</m:t>
                                  </m:r>
                                  <m:r>
                                    <a:rPr lang="en-US" altLang="zh-CN" i="1" dirty="0">
                                      <a:latin typeface="Cambria Math" panose="02040503050406030204" pitchFamily="18" charset="0"/>
                                    </a:rPr>
                                    <m:t>𝑖</m:t>
                                  </m:r>
                                </m:e>
                              </m:d>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e>
                          </m:nary>
                        </m:e>
                      </m:nary>
                    </m:oMath>
                  </m:oMathPara>
                </a14:m>
                <a:endParaRPr lang="en-US" altLang="zh-CN" dirty="0" smtClean="0"/>
              </a:p>
              <a:p>
                <a:pPr algn="just"/>
                <a:r>
                  <a:rPr lang="zh-CN" altLang="en-US" dirty="0"/>
                  <a:t>稍</a:t>
                </a:r>
                <a:r>
                  <a:rPr lang="zh-CN" altLang="en-US" dirty="0" smtClean="0"/>
                  <a:t>作修改：</a:t>
                </a:r>
                <a:endParaRPr lang="en-US" altLang="zh-CN" dirty="0" smtClean="0"/>
              </a:p>
              <a:p>
                <a:pPr marL="0" indent="0" algn="just">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𝐺</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𝑛</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𝑟</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𝑐</m:t>
                          </m:r>
                        </m:e>
                      </m:d>
                      <m:r>
                        <a:rPr lang="en-US" altLang="zh-CN" i="1">
                          <a:latin typeface="Cambria Math" panose="02040503050406030204" pitchFamily="18" charset="0"/>
                        </a:rPr>
                        <m:t>=</m:t>
                      </m:r>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a:rPr lang="en-US" altLang="zh-CN" i="1" dirty="0">
                                  <a:latin typeface="Cambria Math" panose="02040503050406030204" pitchFamily="18" charset="0"/>
                                </a:rPr>
                                <m:t>𝑟</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𝑐</m:t>
                              </m:r>
                            </m:num>
                            <m:den>
                              <m:r>
                                <a:rPr lang="en-US" altLang="zh-CN" i="1" dirty="0">
                                  <a:latin typeface="Cambria Math" panose="02040503050406030204" pitchFamily="18" charset="0"/>
                                </a:rPr>
                                <m:t>𝑛</m:t>
                              </m:r>
                            </m:den>
                          </m:f>
                        </m:e>
                      </m:d>
                      <m:r>
                        <a:rPr lang="en-US" altLang="zh-CN" i="1" dirty="0">
                          <a:latin typeface="Cambria Math" panose="02040503050406030204" pitchFamily="18" charset="0"/>
                        </a:rPr>
                        <m:t>−</m:t>
                      </m:r>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𝑟</m:t>
                          </m:r>
                        </m:sup>
                        <m:e>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a:rPr lang="en-US" altLang="zh-CN" i="1" dirty="0">
                                      <a:latin typeface="Cambria Math" panose="02040503050406030204" pitchFamily="18" charset="0"/>
                                    </a:rPr>
                                    <m:t>𝑟</m:t>
                                  </m:r>
                                </m:num>
                                <m:den>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m:t>
                                  </m:r>
                                  <m:r>
                                    <a:rPr lang="en-US" altLang="zh-CN" i="1" dirty="0">
                                      <a:latin typeface="Cambria Math" panose="02040503050406030204" pitchFamily="18" charset="0"/>
                                    </a:rPr>
                                    <m:t>𝑖</m:t>
                                  </m:r>
                                </m:den>
                              </m:f>
                            </m:e>
                          </m:d>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𝑗</m:t>
                              </m:r>
                              <m:r>
                                <a:rPr lang="en-US" altLang="zh-CN" i="1" dirty="0">
                                  <a:latin typeface="Cambria Math" panose="02040503050406030204" pitchFamily="18" charset="0"/>
                                </a:rPr>
                                <m:t>=1</m:t>
                              </m:r>
                            </m:sub>
                            <m:sup>
                              <m:r>
                                <a:rPr lang="en-US" altLang="zh-CN" i="1" dirty="0">
                                  <a:latin typeface="Cambria Math" panose="02040503050406030204" pitchFamily="18" charset="0"/>
                                </a:rPr>
                                <m:t>𝑐</m:t>
                              </m:r>
                            </m:sup>
                            <m:e>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a:rPr lang="en-US" altLang="zh-CN" i="1" dirty="0">
                                          <a:latin typeface="Cambria Math" panose="02040503050406030204" pitchFamily="18" charset="0"/>
                                        </a:rPr>
                                        <m:t>𝑐</m:t>
                                      </m:r>
                                    </m:num>
                                    <m:den>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m:t>
                                      </m:r>
                                      <m:r>
                                        <a:rPr lang="en-US" altLang="zh-CN" i="1" dirty="0">
                                          <a:latin typeface="Cambria Math" panose="02040503050406030204" pitchFamily="18" charset="0"/>
                                        </a:rPr>
                                        <m:t>𝑗</m:t>
                                      </m:r>
                                    </m:den>
                                  </m:f>
                                </m:e>
                              </m:d>
                              <m:r>
                                <a:rPr lang="en-US" altLang="zh-CN" i="1" dirty="0">
                                  <a:latin typeface="Cambria Math" panose="02040503050406030204" pitchFamily="18" charset="0"/>
                                </a:rPr>
                                <m:t>𝐺</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𝑟</m:t>
                                  </m:r>
                                  <m:r>
                                    <a:rPr lang="en-US" altLang="zh-CN" i="1" dirty="0">
                                      <a:latin typeface="Cambria Math" panose="02040503050406030204" pitchFamily="18" charset="0"/>
                                    </a:rPr>
                                    <m:t>−</m:t>
                                  </m:r>
                                  <m:r>
                                    <a:rPr lang="en-US" altLang="zh-CN" i="1" dirty="0">
                                      <a:latin typeface="Cambria Math" panose="02040503050406030204" pitchFamily="18" charset="0"/>
                                    </a:rPr>
                                    <m:t>𝑖</m:t>
                                  </m:r>
                                </m:e>
                              </m:d>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e>
                          </m:nary>
                        </m:e>
                      </m:nary>
                    </m:oMath>
                  </m:oMathPara>
                </a14:m>
                <a:endParaRPr lang="en-US" altLang="zh-CN" dirty="0" smtClean="0"/>
              </a:p>
              <a:p>
                <a:pPr algn="just"/>
                <a:r>
                  <a:rPr lang="zh-CN" altLang="en-US" dirty="0"/>
                  <a:t>维护</a:t>
                </a:r>
                <a14:m>
                  <m:oMath xmlns:m="http://schemas.openxmlformats.org/officeDocument/2006/math">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𝑗</m:t>
                        </m:r>
                        <m:r>
                          <a:rPr lang="en-US" altLang="zh-CN" i="1" dirty="0">
                            <a:latin typeface="Cambria Math" panose="02040503050406030204" pitchFamily="18" charset="0"/>
                          </a:rPr>
                          <m:t>=1</m:t>
                        </m:r>
                      </m:sub>
                      <m:sup>
                        <m:r>
                          <a:rPr lang="en-US" altLang="zh-CN" i="1" dirty="0">
                            <a:latin typeface="Cambria Math" panose="02040503050406030204" pitchFamily="18" charset="0"/>
                          </a:rPr>
                          <m:t>𝑐</m:t>
                        </m:r>
                      </m:sup>
                      <m:e>
                        <m:d>
                          <m:dPr>
                            <m:ctrlPr>
                              <a:rPr lang="en-US" altLang="zh-CN" i="1" dirty="0">
                                <a:latin typeface="Cambria Math" panose="02040503050406030204" pitchFamily="18" charset="0"/>
                              </a:rPr>
                            </m:ctrlPr>
                          </m:dPr>
                          <m:e>
                            <m:f>
                              <m:fPr>
                                <m:type m:val="noBar"/>
                                <m:ctrlPr>
                                  <a:rPr lang="en-US" altLang="zh-CN" i="1" dirty="0">
                                    <a:latin typeface="Cambria Math" panose="02040503050406030204" pitchFamily="18" charset="0"/>
                                  </a:rPr>
                                </m:ctrlPr>
                              </m:fPr>
                              <m:num>
                                <m:r>
                                  <a:rPr lang="en-US" altLang="zh-CN" i="1" dirty="0">
                                    <a:latin typeface="Cambria Math" panose="02040503050406030204" pitchFamily="18" charset="0"/>
                                  </a:rPr>
                                  <m:t>𝑐</m:t>
                                </m:r>
                              </m:num>
                              <m:den>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𝑗</m:t>
                                </m:r>
                              </m:den>
                            </m:f>
                          </m:e>
                        </m:d>
                        <m:r>
                          <a:rPr lang="en-US" altLang="zh-CN" i="1" dirty="0">
                            <a:latin typeface="Cambria Math" panose="02040503050406030204" pitchFamily="18" charset="0"/>
                          </a:rPr>
                          <m:t>𝐺</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𝑟</m:t>
                            </m:r>
                            <m:r>
                              <a:rPr lang="en-US" altLang="zh-CN" i="1" dirty="0">
                                <a:latin typeface="Cambria Math" panose="02040503050406030204" pitchFamily="18" charset="0"/>
                              </a:rPr>
                              <m:t>−</m:t>
                            </m:r>
                            <m:r>
                              <a:rPr lang="en-US" altLang="zh-CN" i="1" dirty="0">
                                <a:latin typeface="Cambria Math" panose="02040503050406030204" pitchFamily="18" charset="0"/>
                              </a:rPr>
                              <m:t>𝑖</m:t>
                            </m:r>
                          </m:e>
                        </m:d>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e>
                    </m:nary>
                  </m:oMath>
                </a14:m>
                <a:r>
                  <a:rPr lang="zh-CN" altLang="en-US" dirty="0" smtClean="0"/>
                  <a:t>，可以优化到</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𝑁</m:t>
                        </m:r>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2</m:t>
                            </m:r>
                          </m:sup>
                        </m:sSup>
                        <m:r>
                          <a:rPr lang="en-US" altLang="zh-CN" b="0" i="1" smtClean="0">
                            <a:latin typeface="Cambria Math" panose="02040503050406030204" pitchFamily="18" charset="0"/>
                          </a:rPr>
                          <m:t>𝐶</m:t>
                        </m:r>
                      </m:e>
                    </m:d>
                  </m:oMath>
                </a14:m>
                <a:r>
                  <a:rPr lang="zh-CN" altLang="en-US" dirty="0" smtClean="0"/>
                  <a:t>。</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28653" y="2285999"/>
                <a:ext cx="7429498" cy="4572001"/>
              </a:xfrm>
              <a:blipFill rotWithShape="0">
                <a:blip r:embed="rId3"/>
                <a:stretch>
                  <a:fillRect t="-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104029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473 D1L3</a:t>
            </a:r>
            <a:r>
              <a:rPr lang="en-US" altLang="zh-CN" dirty="0"/>
              <a:t/>
            </a:r>
            <a:br>
              <a:rPr lang="en-US" altLang="zh-CN" dirty="0"/>
            </a:br>
            <a:r>
              <a:rPr lang="en-US" altLang="zh-CN" dirty="0" smtClean="0"/>
              <a:t>RooksParty</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28653" y="2285999"/>
                <a:ext cx="7429498" cy="4148255"/>
              </a:xfrm>
            </p:spPr>
            <p:txBody>
              <a:bodyPr>
                <a:normAutofit/>
              </a:bodyPr>
              <a:lstStyle/>
              <a:p>
                <a:pPr algn="just"/>
                <a:r>
                  <a:rPr lang="zh-CN" altLang="en-US" dirty="0" smtClean="0"/>
                  <a:t>现在瓶颈在于</a:t>
                </a:r>
                <a14:m>
                  <m:oMath xmlns:m="http://schemas.openxmlformats.org/officeDocument/2006/math">
                    <m:r>
                      <a:rPr lang="en-US" altLang="zh-CN" i="1" dirty="0" smtClean="0">
                        <a:latin typeface="Cambria Math" panose="02040503050406030204" pitchFamily="18" charset="0"/>
                      </a:rPr>
                      <m:t>𝐹</m:t>
                    </m:r>
                  </m:oMath>
                </a14:m>
                <a:r>
                  <a:rPr lang="zh-CN" altLang="en-US" dirty="0" smtClean="0"/>
                  <a:t>数组的计算。</a:t>
                </a:r>
                <a:endParaRPr lang="en-US" altLang="zh-CN" dirty="0" smtClean="0"/>
              </a:p>
              <a:p>
                <a:pPr algn="just"/>
                <a:r>
                  <a:rPr lang="zh-CN" altLang="en-US" dirty="0" smtClean="0"/>
                  <a:t>事实上用一些很牛逼的</a:t>
                </a:r>
                <a:r>
                  <a:rPr lang="zh-CN" altLang="en-US" dirty="0"/>
                  <a:t>方法</a:t>
                </a:r>
                <a:r>
                  <a:rPr lang="zh-CN" altLang="en-US" dirty="0" smtClean="0"/>
                  <a:t>可以优化到大概</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𝑁𝑅𝐶</m:t>
                        </m:r>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log</m:t>
                            </m:r>
                          </m:fName>
                          <m:e>
                            <m:r>
                              <a:rPr lang="en-US" altLang="zh-CN" b="0" i="1" dirty="0" smtClean="0">
                                <a:latin typeface="Cambria Math" panose="02040503050406030204" pitchFamily="18" charset="0"/>
                              </a:rPr>
                              <m:t>𝑅</m:t>
                            </m:r>
                          </m:e>
                        </m:func>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log</m:t>
                            </m:r>
                          </m:fName>
                          <m:e>
                            <m:r>
                              <a:rPr lang="en-US" altLang="zh-CN" b="0" i="1" dirty="0" smtClean="0">
                                <a:latin typeface="Cambria Math" panose="02040503050406030204" pitchFamily="18" charset="0"/>
                              </a:rPr>
                              <m:t>𝐶</m:t>
                            </m:r>
                          </m:e>
                        </m:func>
                      </m:e>
                    </m:d>
                  </m:oMath>
                </a14:m>
                <a:r>
                  <a:rPr lang="zh-CN" altLang="en-US" dirty="0" smtClean="0"/>
                  <a:t>的复杂度，有兴趣的同学可以自行研究。</a:t>
                </a:r>
                <a:r>
                  <a:rPr lang="en-US" altLang="zh-CN" dirty="0" smtClean="0"/>
                  <a:t>/*</a:t>
                </a:r>
                <a:r>
                  <a:rPr lang="zh-CN" altLang="en-US" dirty="0" smtClean="0"/>
                  <a:t>（</a:t>
                </a:r>
                <a:r>
                  <a:rPr lang="zh-CN" altLang="en-US" dirty="0"/>
                  <a:t>其</a:t>
                </a:r>
                <a:r>
                  <a:rPr lang="zh-CN" altLang="en-US" dirty="0" smtClean="0"/>
                  <a:t>实是我不会</a:t>
                </a:r>
                <a:r>
                  <a:rPr lang="en-US" altLang="zh-CN" dirty="0" smtClean="0"/>
                  <a:t>……</a:t>
                </a:r>
                <a:r>
                  <a:rPr lang="zh-CN" altLang="en-US" dirty="0" smtClean="0"/>
                  <a:t>）</a:t>
                </a:r>
                <a:r>
                  <a:rPr lang="en-US" altLang="zh-CN" dirty="0" smtClean="0"/>
                  <a:t>*/</a:t>
                </a:r>
              </a:p>
              <a:p>
                <a:pPr algn="just"/>
                <a:r>
                  <a:rPr lang="zh-CN" altLang="en-US" dirty="0" smtClean="0"/>
                  <a:t>当然，即使不优化，对于本题来说也是可以通过的。</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28653" y="2285999"/>
                <a:ext cx="7429498" cy="4148255"/>
              </a:xfrm>
              <a:blipFill rotWithShape="0">
                <a:blip r:embed="rId3"/>
                <a:stretch>
                  <a:fillRect t="-1471" r="-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133705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573 D1L3</a:t>
            </a:r>
            <a:r>
              <a:rPr lang="en-US" altLang="zh-CN" dirty="0"/>
              <a:t/>
            </a:r>
            <a:br>
              <a:rPr lang="en-US" altLang="zh-CN" dirty="0"/>
            </a:br>
            <a:r>
              <a:rPr lang="en-US" altLang="zh-CN" dirty="0" smtClean="0"/>
              <a:t>WolfPack</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28653" y="2285999"/>
                <a:ext cx="7429498" cy="4148255"/>
              </a:xfrm>
            </p:spPr>
            <p:txBody>
              <a:bodyPr>
                <a:normAutofit/>
              </a:bodyPr>
              <a:lstStyle/>
              <a:p>
                <a:pPr algn="just"/>
                <a:r>
                  <a:rPr lang="zh-CN" altLang="en-US" dirty="0" smtClean="0"/>
                  <a:t>在一个无限的平面上有</a:t>
                </a:r>
                <a14:m>
                  <m:oMath xmlns:m="http://schemas.openxmlformats.org/officeDocument/2006/math">
                    <m:r>
                      <a:rPr lang="en-US" altLang="zh-CN" i="1" dirty="0" smtClean="0">
                        <a:latin typeface="Cambria Math" panose="02040503050406030204" pitchFamily="18" charset="0"/>
                      </a:rPr>
                      <m:t>𝑁</m:t>
                    </m:r>
                  </m:oMath>
                </a14:m>
                <a:r>
                  <a:rPr lang="zh-CN" altLang="en-US" dirty="0" smtClean="0"/>
                  <a:t>匹狼。每匹狼都要走</a:t>
                </a:r>
                <a14:m>
                  <m:oMath xmlns:m="http://schemas.openxmlformats.org/officeDocument/2006/math">
                    <m:r>
                      <a:rPr lang="en-US" altLang="zh-CN" i="1" dirty="0" smtClean="0">
                        <a:latin typeface="Cambria Math" panose="02040503050406030204" pitchFamily="18" charset="0"/>
                      </a:rPr>
                      <m:t>𝑀</m:t>
                    </m:r>
                  </m:oMath>
                </a14:m>
                <a:r>
                  <a:rPr lang="zh-CN" altLang="en-US" dirty="0" smtClean="0"/>
                  <a:t>步。</a:t>
                </a:r>
                <a:endParaRPr lang="en-US" altLang="zh-CN" dirty="0" smtClean="0"/>
              </a:p>
              <a:p>
                <a:pPr algn="just"/>
                <a:r>
                  <a:rPr lang="zh-CN" altLang="en-US" dirty="0"/>
                  <a:t>一匹</a:t>
                </a:r>
                <a:r>
                  <a:rPr lang="zh-CN" altLang="en-US" dirty="0" smtClean="0"/>
                  <a:t>狼一步可以移动到与其所在格子四连通的另一个格子。同一个格子可以被一匹狼经过多次，一个格子上也可以有多只狼。</a:t>
                </a:r>
                <a:endParaRPr lang="en-US" altLang="zh-CN" dirty="0" smtClean="0"/>
              </a:p>
              <a:p>
                <a:pPr algn="just"/>
                <a:r>
                  <a:rPr lang="zh-CN" altLang="en-US" dirty="0" smtClean="0"/>
                  <a:t>在</a:t>
                </a:r>
                <a14:m>
                  <m:oMath xmlns:m="http://schemas.openxmlformats.org/officeDocument/2006/math">
                    <m:r>
                      <a:rPr lang="en-US" altLang="zh-CN" i="1" dirty="0" smtClean="0">
                        <a:latin typeface="Cambria Math" panose="02040503050406030204" pitchFamily="18" charset="0"/>
                      </a:rPr>
                      <m:t>𝑀</m:t>
                    </m:r>
                  </m:oMath>
                </a14:m>
                <a:r>
                  <a:rPr lang="zh-CN" altLang="en-US" dirty="0" smtClean="0"/>
                  <a:t>步之后，所有的狼都要汇聚于同一个格子。</a:t>
                </a:r>
                <a:endParaRPr lang="en-US" altLang="zh-CN" dirty="0" smtClean="0"/>
              </a:p>
              <a:p>
                <a:pPr algn="just"/>
                <a:r>
                  <a:rPr lang="zh-CN" altLang="en-US" dirty="0" smtClean="0"/>
                  <a:t>给定所有狼的初始坐标和</a:t>
                </a:r>
                <a14:m>
                  <m:oMath xmlns:m="http://schemas.openxmlformats.org/officeDocument/2006/math">
                    <m:r>
                      <a:rPr lang="en-US" altLang="zh-CN" i="1" dirty="0" smtClean="0">
                        <a:latin typeface="Cambria Math" panose="02040503050406030204" pitchFamily="18" charset="0"/>
                      </a:rPr>
                      <m:t>𝑀</m:t>
                    </m:r>
                  </m:oMath>
                </a14:m>
                <a:r>
                  <a:rPr lang="zh-CN" altLang="en-US" dirty="0" smtClean="0"/>
                  <a:t>，求：汇聚的方案数。两个汇聚方案不同当且仅当存在一匹狼在两个方案中某步的移动方向不同。</a:t>
                </a:r>
                <a:endParaRPr lang="en-US" altLang="zh-CN" dirty="0" smtClean="0"/>
              </a:p>
              <a:p>
                <a:pPr algn="just"/>
                <a14:m>
                  <m:oMath xmlns:m="http://schemas.openxmlformats.org/officeDocument/2006/math">
                    <m:r>
                      <a:rPr lang="en-US" altLang="zh-CN" i="1" dirty="0" smtClean="0">
                        <a:latin typeface="Cambria Math" panose="02040503050406030204" pitchFamily="18" charset="0"/>
                      </a:rPr>
                      <m:t>𝑁</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50</m:t>
                    </m:r>
                  </m:oMath>
                </a14:m>
                <a:r>
                  <a:rPr lang="zh-CN" altLang="en-US" dirty="0" smtClean="0"/>
                  <a:t>，</a:t>
                </a:r>
                <a14:m>
                  <m:oMath xmlns:m="http://schemas.openxmlformats.org/officeDocument/2006/math">
                    <m:r>
                      <a:rPr lang="en-US" altLang="zh-CN" i="1" dirty="0" smtClean="0">
                        <a:latin typeface="Cambria Math" panose="02040503050406030204" pitchFamily="18" charset="0"/>
                      </a:rPr>
                      <m:t>𝑀</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100,000</m:t>
                    </m:r>
                  </m:oMath>
                </a14:m>
                <a:r>
                  <a:rPr lang="zh-CN" altLang="en-US" dirty="0" smtClean="0"/>
                  <a:t>。</a:t>
                </a:r>
                <a:endParaRPr lang="en-US" altLang="zh-C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28653" y="2285999"/>
                <a:ext cx="7429498" cy="4148255"/>
              </a:xfrm>
              <a:blipFill rotWithShape="0">
                <a:blip r:embed="rId3"/>
                <a:stretch>
                  <a:fillRect t="-1471" r="-42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668402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573 D1L3</a:t>
            </a:r>
            <a:r>
              <a:rPr lang="en-US" altLang="zh-CN" dirty="0"/>
              <a:t/>
            </a:r>
            <a:br>
              <a:rPr lang="en-US" altLang="zh-CN" dirty="0"/>
            </a:br>
            <a:r>
              <a:rPr lang="en-US" altLang="zh-CN" dirty="0" smtClean="0"/>
              <a:t>WolfPack</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28653" y="2285999"/>
                <a:ext cx="7429498" cy="4148255"/>
              </a:xfrm>
            </p:spPr>
            <p:txBody>
              <a:bodyPr>
                <a:normAutofit/>
              </a:bodyPr>
              <a:lstStyle/>
              <a:p>
                <a:pPr algn="just"/>
                <a:r>
                  <a:rPr lang="zh-CN" altLang="en-US" dirty="0" smtClean="0"/>
                  <a:t>事实上这题有一个很好的性质：</a:t>
                </a:r>
                <a:endParaRPr lang="en-US" altLang="zh-CN" dirty="0" smtClean="0"/>
              </a:p>
              <a:p>
                <a:pPr algn="just"/>
                <a:r>
                  <a:rPr lang="zh-CN" altLang="en-US" dirty="0" smtClean="0"/>
                  <a:t>将平面顺时针旋转</a:t>
                </a:r>
                <a14:m>
                  <m:oMath xmlns:m="http://schemas.openxmlformats.org/officeDocument/2006/math">
                    <m:r>
                      <a:rPr lang="en-US" altLang="zh-CN" i="1" dirty="0" smtClean="0">
                        <a:latin typeface="Cambria Math" panose="02040503050406030204" pitchFamily="18" charset="0"/>
                      </a:rPr>
                      <m:t>45</m:t>
                    </m:r>
                  </m:oMath>
                </a14:m>
                <a:r>
                  <a:rPr lang="zh-CN" altLang="en-US" dirty="0" smtClean="0"/>
                  <a:t>度，一匹狼横向移动的距离和纵向移动的距离是无关的。</a:t>
                </a:r>
                <a:endParaRPr lang="en-US" altLang="zh-CN" dirty="0" smtClean="0"/>
              </a:p>
              <a:p>
                <a:pPr algn="just"/>
                <a:r>
                  <a:rPr lang="zh-CN" altLang="en-US" strike="sngStrike" dirty="0" smtClean="0"/>
                  <a:t>意识流</a:t>
                </a:r>
                <a:r>
                  <a:rPr lang="zh-CN" altLang="en-US" dirty="0" smtClean="0"/>
                  <a:t>证明如下：</a:t>
                </a:r>
                <a:endParaRPr lang="en-US" altLang="zh-CN" dirty="0" smtClean="0"/>
              </a:p>
              <a:p>
                <a:pPr algn="just"/>
                <a:r>
                  <a:rPr lang="zh-CN" altLang="en-US" dirty="0" smtClean="0"/>
                  <a:t>假设旋转前坐标为</a:t>
                </a:r>
                <a14:m>
                  <m:oMath xmlns:m="http://schemas.openxmlformats.org/officeDocument/2006/math">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r>
                      <a:rPr lang="en-US" altLang="zh-CN" i="1" dirty="0" smtClean="0">
                        <a:latin typeface="Cambria Math" panose="02040503050406030204" pitchFamily="18" charset="0"/>
                      </a:rPr>
                      <m:t>)</m:t>
                    </m:r>
                  </m:oMath>
                </a14:m>
                <a:r>
                  <a:rPr lang="zh-CN" altLang="en-US" dirty="0" smtClean="0"/>
                  <a:t>，旋转之后就变成了</a:t>
                </a:r>
                <a14:m>
                  <m:oMath xmlns:m="http://schemas.openxmlformats.org/officeDocument/2006/math">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m:t>
                    </m:r>
                  </m:oMath>
                </a14:m>
                <a:r>
                  <a:rPr lang="zh-CN" altLang="en-US" dirty="0" smtClean="0"/>
                  <a:t>。旋转前一匹狼可以向上下左右移动，旋转之后就变成了向右上、左下、左上、右下移动。这样横向移动时纵向可以向两个方向移动，纵向移动时同理。</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28653" y="2285999"/>
                <a:ext cx="7429498" cy="4148255"/>
              </a:xfrm>
              <a:blipFill rotWithShape="0">
                <a:blip r:embed="rId3"/>
                <a:stretch>
                  <a:fillRect t="-1471" r="-902"/>
                </a:stretch>
              </a:blipFill>
            </p:spPr>
            <p:txBody>
              <a:bodyPr/>
              <a:lstStyle/>
              <a:p>
                <a:r>
                  <a:rPr lang="zh-CN" altLang="en-US">
                    <a:noFill/>
                  </a:rPr>
                  <a:t> </a:t>
                </a:r>
              </a:p>
            </p:txBody>
          </p:sp>
        </mc:Fallback>
      </mc:AlternateContent>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5816" y="4706859"/>
            <a:ext cx="4306021" cy="2168726"/>
          </a:xfrm>
          <a:prstGeom prst="rect">
            <a:avLst/>
          </a:prstGeom>
        </p:spPr>
      </p:pic>
    </p:spTree>
    <p:extLst>
      <p:ext uri="{BB962C8B-B14F-4D97-AF65-F5344CB8AC3E}">
        <p14:creationId xmlns:p14="http://schemas.microsoft.com/office/powerpoint/2010/main" val="373002399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TCO 2013 Round 1A D1L3</a:t>
            </a:r>
            <a:br>
              <a:rPr lang="en-US" altLang="zh-CN" dirty="0"/>
            </a:br>
            <a:r>
              <a:rPr lang="en-US" altLang="zh-CN" dirty="0"/>
              <a:t>DirectionBoard</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a:t>一块</a:t>
                </a:r>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𝑀</m:t>
                    </m:r>
                  </m:oMath>
                </a14:m>
                <a:r>
                  <a:rPr lang="zh-CN" altLang="en-US" dirty="0"/>
                  <a:t>的地图，每个格子内有一个箭头。</a:t>
                </a:r>
                <a:endParaRPr lang="en-US" altLang="zh-CN" dirty="0"/>
              </a:p>
              <a:p>
                <a:r>
                  <a:rPr lang="zh-CN" altLang="en-US" dirty="0"/>
                  <a:t>从某个格子出发，沿着箭头的方向走，从一侧出了边界就从另一侧进入。</a:t>
                </a:r>
                <a:endParaRPr lang="en-US" altLang="zh-CN" dirty="0"/>
              </a:p>
              <a:p>
                <a:r>
                  <a:rPr lang="zh-CN" altLang="en-US" dirty="0"/>
                  <a:t>如果从任意一个格子出发都能回到出发的格子，那么地图就是合法的。</a:t>
                </a:r>
                <a:endParaRPr lang="en-US" altLang="zh-CN" dirty="0"/>
              </a:p>
              <a:p>
                <a:r>
                  <a:rPr lang="zh-CN" altLang="en-US" dirty="0"/>
                  <a:t>给定地图，求：至少要改变几个格子的箭头的方向，才能使得地图合法。</a:t>
                </a:r>
                <a:endParaRPr lang="en-US" altLang="zh-CN" dirty="0"/>
              </a:p>
              <a:p>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𝑀</m:t>
                    </m:r>
                    <m:r>
                      <a:rPr lang="zh-CN" altLang="en-US" i="1" dirty="0">
                        <a:latin typeface="Cambria Math" panose="02040503050406030204" pitchFamily="18" charset="0"/>
                      </a:rPr>
                      <m:t>≤</m:t>
                    </m:r>
                    <m:r>
                      <a:rPr lang="en-US" altLang="zh-CN" i="1" dirty="0">
                        <a:latin typeface="Cambria Math" panose="02040503050406030204" pitchFamily="18" charset="0"/>
                      </a:rPr>
                      <m:t>15</m:t>
                    </m:r>
                  </m:oMath>
                </a14:m>
                <a:r>
                  <a:rPr lang="zh-CN" altLang="en-US" dirty="0"/>
                  <a:t>。</a:t>
                </a:r>
                <a:endParaRPr lang="en-US" altLang="zh-C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515"/>
                </a:stretch>
              </a:blipFill>
            </p:spPr>
            <p:txBody>
              <a:bodyPr/>
              <a:lstStyle/>
              <a:p>
                <a:r>
                  <a:rPr lang="zh-CN" altLang="en-US">
                    <a:noFill/>
                  </a:rPr>
                  <a:t> </a:t>
                </a:r>
              </a:p>
            </p:txBody>
          </p:sp>
        </mc:Fallback>
      </mc:AlternateContent>
      <p:pic>
        <p:nvPicPr>
          <p:cNvPr id="4" name="Picture 2" descr="http://www.topcoder.com/contest/problem/DirectionBoard/boar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071" y="4949440"/>
            <a:ext cx="3891209" cy="14592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173583" y="4949440"/>
            <a:ext cx="2225697" cy="14592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236576758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SRM 573 D1L3</a:t>
            </a:r>
            <a:r>
              <a:rPr lang="en-US" altLang="zh-CN" dirty="0"/>
              <a:t/>
            </a:r>
            <a:br>
              <a:rPr lang="en-US" altLang="zh-CN" dirty="0"/>
            </a:br>
            <a:r>
              <a:rPr lang="en-US" altLang="zh-CN" dirty="0" smtClean="0"/>
              <a:t>WolfPack</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28653" y="2285999"/>
                <a:ext cx="7429498" cy="4148255"/>
              </a:xfrm>
            </p:spPr>
            <p:txBody>
              <a:bodyPr>
                <a:normAutofit/>
              </a:bodyPr>
              <a:lstStyle/>
              <a:p>
                <a:pPr algn="just"/>
                <a:r>
                  <a:rPr lang="zh-CN" altLang="en-US" dirty="0" smtClean="0"/>
                  <a:t>那么我们按横纵坐标分别计算。</a:t>
                </a:r>
                <a:endParaRPr lang="en-US" altLang="zh-CN" dirty="0" smtClean="0"/>
              </a:p>
              <a:p>
                <a:pPr algn="just"/>
                <a:r>
                  <a:rPr lang="zh-CN" altLang="en-US" dirty="0"/>
                  <a:t>注意</a:t>
                </a:r>
                <a:r>
                  <a:rPr lang="zh-CN" altLang="en-US" dirty="0" smtClean="0"/>
                  <a:t>到</a:t>
                </a:r>
                <a14:m>
                  <m:oMath xmlns:m="http://schemas.openxmlformats.org/officeDocument/2006/math">
                    <m:r>
                      <a:rPr lang="en-US" altLang="zh-CN" i="1" dirty="0" smtClean="0">
                        <a:latin typeface="Cambria Math" panose="02040503050406030204" pitchFamily="18" charset="0"/>
                      </a:rPr>
                      <m:t>𝑀</m:t>
                    </m:r>
                  </m:oMath>
                </a14:m>
                <a:r>
                  <a:rPr lang="zh-CN" altLang="en-US" dirty="0" smtClean="0"/>
                  <a:t>不超过</a:t>
                </a:r>
                <a14:m>
                  <m:oMath xmlns:m="http://schemas.openxmlformats.org/officeDocument/2006/math">
                    <m:r>
                      <a:rPr lang="en-US" altLang="zh-CN" i="1" dirty="0" smtClean="0">
                        <a:latin typeface="Cambria Math" panose="02040503050406030204" pitchFamily="18" charset="0"/>
                      </a:rPr>
                      <m:t>100,000</m:t>
                    </m:r>
                  </m:oMath>
                </a14:m>
                <a:r>
                  <a:rPr lang="zh-CN" altLang="en-US" dirty="0" smtClean="0"/>
                  <a:t>，所以我们可以枚举汇聚位置。</a:t>
                </a:r>
                <a:endParaRPr lang="en-US" altLang="zh-CN" dirty="0" smtClean="0"/>
              </a:p>
              <a:p>
                <a:pPr algn="just"/>
                <a:r>
                  <a:rPr lang="zh-CN" altLang="en-US" dirty="0" smtClean="0"/>
                  <a:t>如果有一匹狼所在的格子和汇聚位置的颜色不同，那么这个位置无效。</a:t>
                </a:r>
                <a:endParaRPr lang="en-US" altLang="zh-CN" dirty="0" smtClean="0"/>
              </a:p>
              <a:p>
                <a:pPr algn="just"/>
                <a:r>
                  <a:rPr lang="zh-CN" altLang="en-US" dirty="0" smtClean="0"/>
                  <a:t>否则计算每匹狼到汇聚位置的距离，记为</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b="0" i="1" dirty="0" smtClean="0">
                            <a:latin typeface="Cambria Math" panose="02040503050406030204" pitchFamily="18" charset="0"/>
                          </a:rPr>
                          <m:t>𝑖</m:t>
                        </m:r>
                      </m:sub>
                    </m:sSub>
                  </m:oMath>
                </a14:m>
                <a:r>
                  <a:rPr lang="zh-CN" altLang="en-US" dirty="0" smtClean="0"/>
                  <a:t>。方案数即</a:t>
                </a:r>
                <a:r>
                  <a:rPr lang="zh-CN" altLang="en-US" dirty="0"/>
                  <a:t>：</a:t>
                </a:r>
                <a:endParaRPr lang="en-US" altLang="zh-CN" dirty="0" smtClean="0"/>
              </a:p>
              <a:p>
                <a:pPr marL="0" indent="0" algn="just">
                  <a:buNone/>
                </a:pPr>
                <a14:m>
                  <m:oMathPara xmlns:m="http://schemas.openxmlformats.org/officeDocument/2006/math">
                    <m:oMathParaPr>
                      <m:jc m:val="centerGroup"/>
                    </m:oMathParaPr>
                    <m:oMath xmlns:m="http://schemas.openxmlformats.org/officeDocument/2006/math">
                      <m:nary>
                        <m:naryPr>
                          <m:chr m:val="∏"/>
                          <m:subHide m:val="on"/>
                          <m:supHide m:val="on"/>
                          <m:ctrlPr>
                            <a:rPr lang="en-US" altLang="zh-CN" i="1" smtClean="0">
                              <a:latin typeface="Cambria Math" panose="02040503050406030204" pitchFamily="18" charset="0"/>
                            </a:rPr>
                          </m:ctrlPr>
                        </m:naryPr>
                        <m:sub/>
                        <m:sup/>
                        <m:e>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𝑀</m:t>
                                  </m:r>
                                </m:num>
                                <m:den>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𝑖</m:t>
                                          </m:r>
                                        </m:sub>
                                      </m:sSub>
                                    </m:num>
                                    <m:den>
                                      <m:r>
                                        <a:rPr lang="en-US" altLang="zh-CN" i="1">
                                          <a:latin typeface="Cambria Math" panose="02040503050406030204" pitchFamily="18" charset="0"/>
                                        </a:rPr>
                                        <m:t>2</m:t>
                                      </m:r>
                                    </m:den>
                                  </m:f>
                                </m:den>
                              </m:f>
                            </m:e>
                          </m:d>
                        </m:e>
                      </m:nary>
                    </m:oMath>
                  </m:oMathPara>
                </a14:m>
                <a:endParaRPr lang="en-US" altLang="zh-CN" dirty="0"/>
              </a:p>
              <a:p>
                <a:pPr algn="just"/>
                <a:r>
                  <a:rPr lang="zh-CN" altLang="en-US" dirty="0" smtClean="0"/>
                  <a:t>所有有效汇聚位置的方案数之和即该维坐标的方案数。两维坐标的方案数的乘积即为答案。</a:t>
                </a:r>
                <a:endParaRPr lang="en-US" altLang="zh-CN" dirty="0" smtClean="0"/>
              </a:p>
              <a:p>
                <a:pPr algn="just"/>
                <a:r>
                  <a:rPr lang="zh-CN" altLang="en-US" dirty="0" smtClean="0"/>
                  <a:t>预处理组合数即可。</a:t>
                </a:r>
                <a:endParaRPr lang="en-US" altLang="zh-C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28653" y="2285999"/>
                <a:ext cx="7429498" cy="4148255"/>
              </a:xfrm>
              <a:blipFill rotWithShape="0">
                <a:blip r:embed="rId3"/>
                <a:stretch>
                  <a:fillRect t="-1471" r="-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624785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zh-CN" dirty="0" smtClean="0"/>
              <a:t>TCO09 Championship Round D1L2</a:t>
            </a:r>
            <a:br>
              <a:rPr lang="en-US" altLang="zh-CN" dirty="0" smtClean="0"/>
            </a:br>
            <a:r>
              <a:rPr lang="en-US" altLang="zh-CN" dirty="0" smtClean="0"/>
              <a:t>ArrayTransformations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28652" y="2285999"/>
                <a:ext cx="7429499" cy="4371279"/>
              </a:xfrm>
            </p:spPr>
            <p:txBody>
              <a:bodyPr>
                <a:normAutofit lnSpcReduction="10000"/>
              </a:bodyPr>
              <a:lstStyle/>
              <a:p>
                <a:pPr algn="just"/>
                <a:r>
                  <a:rPr lang="zh-CN" altLang="en-US" dirty="0" smtClean="0"/>
                  <a:t>给定序列</a:t>
                </a:r>
                <a14:m>
                  <m:oMath xmlns:m="http://schemas.openxmlformats.org/officeDocument/2006/math">
                    <m:r>
                      <a:rPr lang="en-US" altLang="zh-CN" i="1" dirty="0" smtClean="0">
                        <a:latin typeface="Cambria Math" panose="02040503050406030204" pitchFamily="18" charset="0"/>
                      </a:rPr>
                      <m:t>𝐴</m:t>
                    </m:r>
                  </m:oMath>
                </a14:m>
                <a:r>
                  <a:rPr lang="zh-CN" altLang="en-US" dirty="0" smtClean="0"/>
                  <a:t>，记</a:t>
                </a:r>
                <a14:m>
                  <m:oMath xmlns:m="http://schemas.openxmlformats.org/officeDocument/2006/math">
                    <m:r>
                      <a:rPr lang="en-US" altLang="zh-CN" i="1" dirty="0" smtClean="0">
                        <a:latin typeface="Cambria Math" panose="02040503050406030204" pitchFamily="18" charset="0"/>
                      </a:rPr>
                      <m:t>𝐴</m:t>
                    </m:r>
                  </m:oMath>
                </a14:m>
                <a:r>
                  <a:rPr lang="zh-CN" altLang="en-US" dirty="0" smtClean="0"/>
                  <a:t>的元素个数为</a:t>
                </a:r>
                <a14:m>
                  <m:oMath xmlns:m="http://schemas.openxmlformats.org/officeDocument/2006/math">
                    <m:r>
                      <a:rPr lang="en-US" altLang="zh-CN" i="1" dirty="0" smtClean="0">
                        <a:latin typeface="Cambria Math" panose="02040503050406030204" pitchFamily="18" charset="0"/>
                      </a:rPr>
                      <m:t>𝑁</m:t>
                    </m:r>
                  </m:oMath>
                </a14:m>
                <a:r>
                  <a:rPr lang="zh-CN" altLang="en-US" dirty="0" smtClean="0"/>
                  <a:t>。</a:t>
                </a:r>
                <a:endParaRPr lang="en-US" altLang="zh-CN" dirty="0" smtClean="0"/>
              </a:p>
              <a:p>
                <a:pPr algn="just"/>
                <a:r>
                  <a:rPr lang="zh-CN" altLang="en-US" dirty="0" smtClean="0"/>
                  <a:t>称一次变换为：选定区间</a:t>
                </a:r>
                <a14:m>
                  <m:oMath xmlns:m="http://schemas.openxmlformats.org/officeDocument/2006/math">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zh-CN" altLang="en-US" dirty="0" smtClean="0"/>
                  <a:t>，满足</a:t>
                </a:r>
                <a14:m>
                  <m:oMath xmlns:m="http://schemas.openxmlformats.org/officeDocument/2006/math">
                    <m:r>
                      <a:rPr lang="en-US" altLang="zh-CN" i="1" dirty="0" smtClean="0">
                        <a:latin typeface="Cambria Math" panose="02040503050406030204" pitchFamily="18" charset="0"/>
                      </a:rPr>
                      <m:t>1</m:t>
                    </m:r>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𝑖</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𝑗</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𝑁</m:t>
                    </m:r>
                  </m:oMath>
                </a14:m>
                <a:r>
                  <a:rPr lang="zh-CN" altLang="en-US" dirty="0" smtClean="0"/>
                  <a:t>，对序列</a:t>
                </a:r>
                <a14:m>
                  <m:oMath xmlns:m="http://schemas.openxmlformats.org/officeDocument/2006/math">
                    <m:r>
                      <a:rPr lang="en-US" altLang="zh-CN" i="1" dirty="0" smtClean="0">
                        <a:latin typeface="Cambria Math" panose="02040503050406030204" pitchFamily="18" charset="0"/>
                      </a:rPr>
                      <m:t>𝐴</m:t>
                    </m:r>
                  </m:oMath>
                </a14:m>
                <a:r>
                  <a:rPr lang="zh-CN" altLang="en-US" dirty="0" smtClean="0"/>
                  <a:t>在区间中的每个数减</a:t>
                </a:r>
                <a14:m>
                  <m:oMath xmlns:m="http://schemas.openxmlformats.org/officeDocument/2006/math">
                    <m:r>
                      <a:rPr lang="en-US" altLang="zh-CN" i="1" dirty="0" smtClean="0">
                        <a:latin typeface="Cambria Math" panose="02040503050406030204" pitchFamily="18" charset="0"/>
                      </a:rPr>
                      <m:t>1</m:t>
                    </m:r>
                  </m:oMath>
                </a14:m>
                <a:r>
                  <a:rPr lang="zh-CN" altLang="en-US" dirty="0" smtClean="0"/>
                  <a:t>，如果已经为</a:t>
                </a:r>
                <a14:m>
                  <m:oMath xmlns:m="http://schemas.openxmlformats.org/officeDocument/2006/math">
                    <m:r>
                      <a:rPr lang="en-US" altLang="zh-CN" i="1" dirty="0" smtClean="0">
                        <a:latin typeface="Cambria Math" panose="02040503050406030204" pitchFamily="18" charset="0"/>
                      </a:rPr>
                      <m:t>0</m:t>
                    </m:r>
                  </m:oMath>
                </a14:m>
                <a:r>
                  <a:rPr lang="zh-CN" altLang="en-US" dirty="0" smtClean="0"/>
                  <a:t>则不操作。这样一次变换的代价为</a:t>
                </a:r>
                <a14:m>
                  <m:oMath xmlns:m="http://schemas.openxmlformats.org/officeDocument/2006/math">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oMath>
                </a14:m>
                <a:r>
                  <a:rPr lang="zh-CN" altLang="en-US" dirty="0" smtClean="0"/>
                  <a:t>。</a:t>
                </a:r>
                <a:endParaRPr lang="en-US" altLang="zh-CN" dirty="0" smtClean="0"/>
              </a:p>
              <a:p>
                <a:pPr algn="just"/>
                <a:r>
                  <a:rPr lang="zh-CN" altLang="en-US" dirty="0" smtClean="0"/>
                  <a:t>对于给定序列</a:t>
                </a:r>
                <a14:m>
                  <m:oMath xmlns:m="http://schemas.openxmlformats.org/officeDocument/2006/math">
                    <m:r>
                      <a:rPr lang="en-US" altLang="zh-CN" i="1" dirty="0" smtClean="0">
                        <a:latin typeface="Cambria Math" panose="02040503050406030204" pitchFamily="18" charset="0"/>
                      </a:rPr>
                      <m:t>𝐴</m:t>
                    </m:r>
                  </m:oMath>
                </a14:m>
                <a:r>
                  <a:rPr lang="zh-CN" altLang="en-US" dirty="0" smtClean="0"/>
                  <a:t>，最大变换次数</a:t>
                </a:r>
                <a14:m>
                  <m:oMath xmlns:m="http://schemas.openxmlformats.org/officeDocument/2006/math">
                    <m:r>
                      <a:rPr lang="en-US" altLang="zh-CN" i="1" dirty="0" smtClean="0">
                        <a:latin typeface="Cambria Math" panose="02040503050406030204" pitchFamily="18" charset="0"/>
                      </a:rPr>
                      <m:t>𝐾</m:t>
                    </m:r>
                  </m:oMath>
                </a14:m>
                <a:r>
                  <a:rPr lang="zh-CN" altLang="en-US" dirty="0" smtClean="0"/>
                  <a:t>和最大代价和</a:t>
                </a:r>
                <a14:m>
                  <m:oMath xmlns:m="http://schemas.openxmlformats.org/officeDocument/2006/math">
                    <m:r>
                      <a:rPr lang="en-US" altLang="zh-CN" i="1" dirty="0" smtClean="0">
                        <a:latin typeface="Cambria Math" panose="02040503050406030204" pitchFamily="18" charset="0"/>
                      </a:rPr>
                      <m:t>𝑀</m:t>
                    </m:r>
                  </m:oMath>
                </a14:m>
                <a:r>
                  <a:rPr lang="zh-CN" altLang="en-US" dirty="0" smtClean="0"/>
                  <a:t>，求：在使用不超过</a:t>
                </a:r>
                <a14:m>
                  <m:oMath xmlns:m="http://schemas.openxmlformats.org/officeDocument/2006/math">
                    <m:r>
                      <a:rPr lang="en-US" altLang="zh-CN" i="1" dirty="0" smtClean="0">
                        <a:latin typeface="Cambria Math" panose="02040503050406030204" pitchFamily="18" charset="0"/>
                      </a:rPr>
                      <m:t>𝐾</m:t>
                    </m:r>
                  </m:oMath>
                </a14:m>
                <a:r>
                  <a:rPr lang="zh-CN" altLang="en-US" dirty="0" smtClean="0"/>
                  <a:t>次变换，总变换代价不超过</a:t>
                </a:r>
                <a14:m>
                  <m:oMath xmlns:m="http://schemas.openxmlformats.org/officeDocument/2006/math">
                    <m:r>
                      <a:rPr lang="en-US" altLang="zh-CN" i="1" dirty="0" smtClean="0">
                        <a:latin typeface="Cambria Math" panose="02040503050406030204" pitchFamily="18" charset="0"/>
                      </a:rPr>
                      <m:t>𝑀</m:t>
                    </m:r>
                  </m:oMath>
                </a14:m>
                <a:r>
                  <a:rPr lang="zh-CN" altLang="en-US" dirty="0" smtClean="0"/>
                  <a:t>的前提下，</a:t>
                </a:r>
                <a14:m>
                  <m:oMath xmlns:m="http://schemas.openxmlformats.org/officeDocument/2006/math">
                    <m:r>
                      <a:rPr lang="en-US" altLang="zh-CN" i="1" dirty="0" smtClean="0">
                        <a:latin typeface="Cambria Math" panose="02040503050406030204" pitchFamily="18" charset="0"/>
                      </a:rPr>
                      <m:t>𝐴</m:t>
                    </m:r>
                  </m:oMath>
                </a14:m>
                <a:r>
                  <a:rPr lang="zh-CN" altLang="en-US" dirty="0" smtClean="0"/>
                  <a:t>中最大元素的最小值是多少。</a:t>
                </a:r>
                <a:endParaRPr lang="en-US" altLang="zh-CN" dirty="0" smtClean="0"/>
              </a:p>
              <a:p>
                <a:pPr algn="just"/>
                <a14:m>
                  <m:oMath xmlns:m="http://schemas.openxmlformats.org/officeDocument/2006/math">
                    <m:r>
                      <a:rPr lang="en-US" altLang="zh-CN" i="1" dirty="0" smtClean="0">
                        <a:latin typeface="Cambria Math" panose="02040503050406030204" pitchFamily="18" charset="0"/>
                      </a:rPr>
                      <m:t>𝑁</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250</m:t>
                    </m:r>
                  </m:oMath>
                </a14:m>
                <a:r>
                  <a:rPr lang="zh-CN" altLang="en-US" dirty="0" smtClean="0"/>
                  <a:t>。</a:t>
                </a:r>
                <a:endParaRPr lang="en-US" altLang="zh-CN" dirty="0" smtClean="0"/>
              </a:p>
              <a:p>
                <a:pPr algn="just"/>
                <a:endParaRPr lang="en-US" altLang="zh-CN" dirty="0"/>
              </a:p>
              <a:p>
                <a:pPr algn="just"/>
                <a:r>
                  <a:rPr lang="zh-CN" altLang="en-US" dirty="0" smtClean="0"/>
                  <a:t>比如：</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={1,5,9,2,9,0,1}</m:t>
                    </m:r>
                  </m:oMath>
                </a14:m>
                <a:r>
                  <a:rPr lang="zh-CN" altLang="en-US" dirty="0" smtClean="0"/>
                  <a:t>，</a:t>
                </a:r>
                <a14:m>
                  <m:oMath xmlns:m="http://schemas.openxmlformats.org/officeDocument/2006/math">
                    <m:r>
                      <a:rPr lang="en-US" altLang="zh-CN" i="1" dirty="0" smtClean="0">
                        <a:latin typeface="Cambria Math" panose="02040503050406030204" pitchFamily="18" charset="0"/>
                      </a:rPr>
                      <m:t>𝐾</m:t>
                    </m:r>
                    <m:r>
                      <a:rPr lang="en-US" altLang="zh-CN" i="1" dirty="0" smtClean="0">
                        <a:latin typeface="Cambria Math" panose="02040503050406030204" pitchFamily="18" charset="0"/>
                      </a:rPr>
                      <m:t>=5</m:t>
                    </m:r>
                  </m:oMath>
                </a14:m>
                <a:r>
                  <a:rPr lang="zh-CN" altLang="en-US" dirty="0" smtClean="0"/>
                  <a:t>，</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=10</m:t>
                    </m:r>
                  </m:oMath>
                </a14:m>
                <a:r>
                  <a:rPr lang="zh-CN" altLang="en-US" dirty="0" smtClean="0"/>
                  <a:t>。</a:t>
                </a:r>
                <a:endParaRPr lang="en-US" altLang="zh-CN" dirty="0" smtClean="0"/>
              </a:p>
              <a:p>
                <a:pPr algn="just"/>
                <a:r>
                  <a:rPr lang="zh-CN" altLang="en-US" dirty="0"/>
                  <a:t>一</a:t>
                </a:r>
                <a:r>
                  <a:rPr lang="zh-CN" altLang="en-US" dirty="0" smtClean="0"/>
                  <a:t>种方案是对区间</a:t>
                </a:r>
                <a14:m>
                  <m:oMath xmlns:m="http://schemas.openxmlformats.org/officeDocument/2006/math">
                    <m:r>
                      <a:rPr lang="en-US" altLang="zh-CN" i="1" dirty="0" smtClean="0">
                        <a:latin typeface="Cambria Math" panose="02040503050406030204" pitchFamily="18" charset="0"/>
                      </a:rPr>
                      <m:t>[2,6]</m:t>
                    </m:r>
                  </m:oMath>
                </a14:m>
                <a:r>
                  <a:rPr lang="zh-CN" altLang="en-US" dirty="0" smtClean="0"/>
                  <a:t>、</a:t>
                </a:r>
                <a14:m>
                  <m:oMath xmlns:m="http://schemas.openxmlformats.org/officeDocument/2006/math">
                    <m:r>
                      <a:rPr lang="en-US" altLang="zh-CN" i="1" dirty="0" smtClean="0">
                        <a:latin typeface="Cambria Math" panose="02040503050406030204" pitchFamily="18" charset="0"/>
                      </a:rPr>
                      <m:t>[3,3]</m:t>
                    </m:r>
                  </m:oMath>
                </a14:m>
                <a:r>
                  <a:rPr lang="zh-CN" altLang="en-US" dirty="0" smtClean="0"/>
                  <a:t>、</a:t>
                </a:r>
                <a14:m>
                  <m:oMath xmlns:m="http://schemas.openxmlformats.org/officeDocument/2006/math">
                    <m:r>
                      <a:rPr lang="en-US" altLang="zh-CN" i="1" dirty="0" smtClean="0">
                        <a:latin typeface="Cambria Math" panose="02040503050406030204" pitchFamily="18" charset="0"/>
                      </a:rPr>
                      <m:t>[3,3]</m:t>
                    </m:r>
                  </m:oMath>
                </a14:m>
                <a:r>
                  <a:rPr lang="zh-CN" altLang="en-US" dirty="0" smtClean="0"/>
                  <a:t>、</a:t>
                </a:r>
                <a14:m>
                  <m:oMath xmlns:m="http://schemas.openxmlformats.org/officeDocument/2006/math">
                    <m:r>
                      <a:rPr lang="en-US" altLang="zh-CN" i="1" dirty="0" smtClean="0">
                        <a:latin typeface="Cambria Math" panose="02040503050406030204" pitchFamily="18" charset="0"/>
                      </a:rPr>
                      <m:t>[5,5]</m:t>
                    </m:r>
                  </m:oMath>
                </a14:m>
                <a:r>
                  <a:rPr lang="zh-CN" altLang="en-US" dirty="0" smtClean="0"/>
                  <a:t>、</a:t>
                </a:r>
                <a14:m>
                  <m:oMath xmlns:m="http://schemas.openxmlformats.org/officeDocument/2006/math">
                    <m:r>
                      <a:rPr lang="en-US" altLang="zh-CN" i="1" dirty="0" smtClean="0">
                        <a:latin typeface="Cambria Math" panose="02040503050406030204" pitchFamily="18" charset="0"/>
                      </a:rPr>
                      <m:t>[5,5]</m:t>
                    </m:r>
                  </m:oMath>
                </a14:m>
                <a:r>
                  <a:rPr lang="zh-CN" altLang="en-US" dirty="0" smtClean="0"/>
                  <a:t>应用变换。</a:t>
                </a:r>
                <a:endParaRPr lang="en-US" altLang="zh-CN" dirty="0" smtClean="0"/>
              </a:p>
              <a:p>
                <a:pPr algn="just"/>
                <a:r>
                  <a:rPr lang="zh-CN" altLang="en-US" dirty="0" smtClean="0"/>
                  <a:t>变换总代价为</a:t>
                </a:r>
                <a14:m>
                  <m:oMath xmlns:m="http://schemas.openxmlformats.org/officeDocument/2006/math">
                    <m:r>
                      <a:rPr lang="en-US" altLang="zh-CN" i="1" dirty="0" smtClean="0">
                        <a:latin typeface="Cambria Math" panose="02040503050406030204" pitchFamily="18" charset="0"/>
                      </a:rPr>
                      <m:t>9</m:t>
                    </m:r>
                  </m:oMath>
                </a14:m>
                <a:r>
                  <a:rPr lang="zh-CN" altLang="en-US" dirty="0" smtClean="0"/>
                  <a:t>，应用变换之后</a:t>
                </a:r>
                <a14:m>
                  <m:oMath xmlns:m="http://schemas.openxmlformats.org/officeDocument/2006/math">
                    <m:r>
                      <a:rPr lang="en-US" altLang="zh-CN" i="1" dirty="0" smtClean="0">
                        <a:latin typeface="Cambria Math" panose="02040503050406030204" pitchFamily="18" charset="0"/>
                      </a:rPr>
                      <m:t>𝐴</m:t>
                    </m:r>
                  </m:oMath>
                </a14:m>
                <a:r>
                  <a:rPr lang="zh-CN" altLang="en-US" dirty="0" smtClean="0"/>
                  <a:t>中最大元素为</a:t>
                </a:r>
                <a14:m>
                  <m:oMath xmlns:m="http://schemas.openxmlformats.org/officeDocument/2006/math">
                    <m:r>
                      <a:rPr lang="en-US" altLang="zh-CN" i="1" dirty="0" smtClean="0">
                        <a:latin typeface="Cambria Math" panose="02040503050406030204" pitchFamily="18" charset="0"/>
                      </a:rPr>
                      <m:t>6</m:t>
                    </m:r>
                  </m:oMath>
                </a14:m>
                <a:r>
                  <a:rPr lang="zh-CN" altLang="en-US" dirty="0" smtClean="0"/>
                  <a:t>。</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28652" y="2285999"/>
                <a:ext cx="7429499" cy="4371279"/>
              </a:xfrm>
              <a:blipFill rotWithShape="0">
                <a:blip r:embed="rId2"/>
                <a:stretch>
                  <a:fillRect t="-2092" r="-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546539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zh-CN" dirty="0"/>
              <a:t>TCO09 Championship Round D1L2</a:t>
            </a:r>
            <a:br>
              <a:rPr lang="en-US" altLang="zh-CN" dirty="0"/>
            </a:br>
            <a:r>
              <a:rPr lang="en-US" altLang="zh-CN" dirty="0"/>
              <a:t>ArrayTransformations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lgn="just"/>
                <a:r>
                  <a:rPr lang="en-US" altLang="zh-CN" dirty="0" smtClean="0"/>
                  <a:t>……</a:t>
                </a:r>
                <a:r>
                  <a:rPr lang="zh-CN" altLang="en-US" dirty="0" smtClean="0"/>
                  <a:t>似乎不好下手？</a:t>
                </a:r>
                <a:endParaRPr lang="en-US" altLang="zh-CN" dirty="0" smtClean="0"/>
              </a:p>
              <a:p>
                <a:pPr algn="just"/>
                <a:r>
                  <a:rPr lang="zh-CN" altLang="en-US" dirty="0" smtClean="0"/>
                  <a:t>考虑二分答案，把问题转换成判定性问题。</a:t>
                </a:r>
                <a:endParaRPr lang="en-US" altLang="zh-CN" dirty="0" smtClean="0"/>
              </a:p>
              <a:p>
                <a:pPr algn="just"/>
                <a:r>
                  <a:rPr lang="zh-CN" altLang="en-US" dirty="0" smtClean="0"/>
                  <a:t>现在的问题是，能否在限制下使</a:t>
                </a:r>
                <a14:m>
                  <m:oMath xmlns:m="http://schemas.openxmlformats.org/officeDocument/2006/math">
                    <m:r>
                      <a:rPr lang="en-US" altLang="zh-CN" i="1" dirty="0" smtClean="0">
                        <a:latin typeface="Cambria Math" panose="02040503050406030204" pitchFamily="18" charset="0"/>
                      </a:rPr>
                      <m:t>𝐴</m:t>
                    </m:r>
                  </m:oMath>
                </a14:m>
                <a:r>
                  <a:rPr lang="zh-CN" altLang="en-US" dirty="0" smtClean="0"/>
                  <a:t>中最大元素不超过一个值</a:t>
                </a:r>
                <a14:m>
                  <m:oMath xmlns:m="http://schemas.openxmlformats.org/officeDocument/2006/math">
                    <m:r>
                      <a:rPr lang="en-US" altLang="zh-CN" i="1" dirty="0" smtClean="0">
                        <a:latin typeface="Cambria Math" panose="02040503050406030204" pitchFamily="18" charset="0"/>
                      </a:rPr>
                      <m:t>𝑃</m:t>
                    </m:r>
                  </m:oMath>
                </a14:m>
                <a:r>
                  <a:rPr lang="zh-CN" altLang="en-US" dirty="0" smtClean="0"/>
                  <a:t>。</a:t>
                </a:r>
                <a:endParaRPr lang="en-US" altLang="zh-CN" dirty="0" smtClean="0"/>
              </a:p>
              <a:p>
                <a:pPr algn="just"/>
                <a:r>
                  <a:rPr lang="zh-CN" altLang="en-US" dirty="0" smtClean="0"/>
                  <a:t>容易发现，变换的顺序并不影响最后的结果。</a:t>
                </a:r>
              </a:p>
              <a:p>
                <a:pPr algn="just"/>
                <a:r>
                  <a:rPr lang="zh-CN" altLang="en-US" dirty="0" smtClean="0"/>
                  <a:t>对于</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m:t>
                    </m:r>
                  </m:oMath>
                </a14:m>
                <a:r>
                  <a:rPr lang="zh-CN" altLang="en-US" dirty="0" smtClean="0"/>
                  <a:t>，变换的最小代价应为</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,0</m:t>
                            </m:r>
                          </m:e>
                        </m:d>
                      </m:e>
                    </m:func>
                  </m:oMath>
                </a14:m>
                <a:r>
                  <a:rPr lang="zh-CN" altLang="en-US" dirty="0" smtClean="0"/>
                  <a:t>。那么我们令</a:t>
                </a:r>
                <a14:m>
                  <m:oMath xmlns:m="http://schemas.openxmlformats.org/officeDocument/2006/math">
                    <m:r>
                      <a:rPr lang="en-US" altLang="zh-CN" b="0" i="1" smtClean="0">
                        <a:latin typeface="Cambria Math" panose="02040503050406030204" pitchFamily="18" charset="0"/>
                      </a:rPr>
                      <m:t>𝐵</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,0</m:t>
                            </m:r>
                          </m:e>
                        </m:d>
                      </m:e>
                    </m:func>
                  </m:oMath>
                </a14:m>
                <a:r>
                  <a:rPr lang="zh-CN" altLang="en-US" dirty="0" smtClean="0"/>
                  <a:t>。</a:t>
                </a:r>
                <a:endParaRPr lang="en-US" altLang="zh-CN" dirty="0" smtClean="0"/>
              </a:p>
              <a:p>
                <a:pPr algn="just"/>
                <a:r>
                  <a:rPr lang="zh-CN" altLang="en-US" dirty="0" smtClean="0"/>
                  <a:t>那么限制条件实际上就是要确定不超过</a:t>
                </a:r>
                <a14:m>
                  <m:oMath xmlns:m="http://schemas.openxmlformats.org/officeDocument/2006/math">
                    <m:r>
                      <a:rPr lang="en-US" altLang="zh-CN" i="1" dirty="0" smtClean="0">
                        <a:latin typeface="Cambria Math" panose="02040503050406030204" pitchFamily="18" charset="0"/>
                      </a:rPr>
                      <m:t>𝐾</m:t>
                    </m:r>
                  </m:oMath>
                </a14:m>
                <a:r>
                  <a:rPr lang="zh-CN" altLang="en-US" dirty="0" smtClean="0"/>
                  <a:t>条线段，使得数轴上</a:t>
                </a:r>
                <a14:m>
                  <m:oMath xmlns:m="http://schemas.openxmlformats.org/officeDocument/2006/math">
                    <m:r>
                      <a:rPr lang="en-US" altLang="zh-CN" i="1" dirty="0" smtClean="0">
                        <a:latin typeface="Cambria Math" panose="02040503050406030204" pitchFamily="18" charset="0"/>
                      </a:rPr>
                      <m:t>𝑖</m:t>
                    </m:r>
                  </m:oMath>
                </a14:m>
                <a:r>
                  <a:rPr lang="zh-CN" altLang="en-US" dirty="0" smtClean="0"/>
                  <a:t>的位置被覆盖了至少</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m:t>
                    </m:r>
                  </m:oMath>
                </a14:m>
                <a:r>
                  <a:rPr lang="zh-CN" altLang="en-US" dirty="0" smtClean="0"/>
                  <a:t>次，且线段总长不超过</a:t>
                </a:r>
                <a14:m>
                  <m:oMath xmlns:m="http://schemas.openxmlformats.org/officeDocument/2006/math">
                    <m:r>
                      <a:rPr lang="en-US" altLang="zh-CN" i="1" dirty="0" smtClean="0">
                        <a:latin typeface="Cambria Math" panose="02040503050406030204" pitchFamily="18" charset="0"/>
                      </a:rPr>
                      <m:t>𝑀</m:t>
                    </m:r>
                  </m:oMath>
                </a14:m>
                <a:r>
                  <a:rPr lang="zh-CN" altLang="en-US" dirty="0" smtClean="0"/>
                  <a:t>。</a:t>
                </a:r>
                <a:endParaRPr lang="en-US" altLang="zh-CN" dirty="0" smtClean="0"/>
              </a:p>
              <a:p>
                <a:pPr algn="just"/>
                <a:r>
                  <a:rPr lang="zh-CN" altLang="en-US" dirty="0"/>
                  <a:t>根据</a:t>
                </a:r>
                <a:r>
                  <a:rPr lang="zh-CN" altLang="en-US" dirty="0" smtClean="0"/>
                  <a:t>此我们来建立费用流模型（我也觉得这里是神转折）。</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t="-1515" r="-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826036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TCO09 Championship Round D1L2</a:t>
            </a:r>
            <a:br>
              <a:rPr lang="en-US" altLang="zh-CN" dirty="0"/>
            </a:br>
            <a:r>
              <a:rPr lang="en-US" altLang="zh-CN" dirty="0"/>
              <a:t>ArrayTransformations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lgn="just"/>
                <a:r>
                  <a:rPr lang="zh-CN" altLang="en-US" dirty="0" smtClean="0"/>
                  <a:t>建立标号为</a:t>
                </a:r>
                <a14:m>
                  <m:oMath xmlns:m="http://schemas.openxmlformats.org/officeDocument/2006/math">
                    <m:r>
                      <a:rPr lang="en-US" altLang="zh-CN" i="1" dirty="0" smtClean="0">
                        <a:latin typeface="Cambria Math" panose="02040503050406030204" pitchFamily="18" charset="0"/>
                      </a:rPr>
                      <m:t>1</m:t>
                    </m:r>
                  </m:oMath>
                </a14:m>
                <a:r>
                  <a:rPr lang="zh-CN" altLang="en-US" dirty="0" smtClean="0"/>
                  <a:t>到</a:t>
                </a:r>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rPr>
                      <m:t>+1</m:t>
                    </m:r>
                  </m:oMath>
                </a14:m>
                <a:r>
                  <a:rPr lang="zh-CN" altLang="en-US" dirty="0" smtClean="0"/>
                  <a:t>的点，以及</a:t>
                </a:r>
                <a14:m>
                  <m:oMath xmlns:m="http://schemas.openxmlformats.org/officeDocument/2006/math">
                    <m:r>
                      <a:rPr lang="en-US" altLang="zh-CN" i="1" dirty="0" smtClean="0">
                        <a:latin typeface="Cambria Math" panose="02040503050406030204" pitchFamily="18" charset="0"/>
                      </a:rPr>
                      <m:t>𝑆</m:t>
                    </m:r>
                    <m:r>
                      <a:rPr lang="en-US" altLang="zh-CN" b="0" i="1" dirty="0" smtClean="0">
                        <a:latin typeface="Cambria Math" panose="02040503050406030204" pitchFamily="18" charset="0"/>
                      </a:rPr>
                      <m:t>′</m:t>
                    </m:r>
                  </m:oMath>
                </a14:m>
                <a:r>
                  <a:rPr lang="zh-CN" altLang="en-US" dirty="0" smtClean="0"/>
                  <a:t>和</a:t>
                </a:r>
                <a14:m>
                  <m:oMath xmlns:m="http://schemas.openxmlformats.org/officeDocument/2006/math">
                    <m:r>
                      <a:rPr lang="en-US" altLang="zh-CN" i="1" dirty="0" smtClean="0">
                        <a:latin typeface="Cambria Math" panose="02040503050406030204" pitchFamily="18" charset="0"/>
                      </a:rPr>
                      <m:t>𝑇</m:t>
                    </m:r>
                    <m:r>
                      <a:rPr lang="en-US" altLang="zh-CN" b="0" i="1" dirty="0" smtClean="0">
                        <a:latin typeface="Cambria Math" panose="02040503050406030204" pitchFamily="18" charset="0"/>
                      </a:rPr>
                      <m:t>′</m:t>
                    </m:r>
                  </m:oMath>
                </a14:m>
                <a:r>
                  <a:rPr lang="zh-CN" altLang="en-US" dirty="0" smtClean="0"/>
                  <a:t>节点。</a:t>
                </a:r>
                <a:endParaRPr lang="en-US" altLang="zh-CN" dirty="0" smtClean="0"/>
              </a:p>
              <a:p>
                <a:pPr algn="just"/>
                <a:r>
                  <a:rPr lang="zh-CN" altLang="en-US" dirty="0" smtClean="0"/>
                  <a:t>从源向</a:t>
                </a:r>
                <a14:m>
                  <m:oMath xmlns:m="http://schemas.openxmlformats.org/officeDocument/2006/math">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oMath>
                </a14:m>
                <a:r>
                  <a:rPr lang="zh-CN" altLang="en-US" dirty="0" smtClean="0"/>
                  <a:t>连一条容量为</a:t>
                </a:r>
                <a14:m>
                  <m:oMath xmlns:m="http://schemas.openxmlformats.org/officeDocument/2006/math">
                    <m:r>
                      <a:rPr lang="en-US" altLang="zh-CN" i="1" dirty="0" smtClean="0">
                        <a:latin typeface="Cambria Math" panose="02040503050406030204" pitchFamily="18" charset="0"/>
                      </a:rPr>
                      <m:t>𝐾</m:t>
                    </m:r>
                  </m:oMath>
                </a14:m>
                <a:r>
                  <a:rPr lang="zh-CN" altLang="en-US" dirty="0" smtClean="0"/>
                  <a:t>的边、从</a:t>
                </a:r>
                <a14:m>
                  <m:oMath xmlns:m="http://schemas.openxmlformats.org/officeDocument/2006/math">
                    <m:r>
                      <a:rPr lang="en-US" altLang="zh-CN" b="0" i="1" dirty="0" smtClean="0">
                        <a:latin typeface="Cambria Math" panose="02040503050406030204" pitchFamily="18" charset="0"/>
                      </a:rPr>
                      <m:t>𝑇</m:t>
                    </m:r>
                    <m:r>
                      <a:rPr lang="en-US" altLang="zh-CN" i="1" dirty="0">
                        <a:latin typeface="Cambria Math" panose="02040503050406030204" pitchFamily="18" charset="0"/>
                      </a:rPr>
                      <m:t>′</m:t>
                    </m:r>
                  </m:oMath>
                </a14:m>
                <a:r>
                  <a:rPr lang="zh-CN" altLang="en-US" dirty="0"/>
                  <a:t>向汇</a:t>
                </a:r>
                <a:r>
                  <a:rPr lang="zh-CN" altLang="en-US" dirty="0" smtClean="0"/>
                  <a:t>连一条容量为</a:t>
                </a:r>
                <a14:m>
                  <m:oMath xmlns:m="http://schemas.openxmlformats.org/officeDocument/2006/math">
                    <m:r>
                      <a:rPr lang="en-US" altLang="zh-CN" i="1" dirty="0" smtClean="0">
                        <a:latin typeface="Cambria Math" panose="02040503050406030204" pitchFamily="18" charset="0"/>
                      </a:rPr>
                      <m:t>𝐾</m:t>
                    </m:r>
                  </m:oMath>
                </a14:m>
                <a:r>
                  <a:rPr lang="zh-CN" altLang="en-US" dirty="0" smtClean="0"/>
                  <a:t>、费用为</a:t>
                </a:r>
                <a14:m>
                  <m:oMath xmlns:m="http://schemas.openxmlformats.org/officeDocument/2006/math">
                    <m:r>
                      <a:rPr lang="en-US" altLang="zh-CN" i="1" dirty="0" smtClean="0">
                        <a:latin typeface="Cambria Math" panose="02040503050406030204" pitchFamily="18" charset="0"/>
                      </a:rPr>
                      <m:t>0</m:t>
                    </m:r>
                  </m:oMath>
                </a14:m>
                <a:r>
                  <a:rPr lang="zh-CN" altLang="en-US" dirty="0" smtClean="0"/>
                  <a:t>的边。</a:t>
                </a:r>
                <a:endParaRPr lang="en-US" altLang="zh-CN" dirty="0" smtClean="0"/>
              </a:p>
              <a:p>
                <a:pPr algn="just"/>
                <a:r>
                  <a:rPr lang="zh-CN" altLang="en-US" dirty="0" smtClean="0"/>
                  <a:t>从标号为</a:t>
                </a:r>
                <a14:m>
                  <m:oMath xmlns:m="http://schemas.openxmlformats.org/officeDocument/2006/math">
                    <m:r>
                      <a:rPr lang="en-US" altLang="zh-CN" i="1" dirty="0" smtClean="0">
                        <a:latin typeface="Cambria Math" panose="02040503050406030204" pitchFamily="18" charset="0"/>
                      </a:rPr>
                      <m:t>𝑖</m:t>
                    </m:r>
                  </m:oMath>
                </a14:m>
                <a:r>
                  <a:rPr lang="zh-CN" altLang="en-US" dirty="0" smtClean="0"/>
                  <a:t>的点向标号为</a:t>
                </a:r>
                <a14:m>
                  <m:oMath xmlns:m="http://schemas.openxmlformats.org/officeDocument/2006/math">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oMath>
                </a14:m>
                <a:r>
                  <a:rPr lang="zh-CN" altLang="en-US" dirty="0" smtClean="0"/>
                  <a:t>的点连一条容量为</a:t>
                </a:r>
                <a14:m>
                  <m:oMath xmlns:m="http://schemas.openxmlformats.org/officeDocument/2006/math">
                    <m:r>
                      <a:rPr lang="zh-CN" altLang="en-US" i="1" dirty="0" smtClean="0">
                        <a:latin typeface="Cambria Math" panose="02040503050406030204" pitchFamily="18" charset="0"/>
                      </a:rPr>
                      <m:t>∞</m:t>
                    </m:r>
                  </m:oMath>
                </a14:m>
                <a:r>
                  <a:rPr lang="zh-CN" altLang="en-US" dirty="0" smtClean="0"/>
                  <a:t>、容量下界为</a:t>
                </a:r>
                <a14:m>
                  <m:oMath xmlns:m="http://schemas.openxmlformats.org/officeDocument/2006/math">
                    <m:r>
                      <a:rPr lang="en-US" altLang="zh-CN" i="1" dirty="0" smtClean="0">
                        <a:latin typeface="Cambria Math" panose="02040503050406030204" pitchFamily="18" charset="0"/>
                      </a:rPr>
                      <m:t>𝐵</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oMath>
                </a14:m>
                <a:r>
                  <a:rPr lang="zh-CN" altLang="en-US" dirty="0" smtClean="0"/>
                  <a:t>、费用为</a:t>
                </a:r>
                <a14:m>
                  <m:oMath xmlns:m="http://schemas.openxmlformats.org/officeDocument/2006/math">
                    <m:r>
                      <a:rPr lang="en-US" altLang="zh-CN" i="1" dirty="0" smtClean="0">
                        <a:latin typeface="Cambria Math" panose="02040503050406030204" pitchFamily="18" charset="0"/>
                      </a:rPr>
                      <m:t>1</m:t>
                    </m:r>
                  </m:oMath>
                </a14:m>
                <a:r>
                  <a:rPr lang="zh-CN" altLang="en-US" dirty="0" smtClean="0"/>
                  <a:t>的边。</a:t>
                </a:r>
                <a:endParaRPr lang="en-US" altLang="zh-CN" dirty="0" smtClean="0"/>
              </a:p>
              <a:p>
                <a:pPr algn="just"/>
                <a:r>
                  <a:rPr lang="zh-CN" altLang="en-US" dirty="0"/>
                  <a:t>从</a:t>
                </a:r>
                <a14:m>
                  <m:oMath xmlns:m="http://schemas.openxmlformats.org/officeDocument/2006/math">
                    <m:r>
                      <a:rPr lang="en-US" altLang="zh-CN" i="1" dirty="0">
                        <a:latin typeface="Cambria Math" panose="02040503050406030204" pitchFamily="18" charset="0"/>
                      </a:rPr>
                      <m:t>𝑆</m:t>
                    </m:r>
                    <m:r>
                      <a:rPr lang="en-US" altLang="zh-CN" i="1" dirty="0">
                        <a:latin typeface="Cambria Math" panose="02040503050406030204" pitchFamily="18" charset="0"/>
                      </a:rPr>
                      <m:t>′</m:t>
                    </m:r>
                  </m:oMath>
                </a14:m>
                <a:r>
                  <a:rPr lang="zh-CN" altLang="en-US" dirty="0" smtClean="0"/>
                  <a:t>向</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𝑁</m:t>
                    </m:r>
                  </m:oMath>
                </a14:m>
                <a:r>
                  <a:rPr lang="zh-CN" altLang="en-US" dirty="0" smtClean="0"/>
                  <a:t>号节点、从</a:t>
                </a:r>
                <a14:m>
                  <m:oMath xmlns:m="http://schemas.openxmlformats.org/officeDocument/2006/math">
                    <m:r>
                      <a:rPr lang="en-US" altLang="zh-CN" i="1" dirty="0" smtClean="0">
                        <a:latin typeface="Cambria Math" panose="02040503050406030204" pitchFamily="18" charset="0"/>
                      </a:rPr>
                      <m:t>2~</m:t>
                    </m:r>
                    <m:r>
                      <a:rPr lang="en-US" altLang="zh-CN" i="1" dirty="0" smtClean="0">
                        <a:latin typeface="Cambria Math" panose="02040503050406030204" pitchFamily="18" charset="0"/>
                      </a:rPr>
                      <m:t>𝑁</m:t>
                    </m:r>
                    <m:r>
                      <a:rPr lang="en-US" altLang="zh-CN" i="1" dirty="0" smtClean="0">
                        <a:latin typeface="Cambria Math" panose="02040503050406030204" pitchFamily="18" charset="0"/>
                      </a:rPr>
                      <m:t>+1</m:t>
                    </m:r>
                  </m:oMath>
                </a14:m>
                <a:r>
                  <a:rPr lang="zh-CN" altLang="en-US" dirty="0" smtClean="0"/>
                  <a:t>号节点向</a:t>
                </a:r>
                <a14:m>
                  <m:oMath xmlns:m="http://schemas.openxmlformats.org/officeDocument/2006/math">
                    <m:r>
                      <a:rPr lang="en-US" altLang="zh-CN" b="0" i="1" dirty="0" smtClean="0">
                        <a:latin typeface="Cambria Math" panose="02040503050406030204" pitchFamily="18" charset="0"/>
                      </a:rPr>
                      <m:t>𝑇</m:t>
                    </m:r>
                    <m:r>
                      <a:rPr lang="en-US" altLang="zh-CN" i="1" dirty="0">
                        <a:latin typeface="Cambria Math" panose="02040503050406030204" pitchFamily="18" charset="0"/>
                      </a:rPr>
                      <m:t>′</m:t>
                    </m:r>
                  </m:oMath>
                </a14:m>
                <a:r>
                  <a:rPr lang="zh-CN" altLang="en-US" dirty="0" smtClean="0"/>
                  <a:t>连一条容量为</a:t>
                </a:r>
                <a14:m>
                  <m:oMath xmlns:m="http://schemas.openxmlformats.org/officeDocument/2006/math">
                    <m:r>
                      <a:rPr lang="zh-CN" altLang="en-US" i="1" dirty="0" smtClean="0">
                        <a:latin typeface="Cambria Math" panose="02040503050406030204" pitchFamily="18" charset="0"/>
                      </a:rPr>
                      <m:t>∞</m:t>
                    </m:r>
                  </m:oMath>
                </a14:m>
                <a:r>
                  <a:rPr lang="zh-CN" altLang="en-US" dirty="0" smtClean="0"/>
                  <a:t>、费用为</a:t>
                </a:r>
                <a14:m>
                  <m:oMath xmlns:m="http://schemas.openxmlformats.org/officeDocument/2006/math">
                    <m:r>
                      <a:rPr lang="en-US" altLang="zh-CN" i="1" dirty="0" smtClean="0">
                        <a:latin typeface="Cambria Math" panose="02040503050406030204" pitchFamily="18" charset="0"/>
                      </a:rPr>
                      <m:t>0</m:t>
                    </m:r>
                  </m:oMath>
                </a14:m>
                <a:r>
                  <a:rPr lang="zh-CN" altLang="en-US" dirty="0" smtClean="0"/>
                  <a:t>的边。</a:t>
                </a:r>
                <a:endParaRPr lang="en-US" altLang="zh-CN" dirty="0" smtClean="0"/>
              </a:p>
              <a:p>
                <a:pPr algn="just"/>
                <a:r>
                  <a:rPr lang="zh-CN" altLang="en-US" dirty="0" smtClean="0"/>
                  <a:t>一次变换，即一条线段</a:t>
                </a:r>
                <a14:m>
                  <m:oMath xmlns:m="http://schemas.openxmlformats.org/officeDocument/2006/math">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zh-CN" altLang="en-US" dirty="0" smtClean="0"/>
                  <a:t>，在网络中会</a:t>
                </a:r>
                <a:r>
                  <a:rPr lang="zh-CN" altLang="en-US" dirty="0"/>
                  <a:t>是源</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𝑆</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𝑇</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oMath>
                </a14:m>
                <a:r>
                  <a:rPr lang="zh-CN" altLang="en-US" dirty="0" smtClean="0"/>
                  <a:t>汇的一条增广路。</a:t>
                </a:r>
                <a:endParaRPr lang="en-US" altLang="zh-CN" dirty="0" smtClean="0"/>
              </a:p>
              <a:p>
                <a:pPr algn="just"/>
                <a:r>
                  <a:rPr lang="zh-CN" altLang="en-US" dirty="0" smtClean="0"/>
                  <a:t>如果最小费用最大</a:t>
                </a:r>
                <a:r>
                  <a:rPr lang="zh-CN" altLang="en-US" dirty="0"/>
                  <a:t>可行</a:t>
                </a:r>
                <a:r>
                  <a:rPr lang="zh-CN" altLang="en-US" dirty="0" smtClean="0"/>
                  <a:t>流</a:t>
                </a:r>
                <a:r>
                  <a:rPr lang="zh-CN" altLang="en-US" dirty="0"/>
                  <a:t>得到</a:t>
                </a:r>
                <a:r>
                  <a:rPr lang="zh-CN" altLang="en-US" dirty="0" smtClean="0"/>
                  <a:t>的费用不超过</a:t>
                </a:r>
                <a14:m>
                  <m:oMath xmlns:m="http://schemas.openxmlformats.org/officeDocument/2006/math">
                    <m:r>
                      <a:rPr lang="en-US" altLang="zh-CN" i="1" dirty="0" smtClean="0">
                        <a:latin typeface="Cambria Math" panose="02040503050406030204" pitchFamily="18" charset="0"/>
                      </a:rPr>
                      <m:t>𝑀</m:t>
                    </m:r>
                  </m:oMath>
                </a14:m>
                <a:r>
                  <a:rPr lang="zh-CN" altLang="en-US" dirty="0" smtClean="0"/>
                  <a:t>，那么答案合法。</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515" r="-42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476199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zh-CN" dirty="0"/>
              <a:t>TCO09 Championship Round D1L2</a:t>
            </a:r>
            <a:br>
              <a:rPr lang="en-US" altLang="zh-CN" dirty="0"/>
            </a:br>
            <a:r>
              <a:rPr lang="en-US" altLang="zh-CN" dirty="0"/>
              <a:t>ArrayTransformations</a:t>
            </a:r>
            <a:endParaRPr lang="zh-CN" altLang="en-US" dirty="0"/>
          </a:p>
        </p:txBody>
      </p:sp>
      <p:sp>
        <p:nvSpPr>
          <p:cNvPr id="2" name="Content Placeholder 1"/>
          <p:cNvSpPr>
            <a:spLocks noGrp="1"/>
          </p:cNvSpPr>
          <p:nvPr>
            <p:ph idx="1"/>
          </p:nvPr>
        </p:nvSpPr>
        <p:spPr/>
        <p:txBody>
          <a:bodyPr>
            <a:normAutofit/>
          </a:bodyPr>
          <a:lstStyle/>
          <a:p>
            <a:pPr algn="just"/>
            <a:r>
              <a:rPr lang="zh-CN" altLang="en-US" dirty="0" smtClean="0"/>
              <a:t>怎么求最小费用最大可行流？</a:t>
            </a:r>
            <a:endParaRPr lang="en-US" altLang="zh-CN" dirty="0" smtClean="0"/>
          </a:p>
          <a:p>
            <a:pPr algn="just"/>
            <a:r>
              <a:rPr lang="en-US" altLang="zh-CN" dirty="0"/>
              <a:t>……</a:t>
            </a:r>
            <a:endParaRPr lang="en-US" altLang="zh-CN" dirty="0" smtClean="0"/>
          </a:p>
          <a:p>
            <a:pPr algn="just"/>
            <a:r>
              <a:rPr lang="zh-CN" altLang="en-US" dirty="0" smtClean="0"/>
              <a:t>怎么求带下界的可行流？</a:t>
            </a:r>
            <a:endParaRPr lang="en-US" altLang="zh-CN" dirty="0" smtClean="0"/>
          </a:p>
          <a:p>
            <a:pPr algn="just"/>
            <a:r>
              <a:rPr lang="zh-CN" altLang="en-US" dirty="0" smtClean="0"/>
              <a:t>怎么求最大可行流？</a:t>
            </a:r>
            <a:endParaRPr lang="en-US" altLang="zh-CN" dirty="0" smtClean="0"/>
          </a:p>
        </p:txBody>
      </p:sp>
    </p:spTree>
    <p:extLst>
      <p:ext uri="{BB962C8B-B14F-4D97-AF65-F5344CB8AC3E}">
        <p14:creationId xmlns:p14="http://schemas.microsoft.com/office/powerpoint/2010/main" val="255252353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zh-CN" dirty="0"/>
              <a:t>TCO09 Championship Round D1L2</a:t>
            </a:r>
            <a:br>
              <a:rPr lang="en-US" altLang="zh-CN" dirty="0"/>
            </a:br>
            <a:r>
              <a:rPr lang="en-US" altLang="zh-CN" dirty="0"/>
              <a:t>ArrayTransformations</a:t>
            </a:r>
            <a:endParaRPr lang="zh-CN" altLang="en-US" dirty="0"/>
          </a:p>
        </p:txBody>
      </p:sp>
      <p:sp>
        <p:nvSpPr>
          <p:cNvPr id="2" name="Content Placeholder 1"/>
          <p:cNvSpPr>
            <a:spLocks noGrp="1"/>
          </p:cNvSpPr>
          <p:nvPr>
            <p:ph idx="1"/>
          </p:nvPr>
        </p:nvSpPr>
        <p:spPr/>
        <p:txBody>
          <a:bodyPr>
            <a:normAutofit/>
          </a:bodyPr>
          <a:lstStyle/>
          <a:p>
            <a:pPr algn="just"/>
            <a:r>
              <a:rPr lang="zh-CN" altLang="en-US" dirty="0" smtClean="0"/>
              <a:t>当然费用流不是唯一的做法。</a:t>
            </a:r>
            <a:endParaRPr lang="en-US" altLang="zh-CN" dirty="0" smtClean="0"/>
          </a:p>
          <a:p>
            <a:pPr algn="just"/>
            <a:r>
              <a:rPr lang="zh-CN" altLang="en-US" dirty="0" smtClean="0"/>
              <a:t>这题还有二分答案后贪心判断可行的方法。详见官方题解。</a:t>
            </a:r>
            <a:endParaRPr lang="en-US" altLang="zh-CN" dirty="0" smtClean="0"/>
          </a:p>
        </p:txBody>
      </p:sp>
    </p:spTree>
    <p:extLst>
      <p:ext uri="{BB962C8B-B14F-4D97-AF65-F5344CB8AC3E}">
        <p14:creationId xmlns:p14="http://schemas.microsoft.com/office/powerpoint/2010/main" val="32368132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68344" y="5185436"/>
            <a:ext cx="285750" cy="1107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altLang="zh-CN" sz="5400" dirty="0" smtClean="0"/>
              <a:t>T</a:t>
            </a:r>
            <a:r>
              <a:rPr lang="en-US" altLang="zh-CN" dirty="0" smtClean="0"/>
              <a:t>OP</a:t>
            </a:r>
            <a:r>
              <a:rPr lang="en-US" altLang="zh-CN" sz="5400" dirty="0" smtClean="0"/>
              <a:t>C</a:t>
            </a:r>
            <a:r>
              <a:rPr lang="en-US" altLang="zh-CN" dirty="0" smtClean="0"/>
              <a:t>ODER </a:t>
            </a:r>
            <a:r>
              <a:rPr lang="zh-CN" altLang="en-US" dirty="0" smtClean="0"/>
              <a:t>题目选讲</a:t>
            </a:r>
            <a:endParaRPr lang="zh-CN" altLang="en-US" dirty="0"/>
          </a:p>
        </p:txBody>
      </p:sp>
      <p:sp>
        <p:nvSpPr>
          <p:cNvPr id="3" name="Subtitle 2"/>
          <p:cNvSpPr>
            <a:spLocks noGrp="1"/>
          </p:cNvSpPr>
          <p:nvPr>
            <p:ph type="body" idx="1"/>
          </p:nvPr>
        </p:nvSpPr>
        <p:spPr/>
        <p:txBody>
          <a:bodyPr/>
          <a:lstStyle/>
          <a:p>
            <a:r>
              <a:rPr lang="zh-CN" altLang="en-US" dirty="0" smtClean="0">
                <a:latin typeface="华文中宋" panose="02010600040101010101" pitchFamily="2" charset="-122"/>
                <a:ea typeface="华文中宋" panose="02010600040101010101" pitchFamily="2" charset="-122"/>
              </a:rPr>
              <a:t>湖南师大附中 胡泽聪</a:t>
            </a:r>
            <a:endParaRPr lang="zh-CN" altLang="en-US" dirty="0">
              <a:latin typeface="华文中宋" panose="02010600040101010101" pitchFamily="2" charset="-122"/>
              <a:ea typeface="华文中宋" panose="02010600040101010101" pitchFamily="2" charset="-122"/>
            </a:endParaRPr>
          </a:p>
        </p:txBody>
      </p:sp>
      <p:sp>
        <p:nvSpPr>
          <p:cNvPr id="4" name="文本框 3"/>
          <p:cNvSpPr txBox="1"/>
          <p:nvPr/>
        </p:nvSpPr>
        <p:spPr>
          <a:xfrm>
            <a:off x="241982" y="5006167"/>
            <a:ext cx="1877437" cy="1107996"/>
          </a:xfrm>
          <a:prstGeom prst="rect">
            <a:avLst/>
          </a:prstGeom>
          <a:noFill/>
        </p:spPr>
        <p:txBody>
          <a:bodyPr wrap="none" rtlCol="0">
            <a:spAutoFit/>
          </a:bodyPr>
          <a:lstStyle/>
          <a:p>
            <a:r>
              <a:rPr lang="zh-CN" altLang="en-US" sz="6600" dirty="0" smtClean="0">
                <a:latin typeface="华文中宋" panose="02010600040101010101" pitchFamily="2" charset="-122"/>
                <a:ea typeface="华文中宋" panose="02010600040101010101" pitchFamily="2" charset="-122"/>
              </a:rPr>
              <a:t>终了</a:t>
            </a:r>
            <a:endParaRPr lang="zh-CN" altLang="en-US" sz="6600" dirty="0">
              <a:latin typeface="华文中宋" panose="02010600040101010101" pitchFamily="2" charset="-122"/>
              <a:ea typeface="华文中宋" panose="02010600040101010101" pitchFamily="2" charset="-122"/>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273118" y="5220963"/>
            <a:ext cx="58513" cy="966787"/>
          </a:xfrm>
          <a:prstGeom prst="rect">
            <a:avLst/>
          </a:prstGeom>
        </p:spPr>
      </p:pic>
    </p:spTree>
    <p:extLst>
      <p:ext uri="{BB962C8B-B14F-4D97-AF65-F5344CB8AC3E}">
        <p14:creationId xmlns:p14="http://schemas.microsoft.com/office/powerpoint/2010/main" val="382027300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5E-6 -1.11111E-6 L 0.05712 -0.00023 " pathEditMode="relative" rAng="0" ptsTypes="AA">
                                      <p:cBhvr>
                                        <p:cTn id="6" dur="2000" fill="hold"/>
                                        <p:tgtEl>
                                          <p:spTgt spid="3">
                                            <p:txEl>
                                              <p:pRg st="0" end="0"/>
                                            </p:txEl>
                                          </p:spTgt>
                                        </p:tgtEl>
                                        <p:attrNameLst>
                                          <p:attrName>ppt_x</p:attrName>
                                          <p:attrName>ppt_y</p:attrName>
                                        </p:attrNameLst>
                                      </p:cBhvr>
                                      <p:rCtr x="2847" y="-23"/>
                                    </p:animMotion>
                                  </p:childTnLst>
                                </p:cTn>
                              </p:par>
                              <p:par>
                                <p:cTn id="7" presetID="42" presetClass="path" presetSubtype="0" accel="50000" decel="50000" fill="hold" nodeType="withEffect">
                                  <p:stCondLst>
                                    <p:cond delay="0"/>
                                  </p:stCondLst>
                                  <p:childTnLst>
                                    <p:animMotion origin="layout" path="M 3.88889E-6 -2.96296E-6 L 0.06701 0.0007 " pathEditMode="relative" rAng="0" ptsTypes="AA">
                                      <p:cBhvr>
                                        <p:cTn id="8" dur="2000" fill="hold"/>
                                        <p:tgtEl>
                                          <p:spTgt spid="13"/>
                                        </p:tgtEl>
                                        <p:attrNameLst>
                                          <p:attrName>ppt_x</p:attrName>
                                          <p:attrName>ppt_y</p:attrName>
                                        </p:attrNameLst>
                                      </p:cBhvr>
                                      <p:rCtr x="3351" y="23"/>
                                    </p:animMotion>
                                  </p:childTnLst>
                                </p:cTn>
                              </p:par>
                              <p:par>
                                <p:cTn id="9" presetID="42" presetClass="path" presetSubtype="0" accel="50000" decel="50000" fill="hold" grpId="0" nodeType="withEffect">
                                  <p:stCondLst>
                                    <p:cond delay="0"/>
                                  </p:stCondLst>
                                  <p:childTnLst>
                                    <p:animMotion origin="layout" path="M 0 -1.11111E-6 L 0.07708 -0.00023 " pathEditMode="relative" rAng="0" ptsTypes="AA">
                                      <p:cBhvr>
                                        <p:cTn id="10" dur="2000" fill="hold"/>
                                        <p:tgtEl>
                                          <p:spTgt spid="2"/>
                                        </p:tgtEl>
                                        <p:attrNameLst>
                                          <p:attrName>ppt_x</p:attrName>
                                          <p:attrName>ppt_y</p:attrName>
                                        </p:attrNameLst>
                                      </p:cBhvr>
                                      <p:rCtr x="3854" y="-23"/>
                                    </p:animMotion>
                                  </p:childTnLst>
                                </p:cTn>
                              </p:par>
                              <p:par>
                                <p:cTn id="11" presetID="2" presetClass="entr" presetSubtype="8" accel="50000" decel="5000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2000" fill="hold"/>
                                        <p:tgtEl>
                                          <p:spTgt spid="4"/>
                                        </p:tgtEl>
                                        <p:attrNameLst>
                                          <p:attrName>ppt_x</p:attrName>
                                        </p:attrNameLst>
                                      </p:cBhvr>
                                      <p:tavLst>
                                        <p:tav tm="0">
                                          <p:val>
                                            <p:strVal val="0-#ppt_w/2"/>
                                          </p:val>
                                        </p:tav>
                                        <p:tav tm="100000">
                                          <p:val>
                                            <p:strVal val="#ppt_x"/>
                                          </p:val>
                                        </p:tav>
                                      </p:tavLst>
                                    </p:anim>
                                    <p:anim calcmode="lin" valueType="num">
                                      <p:cBhvr additive="base">
                                        <p:cTn id="14"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TCO 2013 Round 1A D1L3</a:t>
            </a:r>
            <a:br>
              <a:rPr lang="en-US" altLang="zh-CN" dirty="0"/>
            </a:br>
            <a:r>
              <a:rPr lang="en-US" altLang="zh-CN" dirty="0"/>
              <a:t>DirectionBoard</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smtClean="0"/>
                  <a:t>先考虑判断一个地图是否合法。</a:t>
                </a:r>
                <a:endParaRPr lang="en-US" altLang="zh-CN" dirty="0" smtClean="0"/>
              </a:p>
              <a:p>
                <a:r>
                  <a:rPr lang="zh-CN" altLang="en-US" dirty="0" smtClean="0"/>
                  <a:t>建立图论模型。</a:t>
                </a:r>
                <a:endParaRPr lang="en-US" altLang="zh-CN" dirty="0" smtClean="0"/>
              </a:p>
              <a:p>
                <a:r>
                  <a:rPr lang="zh-CN" altLang="en-US" dirty="0" smtClean="0"/>
                  <a:t>把每个格子抽象成节点，向箭头指向的格子连边。</a:t>
                </a:r>
                <a:endParaRPr lang="en-US" altLang="zh-CN" dirty="0" smtClean="0"/>
              </a:p>
              <a:p>
                <a:r>
                  <a:rPr lang="zh-CN" altLang="en-US" dirty="0" smtClean="0"/>
                  <a:t>每个格子可以沿箭头</a:t>
                </a:r>
                <a:r>
                  <a:rPr lang="zh-CN" altLang="en-US" dirty="0"/>
                  <a:t>回到</a:t>
                </a:r>
                <a:r>
                  <a:rPr lang="zh-CN" altLang="en-US" dirty="0" smtClean="0"/>
                  <a:t>自己⇔图论模型中的每个节点都在</a:t>
                </a:r>
                <a:r>
                  <a:rPr lang="zh-CN" altLang="en-US" dirty="0"/>
                  <a:t>一</a:t>
                </a:r>
                <a:r>
                  <a:rPr lang="zh-CN" altLang="en-US" dirty="0" smtClean="0"/>
                  <a:t>个环中</a:t>
                </a:r>
                <a:endParaRPr lang="en-US" altLang="zh-CN" dirty="0" smtClean="0"/>
              </a:p>
              <a:p>
                <a:r>
                  <a:rPr lang="zh-CN" altLang="en-US" dirty="0" smtClean="0"/>
                  <a:t>而每个节点的出度为</a:t>
                </a:r>
                <a14:m>
                  <m:oMath xmlns:m="http://schemas.openxmlformats.org/officeDocument/2006/math">
                    <m:r>
                      <a:rPr lang="en-US" altLang="zh-CN" i="1" dirty="0" smtClean="0">
                        <a:latin typeface="Cambria Math" panose="02040503050406030204" pitchFamily="18" charset="0"/>
                      </a:rPr>
                      <m:t>1</m:t>
                    </m:r>
                  </m:oMath>
                </a14:m>
                <a:r>
                  <a:rPr lang="zh-CN" altLang="en-US" dirty="0" smtClean="0"/>
                  <a:t>，所以即图中每个连通块都是环。</a:t>
                </a:r>
                <a:endParaRPr lang="en-US" altLang="zh-CN" dirty="0" smtClean="0"/>
              </a:p>
              <a:p>
                <a:r>
                  <a:rPr lang="zh-CN" altLang="en-US" dirty="0" smtClean="0"/>
                  <a:t>也即每个点的入度为</a:t>
                </a:r>
                <a14:m>
                  <m:oMath xmlns:m="http://schemas.openxmlformats.org/officeDocument/2006/math">
                    <m:r>
                      <a:rPr lang="en-US" altLang="zh-CN" i="1" dirty="0" smtClean="0">
                        <a:latin typeface="Cambria Math" panose="02040503050406030204" pitchFamily="18" charset="0"/>
                      </a:rPr>
                      <m:t>1</m:t>
                    </m:r>
                  </m:oMath>
                </a14:m>
                <a:r>
                  <a:rPr lang="zh-CN" altLang="en-US" dirty="0" smtClean="0"/>
                  <a:t>，出度为</a:t>
                </a:r>
                <a14:m>
                  <m:oMath xmlns:m="http://schemas.openxmlformats.org/officeDocument/2006/math">
                    <m:r>
                      <a:rPr lang="en-US" altLang="zh-CN" i="1" dirty="0" smtClean="0">
                        <a:latin typeface="Cambria Math" panose="02040503050406030204" pitchFamily="18" charset="0"/>
                      </a:rPr>
                      <m:t>1</m:t>
                    </m:r>
                  </m:oMath>
                </a14:m>
                <a:r>
                  <a:rPr lang="zh-CN" altLang="en-US" dirty="0" smtClean="0"/>
                  <a:t>。</a:t>
                </a:r>
                <a:endParaRPr lang="en-US" altLang="zh-CN" dirty="0" smtClean="0"/>
              </a:p>
              <a:p>
                <a:r>
                  <a:rPr lang="zh-CN" altLang="en-US" dirty="0"/>
                  <a:t>联想</a:t>
                </a:r>
                <a:r>
                  <a:rPr lang="zh-CN" altLang="en-US" dirty="0" smtClean="0"/>
                  <a:t>到了什么？</a:t>
                </a:r>
                <a:endParaRPr lang="en-US" altLang="zh-CN" dirty="0" smtClean="0"/>
              </a:p>
              <a:p>
                <a:r>
                  <a:rPr lang="zh-CN" altLang="en-US" dirty="0"/>
                  <a:t>流量</a:t>
                </a:r>
                <a:r>
                  <a:rPr lang="zh-CN" altLang="en-US" dirty="0" smtClean="0"/>
                  <a:t>平衡！</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t="-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20504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TCO 2013 Round 1A D1L3</a:t>
            </a:r>
            <a:br>
              <a:rPr lang="en-US" altLang="zh-CN" dirty="0"/>
            </a:br>
            <a:r>
              <a:rPr lang="en-US" altLang="zh-CN" dirty="0"/>
              <a:t>DirectionBoard</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smtClean="0"/>
                  <a:t>建立网络流模型。</a:t>
                </a:r>
                <a:endParaRPr lang="en-US" altLang="zh-CN" dirty="0" smtClean="0"/>
              </a:p>
              <a:p>
                <a:r>
                  <a:rPr lang="zh-CN" altLang="en-US" dirty="0"/>
                  <a:t>一</a:t>
                </a:r>
                <a:r>
                  <a:rPr lang="zh-CN" altLang="en-US" dirty="0" smtClean="0"/>
                  <a:t>个格子拆成两个点，称之为出点和入点。</a:t>
                </a:r>
                <a:endParaRPr lang="en-US" altLang="zh-CN" dirty="0" smtClean="0"/>
              </a:p>
              <a:p>
                <a:r>
                  <a:rPr lang="zh-CN" altLang="en-US" dirty="0" smtClean="0"/>
                  <a:t>从源向出点、从入点向汇连一条容量为</a:t>
                </a:r>
                <a14:m>
                  <m:oMath xmlns:m="http://schemas.openxmlformats.org/officeDocument/2006/math">
                    <m:r>
                      <a:rPr lang="en-US" altLang="zh-CN" i="1" dirty="0" smtClean="0">
                        <a:latin typeface="Cambria Math" panose="02040503050406030204" pitchFamily="18" charset="0"/>
                      </a:rPr>
                      <m:t>1</m:t>
                    </m:r>
                  </m:oMath>
                </a14:m>
                <a:r>
                  <a:rPr lang="zh-CN" altLang="en-US" dirty="0" smtClean="0"/>
                  <a:t>的边。</a:t>
                </a:r>
                <a:endParaRPr lang="en-US" altLang="zh-CN" dirty="0" smtClean="0"/>
              </a:p>
              <a:p>
                <a:r>
                  <a:rPr lang="zh-CN" altLang="en-US" dirty="0" smtClean="0"/>
                  <a:t>每个格子的出点向箭头指向的格子的入点连一条容量为</a:t>
                </a:r>
                <a14:m>
                  <m:oMath xmlns:m="http://schemas.openxmlformats.org/officeDocument/2006/math">
                    <m:r>
                      <a:rPr lang="en-US" altLang="zh-CN" i="1" dirty="0" smtClean="0">
                        <a:latin typeface="Cambria Math" panose="02040503050406030204" pitchFamily="18" charset="0"/>
                      </a:rPr>
                      <m:t>1</m:t>
                    </m:r>
                  </m:oMath>
                </a14:m>
                <a:r>
                  <a:rPr lang="zh-CN" altLang="en-US" dirty="0" smtClean="0"/>
                  <a:t>的边。</a:t>
                </a:r>
                <a:endParaRPr lang="en-US" altLang="zh-CN" dirty="0" smtClean="0"/>
              </a:p>
              <a:p>
                <a:r>
                  <a:rPr lang="zh-CN" altLang="en-US" dirty="0" smtClean="0"/>
                  <a:t>满流即合法。</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t="-1515" r="-8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002685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TCO 2013 Round 1A D1L3</a:t>
            </a:r>
            <a:br>
              <a:rPr lang="en-US" altLang="zh-CN" dirty="0"/>
            </a:br>
            <a:r>
              <a:rPr lang="en-US" altLang="zh-CN" dirty="0"/>
              <a:t>DirectionBoard</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smtClean="0"/>
                  <a:t>如果要改方向呢？</a:t>
                </a:r>
                <a:endParaRPr lang="en-US" altLang="zh-CN" dirty="0" smtClean="0"/>
              </a:p>
              <a:p>
                <a:r>
                  <a:rPr lang="zh-CN" altLang="en-US" dirty="0" smtClean="0"/>
                  <a:t>将网络流模型改造为费用流模型。</a:t>
                </a:r>
                <a:endParaRPr lang="en-US" altLang="zh-CN" dirty="0" smtClean="0"/>
              </a:p>
              <a:p>
                <a:r>
                  <a:rPr lang="zh-CN" altLang="en-US" dirty="0" smtClean="0"/>
                  <a:t>原有的边费用为</a:t>
                </a:r>
                <a14:m>
                  <m:oMath xmlns:m="http://schemas.openxmlformats.org/officeDocument/2006/math">
                    <m:r>
                      <a:rPr lang="en-US" altLang="zh-CN" i="1" dirty="0" smtClean="0">
                        <a:latin typeface="Cambria Math" panose="02040503050406030204" pitchFamily="18" charset="0"/>
                      </a:rPr>
                      <m:t>0</m:t>
                    </m:r>
                  </m:oMath>
                </a14:m>
                <a:r>
                  <a:rPr lang="zh-CN" altLang="en-US" dirty="0" smtClean="0"/>
                  <a:t>。</a:t>
                </a:r>
                <a:endParaRPr lang="en-US" altLang="zh-CN" dirty="0" smtClean="0"/>
              </a:p>
              <a:p>
                <a:r>
                  <a:rPr lang="zh-CN" altLang="en-US" dirty="0" smtClean="0"/>
                  <a:t>每个格子的出点向相邻的非箭头所指格子的入点连容量为</a:t>
                </a:r>
                <a14:m>
                  <m:oMath xmlns:m="http://schemas.openxmlformats.org/officeDocument/2006/math">
                    <m:r>
                      <a:rPr lang="en-US" altLang="zh-CN" i="1" dirty="0" smtClean="0">
                        <a:latin typeface="Cambria Math" panose="02040503050406030204" pitchFamily="18" charset="0"/>
                      </a:rPr>
                      <m:t>1</m:t>
                    </m:r>
                  </m:oMath>
                </a14:m>
                <a:r>
                  <a:rPr lang="zh-CN" altLang="en-US" dirty="0" smtClean="0"/>
                  <a:t>，费用为</a:t>
                </a:r>
                <a14:m>
                  <m:oMath xmlns:m="http://schemas.openxmlformats.org/officeDocument/2006/math">
                    <m:r>
                      <a:rPr lang="en-US" altLang="zh-CN" i="1" dirty="0" smtClean="0">
                        <a:latin typeface="Cambria Math" panose="02040503050406030204" pitchFamily="18" charset="0"/>
                      </a:rPr>
                      <m:t>1</m:t>
                    </m:r>
                  </m:oMath>
                </a14:m>
                <a:r>
                  <a:rPr lang="zh-CN" altLang="en-US" dirty="0" smtClean="0"/>
                  <a:t>的边。</a:t>
                </a:r>
                <a:endParaRPr lang="en-US" altLang="zh-CN" dirty="0" smtClean="0"/>
              </a:p>
              <a:p>
                <a:r>
                  <a:rPr lang="zh-CN" altLang="en-US" dirty="0" smtClean="0"/>
                  <a:t>答案即最小费用最大流。</a:t>
                </a:r>
                <a:endParaRPr lang="en-US" altLang="zh-CN"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515" r="-8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459808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SRM 570 D1L3</a:t>
            </a:r>
            <a:br>
              <a:rPr lang="en-US" altLang="zh-CN" dirty="0"/>
            </a:br>
            <a:r>
              <a:rPr lang="en-US" altLang="zh-CN" dirty="0"/>
              <a:t>CurvyonRails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a:t>一块</a:t>
                </a:r>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m:t>
                    </m:r>
                  </m:oMath>
                </a14:m>
                <a:r>
                  <a:rPr lang="zh-CN" altLang="en-US" dirty="0"/>
                  <a:t>的地图，每个格子均为空地或者障碍。</a:t>
                </a:r>
                <a:endParaRPr lang="en-US" altLang="zh-CN" dirty="0"/>
              </a:p>
              <a:p>
                <a:r>
                  <a:rPr lang="zh-CN" altLang="en-US" dirty="0"/>
                  <a:t>现在要铺铁轨，</a:t>
                </a:r>
                <a:r>
                  <a:rPr lang="zh-CN" altLang="en-US" dirty="0" smtClean="0"/>
                  <a:t>每块空地</a:t>
                </a:r>
                <a:r>
                  <a:rPr lang="zh-CN" altLang="en-US" dirty="0"/>
                  <a:t>都要被覆盖，每条路线必须闭合，且不能相交。</a:t>
                </a:r>
                <a:endParaRPr lang="en-US" altLang="zh-CN" dirty="0"/>
              </a:p>
              <a:p>
                <a:r>
                  <a:rPr lang="zh-CN" altLang="en-US" dirty="0"/>
                  <a:t>有些空地上住着弯星人，在这种空地上铺</a:t>
                </a:r>
                <a:r>
                  <a:rPr lang="zh-CN" altLang="en-US" dirty="0" smtClean="0"/>
                  <a:t>一块直的</a:t>
                </a:r>
                <a:r>
                  <a:rPr lang="zh-CN" altLang="en-US" dirty="0"/>
                  <a:t>铁路需要花费</a:t>
                </a:r>
                <a14:m>
                  <m:oMath xmlns:m="http://schemas.openxmlformats.org/officeDocument/2006/math">
                    <m:r>
                      <a:rPr lang="en-US" altLang="zh-CN" i="1" dirty="0" smtClean="0">
                        <a:latin typeface="Cambria Math" panose="02040503050406030204" pitchFamily="18" charset="0"/>
                      </a:rPr>
                      <m:t>1</m:t>
                    </m:r>
                  </m:oMath>
                </a14:m>
                <a:r>
                  <a:rPr lang="zh-CN" altLang="en-US" dirty="0"/>
                  <a:t>的代价。</a:t>
                </a:r>
                <a:endParaRPr lang="en-US" altLang="zh-CN" dirty="0"/>
              </a:p>
              <a:p>
                <a:r>
                  <a:rPr lang="zh-CN" altLang="en-US" dirty="0"/>
                  <a:t>给定地图，求：是否能够铺铁轨，以及最小代价。</a:t>
                </a:r>
                <a:endParaRPr lang="en-US" altLang="zh-CN" dirty="0"/>
              </a:p>
              <a:p>
                <a14:m>
                  <m:oMath xmlns:m="http://schemas.openxmlformats.org/officeDocument/2006/math">
                    <m:r>
                      <a:rPr lang="en-US" altLang="zh-CN" i="1" dirty="0" smtClean="0">
                        <a:latin typeface="Cambria Math" panose="02040503050406030204" pitchFamily="18" charset="0"/>
                      </a:rPr>
                      <m:t>𝑁</m:t>
                    </m:r>
                    <m:r>
                      <a:rPr lang="zh-CN" altLang="en-US" i="1" dirty="0">
                        <a:latin typeface="Cambria Math" panose="02040503050406030204" pitchFamily="18" charset="0"/>
                      </a:rPr>
                      <m:t>≤</m:t>
                    </m:r>
                    <m:r>
                      <a:rPr lang="en-US" altLang="zh-CN" i="1" dirty="0">
                        <a:latin typeface="Cambria Math" panose="02040503050406030204" pitchFamily="18" charset="0"/>
                      </a:rPr>
                      <m:t>25</m:t>
                    </m:r>
                  </m:oMath>
                </a14:m>
                <a:r>
                  <a:rPr lang="zh-CN" altLang="en-US" dirty="0"/>
                  <a:t>。</a:t>
                </a:r>
                <a:endParaRPr lang="en-US" altLang="zh-C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515"/>
                </a:stretch>
              </a:blipFill>
            </p:spPr>
            <p:txBody>
              <a:bodyPr/>
              <a:lstStyle/>
              <a:p>
                <a:r>
                  <a:rPr lang="zh-CN" altLang="en-US">
                    <a:noFill/>
                  </a:rPr>
                  <a:t> </a:t>
                </a:r>
              </a:p>
            </p:txBody>
          </p:sp>
        </mc:Fallback>
      </mc:AlternateContent>
      <p:pic>
        <p:nvPicPr>
          <p:cNvPr id="4" name="Picture 2" descr="http://www.topcoder.com/contest/problem/CurvyonRails/curvy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576" y="5025528"/>
            <a:ext cx="1485000" cy="148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opcoder.com/contest/problem/CurvyonRails/curvy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9617" y="5025528"/>
            <a:ext cx="1485000" cy="148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23716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SRM 570 D1L3</a:t>
            </a:r>
            <a:br>
              <a:rPr lang="en-US" altLang="zh-CN" dirty="0"/>
            </a:br>
            <a:r>
              <a:rPr lang="en-US" altLang="zh-CN" dirty="0"/>
              <a:t>CurvyonRails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a:t>第一眼看上去</a:t>
                </a:r>
                <a:r>
                  <a:rPr lang="en-US" altLang="zh-CN" dirty="0"/>
                  <a:t>……</a:t>
                </a:r>
              </a:p>
              <a:p>
                <a:r>
                  <a:rPr lang="zh-CN" altLang="en-US" dirty="0"/>
                  <a:t>插头</a:t>
                </a:r>
                <a:r>
                  <a:rPr lang="en-US" altLang="zh-CN" dirty="0"/>
                  <a:t>DP</a:t>
                </a:r>
                <a:r>
                  <a:rPr lang="zh-CN" altLang="en-US" dirty="0"/>
                  <a:t>？</a:t>
                </a:r>
                <a:endParaRPr lang="en-US" altLang="zh-CN" dirty="0"/>
              </a:p>
              <a:p>
                <a14:m>
                  <m:oMath xmlns:m="http://schemas.openxmlformats.org/officeDocument/2006/math">
                    <m:r>
                      <a:rPr lang="en-US" altLang="zh-CN" i="1" dirty="0" smtClean="0">
                        <a:latin typeface="Cambria Math" panose="02040503050406030204" pitchFamily="18" charset="0"/>
                      </a:rPr>
                      <m:t>𝑁</m:t>
                    </m:r>
                    <m:r>
                      <a:rPr lang="zh-CN" altLang="en-US" i="1" dirty="0">
                        <a:latin typeface="Cambria Math" panose="02040503050406030204" pitchFamily="18" charset="0"/>
                      </a:rPr>
                      <m:t>≤</m:t>
                    </m:r>
                    <m:r>
                      <a:rPr lang="en-US" altLang="zh-CN" i="1" dirty="0">
                        <a:latin typeface="Cambria Math" panose="02040503050406030204" pitchFamily="18" charset="0"/>
                      </a:rPr>
                      <m:t>25</m:t>
                    </m:r>
                  </m:oMath>
                </a14:m>
                <a:r>
                  <a:rPr lang="zh-CN" altLang="en-US" dirty="0"/>
                  <a:t>，</a:t>
                </a:r>
                <a:r>
                  <a:rPr lang="en-US" altLang="zh-CN" dirty="0"/>
                  <a:t>TLE</a:t>
                </a:r>
                <a:r>
                  <a:rPr lang="zh-CN" altLang="en-US" dirty="0"/>
                  <a:t>。</a:t>
                </a:r>
                <a:endParaRPr lang="en-US" altLang="zh-CN" dirty="0"/>
              </a:p>
              <a:p>
                <a:r>
                  <a:rPr lang="zh-CN" altLang="en-US" dirty="0"/>
                  <a:t>这题和需要用插头</a:t>
                </a:r>
                <a:r>
                  <a:rPr lang="en-US" altLang="zh-CN" dirty="0"/>
                  <a:t>DP</a:t>
                </a:r>
                <a:r>
                  <a:rPr lang="zh-CN" altLang="en-US" dirty="0"/>
                  <a:t>的题有什么区别？</a:t>
                </a:r>
                <a:endParaRPr lang="en-US" altLang="zh-CN" dirty="0"/>
              </a:p>
              <a:p>
                <a:r>
                  <a:rPr lang="zh-CN" altLang="en-US" dirty="0"/>
                  <a:t>需要用插头</a:t>
                </a:r>
                <a:r>
                  <a:rPr lang="en-US" altLang="zh-CN" dirty="0"/>
                  <a:t>DP</a:t>
                </a:r>
                <a:r>
                  <a:rPr lang="zh-CN" altLang="en-US" dirty="0"/>
                  <a:t>的题对所求路径有特殊要求（比如为哈密尔顿回路），而且有些题需要求方案数。</a:t>
                </a:r>
                <a:endParaRPr lang="en-US" altLang="zh-CN" dirty="0"/>
              </a:p>
              <a:p>
                <a:r>
                  <a:rPr lang="zh-CN" altLang="en-US" dirty="0"/>
                  <a:t>而此题只需覆盖每个格子，且所求为某个最小值。</a:t>
                </a:r>
                <a:endParaRPr lang="en-US" altLang="zh-CN" dirty="0"/>
              </a:p>
              <a:p>
                <a:r>
                  <a:rPr lang="zh-CN" altLang="en-US" dirty="0"/>
                  <a:t>或许</a:t>
                </a:r>
                <a:r>
                  <a:rPr lang="en-US" altLang="zh-CN" dirty="0"/>
                  <a:t>……</a:t>
                </a:r>
              </a:p>
              <a:p>
                <a:r>
                  <a:rPr lang="zh-CN" altLang="en-US" dirty="0"/>
                  <a:t>网络流？</a:t>
                </a:r>
                <a:endParaRPr lang="en-US" altLang="zh-C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515" r="-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195229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SRM 570 D1L3</a:t>
            </a:r>
            <a:br>
              <a:rPr lang="en-US" altLang="zh-CN" dirty="0"/>
            </a:br>
            <a:r>
              <a:rPr lang="en-US" altLang="zh-CN" dirty="0"/>
              <a:t>CurvyonRails</a:t>
            </a:r>
            <a:endParaRPr lang="zh-CN"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zh-CN" altLang="en-US" dirty="0" smtClean="0"/>
                  <a:t>先考虑判断是否有解。</a:t>
                </a:r>
                <a:endParaRPr lang="en-US" altLang="zh-CN" dirty="0" smtClean="0"/>
              </a:p>
              <a:p>
                <a:r>
                  <a:rPr lang="zh-CN" altLang="en-US" dirty="0" smtClean="0"/>
                  <a:t>有解⇔存在一些不相交不重复的回路可以覆盖所有空地且不覆盖任意障碍</a:t>
                </a:r>
                <a:endParaRPr lang="en-US" altLang="zh-CN" dirty="0" smtClean="0"/>
              </a:p>
              <a:p>
                <a:r>
                  <a:rPr lang="zh-CN" altLang="en-US" dirty="0" smtClean="0"/>
                  <a:t>也即，每个空地向相邻的空地连出恰好两条轨道。</a:t>
                </a:r>
                <a:endParaRPr lang="en-US" altLang="zh-CN" dirty="0" smtClean="0"/>
              </a:p>
              <a:p>
                <a:r>
                  <a:rPr lang="zh-CN" altLang="en-US" dirty="0" smtClean="0"/>
                  <a:t>那么构建网络流模型。</a:t>
                </a:r>
                <a:endParaRPr lang="en-US" altLang="zh-CN" dirty="0" smtClean="0"/>
              </a:p>
              <a:p>
                <a:r>
                  <a:rPr lang="zh-CN" altLang="en-US" dirty="0" smtClean="0"/>
                  <a:t>对地图（只考虑空地）黑白染色，从源向黑点、从白点向汇连容量为</a:t>
                </a:r>
                <a14:m>
                  <m:oMath xmlns:m="http://schemas.openxmlformats.org/officeDocument/2006/math">
                    <m:r>
                      <a:rPr lang="en-US" altLang="zh-CN" i="1" dirty="0" smtClean="0">
                        <a:latin typeface="Cambria Math" panose="02040503050406030204" pitchFamily="18" charset="0"/>
                      </a:rPr>
                      <m:t>2</m:t>
                    </m:r>
                  </m:oMath>
                </a14:m>
                <a:r>
                  <a:rPr lang="zh-CN" altLang="en-US" dirty="0" smtClean="0"/>
                  <a:t>的边。</a:t>
                </a:r>
                <a:endParaRPr lang="en-US" altLang="zh-CN" dirty="0" smtClean="0"/>
              </a:p>
              <a:p>
                <a:r>
                  <a:rPr lang="zh-CN" altLang="en-US" dirty="0" smtClean="0"/>
                  <a:t>从黑点向相邻的白点连容量为</a:t>
                </a:r>
                <a14:m>
                  <m:oMath xmlns:m="http://schemas.openxmlformats.org/officeDocument/2006/math">
                    <m:r>
                      <a:rPr lang="en-US" altLang="zh-CN" i="1" dirty="0" smtClean="0">
                        <a:latin typeface="Cambria Math" panose="02040503050406030204" pitchFamily="18" charset="0"/>
                      </a:rPr>
                      <m:t>1</m:t>
                    </m:r>
                  </m:oMath>
                </a14:m>
                <a:r>
                  <a:rPr lang="zh-CN" altLang="en-US" dirty="0" smtClean="0"/>
                  <a:t>的边。</a:t>
                </a:r>
                <a:endParaRPr lang="en-US" altLang="zh-CN" dirty="0" smtClean="0"/>
              </a:p>
              <a:p>
                <a:r>
                  <a:rPr lang="zh-CN" altLang="en-US" dirty="0" smtClean="0"/>
                  <a:t>满流即有解。</a:t>
                </a:r>
                <a:endParaRPr lang="zh-CN" alt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t="-1515"/>
                </a:stretch>
              </a:blipFill>
            </p:spPr>
            <p:txBody>
              <a:bodyPr/>
              <a:lstStyle/>
              <a:p>
                <a:r>
                  <a:rPr lang="zh-CN" altLang="en-US">
                    <a:noFill/>
                  </a:rPr>
                  <a:t> </a:t>
                </a:r>
              </a:p>
            </p:txBody>
          </p:sp>
        </mc:Fallback>
      </mc:AlternateContent>
      <p:pic>
        <p:nvPicPr>
          <p:cNvPr id="3074" name="Picture 2" descr="http://apps.topcoder.com/wiki/download/attachments/98174508/d19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699" y="5051466"/>
            <a:ext cx="5166301" cy="1901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57735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panose="020B0606020104020203"/>
        <a:ea typeface=""/>
        <a:cs typeface=""/>
      </a:majorFont>
      <a:minorFont>
        <a:latin typeface="Tw Cen MT" panose="020B0602020104020603"/>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2448713-48CF-40FF-A256-E269CDCF584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1383</TotalTime>
  <Words>3439</Words>
  <Application>Microsoft Office PowerPoint</Application>
  <PresentationFormat>全屏显示(4:3)</PresentationFormat>
  <Paragraphs>302</Paragraphs>
  <Slides>36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华文中宋</vt:lpstr>
      <vt:lpstr>宋体</vt:lpstr>
      <vt:lpstr>Arial</vt:lpstr>
      <vt:lpstr>Calibri</vt:lpstr>
      <vt:lpstr>Cambria Math</vt:lpstr>
      <vt:lpstr>Tw Cen MT</vt:lpstr>
      <vt:lpstr>Tw Cen MT Condensed</vt:lpstr>
      <vt:lpstr>Wingdings</vt:lpstr>
      <vt:lpstr>Integral</vt:lpstr>
      <vt:lpstr>TOPCODER 题目选讲</vt:lpstr>
      <vt:lpstr>介绍</vt:lpstr>
      <vt:lpstr>TCO 2013 Round 1A D1L3 DirectionBoard</vt:lpstr>
      <vt:lpstr>TCO 2013 Round 1A D1L3 DirectionBoard</vt:lpstr>
      <vt:lpstr>TCO 2013 Round 1A D1L3 DirectionBoard</vt:lpstr>
      <vt:lpstr>TCO 2013 Round 1A D1L3 DirectionBoard</vt:lpstr>
      <vt:lpstr>SRM 570 D1L3 CurvyonRails</vt:lpstr>
      <vt:lpstr>SRM 570 D1L3 CurvyonRails</vt:lpstr>
      <vt:lpstr>SRM 570 D1L3 CurvyonRails</vt:lpstr>
      <vt:lpstr>SRM 570 D1L3 CurvyonRails</vt:lpstr>
      <vt:lpstr>SRM 570 D1L3 CurvyonRails</vt:lpstr>
      <vt:lpstr>SRM 521 D1L3 Chimney</vt:lpstr>
      <vt:lpstr>SRM 521 D1L3 Chimney</vt:lpstr>
      <vt:lpstr>SRM 521 D1L3 Chimney</vt:lpstr>
      <vt:lpstr>SRM 472 D1L2 TwoSidedCards</vt:lpstr>
      <vt:lpstr>SRM 472 D1L2 TwoSidedCards</vt:lpstr>
      <vt:lpstr>SRM 472 D1L2 TwoSidedCards</vt:lpstr>
      <vt:lpstr>SRM 472 D1L2 TwoSidedCards</vt:lpstr>
      <vt:lpstr>SRM 472 D1L2 TwoSidedCards</vt:lpstr>
      <vt:lpstr>SRM 472 D1L2 TwoSidedCards</vt:lpstr>
      <vt:lpstr>SRM 473 D1L3 RooksParty</vt:lpstr>
      <vt:lpstr>SRM 473 D1L3 RooksParty</vt:lpstr>
      <vt:lpstr>SRM 473 D1L3 RooksParty</vt:lpstr>
      <vt:lpstr>SRM 473 D1L3 RooksParty</vt:lpstr>
      <vt:lpstr>SRM 473 D1L3 RooksParty</vt:lpstr>
      <vt:lpstr>SRM 473 D1L3 RooksParty</vt:lpstr>
      <vt:lpstr>SRM 473 D1L3 RooksParty</vt:lpstr>
      <vt:lpstr>SRM 573 D1L3 WolfPack</vt:lpstr>
      <vt:lpstr>SRM 573 D1L3 WolfPack</vt:lpstr>
      <vt:lpstr>SRM 573 D1L3 WolfPack</vt:lpstr>
      <vt:lpstr>TCO09 Championship Round D1L2 ArrayTransformations</vt:lpstr>
      <vt:lpstr>TCO09 Championship Round D1L2 ArrayTransformations</vt:lpstr>
      <vt:lpstr>TCO09 Championship Round D1L2 ArrayTransformations</vt:lpstr>
      <vt:lpstr>TCO09 Championship Round D1L2 ArrayTransformations</vt:lpstr>
      <vt:lpstr>TCO09 Championship Round D1L2 ArrayTransformations</vt:lpstr>
      <vt:lpstr>TOPCODER 题目选讲</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Topcoder 题目选讲</dc:title>
  <dc:creator>胡泽聪</dc:creator>
  <cp:lastModifiedBy>胡泽聪</cp:lastModifiedBy>
  <cp:revision>355</cp:revision>
  <dcterms:created xsi:type="dcterms:W3CDTF">2013-03-02T06:34:44Z</dcterms:created>
  <dcterms:modified xsi:type="dcterms:W3CDTF">2013-03-19T02:13:52Z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