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70" r:id="rId10"/>
    <p:sldId id="266" r:id="rId11"/>
    <p:sldId id="261" r:id="rId12"/>
    <p:sldId id="262" r:id="rId13"/>
    <p:sldId id="263" r:id="rId14"/>
    <p:sldId id="268" r:id="rId15"/>
    <p:sldId id="269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3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spring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ctr"/>
            <a:r>
              <a:rPr lang="en-US" altLang="ja-JP" sz="4400" smtClean="0"/>
              <a:t>Data Format Component</a:t>
            </a:r>
            <a:endParaRPr kumimoji="1" lang="ja-JP" altLang="en-US" sz="4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35696" y="4572000"/>
            <a:ext cx="6461760" cy="1066800"/>
          </a:xfrm>
        </p:spPr>
        <p:txBody>
          <a:bodyPr/>
          <a:lstStyle/>
          <a:p>
            <a:pPr algn="r"/>
            <a:r>
              <a:rPr lang="en-US" altLang="ja-JP" smtClean="0"/>
              <a:t>Apache</a:t>
            </a:r>
            <a:r>
              <a:rPr lang="ja-JP" altLang="en-US"/>
              <a:t> </a:t>
            </a:r>
            <a:r>
              <a:rPr lang="en-US" altLang="ja-JP" smtClean="0"/>
              <a:t>Camel </a:t>
            </a:r>
            <a:r>
              <a:rPr lang="ja-JP" altLang="en-US"/>
              <a:t>コンポーネント</a:t>
            </a:r>
            <a:r>
              <a:rPr lang="ja-JP" altLang="en-US" smtClean="0"/>
              <a:t>開発</a:t>
            </a:r>
            <a:endParaRPr lang="en-US" altLang="ja-JP" smtClean="0"/>
          </a:p>
          <a:p>
            <a:pPr algn="r"/>
            <a:r>
              <a:rPr lang="en-US" altLang="ja-JP" smtClean="0"/>
              <a:t>@ssogabe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ビルドの確認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ビルドできることを確認する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139219"/>
            <a:ext cx="6696744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C:\xlsbeans\mvn package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Scanning for projects...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Camel XLSBeans Data format 1.0-SNAPSHOT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(snip)</a:t>
            </a:r>
            <a:endParaRPr lang="en-US" altLang="ja-JP" sz="1200">
              <a:solidFill>
                <a:schemeClr val="bg1"/>
              </a:solidFill>
            </a:endParaRP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[</a:t>
            </a:r>
            <a:r>
              <a:rPr lang="en-US" altLang="ja-JP" sz="1200">
                <a:solidFill>
                  <a:schemeClr val="bg1"/>
                </a:solidFill>
              </a:rPr>
              <a:t>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 maven-jar-plugin:2.3.2:jar (default-jar) @ xlsbeans 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jar: c:\home\tmp\xlsbeans\target\xlsbeans-1.0-SNAPSHOT.jar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 SUCCESS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Total time: 13.370s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Finished at: Wed Jul 16 10:52:18 JST 2014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Final Memory: 7M/17M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384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smtClean="0"/>
              <a:t>DataFormat</a:t>
            </a:r>
            <a:r>
              <a:rPr lang="ja-JP" altLang="en-US" sz="4400" smtClean="0"/>
              <a:t>インタフェース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Excel</a:t>
            </a:r>
            <a:r>
              <a:rPr kumimoji="1" lang="ja-JP" altLang="en-US" smtClean="0"/>
              <a:t>⇔</a:t>
            </a:r>
            <a:r>
              <a:rPr kumimoji="1" lang="en-US" altLang="ja-JP" smtClean="0"/>
              <a:t>JavaBeans</a:t>
            </a:r>
            <a:r>
              <a:rPr kumimoji="1" lang="ja-JP" altLang="en-US" smtClean="0"/>
              <a:t>を行うメソッドを提供</a:t>
            </a:r>
            <a:endParaRPr kumimoji="1" lang="en-US" altLang="ja-JP" smtClean="0"/>
          </a:p>
          <a:p>
            <a:r>
              <a:rPr lang="ja-JP" altLang="en-US" smtClean="0"/>
              <a:t>必須のインタフェース</a:t>
            </a:r>
            <a:endParaRPr kumimoji="1" lang="en-US" altLang="ja-JP" smtClean="0"/>
          </a:p>
          <a:p>
            <a:pPr marL="114300" indent="0">
              <a:buNone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564904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org.apache.camel.spi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public </a:t>
            </a:r>
            <a:r>
              <a:rPr lang="en-US" altLang="ja-JP" sz="1400"/>
              <a:t>interface DataFormat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JavaBeans</a:t>
            </a:r>
            <a:r>
              <a:rPr lang="ja-JP" altLang="en-US" sz="1400"/>
              <a:t> </a:t>
            </a:r>
            <a:r>
              <a:rPr lang="ja-JP" altLang="en-US" sz="1400" smtClean="0"/>
              <a:t>の変換　今回は実装しない</a:t>
            </a:r>
            <a:endParaRPr lang="en-US" altLang="ja-JP" sz="1400"/>
          </a:p>
          <a:p>
            <a:r>
              <a:rPr lang="en-US" altLang="ja-JP" sz="1400" smtClean="0"/>
              <a:t>    void </a:t>
            </a:r>
            <a:r>
              <a:rPr lang="en-US" altLang="ja-JP" sz="1400"/>
              <a:t>marshal(Exchange exchange, Object graph, OutputStream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throws </a:t>
            </a:r>
            <a:r>
              <a:rPr lang="en-US" altLang="ja-JP" sz="1400"/>
              <a:t>Exception;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Excel </a:t>
            </a:r>
            <a:r>
              <a:rPr lang="ja-JP" altLang="en-US" sz="1400" smtClean="0"/>
              <a:t>⇒ </a:t>
            </a:r>
            <a:r>
              <a:rPr lang="en-US" altLang="ja-JP" sz="1400" smtClean="0"/>
              <a:t>JavaBeans</a:t>
            </a:r>
            <a:r>
              <a:rPr lang="ja-JP" altLang="en-US" sz="1400" smtClean="0"/>
              <a:t>の変換を行う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stream</a:t>
            </a:r>
            <a:r>
              <a:rPr lang="ja-JP" altLang="en-US" sz="1400" smtClean="0"/>
              <a:t>は、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ファイルのストリーム形式</a:t>
            </a:r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Object </a:t>
            </a:r>
            <a:r>
              <a:rPr lang="en-US" altLang="ja-JP" sz="1400" b="1">
                <a:solidFill>
                  <a:srgbClr val="FF0000"/>
                </a:solidFill>
              </a:rPr>
              <a:t>unmarshal(Exchange exchange, InputStream stream) throws Exception</a:t>
            </a:r>
            <a:r>
              <a:rPr lang="en-US" altLang="ja-JP" sz="1400" b="1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ServiceSupport</a:t>
            </a:r>
            <a:r>
              <a:rPr kumimoji="1" lang="ja-JP" altLang="en-US" sz="4400" smtClean="0"/>
              <a:t>クラス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コンポーネントのライフサイクルを制御するクラス</a:t>
            </a:r>
            <a:endParaRPr kumimoji="1" lang="en-US" altLang="ja-JP" smtClean="0"/>
          </a:p>
          <a:p>
            <a:r>
              <a:rPr lang="ja-JP" altLang="en-US" smtClean="0"/>
              <a:t>インスタンスの生成など、初期処理、終了処理が必要な場合は、このクラスを継承する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org.apache.camel.support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abstract class ServiceSupport implements StatefulService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 smtClean="0"/>
              <a:t>初期処理</a:t>
            </a:r>
            <a:endParaRPr lang="en-US" altLang="ja-JP" sz="1400" smtClean="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doStart() throws Exception;</a:t>
            </a:r>
          </a:p>
          <a:p>
            <a:r>
              <a:rPr lang="en-US" altLang="ja-JP" sz="1400" smtClean="0"/>
              <a:t>   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/>
              <a:t>終了</a:t>
            </a:r>
            <a:r>
              <a:rPr lang="ja-JP" altLang="en-US" sz="1400" smtClean="0"/>
              <a:t>処理</a:t>
            </a:r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doStop() throws Exception;</a:t>
            </a: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smtClean="0"/>
              <a:t>CamelContextAware</a:t>
            </a:r>
            <a:r>
              <a:rPr kumimoji="1" lang="ja-JP" altLang="en-US" sz="3200" smtClean="0"/>
              <a:t>インタフェース</a:t>
            </a:r>
            <a:endParaRPr kumimoji="1" lang="ja-JP" altLang="en-US" sz="3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CamelContext</a:t>
            </a:r>
            <a:r>
              <a:rPr lang="ja-JP" altLang="en-US" smtClean="0"/>
              <a:t>が必要な場合に実装</a:t>
            </a:r>
            <a:endParaRPr lang="en-US" altLang="ja-JP" smtClean="0"/>
          </a:p>
          <a:p>
            <a:r>
              <a:rPr kumimoji="1" lang="en-US" altLang="ja-JP" smtClean="0"/>
              <a:t>Camel</a:t>
            </a:r>
            <a:r>
              <a:rPr kumimoji="1" lang="ja-JP" altLang="en-US" smtClean="0"/>
              <a:t>本体が</a:t>
            </a:r>
            <a:r>
              <a:rPr kumimoji="1" lang="en-US" altLang="ja-JP" smtClean="0"/>
              <a:t>CamelContext</a:t>
            </a:r>
            <a:r>
              <a:rPr kumimoji="1" lang="ja-JP" altLang="en-US" smtClean="0"/>
              <a:t>をインジェクト</a:t>
            </a:r>
            <a:endParaRPr kumimoji="1" lang="en-US" altLang="ja-JP" smtClean="0"/>
          </a:p>
          <a:p>
            <a:r>
              <a:rPr lang="ja-JP" altLang="en-US"/>
              <a:t>今回</a:t>
            </a:r>
            <a:r>
              <a:rPr lang="ja-JP" altLang="en-US" smtClean="0"/>
              <a:t>は使用しない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interface CamelContextAware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</a:t>
            </a:r>
            <a:r>
              <a:rPr lang="en-US" altLang="ja-JP" sz="1400"/>
              <a:t>//  </a:t>
            </a:r>
            <a:r>
              <a:rPr lang="en-US" altLang="ja-JP" sz="1400" smtClean="0"/>
              <a:t>CamelContext</a:t>
            </a:r>
            <a:r>
              <a:rPr lang="ja-JP" altLang="en-US" sz="1400"/>
              <a:t>の</a:t>
            </a:r>
            <a:r>
              <a:rPr lang="ja-JP" altLang="en-US" sz="1400" smtClean="0"/>
              <a:t>設定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void </a:t>
            </a:r>
            <a:r>
              <a:rPr lang="en-US" altLang="ja-JP" sz="1400" b="1">
                <a:solidFill>
                  <a:srgbClr val="FF0000"/>
                </a:solidFill>
              </a:rPr>
              <a:t>setCamelContext(CamelContext camelContext);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//  CamelContext</a:t>
            </a:r>
            <a:r>
              <a:rPr lang="ja-JP" altLang="en-US" sz="1400" smtClean="0"/>
              <a:t>の取得</a:t>
            </a:r>
            <a:endParaRPr lang="en-US" altLang="ja-JP" sz="140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CamelContext getCamelContext();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  <a:p>
            <a:r>
              <a:rPr lang="en-US" altLang="ja-JP" sz="140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smtClean="0"/>
              <a:t>XLSBeansDataFormat</a:t>
            </a:r>
            <a:r>
              <a:rPr kumimoji="1" lang="ja-JP" altLang="en-US" sz="3600" smtClean="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1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27034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public class XLSBeansDataFormat extends </a:t>
            </a:r>
            <a:r>
              <a:rPr lang="en-US" altLang="ja-JP" sz="1400" b="1"/>
              <a:t>ServiceSupport </a:t>
            </a:r>
            <a:r>
              <a:rPr lang="en-US" altLang="ja-JP" sz="1400" smtClean="0"/>
              <a:t>implements </a:t>
            </a:r>
            <a:r>
              <a:rPr lang="en-US" altLang="ja-JP" sz="1400" b="1"/>
              <a:t>DataFormat</a:t>
            </a:r>
            <a:r>
              <a:rPr lang="en-US" altLang="ja-JP" sz="1400"/>
              <a:t> {</a:t>
            </a:r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</a:t>
            </a:r>
            <a:r>
              <a:rPr lang="en-US" altLang="ja-JP" sz="1400" b="1"/>
              <a:t>Class objectType</a:t>
            </a:r>
            <a:r>
              <a:rPr lang="en-US" altLang="ja-JP" sz="1400" b="1" smtClean="0"/>
              <a:t>;  </a:t>
            </a:r>
            <a:r>
              <a:rPr lang="en-US" altLang="ja-JP" sz="1400" smtClean="0"/>
              <a:t>// setter/getter</a:t>
            </a:r>
            <a:r>
              <a:rPr lang="ja-JP" altLang="en-US" sz="1400" smtClean="0"/>
              <a:t>は必要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XLSBeans </a:t>
            </a:r>
            <a:r>
              <a:rPr lang="en-US" altLang="ja-JP" sz="1400" b="1"/>
              <a:t>xlsBeans;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doStart()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objectType</a:t>
            </a:r>
            <a:r>
              <a:rPr lang="ja-JP" altLang="en-US" sz="1400" smtClean="0"/>
              <a:t>は必須</a:t>
            </a:r>
            <a:endParaRPr lang="en-US" altLang="ja-JP" sz="1400"/>
          </a:p>
          <a:p>
            <a:r>
              <a:rPr lang="en-US" altLang="ja-JP" sz="1400" b="1" smtClean="0"/>
              <a:t>        ObjectHelper.notNull(objectType</a:t>
            </a:r>
            <a:r>
              <a:rPr lang="en-US" altLang="ja-JP" sz="1400" b="1"/>
              <a:t>, "objectType");</a:t>
            </a:r>
          </a:p>
          <a:p>
            <a:r>
              <a:rPr lang="en-US" altLang="ja-JP" sz="1400" b="1" smtClean="0"/>
              <a:t>        xlsBeans </a:t>
            </a:r>
            <a:r>
              <a:rPr lang="en-US" altLang="ja-JP" sz="1400" b="1"/>
              <a:t>= new XLSBeans();</a:t>
            </a:r>
          </a:p>
          <a:p>
            <a:r>
              <a:rPr lang="en-US" altLang="ja-JP" sz="1400" smtClean="0"/>
              <a:t>    }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doStop() throws Exception {</a:t>
            </a:r>
          </a:p>
          <a:p>
            <a:r>
              <a:rPr lang="en-US" altLang="ja-JP" sz="1400"/>
              <a:t>        // do nothing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64704"/>
          </a:xfrm>
        </p:spPr>
        <p:txBody>
          <a:bodyPr>
            <a:normAutofit/>
          </a:bodyPr>
          <a:lstStyle/>
          <a:p>
            <a:r>
              <a:rPr lang="ja-JP" altLang="en-US"/>
              <a:t>パラメータはフィールドとして</a:t>
            </a:r>
            <a:r>
              <a:rPr lang="ja-JP" altLang="en-US" smtClean="0"/>
              <a:t>定義</a:t>
            </a:r>
            <a:endParaRPr lang="en-US" altLang="ja-JP" smtClean="0"/>
          </a:p>
          <a:p>
            <a:r>
              <a:rPr lang="en-US" altLang="ja-JP" smtClean="0"/>
              <a:t>objectType</a:t>
            </a:r>
            <a:r>
              <a:rPr lang="ja-JP" altLang="en-US" smtClean="0"/>
              <a:t>の確認と</a:t>
            </a:r>
            <a:r>
              <a:rPr lang="en-US" altLang="ja-JP" smtClean="0"/>
              <a:t>XLSBeans</a:t>
            </a:r>
            <a:r>
              <a:rPr lang="ja-JP" altLang="en-US" smtClean="0"/>
              <a:t>のインスタンスを生成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675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/>
              <a:t>XLSBeansDataFormat</a:t>
            </a:r>
            <a:r>
              <a:rPr lang="ja-JP" altLang="en-US" sz="360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2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914486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void marshal(Exchange exchange, Object graph, OutputStream stream</a:t>
            </a:r>
            <a:r>
              <a:rPr lang="en-US" altLang="ja-JP" sz="1400" smtClean="0"/>
              <a:t>)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</a:t>
            </a:r>
            <a:r>
              <a:rPr lang="en-US" altLang="ja-JP" sz="1400"/>
              <a:t>throws Exception </a:t>
            </a:r>
            <a:r>
              <a:rPr lang="en-US" altLang="ja-JP" sz="1400" smtClean="0"/>
              <a:t>{</a:t>
            </a:r>
          </a:p>
          <a:p>
            <a:endParaRPr lang="en-US" altLang="ja-JP" sz="1400"/>
          </a:p>
          <a:p>
            <a:r>
              <a:rPr lang="en-US" altLang="ja-JP" sz="1400"/>
              <a:t>        throw new UnsupportedOperationException("Not supported yet.");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Object unmarshal(Exchange exchange, InputStream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throws </a:t>
            </a:r>
            <a:r>
              <a:rPr lang="en-US" altLang="ja-JP" sz="1400"/>
              <a:t>Exception </a:t>
            </a:r>
            <a:r>
              <a:rPr lang="en-US" altLang="ja-JP" sz="1400" smtClean="0"/>
              <a:t>{</a:t>
            </a:r>
          </a:p>
          <a:p>
            <a:endParaRPr lang="en-US" altLang="ja-JP" sz="1400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// XLSX</a:t>
            </a:r>
            <a:r>
              <a:rPr lang="ja-JP" altLang="en-US" sz="1400" b="1" smtClean="0"/>
              <a:t>形式のみ対応</a:t>
            </a:r>
            <a:r>
              <a:rPr lang="en-US" altLang="ja-JP" sz="1400" b="1" smtClean="0"/>
              <a:t>(</a:t>
            </a:r>
            <a:r>
              <a:rPr lang="ja-JP" altLang="en-US" sz="1400" b="1" smtClean="0"/>
              <a:t>固定</a:t>
            </a:r>
            <a:r>
              <a:rPr lang="en-US" altLang="ja-JP" sz="1400" b="1" smtClean="0"/>
              <a:t>)</a:t>
            </a:r>
            <a:endParaRPr lang="en-US" altLang="ja-JP" sz="1400" b="1"/>
          </a:p>
          <a:p>
            <a:r>
              <a:rPr lang="en-US" altLang="ja-JP" sz="1400" b="1"/>
              <a:t>        return xlsBeans.load(stream, objectType, WorkbookFinder.TYPE_XSSF);</a:t>
            </a:r>
          </a:p>
          <a:p>
            <a:r>
              <a:rPr lang="en-US" altLang="ja-JP" sz="1400"/>
              <a:t>    </a:t>
            </a:r>
            <a:r>
              <a:rPr lang="en-US" altLang="ja-JP" sz="1400" smtClean="0"/>
              <a:t>}</a:t>
            </a:r>
            <a:endParaRPr lang="en-US" altLang="ja-JP" sz="1400"/>
          </a:p>
          <a:p>
            <a:r>
              <a:rPr lang="en-US" altLang="ja-JP" sz="1400"/>
              <a:t>}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altLang="ja-JP" smtClean="0"/>
              <a:t>unmarshal</a:t>
            </a:r>
            <a:r>
              <a:rPr lang="ja-JP" altLang="en-US" smtClean="0"/>
              <a:t>のみ実装</a:t>
            </a:r>
            <a:endParaRPr lang="en-US" altLang="ja-JP" smtClean="0"/>
          </a:p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のインスタンスは、スレッドで共有しても問題ないので、先に生成しておく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smtClean="0"/>
              <a:t>テストライブラリの追加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</a:t>
            </a:r>
            <a:r>
              <a:rPr kumimoji="1" lang="ja-JP" altLang="en-US" smtClean="0"/>
              <a:t>では、いくつかの</a:t>
            </a:r>
            <a:r>
              <a:rPr lang="ja-JP" altLang="en-US" smtClean="0"/>
              <a:t>テストをサポートするライブラリを提供</a:t>
            </a:r>
            <a:endParaRPr lang="en-US" altLang="ja-JP" smtClean="0"/>
          </a:p>
          <a:p>
            <a:r>
              <a:rPr kumimoji="1" lang="en-US" altLang="ja-JP" smtClean="0"/>
              <a:t>Spring XML</a:t>
            </a:r>
            <a:r>
              <a:rPr kumimoji="1" lang="ja-JP" altLang="en-US" smtClean="0"/>
              <a:t>で作成したルートをテストするために、</a:t>
            </a:r>
            <a:r>
              <a:rPr kumimoji="1" lang="en-US" altLang="ja-JP" smtClean="0"/>
              <a:t>pom.xml</a:t>
            </a:r>
            <a:r>
              <a:rPr kumimoji="1" lang="ja-JP" altLang="en-US" smtClean="0"/>
              <a:t>に以下を追加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3573016"/>
            <a:ext cx="741682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&lt;groupId&gt;org.apache.camel&lt;/groupId&gt;</a:t>
            </a:r>
          </a:p>
          <a:p>
            <a:r>
              <a:rPr lang="en-US" altLang="ja-JP" sz="1400" b="1"/>
              <a:t>            &lt;artifactId&gt;camel-test-spring&lt;/artifactId&gt;</a:t>
            </a:r>
          </a:p>
          <a:p>
            <a:r>
              <a:rPr lang="en-US" altLang="ja-JP" sz="1400" b="1"/>
              <a:t>            &lt;version&gt;2.13.2&lt;/version&gt;</a:t>
            </a:r>
          </a:p>
          <a:p>
            <a:r>
              <a:rPr lang="en-US" altLang="ja-JP" sz="1400" b="1"/>
              <a:t>            &lt;scope&gt;test&lt;/scope&gt;</a:t>
            </a:r>
          </a:p>
          <a:p>
            <a:r>
              <a:rPr lang="en-US" altLang="ja-JP" sz="1400" b="1"/>
              <a:t>        &lt;/dependency&gt; </a:t>
            </a:r>
            <a:endParaRPr lang="en-US" altLang="ja-JP" sz="1400" b="1" smtClean="0"/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1051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テスト資材の配置 （</a:t>
            </a:r>
            <a:r>
              <a:rPr lang="en-US" altLang="ja-JP" sz="4400" smtClean="0"/>
              <a:t>1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テスト対象の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</a:t>
            </a:r>
            <a:r>
              <a:rPr kumimoji="1" lang="en-US" altLang="ja-JP" smtClean="0"/>
              <a:t>userlist.xlsx</a:t>
            </a:r>
            <a:r>
              <a:rPr kumimoji="1" lang="ja-JP" altLang="en-US" smtClean="0"/>
              <a:t>を、</a:t>
            </a:r>
            <a:r>
              <a:rPr kumimoji="1" lang="en-US" altLang="ja-JP" smtClean="0"/>
              <a:t>src\test\resources\jp\co\nttcom\eai\component\xlsbeans</a:t>
            </a:r>
            <a:r>
              <a:rPr kumimoji="1" lang="ja-JP" altLang="en-US" smtClean="0"/>
              <a:t>に配置</a:t>
            </a:r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1814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1403648" y="5805264"/>
            <a:ext cx="1944216" cy="804242"/>
          </a:xfrm>
          <a:prstGeom prst="wedgeRoundRectCallout">
            <a:avLst>
              <a:gd name="adj1" fmla="val -51404"/>
              <a:gd name="adj2" fmla="val -7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シート名は</a:t>
            </a:r>
            <a:r>
              <a:rPr kumimoji="1" lang="en-US" altLang="ja-JP" smtClean="0"/>
              <a:t>”UserList”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211960" y="2708920"/>
            <a:ext cx="3672408" cy="1080120"/>
          </a:xfrm>
          <a:prstGeom prst="wedgeRoundRectCallout">
            <a:avLst>
              <a:gd name="adj1" fmla="val -46479"/>
              <a:gd name="adj2" fmla="val 69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タイトル部分（背景が水色）は変更しないこと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2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テスト資材の配置 </a:t>
            </a:r>
            <a:r>
              <a:rPr lang="ja-JP" altLang="en-US" sz="4400" smtClean="0"/>
              <a:t>（</a:t>
            </a:r>
            <a:r>
              <a:rPr lang="en-US" altLang="ja-JP" sz="4400" smtClean="0"/>
              <a:t>2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src\test\jp\co\nttcom\eai\model</a:t>
            </a:r>
            <a:r>
              <a:rPr lang="ja-JP" altLang="en-US" smtClean="0"/>
              <a:t>に配置</a:t>
            </a:r>
            <a:endParaRPr lang="en-US" altLang="ja-JP" smtClean="0"/>
          </a:p>
          <a:p>
            <a:r>
              <a:rPr lang="en-US" altLang="ja-JP"/>
              <a:t>Excel</a:t>
            </a:r>
            <a:r>
              <a:rPr lang="ja-JP" altLang="en-US"/>
              <a:t>シートをマッピングするクラスを作成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780928"/>
            <a:ext cx="741682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@Sheet(name = "</a:t>
            </a:r>
            <a:r>
              <a:rPr lang="en-US" altLang="ja-JP" sz="1400" b="1"/>
              <a:t>UserList</a:t>
            </a:r>
            <a:r>
              <a:rPr lang="en-US" altLang="ja-JP" sz="1400"/>
              <a:t>")</a:t>
            </a:r>
          </a:p>
          <a:p>
            <a:r>
              <a:rPr lang="en-US" altLang="ja-JP" sz="1400"/>
              <a:t>public class UserList {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@LabelledCell(label = "title", type = LabelledCellType.Right)</a:t>
            </a:r>
          </a:p>
          <a:p>
            <a:r>
              <a:rPr lang="en-US" altLang="ja-JP" sz="1400"/>
              <a:t>    public String title;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@HorizontalRecords(tableLabel = "User List", recordClass = User.class)</a:t>
            </a:r>
          </a:p>
          <a:p>
            <a:r>
              <a:rPr lang="en-US" altLang="ja-JP" sz="1400"/>
              <a:t>    public List&lt;User&gt; users;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}  </a:t>
            </a:r>
            <a:endParaRPr lang="en-US" altLang="ja-JP" sz="1400"/>
          </a:p>
          <a:p>
            <a:r>
              <a:rPr lang="en-US" altLang="ja-JP" sz="1400"/>
              <a:t>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1619672" y="3212976"/>
            <a:ext cx="2160240" cy="504056"/>
          </a:xfrm>
          <a:prstGeom prst="wedgeRoundRectCallout">
            <a:avLst>
              <a:gd name="adj1" fmla="val -28875"/>
              <a:gd name="adj2" fmla="val 7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090220" y="3212976"/>
            <a:ext cx="3384376" cy="834191"/>
          </a:xfrm>
          <a:prstGeom prst="wedgeRoundRectCallout">
            <a:avLst>
              <a:gd name="adj1" fmla="val -61770"/>
              <a:gd name="adj2" fmla="val 109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内容が</a:t>
            </a:r>
            <a:r>
              <a:rPr lang="en-US" altLang="ja-JP" smtClean="0"/>
              <a:t>”title”</a:t>
            </a:r>
            <a:r>
              <a:rPr lang="ja-JP" altLang="en-US" smtClean="0"/>
              <a:t>のセルの右側のセルの値を</a:t>
            </a:r>
            <a:r>
              <a:rPr lang="en-US" altLang="ja-JP" smtClean="0"/>
              <a:t>title</a:t>
            </a:r>
            <a:r>
              <a:rPr lang="ja-JP" altLang="en-US" smtClean="0"/>
              <a:t>に設定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471868" y="5456843"/>
            <a:ext cx="4325636" cy="996493"/>
          </a:xfrm>
          <a:prstGeom prst="wedgeRoundRectCallout">
            <a:avLst>
              <a:gd name="adj1" fmla="val -61699"/>
              <a:gd name="adj2" fmla="val -5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“User List”</a:t>
            </a:r>
            <a:r>
              <a:rPr lang="ja-JP" altLang="en-US" smtClean="0"/>
              <a:t>のセルの下にある表の行の内容を</a:t>
            </a:r>
            <a:r>
              <a:rPr lang="en-US" altLang="ja-JP" smtClean="0"/>
              <a:t>User</a:t>
            </a:r>
            <a:r>
              <a:rPr lang="ja-JP" altLang="en-US" smtClean="0"/>
              <a:t>クラスにマッピングする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テスト資材の配置 </a:t>
            </a:r>
            <a:r>
              <a:rPr lang="ja-JP" altLang="en-US" sz="4400" smtClean="0"/>
              <a:t>（</a:t>
            </a:r>
            <a:r>
              <a:rPr lang="en-US" altLang="ja-JP" sz="4400" smtClean="0"/>
              <a:t>3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“User List”</a:t>
            </a:r>
            <a:r>
              <a:rPr kumimoji="1" lang="ja-JP" altLang="en-US" smtClean="0"/>
              <a:t>テーブルの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行の情報をマッピングする</a:t>
            </a:r>
            <a:r>
              <a:rPr kumimoji="1" lang="en-US" altLang="ja-JP" smtClean="0"/>
              <a:t>User</a:t>
            </a:r>
            <a:r>
              <a:rPr kumimoji="1" lang="ja-JP" altLang="en-US" smtClean="0"/>
              <a:t>クラスを</a:t>
            </a:r>
            <a:r>
              <a:rPr lang="ja-JP" altLang="en-US"/>
              <a:t>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92896"/>
            <a:ext cx="741682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public class User {</a:t>
            </a:r>
          </a:p>
          <a:p>
            <a:endParaRPr lang="en-US" altLang="ja-JP" sz="1400"/>
          </a:p>
          <a:p>
            <a:r>
              <a:rPr lang="en-US" altLang="ja-JP" sz="1400"/>
              <a:t>    @Column(columnName = "id")</a:t>
            </a:r>
          </a:p>
          <a:p>
            <a:r>
              <a:rPr lang="en-US" altLang="ja-JP" sz="1400"/>
              <a:t>    public int id;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"name")</a:t>
            </a:r>
          </a:p>
          <a:p>
            <a:r>
              <a:rPr lang="en-US" altLang="ja-JP" sz="1400"/>
              <a:t>    public String name;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"gender")</a:t>
            </a:r>
          </a:p>
          <a:p>
            <a:r>
              <a:rPr lang="en-US" altLang="ja-JP" sz="1400"/>
              <a:t>    public String gender;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"age")</a:t>
            </a:r>
          </a:p>
          <a:p>
            <a:r>
              <a:rPr lang="en-US" altLang="ja-JP" sz="1400"/>
              <a:t>    public int age;</a:t>
            </a:r>
          </a:p>
          <a:p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/>
              <a:t>}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3275856" y="2996952"/>
            <a:ext cx="3168352" cy="648072"/>
          </a:xfrm>
          <a:prstGeom prst="wedgeRoundRectCallout">
            <a:avLst>
              <a:gd name="adj1" fmla="val -51169"/>
              <a:gd name="adj2" fmla="val 80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“id”</a:t>
            </a:r>
            <a:r>
              <a:rPr kumimoji="1" lang="ja-JP" altLang="en-US" smtClean="0"/>
              <a:t>列の値をマッピング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概要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Apache Camel</a:t>
            </a:r>
            <a:r>
              <a:rPr lang="ja-JP" altLang="en-US" smtClean="0"/>
              <a:t>がサポートするデータフォーマットを変換する</a:t>
            </a:r>
            <a:r>
              <a:rPr lang="en-US" altLang="ja-JP" smtClean="0"/>
              <a:t>Data Format</a:t>
            </a:r>
            <a:r>
              <a:rPr lang="ja-JP" altLang="en-US" smtClean="0"/>
              <a:t>コンポーネントの仕組みを理解し、簡単なコンポーネントを作成</a:t>
            </a:r>
            <a:r>
              <a:rPr lang="ja-JP" altLang="en-US"/>
              <a:t>する</a:t>
            </a:r>
            <a:r>
              <a:rPr lang="ja-JP" altLang="en-US" smtClean="0"/>
              <a:t>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題材として、</a:t>
            </a:r>
            <a:r>
              <a:rPr lang="en-US" altLang="ja-JP" smtClean="0"/>
              <a:t>Amateras Project</a:t>
            </a:r>
            <a:r>
              <a:rPr lang="ja-JP" altLang="en-US" smtClean="0"/>
              <a:t>が提供する</a:t>
            </a:r>
            <a:r>
              <a:rPr lang="en-US" altLang="ja-JP" smtClean="0"/>
              <a:t>XLSBeans</a:t>
            </a:r>
            <a:r>
              <a:rPr lang="ja-JP" altLang="en-US" smtClean="0"/>
              <a:t>を使用し、</a:t>
            </a:r>
            <a:r>
              <a:rPr lang="en-US" altLang="ja-JP" smtClean="0"/>
              <a:t>Excel</a:t>
            </a:r>
            <a:r>
              <a:rPr lang="ja-JP" altLang="en-US" smtClean="0"/>
              <a:t>で作成された定型フォーマットからデータを読み取り、</a:t>
            </a:r>
            <a:r>
              <a:rPr lang="en-US" altLang="ja-JP" smtClean="0"/>
              <a:t>JavaBeans</a:t>
            </a:r>
            <a:r>
              <a:rPr lang="ja-JP" altLang="en-US" smtClean="0"/>
              <a:t>に変換する。</a:t>
            </a:r>
            <a:endParaRPr lang="en-US" altLang="ja-JP" smtClean="0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3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</a:t>
            </a:r>
            <a:r>
              <a:rPr lang="ja-JP" altLang="en-US" sz="4400" smtClean="0"/>
              <a:t>するルートの作成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テスト</a:t>
            </a:r>
            <a:r>
              <a:rPr lang="ja-JP" altLang="en-US" smtClean="0"/>
              <a:t>するルートは、</a:t>
            </a:r>
            <a:r>
              <a:rPr lang="en-US" altLang="ja-JP" smtClean="0"/>
              <a:t>”</a:t>
            </a:r>
            <a:r>
              <a:rPr lang="ja-JP" altLang="en-US" smtClean="0"/>
              <a:t>テストクラス名</a:t>
            </a:r>
            <a:r>
              <a:rPr lang="en-US" altLang="ja-JP" smtClean="0"/>
              <a:t>”-context.xml</a:t>
            </a:r>
          </a:p>
          <a:p>
            <a:pPr lvl="1"/>
            <a:r>
              <a:rPr lang="ja-JP" altLang="en-US" smtClean="0"/>
              <a:t>テストクラス名が</a:t>
            </a:r>
            <a:r>
              <a:rPr lang="en-US" altLang="ja-JP" smtClean="0"/>
              <a:t>XLSBeansDataFormatTest.java</a:t>
            </a:r>
            <a:r>
              <a:rPr lang="ja-JP" altLang="en-US" smtClean="0"/>
              <a:t>の場合は、</a:t>
            </a:r>
            <a:r>
              <a:rPr lang="en-US" altLang="ja-JP" smtClean="0"/>
              <a:t>XLSBeansDataFormatTest-context.xml</a:t>
            </a:r>
          </a:p>
          <a:p>
            <a:r>
              <a:rPr lang="en-US" altLang="ja-JP" smtClean="0"/>
              <a:t>Excel</a:t>
            </a:r>
            <a:r>
              <a:rPr lang="ja-JP" altLang="en-US" smtClean="0"/>
              <a:t>シートと同じディレクトリに配置する。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201938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&lt;?xml version="1.0" encoding="UTF-8" ?&gt;</a:t>
            </a:r>
          </a:p>
          <a:p>
            <a:r>
              <a:rPr lang="en-US" altLang="ja-JP" sz="1400"/>
              <a:t>&lt;</a:t>
            </a:r>
            <a:r>
              <a:rPr lang="en-US" altLang="ja-JP" sz="1400" smtClean="0"/>
              <a:t>beans ... &gt;</a:t>
            </a:r>
            <a:endParaRPr lang="en-US" altLang="ja-JP" sz="1400"/>
          </a:p>
          <a:p>
            <a:r>
              <a:rPr lang="en-US" altLang="ja-JP" sz="1400"/>
              <a:t>    &lt;camelContext xmlns="http://camel.apache.org/schema/spring"&gt;</a:t>
            </a:r>
          </a:p>
          <a:p>
            <a:r>
              <a:rPr lang="en-US" altLang="ja-JP" sz="1400" smtClean="0"/>
              <a:t>  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/>
              <a:t>            &lt;unmarshal&gt;</a:t>
            </a:r>
          </a:p>
          <a:p>
            <a:r>
              <a:rPr lang="en-US" altLang="ja-JP" sz="1400"/>
              <a:t>                &lt;custom ref="xlsBeansDataFormat" /&gt;</a:t>
            </a:r>
          </a:p>
          <a:p>
            <a:r>
              <a:rPr lang="en-US" altLang="ja-JP" sz="1400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&lt;</a:t>
            </a:r>
            <a:r>
              <a:rPr lang="en-US" altLang="ja-JP" sz="1400"/>
              <a:t>bean id="xlsBeansDataFormat"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class=“jp.co.nttcom.eai.component.xlsbeans.XLSBeansDataFormat</a:t>
            </a:r>
            <a:r>
              <a:rPr lang="en-US" altLang="ja-JP" sz="1400"/>
              <a:t>" &gt;</a:t>
            </a:r>
          </a:p>
          <a:p>
            <a:r>
              <a:rPr lang="en-US" altLang="ja-JP" sz="1400"/>
              <a:t>        &lt;property name="objectType" value="jp.co.nttcom.eai.model.UserList"</a:t>
            </a:r>
            <a:r>
              <a:rPr lang="en-US" altLang="ja-JP" sz="1400" smtClean="0"/>
              <a:t> </a:t>
            </a:r>
            <a:r>
              <a:rPr lang="en-US" altLang="ja-JP" sz="1400"/>
              <a:t>/&gt;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bean</a:t>
            </a:r>
            <a:r>
              <a:rPr lang="en-US" altLang="ja-JP" sz="1400" smtClean="0"/>
              <a:t>&gt;</a:t>
            </a:r>
          </a:p>
          <a:p>
            <a:r>
              <a:rPr lang="en-US" altLang="ja-JP" sz="1400" smtClean="0"/>
              <a:t>&lt;/</a:t>
            </a:r>
            <a:r>
              <a:rPr lang="en-US" altLang="ja-JP" sz="1400"/>
              <a:t>beans&gt;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7766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テストクラスの作成（</a:t>
            </a:r>
            <a:r>
              <a:rPr lang="en-US" altLang="ja-JP" sz="4400" smtClean="0"/>
              <a:t>1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作成した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ファイル、ルートを使用したテストクラス</a:t>
            </a:r>
            <a:r>
              <a:rPr kumimoji="1" lang="en-US" altLang="ja-JP" smtClean="0"/>
              <a:t>(XLSBeansDataFormatTest)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696721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jp.co.nttcom.eai.component.xlsbeans</a:t>
            </a:r>
            <a:r>
              <a:rPr lang="en-US" altLang="ja-JP" sz="1400"/>
              <a:t>;</a:t>
            </a:r>
          </a:p>
          <a:p>
            <a:endParaRPr lang="en-US" altLang="ja-JP" sz="1400"/>
          </a:p>
          <a:p>
            <a:r>
              <a:rPr lang="en-US" altLang="ja-JP" sz="1400" smtClean="0"/>
              <a:t>(snip) </a:t>
            </a:r>
          </a:p>
          <a:p>
            <a:endParaRPr lang="en-US" altLang="ja-JP" sz="1400"/>
          </a:p>
          <a:p>
            <a:r>
              <a:rPr lang="en-US" altLang="ja-JP" sz="1400"/>
              <a:t>@RunWith(SpringJUnit4ClassRunner.class)</a:t>
            </a:r>
          </a:p>
          <a:p>
            <a:r>
              <a:rPr lang="en-US" altLang="ja-JP" sz="1400"/>
              <a:t>@ContextConfiguration</a:t>
            </a:r>
          </a:p>
          <a:p>
            <a:r>
              <a:rPr lang="en-US" altLang="ja-JP" sz="1400"/>
              <a:t>public class </a:t>
            </a:r>
            <a:r>
              <a:rPr lang="en-US" altLang="ja-JP" sz="1400" smtClean="0"/>
              <a:t>XLSBeansDataFormatTest </a:t>
            </a:r>
            <a:r>
              <a:rPr lang="en-US" altLang="ja-JP" sz="1400"/>
              <a:t>{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</a:t>
            </a:r>
            <a:r>
              <a:rPr lang="en-US" altLang="ja-JP" sz="1400"/>
              <a:t>@Produce(uri = "direct:unmarshal")</a:t>
            </a:r>
          </a:p>
          <a:p>
            <a:r>
              <a:rPr lang="en-US" altLang="ja-JP" sz="1400"/>
              <a:t>    private ProducerTemplate template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    @EndpointInject(uri = "mock:unmarshal")</a:t>
            </a:r>
          </a:p>
          <a:p>
            <a:r>
              <a:rPr lang="en-US" altLang="ja-JP" sz="1400"/>
              <a:t>    private MockEndpoint mock;</a:t>
            </a:r>
          </a:p>
          <a:p>
            <a:endParaRPr lang="en-US" altLang="ja-JP" sz="1400"/>
          </a:p>
          <a:p>
            <a:endParaRPr lang="en-US" altLang="ja-JP" sz="1400" b="1" smtClean="0"/>
          </a:p>
          <a:p>
            <a:r>
              <a:rPr lang="en-US" altLang="ja-JP" sz="1400" b="1" smtClean="0"/>
              <a:t>:</a:t>
            </a:r>
          </a:p>
          <a:p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4067944" y="3284984"/>
            <a:ext cx="3672408" cy="1080120"/>
          </a:xfrm>
          <a:prstGeom prst="wedgeRoundRectCallout">
            <a:avLst>
              <a:gd name="adj1" fmla="val -49218"/>
              <a:gd name="adj2" fmla="val 73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テストルートの</a:t>
            </a:r>
            <a:r>
              <a:rPr lang="en-US" altLang="ja-JP" sz="1400" smtClean="0"/>
              <a:t>”&lt;</a:t>
            </a:r>
            <a:r>
              <a:rPr lang="en-US" altLang="ja-JP" sz="1400"/>
              <a:t>from uri</a:t>
            </a:r>
            <a:r>
              <a:rPr lang="en-US" altLang="ja-JP" sz="1400" smtClean="0"/>
              <a:t>=“direct:unmarshal”/&gt;”</a:t>
            </a:r>
            <a:r>
              <a:rPr lang="ja-JP" altLang="en-US" sz="1400" smtClean="0"/>
              <a:t>に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データを送付するためのオブジェクト。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インジェクトされる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  <p:sp>
        <p:nvSpPr>
          <p:cNvPr id="6" name="角丸四角形吹き出し 5"/>
          <p:cNvSpPr/>
          <p:nvPr/>
        </p:nvSpPr>
        <p:spPr>
          <a:xfrm>
            <a:off x="4427984" y="4869160"/>
            <a:ext cx="3888432" cy="720080"/>
          </a:xfrm>
          <a:prstGeom prst="wedgeRoundRectCallout">
            <a:avLst>
              <a:gd name="adj1" fmla="val -59661"/>
              <a:gd name="adj2" fmla="val 63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テストルートの</a:t>
            </a:r>
            <a:endParaRPr kumimoji="1" lang="en-US" altLang="ja-JP" sz="1400" smtClean="0"/>
          </a:p>
          <a:p>
            <a:pPr algn="ctr"/>
            <a:r>
              <a:rPr kumimoji="1" lang="en-US" altLang="ja-JP" sz="1400" smtClean="0"/>
              <a:t>”</a:t>
            </a:r>
            <a:r>
              <a:rPr lang="en-US" altLang="ja-JP" sz="1400" smtClean="0"/>
              <a:t> </a:t>
            </a:r>
            <a:r>
              <a:rPr lang="en-US" altLang="ja-JP" sz="1400"/>
              <a:t>&lt;to uri</a:t>
            </a:r>
            <a:r>
              <a:rPr lang="en-US" altLang="ja-JP" sz="1400" smtClean="0"/>
              <a:t>=“mock:unmarshal” /&gt;”</a:t>
            </a:r>
            <a:r>
              <a:rPr lang="ja-JP" altLang="en-US" sz="1400" smtClean="0"/>
              <a:t>のモック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37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テストクラスの作成</a:t>
            </a:r>
            <a:r>
              <a:rPr lang="ja-JP" altLang="en-US" sz="4400" smtClean="0"/>
              <a:t>（</a:t>
            </a:r>
            <a:r>
              <a:rPr lang="en-US" altLang="ja-JP" sz="4400" smtClean="0"/>
              <a:t>2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smtClean="0"/>
              <a:t>&lt;</a:t>
            </a:r>
            <a:r>
              <a:rPr lang="en-US" altLang="ja-JP" sz="2400"/>
              <a:t>to </a:t>
            </a:r>
            <a:r>
              <a:rPr lang="en-US" altLang="ja-JP" sz="2400" smtClean="0"/>
              <a:t>uri=“mock:unmarshal</a:t>
            </a:r>
            <a:r>
              <a:rPr lang="en-US" altLang="ja-JP" sz="2400"/>
              <a:t>” </a:t>
            </a:r>
            <a:r>
              <a:rPr lang="en-US" altLang="ja-JP" sz="2400" smtClean="0"/>
              <a:t>/&gt;</a:t>
            </a:r>
            <a:r>
              <a:rPr lang="ja-JP" altLang="en-US" sz="2400" smtClean="0"/>
              <a:t>が受け取る</a:t>
            </a:r>
            <a:r>
              <a:rPr lang="en-US" altLang="ja-JP" sz="2400" smtClean="0"/>
              <a:t>BODY</a:t>
            </a:r>
            <a:r>
              <a:rPr lang="ja-JP" altLang="en-US" sz="2400" smtClean="0"/>
              <a:t>が、</a:t>
            </a:r>
            <a:r>
              <a:rPr lang="en-US" altLang="ja-JP" sz="2400" smtClean="0"/>
              <a:t>UserList</a:t>
            </a:r>
            <a:r>
              <a:rPr lang="ja-JP" altLang="en-US" sz="2400" smtClean="0"/>
              <a:t>のインスタンスであることなどを確認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2483599"/>
            <a:ext cx="7848872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</a:t>
            </a:r>
            <a:r>
              <a:rPr lang="ja-JP" altLang="en-US" sz="1400"/>
              <a:t> </a:t>
            </a:r>
            <a:r>
              <a:rPr lang="ja-JP" altLang="en-US" sz="1400" smtClean="0"/>
              <a:t> </a:t>
            </a:r>
            <a:r>
              <a:rPr lang="en-US" altLang="ja-JP" sz="1400" smtClean="0"/>
              <a:t>@</a:t>
            </a:r>
            <a:r>
              <a:rPr lang="en-US" altLang="ja-JP" sz="1400"/>
              <a:t>Test</a:t>
            </a:r>
          </a:p>
          <a:p>
            <a:r>
              <a:rPr lang="en-US" altLang="ja-JP" sz="1400"/>
              <a:t>    public void testUnmarshal()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期待値の設定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Exchange</a:t>
            </a:r>
            <a:r>
              <a:rPr lang="ja-JP" altLang="en-US" sz="1400" smtClean="0"/>
              <a:t>を</a:t>
            </a:r>
            <a:r>
              <a:rPr lang="en-US" altLang="ja-JP" sz="1400" smtClean="0"/>
              <a:t>1</a:t>
            </a:r>
            <a:r>
              <a:rPr lang="ja-JP" altLang="en-US" sz="1400" smtClean="0"/>
              <a:t>つ受け取り、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が</a:t>
            </a:r>
            <a:r>
              <a:rPr lang="en-US" altLang="ja-JP" sz="1400" smtClean="0"/>
              <a:t>UserList</a:t>
            </a:r>
            <a:r>
              <a:rPr lang="ja-JP" altLang="en-US" sz="1400" smtClean="0"/>
              <a:t>のインスタンスであること</a:t>
            </a:r>
            <a:endParaRPr lang="en-US" altLang="ja-JP" sz="1400"/>
          </a:p>
          <a:p>
            <a:r>
              <a:rPr lang="en-US" altLang="ja-JP" sz="1400"/>
              <a:t>        mock.expectedMessageCount(1);</a:t>
            </a:r>
          </a:p>
          <a:p>
            <a:r>
              <a:rPr lang="en-US" altLang="ja-JP" sz="1400"/>
              <a:t>        mock.message(0).body().isInstanceOf(UserList.class</a:t>
            </a:r>
            <a:r>
              <a:rPr lang="en-US" altLang="ja-JP" sz="1400" smtClean="0"/>
              <a:t>);</a:t>
            </a:r>
          </a:p>
          <a:p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ja-JP" altLang="en-US" sz="1400" smtClean="0"/>
              <a:t>テスト用の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ファイルを、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として送信する</a:t>
            </a:r>
            <a:endParaRPr lang="en-US" altLang="ja-JP" sz="1400"/>
          </a:p>
          <a:p>
            <a:r>
              <a:rPr lang="en-US" altLang="ja-JP" sz="1400"/>
              <a:t>        String fileName = getClass().getResource("</a:t>
            </a:r>
            <a:r>
              <a:rPr lang="en-US" altLang="ja-JP" sz="1400" smtClean="0"/>
              <a:t>userlist.xlsx</a:t>
            </a:r>
            <a:r>
              <a:rPr lang="en-US" altLang="ja-JP" sz="1400"/>
              <a:t>").getFile();</a:t>
            </a:r>
          </a:p>
          <a:p>
            <a:r>
              <a:rPr lang="en-US" altLang="ja-JP" sz="1400"/>
              <a:t>        template.sendBody(new File(fileName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期待値を満たしていることを確認</a:t>
            </a:r>
            <a:endParaRPr lang="en-US" altLang="ja-JP" sz="1400"/>
          </a:p>
          <a:p>
            <a:r>
              <a:rPr lang="en-US" altLang="ja-JP" sz="1400"/>
              <a:t>        mock.assertIsSatisfied();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BODY</a:t>
            </a:r>
            <a:r>
              <a:rPr lang="ja-JP" altLang="en-US" sz="1400" smtClean="0"/>
              <a:t>を取得して、タイトル、</a:t>
            </a:r>
            <a:r>
              <a:rPr lang="en-US" altLang="ja-JP" sz="1400" smtClean="0"/>
              <a:t>User</a:t>
            </a:r>
            <a:r>
              <a:rPr lang="ja-JP" altLang="en-US" sz="1400" smtClean="0"/>
              <a:t>の数を確認</a:t>
            </a:r>
            <a:endParaRPr lang="en-US" altLang="ja-JP" sz="1400"/>
          </a:p>
          <a:p>
            <a:r>
              <a:rPr lang="en-US" altLang="ja-JP" sz="1400"/>
              <a:t>        UserList userList =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mock.getReceivedExchanges</a:t>
            </a:r>
            <a:r>
              <a:rPr lang="en-US" altLang="ja-JP" sz="1400"/>
              <a:t>().get(0).getIn().getBody(UserList.class);</a:t>
            </a:r>
          </a:p>
          <a:p>
            <a:r>
              <a:rPr lang="en-US" altLang="ja-JP" sz="1400" smtClean="0"/>
              <a:t>        assertThat(userList.title</a:t>
            </a:r>
            <a:r>
              <a:rPr lang="en-US" altLang="ja-JP" sz="1400"/>
              <a:t>, is("</a:t>
            </a:r>
            <a:r>
              <a:rPr lang="ja-JP" altLang="en-US" sz="1400"/>
              <a:t>ユーザリスト</a:t>
            </a:r>
            <a:r>
              <a:rPr lang="en-US" altLang="ja-JP" sz="1400"/>
              <a:t>"));</a:t>
            </a:r>
          </a:p>
          <a:p>
            <a:r>
              <a:rPr lang="en-US" altLang="ja-JP" sz="1400"/>
              <a:t>        assertThat(userList.users, hasSize(5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演習</a:t>
            </a:r>
            <a:r>
              <a:rPr lang="en-US" altLang="ja-JP" sz="4400" smtClean="0"/>
              <a:t>1 Excel</a:t>
            </a:r>
            <a:r>
              <a:rPr lang="ja-JP" altLang="en-US" sz="4400" smtClean="0"/>
              <a:t>形式の指定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332856"/>
          </a:xfrm>
        </p:spPr>
        <p:txBody>
          <a:bodyPr/>
          <a:lstStyle/>
          <a:p>
            <a:r>
              <a:rPr kumimoji="1" lang="ja-JP" altLang="en-US" smtClean="0"/>
              <a:t>入力の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形式</a:t>
            </a:r>
            <a:r>
              <a:rPr kumimoji="1" lang="en-US" altLang="ja-JP" smtClean="0"/>
              <a:t>(bookType)</a:t>
            </a:r>
            <a:r>
              <a:rPr kumimoji="1" lang="ja-JP" altLang="en-US" smtClean="0"/>
              <a:t>を選択可能とする。</a:t>
            </a:r>
            <a:endParaRPr kumimoji="1" lang="en-US" altLang="ja-JP" smtClean="0"/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HSSF” Excel 2003</a:t>
            </a:r>
            <a:r>
              <a:rPr lang="ja-JP" altLang="en-US" smtClean="0"/>
              <a:t>形式 拡張子 </a:t>
            </a:r>
            <a:r>
              <a:rPr lang="en-US" altLang="ja-JP" smtClean="0"/>
              <a:t>.xls  (Apache POI)</a:t>
            </a:r>
          </a:p>
          <a:p>
            <a:pPr lvl="1"/>
            <a:r>
              <a:rPr kumimoji="1" lang="en-US" altLang="ja-JP" smtClean="0"/>
              <a:t>“XSSF” Excel 2007</a:t>
            </a:r>
            <a:r>
              <a:rPr kumimoji="1" lang="ja-JP" altLang="en-US" smtClean="0"/>
              <a:t>形式 拡張子 </a:t>
            </a:r>
            <a:r>
              <a:rPr kumimoji="1" lang="en-US" altLang="ja-JP" smtClean="0"/>
              <a:t>.xlsx (Apache POI)</a:t>
            </a:r>
          </a:p>
          <a:p>
            <a:pPr lvl="1"/>
            <a:r>
              <a:rPr lang="en-US" altLang="ja-JP" smtClean="0"/>
              <a:t>“JXL”   Excel 2003</a:t>
            </a:r>
            <a:r>
              <a:rPr lang="ja-JP" altLang="en-US" smtClean="0"/>
              <a:t>形式 拡張子 </a:t>
            </a:r>
            <a:r>
              <a:rPr lang="en-US" altLang="ja-JP" smtClean="0"/>
              <a:t>.xls  (Java Excel API) 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414479"/>
            <a:ext cx="770485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Object unmarshal(Exchange exchange, InputStream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throws </a:t>
            </a:r>
            <a:r>
              <a:rPr lang="en-US" altLang="ja-JP" sz="1400"/>
              <a:t>Exception </a:t>
            </a:r>
            <a:r>
              <a:rPr lang="en-US" altLang="ja-JP" sz="1400" smtClean="0"/>
              <a:t>{</a:t>
            </a:r>
          </a:p>
          <a:p>
            <a:endParaRPr lang="en-US" altLang="ja-JP" sz="1400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// XLSX</a:t>
            </a:r>
            <a:r>
              <a:rPr lang="ja-JP" altLang="en-US" sz="1400" b="1" smtClean="0"/>
              <a:t>形式のみ対応</a:t>
            </a:r>
            <a:r>
              <a:rPr lang="en-US" altLang="ja-JP" sz="1400" b="1" smtClean="0"/>
              <a:t>(</a:t>
            </a:r>
            <a:r>
              <a:rPr lang="ja-JP" altLang="en-US" sz="1400" b="1" smtClean="0"/>
              <a:t>固定</a:t>
            </a:r>
            <a:r>
              <a:rPr lang="en-US" altLang="ja-JP" sz="1400" b="1" smtClean="0"/>
              <a:t>)</a:t>
            </a:r>
            <a:endParaRPr lang="en-US" altLang="ja-JP" sz="1400" b="1"/>
          </a:p>
          <a:p>
            <a:r>
              <a:rPr lang="en-US" altLang="ja-JP" sz="1400" b="1"/>
              <a:t>        return xlsBeans.load(stream, objectType, WorkbookFinder.TYPE_XSSF);</a:t>
            </a:r>
          </a:p>
          <a:p>
            <a:r>
              <a:rPr lang="en-US" altLang="ja-JP" sz="1400"/>
              <a:t>    </a:t>
            </a:r>
            <a:r>
              <a:rPr lang="en-US" altLang="ja-JP" sz="1400" smtClean="0"/>
              <a:t>}</a:t>
            </a:r>
            <a:endParaRPr lang="en-US" altLang="ja-JP" sz="1400"/>
          </a:p>
          <a:p>
            <a:r>
              <a:rPr lang="en-US" altLang="ja-JP" sz="1400"/>
              <a:t>}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正方形/長方形 4"/>
          <p:cNvSpPr/>
          <p:nvPr/>
        </p:nvSpPr>
        <p:spPr>
          <a:xfrm>
            <a:off x="4427984" y="4581128"/>
            <a:ext cx="23762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940152" y="3429000"/>
            <a:ext cx="2808312" cy="1051376"/>
          </a:xfrm>
          <a:prstGeom prst="wedgeRoundRectCallout">
            <a:avLst>
              <a:gd name="adj1" fmla="val -33532"/>
              <a:gd name="adj2" fmla="val 65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ここを設定可能とする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smtClean="0"/>
              <a:t>演習</a:t>
            </a:r>
            <a:r>
              <a:rPr lang="en-US" altLang="ja-JP" sz="4000" smtClean="0"/>
              <a:t>2</a:t>
            </a:r>
            <a:r>
              <a:rPr lang="ja-JP" altLang="en-US" sz="4000"/>
              <a:t> </a:t>
            </a:r>
            <a:r>
              <a:rPr lang="en-US" altLang="ja-JP" sz="4000" smtClean="0"/>
              <a:t>XLSBeansConfig </a:t>
            </a:r>
            <a:endParaRPr kumimoji="1" lang="ja-JP" altLang="en-US" sz="4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/>
          <a:lstStyle/>
          <a:p>
            <a:r>
              <a:rPr lang="ja-JP" altLang="en-US" smtClean="0"/>
              <a:t>読み込んだ文字列のトリムなど、読み込み時の動作をカスタマイズ可能とする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564904"/>
            <a:ext cx="770485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XLSBeans xlsBeans = new XLSBeans();</a:t>
            </a:r>
          </a:p>
          <a:p>
            <a:r>
              <a:rPr lang="en-US" altLang="ja-JP" sz="1400" smtClean="0"/>
              <a:t>// </a:t>
            </a:r>
            <a:r>
              <a:rPr lang="ja-JP" altLang="en-US" sz="1400" smtClean="0"/>
              <a:t>読み込み時の動作を設定する情報</a:t>
            </a:r>
            <a:endParaRPr lang="en-US" altLang="ja-JP" sz="1400"/>
          </a:p>
          <a:p>
            <a:r>
              <a:rPr lang="en-US" altLang="ja-JP" sz="1400" smtClean="0"/>
              <a:t>XLSBeansConfig config = new XLSBeansConfig();</a:t>
            </a:r>
          </a:p>
          <a:p>
            <a:r>
              <a:rPr lang="en-US" altLang="ja-JP" sz="1400" smtClean="0"/>
              <a:t>// </a:t>
            </a:r>
            <a:r>
              <a:rPr lang="ja-JP" altLang="en-US" sz="1400" smtClean="0"/>
              <a:t>文字列を</a:t>
            </a:r>
            <a:r>
              <a:rPr lang="en-US" altLang="ja-JP" sz="1400" smtClean="0"/>
              <a:t>trim</a:t>
            </a:r>
          </a:p>
          <a:p>
            <a:r>
              <a:rPr lang="en-US" altLang="ja-JP" sz="1400" smtClean="0"/>
              <a:t>config.setTrimText(trim);</a:t>
            </a:r>
            <a:endParaRPr lang="en-US" altLang="ja-JP" sz="1400"/>
          </a:p>
          <a:p>
            <a:r>
              <a:rPr lang="en-US" altLang="ja-JP" sz="1400" smtClean="0"/>
              <a:t>xlsBeans.setConfig(config);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4149080"/>
            <a:ext cx="770485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</a:t>
            </a:r>
            <a:r>
              <a:rPr lang="ja-JP" altLang="en-US" sz="1400"/>
              <a:t> </a:t>
            </a:r>
            <a:r>
              <a:rPr lang="ja-JP" altLang="en-US" sz="1400" smtClean="0"/>
              <a:t>  </a:t>
            </a:r>
            <a:r>
              <a:rPr lang="en-US" altLang="ja-JP" sz="1400" smtClean="0"/>
              <a:t>&lt;</a:t>
            </a:r>
            <a:r>
              <a:rPr lang="en-US" altLang="ja-JP" sz="1400"/>
              <a:t>bean id="xlsBeansDataFormat</a:t>
            </a:r>
            <a:r>
              <a:rPr lang="en-US" altLang="ja-JP" sz="1400"/>
              <a:t>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 class=“jp.co.nttcom.eai.component.xlsbeans.XLSBeansDataFormat</a:t>
            </a:r>
            <a:r>
              <a:rPr lang="en-US" altLang="ja-JP" sz="1400"/>
              <a:t>" &gt;</a:t>
            </a:r>
          </a:p>
          <a:p>
            <a:r>
              <a:rPr lang="en-US" altLang="ja-JP" sz="1400"/>
              <a:t>        &lt;property name="objectType</a:t>
            </a:r>
            <a:r>
              <a:rPr lang="en-US" altLang="ja-JP" sz="1400"/>
              <a:t>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           value=“jp.co.nttcom.eai.component.xlsbeans.UserList</a:t>
            </a:r>
            <a:r>
              <a:rPr lang="en-US" altLang="ja-JP" sz="1400"/>
              <a:t>" /&gt;</a:t>
            </a:r>
          </a:p>
          <a:p>
            <a:r>
              <a:rPr lang="en-US" altLang="ja-JP" sz="1400"/>
              <a:t>        &lt;property name="bookType" value="XSSF" /&gt;</a:t>
            </a:r>
          </a:p>
          <a:p>
            <a:r>
              <a:rPr lang="en-US" altLang="ja-JP" sz="1400"/>
              <a:t>        </a:t>
            </a:r>
            <a:r>
              <a:rPr lang="en-US" altLang="ja-JP" sz="1400" b="1"/>
              <a:t>&lt;property name="config" ref="config" /&gt;</a:t>
            </a:r>
          </a:p>
          <a:p>
            <a:r>
              <a:rPr lang="en-US" altLang="ja-JP" sz="1400"/>
              <a:t>    &lt;/bean&gt;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 b="1"/>
              <a:t>    &lt;bean id="config" class="net.java.amateras.xlsbeans.XLSBeansConfig" &gt;</a:t>
            </a:r>
          </a:p>
          <a:p>
            <a:r>
              <a:rPr lang="en-US" altLang="ja-JP" sz="1400" b="1"/>
              <a:t>        &lt;property name="trimText" value="true" /&gt;</a:t>
            </a:r>
          </a:p>
          <a:p>
            <a:r>
              <a:rPr lang="en-US" altLang="ja-JP" sz="1400" b="1"/>
              <a:t>    &lt;/bean&gt;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314740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モデラーでのコンポーネント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altLang="ja-JP" smtClean="0"/>
              <a:t>Spring</a:t>
            </a:r>
            <a:r>
              <a:rPr lang="ja-JP" altLang="en-US"/>
              <a:t> </a:t>
            </a:r>
            <a:r>
              <a:rPr lang="en-US" altLang="ja-JP" smtClean="0"/>
              <a:t>XML</a:t>
            </a:r>
            <a:r>
              <a:rPr lang="ja-JP" altLang="en-US" smtClean="0"/>
              <a:t>をもとに、モデラーのコンポーネントをどのように提供するか検討する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780928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角丸四角形吹き出し 4"/>
          <p:cNvSpPr/>
          <p:nvPr/>
        </p:nvSpPr>
        <p:spPr>
          <a:xfrm>
            <a:off x="4716016" y="2492896"/>
            <a:ext cx="3168352" cy="864096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データ変換として提供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3528" y="3429000"/>
            <a:ext cx="43204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5576" y="4893543"/>
            <a:ext cx="6952728" cy="9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21176" y="4077072"/>
            <a:ext cx="3479216" cy="1152128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共有できるので、データ変換のオプションとして提供</a:t>
            </a:r>
            <a:endParaRPr lang="en-US" altLang="ja-JP" smtClean="0"/>
          </a:p>
          <a:p>
            <a:pPr algn="ctr"/>
            <a:r>
              <a:rPr kumimoji="1" lang="en-US" altLang="ja-JP" smtClean="0"/>
              <a:t>objectType</a:t>
            </a:r>
            <a:r>
              <a:rPr kumimoji="1" lang="ja-JP" altLang="en-US" smtClean="0"/>
              <a:t>はパラメータ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8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Data Format</a:t>
            </a:r>
            <a:r>
              <a:rPr kumimoji="1" lang="ja-JP" altLang="en-US" sz="4400" smtClean="0"/>
              <a:t>とは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EIP</a:t>
            </a:r>
            <a:r>
              <a:rPr kumimoji="1" lang="ja-JP" altLang="en-US" smtClean="0"/>
              <a:t>における</a:t>
            </a:r>
            <a:r>
              <a:rPr kumimoji="1" lang="en-US" altLang="ja-JP" smtClean="0"/>
              <a:t>Message Translator</a:t>
            </a:r>
            <a:r>
              <a:rPr lang="ja-JP" altLang="en-US" smtClean="0"/>
              <a:t>（メッセージ変換）を提供する仕組み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endParaRPr kumimoji="1" lang="en-US" altLang="ja-JP"/>
          </a:p>
          <a:p>
            <a:r>
              <a:rPr lang="en-US" altLang="ja-JP" smtClean="0"/>
              <a:t>Camel</a:t>
            </a:r>
            <a:r>
              <a:rPr lang="ja-JP" altLang="en-US" smtClean="0"/>
              <a:t>では、コンポーネントとして、以下のコンポーネントを提供</a:t>
            </a:r>
            <a:endParaRPr lang="en-US" altLang="ja-JP" smtClean="0"/>
          </a:p>
          <a:p>
            <a:pPr lvl="1"/>
            <a:r>
              <a:rPr kumimoji="1" lang="en-US" altLang="ja-JP" smtClean="0"/>
              <a:t>Bindy </a:t>
            </a:r>
          </a:p>
          <a:p>
            <a:pPr lvl="1"/>
            <a:r>
              <a:rPr lang="en-US" altLang="ja-JP" smtClean="0"/>
              <a:t>JAXB</a:t>
            </a:r>
          </a:p>
          <a:p>
            <a:pPr lvl="1"/>
            <a:r>
              <a:rPr kumimoji="1" lang="en-US" altLang="ja-JP" smtClean="0"/>
              <a:t>Zip</a:t>
            </a:r>
          </a:p>
          <a:p>
            <a:pPr lvl="1"/>
            <a:r>
              <a:rPr lang="en-US" altLang="ja-JP" smtClean="0"/>
              <a:t>Jackson</a:t>
            </a:r>
          </a:p>
          <a:p>
            <a:pPr lvl="1"/>
            <a:r>
              <a:rPr kumimoji="1" lang="en-US" altLang="ja-JP"/>
              <a:t>...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  <p:pic>
        <p:nvPicPr>
          <p:cNvPr id="1026" name="Picture 2" descr="http://www.enterpriseintegrationpatterns.com/img/MessageTransl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6616"/>
            <a:ext cx="305564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smtClean="0"/>
              <a:t>使用例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JAXB</a:t>
            </a:r>
            <a:r>
              <a:rPr lang="ja-JP" altLang="en-US" smtClean="0"/>
              <a:t>コンポーネントを使って、</a:t>
            </a:r>
            <a:r>
              <a:rPr lang="en-US" altLang="ja-JP" smtClean="0"/>
              <a:t>XML</a:t>
            </a:r>
            <a:r>
              <a:rPr lang="ja-JP" altLang="en-US" smtClean="0"/>
              <a:t>⇔</a:t>
            </a:r>
            <a:r>
              <a:rPr lang="en-US" altLang="ja-JP" smtClean="0"/>
              <a:t>JavaBeans</a:t>
            </a:r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23309"/>
              </p:ext>
            </p:extLst>
          </p:nvPr>
        </p:nvGraphicFramePr>
        <p:xfrm>
          <a:off x="539552" y="2265126"/>
          <a:ext cx="7632848" cy="4293311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42933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&lt;camelContext id="camel" xmlns="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http://camel.apache.org/schema/spring"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&lt;dataFormats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&lt;!– JAXB</a:t>
                      </a:r>
                      <a:r>
                        <a:rPr lang="ja-JP" alt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のオプション設定 </a:t>
                      </a:r>
                      <a:r>
                        <a:rPr lang="en-US" altLang="ja-JP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--&gt;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  &lt;jaxb id="myJaxb" prettyPrint="true" 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/&gt;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&lt;/dataFormats&gt;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XML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uri="direct:start"/&gt;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 XML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&lt;unmarshal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uri="mock:result"/&gt;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&lt;/camelContext&gt;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3851920" y="3287272"/>
            <a:ext cx="4032448" cy="1437872"/>
          </a:xfrm>
          <a:prstGeom prst="wedgeRoundRectCallout">
            <a:avLst>
              <a:gd name="adj1" fmla="val -70721"/>
              <a:gd name="adj2" fmla="val 1836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&lt;marshal&gt;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 </a:t>
            </a:r>
            <a:r>
              <a:rPr kumimoji="1" lang="en-US" altLang="ja-JP" sz="1400" smtClean="0">
                <a:solidFill>
                  <a:schemeClr val="tx1"/>
                </a:solidFill>
              </a:rPr>
              <a:t> &lt;jaxb prettyPrint=“true” /&gt;</a:t>
            </a:r>
          </a:p>
          <a:p>
            <a:r>
              <a:rPr lang="en-US" altLang="ja-JP" sz="1400" smtClean="0">
                <a:solidFill>
                  <a:schemeClr val="tx1"/>
                </a:solidFill>
              </a:rPr>
              <a:t>&lt;/marshal&gt;</a:t>
            </a:r>
          </a:p>
          <a:p>
            <a:endParaRPr kumimoji="1" lang="en-US" altLang="ja-JP" sz="1400" smtClean="0">
              <a:solidFill>
                <a:schemeClr val="tx1"/>
              </a:solidFill>
            </a:endParaRPr>
          </a:p>
          <a:p>
            <a:r>
              <a:rPr kumimoji="1" lang="ja-JP" altLang="en-US" sz="1400" smtClean="0">
                <a:solidFill>
                  <a:schemeClr val="tx1"/>
                </a:solidFill>
              </a:rPr>
              <a:t>でも</a:t>
            </a:r>
            <a:r>
              <a:rPr kumimoji="1" lang="en-US" altLang="ja-JP" sz="1400" smtClean="0">
                <a:solidFill>
                  <a:schemeClr val="tx1"/>
                </a:solidFill>
              </a:rPr>
              <a:t>OK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XLSBeans</a:t>
            </a:r>
            <a:r>
              <a:rPr kumimoji="1" lang="ja-JP" altLang="en-US" sz="4400" smtClean="0"/>
              <a:t>とは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Amateras Project</a:t>
            </a:r>
            <a:r>
              <a:rPr lang="ja-JP" altLang="en-US" smtClean="0"/>
              <a:t>が提供する、アノテーションを付与した</a:t>
            </a:r>
            <a:r>
              <a:rPr lang="en-US" altLang="ja-JP" smtClean="0"/>
              <a:t>Java Beans</a:t>
            </a:r>
            <a:r>
              <a:rPr lang="ja-JP" altLang="en-US" smtClean="0"/>
              <a:t>と</a:t>
            </a:r>
            <a:r>
              <a:rPr lang="en-US" altLang="ja-JP" smtClean="0"/>
              <a:t>Excel</a:t>
            </a:r>
            <a:r>
              <a:rPr lang="ja-JP" altLang="en-US" smtClean="0"/>
              <a:t>をマッピングするライブラリ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504" y="2564904"/>
            <a:ext cx="475252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/>
              <a:t>@Sheet(name = "UserList")</a:t>
            </a:r>
          </a:p>
          <a:p>
            <a:r>
              <a:rPr lang="en-US" altLang="ja-JP" sz="1000"/>
              <a:t>public class UserList {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@LabelledCell(label = "title", type = LabelledCellType.Right)</a:t>
            </a:r>
          </a:p>
          <a:p>
            <a:r>
              <a:rPr lang="en-US" altLang="ja-JP" sz="1000"/>
              <a:t>    public String title;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@HorizontalRecords(tableLabel = "User List", recordClass = User.class)</a:t>
            </a:r>
          </a:p>
          <a:p>
            <a:r>
              <a:rPr lang="en-US" altLang="ja-JP" sz="1000"/>
              <a:t>    public List&lt;User&gt; users</a:t>
            </a:r>
            <a:r>
              <a:rPr lang="en-US" altLang="ja-JP" sz="1000" smtClean="0"/>
              <a:t>;  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9512" y="3918535"/>
            <a:ext cx="263630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/>
              <a:t>public class User {</a:t>
            </a:r>
          </a:p>
          <a:p>
            <a:endParaRPr lang="en-US" altLang="ja-JP" sz="1000"/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"id")</a:t>
            </a:r>
          </a:p>
          <a:p>
            <a:r>
              <a:rPr lang="en-US" altLang="ja-JP" sz="1000"/>
              <a:t>    public int id;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"name")</a:t>
            </a:r>
          </a:p>
          <a:p>
            <a:r>
              <a:rPr lang="en-US" altLang="ja-JP" sz="1000"/>
              <a:t>    public String name;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"gender")</a:t>
            </a:r>
          </a:p>
          <a:p>
            <a:r>
              <a:rPr lang="en-US" altLang="ja-JP" sz="1000"/>
              <a:t>    public String gender;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"age")</a:t>
            </a:r>
          </a:p>
          <a:p>
            <a:r>
              <a:rPr lang="en-US" altLang="ja-JP" sz="1000"/>
              <a:t>    public int age</a:t>
            </a:r>
            <a:r>
              <a:rPr lang="en-US" altLang="ja-JP" sz="1000" smtClean="0"/>
              <a:t>;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6" y="5085184"/>
            <a:ext cx="54954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smtClean="0"/>
              <a:t>UserList userList = (UserList) XMLSBeans().load(</a:t>
            </a:r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          </a:t>
            </a:r>
            <a:r>
              <a:rPr kumimoji="1" lang="en-US" altLang="ja-JP" sz="1400" b="1" smtClean="0"/>
              <a:t>new FileInputStream(“user.xlsx”), UserList.class)</a:t>
            </a:r>
          </a:p>
          <a:p>
            <a:r>
              <a:rPr kumimoji="1" lang="en-US" altLang="ja-JP" sz="1400" b="1" smtClean="0"/>
              <a:t>for (User user : userList.users) { </a:t>
            </a:r>
          </a:p>
          <a:p>
            <a:r>
              <a:rPr lang="en-US" altLang="ja-JP" sz="1400" b="1" smtClean="0"/>
              <a:t>  ......</a:t>
            </a:r>
            <a:endParaRPr lang="en-US" altLang="ja-JP" sz="1400" b="1"/>
          </a:p>
          <a:p>
            <a:r>
              <a:rPr kumimoji="1" lang="en-US" altLang="ja-JP" sz="1400" b="1" smtClean="0"/>
              <a:t>}</a:t>
            </a:r>
            <a:endParaRPr kumimoji="1" lang="ja-JP" altLang="en-US" sz="14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90" y="2577480"/>
            <a:ext cx="2705243" cy="1620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下矢印 11"/>
          <p:cNvSpPr/>
          <p:nvPr/>
        </p:nvSpPr>
        <p:spPr>
          <a:xfrm>
            <a:off x="3731892" y="4221088"/>
            <a:ext cx="2520280" cy="4320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99792" y="263691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シートの定義</a:t>
            </a:r>
            <a:endParaRPr kumimoji="1" lang="ja-JP" altLang="en-US" sz="1400"/>
          </a:p>
        </p:txBody>
      </p:sp>
      <p:sp>
        <p:nvSpPr>
          <p:cNvPr id="10" name="正方形/長方形 9"/>
          <p:cNvSpPr/>
          <p:nvPr/>
        </p:nvSpPr>
        <p:spPr>
          <a:xfrm>
            <a:off x="410400" y="6165304"/>
            <a:ext cx="2865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リストに含まれるユーザの定義</a:t>
            </a:r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3928" y="4715852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/>
              <a:t>シートをマッピング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仕様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変換対象となる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ファイルは、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コンシューマーなどで取得し、</a:t>
            </a:r>
            <a:r>
              <a:rPr kumimoji="1" lang="en-US" altLang="ja-JP" smtClean="0"/>
              <a:t>Exchange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BODY</a:t>
            </a:r>
            <a:r>
              <a:rPr kumimoji="1" lang="ja-JP" altLang="en-US" smtClean="0"/>
              <a:t>に設定</a:t>
            </a:r>
            <a:endParaRPr kumimoji="1" lang="en-US" altLang="ja-JP" smtClean="0"/>
          </a:p>
          <a:p>
            <a:r>
              <a:rPr lang="en-US" altLang="ja-JP" smtClean="0"/>
              <a:t>Spring XML</a:t>
            </a:r>
            <a:r>
              <a:rPr lang="ja-JP" altLang="en-US" smtClean="0"/>
              <a:t>で、</a:t>
            </a:r>
            <a:r>
              <a:rPr lang="en-US" altLang="ja-JP" smtClean="0"/>
              <a:t>Excel</a:t>
            </a:r>
            <a:r>
              <a:rPr lang="ja-JP" altLang="en-US" smtClean="0"/>
              <a:t>ファイルから変換する</a:t>
            </a:r>
            <a:r>
              <a:rPr lang="en-US" altLang="ja-JP" smtClean="0"/>
              <a:t>JavaBeans</a:t>
            </a:r>
            <a:r>
              <a:rPr lang="ja-JP" altLang="en-US" smtClean="0"/>
              <a:t>の完全修飾名</a:t>
            </a:r>
            <a:r>
              <a:rPr lang="en-US" altLang="ja-JP" smtClean="0"/>
              <a:t>(objectType)</a:t>
            </a:r>
            <a:r>
              <a:rPr lang="ja-JP" altLang="en-US"/>
              <a:t>を</a:t>
            </a:r>
            <a:r>
              <a:rPr lang="ja-JP" altLang="en-US" smtClean="0"/>
              <a:t>指定</a:t>
            </a:r>
            <a:endParaRPr lang="en-US" altLang="ja-JP" smtClean="0"/>
          </a:p>
          <a:p>
            <a:r>
              <a:rPr kumimoji="1" lang="en-US" altLang="ja-JP" smtClean="0"/>
              <a:t>XLSX</a:t>
            </a:r>
            <a:r>
              <a:rPr kumimoji="1" lang="ja-JP" altLang="en-US" smtClean="0"/>
              <a:t>形式のみサポート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560817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5721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Maven Project</a:t>
            </a:r>
            <a:r>
              <a:rPr kumimoji="1" lang="ja-JP" altLang="en-US" sz="4400" smtClean="0"/>
              <a:t>の作成 （</a:t>
            </a:r>
            <a:r>
              <a:rPr kumimoji="1" lang="en-US" altLang="ja-JP" sz="4400" smtClean="0"/>
              <a:t>1</a:t>
            </a:r>
            <a:r>
              <a:rPr kumimoji="1"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349080"/>
          </a:xfrm>
        </p:spPr>
        <p:txBody>
          <a:bodyPr>
            <a:normAutofit/>
          </a:bodyPr>
          <a:lstStyle/>
          <a:p>
            <a:r>
              <a:rPr lang="en-US" altLang="ja-JP" sz="1800" smtClean="0"/>
              <a:t>mvn archetype:generate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Camel</a:t>
            </a:r>
            <a:r>
              <a:rPr lang="ja-JP" altLang="en-US" sz="1800" smtClean="0"/>
              <a:t>の</a:t>
            </a:r>
            <a:r>
              <a:rPr lang="en-US" altLang="ja-JP" sz="1800" smtClean="0"/>
              <a:t>Data Format</a:t>
            </a:r>
            <a:r>
              <a:rPr lang="ja-JP" altLang="en-US" sz="1800" smtClean="0"/>
              <a:t>向け</a:t>
            </a:r>
            <a:r>
              <a:rPr lang="en-US" altLang="ja-JP" sz="1800" smtClean="0"/>
              <a:t>Maven Project</a:t>
            </a:r>
            <a:r>
              <a:rPr lang="ja-JP" altLang="en-US" sz="1800" smtClean="0"/>
              <a:t>の雛形を生成</a:t>
            </a:r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 smtClean="0"/>
          </a:p>
          <a:p>
            <a:endParaRPr lang="en-US" altLang="ja-JP" sz="1800"/>
          </a:p>
          <a:p>
            <a:endParaRPr kumimoji="1" lang="en-US" altLang="ja-JP" sz="1800"/>
          </a:p>
          <a:p>
            <a:r>
              <a:rPr lang="en-US" altLang="ja-JP" sz="1800" smtClean="0"/>
              <a:t>mvn eclipse:eclipse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Eclipse</a:t>
            </a:r>
            <a:r>
              <a:rPr lang="ja-JP" altLang="en-US" sz="1800" smtClean="0"/>
              <a:t>の</a:t>
            </a:r>
            <a:r>
              <a:rPr lang="en-US" altLang="ja-JP" sz="1800" smtClean="0"/>
              <a:t>.classpath</a:t>
            </a:r>
            <a:r>
              <a:rPr lang="ja-JP" altLang="en-US" sz="1800" smtClean="0"/>
              <a:t>などのファイルを作成</a:t>
            </a:r>
            <a:endParaRPr lang="en-US" altLang="ja-JP" sz="1800" smtClean="0"/>
          </a:p>
          <a:p>
            <a:endParaRPr kumimoji="1" lang="ja-JP" altLang="en-US" sz="1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642136"/>
            <a:ext cx="6696744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C:\mvn archetype:generate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DarchetypeGroupId=org.apache.camel.archetypes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DarchetypeArtifactId=camel-archetype-dataformat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DarchetypeVersion=2.13.2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DgroupId=osseai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DartifactId=xlsbeans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Dversion=1.0-SNAPSHOT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     </a:t>
            </a:r>
            <a:r>
              <a:rPr lang="en-US" altLang="ja-JP" sz="1200">
                <a:solidFill>
                  <a:schemeClr val="bg1"/>
                </a:solidFill>
              </a:rPr>
              <a:t>-</a:t>
            </a:r>
            <a:r>
              <a:rPr lang="en-US" altLang="ja-JP" sz="1200" smtClean="0">
                <a:solidFill>
                  <a:schemeClr val="bg1"/>
                </a:solidFill>
              </a:rPr>
              <a:t>Dpackage=jp.co.nttcom.eai.component.xlsbeans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-Dname=XLSBeans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-Dscheme=xlsbeans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5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/>
              <a:t>Maven Project</a:t>
            </a:r>
            <a:r>
              <a:rPr lang="ja-JP" altLang="en-US" sz="4400"/>
              <a:t>の作成 </a:t>
            </a:r>
            <a:r>
              <a:rPr lang="ja-JP" altLang="en-US" sz="4400" smtClean="0"/>
              <a:t>（</a:t>
            </a:r>
            <a:r>
              <a:rPr lang="en-US" altLang="ja-JP" sz="4400" smtClean="0"/>
              <a:t>2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/>
          <a:lstStyle/>
          <a:p>
            <a:r>
              <a:rPr kumimoji="1" lang="ja-JP" altLang="en-US" smtClean="0"/>
              <a:t>以下のディレクトリ、ファイルが生成される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37909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707904" y="3789040"/>
            <a:ext cx="2520280" cy="473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依存ライブラリの追加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を使用できるように</a:t>
            </a:r>
            <a:r>
              <a:rPr lang="en-US" altLang="ja-JP" smtClean="0"/>
              <a:t>pom.xml</a:t>
            </a:r>
            <a:r>
              <a:rPr lang="ja-JP" altLang="en-US" smtClean="0"/>
              <a:t>を修正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2420888"/>
            <a:ext cx="7416824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&lt;groupId&gt;jp.sf.amateras.xlsbeans&lt;/groupId&gt;</a:t>
            </a:r>
          </a:p>
          <a:p>
            <a:r>
              <a:rPr lang="en-US" altLang="ja-JP" sz="1400" b="1"/>
              <a:t>            &lt;artifactId&gt;xlsbeans&lt;/artifactId&gt;</a:t>
            </a:r>
          </a:p>
          <a:p>
            <a:r>
              <a:rPr lang="en-US" altLang="ja-JP" sz="1400" b="1"/>
              <a:t>            &lt;</a:t>
            </a:r>
            <a:r>
              <a:rPr lang="en-US" altLang="ja-JP" sz="1400" b="1" smtClean="0"/>
              <a:t>version&gt;1.2.5&lt;/</a:t>
            </a:r>
            <a:r>
              <a:rPr lang="en-US" altLang="ja-JP" sz="1400" b="1"/>
              <a:t>version&gt;</a:t>
            </a:r>
          </a:p>
          <a:p>
            <a:r>
              <a:rPr lang="en-US" altLang="ja-JP" sz="1400" b="1"/>
              <a:t>        &lt;/dependency</a:t>
            </a:r>
            <a:r>
              <a:rPr lang="en-US" altLang="ja-JP" sz="1400" b="1" smtClean="0"/>
              <a:t>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  <a:p>
            <a:r>
              <a:rPr lang="en-US" altLang="ja-JP" sz="1400" b="1"/>
              <a:t> &lt;repositories&gt;</a:t>
            </a:r>
          </a:p>
          <a:p>
            <a:r>
              <a:rPr lang="en-US" altLang="ja-JP" sz="1400" b="1"/>
              <a:t>        &lt;repository&gt;</a:t>
            </a:r>
          </a:p>
          <a:p>
            <a:r>
              <a:rPr lang="en-US" altLang="ja-JP" sz="1400" b="1"/>
              <a:t>            &lt;id&gt;amateras&lt;/id&gt;</a:t>
            </a:r>
          </a:p>
          <a:p>
            <a:r>
              <a:rPr lang="en-US" altLang="ja-JP" sz="1400" b="1"/>
              <a:t>            &lt;name&gt;Project Amateras Maven2 Repository&lt;/name&gt;</a:t>
            </a:r>
          </a:p>
          <a:p>
            <a:r>
              <a:rPr lang="en-US" altLang="ja-JP" sz="1400" b="1"/>
              <a:t>            &lt;url&gt;http://amateras.sourceforge.jp/mvn/&lt;/url&gt;</a:t>
            </a:r>
          </a:p>
          <a:p>
            <a:r>
              <a:rPr lang="en-US" altLang="ja-JP" sz="1400" b="1"/>
              <a:t>        &lt;/repository&gt;</a:t>
            </a:r>
          </a:p>
          <a:p>
            <a:r>
              <a:rPr lang="en-US" altLang="ja-JP" sz="1400" b="1"/>
              <a:t>   </a:t>
            </a:r>
            <a:r>
              <a:rPr lang="en-US" altLang="ja-JP" sz="1400" b="1" smtClean="0"/>
              <a:t>&lt;/</a:t>
            </a:r>
            <a:r>
              <a:rPr lang="en-US" altLang="ja-JP" sz="1400" b="1"/>
              <a:t>repositories</a:t>
            </a:r>
            <a:r>
              <a:rPr lang="en-US" altLang="ja-JP" sz="1400" b="1" smtClean="0"/>
              <a:t>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672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ユーザー定義 1">
      <a:majorFont>
        <a:latin typeface="Century Gothic"/>
        <a:ea typeface="VL Pゴシック"/>
        <a:cs typeface=""/>
      </a:majorFont>
      <a:minorFont>
        <a:latin typeface="Century Gothic"/>
        <a:ea typeface="VL P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562</TotalTime>
  <Words>2094</Words>
  <Application>Microsoft Office PowerPoint</Application>
  <PresentationFormat>画面に合わせる (4:3)</PresentationFormat>
  <Paragraphs>422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ナチュラル</vt:lpstr>
      <vt:lpstr>Data Format Component</vt:lpstr>
      <vt:lpstr>概要</vt:lpstr>
      <vt:lpstr>Data Formatとは</vt:lpstr>
      <vt:lpstr>使用例</vt:lpstr>
      <vt:lpstr>XLSBeansとは</vt:lpstr>
      <vt:lpstr>仕様</vt:lpstr>
      <vt:lpstr>Maven Projectの作成 （1）</vt:lpstr>
      <vt:lpstr>Maven Projectの作成 （2）</vt:lpstr>
      <vt:lpstr>依存ライブラリの追加</vt:lpstr>
      <vt:lpstr>ビルドの確認</vt:lpstr>
      <vt:lpstr>DataFormatインタフェース</vt:lpstr>
      <vt:lpstr>ServiceSupportクラス</vt:lpstr>
      <vt:lpstr>CamelContextAwareインタフェース</vt:lpstr>
      <vt:lpstr>XLSBeansDataFormatの実装（1）</vt:lpstr>
      <vt:lpstr>XLSBeansDataFormatの実装（2）</vt:lpstr>
      <vt:lpstr>テストライブラリの追加</vt:lpstr>
      <vt:lpstr>テスト資材の配置 （1）</vt:lpstr>
      <vt:lpstr>テスト資材の配置 （2）</vt:lpstr>
      <vt:lpstr>テスト資材の配置 （3）</vt:lpstr>
      <vt:lpstr>テストするルートの作成</vt:lpstr>
      <vt:lpstr>テストクラスの作成（1）</vt:lpstr>
      <vt:lpstr>テストクラスの作成（2）</vt:lpstr>
      <vt:lpstr>演習1 Excel形式の指定</vt:lpstr>
      <vt:lpstr>演習2 XLSBeansConfig </vt:lpstr>
      <vt:lpstr>モデラーでのコンポーネント</vt:lpstr>
    </vt:vector>
  </TitlesOfParts>
  <Company>NTTコムウェア 品質生産性技術本部 技術SE部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 Component</dc:title>
  <dc:creator>sogabe</dc:creator>
  <cp:lastModifiedBy>sogabe</cp:lastModifiedBy>
  <cp:revision>51</cp:revision>
  <dcterms:created xsi:type="dcterms:W3CDTF">2014-07-14T23:52:48Z</dcterms:created>
  <dcterms:modified xsi:type="dcterms:W3CDTF">2014-07-18T02:09:28Z</dcterms:modified>
</cp:coreProperties>
</file>