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2" r:id="rId17"/>
    <p:sldId id="273" r:id="rId18"/>
    <p:sldId id="275" r:id="rId19"/>
    <p:sldId id="276" r:id="rId20"/>
    <p:sldId id="274" r:id="rId21"/>
    <p:sldId id="277" r:id="rId22"/>
    <p:sldId id="278" r:id="rId23"/>
    <p:sldId id="271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7348EB-A3B3-4BE7-9A25-0AE4DF42C254}" type="datetimeFigureOut">
              <a:rPr kumimoji="1" lang="ja-JP" altLang="en-US" smtClean="0"/>
              <a:t>2014/7/16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amel.apache.org/schema/spring%2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pPr algn="ctr"/>
            <a:r>
              <a:rPr lang="en-US" altLang="ja-JP" sz="4400" smtClean="0"/>
              <a:t>Data Format Component</a:t>
            </a:r>
            <a:endParaRPr kumimoji="1" lang="ja-JP" altLang="en-US" sz="44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35696" y="4572000"/>
            <a:ext cx="6461760" cy="1066800"/>
          </a:xfrm>
        </p:spPr>
        <p:txBody>
          <a:bodyPr/>
          <a:lstStyle/>
          <a:p>
            <a:pPr algn="r"/>
            <a:r>
              <a:rPr lang="en-US" altLang="ja-JP" smtClean="0"/>
              <a:t>Apache</a:t>
            </a:r>
            <a:r>
              <a:rPr lang="ja-JP" altLang="en-US"/>
              <a:t> </a:t>
            </a:r>
            <a:r>
              <a:rPr lang="en-US" altLang="ja-JP" smtClean="0"/>
              <a:t>Camel </a:t>
            </a:r>
            <a:r>
              <a:rPr lang="ja-JP" altLang="en-US"/>
              <a:t>コンポーネント</a:t>
            </a:r>
            <a:r>
              <a:rPr lang="ja-JP" altLang="en-US" smtClean="0"/>
              <a:t>開発</a:t>
            </a:r>
            <a:endParaRPr lang="en-US" altLang="ja-JP" smtClean="0"/>
          </a:p>
          <a:p>
            <a:pPr algn="r"/>
            <a:r>
              <a:rPr lang="en-US" altLang="ja-JP" smtClean="0"/>
              <a:t>@ssogabe </a:t>
            </a:r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30949"/>
            <a:ext cx="24955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16674"/>
            <a:ext cx="1143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9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Maven Project</a:t>
            </a:r>
            <a:r>
              <a:rPr lang="ja-JP" altLang="en-US"/>
              <a:t>の作成 </a:t>
            </a:r>
            <a:r>
              <a:rPr lang="ja-JP" altLang="en-US" smtClean="0"/>
              <a:t>（</a:t>
            </a:r>
            <a:r>
              <a:rPr lang="en-US" altLang="ja-JP" smtClean="0"/>
              <a:t>2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748680"/>
          </a:xfrm>
        </p:spPr>
        <p:txBody>
          <a:bodyPr/>
          <a:lstStyle/>
          <a:p>
            <a:r>
              <a:rPr kumimoji="1" lang="ja-JP" altLang="en-US" smtClean="0"/>
              <a:t>以下のディレクトリ、ファイルが生成される</a:t>
            </a:r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37909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707904" y="3789040"/>
            <a:ext cx="2520280" cy="473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1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Maven Project</a:t>
            </a:r>
            <a:r>
              <a:rPr lang="ja-JP" altLang="en-US"/>
              <a:t>の作成 </a:t>
            </a:r>
            <a:r>
              <a:rPr lang="ja-JP" altLang="en-US" smtClean="0"/>
              <a:t>（</a:t>
            </a:r>
            <a:r>
              <a:rPr lang="en-US" altLang="ja-JP" smtClean="0"/>
              <a:t>3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ビルドできることを確認する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2139219"/>
            <a:ext cx="6696744" cy="37856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smtClean="0">
                <a:solidFill>
                  <a:schemeClr val="bg1"/>
                </a:solidFill>
              </a:rPr>
              <a:t>C:\xlsbeans\mvn package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Scanning for projects...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------------------------------------------------------------------------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Building Camel XLSBeans Data format 1.0-SNAPSHOT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------------------------------------------------------------------------</a:t>
            </a:r>
          </a:p>
          <a:p>
            <a:endParaRPr lang="en-US" altLang="ja-JP" sz="1200" smtClean="0">
              <a:solidFill>
                <a:schemeClr val="bg1"/>
              </a:solidFill>
            </a:endParaRPr>
          </a:p>
          <a:p>
            <a:r>
              <a:rPr lang="en-US" altLang="ja-JP" sz="1200" smtClean="0">
                <a:solidFill>
                  <a:schemeClr val="bg1"/>
                </a:solidFill>
              </a:rPr>
              <a:t>(snip)</a:t>
            </a:r>
            <a:endParaRPr lang="en-US" altLang="ja-JP" sz="1200">
              <a:solidFill>
                <a:schemeClr val="bg1"/>
              </a:solidFill>
            </a:endParaRPr>
          </a:p>
          <a:p>
            <a:endParaRPr lang="en-US" altLang="ja-JP" sz="1200" smtClean="0">
              <a:solidFill>
                <a:schemeClr val="bg1"/>
              </a:solidFill>
            </a:endParaRPr>
          </a:p>
          <a:p>
            <a:r>
              <a:rPr lang="en-US" altLang="ja-JP" sz="1200" smtClean="0">
                <a:solidFill>
                  <a:schemeClr val="bg1"/>
                </a:solidFill>
              </a:rPr>
              <a:t>[</a:t>
            </a:r>
            <a:r>
              <a:rPr lang="en-US" altLang="ja-JP" sz="1200">
                <a:solidFill>
                  <a:schemeClr val="bg1"/>
                </a:solidFill>
              </a:rPr>
              <a:t>INFO]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 maven-jar-plugin:2.3.2:jar (default-jar) @ xlsbeans ---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Building jar: c:\home\tmp\xlsbeans\target\xlsbeans-1.0-SNAPSHOT.jar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------------------------------------------------------------------------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BUILD SUCCESS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------------------------------------------------------------------------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Total time: 13.370s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Finished at: Wed Jul 16 10:52:18 JST 2014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Final Memory: 7M/17M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------------------------------------------------------------------------</a:t>
            </a:r>
          </a:p>
          <a:p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4384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依存ライブラリの追加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XLSBeans</a:t>
            </a:r>
            <a:r>
              <a:rPr kumimoji="1" lang="ja-JP" altLang="en-US" smtClean="0"/>
              <a:t>を使用できるように</a:t>
            </a:r>
            <a:r>
              <a:rPr lang="en-US" altLang="ja-JP" smtClean="0"/>
              <a:t>pom.xml</a:t>
            </a:r>
            <a:r>
              <a:rPr lang="ja-JP" altLang="en-US" smtClean="0"/>
              <a:t>を修正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2448" y="2420888"/>
            <a:ext cx="7416824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&lt;dependencies&gt;</a:t>
            </a:r>
          </a:p>
          <a:p>
            <a:r>
              <a:rPr lang="en-US" altLang="ja-JP" sz="1400" smtClean="0"/>
              <a:t>(snip)</a:t>
            </a:r>
          </a:p>
          <a:p>
            <a:r>
              <a:rPr lang="en-US" altLang="ja-JP" sz="1400" b="1" smtClean="0"/>
              <a:t>        </a:t>
            </a:r>
            <a:r>
              <a:rPr lang="en-US" altLang="ja-JP" sz="1400" b="1"/>
              <a:t>&lt;dependency&gt;</a:t>
            </a:r>
          </a:p>
          <a:p>
            <a:r>
              <a:rPr lang="en-US" altLang="ja-JP" sz="1400" b="1"/>
              <a:t>            &lt;groupId&gt;jp.sf.amateras.xlsbeans&lt;/groupId&gt;</a:t>
            </a:r>
          </a:p>
          <a:p>
            <a:r>
              <a:rPr lang="en-US" altLang="ja-JP" sz="1400" b="1"/>
              <a:t>            &lt;artifactId&gt;xlsbeans&lt;/artifactId&gt;</a:t>
            </a:r>
          </a:p>
          <a:p>
            <a:r>
              <a:rPr lang="en-US" altLang="ja-JP" sz="1400" b="1"/>
              <a:t>            &lt;</a:t>
            </a:r>
            <a:r>
              <a:rPr lang="en-US" altLang="ja-JP" sz="1400" b="1" smtClean="0"/>
              <a:t>version&gt;1.2.5&lt;/</a:t>
            </a:r>
            <a:r>
              <a:rPr lang="en-US" altLang="ja-JP" sz="1400" b="1"/>
              <a:t>version&gt;</a:t>
            </a:r>
          </a:p>
          <a:p>
            <a:r>
              <a:rPr lang="en-US" altLang="ja-JP" sz="1400" b="1"/>
              <a:t>        &lt;/dependency</a:t>
            </a:r>
            <a:r>
              <a:rPr lang="en-US" altLang="ja-JP" sz="1400" b="1" smtClean="0"/>
              <a:t>&gt;</a:t>
            </a:r>
          </a:p>
          <a:p>
            <a:r>
              <a:rPr lang="en-US" altLang="ja-JP" sz="1400" smtClean="0"/>
              <a:t>(snip)</a:t>
            </a:r>
          </a:p>
          <a:p>
            <a:r>
              <a:rPr lang="en-US" altLang="ja-JP" sz="1400" smtClean="0"/>
              <a:t> &lt;/dependencies&gt;</a:t>
            </a:r>
          </a:p>
          <a:p>
            <a:endParaRPr lang="en-US" altLang="ja-JP" sz="1400" b="1"/>
          </a:p>
          <a:p>
            <a:r>
              <a:rPr lang="en-US" altLang="ja-JP" sz="1400" b="1"/>
              <a:t> &lt;repositories&gt;</a:t>
            </a:r>
          </a:p>
          <a:p>
            <a:r>
              <a:rPr lang="en-US" altLang="ja-JP" sz="1400" b="1"/>
              <a:t>        &lt;repository&gt;</a:t>
            </a:r>
          </a:p>
          <a:p>
            <a:r>
              <a:rPr lang="en-US" altLang="ja-JP" sz="1400" b="1"/>
              <a:t>            &lt;id&gt;amateras&lt;/id&gt;</a:t>
            </a:r>
          </a:p>
          <a:p>
            <a:r>
              <a:rPr lang="en-US" altLang="ja-JP" sz="1400" b="1"/>
              <a:t>            &lt;name&gt;Project Amateras Maven2 Repository&lt;/name&gt;</a:t>
            </a:r>
          </a:p>
          <a:p>
            <a:r>
              <a:rPr lang="en-US" altLang="ja-JP" sz="1400" b="1"/>
              <a:t>            &lt;url&gt;http://amateras.sourceforge.jp/mvn/&lt;/url&gt;</a:t>
            </a:r>
          </a:p>
          <a:p>
            <a:r>
              <a:rPr lang="en-US" altLang="ja-JP" sz="1400" b="1"/>
              <a:t>        &lt;/repository&gt;</a:t>
            </a:r>
          </a:p>
          <a:p>
            <a:r>
              <a:rPr lang="en-US" altLang="ja-JP" sz="1400" b="1"/>
              <a:t>   </a:t>
            </a:r>
            <a:r>
              <a:rPr lang="en-US" altLang="ja-JP" sz="1400" b="1" smtClean="0"/>
              <a:t>&lt;/</a:t>
            </a:r>
            <a:r>
              <a:rPr lang="en-US" altLang="ja-JP" sz="1400" b="1"/>
              <a:t>repositories</a:t>
            </a:r>
            <a:r>
              <a:rPr lang="en-US" altLang="ja-JP" sz="1400" b="1" smtClean="0"/>
              <a:t>&gt;</a:t>
            </a:r>
            <a:endParaRPr lang="en-US" altLang="ja-JP" sz="1400" b="1"/>
          </a:p>
        </p:txBody>
      </p:sp>
    </p:spTree>
    <p:extLst>
      <p:ext uri="{BB962C8B-B14F-4D97-AF65-F5344CB8AC3E}">
        <p14:creationId xmlns:p14="http://schemas.microsoft.com/office/powerpoint/2010/main" val="6726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仕様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変換対象となる</a:t>
            </a:r>
            <a:r>
              <a:rPr kumimoji="1" lang="en-US" altLang="ja-JP" smtClean="0"/>
              <a:t>Excel</a:t>
            </a:r>
            <a:r>
              <a:rPr kumimoji="1" lang="ja-JP" altLang="en-US" smtClean="0"/>
              <a:t>ファイルは、</a:t>
            </a:r>
            <a:r>
              <a:rPr kumimoji="1" lang="en-US" altLang="ja-JP" smtClean="0"/>
              <a:t>File</a:t>
            </a:r>
            <a:r>
              <a:rPr kumimoji="1" lang="ja-JP" altLang="en-US" smtClean="0"/>
              <a:t>コンシューマーなどで取得し、</a:t>
            </a:r>
            <a:r>
              <a:rPr kumimoji="1" lang="en-US" altLang="ja-JP" smtClean="0"/>
              <a:t>Exchange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BODY</a:t>
            </a:r>
            <a:r>
              <a:rPr kumimoji="1" lang="ja-JP" altLang="en-US" smtClean="0"/>
              <a:t>に設定</a:t>
            </a:r>
            <a:endParaRPr kumimoji="1" lang="en-US" altLang="ja-JP" smtClean="0"/>
          </a:p>
          <a:p>
            <a:r>
              <a:rPr lang="en-US" altLang="ja-JP" smtClean="0"/>
              <a:t>Spring XML</a:t>
            </a:r>
            <a:r>
              <a:rPr lang="ja-JP" altLang="en-US" smtClean="0"/>
              <a:t>で、</a:t>
            </a:r>
            <a:r>
              <a:rPr lang="en-US" altLang="ja-JP" smtClean="0"/>
              <a:t>Excel</a:t>
            </a:r>
            <a:r>
              <a:rPr lang="ja-JP" altLang="en-US" smtClean="0"/>
              <a:t>ファイルから変換する</a:t>
            </a:r>
            <a:r>
              <a:rPr lang="en-US" altLang="ja-JP" smtClean="0"/>
              <a:t>JavaBeans</a:t>
            </a:r>
            <a:r>
              <a:rPr lang="ja-JP" altLang="en-US" smtClean="0"/>
              <a:t>の完全修飾名</a:t>
            </a:r>
            <a:r>
              <a:rPr lang="en-US" altLang="ja-JP" smtClean="0"/>
              <a:t>(objectType)</a:t>
            </a:r>
            <a:r>
              <a:rPr lang="ja-JP" altLang="en-US"/>
              <a:t>を</a:t>
            </a:r>
            <a:r>
              <a:rPr lang="ja-JP" altLang="en-US" smtClean="0"/>
              <a:t>指定</a:t>
            </a:r>
            <a:endParaRPr lang="en-US" altLang="ja-JP" smtClean="0"/>
          </a:p>
          <a:p>
            <a:r>
              <a:rPr kumimoji="1" lang="en-US" altLang="ja-JP" smtClean="0"/>
              <a:t>XLSX</a:t>
            </a:r>
            <a:r>
              <a:rPr kumimoji="1" lang="ja-JP" altLang="en-US" smtClean="0"/>
              <a:t>形式のみサポート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3560817"/>
            <a:ext cx="7416824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&lt;camelContext xmlns="http://camel.apache.org/schema/spring"&gt;</a:t>
            </a:r>
          </a:p>
          <a:p>
            <a:r>
              <a:rPr lang="en-US" altLang="ja-JP" sz="1400" smtClean="0"/>
              <a:t>      &lt;</a:t>
            </a:r>
            <a:r>
              <a:rPr lang="en-US" altLang="ja-JP" sz="1400"/>
              <a:t>route&gt;</a:t>
            </a:r>
          </a:p>
          <a:p>
            <a:r>
              <a:rPr lang="en-US" altLang="ja-JP" sz="1400"/>
              <a:t>            &lt;from uri="direct:unmarshal"/&gt;</a:t>
            </a:r>
          </a:p>
          <a:p>
            <a:r>
              <a:rPr lang="en-US" altLang="ja-JP" sz="1400" b="1"/>
              <a:t>            &lt;unmarshal&gt;</a:t>
            </a:r>
          </a:p>
          <a:p>
            <a:r>
              <a:rPr lang="en-US" altLang="ja-JP" sz="1400" b="1"/>
              <a:t>                &lt;custom ref="xlsBeansDataFormat" /&gt;</a:t>
            </a:r>
          </a:p>
          <a:p>
            <a:r>
              <a:rPr lang="en-US" altLang="ja-JP" sz="1400" b="1"/>
              <a:t>            &lt;/unmarshal&gt;</a:t>
            </a:r>
          </a:p>
          <a:p>
            <a:r>
              <a:rPr lang="en-US" altLang="ja-JP" sz="1400"/>
              <a:t>            &lt;to uri="mock:unmarshal" /&gt;</a:t>
            </a:r>
          </a:p>
          <a:p>
            <a:r>
              <a:rPr lang="en-US" altLang="ja-JP" sz="1400"/>
              <a:t>        &lt;/route&gt;</a:t>
            </a:r>
          </a:p>
          <a:p>
            <a:r>
              <a:rPr lang="en-US" altLang="ja-JP" sz="1400" smtClean="0"/>
              <a:t>  &lt;/</a:t>
            </a:r>
            <a:r>
              <a:rPr lang="en-US" altLang="ja-JP" sz="1400"/>
              <a:t>camelContext&gt;</a:t>
            </a:r>
          </a:p>
          <a:p>
            <a:r>
              <a:rPr lang="en-US" altLang="ja-JP" sz="1400"/>
              <a:t> </a:t>
            </a:r>
          </a:p>
          <a:p>
            <a:r>
              <a:rPr lang="en-US" altLang="ja-JP" sz="1400" b="1"/>
              <a:t>  </a:t>
            </a:r>
            <a:r>
              <a:rPr lang="en-US" altLang="ja-JP" sz="1400" b="1" smtClean="0"/>
              <a:t>&lt;</a:t>
            </a:r>
            <a:r>
              <a:rPr lang="en-US" altLang="ja-JP" sz="1400" b="1"/>
              <a:t>bean id="xlsBeansDataFormat" </a:t>
            </a:r>
            <a:endParaRPr lang="en-US" altLang="ja-JP" sz="1400" b="1" smtClean="0"/>
          </a:p>
          <a:p>
            <a:r>
              <a:rPr lang="en-US" altLang="ja-JP" sz="1400" b="1"/>
              <a:t> </a:t>
            </a:r>
            <a:r>
              <a:rPr lang="en-US" altLang="ja-JP" sz="1400" b="1" smtClean="0"/>
              <a:t>              class=“jp.co.nttcom.eai.component.xlsbeans.XLSBeansDataFormat</a:t>
            </a:r>
            <a:r>
              <a:rPr lang="en-US" altLang="ja-JP" sz="1400" b="1"/>
              <a:t>" &gt;</a:t>
            </a:r>
          </a:p>
          <a:p>
            <a:r>
              <a:rPr lang="en-US" altLang="ja-JP" sz="1400" b="1"/>
              <a:t>     </a:t>
            </a:r>
            <a:r>
              <a:rPr lang="en-US" altLang="ja-JP" sz="1400" b="1" smtClean="0"/>
              <a:t>&lt;</a:t>
            </a:r>
            <a:r>
              <a:rPr lang="en-US" altLang="ja-JP" sz="1400" b="1"/>
              <a:t>property name="objectType" value</a:t>
            </a:r>
            <a:r>
              <a:rPr lang="en-US" altLang="ja-JP" sz="1400" b="1" smtClean="0"/>
              <a:t>="jp.co.nttcom.eai.model.UserList</a:t>
            </a:r>
            <a:r>
              <a:rPr lang="en-US" altLang="ja-JP" sz="1400" b="1"/>
              <a:t>" /&gt;</a:t>
            </a:r>
          </a:p>
          <a:p>
            <a:r>
              <a:rPr lang="en-US" altLang="ja-JP" sz="1400" b="1" smtClean="0"/>
              <a:t>  &lt;/</a:t>
            </a:r>
            <a:r>
              <a:rPr lang="en-US" altLang="ja-JP" sz="1400" b="1"/>
              <a:t>bean</a:t>
            </a:r>
            <a:r>
              <a:rPr lang="en-US" altLang="ja-JP" sz="1400" b="1" smtClean="0"/>
              <a:t>&gt;</a:t>
            </a:r>
            <a:r>
              <a:rPr lang="en-US" altLang="ja-JP" sz="1400" smtClean="0"/>
              <a:t>    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5721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smtClean="0"/>
              <a:t>XLSBeansDataFormat</a:t>
            </a:r>
            <a:r>
              <a:rPr kumimoji="1" lang="ja-JP" altLang="en-US" sz="3600" smtClean="0"/>
              <a:t>の実装</a:t>
            </a:r>
            <a:r>
              <a:rPr lang="ja-JP" altLang="en-US" sz="3600" smtClean="0"/>
              <a:t>（</a:t>
            </a:r>
            <a:r>
              <a:rPr lang="en-US" altLang="ja-JP" sz="3600" smtClean="0"/>
              <a:t>1</a:t>
            </a:r>
            <a:r>
              <a:rPr lang="ja-JP" altLang="en-US" sz="3600" smtClean="0"/>
              <a:t>）</a:t>
            </a:r>
            <a:endParaRPr kumimoji="1" lang="ja-JP" altLang="en-US" sz="36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627034"/>
            <a:ext cx="7704856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public class XLSBeansDataFormat extends ServiceSupport implements DataFormat {</a:t>
            </a:r>
          </a:p>
          <a:p>
            <a:endParaRPr lang="en-US" altLang="ja-JP" sz="1400"/>
          </a:p>
          <a:p>
            <a:r>
              <a:rPr lang="en-US" altLang="ja-JP" sz="1400" smtClean="0"/>
              <a:t>    </a:t>
            </a:r>
            <a:r>
              <a:rPr lang="en-US" altLang="ja-JP" sz="1400" b="1" smtClean="0"/>
              <a:t>private </a:t>
            </a:r>
            <a:r>
              <a:rPr lang="en-US" altLang="ja-JP" sz="1400" b="1"/>
              <a:t>Class objectType</a:t>
            </a:r>
            <a:r>
              <a:rPr lang="en-US" altLang="ja-JP" sz="1400" b="1" smtClean="0"/>
              <a:t>;  </a:t>
            </a:r>
            <a:r>
              <a:rPr lang="en-US" altLang="ja-JP" sz="1400" smtClean="0"/>
              <a:t>// setter/getter</a:t>
            </a:r>
            <a:r>
              <a:rPr lang="ja-JP" altLang="en-US" sz="1400" smtClean="0"/>
              <a:t>は必要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smtClean="0"/>
              <a:t>    </a:t>
            </a:r>
            <a:r>
              <a:rPr lang="en-US" altLang="ja-JP" sz="1400" b="1" smtClean="0"/>
              <a:t>private XLSBeans </a:t>
            </a:r>
            <a:r>
              <a:rPr lang="en-US" altLang="ja-JP" sz="1400" b="1"/>
              <a:t>xlsBeans;</a:t>
            </a:r>
          </a:p>
          <a:p>
            <a:endParaRPr lang="en-US" altLang="ja-JP" sz="1400"/>
          </a:p>
          <a:p>
            <a:r>
              <a:rPr lang="en-US" altLang="ja-JP" sz="1400" smtClean="0"/>
              <a:t>    @</a:t>
            </a:r>
            <a:r>
              <a:rPr lang="en-US" altLang="ja-JP" sz="1400"/>
              <a:t>Override</a:t>
            </a:r>
          </a:p>
          <a:p>
            <a:r>
              <a:rPr lang="en-US" altLang="ja-JP" sz="1400"/>
              <a:t>    protected void doStart() throws Exception </a:t>
            </a:r>
            <a:r>
              <a:rPr lang="en-US" altLang="ja-JP" sz="1400" smtClean="0"/>
              <a:t>{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// objectType</a:t>
            </a:r>
            <a:r>
              <a:rPr lang="ja-JP" altLang="en-US" sz="1400" smtClean="0"/>
              <a:t>は必須</a:t>
            </a:r>
            <a:endParaRPr lang="en-US" altLang="ja-JP" sz="1400"/>
          </a:p>
          <a:p>
            <a:r>
              <a:rPr lang="en-US" altLang="ja-JP" sz="1400" b="1" smtClean="0"/>
              <a:t>        ObjectHelper.notNull(objectType</a:t>
            </a:r>
            <a:r>
              <a:rPr lang="en-US" altLang="ja-JP" sz="1400" b="1"/>
              <a:t>, "objectType");</a:t>
            </a:r>
          </a:p>
          <a:p>
            <a:r>
              <a:rPr lang="en-US" altLang="ja-JP" sz="1400" b="1" smtClean="0"/>
              <a:t>        xlsBeans </a:t>
            </a:r>
            <a:r>
              <a:rPr lang="en-US" altLang="ja-JP" sz="1400" b="1"/>
              <a:t>= new XLSBeans();</a:t>
            </a:r>
          </a:p>
          <a:p>
            <a:r>
              <a:rPr lang="en-US" altLang="ja-JP" sz="1400" smtClean="0"/>
              <a:t>    }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smtClean="0"/>
              <a:t>    @</a:t>
            </a:r>
            <a:r>
              <a:rPr lang="en-US" altLang="ja-JP" sz="1400"/>
              <a:t>Override</a:t>
            </a:r>
          </a:p>
          <a:p>
            <a:r>
              <a:rPr lang="en-US" altLang="ja-JP" sz="1400"/>
              <a:t>    protected void doStop() throws Exception {</a:t>
            </a:r>
          </a:p>
          <a:p>
            <a:r>
              <a:rPr lang="en-US" altLang="ja-JP" sz="1400"/>
              <a:t>        // do nothing</a:t>
            </a:r>
          </a:p>
          <a:p>
            <a:r>
              <a:rPr lang="en-US" altLang="ja-JP" sz="1400"/>
              <a:t>    }</a:t>
            </a:r>
          </a:p>
          <a:p>
            <a:endParaRPr lang="en-US" altLang="ja-JP" sz="140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ja-JP" altLang="en-US"/>
              <a:t>パラメータはフィールドとして</a:t>
            </a:r>
            <a:r>
              <a:rPr lang="ja-JP" altLang="en-US" smtClean="0"/>
              <a:t>定義</a:t>
            </a:r>
            <a:endParaRPr lang="en-US" altLang="ja-JP" smtClean="0"/>
          </a:p>
          <a:p>
            <a:r>
              <a:rPr lang="en-US" altLang="ja-JP" smtClean="0"/>
              <a:t>objectType</a:t>
            </a:r>
            <a:r>
              <a:rPr lang="ja-JP" altLang="en-US" smtClean="0"/>
              <a:t>の確認と</a:t>
            </a:r>
            <a:r>
              <a:rPr lang="en-US" altLang="ja-JP" smtClean="0"/>
              <a:t>XLSBeans</a:t>
            </a:r>
            <a:r>
              <a:rPr lang="ja-JP" altLang="en-US" smtClean="0"/>
              <a:t>のインスタンスを生成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6675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/>
              <a:t>XLSBeansDataFormat</a:t>
            </a:r>
            <a:r>
              <a:rPr lang="ja-JP" altLang="en-US" sz="3600"/>
              <a:t>の実装</a:t>
            </a:r>
            <a:r>
              <a:rPr lang="ja-JP" altLang="en-US" sz="3600" smtClean="0"/>
              <a:t>（</a:t>
            </a:r>
            <a:r>
              <a:rPr lang="en-US" altLang="ja-JP" sz="3600" smtClean="0"/>
              <a:t>2</a:t>
            </a:r>
            <a:r>
              <a:rPr lang="ja-JP" altLang="en-US" sz="3600" smtClean="0"/>
              <a:t>）</a:t>
            </a:r>
            <a:endParaRPr kumimoji="1" lang="ja-JP" altLang="en-US" sz="36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2914486"/>
            <a:ext cx="770485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   @</a:t>
            </a:r>
            <a:r>
              <a:rPr lang="en-US" altLang="ja-JP" sz="1400"/>
              <a:t>Override</a:t>
            </a:r>
          </a:p>
          <a:p>
            <a:r>
              <a:rPr lang="en-US" altLang="ja-JP" sz="1400"/>
              <a:t>    public void marshal(Exchange exchange, Object graph, OutputStream stream</a:t>
            </a:r>
            <a:r>
              <a:rPr lang="en-US" altLang="ja-JP" sz="1400" smtClean="0"/>
              <a:t>)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</a:t>
            </a:r>
            <a:r>
              <a:rPr lang="en-US" altLang="ja-JP" sz="1400"/>
              <a:t>throws Exception </a:t>
            </a:r>
            <a:r>
              <a:rPr lang="en-US" altLang="ja-JP" sz="1400" smtClean="0"/>
              <a:t>{</a:t>
            </a:r>
          </a:p>
          <a:p>
            <a:endParaRPr lang="en-US" altLang="ja-JP" sz="1400"/>
          </a:p>
          <a:p>
            <a:r>
              <a:rPr lang="en-US" altLang="ja-JP" sz="1400"/>
              <a:t>        throw new UnsupportedOperationException("Not supported yet.");</a:t>
            </a:r>
          </a:p>
          <a:p>
            <a:r>
              <a:rPr lang="en-US" altLang="ja-JP" sz="1400"/>
              <a:t>    }</a:t>
            </a:r>
          </a:p>
          <a:p>
            <a:endParaRPr lang="en-US" altLang="ja-JP" sz="1400"/>
          </a:p>
          <a:p>
            <a:r>
              <a:rPr lang="en-US" altLang="ja-JP" sz="1400" smtClean="0"/>
              <a:t>    @</a:t>
            </a:r>
            <a:r>
              <a:rPr lang="en-US" altLang="ja-JP" sz="1400"/>
              <a:t>Override</a:t>
            </a:r>
          </a:p>
          <a:p>
            <a:r>
              <a:rPr lang="en-US" altLang="ja-JP" sz="1400"/>
              <a:t>    public Object unmarshal(Exchange exchange, InputStream stream) 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throws </a:t>
            </a:r>
            <a:r>
              <a:rPr lang="en-US" altLang="ja-JP" sz="1400"/>
              <a:t>Exception </a:t>
            </a:r>
            <a:r>
              <a:rPr lang="en-US" altLang="ja-JP" sz="1400" smtClean="0"/>
              <a:t>{</a:t>
            </a:r>
          </a:p>
          <a:p>
            <a:endParaRPr lang="en-US" altLang="ja-JP" sz="1400" smtClean="0"/>
          </a:p>
          <a:p>
            <a:r>
              <a:rPr lang="en-US" altLang="ja-JP" sz="1400" b="1"/>
              <a:t> </a:t>
            </a:r>
            <a:r>
              <a:rPr lang="en-US" altLang="ja-JP" sz="1400" b="1" smtClean="0"/>
              <a:t>        // XLSX</a:t>
            </a:r>
            <a:r>
              <a:rPr lang="ja-JP" altLang="en-US" sz="1400" b="1" smtClean="0"/>
              <a:t>形式のみ対応</a:t>
            </a:r>
            <a:r>
              <a:rPr lang="en-US" altLang="ja-JP" sz="1400" b="1" smtClean="0"/>
              <a:t>(</a:t>
            </a:r>
            <a:r>
              <a:rPr lang="ja-JP" altLang="en-US" sz="1400" b="1" smtClean="0"/>
              <a:t>固定</a:t>
            </a:r>
            <a:r>
              <a:rPr lang="en-US" altLang="ja-JP" sz="1400" b="1" smtClean="0"/>
              <a:t>)</a:t>
            </a:r>
            <a:endParaRPr lang="en-US" altLang="ja-JP" sz="1400" b="1"/>
          </a:p>
          <a:p>
            <a:r>
              <a:rPr lang="en-US" altLang="ja-JP" sz="1400" b="1"/>
              <a:t>        return xlsBeans.load(stream, objectType, WorkbookFinder.TYPE_XSSF);</a:t>
            </a:r>
          </a:p>
          <a:p>
            <a:r>
              <a:rPr lang="en-US" altLang="ja-JP" sz="1400"/>
              <a:t>    </a:t>
            </a:r>
            <a:r>
              <a:rPr lang="en-US" altLang="ja-JP" sz="1400" smtClean="0"/>
              <a:t>}</a:t>
            </a:r>
            <a:endParaRPr lang="en-US" altLang="ja-JP" sz="1400"/>
          </a:p>
          <a:p>
            <a:r>
              <a:rPr lang="en-US" altLang="ja-JP" sz="1400"/>
              <a:t>}</a:t>
            </a:r>
          </a:p>
          <a:p>
            <a:r>
              <a:rPr lang="en-US" altLang="ja-JP" sz="1400" smtClean="0"/>
              <a:t>    </a:t>
            </a:r>
            <a:endParaRPr lang="en-US" altLang="ja-JP" sz="140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altLang="ja-JP" smtClean="0"/>
              <a:t>unmarshal</a:t>
            </a:r>
            <a:r>
              <a:rPr lang="ja-JP" altLang="en-US" smtClean="0"/>
              <a:t>のみ実装</a:t>
            </a:r>
            <a:endParaRPr lang="en-US" altLang="ja-JP" smtClean="0"/>
          </a:p>
          <a:p>
            <a:r>
              <a:rPr kumimoji="1" lang="en-US" altLang="ja-JP" smtClean="0"/>
              <a:t>XLSBeans</a:t>
            </a:r>
            <a:r>
              <a:rPr kumimoji="1" lang="ja-JP" altLang="en-US" smtClean="0"/>
              <a:t>のインスタンスは、スレッドで共有しても問題ないので、先に生成しておく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5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テストライブラリの追加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Camel</a:t>
            </a:r>
            <a:r>
              <a:rPr kumimoji="1" lang="ja-JP" altLang="en-US" smtClean="0"/>
              <a:t>では、いくつかの</a:t>
            </a:r>
            <a:r>
              <a:rPr lang="ja-JP" altLang="en-US" smtClean="0"/>
              <a:t>テストをサポートするライブラリを</a:t>
            </a:r>
            <a:r>
              <a:rPr lang="ja-JP" altLang="en-US" smtClean="0"/>
              <a:t>提供</a:t>
            </a:r>
            <a:endParaRPr lang="en-US" altLang="ja-JP" smtClean="0"/>
          </a:p>
          <a:p>
            <a:r>
              <a:rPr kumimoji="1" lang="en-US" altLang="ja-JP" smtClean="0"/>
              <a:t>Spring </a:t>
            </a:r>
            <a:r>
              <a:rPr kumimoji="1" lang="en-US" altLang="ja-JP" smtClean="0"/>
              <a:t>XML</a:t>
            </a:r>
            <a:r>
              <a:rPr kumimoji="1" lang="ja-JP" altLang="en-US" smtClean="0"/>
              <a:t>で作成したルートをテストするために、</a:t>
            </a:r>
            <a:r>
              <a:rPr kumimoji="1" lang="en-US" altLang="ja-JP" smtClean="0"/>
              <a:t>pom.xml</a:t>
            </a:r>
            <a:r>
              <a:rPr kumimoji="1" lang="ja-JP" altLang="en-US" smtClean="0"/>
              <a:t>に以下を追加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2448" y="3573016"/>
            <a:ext cx="7416824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&lt;dependencies&gt;</a:t>
            </a:r>
          </a:p>
          <a:p>
            <a:r>
              <a:rPr lang="en-US" altLang="ja-JP" sz="1400" smtClean="0"/>
              <a:t>(snip)</a:t>
            </a:r>
          </a:p>
          <a:p>
            <a:r>
              <a:rPr lang="en-US" altLang="ja-JP" sz="1400" b="1" smtClean="0"/>
              <a:t>      </a:t>
            </a:r>
            <a:r>
              <a:rPr lang="en-US" altLang="ja-JP" sz="1400" b="1"/>
              <a:t>&lt;dependency&gt;</a:t>
            </a:r>
          </a:p>
          <a:p>
            <a:r>
              <a:rPr lang="en-US" altLang="ja-JP" sz="1400" b="1"/>
              <a:t>            &lt;groupId&gt;org.apache.camel&lt;/groupId&gt;</a:t>
            </a:r>
          </a:p>
          <a:p>
            <a:r>
              <a:rPr lang="en-US" altLang="ja-JP" sz="1400" b="1"/>
              <a:t>            &lt;artifactId&gt;camel-test-spring&lt;/artifactId&gt;</a:t>
            </a:r>
          </a:p>
          <a:p>
            <a:r>
              <a:rPr lang="en-US" altLang="ja-JP" sz="1400" b="1"/>
              <a:t>            &lt;version&gt;2.13.2&lt;/version&gt;</a:t>
            </a:r>
          </a:p>
          <a:p>
            <a:r>
              <a:rPr lang="en-US" altLang="ja-JP" sz="1400" b="1"/>
              <a:t>            &lt;scope&gt;test&lt;/scope&gt;</a:t>
            </a:r>
          </a:p>
          <a:p>
            <a:r>
              <a:rPr lang="en-US" altLang="ja-JP" sz="1400" b="1"/>
              <a:t>        &lt;/dependency&gt; </a:t>
            </a:r>
            <a:endParaRPr lang="en-US" altLang="ja-JP" sz="1400" b="1" smtClean="0"/>
          </a:p>
          <a:p>
            <a:r>
              <a:rPr lang="en-US" altLang="ja-JP" sz="1400" smtClean="0"/>
              <a:t>(snip)</a:t>
            </a:r>
          </a:p>
          <a:p>
            <a:r>
              <a:rPr lang="en-US" altLang="ja-JP" sz="1400" smtClean="0"/>
              <a:t> &lt;/dependencies&gt;</a:t>
            </a:r>
          </a:p>
          <a:p>
            <a:endParaRPr lang="en-US" altLang="ja-JP" sz="1400" b="1"/>
          </a:p>
        </p:txBody>
      </p:sp>
    </p:spTree>
    <p:extLst>
      <p:ext uri="{BB962C8B-B14F-4D97-AF65-F5344CB8AC3E}">
        <p14:creationId xmlns:p14="http://schemas.microsoft.com/office/powerpoint/2010/main" val="10519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テスト資材の配置 （</a:t>
            </a:r>
            <a:r>
              <a:rPr lang="en-US" altLang="ja-JP" smtClean="0"/>
              <a:t>1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テスト対象の</a:t>
            </a:r>
            <a:r>
              <a:rPr kumimoji="1" lang="en-US" altLang="ja-JP" smtClean="0"/>
              <a:t>Excel</a:t>
            </a:r>
            <a:r>
              <a:rPr kumimoji="1" lang="ja-JP" altLang="en-US" smtClean="0"/>
              <a:t>ファイル</a:t>
            </a:r>
            <a:r>
              <a:rPr kumimoji="1" lang="en-US" altLang="ja-JP" smtClean="0"/>
              <a:t>userlist.xlsx</a:t>
            </a:r>
            <a:r>
              <a:rPr kumimoji="1" lang="ja-JP" altLang="en-US" smtClean="0"/>
              <a:t>を、</a:t>
            </a:r>
            <a:r>
              <a:rPr kumimoji="1" lang="en-US" altLang="ja-JP" smtClean="0"/>
              <a:t>src\test\resources\jp\co\nttcom\eai\component\xlsbeans</a:t>
            </a:r>
            <a:r>
              <a:rPr kumimoji="1" lang="ja-JP" altLang="en-US" smtClean="0"/>
              <a:t>に配置</a:t>
            </a:r>
            <a:endParaRPr kumimoji="1" lang="ja-JP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41814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角丸四角形吹き出し 4"/>
          <p:cNvSpPr/>
          <p:nvPr/>
        </p:nvSpPr>
        <p:spPr>
          <a:xfrm>
            <a:off x="1403648" y="5805264"/>
            <a:ext cx="1944216" cy="804242"/>
          </a:xfrm>
          <a:prstGeom prst="wedgeRoundRectCallout">
            <a:avLst>
              <a:gd name="adj1" fmla="val -51404"/>
              <a:gd name="adj2" fmla="val -762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シート名は</a:t>
            </a:r>
            <a:r>
              <a:rPr kumimoji="1" lang="en-US" altLang="ja-JP" smtClean="0"/>
              <a:t>”UserList”</a:t>
            </a:r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211960" y="2708920"/>
            <a:ext cx="3672408" cy="1080120"/>
          </a:xfrm>
          <a:prstGeom prst="wedgeRoundRectCallout">
            <a:avLst>
              <a:gd name="adj1" fmla="val -46479"/>
              <a:gd name="adj2" fmla="val 69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タイトル部分（背景が水色）は変更しないこと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2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テスト資材の配置 </a:t>
            </a:r>
            <a:r>
              <a:rPr lang="ja-JP" altLang="en-US" smtClean="0"/>
              <a:t>（</a:t>
            </a:r>
            <a:r>
              <a:rPr lang="en-US" altLang="ja-JP" smtClean="0"/>
              <a:t>2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src\test\jp\co\nttcom\eai\model</a:t>
            </a:r>
            <a:r>
              <a:rPr lang="ja-JP" altLang="en-US" smtClean="0"/>
              <a:t>に配置</a:t>
            </a:r>
            <a:endParaRPr lang="en-US" altLang="ja-JP" smtClean="0"/>
          </a:p>
          <a:p>
            <a:r>
              <a:rPr lang="en-US" altLang="ja-JP"/>
              <a:t>Excel</a:t>
            </a:r>
            <a:r>
              <a:rPr lang="ja-JP" altLang="en-US"/>
              <a:t>シートをマッピングするクラスを作成</a:t>
            </a:r>
            <a:endParaRPr lang="en-US" altLang="ja-JP"/>
          </a:p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780928"/>
            <a:ext cx="7416824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</a:t>
            </a:r>
            <a:r>
              <a:rPr lang="en-US" altLang="ja-JP" sz="1400" smtClean="0"/>
              <a:t>jp.co.nttcom.eai,model;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smtClean="0"/>
              <a:t>(snip)</a:t>
            </a:r>
            <a:endParaRPr lang="en-US" altLang="ja-JP" sz="1400"/>
          </a:p>
          <a:p>
            <a:endParaRPr lang="en-US" altLang="ja-JP" sz="1400" smtClean="0"/>
          </a:p>
          <a:p>
            <a:endParaRPr lang="en-US" altLang="ja-JP" sz="1400"/>
          </a:p>
          <a:p>
            <a:r>
              <a:rPr lang="en-US" altLang="ja-JP" sz="1400"/>
              <a:t>@Sheet(name = "</a:t>
            </a:r>
            <a:r>
              <a:rPr lang="en-US" altLang="ja-JP" sz="1400" b="1"/>
              <a:t>UserList</a:t>
            </a:r>
            <a:r>
              <a:rPr lang="en-US" altLang="ja-JP" sz="1400"/>
              <a:t>")</a:t>
            </a:r>
          </a:p>
          <a:p>
            <a:r>
              <a:rPr lang="en-US" altLang="ja-JP" sz="1400"/>
              <a:t>public class UserList {</a:t>
            </a:r>
          </a:p>
          <a:p>
            <a:r>
              <a:rPr lang="en-US" altLang="ja-JP" sz="1400"/>
              <a:t>    </a:t>
            </a:r>
          </a:p>
          <a:p>
            <a:r>
              <a:rPr lang="en-US" altLang="ja-JP" sz="1400"/>
              <a:t>    @LabelledCell(label = "title", type = LabelledCellType.Right)</a:t>
            </a:r>
          </a:p>
          <a:p>
            <a:r>
              <a:rPr lang="en-US" altLang="ja-JP" sz="1400"/>
              <a:t>    public String title;</a:t>
            </a:r>
          </a:p>
          <a:p>
            <a:r>
              <a:rPr lang="en-US" altLang="ja-JP" sz="1400"/>
              <a:t>    </a:t>
            </a:r>
          </a:p>
          <a:p>
            <a:r>
              <a:rPr lang="en-US" altLang="ja-JP" sz="1400"/>
              <a:t>    @HorizontalRecords(tableLabel = "User List", recordClass = User.class)</a:t>
            </a:r>
          </a:p>
          <a:p>
            <a:r>
              <a:rPr lang="en-US" altLang="ja-JP" sz="1400"/>
              <a:t>    public List&lt;User&gt; users;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}  </a:t>
            </a:r>
            <a:endParaRPr lang="en-US" altLang="ja-JP" sz="1400"/>
          </a:p>
          <a:p>
            <a:r>
              <a:rPr lang="en-US" altLang="ja-JP" sz="1400"/>
              <a:t> </a:t>
            </a:r>
            <a:endParaRPr lang="en-US" altLang="ja-JP" sz="1400" b="1"/>
          </a:p>
        </p:txBody>
      </p:sp>
      <p:sp>
        <p:nvSpPr>
          <p:cNvPr id="5" name="角丸四角形吹き出し 4"/>
          <p:cNvSpPr/>
          <p:nvPr/>
        </p:nvSpPr>
        <p:spPr>
          <a:xfrm>
            <a:off x="1619672" y="3212976"/>
            <a:ext cx="2160240" cy="504056"/>
          </a:xfrm>
          <a:prstGeom prst="wedgeRoundRectCallout">
            <a:avLst>
              <a:gd name="adj1" fmla="val -28875"/>
              <a:gd name="adj2" fmla="val 715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シート名</a:t>
            </a:r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090220" y="3212976"/>
            <a:ext cx="3384376" cy="834191"/>
          </a:xfrm>
          <a:prstGeom prst="wedgeRoundRectCallout">
            <a:avLst>
              <a:gd name="adj1" fmla="val -61770"/>
              <a:gd name="adj2" fmla="val 1096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内容が</a:t>
            </a:r>
            <a:r>
              <a:rPr lang="en-US" altLang="ja-JP" smtClean="0"/>
              <a:t>”title”</a:t>
            </a:r>
            <a:r>
              <a:rPr lang="ja-JP" altLang="en-US" smtClean="0"/>
              <a:t>のセルの右側のセルの値を</a:t>
            </a:r>
            <a:r>
              <a:rPr lang="en-US" altLang="ja-JP" smtClean="0"/>
              <a:t>title</a:t>
            </a:r>
            <a:r>
              <a:rPr lang="ja-JP" altLang="en-US" smtClean="0"/>
              <a:t>に設定</a:t>
            </a:r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3471868" y="5456843"/>
            <a:ext cx="4325636" cy="996493"/>
          </a:xfrm>
          <a:prstGeom prst="wedgeRoundRectCallout">
            <a:avLst>
              <a:gd name="adj1" fmla="val -61699"/>
              <a:gd name="adj2" fmla="val -57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“User List”</a:t>
            </a:r>
            <a:r>
              <a:rPr lang="ja-JP" altLang="en-US" smtClean="0"/>
              <a:t>のセルの下にある表の行の内容を</a:t>
            </a:r>
            <a:r>
              <a:rPr lang="en-US" altLang="ja-JP" smtClean="0"/>
              <a:t>User</a:t>
            </a:r>
            <a:r>
              <a:rPr lang="ja-JP" altLang="en-US" smtClean="0"/>
              <a:t>クラスにマッピングする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9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テスト資材の配置 </a:t>
            </a:r>
            <a:r>
              <a:rPr lang="ja-JP" altLang="en-US" smtClean="0"/>
              <a:t>（</a:t>
            </a:r>
            <a:r>
              <a:rPr lang="en-US" altLang="ja-JP" smtClean="0"/>
              <a:t>3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“User List”</a:t>
            </a:r>
            <a:r>
              <a:rPr kumimoji="1" lang="ja-JP" altLang="en-US" smtClean="0"/>
              <a:t>テーブルの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行の情報をマッピングする</a:t>
            </a:r>
            <a:r>
              <a:rPr kumimoji="1" lang="en-US" altLang="ja-JP" smtClean="0"/>
              <a:t>User</a:t>
            </a:r>
            <a:r>
              <a:rPr kumimoji="1" lang="ja-JP" altLang="en-US" smtClean="0"/>
              <a:t>クラスを</a:t>
            </a:r>
            <a:r>
              <a:rPr lang="ja-JP" altLang="en-US"/>
              <a:t>作成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492896"/>
            <a:ext cx="7416824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</a:t>
            </a:r>
            <a:r>
              <a:rPr lang="en-US" altLang="ja-JP" sz="1400" smtClean="0"/>
              <a:t>jp.co.nttcom.eai,model;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smtClean="0"/>
              <a:t>(snip)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public class User {</a:t>
            </a:r>
          </a:p>
          <a:p>
            <a:endParaRPr lang="en-US" altLang="ja-JP" sz="1400"/>
          </a:p>
          <a:p>
            <a:r>
              <a:rPr lang="en-US" altLang="ja-JP" sz="1400"/>
              <a:t>    @Column(columnName = "id")</a:t>
            </a:r>
          </a:p>
          <a:p>
            <a:r>
              <a:rPr lang="en-US" altLang="ja-JP" sz="1400"/>
              <a:t>    public int id;</a:t>
            </a:r>
          </a:p>
          <a:p>
            <a:r>
              <a:rPr lang="en-US" altLang="ja-JP" sz="1400"/>
              <a:t>    </a:t>
            </a:r>
          </a:p>
          <a:p>
            <a:r>
              <a:rPr lang="en-US" altLang="ja-JP" sz="1400"/>
              <a:t>    @Column(columnName = "name")</a:t>
            </a:r>
          </a:p>
          <a:p>
            <a:r>
              <a:rPr lang="en-US" altLang="ja-JP" sz="1400"/>
              <a:t>    public String name;</a:t>
            </a:r>
          </a:p>
          <a:p>
            <a:r>
              <a:rPr lang="en-US" altLang="ja-JP" sz="1400"/>
              <a:t>    </a:t>
            </a:r>
          </a:p>
          <a:p>
            <a:r>
              <a:rPr lang="en-US" altLang="ja-JP" sz="1400"/>
              <a:t>    @Column(columnName = "gender")</a:t>
            </a:r>
          </a:p>
          <a:p>
            <a:r>
              <a:rPr lang="en-US" altLang="ja-JP" sz="1400"/>
              <a:t>    public String gender;</a:t>
            </a:r>
          </a:p>
          <a:p>
            <a:r>
              <a:rPr lang="en-US" altLang="ja-JP" sz="1400"/>
              <a:t>    </a:t>
            </a:r>
          </a:p>
          <a:p>
            <a:r>
              <a:rPr lang="en-US" altLang="ja-JP" sz="1400"/>
              <a:t>    @Column(columnName = "age")</a:t>
            </a:r>
          </a:p>
          <a:p>
            <a:r>
              <a:rPr lang="en-US" altLang="ja-JP" sz="1400"/>
              <a:t>    public int age;</a:t>
            </a:r>
          </a:p>
          <a:p>
            <a:r>
              <a:rPr lang="en-US" altLang="ja-JP" sz="1400" smtClean="0"/>
              <a:t> </a:t>
            </a:r>
            <a:endParaRPr lang="en-US" altLang="ja-JP" sz="1400"/>
          </a:p>
          <a:p>
            <a:r>
              <a:rPr lang="en-US" altLang="ja-JP" sz="1400"/>
              <a:t>} </a:t>
            </a:r>
            <a:endParaRPr lang="en-US" altLang="ja-JP" sz="1400" b="1"/>
          </a:p>
        </p:txBody>
      </p:sp>
      <p:sp>
        <p:nvSpPr>
          <p:cNvPr id="5" name="角丸四角形吹き出し 4"/>
          <p:cNvSpPr/>
          <p:nvPr/>
        </p:nvSpPr>
        <p:spPr>
          <a:xfrm>
            <a:off x="3275856" y="2996952"/>
            <a:ext cx="3168352" cy="648072"/>
          </a:xfrm>
          <a:prstGeom prst="wedgeRoundRectCallout">
            <a:avLst>
              <a:gd name="adj1" fmla="val -51169"/>
              <a:gd name="adj2" fmla="val 808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“id”</a:t>
            </a:r>
            <a:r>
              <a:rPr kumimoji="1" lang="ja-JP" altLang="en-US" smtClean="0"/>
              <a:t>列の値をマッピング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概要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Apache Camel</a:t>
            </a:r>
            <a:r>
              <a:rPr lang="ja-JP" altLang="en-US" smtClean="0"/>
              <a:t>がサポートするデータフォーマットを変換する</a:t>
            </a:r>
            <a:r>
              <a:rPr lang="en-US" altLang="ja-JP" smtClean="0"/>
              <a:t>Data Format</a:t>
            </a:r>
            <a:r>
              <a:rPr lang="ja-JP" altLang="en-US" smtClean="0"/>
              <a:t>コンポーネントの仕組みを理解し、簡単なコンポーネントを作成</a:t>
            </a:r>
            <a:r>
              <a:rPr lang="ja-JP" altLang="en-US"/>
              <a:t>する</a:t>
            </a:r>
            <a:r>
              <a:rPr lang="ja-JP" altLang="en-US" smtClean="0"/>
              <a:t>。</a:t>
            </a:r>
            <a:endParaRPr lang="en-US" altLang="ja-JP" smtClean="0"/>
          </a:p>
          <a:p>
            <a:endParaRPr lang="en-US" altLang="ja-JP"/>
          </a:p>
          <a:p>
            <a:r>
              <a:rPr lang="ja-JP" altLang="en-US" smtClean="0"/>
              <a:t>題材として、</a:t>
            </a:r>
            <a:r>
              <a:rPr lang="en-US" altLang="ja-JP" smtClean="0"/>
              <a:t>Amateras Project</a:t>
            </a:r>
            <a:r>
              <a:rPr lang="ja-JP" altLang="en-US" smtClean="0"/>
              <a:t>が提供する</a:t>
            </a:r>
            <a:r>
              <a:rPr lang="en-US" altLang="ja-JP" smtClean="0"/>
              <a:t>XLSBeans</a:t>
            </a:r>
            <a:r>
              <a:rPr lang="ja-JP" altLang="en-US" smtClean="0"/>
              <a:t>を使用し、</a:t>
            </a:r>
            <a:r>
              <a:rPr lang="en-US" altLang="ja-JP" smtClean="0"/>
              <a:t>Excel</a:t>
            </a:r>
            <a:r>
              <a:rPr lang="ja-JP" altLang="en-US" smtClean="0"/>
              <a:t>で作成された定型フォーマットからデータを読み取り、</a:t>
            </a:r>
            <a:r>
              <a:rPr lang="en-US" altLang="ja-JP" smtClean="0"/>
              <a:t>JavaBeans</a:t>
            </a:r>
            <a:r>
              <a:rPr lang="ja-JP" altLang="en-US" smtClean="0"/>
              <a:t>に変換する。</a:t>
            </a:r>
            <a:endParaRPr lang="en-US" altLang="ja-JP" smtClean="0"/>
          </a:p>
          <a:p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3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テスト</a:t>
            </a:r>
            <a:r>
              <a:rPr lang="ja-JP" altLang="en-US" smtClean="0"/>
              <a:t>するルートの作成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テスト</a:t>
            </a:r>
            <a:r>
              <a:rPr lang="ja-JP" altLang="en-US" smtClean="0"/>
              <a:t>するルートは、</a:t>
            </a:r>
            <a:r>
              <a:rPr lang="en-US" altLang="ja-JP" smtClean="0"/>
              <a:t>”</a:t>
            </a:r>
            <a:r>
              <a:rPr lang="ja-JP" altLang="en-US" smtClean="0"/>
              <a:t>テストクラス名</a:t>
            </a:r>
            <a:r>
              <a:rPr lang="en-US" altLang="ja-JP" smtClean="0"/>
              <a:t>”-context.xml</a:t>
            </a:r>
          </a:p>
          <a:p>
            <a:pPr lvl="1"/>
            <a:r>
              <a:rPr lang="ja-JP" altLang="en-US" smtClean="0"/>
              <a:t>テストクラス名が</a:t>
            </a:r>
            <a:r>
              <a:rPr lang="en-US" altLang="ja-JP" smtClean="0"/>
              <a:t>XLSBeansDataFormatTest.java</a:t>
            </a:r>
            <a:r>
              <a:rPr lang="ja-JP" altLang="en-US" smtClean="0"/>
              <a:t>の場合は、</a:t>
            </a:r>
            <a:r>
              <a:rPr lang="en-US" altLang="ja-JP" smtClean="0"/>
              <a:t>XLSBeansDataFormatTest-context.xml</a:t>
            </a:r>
          </a:p>
          <a:p>
            <a:r>
              <a:rPr lang="en-US" altLang="ja-JP" smtClean="0"/>
              <a:t>Excel</a:t>
            </a:r>
            <a:r>
              <a:rPr lang="ja-JP" altLang="en-US" smtClean="0"/>
              <a:t>シートと同じディレクトリに配置する。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3201938"/>
            <a:ext cx="770485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&lt;?xml version="1.0" encoding="UTF-8" ?&gt;</a:t>
            </a:r>
          </a:p>
          <a:p>
            <a:r>
              <a:rPr lang="en-US" altLang="ja-JP" sz="1400"/>
              <a:t>&lt;</a:t>
            </a:r>
            <a:r>
              <a:rPr lang="en-US" altLang="ja-JP" sz="1400" smtClean="0"/>
              <a:t>beans ... &gt;</a:t>
            </a:r>
            <a:endParaRPr lang="en-US" altLang="ja-JP" sz="1400"/>
          </a:p>
          <a:p>
            <a:r>
              <a:rPr lang="en-US" altLang="ja-JP" sz="1400"/>
              <a:t>    &lt;camelContext xmlns="http://camel.apache.org/schema/spring"&gt;</a:t>
            </a:r>
          </a:p>
          <a:p>
            <a:r>
              <a:rPr lang="en-US" altLang="ja-JP" sz="1400" smtClean="0"/>
              <a:t>        &lt;</a:t>
            </a:r>
            <a:r>
              <a:rPr lang="en-US" altLang="ja-JP" sz="1400"/>
              <a:t>route&gt;</a:t>
            </a:r>
          </a:p>
          <a:p>
            <a:r>
              <a:rPr lang="en-US" altLang="ja-JP" sz="1400"/>
              <a:t>            &lt;from uri="direct:unmarshal"/&gt;</a:t>
            </a:r>
          </a:p>
          <a:p>
            <a:r>
              <a:rPr lang="en-US" altLang="ja-JP" sz="1400"/>
              <a:t>            &lt;unmarshal&gt;</a:t>
            </a:r>
          </a:p>
          <a:p>
            <a:r>
              <a:rPr lang="en-US" altLang="ja-JP" sz="1400"/>
              <a:t>                &lt;custom ref="xlsBeansDataFormat" /&gt;</a:t>
            </a:r>
          </a:p>
          <a:p>
            <a:r>
              <a:rPr lang="en-US" altLang="ja-JP" sz="1400"/>
              <a:t>            &lt;/unmarshal&gt;</a:t>
            </a:r>
          </a:p>
          <a:p>
            <a:r>
              <a:rPr lang="en-US" altLang="ja-JP" sz="1400"/>
              <a:t>            &lt;to uri="mock:unmarshal" /&gt;</a:t>
            </a:r>
          </a:p>
          <a:p>
            <a:r>
              <a:rPr lang="en-US" altLang="ja-JP" sz="1400"/>
              <a:t>        &lt;/route&gt;</a:t>
            </a:r>
          </a:p>
          <a:p>
            <a:r>
              <a:rPr lang="en-US" altLang="ja-JP" sz="1400" smtClean="0"/>
              <a:t>    &lt;/</a:t>
            </a:r>
            <a:r>
              <a:rPr lang="en-US" altLang="ja-JP" sz="1400"/>
              <a:t>camelContext&gt;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&lt;</a:t>
            </a:r>
            <a:r>
              <a:rPr lang="en-US" altLang="ja-JP" sz="1400"/>
              <a:t>bean id="xlsBeansDataFormat" 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        class=“jp.co.nttcom.eai.component.xlsbeans.XLSBeansDataFormat</a:t>
            </a:r>
            <a:r>
              <a:rPr lang="en-US" altLang="ja-JP" sz="1400"/>
              <a:t>" &gt;</a:t>
            </a:r>
          </a:p>
          <a:p>
            <a:r>
              <a:rPr lang="en-US" altLang="ja-JP" sz="1400"/>
              <a:t>        &lt;property name="objectType" value="jp.co.nttcom.eai.model.UserList"</a:t>
            </a:r>
            <a:r>
              <a:rPr lang="en-US" altLang="ja-JP" sz="1400" smtClean="0"/>
              <a:t> </a:t>
            </a:r>
            <a:r>
              <a:rPr lang="en-US" altLang="ja-JP" sz="1400"/>
              <a:t>/&gt;</a:t>
            </a:r>
          </a:p>
          <a:p>
            <a:r>
              <a:rPr lang="en-US" altLang="ja-JP" sz="1400" smtClean="0"/>
              <a:t>    &lt;/</a:t>
            </a:r>
            <a:r>
              <a:rPr lang="en-US" altLang="ja-JP" sz="1400"/>
              <a:t>bean</a:t>
            </a:r>
            <a:r>
              <a:rPr lang="en-US" altLang="ja-JP" sz="1400" smtClean="0"/>
              <a:t>&gt;</a:t>
            </a:r>
          </a:p>
          <a:p>
            <a:r>
              <a:rPr lang="en-US" altLang="ja-JP" sz="1400" smtClean="0"/>
              <a:t>&lt;/</a:t>
            </a:r>
            <a:r>
              <a:rPr lang="en-US" altLang="ja-JP" sz="1400"/>
              <a:t>beans&gt;</a:t>
            </a:r>
            <a:endParaRPr lang="en-US" altLang="ja-JP" sz="1400" b="1"/>
          </a:p>
        </p:txBody>
      </p:sp>
    </p:spTree>
    <p:extLst>
      <p:ext uri="{BB962C8B-B14F-4D97-AF65-F5344CB8AC3E}">
        <p14:creationId xmlns:p14="http://schemas.microsoft.com/office/powerpoint/2010/main" val="7766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テストクラスの作成（</a:t>
            </a:r>
            <a:r>
              <a:rPr lang="en-US" altLang="ja-JP" smtClean="0"/>
              <a:t>1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作成した</a:t>
            </a:r>
            <a:r>
              <a:rPr kumimoji="1" lang="en-US" altLang="ja-JP" smtClean="0"/>
              <a:t>Excel</a:t>
            </a:r>
            <a:r>
              <a:rPr kumimoji="1" lang="ja-JP" altLang="en-US" smtClean="0"/>
              <a:t>ファイル、ルートを使用したテストクラス</a:t>
            </a:r>
            <a:r>
              <a:rPr kumimoji="1" lang="en-US" altLang="ja-JP" smtClean="0"/>
              <a:t>(XLSBeansDataFormatTest)</a:t>
            </a:r>
            <a:r>
              <a:rPr kumimoji="1" lang="ja-JP" altLang="en-US" smtClean="0"/>
              <a:t>を作成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2696721"/>
            <a:ext cx="7704856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</a:t>
            </a:r>
            <a:r>
              <a:rPr lang="en-US" altLang="ja-JP" sz="1400" smtClean="0"/>
              <a:t>jp.co.nttcom.eai.component.xlsbeans</a:t>
            </a:r>
            <a:r>
              <a:rPr lang="en-US" altLang="ja-JP" sz="1400"/>
              <a:t>;</a:t>
            </a:r>
          </a:p>
          <a:p>
            <a:endParaRPr lang="en-US" altLang="ja-JP" sz="1400"/>
          </a:p>
          <a:p>
            <a:r>
              <a:rPr lang="en-US" altLang="ja-JP" sz="1400" smtClean="0"/>
              <a:t>(snip) </a:t>
            </a:r>
          </a:p>
          <a:p>
            <a:endParaRPr lang="en-US" altLang="ja-JP" sz="1400"/>
          </a:p>
          <a:p>
            <a:r>
              <a:rPr lang="en-US" altLang="ja-JP" sz="1400"/>
              <a:t>@RunWith(SpringJUnit4ClassRunner.class)</a:t>
            </a:r>
          </a:p>
          <a:p>
            <a:r>
              <a:rPr lang="en-US" altLang="ja-JP" sz="1400"/>
              <a:t>@ContextConfiguration</a:t>
            </a:r>
          </a:p>
          <a:p>
            <a:r>
              <a:rPr lang="en-US" altLang="ja-JP" sz="1400"/>
              <a:t>public class </a:t>
            </a:r>
            <a:r>
              <a:rPr lang="en-US" altLang="ja-JP" sz="1400" smtClean="0"/>
              <a:t>XLSBeansDataFormatTest </a:t>
            </a:r>
            <a:r>
              <a:rPr lang="en-US" altLang="ja-JP" sz="1400"/>
              <a:t>{</a:t>
            </a:r>
          </a:p>
          <a:p>
            <a:endParaRPr lang="en-US" altLang="ja-JP" sz="1400" smtClean="0"/>
          </a:p>
          <a:p>
            <a:r>
              <a:rPr lang="en-US" altLang="ja-JP" sz="1400" smtClean="0"/>
              <a:t>    </a:t>
            </a:r>
            <a:r>
              <a:rPr lang="en-US" altLang="ja-JP" sz="1400"/>
              <a:t>@Produce(uri = "direct:unmarshal")</a:t>
            </a:r>
          </a:p>
          <a:p>
            <a:r>
              <a:rPr lang="en-US" altLang="ja-JP" sz="1400"/>
              <a:t>    private ProducerTemplate template</a:t>
            </a:r>
            <a:r>
              <a:rPr lang="en-US" altLang="ja-JP" sz="1400" smtClean="0"/>
              <a:t>;</a:t>
            </a:r>
          </a:p>
          <a:p>
            <a:endParaRPr lang="en-US" altLang="ja-JP" sz="1400" smtClean="0"/>
          </a:p>
          <a:p>
            <a:endParaRPr lang="en-US" altLang="ja-JP" sz="1400"/>
          </a:p>
          <a:p>
            <a:r>
              <a:rPr lang="en-US" altLang="ja-JP" sz="1400"/>
              <a:t>    @EndpointInject(uri = "mock:unmarshal")</a:t>
            </a:r>
          </a:p>
          <a:p>
            <a:r>
              <a:rPr lang="en-US" altLang="ja-JP" sz="1400"/>
              <a:t>    private MockEndpoint mock;</a:t>
            </a:r>
          </a:p>
          <a:p>
            <a:endParaRPr lang="en-US" altLang="ja-JP" sz="1400"/>
          </a:p>
          <a:p>
            <a:endParaRPr lang="en-US" altLang="ja-JP" sz="1400" b="1" smtClean="0"/>
          </a:p>
          <a:p>
            <a:r>
              <a:rPr lang="en-US" altLang="ja-JP" sz="1400" b="1" smtClean="0"/>
              <a:t>:</a:t>
            </a:r>
          </a:p>
          <a:p>
            <a:endParaRPr lang="en-US" altLang="ja-JP" sz="1400" b="1"/>
          </a:p>
        </p:txBody>
      </p:sp>
      <p:sp>
        <p:nvSpPr>
          <p:cNvPr id="5" name="角丸四角形吹き出し 4"/>
          <p:cNvSpPr/>
          <p:nvPr/>
        </p:nvSpPr>
        <p:spPr>
          <a:xfrm>
            <a:off x="4067944" y="3284984"/>
            <a:ext cx="3672408" cy="1080120"/>
          </a:xfrm>
          <a:prstGeom prst="wedgeRoundRectCallout">
            <a:avLst>
              <a:gd name="adj1" fmla="val -49218"/>
              <a:gd name="adj2" fmla="val 733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smtClean="0"/>
              <a:t>テストルートの</a:t>
            </a:r>
            <a:r>
              <a:rPr lang="en-US" altLang="ja-JP" sz="1400" smtClean="0"/>
              <a:t>”&lt;</a:t>
            </a:r>
            <a:r>
              <a:rPr lang="en-US" altLang="ja-JP" sz="1400"/>
              <a:t>from uri</a:t>
            </a:r>
            <a:r>
              <a:rPr lang="en-US" altLang="ja-JP" sz="1400" smtClean="0"/>
              <a:t>=“direct:unmarshal”/&gt;”</a:t>
            </a:r>
            <a:r>
              <a:rPr lang="ja-JP" altLang="en-US" sz="1400" smtClean="0"/>
              <a:t>に</a:t>
            </a:r>
            <a:endParaRPr lang="en-US" altLang="ja-JP" sz="1400" smtClean="0"/>
          </a:p>
          <a:p>
            <a:pPr algn="ctr"/>
            <a:r>
              <a:rPr lang="ja-JP" altLang="en-US" sz="1400" smtClean="0"/>
              <a:t>データを送付するためのオブジェクト。</a:t>
            </a:r>
            <a:endParaRPr lang="en-US" altLang="ja-JP" sz="1400" smtClean="0"/>
          </a:p>
          <a:p>
            <a:pPr algn="ctr"/>
            <a:r>
              <a:rPr lang="ja-JP" altLang="en-US" sz="1400" smtClean="0"/>
              <a:t>インジェクトされる</a:t>
            </a:r>
            <a:endParaRPr lang="en-US" altLang="ja-JP" sz="1400"/>
          </a:p>
          <a:p>
            <a:pPr algn="ctr"/>
            <a:endParaRPr kumimoji="1" lang="ja-JP" altLang="en-US" sz="1400"/>
          </a:p>
        </p:txBody>
      </p:sp>
      <p:sp>
        <p:nvSpPr>
          <p:cNvPr id="6" name="角丸四角形吹き出し 5"/>
          <p:cNvSpPr/>
          <p:nvPr/>
        </p:nvSpPr>
        <p:spPr>
          <a:xfrm>
            <a:off x="4427984" y="4869160"/>
            <a:ext cx="3888432" cy="720080"/>
          </a:xfrm>
          <a:prstGeom prst="wedgeRoundRectCallout">
            <a:avLst>
              <a:gd name="adj1" fmla="val -59661"/>
              <a:gd name="adj2" fmla="val 635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/>
              <a:t>テストルートの</a:t>
            </a:r>
            <a:endParaRPr kumimoji="1" lang="en-US" altLang="ja-JP" sz="1400" smtClean="0"/>
          </a:p>
          <a:p>
            <a:pPr algn="ctr"/>
            <a:r>
              <a:rPr kumimoji="1" lang="en-US" altLang="ja-JP" sz="1400" smtClean="0"/>
              <a:t>”</a:t>
            </a:r>
            <a:r>
              <a:rPr lang="en-US" altLang="ja-JP" sz="1400" smtClean="0"/>
              <a:t> </a:t>
            </a:r>
            <a:r>
              <a:rPr lang="en-US" altLang="ja-JP" sz="1400"/>
              <a:t>&lt;to uri</a:t>
            </a:r>
            <a:r>
              <a:rPr lang="en-US" altLang="ja-JP" sz="1400" smtClean="0"/>
              <a:t>=“mock:unmarshal” /&gt;”</a:t>
            </a:r>
            <a:r>
              <a:rPr lang="ja-JP" altLang="en-US" sz="1400" smtClean="0"/>
              <a:t>のモック</a:t>
            </a:r>
            <a:endParaRPr lang="en-US" altLang="ja-JP" sz="1400"/>
          </a:p>
          <a:p>
            <a:pPr algn="ctr"/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8371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テストクラスの作成</a:t>
            </a:r>
            <a:r>
              <a:rPr lang="ja-JP" altLang="en-US" smtClean="0"/>
              <a:t>（</a:t>
            </a:r>
            <a:r>
              <a:rPr lang="en-US" altLang="ja-JP" smtClean="0"/>
              <a:t>2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smtClean="0"/>
              <a:t>&lt;</a:t>
            </a:r>
            <a:r>
              <a:rPr lang="en-US" altLang="ja-JP" sz="2400"/>
              <a:t>to </a:t>
            </a:r>
            <a:r>
              <a:rPr lang="en-US" altLang="ja-JP" sz="2400" smtClean="0"/>
              <a:t>uri=“mock:unmarshal</a:t>
            </a:r>
            <a:r>
              <a:rPr lang="en-US" altLang="ja-JP" sz="2400"/>
              <a:t>” </a:t>
            </a:r>
            <a:r>
              <a:rPr lang="en-US" altLang="ja-JP" sz="2400" smtClean="0"/>
              <a:t>/&gt;</a:t>
            </a:r>
            <a:r>
              <a:rPr lang="ja-JP" altLang="en-US" sz="2400" smtClean="0"/>
              <a:t>が受け取る</a:t>
            </a:r>
            <a:r>
              <a:rPr lang="en-US" altLang="ja-JP" sz="2400" smtClean="0"/>
              <a:t>BODY</a:t>
            </a:r>
            <a:r>
              <a:rPr lang="ja-JP" altLang="en-US" sz="2400" smtClean="0"/>
              <a:t>が、</a:t>
            </a:r>
            <a:r>
              <a:rPr lang="en-US" altLang="ja-JP" sz="2400" smtClean="0"/>
              <a:t>UserList</a:t>
            </a:r>
            <a:r>
              <a:rPr lang="ja-JP" altLang="en-US" sz="2400" smtClean="0"/>
              <a:t>のインスタンスであることなどを確認</a:t>
            </a:r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528" y="2483599"/>
            <a:ext cx="7848872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</a:t>
            </a:r>
            <a:r>
              <a:rPr lang="ja-JP" altLang="en-US" sz="1400"/>
              <a:t> </a:t>
            </a:r>
            <a:r>
              <a:rPr lang="ja-JP" altLang="en-US" sz="1400" smtClean="0"/>
              <a:t> </a:t>
            </a:r>
            <a:r>
              <a:rPr lang="en-US" altLang="ja-JP" sz="1400" smtClean="0"/>
              <a:t>@</a:t>
            </a:r>
            <a:r>
              <a:rPr lang="en-US" altLang="ja-JP" sz="1400"/>
              <a:t>Test</a:t>
            </a:r>
          </a:p>
          <a:p>
            <a:r>
              <a:rPr lang="en-US" altLang="ja-JP" sz="1400"/>
              <a:t>    public void testUnmarshal() throws Exception </a:t>
            </a:r>
            <a:r>
              <a:rPr lang="en-US" altLang="ja-JP" sz="1400" smtClean="0"/>
              <a:t>{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// </a:t>
            </a:r>
            <a:r>
              <a:rPr lang="ja-JP" altLang="en-US" sz="1400" smtClean="0"/>
              <a:t>期待値の設定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// Exchange</a:t>
            </a:r>
            <a:r>
              <a:rPr lang="ja-JP" altLang="en-US" sz="1400" smtClean="0"/>
              <a:t>を</a:t>
            </a:r>
            <a:r>
              <a:rPr lang="en-US" altLang="ja-JP" sz="1400" smtClean="0"/>
              <a:t>1</a:t>
            </a:r>
            <a:r>
              <a:rPr lang="ja-JP" altLang="en-US" sz="1400" smtClean="0"/>
              <a:t>つ受け取り、</a:t>
            </a:r>
            <a:r>
              <a:rPr lang="en-US" altLang="ja-JP" sz="1400" smtClean="0"/>
              <a:t>BODY</a:t>
            </a:r>
            <a:r>
              <a:rPr lang="ja-JP" altLang="en-US" sz="1400" smtClean="0"/>
              <a:t>が</a:t>
            </a:r>
            <a:r>
              <a:rPr lang="en-US" altLang="ja-JP" sz="1400" smtClean="0"/>
              <a:t>UserList</a:t>
            </a:r>
            <a:r>
              <a:rPr lang="ja-JP" altLang="en-US" sz="1400" smtClean="0"/>
              <a:t>のインスタンスであること</a:t>
            </a:r>
            <a:endParaRPr lang="en-US" altLang="ja-JP" sz="1400"/>
          </a:p>
          <a:p>
            <a:r>
              <a:rPr lang="en-US" altLang="ja-JP" sz="1400"/>
              <a:t>        mock.expectedMessageCount(1);</a:t>
            </a:r>
          </a:p>
          <a:p>
            <a:r>
              <a:rPr lang="en-US" altLang="ja-JP" sz="1400"/>
              <a:t>        mock.message(0).body().isInstanceOf(UserList.class</a:t>
            </a:r>
            <a:r>
              <a:rPr lang="en-US" altLang="ja-JP" sz="1400" smtClean="0"/>
              <a:t>);</a:t>
            </a:r>
          </a:p>
          <a:p>
            <a:endParaRPr lang="en-US" altLang="ja-JP" sz="1400"/>
          </a:p>
          <a:p>
            <a:r>
              <a:rPr lang="en-US" altLang="ja-JP" sz="1400" smtClean="0"/>
              <a:t>        // </a:t>
            </a:r>
            <a:r>
              <a:rPr lang="ja-JP" altLang="en-US" sz="1400" smtClean="0"/>
              <a:t>テスト用の</a:t>
            </a:r>
            <a:r>
              <a:rPr lang="en-US" altLang="ja-JP" sz="1400" smtClean="0"/>
              <a:t>Excel</a:t>
            </a:r>
            <a:r>
              <a:rPr lang="ja-JP" altLang="en-US" sz="1400" smtClean="0"/>
              <a:t>ファイルを、</a:t>
            </a:r>
            <a:r>
              <a:rPr lang="en-US" altLang="ja-JP" sz="1400" smtClean="0"/>
              <a:t>BODY</a:t>
            </a:r>
            <a:r>
              <a:rPr lang="ja-JP" altLang="en-US" sz="1400" smtClean="0"/>
              <a:t>として送信する</a:t>
            </a:r>
            <a:endParaRPr lang="en-US" altLang="ja-JP" sz="1400"/>
          </a:p>
          <a:p>
            <a:r>
              <a:rPr lang="en-US" altLang="ja-JP" sz="1400"/>
              <a:t>        String fileName = getClass().getResource("</a:t>
            </a:r>
            <a:r>
              <a:rPr lang="en-US" altLang="ja-JP" sz="1400" smtClean="0"/>
              <a:t>userlist.xlsx</a:t>
            </a:r>
            <a:r>
              <a:rPr lang="en-US" altLang="ja-JP" sz="1400"/>
              <a:t>").getFile();</a:t>
            </a:r>
          </a:p>
          <a:p>
            <a:r>
              <a:rPr lang="en-US" altLang="ja-JP" sz="1400"/>
              <a:t>        template.sendBody(new File(fileName</a:t>
            </a:r>
            <a:r>
              <a:rPr lang="en-US" altLang="ja-JP" sz="1400" smtClean="0"/>
              <a:t>));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// </a:t>
            </a:r>
            <a:r>
              <a:rPr lang="ja-JP" altLang="en-US" sz="1400" smtClean="0"/>
              <a:t>期待値を満たしていることを確認</a:t>
            </a:r>
            <a:endParaRPr lang="en-US" altLang="ja-JP" sz="1400"/>
          </a:p>
          <a:p>
            <a:r>
              <a:rPr lang="en-US" altLang="ja-JP" sz="1400"/>
              <a:t>        mock.assertIsSatisfied();</a:t>
            </a:r>
          </a:p>
          <a:p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// BODY</a:t>
            </a:r>
            <a:r>
              <a:rPr lang="ja-JP" altLang="en-US" sz="1400" smtClean="0"/>
              <a:t>を取得して、タイトル、</a:t>
            </a:r>
            <a:r>
              <a:rPr lang="en-US" altLang="ja-JP" sz="1400" smtClean="0"/>
              <a:t>User</a:t>
            </a:r>
            <a:r>
              <a:rPr lang="ja-JP" altLang="en-US" sz="1400" smtClean="0"/>
              <a:t>の数を確認</a:t>
            </a:r>
            <a:endParaRPr lang="en-US" altLang="ja-JP" sz="1400"/>
          </a:p>
          <a:p>
            <a:r>
              <a:rPr lang="en-US" altLang="ja-JP" sz="1400"/>
              <a:t>        UserList userList = 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    mock.getReceivedExchanges</a:t>
            </a:r>
            <a:r>
              <a:rPr lang="en-US" altLang="ja-JP" sz="1400"/>
              <a:t>().get(0).getIn().getBody(UserList.class);</a:t>
            </a:r>
          </a:p>
          <a:p>
            <a:r>
              <a:rPr lang="en-US" altLang="ja-JP" sz="1400" smtClean="0"/>
              <a:t>        assertThat(userList.title</a:t>
            </a:r>
            <a:r>
              <a:rPr lang="en-US" altLang="ja-JP" sz="1400"/>
              <a:t>, is("</a:t>
            </a:r>
            <a:r>
              <a:rPr lang="ja-JP" altLang="en-US" sz="1400"/>
              <a:t>ユーザリスト</a:t>
            </a:r>
            <a:r>
              <a:rPr lang="en-US" altLang="ja-JP" sz="1400"/>
              <a:t>"));</a:t>
            </a:r>
          </a:p>
          <a:p>
            <a:r>
              <a:rPr lang="en-US" altLang="ja-JP" sz="1400"/>
              <a:t>        assertThat(userList.users, hasSize(5</a:t>
            </a:r>
            <a:r>
              <a:rPr lang="en-US" altLang="ja-JP" sz="1400" smtClean="0"/>
              <a:t>));</a:t>
            </a:r>
          </a:p>
          <a:p>
            <a:r>
              <a:rPr lang="en-US" altLang="ja-JP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77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モデラーでのコンポーネント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036712"/>
          </a:xfrm>
        </p:spPr>
        <p:txBody>
          <a:bodyPr/>
          <a:lstStyle/>
          <a:p>
            <a:r>
              <a:rPr lang="en-US" altLang="ja-JP" smtClean="0"/>
              <a:t>Spring</a:t>
            </a:r>
            <a:r>
              <a:rPr lang="ja-JP" altLang="en-US"/>
              <a:t> </a:t>
            </a:r>
            <a:r>
              <a:rPr lang="en-US" altLang="ja-JP" smtClean="0"/>
              <a:t>XML</a:t>
            </a:r>
            <a:r>
              <a:rPr lang="ja-JP" altLang="en-US" smtClean="0"/>
              <a:t>をもとに、モデラーのコンポーネントをどのように提供するか検討する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2780928"/>
            <a:ext cx="7416824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&lt;camelContext xmlns="http://camel.apache.org/schema/spring"&gt;</a:t>
            </a:r>
          </a:p>
          <a:p>
            <a:r>
              <a:rPr lang="en-US" altLang="ja-JP" sz="1400" smtClean="0"/>
              <a:t>      &lt;</a:t>
            </a:r>
            <a:r>
              <a:rPr lang="en-US" altLang="ja-JP" sz="1400"/>
              <a:t>route&gt;</a:t>
            </a:r>
          </a:p>
          <a:p>
            <a:r>
              <a:rPr lang="en-US" altLang="ja-JP" sz="1400"/>
              <a:t>            &lt;from uri="direct:unmarshal"/&gt;</a:t>
            </a:r>
          </a:p>
          <a:p>
            <a:r>
              <a:rPr lang="en-US" altLang="ja-JP" sz="1400" b="1"/>
              <a:t>            &lt;unmarshal&gt;</a:t>
            </a:r>
          </a:p>
          <a:p>
            <a:r>
              <a:rPr lang="en-US" altLang="ja-JP" sz="1400" b="1"/>
              <a:t>                &lt;custom ref="xlsBeansDataFormat" /&gt;</a:t>
            </a:r>
          </a:p>
          <a:p>
            <a:r>
              <a:rPr lang="en-US" altLang="ja-JP" sz="1400" b="1"/>
              <a:t>            &lt;/unmarshal&gt;</a:t>
            </a:r>
          </a:p>
          <a:p>
            <a:r>
              <a:rPr lang="en-US" altLang="ja-JP" sz="1400"/>
              <a:t>            &lt;to uri="mock:unmarshal" /&gt;</a:t>
            </a:r>
          </a:p>
          <a:p>
            <a:r>
              <a:rPr lang="en-US" altLang="ja-JP" sz="1400"/>
              <a:t>        &lt;/route&gt;</a:t>
            </a:r>
          </a:p>
          <a:p>
            <a:r>
              <a:rPr lang="en-US" altLang="ja-JP" sz="1400" smtClean="0"/>
              <a:t>  &lt;/</a:t>
            </a:r>
            <a:r>
              <a:rPr lang="en-US" altLang="ja-JP" sz="1400"/>
              <a:t>camelContext&gt;</a:t>
            </a:r>
          </a:p>
          <a:p>
            <a:r>
              <a:rPr lang="en-US" altLang="ja-JP" sz="1400"/>
              <a:t> </a:t>
            </a:r>
          </a:p>
          <a:p>
            <a:r>
              <a:rPr lang="en-US" altLang="ja-JP" sz="1400" b="1"/>
              <a:t>  </a:t>
            </a:r>
            <a:r>
              <a:rPr lang="en-US" altLang="ja-JP" sz="1400" b="1" smtClean="0"/>
              <a:t>&lt;</a:t>
            </a:r>
            <a:r>
              <a:rPr lang="en-US" altLang="ja-JP" sz="1400" b="1"/>
              <a:t>bean id="xlsBeansDataFormat" </a:t>
            </a:r>
            <a:endParaRPr lang="en-US" altLang="ja-JP" sz="1400" b="1" smtClean="0"/>
          </a:p>
          <a:p>
            <a:r>
              <a:rPr lang="en-US" altLang="ja-JP" sz="1400" b="1"/>
              <a:t> </a:t>
            </a:r>
            <a:r>
              <a:rPr lang="en-US" altLang="ja-JP" sz="1400" b="1" smtClean="0"/>
              <a:t>              class=“jp.co.nttcom.eai.component.xlsbeans.XLSBeansDataFormat</a:t>
            </a:r>
            <a:r>
              <a:rPr lang="en-US" altLang="ja-JP" sz="1400" b="1"/>
              <a:t>" &gt;</a:t>
            </a:r>
          </a:p>
          <a:p>
            <a:r>
              <a:rPr lang="en-US" altLang="ja-JP" sz="1400" b="1"/>
              <a:t>     </a:t>
            </a:r>
            <a:r>
              <a:rPr lang="en-US" altLang="ja-JP" sz="1400" b="1" smtClean="0"/>
              <a:t>&lt;</a:t>
            </a:r>
            <a:r>
              <a:rPr lang="en-US" altLang="ja-JP" sz="1400" b="1"/>
              <a:t>property name="objectType" value</a:t>
            </a:r>
            <a:r>
              <a:rPr lang="en-US" altLang="ja-JP" sz="1400" b="1" smtClean="0"/>
              <a:t>="jp.co.nttcom.eai.model.UserList</a:t>
            </a:r>
            <a:r>
              <a:rPr lang="en-US" altLang="ja-JP" sz="1400" b="1"/>
              <a:t>" /&gt;</a:t>
            </a:r>
          </a:p>
          <a:p>
            <a:r>
              <a:rPr lang="en-US" altLang="ja-JP" sz="1400" b="1" smtClean="0"/>
              <a:t>  &lt;/</a:t>
            </a:r>
            <a:r>
              <a:rPr lang="en-US" altLang="ja-JP" sz="1400" b="1"/>
              <a:t>bean</a:t>
            </a:r>
            <a:r>
              <a:rPr lang="en-US" altLang="ja-JP" sz="1400" b="1" smtClean="0"/>
              <a:t>&gt;</a:t>
            </a:r>
            <a:r>
              <a:rPr lang="en-US" altLang="ja-JP" sz="1400" smtClean="0"/>
              <a:t>    </a:t>
            </a:r>
            <a:endParaRPr lang="en-US" altLang="ja-JP" sz="1400"/>
          </a:p>
        </p:txBody>
      </p:sp>
      <p:sp>
        <p:nvSpPr>
          <p:cNvPr id="5" name="角丸四角形吹き出し 4"/>
          <p:cNvSpPr/>
          <p:nvPr/>
        </p:nvSpPr>
        <p:spPr>
          <a:xfrm>
            <a:off x="4716016" y="2492896"/>
            <a:ext cx="3168352" cy="864096"/>
          </a:xfrm>
          <a:prstGeom prst="wedgeRoundRectCallout">
            <a:avLst>
              <a:gd name="adj1" fmla="val -48539"/>
              <a:gd name="adj2" fmla="val 878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データ変換として提供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23528" y="3429000"/>
            <a:ext cx="432048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55576" y="4893543"/>
            <a:ext cx="6952728" cy="995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621176" y="4077072"/>
            <a:ext cx="3479216" cy="1152128"/>
          </a:xfrm>
          <a:prstGeom prst="wedgeRoundRectCallout">
            <a:avLst>
              <a:gd name="adj1" fmla="val -48539"/>
              <a:gd name="adj2" fmla="val 878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共有できるので、データ変換のオプションとして提供</a:t>
            </a:r>
            <a:endParaRPr lang="en-US" altLang="ja-JP" smtClean="0"/>
          </a:p>
          <a:p>
            <a:pPr algn="ctr"/>
            <a:r>
              <a:rPr kumimoji="1" lang="en-US" altLang="ja-JP" smtClean="0"/>
              <a:t>objectType</a:t>
            </a:r>
            <a:r>
              <a:rPr kumimoji="1" lang="ja-JP" altLang="en-US" smtClean="0"/>
              <a:t>はパラメータ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8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Data Format</a:t>
            </a:r>
            <a:r>
              <a:rPr kumimoji="1" lang="ja-JP" altLang="en-US" smtClean="0"/>
              <a:t>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EIP</a:t>
            </a:r>
            <a:r>
              <a:rPr kumimoji="1" lang="ja-JP" altLang="en-US" smtClean="0"/>
              <a:t>における</a:t>
            </a:r>
            <a:r>
              <a:rPr kumimoji="1" lang="en-US" altLang="ja-JP" smtClean="0"/>
              <a:t>Message Translator</a:t>
            </a:r>
            <a:r>
              <a:rPr lang="ja-JP" altLang="en-US" smtClean="0"/>
              <a:t>（メッセージ変換）を提供する仕組み</a:t>
            </a:r>
            <a:endParaRPr lang="en-US" altLang="ja-JP" smtClean="0"/>
          </a:p>
          <a:p>
            <a:endParaRPr kumimoji="1" lang="en-US" altLang="ja-JP"/>
          </a:p>
          <a:p>
            <a:endParaRPr lang="en-US" altLang="ja-JP" smtClean="0"/>
          </a:p>
          <a:p>
            <a:endParaRPr kumimoji="1" lang="en-US" altLang="ja-JP"/>
          </a:p>
          <a:p>
            <a:r>
              <a:rPr lang="en-US" altLang="ja-JP" smtClean="0"/>
              <a:t>Camel</a:t>
            </a:r>
            <a:r>
              <a:rPr lang="ja-JP" altLang="en-US" smtClean="0"/>
              <a:t>では、コンポーネントとして、以下のコンポーネントを提供</a:t>
            </a:r>
            <a:endParaRPr lang="en-US" altLang="ja-JP" smtClean="0"/>
          </a:p>
          <a:p>
            <a:pPr lvl="1"/>
            <a:r>
              <a:rPr kumimoji="1" lang="en-US" altLang="ja-JP" smtClean="0"/>
              <a:t>Bindy </a:t>
            </a:r>
          </a:p>
          <a:p>
            <a:pPr lvl="1"/>
            <a:r>
              <a:rPr lang="en-US" altLang="ja-JP" smtClean="0"/>
              <a:t>JAXB</a:t>
            </a:r>
          </a:p>
          <a:p>
            <a:pPr lvl="1"/>
            <a:r>
              <a:rPr kumimoji="1" lang="en-US" altLang="ja-JP" smtClean="0"/>
              <a:t>Zip</a:t>
            </a:r>
          </a:p>
          <a:p>
            <a:pPr lvl="1"/>
            <a:r>
              <a:rPr lang="en-US" altLang="ja-JP" smtClean="0"/>
              <a:t>Jackson</a:t>
            </a:r>
          </a:p>
          <a:p>
            <a:pPr lvl="1"/>
            <a:r>
              <a:rPr kumimoji="1" lang="en-US" altLang="ja-JP"/>
              <a:t>...</a:t>
            </a:r>
            <a:endParaRPr kumimoji="1" lang="en-US" altLang="ja-JP" smtClean="0"/>
          </a:p>
          <a:p>
            <a:pPr lvl="1"/>
            <a:endParaRPr kumimoji="1" lang="ja-JP" altLang="en-US"/>
          </a:p>
        </p:txBody>
      </p:sp>
      <p:pic>
        <p:nvPicPr>
          <p:cNvPr id="1026" name="Picture 2" descr="http://www.enterpriseintegrationpatterns.com/img/MessageTranslat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06616"/>
            <a:ext cx="3055643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0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使用例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20688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JAXB</a:t>
            </a:r>
            <a:r>
              <a:rPr lang="ja-JP" altLang="en-US" smtClean="0"/>
              <a:t>コンポーネントを使って、</a:t>
            </a:r>
            <a:r>
              <a:rPr lang="en-US" altLang="ja-JP" smtClean="0"/>
              <a:t>XML</a:t>
            </a:r>
            <a:r>
              <a:rPr lang="ja-JP" altLang="en-US" smtClean="0"/>
              <a:t>⇔</a:t>
            </a:r>
            <a:r>
              <a:rPr lang="en-US" altLang="ja-JP" smtClean="0"/>
              <a:t>JavaBeans</a:t>
            </a:r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23309"/>
              </p:ext>
            </p:extLst>
          </p:nvPr>
        </p:nvGraphicFramePr>
        <p:xfrm>
          <a:off x="539552" y="2265126"/>
          <a:ext cx="7632848" cy="4293311"/>
        </p:xfrm>
        <a:graphic>
          <a:graphicData uri="http://schemas.openxmlformats.org/drawingml/2006/table">
            <a:tbl>
              <a:tblPr/>
              <a:tblGrid>
                <a:gridCol w="7632848"/>
              </a:tblGrid>
              <a:tr h="42933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&lt;camelContext id="camel" xmlns="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2"/>
                        </a:rPr>
                        <a:t>http://camel.apache.org/schema/spring"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400" b="1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 &lt;dataFormats</a:t>
                      </a:r>
                      <a:r>
                        <a:rPr lang="en-US" sz="1400" b="1" i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400" b="1" i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&lt;!– JAXB</a:t>
                      </a:r>
                      <a:r>
                        <a:rPr lang="ja-JP" altLang="en-US" sz="1400" b="1" i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のオプション設定 </a:t>
                      </a:r>
                      <a:r>
                        <a:rPr lang="en-US" altLang="ja-JP" sz="1400" b="1" i="0" smtClean="0">
                          <a:solidFill>
                            <a:srgbClr val="FF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--&gt;</a:t>
                      </a:r>
                      <a:endParaRPr lang="en-US" sz="1400" b="1" i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1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   &lt;jaxb id="myJaxb" prettyPrint="true" </a:t>
                      </a:r>
                      <a:r>
                        <a:rPr lang="en-US" sz="1400" b="1" i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/&gt;</a:t>
                      </a:r>
                      <a:endParaRPr lang="en-US" sz="1400" b="1" i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1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 &lt;/dataFormats&gt;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0" i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&lt;!–</a:t>
                      </a:r>
                      <a:r>
                        <a:rPr lang="ja-JP" alt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ja-JP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JavaBeans </a:t>
                      </a:r>
                      <a:r>
                        <a:rPr lang="ja-JP" alt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⇒ </a:t>
                      </a:r>
                      <a:r>
                        <a:rPr lang="en-US" altLang="ja-JP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XML --&gt;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&lt;route&gt;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&lt;from uri="direct:start"/&gt;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</a:t>
                      </a:r>
                      <a:r>
                        <a:rPr lang="en-US" sz="1400" b="1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&lt;marshal ref="myJaxb"/&gt;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&lt;to uri="direct:marshalled"/&gt;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&lt;/route</a:t>
                      </a:r>
                      <a:r>
                        <a:rPr 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  <a:p>
                      <a:pPr algn="l" fontAlgn="base"/>
                      <a:endParaRPr lang="en-US" sz="1400" b="0" i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&lt;!– XML </a:t>
                      </a:r>
                      <a:r>
                        <a:rPr lang="ja-JP" alt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⇒ </a:t>
                      </a:r>
                      <a:r>
                        <a:rPr lang="en-US" altLang="ja-JP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JavaBeans --&gt;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&lt;route&gt;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&lt;from uri="direct:marshalled"/&gt;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</a:t>
                      </a:r>
                      <a:r>
                        <a:rPr lang="en-US" sz="1400" b="1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&lt;unmarshal ref="myJaxb"/&gt;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&lt;to uri="mock:result"/&gt;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&lt;/route</a:t>
                      </a:r>
                      <a:r>
                        <a:rPr 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&lt;/camelContext&gt;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角丸四角形吹き出し 6"/>
          <p:cNvSpPr/>
          <p:nvPr/>
        </p:nvSpPr>
        <p:spPr>
          <a:xfrm>
            <a:off x="3851920" y="3287272"/>
            <a:ext cx="4032448" cy="1437872"/>
          </a:xfrm>
          <a:prstGeom prst="wedgeRoundRectCallout">
            <a:avLst>
              <a:gd name="adj1" fmla="val -70721"/>
              <a:gd name="adj2" fmla="val 18369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smtClean="0">
                <a:solidFill>
                  <a:schemeClr val="tx1"/>
                </a:solidFill>
              </a:rPr>
              <a:t>&lt;marshal&gt;</a:t>
            </a:r>
          </a:p>
          <a:p>
            <a:r>
              <a:rPr kumimoji="1" lang="en-US" altLang="ja-JP" sz="1400">
                <a:solidFill>
                  <a:schemeClr val="tx1"/>
                </a:solidFill>
              </a:rPr>
              <a:t> </a:t>
            </a:r>
            <a:r>
              <a:rPr kumimoji="1" lang="en-US" altLang="ja-JP" sz="1400" smtClean="0">
                <a:solidFill>
                  <a:schemeClr val="tx1"/>
                </a:solidFill>
              </a:rPr>
              <a:t> &lt;jaxb prettyPrint=“true” /&gt;</a:t>
            </a:r>
          </a:p>
          <a:p>
            <a:r>
              <a:rPr lang="en-US" altLang="ja-JP" sz="1400" smtClean="0">
                <a:solidFill>
                  <a:schemeClr val="tx1"/>
                </a:solidFill>
              </a:rPr>
              <a:t>&lt;/marshal&gt;</a:t>
            </a:r>
          </a:p>
          <a:p>
            <a:endParaRPr kumimoji="1" lang="en-US" altLang="ja-JP" sz="1400" smtClean="0">
              <a:solidFill>
                <a:schemeClr val="tx1"/>
              </a:solidFill>
            </a:endParaRPr>
          </a:p>
          <a:p>
            <a:r>
              <a:rPr kumimoji="1" lang="ja-JP" altLang="en-US" sz="1400" smtClean="0">
                <a:solidFill>
                  <a:schemeClr val="tx1"/>
                </a:solidFill>
              </a:rPr>
              <a:t>でも</a:t>
            </a:r>
            <a:r>
              <a:rPr kumimoji="1" lang="en-US" altLang="ja-JP" sz="1400" smtClean="0">
                <a:solidFill>
                  <a:schemeClr val="tx1"/>
                </a:solidFill>
              </a:rPr>
              <a:t>OK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9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XLSBeans</a:t>
            </a:r>
            <a:r>
              <a:rPr kumimoji="1" lang="ja-JP" altLang="en-US" smtClean="0"/>
              <a:t>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Amateras Project</a:t>
            </a:r>
            <a:r>
              <a:rPr lang="ja-JP" altLang="en-US" smtClean="0"/>
              <a:t>が提供する、アノテーションを付与した</a:t>
            </a:r>
            <a:r>
              <a:rPr lang="en-US" altLang="ja-JP" smtClean="0"/>
              <a:t>Java Beans</a:t>
            </a:r>
            <a:r>
              <a:rPr lang="ja-JP" altLang="en-US" smtClean="0"/>
              <a:t>と</a:t>
            </a:r>
            <a:r>
              <a:rPr lang="en-US" altLang="ja-JP" smtClean="0"/>
              <a:t>Excel</a:t>
            </a:r>
            <a:r>
              <a:rPr lang="ja-JP" altLang="en-US" smtClean="0"/>
              <a:t>をマッピングするライブラリ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7504" y="2564904"/>
            <a:ext cx="4752528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b="1"/>
              <a:t>@Sheet(name = "UserList")</a:t>
            </a:r>
          </a:p>
          <a:p>
            <a:r>
              <a:rPr lang="en-US" altLang="ja-JP" sz="1000"/>
              <a:t>public class UserList {</a:t>
            </a:r>
          </a:p>
          <a:p>
            <a:r>
              <a:rPr lang="en-US" altLang="ja-JP" sz="1000"/>
              <a:t>    </a:t>
            </a:r>
          </a:p>
          <a:p>
            <a:r>
              <a:rPr lang="en-US" altLang="ja-JP" sz="1000"/>
              <a:t>    </a:t>
            </a:r>
            <a:r>
              <a:rPr lang="en-US" altLang="ja-JP" sz="1000" b="1"/>
              <a:t>@LabelledCell(label = "title", type = LabelledCellType.Right)</a:t>
            </a:r>
          </a:p>
          <a:p>
            <a:r>
              <a:rPr lang="en-US" altLang="ja-JP" sz="1000"/>
              <a:t>    public String title;</a:t>
            </a:r>
          </a:p>
          <a:p>
            <a:r>
              <a:rPr lang="en-US" altLang="ja-JP" sz="1000"/>
              <a:t>    </a:t>
            </a:r>
          </a:p>
          <a:p>
            <a:r>
              <a:rPr lang="en-US" altLang="ja-JP" sz="1000"/>
              <a:t>    </a:t>
            </a:r>
            <a:r>
              <a:rPr lang="en-US" altLang="ja-JP" sz="1000" b="1"/>
              <a:t>@HorizontalRecords(tableLabel = "User List", recordClass = User.class)</a:t>
            </a:r>
          </a:p>
          <a:p>
            <a:r>
              <a:rPr lang="en-US" altLang="ja-JP" sz="1000"/>
              <a:t>    public List&lt;User&gt; users</a:t>
            </a:r>
            <a:r>
              <a:rPr lang="en-US" altLang="ja-JP" sz="1000" smtClean="0"/>
              <a:t>;  </a:t>
            </a:r>
            <a:endParaRPr lang="en-US" altLang="ja-JP" sz="1000"/>
          </a:p>
          <a:p>
            <a:r>
              <a:rPr lang="en-US" altLang="ja-JP" sz="1000" smtClean="0"/>
              <a:t>}</a:t>
            </a:r>
            <a:endParaRPr kumimoji="1" lang="ja-JP" altLang="en-US" sz="10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9512" y="3918535"/>
            <a:ext cx="2636304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/>
              <a:t>public class User {</a:t>
            </a:r>
          </a:p>
          <a:p>
            <a:endParaRPr lang="en-US" altLang="ja-JP" sz="1000"/>
          </a:p>
          <a:p>
            <a:r>
              <a:rPr lang="en-US" altLang="ja-JP" sz="1000"/>
              <a:t>    </a:t>
            </a:r>
            <a:r>
              <a:rPr lang="en-US" altLang="ja-JP" sz="1000" b="1"/>
              <a:t>@Column(columnName = "id")</a:t>
            </a:r>
          </a:p>
          <a:p>
            <a:r>
              <a:rPr lang="en-US" altLang="ja-JP" sz="1000"/>
              <a:t>    public int id;</a:t>
            </a:r>
          </a:p>
          <a:p>
            <a:r>
              <a:rPr lang="en-US" altLang="ja-JP" sz="1000"/>
              <a:t>    </a:t>
            </a:r>
          </a:p>
          <a:p>
            <a:r>
              <a:rPr lang="en-US" altLang="ja-JP" sz="1000"/>
              <a:t>    </a:t>
            </a:r>
            <a:r>
              <a:rPr lang="en-US" altLang="ja-JP" sz="1000" b="1"/>
              <a:t>@Column(columnName = "name")</a:t>
            </a:r>
          </a:p>
          <a:p>
            <a:r>
              <a:rPr lang="en-US" altLang="ja-JP" sz="1000"/>
              <a:t>    public String name;</a:t>
            </a:r>
          </a:p>
          <a:p>
            <a:r>
              <a:rPr lang="en-US" altLang="ja-JP" sz="1000"/>
              <a:t>    </a:t>
            </a:r>
          </a:p>
          <a:p>
            <a:r>
              <a:rPr lang="en-US" altLang="ja-JP" sz="1000"/>
              <a:t>    </a:t>
            </a:r>
            <a:r>
              <a:rPr lang="en-US" altLang="ja-JP" sz="1000" b="1"/>
              <a:t>@Column(columnName = "gender")</a:t>
            </a:r>
          </a:p>
          <a:p>
            <a:r>
              <a:rPr lang="en-US" altLang="ja-JP" sz="1000"/>
              <a:t>    public String gender;</a:t>
            </a:r>
          </a:p>
          <a:p>
            <a:r>
              <a:rPr lang="en-US" altLang="ja-JP" sz="1000"/>
              <a:t>    </a:t>
            </a:r>
          </a:p>
          <a:p>
            <a:r>
              <a:rPr lang="en-US" altLang="ja-JP" sz="1000"/>
              <a:t>    </a:t>
            </a:r>
            <a:r>
              <a:rPr lang="en-US" altLang="ja-JP" sz="1000" b="1"/>
              <a:t>@Column(columnName = "age")</a:t>
            </a:r>
          </a:p>
          <a:p>
            <a:r>
              <a:rPr lang="en-US" altLang="ja-JP" sz="1000"/>
              <a:t>    public int age</a:t>
            </a:r>
            <a:r>
              <a:rPr lang="en-US" altLang="ja-JP" sz="1000" smtClean="0"/>
              <a:t>;</a:t>
            </a:r>
            <a:endParaRPr lang="en-US" altLang="ja-JP" sz="1000"/>
          </a:p>
          <a:p>
            <a:r>
              <a:rPr lang="en-US" altLang="ja-JP" sz="1000" smtClean="0"/>
              <a:t>}</a:t>
            </a:r>
            <a:endParaRPr kumimoji="1" lang="ja-JP" altLang="en-US" sz="10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15816" y="5085184"/>
            <a:ext cx="54954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smtClean="0"/>
              <a:t>UserList userList = (UserList) XMLSBeans().load(</a:t>
            </a:r>
          </a:p>
          <a:p>
            <a:r>
              <a:rPr lang="en-US" altLang="ja-JP" sz="1400" b="1"/>
              <a:t> </a:t>
            </a:r>
            <a:r>
              <a:rPr lang="en-US" altLang="ja-JP" sz="1400" b="1" smtClean="0"/>
              <a:t>                        </a:t>
            </a:r>
            <a:r>
              <a:rPr kumimoji="1" lang="en-US" altLang="ja-JP" sz="1400" b="1" smtClean="0"/>
              <a:t>new FileInputStream(“user.xlsx”), UserList.class)</a:t>
            </a:r>
          </a:p>
          <a:p>
            <a:r>
              <a:rPr kumimoji="1" lang="en-US" altLang="ja-JP" sz="1400" b="1" smtClean="0"/>
              <a:t>for (User user : userList.users) { </a:t>
            </a:r>
          </a:p>
          <a:p>
            <a:r>
              <a:rPr lang="en-US" altLang="ja-JP" sz="1400" b="1" smtClean="0"/>
              <a:t>  ......</a:t>
            </a:r>
            <a:endParaRPr lang="en-US" altLang="ja-JP" sz="1400" b="1"/>
          </a:p>
          <a:p>
            <a:r>
              <a:rPr kumimoji="1" lang="en-US" altLang="ja-JP" sz="1400" b="1" smtClean="0"/>
              <a:t>}</a:t>
            </a:r>
            <a:endParaRPr kumimoji="1" lang="ja-JP" altLang="en-US" sz="1400" b="1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90" y="2577480"/>
            <a:ext cx="2705243" cy="1620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下矢印 11"/>
          <p:cNvSpPr/>
          <p:nvPr/>
        </p:nvSpPr>
        <p:spPr>
          <a:xfrm>
            <a:off x="3731892" y="4221088"/>
            <a:ext cx="2520280" cy="43204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699792" y="263691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smtClean="0"/>
              <a:t>シートの定義</a:t>
            </a:r>
            <a:endParaRPr kumimoji="1" lang="ja-JP" altLang="en-US" sz="1400"/>
          </a:p>
        </p:txBody>
      </p:sp>
      <p:sp>
        <p:nvSpPr>
          <p:cNvPr id="10" name="正方形/長方形 9"/>
          <p:cNvSpPr/>
          <p:nvPr/>
        </p:nvSpPr>
        <p:spPr>
          <a:xfrm>
            <a:off x="410400" y="6165304"/>
            <a:ext cx="28654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smtClean="0"/>
              <a:t>リストに含まれるユーザの定義</a:t>
            </a:r>
            <a:endParaRPr kumimoji="1" lang="ja-JP" altLang="en-US" sz="1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3928" y="4715852"/>
            <a:ext cx="25202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mtClean="0"/>
              <a:t>シートをマッピング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44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DataFormat</a:t>
            </a:r>
            <a:r>
              <a:rPr lang="ja-JP" altLang="en-US" smtClean="0"/>
              <a:t>インタフェース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Excel</a:t>
            </a:r>
            <a:r>
              <a:rPr kumimoji="1" lang="ja-JP" altLang="en-US" smtClean="0"/>
              <a:t>⇔</a:t>
            </a:r>
            <a:r>
              <a:rPr kumimoji="1" lang="en-US" altLang="ja-JP" smtClean="0"/>
              <a:t>JavaBeans</a:t>
            </a:r>
            <a:r>
              <a:rPr kumimoji="1" lang="ja-JP" altLang="en-US" smtClean="0"/>
              <a:t>を行うメソッドを提供</a:t>
            </a:r>
            <a:endParaRPr kumimoji="1" lang="en-US" altLang="ja-JP" smtClean="0"/>
          </a:p>
          <a:p>
            <a:r>
              <a:rPr lang="ja-JP" altLang="en-US" smtClean="0"/>
              <a:t>必須のインタフェース</a:t>
            </a:r>
            <a:endParaRPr kumimoji="1" lang="en-US" altLang="ja-JP" smtClean="0"/>
          </a:p>
          <a:p>
            <a:pPr marL="114300" indent="0">
              <a:buNone/>
            </a:pP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564904"/>
            <a:ext cx="79208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org.apache.camel.spi</a:t>
            </a:r>
            <a:r>
              <a:rPr lang="en-US" altLang="ja-JP" sz="1400" smtClean="0"/>
              <a:t>;</a:t>
            </a:r>
          </a:p>
          <a:p>
            <a:endParaRPr lang="en-US" altLang="ja-JP" sz="1400" smtClean="0"/>
          </a:p>
          <a:p>
            <a:r>
              <a:rPr lang="en-US" altLang="ja-JP" sz="1400" smtClean="0"/>
              <a:t>public </a:t>
            </a:r>
            <a:r>
              <a:rPr lang="en-US" altLang="ja-JP" sz="1400"/>
              <a:t>interface DataFormat {</a:t>
            </a:r>
          </a:p>
          <a:p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// JavaBeans</a:t>
            </a:r>
            <a:r>
              <a:rPr lang="ja-JP" altLang="en-US" sz="1400"/>
              <a:t> </a:t>
            </a:r>
            <a:r>
              <a:rPr lang="ja-JP" altLang="en-US" sz="1400" smtClean="0"/>
              <a:t>の変換　今回は実装しない</a:t>
            </a:r>
            <a:endParaRPr lang="en-US" altLang="ja-JP" sz="1400"/>
          </a:p>
          <a:p>
            <a:r>
              <a:rPr lang="en-US" altLang="ja-JP" sz="1400" smtClean="0"/>
              <a:t>    void </a:t>
            </a:r>
            <a:r>
              <a:rPr lang="en-US" altLang="ja-JP" sz="1400"/>
              <a:t>marshal(Exchange exchange, Object graph, OutputStream stream) 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 throws </a:t>
            </a:r>
            <a:r>
              <a:rPr lang="en-US" altLang="ja-JP" sz="1400"/>
              <a:t>Exception;</a:t>
            </a:r>
          </a:p>
          <a:p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//  Excel </a:t>
            </a:r>
            <a:r>
              <a:rPr lang="ja-JP" altLang="en-US" sz="1400" smtClean="0"/>
              <a:t>⇒ </a:t>
            </a:r>
            <a:r>
              <a:rPr lang="en-US" altLang="ja-JP" sz="1400" smtClean="0"/>
              <a:t>JavaBeans</a:t>
            </a:r>
            <a:r>
              <a:rPr lang="ja-JP" altLang="en-US" sz="1400" smtClean="0"/>
              <a:t>の変換を行う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//  stream</a:t>
            </a:r>
            <a:r>
              <a:rPr lang="ja-JP" altLang="en-US" sz="1400" smtClean="0"/>
              <a:t>は、</a:t>
            </a:r>
            <a:r>
              <a:rPr lang="en-US" altLang="ja-JP" sz="1400" smtClean="0"/>
              <a:t>Excel</a:t>
            </a:r>
            <a:r>
              <a:rPr lang="ja-JP" altLang="en-US" sz="1400" smtClean="0"/>
              <a:t>ファイルのストリーム形式</a:t>
            </a:r>
            <a:r>
              <a:rPr lang="en-US" altLang="ja-JP" sz="1400" smtClean="0"/>
              <a:t> </a:t>
            </a:r>
            <a:endParaRPr lang="en-US" altLang="ja-JP" sz="1400"/>
          </a:p>
          <a:p>
            <a:r>
              <a:rPr lang="en-US" altLang="ja-JP" sz="1400" smtClean="0"/>
              <a:t>    </a:t>
            </a:r>
            <a:r>
              <a:rPr lang="en-US" altLang="ja-JP" sz="1400" b="1" smtClean="0">
                <a:solidFill>
                  <a:srgbClr val="FF0000"/>
                </a:solidFill>
              </a:rPr>
              <a:t>Object </a:t>
            </a:r>
            <a:r>
              <a:rPr lang="en-US" altLang="ja-JP" sz="1400" b="1">
                <a:solidFill>
                  <a:srgbClr val="FF0000"/>
                </a:solidFill>
              </a:rPr>
              <a:t>unmarshal(Exchange exchange, InputStream stream) throws Exception</a:t>
            </a:r>
            <a:r>
              <a:rPr lang="en-US" altLang="ja-JP" sz="1400" b="1" smtClean="0">
                <a:solidFill>
                  <a:srgbClr val="FF0000"/>
                </a:solidFill>
              </a:rPr>
              <a:t>;</a:t>
            </a:r>
          </a:p>
          <a:p>
            <a:endParaRPr lang="en-US" altLang="ja-JP" sz="1400" b="1">
              <a:solidFill>
                <a:srgbClr val="FF0000"/>
              </a:solidFill>
            </a:endParaRPr>
          </a:p>
          <a:p>
            <a:r>
              <a:rPr lang="en-US" altLang="ja-JP" sz="1400"/>
              <a:t>}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4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ServiceSupport</a:t>
            </a:r>
            <a:r>
              <a:rPr kumimoji="1" lang="ja-JP" altLang="en-US" smtClean="0"/>
              <a:t>クラス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コンポーネントのライフサイクルを制御するクラス</a:t>
            </a:r>
            <a:endParaRPr kumimoji="1" lang="en-US" altLang="ja-JP" smtClean="0"/>
          </a:p>
          <a:p>
            <a:r>
              <a:rPr lang="ja-JP" altLang="en-US" smtClean="0"/>
              <a:t>インスタンスの生成など、初期処理、終了処理が必要な場合は、このクラスを継承する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3137480"/>
            <a:ext cx="7920880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org.apache.camel.support</a:t>
            </a:r>
            <a:r>
              <a:rPr lang="en-US" altLang="ja-JP" sz="1400" smtClean="0"/>
              <a:t>;</a:t>
            </a:r>
          </a:p>
          <a:p>
            <a:endParaRPr lang="en-US" altLang="ja-JP" sz="1400" smtClean="0"/>
          </a:p>
          <a:p>
            <a:r>
              <a:rPr lang="en-US" altLang="ja-JP" sz="1400"/>
              <a:t>public abstract class ServiceSupport implements StatefulService {</a:t>
            </a:r>
          </a:p>
          <a:p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</a:t>
            </a:r>
            <a:r>
              <a:rPr lang="en-US" altLang="ja-JP" sz="1400"/>
              <a:t>//  </a:t>
            </a:r>
            <a:r>
              <a:rPr lang="ja-JP" altLang="en-US" sz="1400" smtClean="0"/>
              <a:t>初期処理</a:t>
            </a:r>
            <a:endParaRPr lang="en-US" altLang="ja-JP" sz="1400" smtClean="0"/>
          </a:p>
          <a:p>
            <a:r>
              <a:rPr lang="en-US" altLang="ja-JP" sz="1400" b="1" smtClean="0">
                <a:solidFill>
                  <a:srgbClr val="FF0000"/>
                </a:solidFill>
              </a:rPr>
              <a:t>     protected </a:t>
            </a:r>
            <a:r>
              <a:rPr lang="en-US" altLang="ja-JP" sz="1400" b="1">
                <a:solidFill>
                  <a:srgbClr val="FF0000"/>
                </a:solidFill>
              </a:rPr>
              <a:t>abstract void doStart() throws Exception;</a:t>
            </a:r>
          </a:p>
          <a:p>
            <a:r>
              <a:rPr lang="en-US" altLang="ja-JP" sz="1400" smtClean="0"/>
              <a:t>    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 </a:t>
            </a:r>
            <a:r>
              <a:rPr lang="en-US" altLang="ja-JP" sz="1400"/>
              <a:t>//  </a:t>
            </a:r>
            <a:r>
              <a:rPr lang="ja-JP" altLang="en-US" sz="1400"/>
              <a:t>終了</a:t>
            </a:r>
            <a:r>
              <a:rPr lang="ja-JP" altLang="en-US" sz="1400" smtClean="0"/>
              <a:t>処理</a:t>
            </a:r>
            <a:endParaRPr lang="en-US" altLang="ja-JP" sz="1400" b="1">
              <a:solidFill>
                <a:srgbClr val="FF0000"/>
              </a:solidFill>
            </a:endParaRPr>
          </a:p>
          <a:p>
            <a:r>
              <a:rPr lang="en-US" altLang="ja-JP" sz="1400" b="1" smtClean="0">
                <a:solidFill>
                  <a:srgbClr val="FF0000"/>
                </a:solidFill>
              </a:rPr>
              <a:t>     protected </a:t>
            </a:r>
            <a:r>
              <a:rPr lang="en-US" altLang="ja-JP" sz="1400" b="1">
                <a:solidFill>
                  <a:srgbClr val="FF0000"/>
                </a:solidFill>
              </a:rPr>
              <a:t>abstract void doStop() throws Exception;</a:t>
            </a:r>
          </a:p>
          <a:p>
            <a:r>
              <a:rPr lang="en-US" altLang="ja-JP" sz="1400"/>
              <a:t>}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0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smtClean="0"/>
              <a:t>CamelContextAware</a:t>
            </a:r>
            <a:r>
              <a:rPr kumimoji="1" lang="ja-JP" altLang="en-US" sz="3200" smtClean="0"/>
              <a:t>インタフェース</a:t>
            </a:r>
            <a:endParaRPr kumimoji="1" lang="ja-JP" altLang="en-US" sz="32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CamelContext</a:t>
            </a:r>
            <a:r>
              <a:rPr lang="ja-JP" altLang="en-US" smtClean="0"/>
              <a:t>が必要な場合に実装</a:t>
            </a:r>
            <a:endParaRPr lang="en-US" altLang="ja-JP" smtClean="0"/>
          </a:p>
          <a:p>
            <a:r>
              <a:rPr kumimoji="1" lang="en-US" altLang="ja-JP" smtClean="0"/>
              <a:t>Camel</a:t>
            </a:r>
            <a:r>
              <a:rPr kumimoji="1" lang="ja-JP" altLang="en-US" smtClean="0"/>
              <a:t>本体が</a:t>
            </a:r>
            <a:r>
              <a:rPr kumimoji="1" lang="en-US" altLang="ja-JP" smtClean="0"/>
              <a:t>CamelContext</a:t>
            </a:r>
            <a:r>
              <a:rPr kumimoji="1" lang="ja-JP" altLang="en-US" smtClean="0"/>
              <a:t>をインジェクト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3137480"/>
            <a:ext cx="7920880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org.apache.camel</a:t>
            </a:r>
            <a:r>
              <a:rPr lang="en-US" altLang="ja-JP" sz="1400" smtClean="0"/>
              <a:t>;</a:t>
            </a:r>
          </a:p>
          <a:p>
            <a:endParaRPr lang="en-US" altLang="ja-JP" sz="1400" smtClean="0"/>
          </a:p>
          <a:p>
            <a:r>
              <a:rPr lang="en-US" altLang="ja-JP" sz="1400"/>
              <a:t>public interface CamelContextAware {</a:t>
            </a:r>
          </a:p>
          <a:p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</a:t>
            </a:r>
            <a:r>
              <a:rPr lang="en-US" altLang="ja-JP" sz="1400"/>
              <a:t>//  </a:t>
            </a:r>
            <a:r>
              <a:rPr lang="en-US" altLang="ja-JP" sz="1400" smtClean="0"/>
              <a:t>CamelContext</a:t>
            </a:r>
            <a:r>
              <a:rPr lang="ja-JP" altLang="en-US" sz="1400"/>
              <a:t>の</a:t>
            </a:r>
            <a:r>
              <a:rPr lang="ja-JP" altLang="en-US" sz="1400" smtClean="0"/>
              <a:t>設定</a:t>
            </a:r>
            <a:endParaRPr lang="en-US" altLang="ja-JP" sz="1400"/>
          </a:p>
          <a:p>
            <a:r>
              <a:rPr lang="en-US" altLang="ja-JP" sz="1400" smtClean="0"/>
              <a:t>    </a:t>
            </a:r>
            <a:r>
              <a:rPr lang="en-US" altLang="ja-JP" sz="1400" b="1" smtClean="0">
                <a:solidFill>
                  <a:srgbClr val="FF0000"/>
                </a:solidFill>
              </a:rPr>
              <a:t>void </a:t>
            </a:r>
            <a:r>
              <a:rPr lang="en-US" altLang="ja-JP" sz="1400" b="1">
                <a:solidFill>
                  <a:srgbClr val="FF0000"/>
                </a:solidFill>
              </a:rPr>
              <a:t>setCamelContext(CamelContext camelContext);</a:t>
            </a:r>
          </a:p>
          <a:p>
            <a:endParaRPr lang="en-US" altLang="ja-JP" sz="1400" smtClean="0"/>
          </a:p>
          <a:p>
            <a:r>
              <a:rPr lang="en-US" altLang="ja-JP" sz="1400" smtClean="0"/>
              <a:t>    //  CamelContext</a:t>
            </a:r>
            <a:r>
              <a:rPr lang="ja-JP" altLang="en-US" sz="1400" smtClean="0"/>
              <a:t>の取得</a:t>
            </a:r>
            <a:endParaRPr lang="en-US" altLang="ja-JP" sz="1400"/>
          </a:p>
          <a:p>
            <a:r>
              <a:rPr lang="en-US" altLang="ja-JP" sz="1400" b="1" smtClean="0">
                <a:solidFill>
                  <a:srgbClr val="FF0000"/>
                </a:solidFill>
              </a:rPr>
              <a:t>    CamelContext getCamelContext();</a:t>
            </a:r>
          </a:p>
          <a:p>
            <a:r>
              <a:rPr lang="en-US" altLang="ja-JP" sz="1400" smtClean="0"/>
              <a:t>    </a:t>
            </a:r>
            <a:endParaRPr lang="en-US" altLang="ja-JP" sz="1400"/>
          </a:p>
          <a:p>
            <a:r>
              <a:rPr lang="en-US" altLang="ja-JP" sz="1400"/>
              <a:t>}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0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Maven Project</a:t>
            </a:r>
            <a:r>
              <a:rPr kumimoji="1" lang="ja-JP" altLang="en-US" smtClean="0"/>
              <a:t>の作成 （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349080"/>
          </a:xfrm>
        </p:spPr>
        <p:txBody>
          <a:bodyPr>
            <a:normAutofit/>
          </a:bodyPr>
          <a:lstStyle/>
          <a:p>
            <a:r>
              <a:rPr lang="en-US" altLang="ja-JP" sz="1800" smtClean="0"/>
              <a:t>mvn archetype:generate </a:t>
            </a:r>
            <a:r>
              <a:rPr lang="ja-JP" altLang="en-US" sz="1800" smtClean="0"/>
              <a:t>を実行し、</a:t>
            </a:r>
            <a:r>
              <a:rPr lang="en-US" altLang="ja-JP" sz="1800" smtClean="0"/>
              <a:t>Camel</a:t>
            </a:r>
            <a:r>
              <a:rPr lang="ja-JP" altLang="en-US" sz="1800" smtClean="0"/>
              <a:t>の</a:t>
            </a:r>
            <a:r>
              <a:rPr lang="en-US" altLang="ja-JP" sz="1800" smtClean="0"/>
              <a:t>Data Format</a:t>
            </a:r>
            <a:r>
              <a:rPr lang="ja-JP" altLang="en-US" sz="1800" smtClean="0"/>
              <a:t>向け</a:t>
            </a:r>
            <a:r>
              <a:rPr lang="en-US" altLang="ja-JP" sz="1800" smtClean="0"/>
              <a:t>Maven Project</a:t>
            </a:r>
            <a:r>
              <a:rPr lang="ja-JP" altLang="en-US" sz="1800" smtClean="0"/>
              <a:t>の雛形を生成</a:t>
            </a:r>
            <a:endParaRPr lang="en-US" altLang="ja-JP" sz="1800" smtClean="0"/>
          </a:p>
          <a:p>
            <a:endParaRPr kumimoji="1" lang="en-US" altLang="ja-JP" sz="1800"/>
          </a:p>
          <a:p>
            <a:endParaRPr lang="en-US" altLang="ja-JP" sz="1800" smtClean="0"/>
          </a:p>
          <a:p>
            <a:endParaRPr kumimoji="1" lang="en-US" altLang="ja-JP" sz="1800"/>
          </a:p>
          <a:p>
            <a:endParaRPr lang="en-US" altLang="ja-JP" sz="1800" smtClean="0"/>
          </a:p>
          <a:p>
            <a:endParaRPr kumimoji="1" lang="en-US" altLang="ja-JP" sz="1800"/>
          </a:p>
          <a:p>
            <a:endParaRPr lang="en-US" altLang="ja-JP" sz="1800" smtClean="0"/>
          </a:p>
          <a:p>
            <a:endParaRPr kumimoji="1" lang="en-US" altLang="ja-JP" sz="1800" smtClean="0"/>
          </a:p>
          <a:p>
            <a:endParaRPr lang="en-US" altLang="ja-JP" sz="1800"/>
          </a:p>
          <a:p>
            <a:endParaRPr kumimoji="1" lang="en-US" altLang="ja-JP" sz="1800"/>
          </a:p>
          <a:p>
            <a:r>
              <a:rPr lang="en-US" altLang="ja-JP" sz="1800" smtClean="0"/>
              <a:t>mvn eclipse:eclipse </a:t>
            </a:r>
            <a:r>
              <a:rPr lang="ja-JP" altLang="en-US" sz="1800" smtClean="0"/>
              <a:t>を実行し、</a:t>
            </a:r>
            <a:r>
              <a:rPr lang="en-US" altLang="ja-JP" sz="1800" smtClean="0"/>
              <a:t>Eclipse</a:t>
            </a:r>
            <a:r>
              <a:rPr lang="ja-JP" altLang="en-US" sz="1800" smtClean="0"/>
              <a:t>の</a:t>
            </a:r>
            <a:r>
              <a:rPr lang="en-US" altLang="ja-JP" sz="1800" smtClean="0"/>
              <a:t>.classpath</a:t>
            </a:r>
            <a:r>
              <a:rPr lang="ja-JP" altLang="en-US" sz="1800" smtClean="0"/>
              <a:t>などのファイルを作成</a:t>
            </a:r>
            <a:endParaRPr lang="en-US" altLang="ja-JP" sz="1800" smtClean="0"/>
          </a:p>
          <a:p>
            <a:endParaRPr kumimoji="1" lang="ja-JP" altLang="en-US" sz="18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2642136"/>
            <a:ext cx="6696744" cy="19389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smtClean="0">
                <a:solidFill>
                  <a:schemeClr val="bg1"/>
                </a:solidFill>
              </a:rPr>
              <a:t>C:\mvn archetype:generate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DarchetypeGroupId=org.apache.camel.archetypes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DarchetypeArtifactId=camel-archetype-dataformat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DarchetypeVersion=2.13.2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DgroupId=osseai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DartifactId=xlsbeans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Dversion=1.0-SNAPSHOT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 smtClean="0">
                <a:solidFill>
                  <a:schemeClr val="bg1"/>
                </a:solidFill>
              </a:rPr>
              <a:t>     </a:t>
            </a:r>
            <a:r>
              <a:rPr lang="en-US" altLang="ja-JP" sz="1200">
                <a:solidFill>
                  <a:schemeClr val="bg1"/>
                </a:solidFill>
              </a:rPr>
              <a:t>-</a:t>
            </a:r>
            <a:r>
              <a:rPr lang="en-US" altLang="ja-JP" sz="1200" smtClean="0">
                <a:solidFill>
                  <a:schemeClr val="bg1"/>
                </a:solidFill>
              </a:rPr>
              <a:t>Dpackage=jp.co.nttcom.eai.component.xlsbeans \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 </a:t>
            </a:r>
            <a:r>
              <a:rPr lang="en-US" altLang="ja-JP" sz="1200" smtClean="0">
                <a:solidFill>
                  <a:schemeClr val="bg1"/>
                </a:solidFill>
              </a:rPr>
              <a:t>    -Dname=XLSBeans \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 </a:t>
            </a:r>
            <a:r>
              <a:rPr lang="en-US" altLang="ja-JP" sz="1200" smtClean="0">
                <a:solidFill>
                  <a:schemeClr val="bg1"/>
                </a:solidFill>
              </a:rPr>
              <a:t>    -Dscheme=xlsbeans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45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ナチュラル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ユーザー定義 1">
      <a:majorFont>
        <a:latin typeface="Century Gothic"/>
        <a:ea typeface="VL Pゴシック"/>
        <a:cs typeface=""/>
      </a:majorFont>
      <a:minorFont>
        <a:latin typeface="Century Gothic"/>
        <a:ea typeface="VL Pゴシック"/>
        <a:cs typeface="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509</TotalTime>
  <Words>1862</Words>
  <Application>Microsoft Office PowerPoint</Application>
  <PresentationFormat>画面に合わせる (4:3)</PresentationFormat>
  <Paragraphs>386</Paragraphs>
  <Slides>23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ナチュラル</vt:lpstr>
      <vt:lpstr>Data Format Component</vt:lpstr>
      <vt:lpstr>概要</vt:lpstr>
      <vt:lpstr>Data Formatとは</vt:lpstr>
      <vt:lpstr>使用例</vt:lpstr>
      <vt:lpstr>XLSBeansとは</vt:lpstr>
      <vt:lpstr>DataFormatインタフェース</vt:lpstr>
      <vt:lpstr>ServiceSupportクラス</vt:lpstr>
      <vt:lpstr>CamelContextAwareインタフェース</vt:lpstr>
      <vt:lpstr>Maven Projectの作成 （1）</vt:lpstr>
      <vt:lpstr>Maven Projectの作成 （2）</vt:lpstr>
      <vt:lpstr>Maven Projectの作成 （3）</vt:lpstr>
      <vt:lpstr>依存ライブラリの追加</vt:lpstr>
      <vt:lpstr>仕様</vt:lpstr>
      <vt:lpstr>XLSBeansDataFormatの実装（1）</vt:lpstr>
      <vt:lpstr>XLSBeansDataFormatの実装（2）</vt:lpstr>
      <vt:lpstr>テストライブラリの追加</vt:lpstr>
      <vt:lpstr>テスト資材の配置 （1）</vt:lpstr>
      <vt:lpstr>テスト資材の配置 （2）</vt:lpstr>
      <vt:lpstr>テスト資材の配置 （3）</vt:lpstr>
      <vt:lpstr>テストするルートの作成</vt:lpstr>
      <vt:lpstr>テストクラスの作成（1）</vt:lpstr>
      <vt:lpstr>テストクラスの作成（2）</vt:lpstr>
      <vt:lpstr>モデラーでのコンポーネント</vt:lpstr>
    </vt:vector>
  </TitlesOfParts>
  <Company>NTTコムウェア 品質生産性技術本部 技術SE部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Format Component</dc:title>
  <dc:creator>sogabe</dc:creator>
  <cp:lastModifiedBy>sogabe</cp:lastModifiedBy>
  <cp:revision>41</cp:revision>
  <dcterms:created xsi:type="dcterms:W3CDTF">2014-07-14T23:52:48Z</dcterms:created>
  <dcterms:modified xsi:type="dcterms:W3CDTF">2014-07-16T06:42:37Z</dcterms:modified>
</cp:coreProperties>
</file>