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3" r:id="rId3"/>
    <p:sldId id="294" r:id="rId4"/>
    <p:sldId id="258" r:id="rId5"/>
    <p:sldId id="362" r:id="rId6"/>
    <p:sldId id="372" r:id="rId7"/>
    <p:sldId id="371" r:id="rId8"/>
    <p:sldId id="352" r:id="rId9"/>
    <p:sldId id="365" r:id="rId10"/>
  </p:sldIdLst>
  <p:sldSz cx="12190413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9" autoAdjust="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5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1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5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多视图学习的匹配模型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字词信息融合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2" name="文本框 61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94606" y="4766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424416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2" name="文本框 61"/>
          <p:cNvSpPr txBox="1"/>
          <p:nvPr userDrawn="1"/>
        </p:nvSpPr>
        <p:spPr>
          <a:xfrm>
            <a:off x="10030173" y="4046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CHIP2018</a:t>
            </a:r>
            <a:endParaRPr lang="zh-CN" altLang="en-US" sz="2800" dirty="0">
              <a:solidFill>
                <a:schemeClr val="tx2"/>
              </a:solidFill>
              <a:latin typeface="Broadway" panose="04040905080B02020502" pitchFamily="82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694606" y="4766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模型简介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76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1"/>
          <p:cNvSpPr txBox="1"/>
          <p:nvPr/>
        </p:nvSpPr>
        <p:spPr bwMode="auto">
          <a:xfrm>
            <a:off x="1702718" y="2780928"/>
            <a:ext cx="8598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100" dirty="0" smtClean="0">
                <a:solidFill>
                  <a:schemeClr val="tx2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基于多视图学习的文本匹配</a:t>
            </a:r>
            <a:endParaRPr lang="zh-CN" altLang="en-US" sz="5400" b="1" spc="100" dirty="0">
              <a:solidFill>
                <a:schemeClr val="tx2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42" name="KSO_Shape"/>
          <p:cNvSpPr>
            <a:spLocks/>
          </p:cNvSpPr>
          <p:nvPr/>
        </p:nvSpPr>
        <p:spPr bwMode="auto">
          <a:xfrm>
            <a:off x="4869524" y="4717338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4978024" y="4542399"/>
            <a:ext cx="2025473" cy="461665"/>
            <a:chOff x="5938489" y="3835482"/>
            <a:chExt cx="2025473" cy="461665"/>
          </a:xfrm>
        </p:grpSpPr>
        <p:sp>
          <p:nvSpPr>
            <p:cNvPr id="144" name="TextBox 143"/>
            <p:cNvSpPr txBox="1"/>
            <p:nvPr/>
          </p:nvSpPr>
          <p:spPr>
            <a:xfrm>
              <a:off x="5938489" y="3835482"/>
              <a:ext cx="2025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2400" dirty="0" smtClean="0">
                  <a:latin typeface="Arial" panose="020B0604020202020204" pitchFamily="34" charset="0"/>
                  <a:ea typeface="方正兰亭粗黑_GBK" panose="02000000000000000000"/>
                  <a:cs typeface="Arial" panose="020B0604020202020204" pitchFamily="34" charset="0"/>
                </a:rPr>
                <a:t>    deadline</a:t>
              </a:r>
              <a:endParaRPr lang="zh-CN" altLang="en-US" sz="1800" dirty="0">
                <a:latin typeface="Arial" panose="020B0604020202020204" pitchFamily="34" charset="0"/>
                <a:ea typeface="方正兰亭粗黑_GBK" panose="02000000000000000000"/>
                <a:cs typeface="Arial" panose="020B0604020202020204" pitchFamily="34" charset="0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KSO_Shape"/>
          <p:cNvSpPr>
            <a:spLocks/>
          </p:cNvSpPr>
          <p:nvPr/>
        </p:nvSpPr>
        <p:spPr bwMode="auto">
          <a:xfrm>
            <a:off x="4872747" y="5477771"/>
            <a:ext cx="260714" cy="195101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5015258" y="5277716"/>
            <a:ext cx="2054989" cy="400110"/>
            <a:chOff x="5950073" y="4315911"/>
            <a:chExt cx="2054989" cy="400110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6126047" y="4711067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50073" y="4315911"/>
              <a:ext cx="20549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2000" dirty="0" smtClean="0">
                  <a:latin typeface="Arial" panose="020B0604020202020204" pitchFamily="34" charset="0"/>
                  <a:ea typeface="方正兰亭粗黑_GBK" panose="02000000000000000000"/>
                  <a:cs typeface="Arial" panose="020B0604020202020204" pitchFamily="34" charset="0"/>
                </a:rPr>
                <a:t>       HITSZ</a:t>
              </a:r>
              <a:endParaRPr lang="zh-CN" altLang="en-US" sz="2000" dirty="0">
                <a:latin typeface="Arial" panose="020B0604020202020204" pitchFamily="34" charset="0"/>
                <a:ea typeface="方正兰亭粗黑_GBK" panose="0200000000000000000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1"/>
          <p:cNvSpPr txBox="1"/>
          <p:nvPr/>
        </p:nvSpPr>
        <p:spPr bwMode="auto">
          <a:xfrm>
            <a:off x="2710830" y="2577550"/>
            <a:ext cx="2520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</a:t>
            </a:r>
            <a:r>
              <a:rPr lang="zh-CN" altLang="en-US" sz="280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成员：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KSO_Shape"/>
          <p:cNvSpPr>
            <a:spLocks/>
          </p:cNvSpPr>
          <p:nvPr/>
        </p:nvSpPr>
        <p:spPr bwMode="auto">
          <a:xfrm>
            <a:off x="3008060" y="3673187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3214886" y="3486206"/>
            <a:ext cx="5168792" cy="477920"/>
            <a:chOff x="5756145" y="3819227"/>
            <a:chExt cx="7889501" cy="477920"/>
          </a:xfrm>
        </p:grpSpPr>
        <p:sp>
          <p:nvSpPr>
            <p:cNvPr id="144" name="TextBox 143"/>
            <p:cNvSpPr txBox="1"/>
            <p:nvPr/>
          </p:nvSpPr>
          <p:spPr>
            <a:xfrm>
              <a:off x="5756145" y="3819227"/>
              <a:ext cx="78895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2400" smtClean="0">
                  <a:latin typeface="Arial" panose="020B0604020202020204" pitchFamily="34" charset="0"/>
                  <a:ea typeface="方正兰亭粗黑_GBK" panose="02000000000000000000"/>
                  <a:cs typeface="Arial" panose="020B0604020202020204" pitchFamily="34" charset="0"/>
                </a:rPr>
                <a:t>   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李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心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雨， 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沈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叶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丹，  张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伟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林，陈红燕， 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俞奕斐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7021094" cy="1625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50948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50291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方正兰亭粗黑_GBK"/>
                <a:ea typeface="等线" panose="02010600030101010101" pitchFamily="2" charset="-122"/>
              </a:rPr>
              <a:t>目录</a:t>
            </a:r>
            <a:endParaRPr lang="en-US" altLang="zh-CN" sz="4800" b="1" dirty="0" smtClean="0">
              <a:latin typeface="方正兰亭粗黑_GBK"/>
              <a:ea typeface="等线" panose="02010600030101010101" pitchFamily="2" charset="-122"/>
            </a:endParaRPr>
          </a:p>
          <a:p>
            <a:pPr algn="ctr"/>
            <a:r>
              <a:rPr lang="en-US" altLang="zh-CN" sz="4800" dirty="0">
                <a:latin typeface="方正兰亭粗黑_GBK"/>
                <a:ea typeface="等线" panose="02010600030101010101" pitchFamily="2" charset="-122"/>
              </a:rPr>
              <a:t>contents</a:t>
            </a:r>
            <a:endParaRPr lang="zh-CN" altLang="en-US" sz="4800" dirty="0">
              <a:latin typeface="方正兰亭粗黑_GBK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1196" y="187113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01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11196" y="281608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02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11196" y="376103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03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11196" y="47059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兰亭粗黑_GBK"/>
                <a:cs typeface="Arial" panose="020B0604020202020204" pitchFamily="34" charset="0"/>
              </a:rPr>
              <a:t>PART  04</a:t>
            </a:r>
            <a:endParaRPr lang="zh-CN" altLang="en-US" sz="2800" dirty="0" smtClean="0">
              <a:solidFill>
                <a:schemeClr val="tx2"/>
              </a:solidFill>
              <a:latin typeface="方正兰亭粗黑_GBK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35366" y="187113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0463" y="28160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模型简介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535366" y="376103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Embedding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层的优化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535366" y="470598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多视图学习的匹配模型</a:t>
            </a: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838622" y="5138427"/>
            <a:ext cx="2808525" cy="3665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生成含有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UNK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的数据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5" name="TextBox 42"/>
          <p:cNvSpPr txBox="1"/>
          <p:nvPr/>
        </p:nvSpPr>
        <p:spPr>
          <a:xfrm>
            <a:off x="838622" y="1988840"/>
            <a:ext cx="4056438" cy="41549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根据图特征进行数据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扩展</a:t>
            </a:r>
          </a:p>
        </p:txBody>
      </p:sp>
      <p:sp>
        <p:nvSpPr>
          <p:cNvPr id="61" name="TextBox 64"/>
          <p:cNvSpPr txBox="1"/>
          <p:nvPr/>
        </p:nvSpPr>
        <p:spPr>
          <a:xfrm>
            <a:off x="1198662" y="2404338"/>
            <a:ext cx="1074082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构造样本之间的连通图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根据连通图构造出新的样本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）每个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联通子图当中的样本之间两两构成正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）若一个负例的两个句子分别出现在两个联通子图当中，则这两个联通子图当中的句子之间可以构成负例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TextBox 64"/>
          <p:cNvSpPr txBox="1"/>
          <p:nvPr/>
        </p:nvSpPr>
        <p:spPr>
          <a:xfrm>
            <a:off x="1126654" y="5605518"/>
            <a:ext cx="1074082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对于每条样本，用不存在于训练集中的字符随机替换其中的几个字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词，构造一倍的数据量，增强模型鲁棒性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622" y="3795831"/>
            <a:ext cx="9721080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平衡的数据扩展</a:t>
            </a:r>
          </a:p>
        </p:txBody>
      </p:sp>
      <p:sp>
        <p:nvSpPr>
          <p:cNvPr id="76" name="TextBox 64"/>
          <p:cNvSpPr txBox="1"/>
          <p:nvPr/>
        </p:nvSpPr>
        <p:spPr>
          <a:xfrm>
            <a:off x="1198662" y="4192519"/>
            <a:ext cx="1074082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若一个句子只在正例（负例）中出现过，那么利用图特征为其生成负例（正例）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对于无法生成正例的以自身作为相似问法生成正例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558" y="2008081"/>
            <a:ext cx="2011163" cy="1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921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5" grpId="0"/>
      <p:bldP spid="61" grpId="0"/>
      <p:bldP spid="74" grpId="0"/>
      <p:bldP spid="12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4078982" y="3537722"/>
            <a:ext cx="3024336" cy="1299587"/>
          </a:xfrm>
          <a:custGeom>
            <a:avLst/>
            <a:gdLst>
              <a:gd name="T0" fmla="*/ 14 w 187"/>
              <a:gd name="T1" fmla="*/ 0 h 188"/>
              <a:gd name="T2" fmla="*/ 173 w 187"/>
              <a:gd name="T3" fmla="*/ 0 h 188"/>
              <a:gd name="T4" fmla="*/ 187 w 187"/>
              <a:gd name="T5" fmla="*/ 14 h 188"/>
              <a:gd name="T6" fmla="*/ 187 w 187"/>
              <a:gd name="T7" fmla="*/ 174 h 188"/>
              <a:gd name="T8" fmla="*/ 173 w 187"/>
              <a:gd name="T9" fmla="*/ 188 h 188"/>
              <a:gd name="T10" fmla="*/ 14 w 187"/>
              <a:gd name="T11" fmla="*/ 188 h 188"/>
              <a:gd name="T12" fmla="*/ 0 w 187"/>
              <a:gd name="T13" fmla="*/ 174 h 188"/>
              <a:gd name="T14" fmla="*/ 0 w 187"/>
              <a:gd name="T15" fmla="*/ 14 h 188"/>
              <a:gd name="T16" fmla="*/ 14 w 187"/>
              <a:gd name="T1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88">
                <a:moveTo>
                  <a:pt x="14" y="0"/>
                </a:moveTo>
                <a:cubicBezTo>
                  <a:pt x="173" y="0"/>
                  <a:pt x="173" y="0"/>
                  <a:pt x="173" y="0"/>
                </a:cubicBezTo>
                <a:cubicBezTo>
                  <a:pt x="181" y="0"/>
                  <a:pt x="187" y="6"/>
                  <a:pt x="187" y="14"/>
                </a:cubicBezTo>
                <a:cubicBezTo>
                  <a:pt x="187" y="174"/>
                  <a:pt x="187" y="174"/>
                  <a:pt x="187" y="174"/>
                </a:cubicBezTo>
                <a:cubicBezTo>
                  <a:pt x="187" y="181"/>
                  <a:pt x="181" y="188"/>
                  <a:pt x="173" y="188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6" y="188"/>
                  <a:pt x="0" y="181"/>
                  <a:pt x="0" y="1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3993" tIns="41997" rIns="83993" bIns="419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ESIM</a:t>
            </a:r>
            <a:r>
              <a:rPr lang="zh-CN" altLang="en-US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9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BPool</a:t>
            </a:r>
            <a:endParaRPr lang="en-US" altLang="zh-CN" sz="2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BIMPM</a:t>
            </a:r>
            <a:r>
              <a:rPr lang="zh-CN" altLang="en-US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DISAN</a:t>
            </a:r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>
            <a:off x="8174184" y="3258910"/>
            <a:ext cx="878391" cy="878277"/>
          </a:xfrm>
          <a:custGeom>
            <a:avLst/>
            <a:gdLst>
              <a:gd name="T0" fmla="*/ 9 w 119"/>
              <a:gd name="T1" fmla="*/ 0 h 119"/>
              <a:gd name="T2" fmla="*/ 110 w 119"/>
              <a:gd name="T3" fmla="*/ 0 h 119"/>
              <a:gd name="T4" fmla="*/ 119 w 119"/>
              <a:gd name="T5" fmla="*/ 9 h 119"/>
              <a:gd name="T6" fmla="*/ 119 w 119"/>
              <a:gd name="T7" fmla="*/ 110 h 119"/>
              <a:gd name="T8" fmla="*/ 110 w 119"/>
              <a:gd name="T9" fmla="*/ 119 h 119"/>
              <a:gd name="T10" fmla="*/ 9 w 119"/>
              <a:gd name="T11" fmla="*/ 119 h 119"/>
              <a:gd name="T12" fmla="*/ 0 w 119"/>
              <a:gd name="T13" fmla="*/ 110 h 119"/>
              <a:gd name="T14" fmla="*/ 0 w 119"/>
              <a:gd name="T15" fmla="*/ 9 h 119"/>
              <a:gd name="T16" fmla="*/ 9 w 119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19">
                <a:moveTo>
                  <a:pt x="9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19" y="4"/>
                  <a:pt x="119" y="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9" y="115"/>
                  <a:pt x="115" y="119"/>
                  <a:pt x="110" y="119"/>
                </a:cubicBezTo>
                <a:cubicBezTo>
                  <a:pt x="9" y="119"/>
                  <a:pt x="9" y="119"/>
                  <a:pt x="9" y="119"/>
                </a:cubicBezTo>
                <a:cubicBezTo>
                  <a:pt x="4" y="119"/>
                  <a:pt x="0" y="115"/>
                  <a:pt x="0" y="110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latin typeface="Bebas" pitchFamily="2" charset="0"/>
              </a:rPr>
              <a:t>02</a:t>
            </a:r>
            <a:endParaRPr lang="zh-CN" altLang="en-US" sz="4000" dirty="0">
              <a:latin typeface="Bebas" pitchFamily="2" charset="0"/>
            </a:endParaRPr>
          </a:p>
        </p:txBody>
      </p:sp>
      <p:sp>
        <p:nvSpPr>
          <p:cNvPr id="7" name="Freeform 25"/>
          <p:cNvSpPr>
            <a:spLocks/>
          </p:cNvSpPr>
          <p:nvPr/>
        </p:nvSpPr>
        <p:spPr bwMode="auto">
          <a:xfrm>
            <a:off x="2662783" y="1868805"/>
            <a:ext cx="1019059" cy="1022052"/>
          </a:xfrm>
          <a:custGeom>
            <a:avLst/>
            <a:gdLst>
              <a:gd name="T0" fmla="*/ 10 w 138"/>
              <a:gd name="T1" fmla="*/ 0 h 138"/>
              <a:gd name="T2" fmla="*/ 128 w 138"/>
              <a:gd name="T3" fmla="*/ 0 h 138"/>
              <a:gd name="T4" fmla="*/ 138 w 138"/>
              <a:gd name="T5" fmla="*/ 10 h 138"/>
              <a:gd name="T6" fmla="*/ 138 w 138"/>
              <a:gd name="T7" fmla="*/ 128 h 138"/>
              <a:gd name="T8" fmla="*/ 128 w 138"/>
              <a:gd name="T9" fmla="*/ 138 h 138"/>
              <a:gd name="T10" fmla="*/ 10 w 138"/>
              <a:gd name="T11" fmla="*/ 138 h 138"/>
              <a:gd name="T12" fmla="*/ 0 w 138"/>
              <a:gd name="T13" fmla="*/ 128 h 138"/>
              <a:gd name="T14" fmla="*/ 0 w 138"/>
              <a:gd name="T15" fmla="*/ 10 h 138"/>
              <a:gd name="T16" fmla="*/ 10 w 138"/>
              <a:gd name="T1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38">
                <a:moveTo>
                  <a:pt x="1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33" y="0"/>
                  <a:pt x="138" y="5"/>
                  <a:pt x="138" y="10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3"/>
                  <a:pt x="133" y="138"/>
                  <a:pt x="128" y="138"/>
                </a:cubicBezTo>
                <a:cubicBezTo>
                  <a:pt x="10" y="138"/>
                  <a:pt x="10" y="138"/>
                  <a:pt x="10" y="138"/>
                </a:cubicBezTo>
                <a:cubicBezTo>
                  <a:pt x="5" y="138"/>
                  <a:pt x="0" y="133"/>
                  <a:pt x="0" y="1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000" dirty="0">
                <a:latin typeface="Bebas" pitchFamily="2" charset="0"/>
              </a:rPr>
              <a:t>01</a:t>
            </a:r>
            <a:endParaRPr lang="zh-CN" altLang="en-US" sz="5000" dirty="0">
              <a:latin typeface="Bebas" pitchFamily="2" charset="0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auto">
          <a:xfrm>
            <a:off x="4812018" y="5603539"/>
            <a:ext cx="509530" cy="509463"/>
          </a:xfrm>
          <a:custGeom>
            <a:avLst/>
            <a:gdLst>
              <a:gd name="T0" fmla="*/ 5 w 69"/>
              <a:gd name="T1" fmla="*/ 0 h 69"/>
              <a:gd name="T2" fmla="*/ 64 w 69"/>
              <a:gd name="T3" fmla="*/ 0 h 69"/>
              <a:gd name="T4" fmla="*/ 69 w 69"/>
              <a:gd name="T5" fmla="*/ 5 h 69"/>
              <a:gd name="T6" fmla="*/ 69 w 69"/>
              <a:gd name="T7" fmla="*/ 63 h 69"/>
              <a:gd name="T8" fmla="*/ 64 w 69"/>
              <a:gd name="T9" fmla="*/ 69 h 69"/>
              <a:gd name="T10" fmla="*/ 5 w 69"/>
              <a:gd name="T11" fmla="*/ 69 h 69"/>
              <a:gd name="T12" fmla="*/ 0 w 69"/>
              <a:gd name="T13" fmla="*/ 63 h 69"/>
              <a:gd name="T14" fmla="*/ 0 w 69"/>
              <a:gd name="T15" fmla="*/ 5 h 69"/>
              <a:gd name="T16" fmla="*/ 5 w 69"/>
              <a:gd name="T1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9">
                <a:moveTo>
                  <a:pt x="5" y="0"/>
                </a:move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9" y="2"/>
                  <a:pt x="69" y="5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6"/>
                  <a:pt x="66" y="69"/>
                  <a:pt x="64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latin typeface="Bebas" pitchFamily="2" charset="0"/>
              </a:rPr>
              <a:t>03</a:t>
            </a:r>
            <a:endParaRPr lang="zh-CN" altLang="en-US" sz="2200">
              <a:latin typeface="Bebas" pitchFamily="2" charset="0"/>
            </a:endParaRPr>
          </a:p>
        </p:txBody>
      </p:sp>
      <p:sp>
        <p:nvSpPr>
          <p:cNvPr id="9" name="Freeform 27"/>
          <p:cNvSpPr>
            <a:spLocks/>
          </p:cNvSpPr>
          <p:nvPr/>
        </p:nvSpPr>
        <p:spPr bwMode="auto">
          <a:xfrm>
            <a:off x="2134767" y="2402513"/>
            <a:ext cx="1944215" cy="1734674"/>
          </a:xfrm>
          <a:custGeom>
            <a:avLst/>
            <a:gdLst>
              <a:gd name="T0" fmla="*/ 243 w 243"/>
              <a:gd name="T1" fmla="*/ 236 h 236"/>
              <a:gd name="T2" fmla="*/ 19 w 243"/>
              <a:gd name="T3" fmla="*/ 236 h 236"/>
              <a:gd name="T4" fmla="*/ 0 w 243"/>
              <a:gd name="T5" fmla="*/ 216 h 236"/>
              <a:gd name="T6" fmla="*/ 0 w 243"/>
              <a:gd name="T7" fmla="*/ 19 h 236"/>
              <a:gd name="T8" fmla="*/ 19 w 243"/>
              <a:gd name="T9" fmla="*/ 0 h 236"/>
              <a:gd name="T10" fmla="*/ 53 w 243"/>
              <a:gd name="T1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" h="236">
                <a:moveTo>
                  <a:pt x="243" y="236"/>
                </a:moveTo>
                <a:cubicBezTo>
                  <a:pt x="19" y="236"/>
                  <a:pt x="19" y="236"/>
                  <a:pt x="19" y="236"/>
                </a:cubicBezTo>
                <a:cubicBezTo>
                  <a:pt x="9" y="236"/>
                  <a:pt x="0" y="227"/>
                  <a:pt x="0" y="21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9" y="0"/>
                  <a:pt x="19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993" tIns="41997" rIns="83993" bIns="4199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>
            <a:off x="7103318" y="4137187"/>
            <a:ext cx="1512168" cy="443831"/>
          </a:xfrm>
          <a:custGeom>
            <a:avLst/>
            <a:gdLst>
              <a:gd name="T0" fmla="*/ 0 w 208"/>
              <a:gd name="T1" fmla="*/ 1 h 60"/>
              <a:gd name="T2" fmla="*/ 89 w 208"/>
              <a:gd name="T3" fmla="*/ 1 h 60"/>
              <a:gd name="T4" fmla="*/ 109 w 208"/>
              <a:gd name="T5" fmla="*/ 21 h 60"/>
              <a:gd name="T6" fmla="*/ 109 w 208"/>
              <a:gd name="T7" fmla="*/ 41 h 60"/>
              <a:gd name="T8" fmla="*/ 129 w 208"/>
              <a:gd name="T9" fmla="*/ 60 h 60"/>
              <a:gd name="T10" fmla="*/ 188 w 208"/>
              <a:gd name="T11" fmla="*/ 60 h 60"/>
              <a:gd name="T12" fmla="*/ 208 w 208"/>
              <a:gd name="T13" fmla="*/ 40 h 60"/>
              <a:gd name="T14" fmla="*/ 208 w 208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60">
                <a:moveTo>
                  <a:pt x="0" y="1"/>
                </a:moveTo>
                <a:cubicBezTo>
                  <a:pt x="89" y="1"/>
                  <a:pt x="89" y="1"/>
                  <a:pt x="89" y="1"/>
                </a:cubicBezTo>
                <a:cubicBezTo>
                  <a:pt x="100" y="1"/>
                  <a:pt x="109" y="10"/>
                  <a:pt x="109" y="21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9" y="51"/>
                  <a:pt x="118" y="60"/>
                  <a:pt x="129" y="60"/>
                </a:cubicBezTo>
                <a:cubicBezTo>
                  <a:pt x="188" y="60"/>
                  <a:pt x="188" y="60"/>
                  <a:pt x="188" y="60"/>
                </a:cubicBezTo>
                <a:cubicBezTo>
                  <a:pt x="199" y="60"/>
                  <a:pt x="208" y="51"/>
                  <a:pt x="208" y="40"/>
                </a:cubicBezTo>
                <a:cubicBezTo>
                  <a:pt x="208" y="0"/>
                  <a:pt x="208" y="0"/>
                  <a:pt x="208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993" tIns="41997" rIns="83993" bIns="4199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9"/>
          <p:cNvSpPr>
            <a:spLocks/>
          </p:cNvSpPr>
          <p:nvPr/>
        </p:nvSpPr>
        <p:spPr bwMode="auto">
          <a:xfrm>
            <a:off x="5065219" y="4797152"/>
            <a:ext cx="493901" cy="1544017"/>
          </a:xfrm>
          <a:custGeom>
            <a:avLst/>
            <a:gdLst>
              <a:gd name="T0" fmla="*/ 0 w 67"/>
              <a:gd name="T1" fmla="*/ 176 h 209"/>
              <a:gd name="T2" fmla="*/ 33 w 67"/>
              <a:gd name="T3" fmla="*/ 209 h 209"/>
              <a:gd name="T4" fmla="*/ 33 w 67"/>
              <a:gd name="T5" fmla="*/ 209 h 209"/>
              <a:gd name="T6" fmla="*/ 67 w 67"/>
              <a:gd name="T7" fmla="*/ 176 h 209"/>
              <a:gd name="T8" fmla="*/ 67 w 67"/>
              <a:gd name="T9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209">
                <a:moveTo>
                  <a:pt x="0" y="176"/>
                </a:moveTo>
                <a:cubicBezTo>
                  <a:pt x="0" y="194"/>
                  <a:pt x="15" y="209"/>
                  <a:pt x="33" y="209"/>
                </a:cubicBezTo>
                <a:cubicBezTo>
                  <a:pt x="33" y="209"/>
                  <a:pt x="33" y="209"/>
                  <a:pt x="33" y="209"/>
                </a:cubicBezTo>
                <a:cubicBezTo>
                  <a:pt x="52" y="209"/>
                  <a:pt x="67" y="194"/>
                  <a:pt x="67" y="176"/>
                </a:cubicBezTo>
                <a:cubicBezTo>
                  <a:pt x="67" y="0"/>
                  <a:pt x="67" y="0"/>
                  <a:pt x="67" y="0"/>
                </a:cubicBezTo>
              </a:path>
            </a:pathLst>
          </a:custGeom>
          <a:noFill/>
          <a:ln w="28575" cap="flat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993" tIns="41997" rIns="83993" bIns="4199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62958" y="2235380"/>
            <a:ext cx="3659270" cy="805011"/>
          </a:xfrm>
          <a:prstGeom prst="rect">
            <a:avLst/>
          </a:prstGeom>
          <a:noFill/>
        </p:spPr>
        <p:txBody>
          <a:bodyPr wrap="square" lIns="83993" tIns="41997" rIns="83993" bIns="419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最后一层拼接简单特征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学习率衰减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Embedding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层优化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4926" y="1868805"/>
            <a:ext cx="1630328" cy="366575"/>
          </a:xfrm>
          <a:prstGeom prst="rect">
            <a:avLst/>
          </a:prstGeom>
          <a:noFill/>
        </p:spPr>
        <p:txBody>
          <a:bodyPr wrap="square" lIns="83993" tIns="0" rIns="83993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模型微调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52545" y="3660942"/>
            <a:ext cx="2952720" cy="781608"/>
          </a:xfrm>
          <a:prstGeom prst="rect">
            <a:avLst/>
          </a:prstGeom>
          <a:noFill/>
        </p:spPr>
        <p:txBody>
          <a:bodyPr wrap="square" lIns="83993" tIns="41997" rIns="83993" bIns="419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字、词分别训练模型，二者投票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十折交叉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根据模型的线下效果求加权平均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52545" y="3294367"/>
            <a:ext cx="1630328" cy="366575"/>
          </a:xfrm>
          <a:prstGeom prst="rect">
            <a:avLst/>
          </a:prstGeom>
          <a:noFill/>
        </p:spPr>
        <p:txBody>
          <a:bodyPr wrap="square" lIns="83993" tIns="0" rIns="83993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模型融合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2707" y="5449293"/>
            <a:ext cx="1840502" cy="415498"/>
          </a:xfrm>
          <a:prstGeom prst="rect">
            <a:avLst/>
          </a:prstGeom>
          <a:noFill/>
        </p:spPr>
        <p:txBody>
          <a:bodyPr wrap="square" lIns="83993" tIns="0" rIns="83993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字词信息的融合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2982383" y="5851826"/>
            <a:ext cx="3659270" cy="364891"/>
          </a:xfrm>
          <a:prstGeom prst="rect">
            <a:avLst/>
          </a:prstGeom>
          <a:noFill/>
        </p:spPr>
        <p:txBody>
          <a:bodyPr wrap="square" lIns="83993" tIns="41997" rIns="83993" bIns="419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多视图的匹配模型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557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058990" y="2036370"/>
            <a:ext cx="1074082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elmo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训练语言模型，其中以给定的词向量作为初始输入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最终保存训练后的词向量作为增量训练词向量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4606" y="5128461"/>
            <a:ext cx="6544149" cy="3665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拼接可训练词向量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5" name="TextBox 42"/>
          <p:cNvSpPr txBox="1"/>
          <p:nvPr/>
        </p:nvSpPr>
        <p:spPr>
          <a:xfrm>
            <a:off x="685554" y="3383533"/>
            <a:ext cx="4056438" cy="36356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Word-char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/>
                <a:ea typeface="微软雅黑" pitchFamily="34" charset="-122"/>
                <a:cs typeface="华文黑体" pitchFamily="2" charset="-122"/>
              </a:rPr>
              <a:t>融合表示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大黑简体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0" name="TextBox 40"/>
          <p:cNvSpPr txBox="1"/>
          <p:nvPr/>
        </p:nvSpPr>
        <p:spPr>
          <a:xfrm>
            <a:off x="685554" y="1700808"/>
            <a:ext cx="2952328" cy="36657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词向量的增量训练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1" name="TextBox 64"/>
          <p:cNvSpPr txBox="1"/>
          <p:nvPr/>
        </p:nvSpPr>
        <p:spPr>
          <a:xfrm>
            <a:off x="1049938" y="3765703"/>
            <a:ext cx="1074082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根据数据的字表示与词表示，找出每个词所对应的字的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对应的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chars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BiLSTM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表示并拼接在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的表示后面作为新的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embedding</a:t>
            </a:r>
          </a:p>
        </p:txBody>
      </p:sp>
      <p:sp>
        <p:nvSpPr>
          <p:cNvPr id="74" name="TextBox 64"/>
          <p:cNvSpPr txBox="1"/>
          <p:nvPr/>
        </p:nvSpPr>
        <p:spPr>
          <a:xfrm>
            <a:off x="1112052" y="5471708"/>
            <a:ext cx="10740828" cy="38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每个字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词，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在固定的词向量之后拼接一个较小维度的可训练词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606" y="4766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Embedding</a:t>
            </a:r>
            <a:r>
              <a:rPr lang="zh-CN" altLang="en-US" sz="2800" b="1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层的优化</a:t>
            </a:r>
            <a:endParaRPr lang="en-US" altLang="zh-CN" sz="2800" b="1" dirty="0" smtClean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33" y="1556792"/>
            <a:ext cx="2738885" cy="33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268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55" grpId="0"/>
      <p:bldP spid="60" grpId="0"/>
      <p:bldP spid="61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29" y="3301831"/>
            <a:ext cx="5199344" cy="2983308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42660" y="1924496"/>
            <a:ext cx="790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个句子是否匹配只与两个句子之间的匹配关系相关，与视图本身无关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2661" y="154750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训练数据量较小，需要同时运用字、词信息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42660" y="2328017"/>
            <a:ext cx="75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同时使用字、词两个视图当中的数据输入网络进行匹配任务参数学习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039422" y="4398381"/>
            <a:ext cx="3426194" cy="891227"/>
            <a:chOff x="7021571" y="4174735"/>
            <a:chExt cx="3426194" cy="891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7021571" y="4174735"/>
                  <a:ext cx="342619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a14:m>
                  <a:r>
                    <a:rPr lang="zh-CN" altLang="en-US" sz="2800" dirty="0" smtClean="0">
                      <a:solidFill>
                        <a:schemeClr val="tx1"/>
                      </a:solidFill>
                      <a:latin typeface="Broadway" panose="04040905080B02020502" pitchFamily="82" charset="0"/>
                    </a:rPr>
                    <a:t>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Broadway" panose="04040905080B02020502" pitchFamily="82" charset="0"/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a14:m>
                  <a:endParaRPr lang="en-US" altLang="zh-CN" sz="2800" dirty="0" smtClean="0">
                    <a:solidFill>
                      <a:schemeClr val="tx1"/>
                    </a:solidFill>
                    <a:latin typeface="Broadway" panose="04040905080B02020502" pitchFamily="82" charset="0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571" y="4174735"/>
                  <a:ext cx="3426194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2571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7051373" y="4635075"/>
                  <a:ext cx="3940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 smtClean="0">
                    <a:solidFill>
                      <a:schemeClr val="tx2"/>
                    </a:solidFill>
                    <a:latin typeface="Broadway" panose="04040905080B02020502" pitchFamily="82" charset="0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373" y="4635075"/>
                  <a:ext cx="39401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7248382" y="4649712"/>
              <a:ext cx="224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：平衡因子</a:t>
              </a:r>
            </a:p>
          </p:txBody>
        </p:sp>
      </p:grpSp>
      <p:sp>
        <p:nvSpPr>
          <p:cNvPr id="46" name="云形标注 45"/>
          <p:cNvSpPr/>
          <p:nvPr/>
        </p:nvSpPr>
        <p:spPr>
          <a:xfrm>
            <a:off x="6903122" y="3071262"/>
            <a:ext cx="1656184" cy="620912"/>
          </a:xfrm>
          <a:prstGeom prst="cloudCallout">
            <a:avLst>
              <a:gd name="adj1" fmla="val -64795"/>
              <a:gd name="adj2" fmla="val 667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Maximize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70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30" y="1844824"/>
            <a:ext cx="5534060" cy="288917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6" y="1844824"/>
            <a:ext cx="5046829" cy="289579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597840" y="510705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不同领域的文本输入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18020" y="510705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给相同的输入编码出不同的句子表示</a:t>
            </a:r>
          </a:p>
        </p:txBody>
      </p:sp>
    </p:spTree>
    <p:extLst>
      <p:ext uri="{BB962C8B-B14F-4D97-AF65-F5344CB8AC3E}">
        <p14:creationId xmlns:p14="http://schemas.microsoft.com/office/powerpoint/2010/main" val="966952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4655046" y="4149080"/>
            <a:ext cx="2067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汇报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人：李心雨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4786" y="2708920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谢谢您的观看！</a:t>
            </a: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2"/>
            </a:solidFill>
            <a:latin typeface="Broadway" panose="04040905080B02020502" pitchFamily="8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453</Words>
  <PresentationFormat>自定义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Bebas</vt:lpstr>
      <vt:lpstr>等线</vt:lpstr>
      <vt:lpstr>方正大黑简体</vt:lpstr>
      <vt:lpstr>方正兰亭粗黑_GBK</vt:lpstr>
      <vt:lpstr>汉仪细中圆简</vt:lpstr>
      <vt:lpstr>黑体</vt:lpstr>
      <vt:lpstr>华文黑体</vt:lpstr>
      <vt:lpstr>宋体</vt:lpstr>
      <vt:lpstr>微软雅黑</vt:lpstr>
      <vt:lpstr>Arial</vt:lpstr>
      <vt:lpstr>Broadway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/>
  <dcterms:created xsi:type="dcterms:W3CDTF">2014-12-25T08:17:45Z</dcterms:created>
  <dcterms:modified xsi:type="dcterms:W3CDTF">2018-11-30T02:55:04Z</dcterms:modified>
  <cp:category/>
</cp:coreProperties>
</file>