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4875" r:id="rId5"/>
    <p:sldId id="4886" r:id="rId6"/>
    <p:sldId id="4887" r:id="rId7"/>
    <p:sldId id="4904" r:id="rId8"/>
    <p:sldId id="4890" r:id="rId9"/>
    <p:sldId id="4891" r:id="rId10"/>
    <p:sldId id="4884" r:id="rId11"/>
    <p:sldId id="4892" r:id="rId12"/>
    <p:sldId id="4888" r:id="rId13"/>
    <p:sldId id="4893" r:id="rId14"/>
    <p:sldId id="4894" r:id="rId15"/>
    <p:sldId id="4895" r:id="rId16"/>
    <p:sldId id="4897" r:id="rId17"/>
    <p:sldId id="4905" r:id="rId18"/>
    <p:sldId id="4898" r:id="rId19"/>
    <p:sldId id="4899" r:id="rId20"/>
    <p:sldId id="4885" r:id="rId21"/>
    <p:sldId id="4900" r:id="rId22"/>
    <p:sldId id="4901" r:id="rId23"/>
    <p:sldId id="4902" r:id="rId24"/>
    <p:sldId id="4903" r:id="rId25"/>
    <p:sldId id="4856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D02F35"/>
    <a:srgbClr val="CD858A"/>
    <a:srgbClr val="8BA8D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36"/>
      </p:cViewPr>
      <p:guideLst>
        <p:guide orient="horz" pos="2223"/>
        <p:guide pos="3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64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Calibri" panose="020F0502020204030204" charset="0"/>
                <a:ea typeface="等线" panose="02010600030101010101" charset="-122"/>
                <a:cs typeface="+mn-cs"/>
              </a:rPr>
            </a:fld>
            <a:endParaRPr lang="en-US" altLang="zh-CN" strike="noStrike" noProof="1"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image" Target="../media/image6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2960" y="-2204720"/>
            <a:ext cx="11268075" cy="11268075"/>
          </a:xfrm>
          <a:prstGeom prst="ellipse">
            <a:avLst/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/>
        </p:nvSpPr>
        <p:spPr>
          <a:xfrm>
            <a:off x="571500" y="6216650"/>
            <a:ext cx="1282700" cy="1282700"/>
          </a:xfrm>
          <a:prstGeom prst="donut">
            <a:avLst>
              <a:gd name="adj" fmla="val 17079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33368" y="-314812"/>
            <a:ext cx="584775" cy="5847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036" y="2450322"/>
            <a:ext cx="8754538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汇编语言</a:t>
            </a:r>
            <a:endParaRPr lang="zh-CN" altLang="en-US" sz="48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系统调用程序设计（</a:t>
            </a:r>
            <a:r>
              <a:rPr lang="en-US" altLang="zh-CN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学时）</a:t>
            </a:r>
            <a:endParaRPr lang="zh-CN" altLang="en-US" sz="32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966595" y="4857750"/>
            <a:ext cx="2438400" cy="405130"/>
          </a:xfrm>
          <a:prstGeom prst="roundRect">
            <a:avLst>
              <a:gd name="adj" fmla="val 50000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主讲人</a:t>
            </a:r>
            <a:r>
              <a:rPr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潘润宇</a:t>
            </a:r>
            <a:endParaRPr lang="zh-CN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33595" y="4857750"/>
            <a:ext cx="3055620" cy="40513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时间：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202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秋季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学期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276860" y="429895"/>
            <a:ext cx="3893820" cy="102870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2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1367155" y="4196715"/>
            <a:ext cx="6668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solidFill>
                  <a:srgbClr val="9C0B15"/>
                </a:solidFill>
                <a:latin typeface="华文楷体" panose="02010600040101010101" charset="-122"/>
                <a:ea typeface="华文楷体" panose="02010600040101010101" charset="-122"/>
              </a:rPr>
              <a:t>千载文脉凝风骨，根植山大盛芳华</a:t>
            </a:r>
            <a:endParaRPr lang="zh-CN" altLang="en-US" b="1">
              <a:solidFill>
                <a:srgbClr val="9C0B15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454" t="16281" r="18136" b="20815"/>
          <a:stretch>
            <a:fillRect/>
          </a:stretch>
        </p:blipFill>
        <p:spPr>
          <a:xfrm>
            <a:off x="7983855" y="0"/>
            <a:ext cx="1918335" cy="174434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图形方式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图形方式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GRAPHICS MODE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图形方式的显示单位是点</a:t>
            </a:r>
            <a:r>
              <a:rPr lang="zh-CN" altLang="en-US" sz="2000">
                <a:sym typeface="+mn-ea"/>
              </a:rPr>
              <a:t>（像</a:t>
            </a:r>
            <a:r>
              <a:rPr lang="en-US" altLang="zh-CN" sz="2000">
                <a:sym typeface="+mn-ea"/>
              </a:rPr>
              <a:t>素</a:t>
            </a:r>
            <a:r>
              <a:rPr lang="zh-CN" altLang="en-US" sz="2000">
                <a:sym typeface="+mn-ea"/>
              </a:rPr>
              <a:t>）</a:t>
            </a:r>
            <a:r>
              <a:rPr lang="en-US" altLang="zh-CN" sz="2000">
                <a:sym typeface="+mn-ea"/>
              </a:rPr>
              <a:t>，最大坐标就是显示器的</a:t>
            </a:r>
            <a:r>
              <a:rPr lang="zh-CN" altLang="en-US" sz="2000">
                <a:sym typeface="+mn-ea"/>
              </a:rPr>
              <a:t>分</a:t>
            </a:r>
            <a:r>
              <a:rPr lang="en-US" altLang="zh-CN" sz="2000">
                <a:sym typeface="+mn-ea"/>
              </a:rPr>
              <a:t>		辨率。不同的分辨率与不同的</a:t>
            </a:r>
            <a:r>
              <a:rPr lang="zh-CN" altLang="en-US" sz="2000">
                <a:sym typeface="+mn-ea"/>
              </a:rPr>
              <a:t>发色数</a:t>
            </a:r>
            <a:r>
              <a:rPr lang="en-US" altLang="zh-CN" sz="2000">
                <a:sym typeface="+mn-ea"/>
              </a:rPr>
              <a:t>可组合出许多显示模式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426720" y="1931035"/>
          <a:ext cx="9262110" cy="4754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10"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 anchor="ctr" anchorCtr="0"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rowSpan="10" hMerge="1">
                  <a:tcPr/>
                </a:tc>
                <a:tc rowSpan="10" hMerge="1">
                  <a:tcPr/>
                </a:tc>
                <a:tc rowSpan="10" hMerge="1">
                  <a:tcPr/>
                </a:tc>
                <a:tc rowSpan="10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082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C00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■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5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vMerge="1" hMerge="1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vMerge="1" hMerge="1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vMerge="1" hMerge="1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vMerge="1" hMerge="1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 rowSpan="2" gridSpan="3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 anchor="ctr" anchorCtr="0"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 vMerge="1" gridSpan="32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9380" y="1524635"/>
            <a:ext cx="307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800">
                <a:solidFill>
                  <a:srgbClr val="9C0B15"/>
                </a:solidFill>
                <a:sym typeface="+mn-ea"/>
              </a:rPr>
              <a:t>0</a:t>
            </a:r>
            <a:endParaRPr lang="zh-CN" altLang="en-US" sz="2800">
              <a:solidFill>
                <a:srgbClr val="9C0B15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5080" y="6239510"/>
            <a:ext cx="777875" cy="339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>
                <a:solidFill>
                  <a:srgbClr val="9C0B15"/>
                </a:solidFill>
                <a:sym typeface="+mn-ea"/>
              </a:rPr>
              <a:t>479</a:t>
            </a:r>
            <a:endParaRPr lang="en-US" altLang="zh-CN" sz="2800">
              <a:solidFill>
                <a:srgbClr val="9C0B15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15730" y="1524635"/>
            <a:ext cx="748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rgbClr val="9C0B15"/>
                </a:solidFill>
                <a:sym typeface="+mn-ea"/>
              </a:rPr>
              <a:t>639</a:t>
            </a:r>
            <a:endParaRPr lang="en-US" altLang="zh-CN" sz="2800">
              <a:solidFill>
                <a:srgbClr val="9C0B15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重要显示器相关调用一览（中断号</a:t>
            </a:r>
            <a:r>
              <a:rPr lang="en-US" altLang="zh-CN" sz="2000" b="1">
                <a:solidFill>
                  <a:srgbClr val="9C0B15"/>
                </a:solidFill>
              </a:rPr>
              <a:t> 10H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594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3651885"/>
                <a:gridCol w="165417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设置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显示模式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设置光标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形状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设置光标位置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读取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光标位置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05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设置当前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显示页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06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初始化窗口或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向上卷动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07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初始化窗口或向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下卷动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08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读取字符及其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显示属性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BH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AX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09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写入字符及其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显示属性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修改背景色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/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调色板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</a:t>
                      </a: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X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写图形模式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像素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读图形模式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像素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FH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读取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显示模式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写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字符串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BP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磁盘相关调用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</a:t>
            </a:r>
            <a:r>
              <a:rPr lang="zh-CN" altLang="en-US" sz="2000" b="1">
                <a:solidFill>
                  <a:srgbClr val="9C0B15"/>
                </a:solidFill>
              </a:rPr>
              <a:t>磁盘相关调用一览（中断号</a:t>
            </a:r>
            <a:r>
              <a:rPr lang="en-US" altLang="zh-CN" sz="2000" b="1">
                <a:solidFill>
                  <a:srgbClr val="9C0B15"/>
                </a:solidFill>
              </a:rPr>
              <a:t> 13H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594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3651885"/>
                <a:gridCol w="165417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磁盘复位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读取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磁盘状态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读磁盘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扇区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写磁盘扇区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04H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校验磁盘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扇区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05H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格式化磁盘磁道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08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探测硬盘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扩展的读磁盘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扇区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扩展的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写磁盘扇区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查询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硬盘就绪状态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重新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校准硬盘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15H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探测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磁盘类型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DL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16H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探测磁盘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更改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DL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</a:t>
                      </a: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H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17H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探测软盘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串口相关调用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</a:t>
            </a:r>
            <a:r>
              <a:rPr lang="zh-CN" altLang="en-US" sz="2000" b="1">
                <a:solidFill>
                  <a:srgbClr val="9C0B15"/>
                </a:solidFill>
              </a:rPr>
              <a:t>串口相关调用一览（中断号</a:t>
            </a:r>
            <a:r>
              <a:rPr lang="en-US" altLang="zh-CN" sz="2000" b="1">
                <a:solidFill>
                  <a:srgbClr val="9C0B15"/>
                </a:solidFill>
              </a:rPr>
              <a:t> 14H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串口通信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en-US" altLang="zh-CN" sz="2000"/>
              <a:t>在以太网标准尚弱小的年代，这是事实上的机间通信标准。</a:t>
            </a:r>
            <a:r>
              <a:rPr lang="zh-CN" altLang="en-US" sz="2000"/>
              <a:t>串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口通信是以字符帧为单位的，每帧一个字符，字符可为</a:t>
            </a:r>
            <a:r>
              <a:rPr lang="en-US" altLang="zh-CN" sz="2000"/>
              <a:t>7</a:t>
            </a:r>
            <a:r>
              <a:rPr lang="zh-CN" altLang="en-US" sz="2000"/>
              <a:t>位，</a:t>
            </a:r>
            <a:r>
              <a:rPr lang="en-US" altLang="zh-CN" sz="2000"/>
              <a:t>8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位或</a:t>
            </a:r>
            <a:r>
              <a:rPr lang="en-US" altLang="zh-CN" sz="2000"/>
              <a:t>9</a:t>
            </a:r>
            <a:r>
              <a:rPr lang="zh-CN" altLang="en-US" sz="2000"/>
              <a:t>位。在每帧的最开始有一个</a:t>
            </a:r>
            <a:r>
              <a:rPr lang="zh-CN" altLang="en-US" sz="2000">
                <a:solidFill>
                  <a:srgbClr val="9C0B15"/>
                </a:solidFill>
              </a:rPr>
              <a:t>起始位</a:t>
            </a:r>
            <a:r>
              <a:rPr lang="zh-CN" altLang="en-US" sz="2000"/>
              <a:t>，在结束时有一个</a:t>
            </a:r>
            <a:r>
              <a:rPr lang="zh-CN" altLang="en-US" sz="2000">
                <a:solidFill>
                  <a:srgbClr val="9C0B15"/>
                </a:solidFill>
              </a:rPr>
              <a:t>停止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位</a:t>
            </a:r>
            <a:r>
              <a:rPr lang="zh-CN" altLang="en-US" sz="2000"/>
              <a:t>。字符的最后一位是</a:t>
            </a:r>
            <a:r>
              <a:rPr lang="zh-CN" altLang="en-US" sz="2000">
                <a:solidFill>
                  <a:srgbClr val="9C0B15"/>
                </a:solidFill>
              </a:rPr>
              <a:t>可选的校验位</a:t>
            </a:r>
            <a:r>
              <a:rPr lang="zh-CN" altLang="en-US" sz="2000"/>
              <a:t>，常见的有</a:t>
            </a:r>
            <a:r>
              <a:rPr lang="zh-CN" altLang="en-US" sz="2000">
                <a:solidFill>
                  <a:srgbClr val="9C0B15"/>
                </a:solidFill>
              </a:rPr>
              <a:t>奇校验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9C0B15"/>
                </a:solidFill>
              </a:rPr>
              <a:t>偶校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验</a:t>
            </a:r>
            <a:r>
              <a:rPr lang="zh-CN" altLang="en-US" sz="2000"/>
              <a:t>。多个字符帧按照通讯协议组成一个协议帧，即一条</a:t>
            </a:r>
            <a:r>
              <a:rPr lang="zh-CN" altLang="en-US" sz="2000"/>
              <a:t>消息。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波特率</a:t>
            </a:r>
            <a:r>
              <a:rPr lang="en-US" altLang="zh-CN" sz="2000"/>
              <a:t>		</a:t>
            </a:r>
            <a:r>
              <a:rPr lang="zh-CN" altLang="en-US" sz="2000">
                <a:solidFill>
                  <a:srgbClr val="9C0B15"/>
                </a:solidFill>
              </a:rPr>
              <a:t>Baud Rate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每秒钟能发送的位的数量，包括所有类型的位。如</a:t>
            </a:r>
            <a:r>
              <a:rPr lang="en-US" altLang="zh-CN" sz="2000"/>
              <a:t>9600bps</a:t>
            </a:r>
            <a:r>
              <a:rPr lang="zh-CN" altLang="en-US" sz="2000"/>
              <a:t>的波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特率，每秒钟</a:t>
            </a:r>
            <a:r>
              <a:rPr lang="zh-CN" altLang="en-US" sz="2000"/>
              <a:t>可发送</a:t>
            </a:r>
            <a:r>
              <a:rPr lang="en-US" altLang="zh-CN" sz="2000"/>
              <a:t>9600</a:t>
            </a:r>
            <a:r>
              <a:rPr lang="zh-CN" altLang="en-US" sz="2000"/>
              <a:t>个位，</a:t>
            </a:r>
            <a:r>
              <a:rPr lang="en-US" altLang="zh-CN" sz="2000"/>
              <a:t>9600÷10</a:t>
            </a:r>
            <a:r>
              <a:rPr lang="zh-CN" altLang="en-US" sz="2000">
                <a:sym typeface="+mn-ea"/>
              </a:rPr>
              <a:t>约等于</a:t>
            </a:r>
            <a:r>
              <a:rPr lang="en-US" altLang="zh-CN" sz="2000">
                <a:sym typeface="+mn-ea"/>
              </a:rPr>
              <a:t>1kB/S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594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3651885"/>
                <a:gridCol w="165417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串口复位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从串口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发送字符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从串口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接收字符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读取串口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状态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2" name="组合 81"/>
          <p:cNvGrpSpPr/>
          <p:nvPr/>
        </p:nvGrpSpPr>
        <p:grpSpPr>
          <a:xfrm>
            <a:off x="247650" y="5578475"/>
            <a:ext cx="9291955" cy="1149985"/>
            <a:chOff x="412" y="8576"/>
            <a:chExt cx="14633" cy="1811"/>
          </a:xfrm>
        </p:grpSpPr>
        <p:sp>
          <p:nvSpPr>
            <p:cNvPr id="5" name="矩形 4"/>
            <p:cNvSpPr/>
            <p:nvPr/>
          </p:nvSpPr>
          <p:spPr>
            <a:xfrm>
              <a:off x="2993" y="8588"/>
              <a:ext cx="1052" cy="1052"/>
            </a:xfrm>
            <a:prstGeom prst="rect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4045" y="8588"/>
              <a:ext cx="1052" cy="1052"/>
            </a:xfrm>
            <a:prstGeom prst="rect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097" y="8588"/>
              <a:ext cx="1052" cy="1052"/>
            </a:xfrm>
            <a:prstGeom prst="rect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149" y="8588"/>
              <a:ext cx="1052" cy="1052"/>
            </a:xfrm>
            <a:prstGeom prst="rect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201" y="8588"/>
              <a:ext cx="1052" cy="1052"/>
            </a:xfrm>
            <a:prstGeom prst="rect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253" y="8588"/>
              <a:ext cx="1052" cy="1052"/>
            </a:xfrm>
            <a:prstGeom prst="rect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9305" y="8588"/>
              <a:ext cx="1052" cy="1052"/>
            </a:xfrm>
            <a:prstGeom prst="rect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0357" y="8588"/>
              <a:ext cx="1052" cy="1052"/>
            </a:xfrm>
            <a:prstGeom prst="rect">
              <a:avLst/>
            </a:prstGeom>
            <a:solidFill>
              <a:srgbClr val="D02F35">
                <a:alpha val="25000"/>
              </a:srgb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1409" y="8588"/>
              <a:ext cx="1052" cy="105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1937" y="9640"/>
              <a:ext cx="1056" cy="4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1937" y="8576"/>
              <a:ext cx="1" cy="1083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98" y="8588"/>
              <a:ext cx="135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2461" y="8586"/>
              <a:ext cx="1056" cy="4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3517" y="8588"/>
              <a:ext cx="135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1790" y="9759"/>
              <a:ext cx="1349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>
                  <a:sym typeface="+mn-ea"/>
                </a:rPr>
                <a:t>起始</a:t>
              </a:r>
              <a:endParaRPr lang="zh-CN" altLang="en-US" sz="2000">
                <a:sym typeface="+mn-ea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990" y="9759"/>
              <a:ext cx="8420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>
                  <a:sym typeface="+mn-ea"/>
                </a:rPr>
                <a:t>低位</a:t>
              </a:r>
              <a:r>
                <a:rPr lang="en-US" altLang="zh-CN" sz="2000">
                  <a:sym typeface="+mn-ea"/>
                </a:rPr>
                <a:t>                            </a:t>
              </a:r>
              <a:r>
                <a:rPr lang="zh-CN" altLang="en-US" sz="2000">
                  <a:sym typeface="+mn-ea"/>
                </a:rPr>
                <a:t>数据</a:t>
              </a:r>
              <a:r>
                <a:rPr lang="en-US" altLang="zh-CN" sz="2000">
                  <a:sym typeface="+mn-ea"/>
                </a:rPr>
                <a:t>[0:7]                           </a:t>
              </a:r>
              <a:r>
                <a:rPr lang="zh-CN" altLang="en-US" sz="2000">
                  <a:sym typeface="+mn-ea"/>
                </a:rPr>
                <a:t>高位</a:t>
              </a:r>
              <a:endParaRPr lang="zh-CN" altLang="en-US" sz="2000">
                <a:sym typeface="+mn-ea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1261" y="9759"/>
              <a:ext cx="1349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>
                  <a:sym typeface="+mn-ea"/>
                </a:rPr>
                <a:t>校验</a:t>
              </a:r>
              <a:endParaRPr lang="zh-CN" altLang="en-US" sz="2000">
                <a:sym typeface="+mn-ea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2315" y="9759"/>
              <a:ext cx="1349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>
                  <a:sym typeface="+mn-ea"/>
                </a:rPr>
                <a:t>停止</a:t>
              </a:r>
              <a:endParaRPr lang="zh-CN" altLang="en-US" sz="2000">
                <a:sym typeface="+mn-ea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3697" y="9759"/>
              <a:ext cx="1349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>
                  <a:sym typeface="+mn-ea"/>
                </a:rPr>
                <a:t>空闲</a:t>
              </a:r>
              <a:endParaRPr lang="zh-CN" altLang="en-US" sz="2000">
                <a:sym typeface="+mn-ea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12" y="9759"/>
              <a:ext cx="1349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>
                  <a:sym typeface="+mn-ea"/>
                </a:rPr>
                <a:t>空闲</a:t>
              </a:r>
              <a:endParaRPr lang="zh-CN" altLang="en-US" sz="2000">
                <a:sym typeface="+mn-ea"/>
              </a:endParaRPr>
            </a:p>
          </p:txBody>
        </p:sp>
      </p:grpSp>
    </p:spTree>
    <p:custDataLst>
      <p:tags r:id="rId3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键盘相关调用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</a:t>
            </a:r>
            <a:r>
              <a:rPr lang="zh-CN" altLang="en-US" sz="2000" b="1">
                <a:solidFill>
                  <a:srgbClr val="9C0B15"/>
                </a:solidFill>
              </a:rPr>
              <a:t>键盘相关调用一览（中断号</a:t>
            </a:r>
            <a:r>
              <a:rPr lang="en-US" altLang="zh-CN" sz="2000" b="1">
                <a:solidFill>
                  <a:srgbClr val="9C0B15"/>
                </a:solidFill>
              </a:rPr>
              <a:t> 16H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marL="0" lvl="1"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键的类型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字符数字型</a:t>
            </a:r>
            <a:r>
              <a:rPr lang="zh-CN" altLang="en-US" sz="2000">
                <a:sym typeface="+mn-ea"/>
              </a:rPr>
              <a:t>，如A-Z、0-9等，每个按键对应一个字符。            </a:t>
            </a:r>
            <a:endParaRPr lang="zh-CN" altLang="en-US" sz="2000"/>
          </a:p>
          <a:p>
            <a:pPr marL="0" lvl="2" algn="l"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扩展功能键</a:t>
            </a:r>
            <a:r>
              <a:rPr lang="zh-CN" altLang="en-US" sz="2000">
                <a:sym typeface="+mn-ea"/>
              </a:rPr>
              <a:t>，如F1-F12、Page Up等，每个按键产生一个动作。</a:t>
            </a:r>
            <a:endParaRPr lang="zh-CN" altLang="en-US" sz="2000">
              <a:sym typeface="+mn-ea"/>
            </a:endParaRPr>
          </a:p>
          <a:p>
            <a:pPr marL="0" lvl="2" algn="l"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组合控制键</a:t>
            </a:r>
            <a:r>
              <a:rPr lang="zh-CN" altLang="en-US" sz="2000">
                <a:sym typeface="+mn-ea"/>
              </a:rPr>
              <a:t>，如Shift、Ctrl、Alt等 ，改变其它按键的</a:t>
            </a:r>
            <a:r>
              <a:rPr lang="zh-CN" altLang="en-US" sz="2000">
                <a:sym typeface="+mn-ea"/>
              </a:rPr>
              <a:t>含义。</a:t>
            </a:r>
            <a:endParaRPr lang="zh-CN" altLang="en-US" sz="2000">
              <a:sym typeface="+mn-ea"/>
            </a:endParaRPr>
          </a:p>
          <a:p>
            <a:pPr marL="0" lvl="2"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2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扫描码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键盘上的每个键都有一个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单字节扫描码</a:t>
            </a:r>
            <a:r>
              <a:rPr lang="zh-CN" altLang="en-US" sz="2000">
                <a:sym typeface="+mn-ea"/>
              </a:rPr>
              <a:t>，据扫描码可确定操作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的是哪个键、是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按下键还是释放键</a:t>
            </a:r>
            <a:r>
              <a:rPr lang="zh-CN" altLang="en-US" sz="2000">
                <a:sym typeface="+mn-ea"/>
              </a:rPr>
              <a:t>。扫描码的低7位是扫描码的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数字编码, 与键盘上的键一一对应；最高位表示键的操作状态，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当按下键时为0 ; 当释放键时为1。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扫描码是一个计算机系统内部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编码，不是该键对应的ASCII码</a:t>
            </a:r>
            <a:r>
              <a:rPr lang="zh-CN" altLang="en-US" sz="2000">
                <a:sym typeface="+mn-ea"/>
              </a:rPr>
              <a:t>！</a:t>
            </a:r>
            <a:endParaRPr lang="zh-CN" altLang="en-US" sz="2000">
              <a:solidFill>
                <a:srgbClr val="9C0B15"/>
              </a:solidFill>
            </a:endParaRPr>
          </a:p>
          <a:p>
            <a:pPr marL="0" lvl="2" algn="l">
              <a:buClrTx/>
              <a:buSzTx/>
              <a:buFontTx/>
            </a:pP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marL="0" lvl="2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键盘接口原理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键盘接口对按下键和释放键均向计算机发出中断申请，如果中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断响应条件满足, 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CPU转去执行键盘中断服务程序</a:t>
            </a:r>
            <a:r>
              <a:rPr lang="zh-CN" altLang="en-US" sz="2000">
                <a:sym typeface="+mn-ea"/>
              </a:rPr>
              <a:t>；键盘</a:t>
            </a:r>
            <a:r>
              <a:rPr lang="zh-CN" altLang="en-US" sz="2000">
                <a:sym typeface="+mn-ea"/>
              </a:rPr>
              <a:t>中断服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务程序</a:t>
            </a:r>
            <a:r>
              <a:rPr lang="zh-CN" altLang="en-US" sz="2000">
                <a:sym typeface="+mn-ea"/>
              </a:rPr>
              <a:t>中断号为09H。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594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3651885"/>
                <a:gridCol w="165417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阻塞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式读键盘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非阻塞式读键盘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ZF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读键盘状态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键盘相关调用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键盘中断服务</a:t>
            </a:r>
            <a:r>
              <a:rPr lang="zh-CN" altLang="en-US" sz="2000" b="1">
                <a:solidFill>
                  <a:srgbClr val="9C0B15"/>
                </a:solidFill>
              </a:rPr>
              <a:t>程序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工作流程</a:t>
            </a:r>
            <a:r>
              <a:rPr lang="zh-CN" altLang="en-US" sz="2000"/>
              <a:t>	（1）</a:t>
            </a:r>
            <a:r>
              <a:rPr lang="zh-CN" altLang="en-US" sz="2000">
                <a:sym typeface="+mn-ea"/>
              </a:rPr>
              <a:t>从键盘接口读取操作键的扫描码（8255的输入端口61H）</a:t>
            </a:r>
            <a:endParaRPr lang="zh-CN" altLang="en-US" sz="2000"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		（2）将扫描码转换成字符码；</a:t>
            </a:r>
            <a:endParaRPr lang="zh-CN" altLang="en-US" sz="2000"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 	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大部分键的字符码为ASCII码</a:t>
            </a:r>
            <a:r>
              <a:rPr lang="zh-CN" altLang="en-US" sz="2000">
                <a:sym typeface="+mn-ea"/>
              </a:rPr>
              <a:t>。		</a:t>
            </a:r>
            <a:r>
              <a:rPr lang="zh-CN" altLang="en-US" sz="2000">
                <a:sym typeface="+mn-ea"/>
              </a:rPr>
              <a:t> </a:t>
            </a:r>
            <a:endParaRPr lang="zh-CN" altLang="en-US" sz="2000"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 		 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无ASCII码键（如组合键Shift、Ctrl等）的字符码为0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还有一些非ASCII码键产生一个指定的动作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2" algn="l" fontAlgn="auto"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		（3）将键的扫描码、字符码存放在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键盘缓冲区KB_BUFFER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</a:endParaRPr>
          </a:p>
          <a:p>
            <a:pPr algn="l"/>
            <a:endParaRPr lang="zh-CN" altLang="en-US" sz="2000" b="1">
              <a:solidFill>
                <a:srgbClr val="9C0B15"/>
              </a:solidFill>
            </a:endParaRPr>
          </a:p>
          <a:p>
            <a:pPr marL="0" lvl="2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键盘缓冲区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用以存放键盘上接收到的字符，供其他程序（一般是涉及键盘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INT</a:t>
            </a:r>
            <a:r>
              <a:rPr lang="zh-CN" altLang="en-US" sz="2000">
                <a:sym typeface="+mn-ea"/>
              </a:rPr>
              <a:t>软中断</a:t>
            </a:r>
            <a:r>
              <a:rPr lang="zh-CN" altLang="en-US" sz="2000">
                <a:sym typeface="+mn-ea"/>
              </a:rPr>
              <a:t>功能）读取。是一个位于如下地址的</a:t>
            </a:r>
            <a:r>
              <a:rPr lang="zh-CN" altLang="en-US" sz="2000">
                <a:sym typeface="+mn-ea"/>
              </a:rPr>
              <a:t>环形缓冲区：</a:t>
            </a:r>
            <a:endParaRPr lang="zh-CN" altLang="en-US" sz="2000">
              <a:sym typeface="+mn-ea"/>
            </a:endParaRPr>
          </a:p>
          <a:p>
            <a:pPr marL="0" lvl="2"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2" algn="l" fontAlgn="auto"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0040:001A</a:t>
            </a:r>
            <a:r>
              <a:rPr lang="en-US" altLang="zh-CN" sz="2000">
                <a:sym typeface="+mn-ea"/>
              </a:rPr>
              <a:t>	KB_</a:t>
            </a:r>
            <a:r>
              <a:rPr lang="zh-CN" altLang="en-US" sz="2000">
                <a:sym typeface="+mn-ea"/>
              </a:rPr>
              <a:t>HEAD	DW	?</a:t>
            </a:r>
            <a:endParaRPr lang="zh-CN" altLang="en-US" sz="2000"/>
          </a:p>
          <a:p>
            <a:pPr marL="0" lvl="2" algn="l" fontAlgn="auto"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0040:001C</a:t>
            </a:r>
            <a:r>
              <a:rPr lang="en-US" altLang="zh-CN" sz="2000">
                <a:sym typeface="+mn-ea"/>
              </a:rPr>
              <a:t>	KB_</a:t>
            </a:r>
            <a:r>
              <a:rPr lang="zh-CN" altLang="en-US" sz="2000">
                <a:sym typeface="+mn-ea"/>
              </a:rPr>
              <a:t>TAIL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DW	?</a:t>
            </a:r>
            <a:endParaRPr lang="zh-CN" altLang="en-US" sz="2000"/>
          </a:p>
          <a:p>
            <a:pPr marL="0" lvl="2" algn="l" fontAlgn="auto"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0040:001E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KB_BUFFER	DW	16 DUP(?)</a:t>
            </a:r>
            <a:endParaRPr lang="zh-CN" altLang="en-US" sz="2000">
              <a:sym typeface="+mn-ea"/>
            </a:endParaRPr>
          </a:p>
          <a:p>
            <a:pPr marL="0" lvl="2" algn="l" fontAlgn="auto">
              <a:spcBef>
                <a:spcPts val="0"/>
              </a:spcBef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2" algn="l" fontAlgn="auto"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不推荐直接操作这个缓冲区</a:t>
            </a:r>
            <a:r>
              <a:rPr lang="zh-CN" altLang="en-US" sz="2000">
                <a:sym typeface="+mn-ea"/>
              </a:rPr>
              <a:t>；推荐使用</a:t>
            </a:r>
            <a:r>
              <a:rPr lang="en-US" altLang="zh-CN" sz="2000">
                <a:sym typeface="+mn-ea"/>
              </a:rPr>
              <a:t>BIOS</a:t>
            </a:r>
            <a:r>
              <a:rPr lang="zh-CN" altLang="en-US" sz="2000">
                <a:sym typeface="+mn-ea"/>
              </a:rPr>
              <a:t>的键盘</a:t>
            </a:r>
            <a:r>
              <a:rPr lang="zh-CN" altLang="en-US" sz="2000">
                <a:sym typeface="+mn-ea"/>
              </a:rPr>
              <a:t>相关调用。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打印机相关调用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</a:t>
            </a:r>
            <a:r>
              <a:rPr lang="zh-CN" altLang="en-US" sz="2000" b="1">
                <a:solidFill>
                  <a:srgbClr val="9C0B15"/>
                </a:solidFill>
              </a:rPr>
              <a:t>打印机相关调用一览（中断号</a:t>
            </a:r>
            <a:r>
              <a:rPr lang="en-US" altLang="zh-CN" sz="2000" b="1">
                <a:solidFill>
                  <a:srgbClr val="9C0B15"/>
                </a:solidFill>
              </a:rPr>
              <a:t> 17H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marL="0" lvl="2" algn="l">
              <a:spcBef>
                <a:spcPts val="0"/>
              </a:spcBef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打印机分类</a:t>
            </a:r>
            <a:r>
              <a:rPr lang="zh-CN" altLang="en-US" sz="2000"/>
              <a:t>	</a:t>
            </a:r>
            <a:r>
              <a:rPr lang="zh-CN" altLang="en-US" sz="2000" b="1">
                <a:solidFill>
                  <a:srgbClr val="9C0B15"/>
                </a:solidFill>
              </a:rPr>
              <a:t>针式打印机：</a:t>
            </a:r>
            <a:r>
              <a:rPr lang="zh-CN" altLang="en-US" sz="2000"/>
              <a:t>最古老的打印机，使用敲击原理打印。今天主要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用于打发票、打快递。独门绝活是连续打印长单据、打印复写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纸。曾经是唯一的打印机类别，今天基本上做生意才用得到。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市场在缩减，因为电子发票在成为主流。</a:t>
            </a:r>
            <a:endParaRPr lang="zh-CN" altLang="en-US" sz="2000"/>
          </a:p>
          <a:p>
            <a:pPr marL="0" lvl="2" algn="l"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</a:rPr>
              <a:t>热敏打印机：</a:t>
            </a:r>
            <a:r>
              <a:rPr lang="zh-CN" altLang="en-US" sz="2000"/>
              <a:t>无墨打印机，只能打印热敏纸，通过点加热原理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打印。专用于打各种小标签、快递单、错题集，大有在非正式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场合取代针式打印机的趋势。</a:t>
            </a:r>
            <a:r>
              <a:rPr lang="zh-CN" altLang="en-US" sz="2000"/>
              <a:t>非常便携。</a:t>
            </a:r>
            <a:endParaRPr lang="zh-CN" altLang="en-US" sz="2000"/>
          </a:p>
          <a:p>
            <a:pPr marL="0" lvl="2" algn="l">
              <a:spcBef>
                <a:spcPts val="0"/>
              </a:spcBef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	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 b="1">
                <a:solidFill>
                  <a:srgbClr val="9C0B15"/>
                </a:solidFill>
              </a:rPr>
              <a:t>喷墨打印机：</a:t>
            </a:r>
            <a:r>
              <a:rPr lang="zh-CN" altLang="en-US" sz="2000"/>
              <a:t>价格较低，压电喷墨原理。商业策略是卖墨盒赚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钱，但若用的不多，是最佳选择。加照相纸打照片绝对优势。</a:t>
            </a:r>
            <a:endParaRPr lang="zh-CN" altLang="en-US" sz="2000"/>
          </a:p>
          <a:p>
            <a:pPr marL="0" lvl="2" algn="l">
              <a:spcBef>
                <a:spcPts val="0"/>
              </a:spcBef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	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 b="1">
                <a:solidFill>
                  <a:srgbClr val="9C0B15"/>
                </a:solidFill>
              </a:rPr>
              <a:t>激光打印机：</a:t>
            </a:r>
            <a:r>
              <a:rPr lang="zh-CN" altLang="en-US" sz="2000"/>
              <a:t>价格最高，耗材很便宜，加碳粉就可以。很耐用。</a:t>
            </a:r>
            <a:endParaRPr lang="zh-CN" altLang="en-US" sz="2000"/>
          </a:p>
          <a:p>
            <a:pPr algn="l"/>
            <a:endParaRPr lang="zh-CN" altLang="en-US" sz="2000" b="1">
              <a:solidFill>
                <a:srgbClr val="9C0B15"/>
              </a:solidFill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质量标准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分辨率（点密度），单位是DPI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/>
            <a:endParaRPr lang="zh-CN" altLang="en-US" sz="2000" b="1">
              <a:solidFill>
                <a:srgbClr val="9C0B15"/>
              </a:solidFill>
            </a:endParaRPr>
          </a:p>
          <a:p>
            <a:pPr marL="0" lvl="2" algn="l">
              <a:spcBef>
                <a:spcPts val="0"/>
              </a:spcBef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主要用途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打印字符（包括汉字）、图像</a:t>
            </a:r>
            <a:endParaRPr lang="zh-CN" altLang="en-US" sz="2000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594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3651885"/>
                <a:gridCol w="165417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打印字符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初始化打印机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打印机状态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实时时钟相关调用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重要实时时钟相关调用一览（中断号</a:t>
            </a:r>
            <a:r>
              <a:rPr lang="en-US" altLang="zh-CN" sz="2000" b="1">
                <a:solidFill>
                  <a:srgbClr val="9C0B15"/>
                </a:solidFill>
              </a:rPr>
              <a:t> 1</a:t>
            </a:r>
            <a:r>
              <a:rPr lang="en-US" altLang="zh-CN" sz="2000" b="1">
                <a:solidFill>
                  <a:srgbClr val="9C0B15"/>
                </a:solidFill>
              </a:rPr>
              <a:t>AH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3474085"/>
                <a:gridCol w="183197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读取时钟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脉冲数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设置时钟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脉冲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读取实时时钟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设置实时时钟时间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04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读取实时时钟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日期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05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设置实时时钟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日期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06H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设置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闹钟时间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07H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清零闹钟时间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21990" y="4398010"/>
            <a:ext cx="3371850" cy="2181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字符相关调用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字符串相关调用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文件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程序控制相关调用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重要字符相关调用</a:t>
            </a:r>
            <a:r>
              <a:rPr lang="zh-CN" altLang="en-US" sz="2000" b="1">
                <a:solidFill>
                  <a:srgbClr val="9C0B15"/>
                </a:solidFill>
              </a:rPr>
              <a:t>一览（</a:t>
            </a:r>
            <a:r>
              <a:rPr lang="en-US" altLang="zh-CN" sz="2000" b="1">
                <a:solidFill>
                  <a:srgbClr val="9C0B15"/>
                </a:solidFill>
              </a:rPr>
              <a:t>INT 21H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与字符相关的调用显得非常复杂，分为是否检查</a:t>
            </a:r>
            <a:r>
              <a:rPr lang="en-US" altLang="zh-CN" sz="2000">
                <a:sym typeface="+mn-ea"/>
              </a:rPr>
              <a:t>Ctrl</a:t>
            </a:r>
            <a:r>
              <a:rPr lang="zh-CN" altLang="en-US" sz="2000">
                <a:sym typeface="+mn-ea"/>
              </a:rPr>
              <a:t>功能键和是否回显，等等。</a:t>
            </a:r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Ctrl</a:t>
            </a:r>
            <a:r>
              <a:rPr lang="zh-CN" altLang="en-US" sz="2000">
                <a:sym typeface="+mn-ea"/>
              </a:rPr>
              <a:t>功能键再次不加介绍，回显则是指用户输入的字符是否在屏幕上保留显示。</a:t>
            </a:r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如无回显，用户输入完的字符会消失，如有则</a:t>
            </a:r>
            <a:r>
              <a:rPr lang="zh-CN" altLang="en-US" sz="2000">
                <a:sym typeface="+mn-ea"/>
              </a:rPr>
              <a:t>回原样保留在屏幕上。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277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3455"/>
                <a:gridCol w="3418452"/>
                <a:gridCol w="2204929"/>
                <a:gridCol w="777448"/>
                <a:gridCol w="824865"/>
                <a:gridCol w="1093441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C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trl-C/Ctrl-Break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回显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01H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检查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02H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写字符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检查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05H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写字符到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打印机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检查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DL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06H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写字符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不检查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ZF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07H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不检查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08H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字符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检查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字符相关调用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字符串相关调用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文件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程序控制相关调用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重要字符</a:t>
            </a:r>
            <a:r>
              <a:rPr lang="zh-CN" altLang="en-US" sz="2000" b="1">
                <a:solidFill>
                  <a:srgbClr val="9C0B15"/>
                </a:solidFill>
              </a:rPr>
              <a:t>串相关调用</a:t>
            </a:r>
            <a:r>
              <a:rPr lang="zh-CN" altLang="en-US" sz="2000" b="1">
                <a:solidFill>
                  <a:srgbClr val="9C0B15"/>
                </a:solidFill>
              </a:rPr>
              <a:t>一览（</a:t>
            </a:r>
            <a:r>
              <a:rPr lang="en-US" altLang="zh-CN" sz="2000" b="1">
                <a:solidFill>
                  <a:srgbClr val="9C0B15"/>
                </a:solidFill>
              </a:rPr>
              <a:t>INT 21H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最常见的两个调用可能是</a:t>
            </a:r>
            <a:r>
              <a:rPr lang="en-US" altLang="zh-CN" sz="2000">
                <a:sym typeface="+mn-ea"/>
              </a:rPr>
              <a:t>09H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0AH</a:t>
            </a:r>
            <a:r>
              <a:rPr lang="zh-CN" altLang="en-US" sz="2000">
                <a:sym typeface="+mn-ea"/>
              </a:rPr>
              <a:t>，它们分别负责写和</a:t>
            </a:r>
            <a:r>
              <a:rPr lang="zh-CN" altLang="en-US" sz="2000">
                <a:sym typeface="+mn-ea"/>
              </a:rPr>
              <a:t>读字符串。</a:t>
            </a:r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  <a:sym typeface="+mn-ea"/>
              </a:rPr>
              <a:t>0AH号调用</a:t>
            </a:r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DS:DX</a:t>
            </a:r>
            <a:r>
              <a:rPr lang="zh-CN" altLang="en-US" sz="2000">
                <a:sym typeface="+mn-ea"/>
              </a:rPr>
              <a:t>指向的缓冲区的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第一个字节是入参</a:t>
            </a:r>
            <a:r>
              <a:rPr lang="zh-CN" altLang="en-US" sz="2000">
                <a:sym typeface="+mn-ea"/>
              </a:rPr>
              <a:t>，决定了要从键盘输入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最多多少字符，包括最后的</a:t>
            </a:r>
            <a:r>
              <a:rPr lang="zh-CN" altLang="en-US" sz="2000">
                <a:sym typeface="+mn-ea"/>
              </a:rPr>
              <a:t>回车。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缓冲区的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第二个字节是返回值</a:t>
            </a:r>
            <a:r>
              <a:rPr lang="zh-CN" altLang="en-US" sz="2000">
                <a:sym typeface="+mn-ea"/>
              </a:rPr>
              <a:t>，在调用返回后含有用户输入的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除回车外</a:t>
            </a:r>
            <a:r>
              <a:rPr lang="zh-CN" altLang="en-US" sz="2000">
                <a:sym typeface="+mn-ea"/>
              </a:rPr>
              <a:t>的字符数量。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缓冲区的第三个字节一直到最后才是用户输入的字符串。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要注意，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最终的回车会被填充进缓冲区的末尾，但并不会计算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在返回的字符数量里面</a:t>
            </a:r>
            <a:r>
              <a:rPr lang="zh-CN" altLang="en-US" sz="2000">
                <a:sym typeface="+mn-ea"/>
              </a:rPr>
              <a:t>。因此，如果需要输入（除了最后的回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车之外）</a:t>
            </a:r>
            <a:r>
              <a:rPr lang="zh-CN" altLang="en-US" sz="2000">
                <a:sym typeface="+mn-ea"/>
              </a:rPr>
              <a:t>最多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个字符，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缓冲区的长度要是N+3才行，其中开头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第一个字节必须等于N+1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marL="0" lvl="2" algn="l">
              <a:spcBef>
                <a:spcPts val="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		输入</a:t>
            </a:r>
            <a:r>
              <a:rPr lang="en-US" altLang="zh-CN" sz="2000">
                <a:sym typeface="+mn-ea"/>
              </a:rPr>
              <a:t>10</a:t>
            </a:r>
            <a:r>
              <a:rPr lang="zh-CN" altLang="en-US" sz="2000">
                <a:sym typeface="+mn-ea"/>
              </a:rPr>
              <a:t>个有效字符的缓冲区声明：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BUF  DB  11, ?, 11 DUP(?)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3474085"/>
                <a:gridCol w="183197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09H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写字符串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读字符串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读取输入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状态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清缓冲区并读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字符串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系统调用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BIOS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DOS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调用一览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系统调用</a:t>
            </a:r>
            <a:r>
              <a:rPr lang="zh-CN" altLang="en-US" sz="2000" b="1">
                <a:solidFill>
                  <a:srgbClr val="9C0B15"/>
                </a:solidFill>
              </a:rPr>
              <a:t>简介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 b="1">
                <a:solidFill>
                  <a:srgbClr val="9C0B15"/>
                </a:solidFill>
                <a:sym typeface="+mn-ea"/>
              </a:rPr>
              <a:t>系统调用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供应用程序调用的系统功能</a:t>
            </a:r>
            <a:r>
              <a:rPr lang="zh-CN" altLang="en-US" sz="2000">
                <a:sym typeface="+mn-ea"/>
              </a:rPr>
              <a:t>。它们可以是由操作系统提供的，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也可以是由比操作系统更底层的组件（如</a:t>
            </a:r>
            <a:r>
              <a:rPr lang="en-US" altLang="zh-CN" sz="2000">
                <a:sym typeface="+mn-ea"/>
              </a:rPr>
              <a:t>BIOS</a:t>
            </a:r>
            <a:r>
              <a:rPr lang="zh-CN" altLang="en-US" sz="2000">
                <a:sym typeface="+mn-ea"/>
              </a:rPr>
              <a:t>甚至是硬件）提供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 b="1">
                <a:solidFill>
                  <a:srgbClr val="9C0B15"/>
                </a:solidFill>
                <a:sym typeface="+mn-ea"/>
              </a:rPr>
              <a:t>系统调用约定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向系统调用传递参数、取回返回值的方法，寄存器的保护方法，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以及栈的调整方法。这个调用约定是由操作系统编写者决定的，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应用程序的编写者必须遵循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 b="1">
                <a:solidFill>
                  <a:srgbClr val="9C0B15"/>
                </a:solidFill>
                <a:sym typeface="+mn-ea"/>
              </a:rPr>
              <a:t>系统调用指令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不同于常规的过程调用，系统调用使用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软中断（INT指令）</a:t>
            </a:r>
            <a:r>
              <a:rPr lang="zh-CN" altLang="en-US" sz="2000">
                <a:sym typeface="+mn-ea"/>
              </a:rPr>
              <a:t>的方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法来进行调用。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DOS</a:t>
            </a:r>
            <a:r>
              <a:rPr lang="zh-CN" altLang="en-US" sz="2000">
                <a:sym typeface="+mn-ea"/>
              </a:rPr>
              <a:t>时代，汇编编程是非常普遍的；如果使用中断方式，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用户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只要记住中断号</a:t>
            </a:r>
            <a:r>
              <a:rPr lang="zh-CN" altLang="en-US" sz="2000">
                <a:sym typeface="+mn-ea"/>
              </a:rPr>
              <a:t>，而不必记住具体的程序入口再去用</a:t>
            </a:r>
            <a:r>
              <a:rPr lang="en-US" altLang="zh-CN" sz="2000">
                <a:sym typeface="+mn-ea"/>
              </a:rPr>
              <a:t>CALL</a:t>
            </a:r>
            <a:r>
              <a:rPr lang="zh-CN" altLang="en-US" sz="2000">
                <a:sym typeface="+mn-ea"/>
              </a:rPr>
              <a:t>指令调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用，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非常方便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在保护模式的操作系统时代，出现了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内核态和用户态</a:t>
            </a:r>
            <a:r>
              <a:rPr lang="zh-CN" altLang="en-US" sz="2000">
                <a:sym typeface="+mn-ea"/>
              </a:rPr>
              <a:t>的区别。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用户程序无法直接CALL内核空间的子程序</a:t>
            </a:r>
            <a:r>
              <a:rPr lang="zh-CN" altLang="en-US" sz="2000">
                <a:sym typeface="+mn-ea"/>
              </a:rPr>
              <a:t>，只能通过中断进行系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统调用；人们也不再直接编写汇编程序，而是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调用C语言封装好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的系统调用接口，这些接口内部使用软中断进行真正的系统调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用</a:t>
            </a:r>
            <a:r>
              <a:rPr lang="zh-CN" altLang="en-US" sz="2000">
                <a:sym typeface="+mn-ea"/>
              </a:rPr>
              <a:t>。此时，使用软中断的目的变成了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跨保护域</a:t>
            </a:r>
            <a:r>
              <a:rPr lang="zh-CN" altLang="en-US" sz="2000">
                <a:sym typeface="+mn-ea"/>
              </a:rPr>
              <a:t>。后来，因为中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断方式性能低下，出现了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sysenter/sysexit</a:t>
            </a:r>
            <a:r>
              <a:rPr lang="zh-CN" altLang="en-US" sz="2000">
                <a:sym typeface="+mn-ea"/>
              </a:rPr>
              <a:t>等专用</a:t>
            </a:r>
            <a:r>
              <a:rPr lang="zh-CN" altLang="en-US" sz="2000">
                <a:sym typeface="+mn-ea"/>
              </a:rPr>
              <a:t>指令。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字符相关调用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字符串相关调用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3.3 磁盘相关调用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文件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程序控制相关调用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</a:t>
            </a:r>
            <a:r>
              <a:rPr lang="zh-CN" altLang="en-US" sz="2000" b="1">
                <a:solidFill>
                  <a:srgbClr val="9C0B15"/>
                </a:solidFill>
              </a:rPr>
              <a:t>磁盘相关调用</a:t>
            </a:r>
            <a:r>
              <a:rPr lang="zh-CN" altLang="en-US" sz="2000" b="1">
                <a:solidFill>
                  <a:srgbClr val="9C0B15"/>
                </a:solidFill>
              </a:rPr>
              <a:t>一览（</a:t>
            </a:r>
            <a:r>
              <a:rPr lang="en-US" altLang="zh-CN" sz="2000" b="1">
                <a:solidFill>
                  <a:srgbClr val="9C0B15"/>
                </a:solidFill>
              </a:rPr>
              <a:t>INT 21H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类似于</a:t>
            </a:r>
            <a:r>
              <a:rPr lang="en-US" altLang="zh-CN" sz="2000">
                <a:sym typeface="+mn-ea"/>
              </a:rPr>
              <a:t>Windows</a:t>
            </a:r>
            <a:r>
              <a:rPr lang="zh-CN" altLang="en-US" sz="2000">
                <a:sym typeface="+mn-ea"/>
              </a:rPr>
              <a:t>磁盘管理器的一些实用</a:t>
            </a:r>
            <a:r>
              <a:rPr lang="zh-CN" altLang="en-US" sz="2000">
                <a:sym typeface="+mn-ea"/>
              </a:rPr>
              <a:t>功能。</a:t>
            </a:r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没事别碰这些（</a:t>
            </a:r>
            <a:r>
              <a:rPr lang="en-US" altLang="zh-CN" sz="2000">
                <a:sym typeface="+mn-ea"/>
              </a:rPr>
              <a:t>BIOS</a:t>
            </a:r>
            <a:r>
              <a:rPr lang="zh-CN" altLang="en-US" sz="2000">
                <a:sym typeface="+mn-ea"/>
              </a:rPr>
              <a:t>的磁盘相关调用</a:t>
            </a:r>
            <a:r>
              <a:rPr lang="zh-CN" altLang="en-US" sz="2000">
                <a:sym typeface="+mn-ea"/>
              </a:rPr>
              <a:t>也一样），否则很容易干掉整个</a:t>
            </a:r>
            <a:r>
              <a:rPr lang="zh-CN" altLang="en-US" sz="2000">
                <a:sym typeface="+mn-ea"/>
              </a:rPr>
              <a:t>硬盘。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277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2745105"/>
                <a:gridCol w="25609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磁盘复位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选择默认驱动器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19H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读取默认驱动器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设置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启用磁盘校验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36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读取磁盘空闲空间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54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读取磁盘校验状态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字符相关调用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字符串相关调用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3.3 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3.4 文件系统相关调用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程序控制相关调用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</a:t>
            </a:r>
            <a:r>
              <a:rPr lang="zh-CN" altLang="en-US" sz="2000" b="1">
                <a:solidFill>
                  <a:srgbClr val="9C0B15"/>
                </a:solidFill>
              </a:rPr>
              <a:t>文件系统相关调用</a:t>
            </a:r>
            <a:r>
              <a:rPr lang="zh-CN" altLang="en-US" sz="2000" b="1">
                <a:solidFill>
                  <a:srgbClr val="9C0B15"/>
                </a:solidFill>
              </a:rPr>
              <a:t>一览（</a:t>
            </a:r>
            <a:r>
              <a:rPr lang="en-US" altLang="zh-CN" sz="2000" b="1">
                <a:solidFill>
                  <a:srgbClr val="9C0B15"/>
                </a:solidFill>
              </a:rPr>
              <a:t>INT 21H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594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2745105"/>
                <a:gridCol w="25609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39H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创建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文件夹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删除文件夹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设置当前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工作目录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创建文件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打开文件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关闭文件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FH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读文件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40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写文件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41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删除文件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42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移动文件指针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43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读取或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设置文件属性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47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读取当前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工作目录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SI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56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重命名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文件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SI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57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读取或设置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修改时间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字符相关调用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字符串相关调用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文件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3.5 程序控制相关调用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重要</a:t>
            </a:r>
            <a:r>
              <a:rPr lang="zh-CN" altLang="en-US" sz="2000" b="1">
                <a:solidFill>
                  <a:srgbClr val="9C0B15"/>
                </a:solidFill>
              </a:rPr>
              <a:t>程序控制相关调用</a:t>
            </a:r>
            <a:r>
              <a:rPr lang="zh-CN" altLang="en-US" sz="2000" b="1">
                <a:solidFill>
                  <a:srgbClr val="9C0B15"/>
                </a:solidFill>
              </a:rPr>
              <a:t>一览（</a:t>
            </a:r>
            <a:r>
              <a:rPr lang="en-US" altLang="zh-CN" sz="2000" b="1">
                <a:solidFill>
                  <a:srgbClr val="9C0B15"/>
                </a:solidFill>
              </a:rPr>
              <a:t>INT 21H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在这些调用中，最常见的可能是用来退出程序的</a:t>
            </a:r>
            <a:r>
              <a:rPr lang="en-US" altLang="zh-CN" sz="2000">
                <a:sym typeface="+mn-ea"/>
              </a:rPr>
              <a:t>4CH</a:t>
            </a:r>
            <a:r>
              <a:rPr lang="zh-CN" altLang="en-US" sz="2000">
                <a:sym typeface="+mn-ea"/>
              </a:rPr>
              <a:t>，次常见的是</a:t>
            </a:r>
            <a:r>
              <a:rPr lang="en-US" altLang="zh-CN" sz="2000">
                <a:sym typeface="+mn-ea"/>
              </a:rPr>
              <a:t>25H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35H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在使用</a:t>
            </a:r>
            <a:r>
              <a:rPr lang="en-US" altLang="zh-CN" sz="2000">
                <a:sym typeface="+mn-ea"/>
              </a:rPr>
              <a:t>4CH</a:t>
            </a:r>
            <a:r>
              <a:rPr lang="zh-CN" altLang="en-US" sz="2000">
                <a:sym typeface="+mn-ea"/>
              </a:rPr>
              <a:t>返回时，最好将</a:t>
            </a:r>
            <a:r>
              <a:rPr lang="en-US" altLang="zh-CN" sz="2000">
                <a:sym typeface="+mn-ea"/>
              </a:rPr>
              <a:t>AL</a:t>
            </a:r>
            <a:r>
              <a:rPr lang="zh-CN" altLang="en-US" sz="2000">
                <a:sym typeface="+mn-ea"/>
              </a:rPr>
              <a:t>设置为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，这样意味着返回值为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>
                <a:sym typeface="+mn-ea"/>
              </a:rPr>
              <a:t>程序正常退出。</a:t>
            </a:r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r>
              <a:rPr lang="zh-CN" altLang="en-US" sz="2000">
                <a:sym typeface="+mn-ea"/>
              </a:rPr>
              <a:t>设置中断向量时，最好使用</a:t>
            </a:r>
            <a:r>
              <a:rPr lang="en-US" altLang="zh-CN" sz="2000">
                <a:sym typeface="+mn-ea"/>
              </a:rPr>
              <a:t>DOS API</a:t>
            </a:r>
            <a:r>
              <a:rPr lang="zh-CN" altLang="en-US" sz="2000">
                <a:sym typeface="+mn-ea"/>
              </a:rPr>
              <a:t>，而非自己修改中断向量表，这样比较</a:t>
            </a:r>
            <a:r>
              <a:rPr lang="zh-CN" altLang="en-US" sz="2000">
                <a:sym typeface="+mn-ea"/>
              </a:rPr>
              <a:t>安全。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61620" y="607695"/>
          <a:ext cx="9292590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215"/>
                <a:gridCol w="2901315"/>
                <a:gridCol w="3474085"/>
                <a:gridCol w="183197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参数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不带返回值退出程序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25H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设置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中断向量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35H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读取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中断向量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4CH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带返回值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退出程序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取上个退出程序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返回值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字符相关调用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字符串相关调用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文件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3.5 程序控制相关调用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 Box 2"/>
          <p:cNvSpPr txBox="1"/>
          <p:nvPr/>
        </p:nvSpPr>
        <p:spPr>
          <a:xfrm>
            <a:off x="428625" y="140335"/>
            <a:ext cx="8930640" cy="39878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20000"/>
              </a:spcBef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10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号作业：第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353~354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页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 9.1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9.7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</a:t>
            </a:r>
            <a:r>
              <a:rPr lang="en-US" sz="2000" b="1">
                <a:solidFill>
                  <a:srgbClr val="9C0B15"/>
                </a:solidFill>
                <a:sym typeface="+mn-ea"/>
              </a:rPr>
              <a:t>9.8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，第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10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周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5260" y="2207260"/>
            <a:ext cx="9437370" cy="2656840"/>
            <a:chOff x="2756" y="3244"/>
            <a:chExt cx="11670" cy="328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9" y="3244"/>
              <a:ext cx="8895" cy="58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" y="3829"/>
              <a:ext cx="11670" cy="2700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系统调用简介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BIOS调用简介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DOS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调用一览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BIOS</a:t>
            </a:r>
            <a:r>
              <a:rPr lang="zh-CN" altLang="en-US" sz="2000" b="1">
                <a:solidFill>
                  <a:srgbClr val="9C0B15"/>
                </a:solidFill>
              </a:rPr>
              <a:t>调用</a:t>
            </a:r>
            <a:r>
              <a:rPr lang="zh-CN" altLang="en-US" sz="2000" b="1">
                <a:solidFill>
                  <a:srgbClr val="9C0B15"/>
                </a:solidFill>
              </a:rPr>
              <a:t>简介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r>
              <a:rPr lang="en-US" altLang="zh-CN" sz="2000" b="1">
                <a:solidFill>
                  <a:srgbClr val="9C0B15"/>
                </a:solidFill>
                <a:sym typeface="+mn-ea"/>
              </a:rPr>
              <a:t>BIOS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调用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由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BIOS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芯片内的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ROM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提供的一些过程</a:t>
            </a:r>
            <a:r>
              <a:rPr lang="zh-CN" altLang="en-US" sz="2000">
                <a:sym typeface="+mn-ea"/>
              </a:rPr>
              <a:t>。顾名思义，这些过程负责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系统的基本</a:t>
            </a:r>
            <a:r>
              <a:rPr lang="en-US" altLang="zh-CN" sz="2000">
                <a:sym typeface="+mn-ea"/>
              </a:rPr>
              <a:t>I/O</a:t>
            </a:r>
            <a:r>
              <a:rPr lang="zh-CN" altLang="en-US" sz="2000">
                <a:sym typeface="+mn-ea"/>
              </a:rPr>
              <a:t>功能，其功能层次较低，使用</a:t>
            </a:r>
            <a:r>
              <a:rPr lang="zh-CN" altLang="en-US" sz="2000">
                <a:sym typeface="+mn-ea"/>
              </a:rPr>
              <a:t>繁琐。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1488440"/>
          <a:ext cx="9265285" cy="515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9485"/>
                <a:gridCol w="953135"/>
                <a:gridCol w="608266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操作类别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中断号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十六进制）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显示器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相关调用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00-0F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13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硬件配置探测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内存配置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探测调用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磁盘相关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13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00-05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08-0B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0D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10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11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14</a:t>
                      </a: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-17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串口相关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14H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</a:t>
                      </a: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-03</a:t>
                      </a:r>
                      <a:endParaRPr 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杂项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功能相关调用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15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83-89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键盘相关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16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00-02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打印机相关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17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00-02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ROM BASIC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18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热重启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19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实时时钟相关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00-07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其它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1BH</a:t>
                      </a: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-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FH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h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左箭头标注 4"/>
          <p:cNvSpPr/>
          <p:nvPr/>
        </p:nvSpPr>
        <p:spPr>
          <a:xfrm>
            <a:off x="9454515" y="3371215"/>
            <a:ext cx="2355850" cy="138557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824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考试不考具体的功能</a:t>
            </a:r>
            <a:r>
              <a:rPr lang="zh-CN" altLang="en-US"/>
              <a:t>背记；若要考，会把功能</a:t>
            </a:r>
            <a:r>
              <a:rPr lang="zh-CN" altLang="en-US"/>
              <a:t>给你们写在卷面上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系统调用简介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BIOS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DOS调用简介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调用一览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DOS</a:t>
            </a:r>
            <a:r>
              <a:rPr lang="zh-CN" altLang="en-US" sz="2000" b="1">
                <a:solidFill>
                  <a:srgbClr val="9C0B15"/>
                </a:solidFill>
              </a:rPr>
              <a:t>调用</a:t>
            </a:r>
            <a:r>
              <a:rPr lang="zh-CN" altLang="en-US" sz="2000" b="1">
                <a:solidFill>
                  <a:srgbClr val="9C0B15"/>
                </a:solidFill>
              </a:rPr>
              <a:t>简介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r>
              <a:rPr lang="en-US" altLang="zh-CN" sz="2000" b="1">
                <a:solidFill>
                  <a:srgbClr val="9C0B15"/>
                </a:solidFill>
                <a:sym typeface="+mn-ea"/>
              </a:rPr>
              <a:t>DOS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调用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由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DOS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芯片内的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ROM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提供的一些过程</a:t>
            </a:r>
            <a:r>
              <a:rPr lang="zh-CN" altLang="en-US" sz="2000">
                <a:sym typeface="+mn-ea"/>
              </a:rPr>
              <a:t>。相比</a:t>
            </a:r>
            <a:r>
              <a:rPr lang="en-US" altLang="zh-CN" sz="2000">
                <a:sym typeface="+mn-ea"/>
              </a:rPr>
              <a:t>BIOS</a:t>
            </a:r>
            <a:r>
              <a:rPr lang="zh-CN" altLang="en-US" sz="2000">
                <a:sym typeface="+mn-ea"/>
              </a:rPr>
              <a:t>提供的过程，这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些过程抽象程度更高、易用性更好，在编程时</a:t>
            </a:r>
            <a:r>
              <a:rPr lang="zh-CN" altLang="en-US" sz="2000">
                <a:sym typeface="+mn-ea"/>
              </a:rPr>
              <a:t>应当优先选用。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1488440"/>
          <a:ext cx="9265285" cy="527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9485"/>
                <a:gridCol w="975360"/>
                <a:gridCol w="606044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操作类别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中断号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功能号（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十六进制）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COM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退出调用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字符相关调用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01-08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字符串相关调用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21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09-0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实时时钟相关调用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21H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2A-2D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文件系统相关调用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21H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0D-17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19-1C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21-24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27-29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2E-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32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39-47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4E-4F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56-57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5A-5C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60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68-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69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程序控制相关调用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21H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25-</a:t>
                      </a: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26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35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48-4D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58-59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5D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62-64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66-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67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F8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网络相关调用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21H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5E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F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其它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21H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21H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1D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1E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30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33-34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37-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38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50-55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65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其它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调用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22H-2</a:t>
                      </a: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FH</a:t>
                      </a:r>
                      <a:endParaRPr 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h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左箭头标注 4"/>
          <p:cNvSpPr/>
          <p:nvPr/>
        </p:nvSpPr>
        <p:spPr>
          <a:xfrm>
            <a:off x="9454515" y="3371215"/>
            <a:ext cx="2355850" cy="138557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824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考试不考具体的功能</a:t>
            </a:r>
            <a:r>
              <a:rPr lang="zh-CN" altLang="en-US"/>
              <a:t>背记；若要考，会把功能</a:t>
            </a:r>
            <a:r>
              <a:rPr lang="zh-CN" altLang="en-US"/>
              <a:t>给你们写在卷面上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系统调用简介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BIOS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DOS调用简介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调用一览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DOS</a:t>
            </a:r>
            <a:r>
              <a:rPr lang="zh-CN" altLang="en-US" sz="2000" b="1">
                <a:solidFill>
                  <a:srgbClr val="9C0B15"/>
                </a:solidFill>
              </a:rPr>
              <a:t>系统内存映射一</a:t>
            </a:r>
            <a:r>
              <a:rPr lang="zh-CN" altLang="en-US" sz="2000" b="1">
                <a:solidFill>
                  <a:srgbClr val="9C0B15"/>
                </a:solidFill>
              </a:rPr>
              <a:t>览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609600"/>
          <a:ext cx="9295130" cy="594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0405"/>
                <a:gridCol w="1969770"/>
                <a:gridCol w="535495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内存地址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长度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用途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0000:0000H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00400H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1kB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中断向量表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0040:0000H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000ACH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ROM BIOS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工作区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0040:00ACH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00044H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IBM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保留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区域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0040:00F0H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00010H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用户保留区域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0050:0000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00100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DOS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工作区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 row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0060:0000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row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不定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IO.SYS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模块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MSDOS.SYS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模块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COMMAND.COM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常驻模块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接上段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结束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中间全部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用户程序空间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A000:0000H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10000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COMMAND.COM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暂驻模块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B000:0000H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10000H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显示存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储器区域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C000:0000H</a:t>
                      </a:r>
                      <a:endParaRPr 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3E000H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ROM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扩展模块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区域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F000:4000H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0A000H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ROM BASIC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区域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F000:E000H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02000H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ROM BIOS</a:t>
                      </a:r>
                      <a:endParaRPr 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左箭头标注 4"/>
          <p:cNvSpPr/>
          <p:nvPr/>
        </p:nvSpPr>
        <p:spPr>
          <a:xfrm>
            <a:off x="9454515" y="3371215"/>
            <a:ext cx="2355850" cy="138557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824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考试不考具体的功能</a:t>
            </a:r>
            <a:r>
              <a:rPr lang="zh-CN" altLang="en-US"/>
              <a:t>背记；若要考，会把功能</a:t>
            </a:r>
            <a:r>
              <a:rPr lang="zh-CN" altLang="en-US"/>
              <a:t>给你们写在卷面上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显示器</a:t>
            </a:r>
            <a:r>
              <a:rPr lang="zh-CN" altLang="en-US" sz="2000" b="1">
                <a:solidFill>
                  <a:srgbClr val="9C0B15"/>
                </a:solidFill>
              </a:rPr>
              <a:t>技术参数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分辨率</a:t>
            </a:r>
            <a:r>
              <a:rPr lang="en-US" altLang="zh-CN" sz="2000">
                <a:sym typeface="+mn-ea"/>
              </a:rPr>
              <a:t>		指屏幕上能显示多少点（像素）。显示的点多，分辨率就高，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显示的图形质量就好。分辨率通常表示为320×240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640×480等，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其中第1个参数表示屏幕有多少列；第2个参数表示屏幕有多少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行</a:t>
            </a:r>
            <a:r>
              <a:rPr lang="en-US" altLang="zh-CN" sz="2000">
                <a:sym typeface="+mn-ea"/>
              </a:rPr>
              <a:t>。故320</a:t>
            </a:r>
            <a:r>
              <a:rPr lang="en-US" altLang="zh-CN" sz="2000">
                <a:sym typeface="+mn-ea"/>
              </a:rPr>
              <a:t>×</a:t>
            </a:r>
            <a:r>
              <a:rPr lang="en-US" altLang="zh-CN" sz="2000">
                <a:sym typeface="+mn-ea"/>
              </a:rPr>
              <a:t>240表示屏幕有768000像素。</a:t>
            </a: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在8086的年代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640</a:t>
            </a:r>
            <a:r>
              <a:rPr lang="en-US" altLang="zh-CN" sz="2000">
                <a:sym typeface="+mn-ea"/>
              </a:rPr>
              <a:t>×480像素堪称奢华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800×600</a:t>
            </a:r>
            <a:r>
              <a:rPr lang="zh-CN" altLang="en-US" sz="2000">
                <a:sym typeface="+mn-ea"/>
              </a:rPr>
              <a:t>像素更是难以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想象。现在的电脑屏幕标配至少也是</a:t>
            </a:r>
            <a:r>
              <a:rPr lang="en-US" altLang="zh-CN" sz="2000">
                <a:sym typeface="+mn-ea"/>
              </a:rPr>
              <a:t>2560×1440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2k</a:t>
            </a:r>
            <a:r>
              <a:rPr lang="zh-CN" altLang="en-US" sz="2000">
                <a:sym typeface="+mn-ea"/>
              </a:rPr>
              <a:t>）。</a:t>
            </a: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发色数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指屏幕能</a:t>
            </a:r>
            <a:r>
              <a:rPr lang="zh-CN" altLang="en-US" sz="2000">
                <a:sym typeface="+mn-ea"/>
              </a:rPr>
              <a:t>同时</a:t>
            </a:r>
            <a:r>
              <a:rPr lang="en-US" altLang="zh-CN" sz="2000">
                <a:sym typeface="+mn-ea"/>
              </a:rPr>
              <a:t>显示多少种颜色。通常有单色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黑白</a:t>
            </a:r>
            <a:r>
              <a:rPr lang="zh-CN" altLang="en-US" sz="2000">
                <a:sym typeface="+mn-ea"/>
              </a:rPr>
              <a:t>）、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4色、16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色、256色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26</a:t>
            </a:r>
            <a:r>
              <a:rPr lang="en-US" altLang="zh-CN" sz="2000">
                <a:sym typeface="+mn-ea"/>
              </a:rPr>
              <a:t>k色</a:t>
            </a:r>
            <a:r>
              <a:rPr lang="zh-CN" altLang="en-US" sz="2000">
                <a:sym typeface="+mn-ea"/>
              </a:rPr>
              <a:t>以及真彩色（</a:t>
            </a:r>
            <a:r>
              <a:rPr lang="en-US" altLang="zh-CN" sz="2000">
                <a:sym typeface="+mn-ea"/>
              </a:rPr>
              <a:t>16M</a:t>
            </a:r>
            <a:r>
              <a:rPr lang="zh-CN" altLang="en-US" sz="2000">
                <a:sym typeface="+mn-ea"/>
              </a:rPr>
              <a:t>色）</a:t>
            </a:r>
            <a:r>
              <a:rPr lang="en-US" altLang="zh-CN" sz="2000">
                <a:sym typeface="+mn-ea"/>
              </a:rPr>
              <a:t>等。</a:t>
            </a: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8086</a:t>
            </a:r>
            <a:r>
              <a:rPr lang="zh-CN" altLang="en-US" sz="2000">
                <a:sym typeface="+mn-ea"/>
              </a:rPr>
              <a:t>的年代，</a:t>
            </a:r>
            <a:r>
              <a:rPr lang="en-US" altLang="zh-CN" sz="2000">
                <a:sym typeface="+mn-ea"/>
              </a:rPr>
              <a:t>16</a:t>
            </a:r>
            <a:r>
              <a:rPr lang="zh-CN" altLang="en-US" sz="2000">
                <a:sym typeface="+mn-ea"/>
              </a:rPr>
              <a:t>色是很多人的最高追求。普通的</a:t>
            </a:r>
            <a:r>
              <a:rPr lang="en-US" altLang="zh-CN" sz="2000">
                <a:sym typeface="+mn-ea"/>
              </a:rPr>
              <a:t>PC</a:t>
            </a:r>
            <a:r>
              <a:rPr lang="zh-CN" altLang="en-US" sz="2000">
                <a:sym typeface="+mn-ea"/>
              </a:rPr>
              <a:t>甚至还需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要独立显卡才能支持这样豪华的配置。现在，讨论屏幕的发色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数已无意义，讨论的重点转变成了色域（对颜色的</a:t>
            </a:r>
            <a:r>
              <a:rPr lang="zh-CN" altLang="en-US" sz="2000">
                <a:sym typeface="+mn-ea"/>
              </a:rPr>
              <a:t>还原度）。</a:t>
            </a:r>
            <a:endParaRPr lang="zh-CN" altLang="en-US" sz="2000"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调色盘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在发色数较低的场合，还要显示尽量逼真的图像，让操作系统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固定将要使用的颜色是不合适的。因此，需要提供一个调色盘，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让用户决定构成图像的几种颜色究竟是什么</a:t>
            </a:r>
            <a:r>
              <a:rPr lang="zh-CN" altLang="en-US" sz="2000">
                <a:sym typeface="+mn-ea"/>
              </a:rPr>
              <a:t>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调色盘的槽位数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等于发色数，而每个槽位可以是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26k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种颜色之一</a:t>
            </a:r>
            <a:r>
              <a:rPr lang="zh-CN" altLang="en-US" sz="2000">
                <a:sym typeface="+mn-ea"/>
              </a:rPr>
              <a:t>。现已</a:t>
            </a:r>
            <a:r>
              <a:rPr lang="zh-CN" altLang="en-US" sz="2000">
                <a:sym typeface="+mn-ea"/>
              </a:rPr>
              <a:t>无意义。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显示器技术参数</a:t>
            </a:r>
            <a:endParaRPr lang="zh-CN" altLang="en-US" sz="2000" b="1">
              <a:solidFill>
                <a:srgbClr val="9C0B15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显示控制器</a:t>
            </a:r>
            <a:r>
              <a:rPr lang="en-US" altLang="zh-CN" sz="2000">
                <a:sym typeface="+mn-ea"/>
              </a:rPr>
              <a:t>	又叫显卡</a:t>
            </a:r>
            <a:r>
              <a:rPr lang="en-US" altLang="zh-CN" sz="2000">
                <a:sym typeface="+mn-ea"/>
              </a:rPr>
              <a:t>，它是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显示器与计算机系统其它部分之间的接口设备</a:t>
            </a:r>
            <a:r>
              <a:rPr lang="en-US" altLang="zh-CN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其中有许多程序可访问的寄存器。在8086的时代，对软件工作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者来说，直接使用的是显示卡中的寄存器</a:t>
            </a:r>
            <a:r>
              <a:rPr lang="zh-CN" altLang="en-US" sz="2000">
                <a:sym typeface="+mn-ea"/>
              </a:rPr>
              <a:t>；</a:t>
            </a:r>
            <a:r>
              <a:rPr lang="en-US" altLang="zh-CN" sz="2000">
                <a:sym typeface="+mn-ea"/>
              </a:rPr>
              <a:t>显卡也有很多种，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常见的有MDA、CGA、EGA、VGA</a:t>
            </a:r>
            <a:r>
              <a:rPr lang="zh-CN" altLang="en-US" sz="2000">
                <a:sym typeface="+mn-ea"/>
              </a:rPr>
              <a:t>等，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其中VGA堪称豪华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在现代计算机中，显卡不仅仅是一个接口设备，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更是一个计算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设备</a:t>
            </a:r>
            <a:r>
              <a:rPr lang="zh-CN" altLang="en-US" sz="2000">
                <a:sym typeface="+mn-ea"/>
              </a:rPr>
              <a:t>。它的计算能力比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还要强，而且软件工作者会与由厂商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写好的驱动程序打交道，不会再直接编程显卡的寄存器。显卡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的功能渐渐开始变得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多样化</a:t>
            </a:r>
            <a:r>
              <a:rPr lang="zh-CN" altLang="en-US" sz="2000">
                <a:sym typeface="+mn-ea"/>
              </a:rPr>
              <a:t>，而非专注于显示本身。</a:t>
            </a:r>
            <a:endParaRPr lang="zh-CN" altLang="en-US" sz="200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显示存储器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简称显存，它专门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存放屏幕画面的位图数据，故又称为位图存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储器或帧缓冲区或视频存储器</a:t>
            </a:r>
            <a:r>
              <a:rPr lang="en-US" altLang="zh-CN" sz="2000">
                <a:sym typeface="+mn-ea"/>
              </a:rPr>
              <a:t>。</a:t>
            </a: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8086</a:t>
            </a:r>
            <a:r>
              <a:rPr lang="zh-CN" altLang="en-US" sz="2000">
                <a:sym typeface="+mn-ea"/>
              </a:rPr>
              <a:t>的时代，</a:t>
            </a:r>
            <a:r>
              <a:rPr lang="en-US" altLang="zh-CN" sz="2000">
                <a:sym typeface="+mn-ea"/>
              </a:rPr>
              <a:t>它的内容与屏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幕上的</a:t>
            </a:r>
            <a:r>
              <a:rPr lang="zh-CN" altLang="en-US" sz="2000">
                <a:sym typeface="+mn-ea"/>
              </a:rPr>
              <a:t>字符或</a:t>
            </a:r>
            <a:r>
              <a:rPr lang="en-US" altLang="zh-CN" sz="2000">
                <a:sym typeface="+mn-ea"/>
              </a:rPr>
              <a:t>点一一对应，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只要把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字符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或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位图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数据送到显存，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显示器就自动使屏幕显示出数据所表示的画面</a:t>
            </a:r>
            <a:r>
              <a:rPr lang="en-US" altLang="zh-CN" sz="2000">
                <a:sym typeface="+mn-ea"/>
              </a:rPr>
              <a:t>。分辨率越高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发色数</a:t>
            </a:r>
            <a:r>
              <a:rPr lang="en-US" altLang="zh-CN" sz="2000">
                <a:sym typeface="+mn-ea"/>
              </a:rPr>
              <a:t>越多，需要的显存也越大</a:t>
            </a:r>
            <a:r>
              <a:rPr lang="zh-CN" sz="2000">
                <a:sym typeface="+mn-ea"/>
              </a:rPr>
              <a:t>；</a:t>
            </a:r>
            <a:r>
              <a:rPr lang="zh-CN" altLang="en-US" sz="2000">
                <a:sym typeface="+mn-ea"/>
              </a:rPr>
              <a:t>显存</a:t>
            </a:r>
            <a:r>
              <a:rPr lang="en-US" altLang="zh-CN" sz="2000">
                <a:sym typeface="+mn-ea"/>
              </a:rPr>
              <a:t>占用内存编址。</a:t>
            </a: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在现代计算机中，显存一般不与内存统一编址，且不再占用内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存空间</a:t>
            </a:r>
            <a:r>
              <a:rPr lang="zh-CN" altLang="en-US" sz="2000">
                <a:sym typeface="+mn-ea"/>
              </a:rPr>
              <a:t>（除</a:t>
            </a:r>
            <a:r>
              <a:rPr lang="en-US" altLang="zh-CN" sz="2000">
                <a:sym typeface="+mn-ea"/>
              </a:rPr>
              <a:t>CXL</a:t>
            </a:r>
            <a:r>
              <a:rPr lang="zh-CN" altLang="en-US" sz="2000">
                <a:sym typeface="+mn-ea"/>
              </a:rPr>
              <a:t>或集成显卡之外）</a:t>
            </a:r>
            <a:r>
              <a:rPr lang="zh-CN" altLang="en-US" sz="2000">
                <a:sym typeface="+mn-ea"/>
              </a:rPr>
              <a:t>。存放的数据也不仅仅是点阵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图。它可以存放任何供显卡处理的通用数据。要显示字符或位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图，我们往往会与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图形框架（如OpenGL、DirectX）</a:t>
            </a:r>
            <a:r>
              <a:rPr lang="zh-CN" altLang="en-US" sz="2000">
                <a:sym typeface="+mn-ea"/>
              </a:rPr>
              <a:t>打交道，而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非直接操作显存。</a:t>
            </a:r>
            <a:endParaRPr lang="zh-CN" altLang="en-US" sz="2000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839595" y="548005"/>
            <a:ext cx="7749540" cy="2981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2057400" y="836295"/>
            <a:ext cx="7531735" cy="300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2255520" y="1102360"/>
            <a:ext cx="7934960" cy="3105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2542540" y="1376681"/>
            <a:ext cx="5734050" cy="4133849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字符方式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字符方式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TEXT MODE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字符方式的显示单位是字符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方块</a:t>
            </a:r>
            <a:r>
              <a:rPr lang="zh-CN" altLang="en-US" sz="2000">
                <a:sym typeface="+mn-ea"/>
              </a:rPr>
              <a:t>）</a:t>
            </a:r>
            <a:r>
              <a:rPr lang="en-US" altLang="zh-CN" sz="2000">
                <a:sym typeface="+mn-ea"/>
              </a:rPr>
              <a:t>。屏幕按字符划分为40列		25行，	用坐标记为40×25，或者划分为80x25，等等。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426720" y="1931035"/>
          <a:ext cx="9262110" cy="4754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  <a:gridCol w="2724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C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: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\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&gt;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M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M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M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L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.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M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;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 rowSpan="10"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...</a:t>
                      </a:r>
                      <a:endParaRPr lang="en-US" altLang="zh-CN" b="1"/>
                    </a:p>
                  </a:txBody>
                  <a:tcPr anchor="ctr" anchorCtr="0"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rowSpan="10" hMerge="1">
                  <a:tcPr/>
                </a:tc>
                <a:tc rowSpan="10" hMerge="1">
                  <a:tcPr/>
                </a:tc>
                <a:tc rowSpan="10" hMerge="1">
                  <a:tcPr/>
                </a:tc>
                <a:tc rowSpan="10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M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c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o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o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f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M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c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o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m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l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C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o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p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h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M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c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o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o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f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C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o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p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7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8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+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6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7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9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6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f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W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n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n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o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o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 vMerge="1" gridSpan="5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C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: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\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&gt;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_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 vMerge="1" gridSpan="5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vMerge="1" hMerge="1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vMerge="1" hMerge="1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vMerge="1" hMerge="1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 vMerge="1" hMerge="1">
                  <a:tcPr>
                    <a:lnB w="127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 rowSpan="2" gridSpan="3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...</a:t>
                      </a:r>
                      <a:endParaRPr lang="en-US" altLang="zh-CN" b="1"/>
                    </a:p>
                  </a:txBody>
                  <a:tcPr anchor="ctr" anchorCtr="0"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 rowSpan="2" hMerge="1">
                  <a:tcPr>
                    <a:lnT w="12700" cmpd="sng">
                      <a:solidFill>
                        <a:schemeClr val="bg2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 vMerge="1" gridSpan="32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9380" y="1524635"/>
            <a:ext cx="307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800">
                <a:solidFill>
                  <a:srgbClr val="9C0B15"/>
                </a:solidFill>
                <a:sym typeface="+mn-ea"/>
              </a:rPr>
              <a:t>0</a:t>
            </a:r>
            <a:endParaRPr lang="zh-CN" altLang="en-US" sz="2800">
              <a:solidFill>
                <a:srgbClr val="9C0B15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5080" y="6239510"/>
            <a:ext cx="556895" cy="330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>
                <a:solidFill>
                  <a:srgbClr val="9C0B15"/>
                </a:solidFill>
                <a:sym typeface="+mn-ea"/>
              </a:rPr>
              <a:t>24</a:t>
            </a:r>
            <a:endParaRPr lang="en-US" altLang="zh-CN" sz="2800">
              <a:solidFill>
                <a:srgbClr val="9C0B15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17660" y="1524635"/>
            <a:ext cx="5461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rgbClr val="9C0B15"/>
                </a:solidFill>
                <a:sym typeface="+mn-ea"/>
              </a:rPr>
              <a:t>79</a:t>
            </a:r>
            <a:endParaRPr lang="en-US" altLang="zh-CN" sz="2800">
              <a:solidFill>
                <a:srgbClr val="9C0B15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系统调用程序设计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BIOS/DOS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调用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二、BIOS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调用</a:t>
                      </a: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显示器相关调用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磁盘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串口相关调用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键盘相关调用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打印机相关调用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</a:t>
                      </a: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实时时钟相关调用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三、DOS调用一览</a:t>
                      </a: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  <a:sym typeface="+mn-ea"/>
              </a:rPr>
              <a:t>字符方式示例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显存格式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对于DOSBOX使用的SVGA-S3显卡，其显存起始于B800:0000。</a:t>
            </a:r>
            <a:r>
              <a:rPr lang="zh-CN" altLang="en-US" sz="2000">
                <a:sym typeface="+mn-ea"/>
              </a:rPr>
              <a:t>屏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幕上的每个字符,  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在显存中占用两个字节：前一个存放ASCII码，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一个存放显示属性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显存大小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显存大小决定可存储多少页的字符。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如</a:t>
            </a:r>
            <a:r>
              <a:rPr lang="zh-CN" altLang="en-US" sz="2000">
                <a:sym typeface="+mn-ea"/>
              </a:rPr>
              <a:t>16</a:t>
            </a:r>
            <a:r>
              <a:rPr lang="en-US" altLang="zh-CN" sz="2000">
                <a:sym typeface="+mn-ea"/>
              </a:rPr>
              <a:t>k</a:t>
            </a:r>
            <a:r>
              <a:rPr lang="zh-CN" altLang="en-US" sz="2000">
                <a:sym typeface="+mn-ea"/>
              </a:rPr>
              <a:t>B 显存能存储：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80×25方式，4页：80列×25行×2字节×4页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=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16000</a:t>
            </a:r>
            <a:r>
              <a:rPr lang="en-US" altLang="zh-CN" sz="2000">
                <a:sym typeface="+mn-ea"/>
              </a:rPr>
              <a:t> = 16kB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40×25方式，8页：40</a:t>
            </a:r>
            <a:r>
              <a:rPr lang="zh-CN" altLang="en-US" sz="2000">
                <a:sym typeface="+mn-ea"/>
              </a:rPr>
              <a:t>列</a:t>
            </a:r>
            <a:r>
              <a:rPr lang="zh-CN" altLang="en-US" sz="2000">
                <a:sym typeface="+mn-ea"/>
              </a:rPr>
              <a:t>×25</a:t>
            </a:r>
            <a:r>
              <a:rPr lang="zh-CN" altLang="en-US" sz="2000">
                <a:sym typeface="+mn-ea"/>
              </a:rPr>
              <a:t>行</a:t>
            </a:r>
            <a:r>
              <a:rPr lang="zh-CN" altLang="en-US" sz="2000">
                <a:sym typeface="+mn-ea"/>
              </a:rPr>
              <a:t>×2</a:t>
            </a:r>
            <a:r>
              <a:rPr lang="zh-CN" altLang="en-US" sz="2000">
                <a:sym typeface="+mn-ea"/>
              </a:rPr>
              <a:t>字节</a:t>
            </a:r>
            <a:r>
              <a:rPr lang="zh-CN" altLang="en-US" sz="2000">
                <a:sym typeface="+mn-ea"/>
              </a:rPr>
              <a:t>×8</a:t>
            </a:r>
            <a:r>
              <a:rPr lang="zh-CN" altLang="en-US" sz="2000">
                <a:sym typeface="+mn-ea"/>
              </a:rPr>
              <a:t>页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=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16000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= 16kB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1620" y="2099310"/>
          <a:ext cx="9265285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9555"/>
                <a:gridCol w="3735070"/>
                <a:gridCol w="401066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单色模式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意义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彩色模式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意义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[7]</a:t>
                      </a:r>
                      <a:endParaRPr 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0-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不闪烁，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1-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闪烁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h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[6:4]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000-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黑色背景，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111-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白色背景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可选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种背景色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之一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[3]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0-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正常亮度，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1-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加强亮度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可选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种前景色之一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867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[2:0]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000-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黑色前景，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111-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白色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前景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IMING" val="|0.3|0.8|0.7|0.7|1.2|1.3"/>
</p:tagLst>
</file>

<file path=ppt/tags/tag1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1.xml><?xml version="1.0" encoding="utf-8"?>
<p:tagLst xmlns:p="http://schemas.openxmlformats.org/presentationml/2006/main">
  <p:tag name="KSO_WM_UNIT_TABLE_BEAUTIFY" val="smartTable{32db17df-b595-4195-b7f1-0ac8bdddc949}"/>
  <p:tag name="TABLE_ENDDRAG_ORIGIN_RECT" val="731*478"/>
  <p:tag name="TABLE_ENDDRAG_RECT" val="20*48*731*478"/>
</p:tagLst>
</file>

<file path=ppt/tags/tag12.xml><?xml version="1.0" encoding="utf-8"?>
<p:tagLst xmlns:p="http://schemas.openxmlformats.org/presentationml/2006/main">
  <p:tag name="TIMING" val="|0.6|0.8|1.2|0.9|0.6|1.1|0.7|0.6|0.8|0.4|1"/>
</p:tagLst>
</file>

<file path=ppt/tags/tag1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4.xml><?xml version="1.0" encoding="utf-8"?>
<p:tagLst xmlns:p="http://schemas.openxmlformats.org/presentationml/2006/main">
  <p:tag name="TIMING" val="|0.6|0.8|1.2|0.9|0.6|1.1|0.7|0.6|0.8|0.4|1"/>
</p:tagLst>
</file>

<file path=ppt/tags/tag1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6.xml><?xml version="1.0" encoding="utf-8"?>
<p:tagLst xmlns:p="http://schemas.openxmlformats.org/presentationml/2006/main">
  <p:tag name="TIMING" val="|0.6|0.8|1.2|0.9|0.6|1.1|0.7|0.6|0.8|0.4|1"/>
</p:tagLst>
</file>

<file path=ppt/tags/tag1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8.xml><?xml version="1.0" encoding="utf-8"?>
<p:tagLst xmlns:p="http://schemas.openxmlformats.org/presentationml/2006/main">
  <p:tag name="KSO_WM_UNIT_TABLE_BEAUTIFY" val="smartTable{c9a9ea45-9881-436a-8d4e-cc01366f4c1b}"/>
  <p:tag name="TABLE_ENDDRAG_ORIGIN_RECT" val="729*296"/>
  <p:tag name="TABLE_ENDDRAG_RECT" val="10*141*729*296"/>
</p:tagLst>
</file>

<file path=ppt/tags/tag19.xml><?xml version="1.0" encoding="utf-8"?>
<p:tagLst xmlns:p="http://schemas.openxmlformats.org/presentationml/2006/main">
  <p:tag name="TIMING" val="|0.6|0.8|1.2|0.9|0.6|1.1|0.7|0.6|0.8|0.4|1"/>
</p:tagLst>
</file>

<file path=ppt/tags/tag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1.xml><?xml version="1.0" encoding="utf-8"?>
<p:tagLst xmlns:p="http://schemas.openxmlformats.org/presentationml/2006/main">
  <p:tag name="KSO_WM_UNIT_TABLE_BEAUTIFY" val="smartTable{32db17df-b595-4195-b7f1-0ac8bdddc949}"/>
</p:tagLst>
</file>

<file path=ppt/tags/tag22.xml><?xml version="1.0" encoding="utf-8"?>
<p:tagLst xmlns:p="http://schemas.openxmlformats.org/presentationml/2006/main">
  <p:tag name="TIMING" val="|0.6|0.8|1.2|0.9|0.6|1.1|0.7|0.6|0.8|0.4|1"/>
</p:tagLst>
</file>

<file path=ppt/tags/tag2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4.xml><?xml version="1.0" encoding="utf-8"?>
<p:tagLst xmlns:p="http://schemas.openxmlformats.org/presentationml/2006/main">
  <p:tag name="KSO_WM_UNIT_TABLE_BEAUTIFY" val="smartTable{c9a9ea45-9881-436a-8d4e-cc01366f4c1b}"/>
  <p:tag name="TABLE_ENDDRAG_ORIGIN_RECT" val="729*296"/>
  <p:tag name="TABLE_ENDDRAG_RECT" val="10*141*729*296"/>
</p:tagLst>
</file>

<file path=ppt/tags/tag25.xml><?xml version="1.0" encoding="utf-8"?>
<p:tagLst xmlns:p="http://schemas.openxmlformats.org/presentationml/2006/main">
  <p:tag name="TIMING" val="|0.6|0.8|1.2|0.9|0.6|1.1|0.7|0.6|0.8|0.4|1"/>
</p:tagLst>
</file>

<file path=ppt/tags/tag2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7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28.xml><?xml version="1.0" encoding="utf-8"?>
<p:tagLst xmlns:p="http://schemas.openxmlformats.org/presentationml/2006/main">
  <p:tag name="TIMING" val="|0.6|0.8|1.2|0.9|0.6|1.1|0.7|0.6|0.8|0.4|1"/>
</p:tagLst>
</file>

<file path=ppt/tags/tag2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.xml><?xml version="1.0" encoding="utf-8"?>
<p:tagLst xmlns:p="http://schemas.openxmlformats.org/presentationml/2006/main">
  <p:tag name="TIMING" val="|0.6|0.8|1.2|0.9|0.6|1.1|0.7|0.6|0.8|0.4|1"/>
</p:tagLst>
</file>

<file path=ppt/tags/tag30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31.xml><?xml version="1.0" encoding="utf-8"?>
<p:tagLst xmlns:p="http://schemas.openxmlformats.org/presentationml/2006/main">
  <p:tag name="TIMING" val="|0.6|0.8|1.2|0.9|0.6|1.1|0.7|0.6|0.8|0.4|1"/>
</p:tagLst>
</file>

<file path=ppt/tags/tag3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3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34.xml><?xml version="1.0" encoding="utf-8"?>
<p:tagLst xmlns:p="http://schemas.openxmlformats.org/presentationml/2006/main">
  <p:tag name="TIMING" val="|0.6|0.8|1.2|0.9|0.6|1.1|0.7|0.6|0.8|0.4|1"/>
</p:tagLst>
</file>

<file path=ppt/tags/tag3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6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37.xml><?xml version="1.0" encoding="utf-8"?>
<p:tagLst xmlns:p="http://schemas.openxmlformats.org/presentationml/2006/main">
  <p:tag name="TIMING" val="|0.6|0.8|1.2|0.9|0.6|1.1|0.7|0.6|0.8|0.4|1"/>
</p:tagLst>
</file>

<file path=ppt/tags/tag3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9.xml><?xml version="1.0" encoding="utf-8"?>
<p:tagLst xmlns:p="http://schemas.openxmlformats.org/presentationml/2006/main">
  <p:tag name="TIMING" val="|0.6|0.8|1.2|0.9|0.6|1.1|0.7|0.6|0.8|0.4|1"/>
</p:tagLst>
</file>

<file path=ppt/tags/tag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1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42.xml><?xml version="1.0" encoding="utf-8"?>
<p:tagLst xmlns:p="http://schemas.openxmlformats.org/presentationml/2006/main">
  <p:tag name="TIMING" val="|0.6|0.8|1.2|0.9|0.6|1.1|0.7|0.6|0.8|0.4|1"/>
</p:tagLst>
</file>

<file path=ppt/tags/tag4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4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45.xml><?xml version="1.0" encoding="utf-8"?>
<p:tagLst xmlns:p="http://schemas.openxmlformats.org/presentationml/2006/main">
  <p:tag name="KSO_WM_UNIT_PLACING_PICTURE_USER_VIEWPORT" val="{&quot;height&quot;:3435,&quot;width&quot;:5310}"/>
</p:tagLst>
</file>

<file path=ppt/tags/tag46.xml><?xml version="1.0" encoding="utf-8"?>
<p:tagLst xmlns:p="http://schemas.openxmlformats.org/presentationml/2006/main">
  <p:tag name="TIMING" val="|0.6|0.8|1.2|0.9|0.6|1.1|0.7|0.6|0.8|0.4|1"/>
</p:tagLst>
</file>

<file path=ppt/tags/tag4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8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49.xml><?xml version="1.0" encoding="utf-8"?>
<p:tagLst xmlns:p="http://schemas.openxmlformats.org/presentationml/2006/main">
  <p:tag name="TIMING" val="|0.6|0.8|1.2|0.9|0.6|1.1|0.7|0.6|0.8|0.4|1"/>
</p:tagLst>
</file>

<file path=ppt/tags/tag5.xml><?xml version="1.0" encoding="utf-8"?>
<p:tagLst xmlns:p="http://schemas.openxmlformats.org/presentationml/2006/main">
  <p:tag name="KSO_WM_UNIT_TABLE_BEAUTIFY" val="smartTable{32db17df-b595-4195-b7f1-0ac8bdddc949}"/>
</p:tagLst>
</file>

<file path=ppt/tags/tag5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1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52.xml><?xml version="1.0" encoding="utf-8"?>
<p:tagLst xmlns:p="http://schemas.openxmlformats.org/presentationml/2006/main">
  <p:tag name="TIMING" val="|0.6|0.8|1.2|0.9|0.6|1.1|0.7|0.6|0.8|0.4|1"/>
</p:tagLst>
</file>

<file path=ppt/tags/tag5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4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55.xml><?xml version="1.0" encoding="utf-8"?>
<p:tagLst xmlns:p="http://schemas.openxmlformats.org/presentationml/2006/main">
  <p:tag name="TIMING" val="|0.6|0.8|1.2|0.9|0.6|1.1|0.7|0.6|0.8|0.4|1"/>
</p:tagLst>
</file>

<file path=ppt/tags/tag5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7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58.xml><?xml version="1.0" encoding="utf-8"?>
<p:tagLst xmlns:p="http://schemas.openxmlformats.org/presentationml/2006/main">
  <p:tag name="TIMING" val="|0.6|0.8|1.2|0.9|0.6|1.1|0.7|0.6|0.8|0.4|1"/>
</p:tagLst>
</file>

<file path=ppt/tags/tag5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.xml><?xml version="1.0" encoding="utf-8"?>
<p:tagLst xmlns:p="http://schemas.openxmlformats.org/presentationml/2006/main">
  <p:tag name="TIMING" val="|0.6|0.8|1.2|0.9|0.6|1.1|0.7|0.6|0.8|0.4|1"/>
</p:tagLst>
</file>

<file path=ppt/tags/tag60.xml><?xml version="1.0" encoding="utf-8"?>
<p:tagLst xmlns:p="http://schemas.openxmlformats.org/presentationml/2006/main">
  <p:tag name="KSO_WM_UNIT_TABLE_BEAUTIFY" val="smartTable{32db17df-b595-4195-b7f1-0ac8bdddc949}"/>
  <p:tag name="TABLE_ENDDRAG_ORIGIN_RECT" val="731*739"/>
  <p:tag name="TABLE_ENDDRAG_RECT" val="20*47*731*739"/>
</p:tagLst>
</file>

<file path=ppt/tags/tag61.xml><?xml version="1.0" encoding="utf-8"?>
<p:tagLst xmlns:p="http://schemas.openxmlformats.org/presentationml/2006/main">
  <p:tag name="TIMING" val="|0.6|0.8|1.2|0.9|0.6|1.1|0.7|0.6|0.8|0.4|1"/>
</p:tagLst>
</file>

<file path=ppt/tags/tag6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3.xml><?xml version="1.0" encoding="utf-8"?>
<p:tagLst xmlns:p="http://schemas.openxmlformats.org/presentationml/2006/main">
  <p:tag name="TIMING" val="|0.6|0.8|1.2|0.9|0.6|1.1|0.7|0.6|0.8|0.4|1"/>
</p:tagLst>
</file>

<file path=ppt/tags/tag64.xml><?xml version="1.0" encoding="utf-8"?>
<p:tagLst xmlns:p="http://schemas.openxmlformats.org/presentationml/2006/main">
  <p:tag name="COMMONDATA" val="eyJoZGlkIjoiMGIzNTk4MTE4NzE5MzFiZDNkNTYxZmQ3NzQ5NWU5NTMifQ=="/>
  <p:tag name="KSO_WPP_MARK_KEY" val="e9593af3-0aa6-4e67-a5ec-fa9130b4feac"/>
</p:tagLst>
</file>

<file path=ppt/tags/tag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8.xml><?xml version="1.0" encoding="utf-8"?>
<p:tagLst xmlns:p="http://schemas.openxmlformats.org/presentationml/2006/main">
  <p:tag name="KSO_WM_UNIT_TABLE_BEAUTIFY" val="smartTable{32db17df-b595-4195-b7f1-0ac8bdddc949}"/>
</p:tagLst>
</file>

<file path=ppt/tags/tag9.xml><?xml version="1.0" encoding="utf-8"?>
<p:tagLst xmlns:p="http://schemas.openxmlformats.org/presentationml/2006/main">
  <p:tag name="TIMING" val="|0.6|0.8|1.2|0.9|0.6|1.1|0.7|0.6|0.8|0.4|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10035</Words>
  <Application>WPS 演示</Application>
  <PresentationFormat>宽屏</PresentationFormat>
  <Paragraphs>2547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等线</vt:lpstr>
      <vt:lpstr>华文楷体</vt:lpstr>
      <vt:lpstr>思源黑体 CN Regular</vt:lpstr>
      <vt:lpstr>纤黑体</vt:lpstr>
      <vt:lpstr>微软雅黑</vt:lpstr>
      <vt:lpstr>Arial Unicode MS</vt:lpstr>
      <vt:lpstr>Times New Roman</vt:lpstr>
      <vt:lpstr>楷体_GB2312</vt:lpstr>
      <vt:lpstr>新宋体</vt:lpstr>
      <vt:lpstr>Monotype Sorts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风暴鸟</cp:lastModifiedBy>
  <cp:revision>2778</cp:revision>
  <dcterms:created xsi:type="dcterms:W3CDTF">2020-07-23T10:11:00Z</dcterms:created>
  <dcterms:modified xsi:type="dcterms:W3CDTF">2022-11-08T07:40:13Z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5A1EE12111F04212A09581045797DBEA</vt:lpwstr>
  </property>
</Properties>
</file>