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4875" r:id="rId5"/>
    <p:sldId id="4884" r:id="rId6"/>
    <p:sldId id="4886" r:id="rId7"/>
    <p:sldId id="4889" r:id="rId8"/>
    <p:sldId id="4892" r:id="rId9"/>
    <p:sldId id="4887" r:id="rId10"/>
    <p:sldId id="4890" r:id="rId11"/>
    <p:sldId id="4891" r:id="rId12"/>
    <p:sldId id="4893" r:id="rId13"/>
    <p:sldId id="4894" r:id="rId14"/>
    <p:sldId id="4895" r:id="rId15"/>
    <p:sldId id="4896" r:id="rId16"/>
    <p:sldId id="4897" r:id="rId17"/>
    <p:sldId id="4898" r:id="rId18"/>
    <p:sldId id="4899" r:id="rId19"/>
    <p:sldId id="4900" r:id="rId20"/>
    <p:sldId id="4909" r:id="rId21"/>
    <p:sldId id="4910" r:id="rId22"/>
    <p:sldId id="4902" r:id="rId23"/>
    <p:sldId id="4913" r:id="rId24"/>
    <p:sldId id="4903" r:id="rId25"/>
    <p:sldId id="4904" r:id="rId26"/>
    <p:sldId id="4905" r:id="rId27"/>
    <p:sldId id="4906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1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6"/>
      </p:cViewPr>
      <p:guideLst>
        <p:guide orient="horz" pos="2311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64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7.png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image" Target="../media/image8.png"/><Relationship Id="rId1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hyperlink" Target="https://wiki.osdev.org/X86-64_Instruction_Encoding" TargetMode="Externa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hyperlink" Target="https://gcc.gnu.org/onlinedocs/gcc/extensions-to-the-c-language-family/how-to-use-inline-assembly-language-in-c-code.html&#13;" TargetMode="Externa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汇编语言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内嵌汇编与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性能优化（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秋季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变量类型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9C0B15"/>
                </a:solidFill>
              </a:rPr>
              <a:t>类型组成</a:t>
            </a:r>
            <a:r>
              <a:rPr lang="en-US" altLang="zh-CN" sz="2000"/>
              <a:t>	</a:t>
            </a:r>
            <a:r>
              <a:rPr lang="zh-CN" altLang="en-US" sz="2000"/>
              <a:t>一个变量的类型由两部分组成，分别是</a:t>
            </a:r>
            <a:r>
              <a:rPr lang="en-US" altLang="zh-CN" sz="2000"/>
              <a:t>“</a:t>
            </a:r>
            <a:r>
              <a:rPr lang="zh-CN" altLang="en-US" sz="2000"/>
              <a:t>输入输出类型</a:t>
            </a:r>
            <a:r>
              <a:rPr lang="en-US" altLang="zh-CN" sz="2000"/>
              <a:t>”</a:t>
            </a:r>
            <a:r>
              <a:rPr lang="zh-CN" altLang="en-US" sz="2000"/>
              <a:t>和</a:t>
            </a:r>
            <a:r>
              <a:rPr lang="en-US" altLang="zh-CN" sz="2000"/>
              <a:t>“</a:t>
            </a:r>
            <a:r>
              <a:rPr lang="zh-CN" altLang="en-US" sz="2000"/>
              <a:t>变量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类型</a:t>
            </a:r>
            <a:r>
              <a:rPr lang="en-US" altLang="zh-CN" sz="2000"/>
              <a:t>”</a:t>
            </a:r>
            <a:r>
              <a:rPr lang="zh-CN" altLang="en-US" sz="2000"/>
              <a:t>。前者写在后者前面，如</a:t>
            </a:r>
            <a:r>
              <a:rPr lang="en-US" altLang="zh-CN" sz="2000"/>
              <a:t>“+m”</a:t>
            </a:r>
            <a:r>
              <a:rPr lang="zh-CN" altLang="en-US" sz="2000"/>
              <a:t>指定了一个既用于输入、有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用于输出</a:t>
            </a:r>
            <a:r>
              <a:rPr lang="zh-CN" altLang="en-US" sz="2000"/>
              <a:t>的内存</a:t>
            </a:r>
            <a:r>
              <a:rPr lang="zh-CN" altLang="en-US" sz="2000"/>
              <a:t>变量。</a:t>
            </a:r>
            <a:endParaRPr lang="zh-CN" altLang="en-US" sz="2000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52730" y="1989455"/>
          <a:ext cx="9283228" cy="424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7045"/>
                <a:gridCol w="7526183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输出类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说明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=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标志着输出类型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；此变量写在输出列表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+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标志着输入输出兼用类型；此变量写在输出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列表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52095" y="3423285"/>
          <a:ext cx="9283228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7045"/>
                <a:gridCol w="7526183"/>
              </a:tblGrid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变量类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说明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该变量置于寄存器中，可以像寄存器那样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使用它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该变量置于内存中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，可以像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汇编变量那样使用它</a:t>
                      </a:r>
                      <a:endParaRPr 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o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该变量置于内存中，且其地址可用于基址变址寻址中的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基址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该变量置于内存中，且其地址可用于基址变址寻址中的基址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该变量是能在汇编期计算的立即数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，可以像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立即数那样使用它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g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该变量可以是任何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东西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该变量是一个有效内存地址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，可以像汇编变量那样使用它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破坏列表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9C0B15"/>
                </a:solidFill>
              </a:rPr>
              <a:t>寄存器</a:t>
            </a:r>
            <a:r>
              <a:rPr lang="en-US" altLang="zh-CN" sz="2000"/>
              <a:t>		</a:t>
            </a:r>
            <a:r>
              <a:rPr lang="en-US" altLang="zh-CN" sz="2000">
                <a:solidFill>
                  <a:srgbClr val="9C0B15"/>
                </a:solidFill>
              </a:rPr>
              <a:t>如果使用到了输入输出列表以外的寄存器</a:t>
            </a:r>
            <a:r>
              <a:rPr lang="zh-CN" altLang="en-US" sz="2000"/>
              <a:t>，最好把它们列在破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坏列表中。</a:t>
            </a:r>
            <a:r>
              <a:rPr lang="en-US" altLang="zh-CN" sz="2000">
                <a:solidFill>
                  <a:srgbClr val="9C0B15"/>
                </a:solidFill>
              </a:rPr>
              <a:t>动到多少寄存器就需要列出多少寄存器</a:t>
            </a:r>
            <a:r>
              <a:rPr lang="zh-CN" altLang="en-US" sz="2000"/>
              <a:t>。</a:t>
            </a:r>
            <a:r>
              <a:rPr lang="en-US" altLang="zh-CN" sz="2000"/>
              <a:t>C</a:t>
            </a:r>
            <a:r>
              <a:rPr lang="zh-CN" altLang="en-US" sz="2000"/>
              <a:t>编译器将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视当时情况决定是否压栈</a:t>
            </a:r>
            <a:r>
              <a:rPr lang="en-US" altLang="zh-CN" sz="2000"/>
              <a:t>/</a:t>
            </a:r>
            <a:r>
              <a:rPr lang="zh-CN" altLang="en-US" sz="2000"/>
              <a:t>弹栈保护这些寄存器；如果这些寄存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器没有用到，</a:t>
            </a:r>
            <a:r>
              <a:rPr lang="en-US" altLang="zh-CN" sz="2000">
                <a:solidFill>
                  <a:srgbClr val="9C0B15"/>
                </a:solidFill>
              </a:rPr>
              <a:t>C编译器不会保护它们</a:t>
            </a:r>
            <a:r>
              <a:rPr lang="zh-CN" altLang="en-US" sz="2000"/>
              <a:t>。这有点类似过程调用约定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中的</a:t>
            </a:r>
            <a:r>
              <a:rPr lang="en-US" altLang="zh-CN" sz="2000"/>
              <a:t>“</a:t>
            </a:r>
            <a:r>
              <a:rPr lang="zh-CN" altLang="en-US" sz="2000">
                <a:sym typeface="+mn-ea"/>
              </a:rPr>
              <a:t>调用者保护</a:t>
            </a:r>
            <a:r>
              <a:rPr lang="en-US" altLang="zh-CN" sz="2000"/>
              <a:t>”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9C0B15"/>
                </a:solidFill>
              </a:rPr>
              <a:t>内存保护</a:t>
            </a:r>
            <a:r>
              <a:rPr lang="en-US" altLang="zh-CN" sz="2000"/>
              <a:t>	</a:t>
            </a:r>
            <a:r>
              <a:rPr lang="en-US" altLang="zh-CN" sz="2000">
                <a:solidFill>
                  <a:srgbClr val="9C0B15"/>
                </a:solidFill>
              </a:rPr>
              <a:t>如果汇编列表中修改了任何输出变量以外的内存单元</a:t>
            </a:r>
            <a:r>
              <a:rPr lang="zh-CN" altLang="en-US" sz="2000"/>
              <a:t>，那么要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通知编译器在汇编列表执行完成后重新从内存加载寄存器变量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的值，因为</a:t>
            </a:r>
            <a:r>
              <a:rPr lang="en-US" altLang="zh-CN" sz="2000">
                <a:solidFill>
                  <a:srgbClr val="9C0B15"/>
                </a:solidFill>
              </a:rPr>
              <a:t>过去放在寄存器里面的值可能已经过时</a:t>
            </a:r>
            <a:r>
              <a:rPr lang="zh-CN" altLang="en-US" sz="2000"/>
              <a:t>。</a:t>
            </a:r>
            <a:r>
              <a:rPr lang="zh-CN" altLang="en-US" sz="2000">
                <a:sym typeface="+mn-ea"/>
              </a:rPr>
              <a:t>此时，在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破坏列表中写"</a:t>
            </a:r>
            <a:r>
              <a:rPr lang="en-US" altLang="zh-CN" sz="2000">
                <a:sym typeface="+mn-ea"/>
              </a:rPr>
              <a:t>memory</a:t>
            </a:r>
            <a:r>
              <a:rPr lang="zh-CN" altLang="en-US" sz="2000">
                <a:sym typeface="+mn-ea"/>
              </a:rPr>
              <a:t>"即可。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9C0B15"/>
                </a:solidFill>
              </a:rPr>
              <a:t>条件标志保护</a:t>
            </a:r>
            <a:r>
              <a:rPr lang="en-US" altLang="zh-CN" sz="2000"/>
              <a:t>	</a:t>
            </a:r>
            <a:r>
              <a:rPr lang="en-US" altLang="zh-CN" sz="2000">
                <a:solidFill>
                  <a:srgbClr val="9C0B15"/>
                </a:solidFill>
              </a:rPr>
              <a:t>如果汇编列表中进行的运算会影响条件标志位的值</a:t>
            </a:r>
            <a:r>
              <a:rPr lang="zh-CN" altLang="en-US" sz="2000"/>
              <a:t>，则条件标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志位也要保护。此时，</a:t>
            </a:r>
            <a:r>
              <a:rPr lang="zh-CN" altLang="en-US" sz="2000"/>
              <a:t>在破坏列表中写"cc"</a:t>
            </a:r>
            <a:r>
              <a:rPr lang="zh-CN" altLang="en-US" sz="2000"/>
              <a:t>即可。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向量指令集简介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ctr"/>
            <a:r>
              <a:rPr lang="zh-CN" altLang="en-US" sz="2000"/>
              <a:t>能够用一条指令处理一个或多个维度上的数据的指令集。</a:t>
            </a:r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r>
              <a:rPr lang="en-US" altLang="zh-CN" sz="2000"/>
              <a:t>“</a:t>
            </a:r>
            <a:r>
              <a:rPr lang="zh-CN" altLang="en-US" sz="2000"/>
              <a:t>向量</a:t>
            </a:r>
            <a:r>
              <a:rPr lang="en-US" altLang="zh-CN" sz="2000"/>
              <a:t>”</a:t>
            </a:r>
            <a:r>
              <a:rPr lang="zh-CN" altLang="en-US" sz="2000"/>
              <a:t>一词一般指一维数据，二维一般会用</a:t>
            </a:r>
            <a:r>
              <a:rPr lang="en-US" altLang="zh-CN" sz="2000"/>
              <a:t>“</a:t>
            </a:r>
            <a:r>
              <a:rPr lang="zh-CN" altLang="en-US" sz="2000"/>
              <a:t>张量</a:t>
            </a:r>
            <a:r>
              <a:rPr lang="en-US" altLang="zh-CN" sz="2000"/>
              <a:t>”</a:t>
            </a:r>
            <a:r>
              <a:rPr lang="zh-CN" altLang="en-US" sz="2000"/>
              <a:t>代指，三维以上很少用。</a:t>
            </a:r>
            <a:endParaRPr lang="zh-CN" altLang="en-US" sz="2000"/>
          </a:p>
          <a:p>
            <a:pPr algn="ctr"/>
            <a:endParaRPr lang="zh-CN" altLang="en-US" sz="2000"/>
          </a:p>
          <a:p>
            <a:pPr>
              <a:buClrTx/>
              <a:buSzTx/>
              <a:buFontTx/>
            </a:pPr>
            <a:r>
              <a:rPr lang="zh-CN" altLang="en-US" sz="2000"/>
              <a:t>在现代语境中，“向量指令”基本等于SIMD指令，也即一条指令能处理很多数据的指令，因为纯血向量机（显卡不算）按照部署数量来算已经基本不存在了。虽然从学术上讲向量指令集还需要能够指定向量长度（或提供谓词执行）、标量广播、数据打包、向量内的循环与降维算法等等高级功能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9C0B15"/>
                </a:solidFill>
              </a:rPr>
              <a:t>优势</a:t>
            </a:r>
            <a:r>
              <a:rPr lang="en-US" altLang="zh-CN" sz="2000"/>
              <a:t>	</a:t>
            </a:r>
            <a:r>
              <a:rPr lang="zh-CN" altLang="en-US" sz="2000">
                <a:solidFill>
                  <a:srgbClr val="9C0B15"/>
                </a:solidFill>
              </a:rPr>
              <a:t>取指压力小</a:t>
            </a:r>
            <a:r>
              <a:rPr lang="en-US" altLang="zh-CN" sz="2000"/>
              <a:t>	</a:t>
            </a:r>
            <a:r>
              <a:rPr lang="zh-CN" altLang="en-US" sz="2000"/>
              <a:t>一条指令可以干很多事情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显式并行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无需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费力去提取</a:t>
            </a:r>
            <a:r>
              <a:rPr lang="en-US" altLang="zh-CN" sz="2000">
                <a:sym typeface="+mn-ea"/>
              </a:rPr>
              <a:t>ILP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能效比高</a:t>
            </a:r>
            <a:r>
              <a:rPr lang="en-US" altLang="zh-CN" sz="2000">
                <a:sym typeface="+mn-ea"/>
              </a:rPr>
              <a:t>	CPU</a:t>
            </a:r>
            <a:r>
              <a:rPr lang="zh-CN" altLang="en-US" sz="2000">
                <a:sym typeface="+mn-ea"/>
              </a:rPr>
              <a:t>专注于计算数据，无关能耗少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劣势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刚性强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一次处理的数据量是固定的，不能多也不能少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兼容性差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不同版本之间可能不兼容，某些机器可能无此扩展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编程麻烦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需要人或者编译器手动暴露程序中的并行性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价格贵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不可避免地</a:t>
            </a:r>
            <a:r>
              <a:rPr lang="zh-CN" altLang="en-US" sz="2000">
                <a:sym typeface="+mn-ea"/>
              </a:rPr>
              <a:t>要增加向量寄存器和向量</a:t>
            </a:r>
            <a:r>
              <a:rPr lang="en-US" altLang="zh-CN" sz="2000">
                <a:sym typeface="+mn-ea"/>
              </a:rPr>
              <a:t>ALU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能耗大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大量运算就要大量发热，尤其是对那些增加了</a:t>
            </a:r>
            <a:r>
              <a:rPr lang="en-US" altLang="zh-CN" sz="2000">
                <a:sym typeface="+mn-ea"/>
              </a:rPr>
              <a:t>SIMD</a:t>
            </a:r>
            <a:r>
              <a:rPr lang="zh-CN" altLang="en-US" sz="2000">
                <a:sym typeface="+mn-ea"/>
              </a:rPr>
              <a:t>指令</a:t>
            </a:r>
            <a:r>
              <a:rPr lang="en-US" altLang="zh-CN" sz="2000">
                <a:sym typeface="+mn-ea"/>
              </a:rPr>
              <a:t>			</a:t>
            </a:r>
            <a:r>
              <a:rPr lang="zh-CN" altLang="en-US" sz="2000">
                <a:sym typeface="+mn-ea"/>
              </a:rPr>
              <a:t>集的标量处理器：</a:t>
            </a:r>
            <a:r>
              <a:rPr lang="en-US" altLang="zh-CN" sz="2000">
                <a:sym typeface="+mn-ea"/>
              </a:rPr>
              <a:t>SIMD</a:t>
            </a:r>
            <a:r>
              <a:rPr lang="zh-CN" altLang="en-US" sz="2000">
                <a:sym typeface="+mn-ea"/>
              </a:rPr>
              <a:t>一运行，功耗可突增数倍</a:t>
            </a:r>
            <a:endParaRPr lang="zh-CN" altLang="en-US" sz="2000">
              <a:sym typeface="+mn-ea"/>
            </a:endParaRPr>
          </a:p>
        </p:txBody>
      </p:sp>
      <p:pic>
        <p:nvPicPr>
          <p:cNvPr id="102" name="图片 10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9915" y="1055370"/>
            <a:ext cx="8316595" cy="52292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向量指令集</a:t>
            </a:r>
            <a:r>
              <a:rPr lang="zh-CN" altLang="en-US" sz="2000" b="1">
                <a:solidFill>
                  <a:srgbClr val="9C0B15"/>
                </a:solidFill>
              </a:rPr>
              <a:t>简介</a:t>
            </a:r>
            <a:endParaRPr lang="zh-CN" altLang="en-US" sz="2000"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395470" y="2467610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94835" y="1125220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394835" y="1791335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11605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10970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411287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21280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20645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620962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830955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830320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3830637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40630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039995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X4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5040312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250305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249670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X5</a:t>
            </a:r>
            <a:endParaRPr lang="en-US" altLang="zh-CN"/>
          </a:p>
        </p:txBody>
      </p:sp>
      <p:sp>
        <p:nvSpPr>
          <p:cNvPr id="65" name="圆角矩形 64"/>
          <p:cNvSpPr/>
          <p:nvPr/>
        </p:nvSpPr>
        <p:spPr>
          <a:xfrm>
            <a:off x="6249987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459980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459345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X6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7459662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Y6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01930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01295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X0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201612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69655" y="566229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669020" y="4319905"/>
            <a:ext cx="8743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X7</a:t>
            </a:r>
            <a:endParaRPr lang="en-US" altLang="zh-CN"/>
          </a:p>
        </p:txBody>
      </p:sp>
      <p:sp>
        <p:nvSpPr>
          <p:cNvPr id="74" name="圆角矩形 73"/>
          <p:cNvSpPr/>
          <p:nvPr/>
        </p:nvSpPr>
        <p:spPr>
          <a:xfrm>
            <a:off x="8669337" y="4991100"/>
            <a:ext cx="87376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Y7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6" name="直接箭头连接符 75"/>
          <p:cNvCxnSpPr>
            <a:stCxn id="71" idx="2"/>
            <a:endCxn id="69" idx="0"/>
          </p:cNvCxnSpPr>
          <p:nvPr/>
        </p:nvCxnSpPr>
        <p:spPr>
          <a:xfrm>
            <a:off x="638175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847215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3058160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266565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476240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687185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895590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9105265" y="5339080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4831080" y="2144395"/>
            <a:ext cx="635" cy="323215"/>
          </a:xfrm>
          <a:prstGeom prst="straightConnector1">
            <a:avLst/>
          </a:prstGeom>
          <a:ln w="63500">
            <a:solidFill>
              <a:srgbClr val="9C0B1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810" y="4699000"/>
            <a:ext cx="254635" cy="254635"/>
          </a:xfrm>
          <a:prstGeom prst="rect">
            <a:avLst/>
          </a:prstGeom>
        </p:spPr>
      </p:pic>
      <p:pic>
        <p:nvPicPr>
          <p:cNvPr id="86" name="图片 85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215" y="4699000"/>
            <a:ext cx="254635" cy="254635"/>
          </a:xfrm>
          <a:prstGeom prst="rect">
            <a:avLst/>
          </a:prstGeom>
        </p:spPr>
      </p:pic>
      <p:pic>
        <p:nvPicPr>
          <p:cNvPr id="87" name="图片 86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160" y="4699000"/>
            <a:ext cx="254635" cy="254635"/>
          </a:xfrm>
          <a:prstGeom prst="rect">
            <a:avLst/>
          </a:prstGeom>
        </p:spPr>
      </p:pic>
      <p:pic>
        <p:nvPicPr>
          <p:cNvPr id="88" name="图片 87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0835" y="4699000"/>
            <a:ext cx="254635" cy="254635"/>
          </a:xfrm>
          <a:prstGeom prst="rect">
            <a:avLst/>
          </a:prstGeom>
        </p:spPr>
      </p:pic>
      <p:pic>
        <p:nvPicPr>
          <p:cNvPr id="89" name="图片 88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240" y="4699000"/>
            <a:ext cx="254635" cy="254635"/>
          </a:xfrm>
          <a:prstGeom prst="rect">
            <a:avLst/>
          </a:prstGeom>
        </p:spPr>
      </p:pic>
      <p:pic>
        <p:nvPicPr>
          <p:cNvPr id="90" name="图片 89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8915" y="4699000"/>
            <a:ext cx="254635" cy="254635"/>
          </a:xfrm>
          <a:prstGeom prst="rect">
            <a:avLst/>
          </a:prstGeom>
        </p:spPr>
      </p:pic>
      <p:pic>
        <p:nvPicPr>
          <p:cNvPr id="91" name="图片 90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860" y="4699000"/>
            <a:ext cx="254635" cy="254635"/>
          </a:xfrm>
          <a:prstGeom prst="rect">
            <a:avLst/>
          </a:prstGeom>
        </p:spPr>
      </p:pic>
      <p:pic>
        <p:nvPicPr>
          <p:cNvPr id="92" name="图片 91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9535" y="4699000"/>
            <a:ext cx="254635" cy="254635"/>
          </a:xfrm>
          <a:prstGeom prst="rect">
            <a:avLst/>
          </a:prstGeom>
        </p:spPr>
      </p:pic>
      <p:pic>
        <p:nvPicPr>
          <p:cNvPr id="93" name="图片 92" descr="templates\docerresourceshop\icons\\31393935333131333b3139343737383332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350" y="1498600"/>
            <a:ext cx="254635" cy="254635"/>
          </a:xfrm>
          <a:prstGeom prst="rect">
            <a:avLst/>
          </a:prstGeom>
        </p:spPr>
      </p:pic>
      <p:cxnSp>
        <p:nvCxnSpPr>
          <p:cNvPr id="133" name="直接连接符 132"/>
          <p:cNvCxnSpPr/>
          <p:nvPr/>
        </p:nvCxnSpPr>
        <p:spPr>
          <a:xfrm flipV="1">
            <a:off x="198755" y="3624580"/>
            <a:ext cx="9391015" cy="444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用与不用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用</a:t>
            </a:r>
            <a:r>
              <a:rPr lang="zh-CN" altLang="en-US" sz="2000"/>
              <a:t>	</a:t>
            </a:r>
            <a:r>
              <a:rPr lang="en-US" altLang="zh-CN" sz="2000"/>
              <a:t>	</a:t>
            </a:r>
            <a:r>
              <a:rPr lang="zh-CN" altLang="en-US" sz="2000"/>
              <a:t>在循环中按照</a:t>
            </a:r>
            <a:r>
              <a:rPr lang="zh-CN" altLang="en-US" sz="2000"/>
              <a:t>维度处理大量数据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数据之间只有单方向的平行数据依赖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依赖方向不一定要是横平竖直的，也可以是斜的（见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第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讲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若有分支，必须是非常简单、非常少</a:t>
            </a:r>
            <a:r>
              <a:rPr lang="zh-CN" altLang="en-US" sz="2000">
                <a:sym typeface="+mn-ea"/>
              </a:rPr>
              <a:t>的的</a:t>
            </a:r>
            <a:r>
              <a:rPr lang="zh-CN" altLang="en-US" sz="2000">
                <a:sym typeface="+mn-ea"/>
              </a:rPr>
              <a:t>非嵌套分支（见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第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讲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不用</a:t>
            </a:r>
            <a:r>
              <a:rPr lang="en-US" altLang="zh-CN" sz="2000"/>
              <a:t>		</a:t>
            </a:r>
            <a:r>
              <a:rPr lang="zh-CN" altLang="en-US" sz="2000"/>
              <a:t>业务逻辑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数据量小，或偶尔有计算量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绝大多数处理器时间花费在分支</a:t>
            </a:r>
            <a:r>
              <a:rPr lang="zh-CN" altLang="en-US" sz="2000">
                <a:sym typeface="+mn-ea"/>
              </a:rPr>
              <a:t>判断上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绝大多数数据都是标量，或</a:t>
            </a:r>
            <a:r>
              <a:rPr lang="zh-CN" altLang="en-US" sz="2000">
                <a:sym typeface="+mn-ea"/>
              </a:rPr>
              <a:t>串行数值</a:t>
            </a:r>
            <a:r>
              <a:rPr lang="zh-CN" altLang="en-US" sz="2000">
                <a:sym typeface="+mn-ea"/>
              </a:rPr>
              <a:t>计算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工程实践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当程序运行速度不够时，先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检查编译器开关是否达到了最大优化级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别</a:t>
            </a:r>
            <a:r>
              <a:rPr lang="zh-CN" altLang="en-US" sz="2000">
                <a:sym typeface="+mn-ea"/>
              </a:rPr>
              <a:t>，也即</a:t>
            </a:r>
            <a:r>
              <a:rPr lang="en-US" altLang="zh-CN" sz="2000">
                <a:sym typeface="+mn-ea"/>
              </a:rPr>
              <a:t>-O3 -Otime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如果速度还不够，考虑加上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-march=</a:t>
            </a:r>
            <a:r>
              <a:rPr lang="zh-CN" altLang="en-US" sz="2000">
                <a:sym typeface="+mn-ea"/>
              </a:rPr>
              <a:t>选项，此时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编译器会根据优化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级别，智能调用SIMD指令进行优化</a:t>
            </a:r>
            <a:r>
              <a:rPr lang="zh-CN" altLang="en-US" sz="2000">
                <a:sym typeface="+mn-ea"/>
              </a:rPr>
              <a:t>。通常而言，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开启-O3就足以触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发编译器SSE自动向量化</a:t>
            </a:r>
            <a:r>
              <a:rPr lang="zh-CN" altLang="en-US" sz="2000">
                <a:sym typeface="+mn-ea"/>
              </a:rPr>
              <a:t>，也即编译器会去寻找代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码里面满足要求</a:t>
            </a:r>
            <a:r>
              <a:rPr lang="en-US" altLang="zh-CN" sz="2000">
                <a:sym typeface="+mn-ea"/>
              </a:rPr>
              <a:t>			</a:t>
            </a:r>
            <a:r>
              <a:rPr lang="zh-CN" altLang="en-US" sz="2000">
                <a:sym typeface="+mn-ea"/>
              </a:rPr>
              <a:t>的循环并自动使用</a:t>
            </a:r>
            <a:r>
              <a:rPr lang="en-US" altLang="zh-CN" sz="2000">
                <a:sym typeface="+mn-ea"/>
              </a:rPr>
              <a:t>SSE</a:t>
            </a:r>
            <a:r>
              <a:rPr lang="zh-CN" altLang="en-US" sz="2000">
                <a:sym typeface="+mn-ea"/>
              </a:rPr>
              <a:t>向量指令改写它。而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-march=core-avx2将触发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AVX自动向量化</a:t>
            </a:r>
            <a:r>
              <a:rPr lang="zh-CN" altLang="en-US" sz="2000">
                <a:sym typeface="+mn-ea"/>
              </a:rPr>
              <a:t>。这两个在现在的机器上应该都可以</a:t>
            </a:r>
            <a:r>
              <a:rPr lang="zh-CN" altLang="en-US" sz="2000">
                <a:sym typeface="+mn-ea"/>
              </a:rPr>
              <a:t>放心开启。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如果机器支持的话，还可以开启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-march=icelake-server，这将触发A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VX-512自动向量化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ym typeface="+mn-ea"/>
              </a:rPr>
              <a:t>（不包括</a:t>
            </a:r>
            <a:r>
              <a:rPr lang="en-US" altLang="zh-CN" sz="2000">
                <a:sym typeface="+mn-ea"/>
              </a:rPr>
              <a:t>12</a:t>
            </a:r>
            <a:r>
              <a:rPr lang="zh-CN" altLang="en-US" sz="2000">
                <a:sym typeface="+mn-ea"/>
              </a:rPr>
              <a:t>代酷睿）</a:t>
            </a:r>
            <a:endParaRPr lang="en-US" altLang="zh-CN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生成了</a:t>
            </a:r>
            <a:r>
              <a:rPr lang="zh-CN" altLang="en-US" sz="2000" b="1">
                <a:solidFill>
                  <a:srgbClr val="9C0B15"/>
                </a:solidFill>
              </a:rPr>
              <a:t>什么？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zh-CN" altLang="en-US" sz="2000"/>
              <a:t>	</a:t>
            </a:r>
            <a:r>
              <a:rPr lang="en-US" altLang="zh-CN" sz="2000"/>
              <a:t>	</a:t>
            </a:r>
            <a:r>
              <a:rPr lang="zh-CN" altLang="en-US" sz="2000"/>
              <a:t>若开启适用的编译开关，并手动优化代码暴露并行性后，性能仍不</a:t>
            </a:r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佳，此时需要排查问题。这就要求</a:t>
            </a:r>
            <a:r>
              <a:rPr lang="zh-CN" altLang="en-US" sz="2000">
                <a:solidFill>
                  <a:srgbClr val="9C0B15"/>
                </a:solidFill>
              </a:rPr>
              <a:t>查看生成的汇编代码，来确认编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译器究竟是否启用了自动向量化，以及具体生成何指令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objdump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常用的反汇编工具。</a:t>
            </a:r>
            <a:r>
              <a:rPr lang="zh-CN" altLang="en-US" sz="2000">
                <a:sym typeface="+mn-ea"/>
              </a:rPr>
              <a:t>常用命令行参数</a:t>
            </a:r>
            <a:r>
              <a:rPr lang="zh-CN" altLang="en-US" sz="2000">
                <a:sym typeface="+mn-ea"/>
              </a:rPr>
              <a:t>如下：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-M </a:t>
            </a:r>
            <a:r>
              <a:rPr lang="zh-CN" altLang="en-US" sz="2000">
                <a:sym typeface="+mn-ea"/>
              </a:rPr>
              <a:t>输出格式：可选</a:t>
            </a:r>
            <a:r>
              <a:rPr lang="en-US" altLang="zh-CN" sz="2000">
                <a:sym typeface="+mn-ea"/>
              </a:rPr>
              <a:t>intel</a:t>
            </a:r>
            <a:r>
              <a:rPr lang="zh-CN" altLang="en-US" sz="2000">
                <a:sym typeface="+mn-ea"/>
              </a:rPr>
              <a:t>，或者att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en-US" altLang="zh-CN" sz="2000"/>
              <a:t>-S </a:t>
            </a:r>
            <a:r>
              <a:rPr lang="zh-CN" altLang="en-US" sz="2000"/>
              <a:t>全文反汇编：尽量反汇编</a:t>
            </a:r>
            <a:r>
              <a:rPr lang="zh-CN" altLang="en-US" sz="2000"/>
              <a:t>一切汇编代码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这个反汇编器只能反汇编</a:t>
            </a:r>
            <a:r>
              <a:rPr lang="en-US" altLang="zh-CN" sz="2000"/>
              <a:t>.o</a:t>
            </a:r>
            <a:r>
              <a:rPr lang="zh-CN" altLang="en-US" sz="2000"/>
              <a:t>文件，因此在</a:t>
            </a:r>
            <a:r>
              <a:rPr lang="en-US" altLang="zh-CN" sz="2000"/>
              <a:t>gcc</a:t>
            </a:r>
            <a:r>
              <a:rPr lang="zh-CN" altLang="en-US" sz="2000"/>
              <a:t>命令行中需要加上</a:t>
            </a:r>
            <a:r>
              <a:rPr lang="en-US" altLang="zh-CN" sz="2000"/>
              <a:t>-c</a:t>
            </a:r>
            <a:r>
              <a:rPr lang="zh-CN" altLang="en-US" sz="2000"/>
              <a:t>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使源文件编译成目标文件而非直接一步生成</a:t>
            </a:r>
            <a:r>
              <a:rPr lang="en-US" altLang="zh-CN" sz="2000"/>
              <a:t>exe</a:t>
            </a:r>
            <a:r>
              <a:rPr lang="zh-CN" altLang="en-US" sz="2000"/>
              <a:t>文件：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gcc -O2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 -c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 source.c -o app.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o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例子</a:t>
            </a:r>
            <a:r>
              <a:rPr lang="en-US" altLang="zh-CN" sz="2000"/>
              <a:t>		</a:t>
            </a:r>
            <a:r>
              <a:rPr lang="zh-CN" altLang="en-US" sz="2000">
                <a:solidFill>
                  <a:srgbClr val="9C0B15"/>
                </a:solidFill>
              </a:rPr>
              <a:t>objdump -M </a:t>
            </a:r>
            <a:r>
              <a:rPr lang="en-US" altLang="zh-CN" sz="2000">
                <a:solidFill>
                  <a:srgbClr val="9C0B15"/>
                </a:solidFill>
              </a:rPr>
              <a:t>att </a:t>
            </a:r>
            <a:r>
              <a:rPr lang="zh-CN" altLang="en-US" sz="2000">
                <a:solidFill>
                  <a:srgbClr val="9C0B15"/>
                </a:solidFill>
              </a:rPr>
              <a:t>-S app.o &gt; app.asm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以</a:t>
            </a:r>
            <a:r>
              <a:rPr lang="en-US" altLang="zh-CN" sz="2000">
                <a:sym typeface="+mn-ea"/>
              </a:rPr>
              <a:t>AT&amp;T</a:t>
            </a:r>
            <a:r>
              <a:rPr lang="zh-CN" altLang="en-US" sz="2000">
                <a:sym typeface="+mn-ea"/>
              </a:rPr>
              <a:t>格式反汇编</a:t>
            </a:r>
            <a:r>
              <a:rPr lang="en-US" altLang="zh-CN" sz="2000">
                <a:sym typeface="+mn-ea"/>
              </a:rPr>
              <a:t>app.o</a:t>
            </a:r>
            <a:r>
              <a:rPr lang="zh-CN" altLang="en-US" sz="2000">
                <a:sym typeface="+mn-ea"/>
              </a:rPr>
              <a:t>，并将反汇编结果放进</a:t>
            </a:r>
            <a:r>
              <a:rPr lang="en-US" altLang="zh-CN" sz="2000">
                <a:sym typeface="+mn-ea"/>
              </a:rPr>
              <a:t>app.asm</a:t>
            </a:r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4839970"/>
            <a:ext cx="5113655" cy="1896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测量运行时间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zh-CN" altLang="en-US" sz="2000"/>
              <a:t>	</a:t>
            </a:r>
            <a:r>
              <a:rPr lang="en-US" altLang="zh-CN" sz="2000"/>
              <a:t>	</a:t>
            </a:r>
            <a:r>
              <a:rPr lang="zh-CN" altLang="en-US" sz="2000"/>
              <a:t>如何评价不同代码的性能</a:t>
            </a:r>
            <a:r>
              <a:rPr lang="zh-CN" altLang="en-US" sz="2000"/>
              <a:t>高低呢？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解决方案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）使用</a:t>
            </a:r>
            <a:r>
              <a:rPr lang="en-US" altLang="zh-CN" sz="2000">
                <a:sym typeface="+mn-ea"/>
              </a:rPr>
              <a:t>time</a:t>
            </a:r>
            <a:r>
              <a:rPr lang="zh-CN" altLang="en-US" sz="2000">
                <a:sym typeface="+mn-ea"/>
              </a:rPr>
              <a:t>等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运行时库函数，测量程序运行的</a:t>
            </a:r>
            <a:r>
              <a:rPr lang="zh-CN" altLang="en-US" sz="2000">
                <a:sym typeface="+mn-ea"/>
              </a:rPr>
              <a:t>秒数。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）对于运行时间短的程序，使用</a:t>
            </a:r>
            <a:r>
              <a:rPr lang="zh-CN" altLang="en-US" sz="2000">
                <a:solidFill>
                  <a:srgbClr val="9C0B15"/>
                </a:solidFill>
              </a:rPr>
              <a:t>rdtsc指令读取CPU周期时间戳</a:t>
            </a:r>
            <a:r>
              <a:rPr lang="zh-CN" altLang="en-US" sz="2000"/>
              <a:t>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2890" y="2204085"/>
          <a:ext cx="9265285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070"/>
                <a:gridCol w="1624330"/>
                <a:gridCol w="1583055"/>
                <a:gridCol w="34658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源操作数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例子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读取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周期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时间戳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-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RDTSC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2890" y="3159760"/>
          <a:ext cx="9265285" cy="352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6415"/>
                <a:gridCol w="238887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指令操作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影响标志位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8991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 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← 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TIMESTAMP &amp; 0x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FFFFFFFF;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 ← 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TIMESTAMP 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&gt;&gt; 32;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14376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接受读取的寄存器为固定的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DX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。常用写法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如下：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inline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uint64_t rdtsc(void)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{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   uint32_t lo,hi;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   __asm__ __volatile__ ("rdtsc" : "=a" (lo), "=d" (hi));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   return ((uint64_t)hi &lt;&lt; 32) | lo;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}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SSE</a:t>
            </a:r>
            <a:r>
              <a:rPr lang="zh-CN" altLang="en-US" sz="2000" b="1">
                <a:solidFill>
                  <a:srgbClr val="9C0B15"/>
                </a:solidFill>
              </a:rPr>
              <a:t>指令集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历史</a:t>
            </a:r>
            <a:r>
              <a:rPr lang="zh-CN" altLang="en-US" sz="2000"/>
              <a:t>	</a:t>
            </a:r>
            <a:r>
              <a:rPr lang="en-US" altLang="zh-CN" sz="2000"/>
              <a:t>	Intel</a:t>
            </a:r>
            <a:r>
              <a:rPr lang="zh-CN" altLang="en-US" sz="2000"/>
              <a:t>在奔腾</a:t>
            </a:r>
            <a:r>
              <a:rPr lang="en-US" altLang="zh-CN" sz="2000"/>
              <a:t>3</a:t>
            </a:r>
            <a:r>
              <a:rPr lang="zh-CN" altLang="en-US" sz="2000"/>
              <a:t>中率先推出，替代了老旧的</a:t>
            </a:r>
            <a:r>
              <a:rPr lang="en-US" altLang="zh-CN" sz="2000"/>
              <a:t>x87</a:t>
            </a:r>
            <a:r>
              <a:rPr lang="zh-CN" altLang="en-US" sz="2000"/>
              <a:t>浮点处理器和</a:t>
            </a:r>
            <a:r>
              <a:rPr lang="en-US" altLang="zh-CN" sz="2000"/>
              <a:t>MMX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SSE1</a:t>
            </a:r>
            <a:r>
              <a:rPr lang="zh-CN" altLang="en-US" sz="2000">
                <a:sym typeface="+mn-ea"/>
              </a:rPr>
              <a:t>主要关注单精度浮点运算，具备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个</a:t>
            </a:r>
            <a:r>
              <a:rPr lang="en-US" altLang="zh-CN" sz="2000">
                <a:sym typeface="+mn-ea"/>
              </a:rPr>
              <a:t>128</a:t>
            </a:r>
            <a:r>
              <a:rPr lang="zh-CN" altLang="en-US" sz="2000">
                <a:sym typeface="+mn-ea"/>
              </a:rPr>
              <a:t>位浮点寄存器</a:t>
            </a:r>
            <a:r>
              <a:rPr lang="en-US" altLang="zh-CN" sz="2000">
                <a:sym typeface="+mn-ea"/>
              </a:rPr>
              <a:t>XMM0-7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SSE2</a:t>
            </a:r>
            <a:r>
              <a:rPr lang="zh-CN" altLang="en-US" sz="2000">
                <a:sym typeface="+mn-ea"/>
              </a:rPr>
              <a:t>增加了很多其它格式，如双精度浮点运算、</a:t>
            </a:r>
            <a:r>
              <a:rPr lang="en-US" altLang="zh-CN" sz="2000">
                <a:sym typeface="+mn-ea"/>
              </a:rPr>
              <a:t>8-64</a:t>
            </a:r>
            <a:r>
              <a:rPr lang="zh-CN" altLang="en-US" sz="2000">
                <a:sym typeface="+mn-ea"/>
              </a:rPr>
              <a:t>位整数运算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SSE3</a:t>
            </a:r>
            <a:r>
              <a:rPr lang="zh-CN" altLang="en-US" sz="2000">
                <a:sym typeface="+mn-ea"/>
              </a:rPr>
              <a:t>及</a:t>
            </a:r>
            <a:r>
              <a:rPr lang="zh-CN" altLang="en-US" sz="2000">
                <a:sym typeface="+mn-ea"/>
              </a:rPr>
              <a:t>之后增加了打包数据运算，允许在向量内做降维</a:t>
            </a:r>
            <a:r>
              <a:rPr lang="zh-CN" altLang="en-US" sz="2000">
                <a:sym typeface="+mn-ea"/>
              </a:rPr>
              <a:t>算法。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2890" y="2204085"/>
          <a:ext cx="9265285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070"/>
                <a:gridCol w="3001010"/>
                <a:gridCol w="36722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特色指令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全称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用途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VMOVDQU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向量移动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MOV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指令的向量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版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PADDD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向量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加法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两个向量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求和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VMOVQ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标量到向量低位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移动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MOV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指令的向量版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PEXTD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提取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提取向量中某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标量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PINSRD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插入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将标量插入向量中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某位置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VSHUF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打乱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打乱向量寄存器内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数据顺序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PUNPCKLDQ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低位解包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将两个向量解包成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一个向量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PUNPCK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HDQ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高位解包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将两个向量解包成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一个向量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PHADDD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横向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加法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向量内降维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求和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4320" y="6272530"/>
            <a:ext cx="4261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https://www.officedaytime.com/simd512e/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指令清单列表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一、数据传送指令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数据移动指令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栈操作指令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交换与查表指令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地址传送指令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1.5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标志传送指令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1.6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端口传送指令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二、算术运算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三、位操作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四、字符串操作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五、控制转移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六、处理机控制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1386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VMOVDQU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0995" y="166370"/>
            <a:ext cx="1493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rgbClr val="9C0B15"/>
                </a:solidFill>
              </a:rPr>
              <a:t>VMOVDQU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21815" y="166370"/>
            <a:ext cx="578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向量移动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59080" y="609600"/>
          <a:ext cx="9265285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070"/>
                <a:gridCol w="1624330"/>
                <a:gridCol w="1583055"/>
                <a:gridCol w="34658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源操作数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例子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向量移动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xmm/m128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xmm/m128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VMOVDQU XMM0, XMM1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0985" y="1571625"/>
          <a:ext cx="9265285" cy="503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5960"/>
                <a:gridCol w="348932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指令操作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影响标志位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23190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[0]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[0];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[1]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[1];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[2]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[2];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[3]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[3];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23190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MOV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指令类似，只能最多有一个操作数是内存操作数，且该内存操作数是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128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长。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指令清单列表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一、数据传送指令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数据移动指令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栈操作指令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交换与查表指令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地址传送指令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1.5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标志传送指令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1.6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端口传送指令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二、算术运算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三、位操作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四、字符串操作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五、控制转移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六、处理机控制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1386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PADDD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0995" y="166370"/>
            <a:ext cx="1493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rgbClr val="9C0B15"/>
                </a:solidFill>
              </a:rPr>
              <a:t>PADDD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1815" y="166370"/>
            <a:ext cx="578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向量</a:t>
            </a:r>
            <a:r>
              <a:rPr lang="zh-CN" altLang="en-US" sz="2000" b="1">
                <a:solidFill>
                  <a:srgbClr val="9C0B15"/>
                </a:solidFill>
              </a:rPr>
              <a:t>加法</a:t>
            </a:r>
            <a:endParaRPr lang="zh-CN" altLang="en-US" sz="2000" b="1">
              <a:solidFill>
                <a:srgbClr val="9C0B15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59080" y="609600"/>
          <a:ext cx="9265285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3710"/>
                <a:gridCol w="1457325"/>
                <a:gridCol w="2565400"/>
                <a:gridCol w="349885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源操作数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例子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向量加法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xmm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xmm+m128/xmm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PADDD</a:t>
                      </a:r>
                      <a:r>
                        <a:rPr lang="en-US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XMM0, XMM1, XMMWORD PTR[BX]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0985" y="1858010"/>
          <a:ext cx="9265285" cy="47478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5960"/>
                <a:gridCol w="348932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指令操作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影响标志位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21761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[0]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0[0] +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1[0]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[1]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0[1]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+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1[1]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[2]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[2]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+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1[2]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[3]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[3]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+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1[3]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21755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ADD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指令类似，但它有两个源操作数和一个独立的目的操作数，且目的操作数和源操作数并不一定要是同一个寄存器。此外，源操作数中可以包含一个内存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操作数。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GCC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内嵌汇编语法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GCC</a:t>
            </a:r>
            <a:r>
              <a:rPr lang="zh-CN" altLang="en-US" sz="2000" b="1">
                <a:solidFill>
                  <a:srgbClr val="9C0B15"/>
                </a:solidFill>
              </a:rPr>
              <a:t>编译器</a:t>
            </a:r>
            <a:endParaRPr lang="zh-CN" altLang="en-US" sz="2000" b="1">
              <a:solidFill>
                <a:srgbClr val="9C0B15"/>
              </a:solidFill>
            </a:endParaRPr>
          </a:p>
          <a:p>
            <a:r>
              <a:rPr lang="zh-CN" altLang="en-US" sz="2000" b="1">
                <a:solidFill>
                  <a:srgbClr val="00B0F0"/>
                </a:solidFill>
                <a:sym typeface="+mn-ea"/>
              </a:rPr>
              <a:t>					</a:t>
            </a:r>
            <a:endParaRPr lang="zh-CN" altLang="en-US" sz="200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" y="1447800"/>
            <a:ext cx="4323080" cy="4953635"/>
            <a:chOff x="6615" y="1980"/>
            <a:chExt cx="5970" cy="684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5" y="1980"/>
              <a:ext cx="5970" cy="684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5" y="8283"/>
              <a:ext cx="540" cy="37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11530" y="873125"/>
            <a:ext cx="2834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GNU Compiler Collection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2790" y="921385"/>
            <a:ext cx="501586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  <a:buSzTx/>
              <a:buFontTx/>
            </a:pPr>
            <a:r>
              <a:rPr lang="zh-CN" altLang="en-US" sz="2000">
                <a:sym typeface="+mn-ea"/>
              </a:rPr>
              <a:t>GCC其实是一个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编译器套装</a:t>
            </a:r>
            <a:r>
              <a:rPr lang="zh-CN" altLang="en-US" sz="2000">
                <a:sym typeface="+mn-ea"/>
              </a:rPr>
              <a:t>，它包括了C、C++、Fortran、Ada等语言的编译器。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zh-CN" altLang="en-US" sz="2000">
                <a:sym typeface="+mn-ea"/>
              </a:rPr>
              <a:t>当今世界最常用的编译器（之一，另一个是LLVM），是开源软件，也是自由软件。由GNU（GNU's not Unix）计划的Richard Stallman带头开发。在诞生之初，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叫做GNU C Compiler</a:t>
            </a:r>
            <a:r>
              <a:rPr lang="zh-CN" altLang="en-US" sz="2000">
                <a:sym typeface="+mn-ea"/>
              </a:rPr>
              <a:t>，因为其仅仅包括x86的C语言编译器。后来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功能逐渐扩张，包括了其它语言的编译器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zh-CN" altLang="en-US" sz="2000">
                <a:sym typeface="+mn-ea"/>
              </a:rPr>
              <a:t>其是由世界上最优秀的编译器作者合力编写的，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具备非常强的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代码优化能力</a:t>
            </a:r>
            <a:r>
              <a:rPr lang="zh-CN" altLang="en-US" sz="2000">
                <a:sym typeface="+mn-ea"/>
              </a:rPr>
              <a:t>。GCC -O3要比绝大多数汇编语言新手所写的程序来的要快。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  <a:sym typeface="+mn-ea"/>
              </a:rPr>
              <a:t>这意味着，通常是没有必要写汇编的；要写汇编，你就要比GCC快才可以，否则无意义。</a:t>
            </a:r>
            <a:endParaRPr lang="zh-CN" altLang="en-US" sz="20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AVX</a:t>
            </a:r>
            <a:r>
              <a:rPr lang="zh-CN" altLang="en-US" sz="2000" b="1">
                <a:solidFill>
                  <a:srgbClr val="9C0B15"/>
                </a:solidFill>
              </a:rPr>
              <a:t>指令集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历史</a:t>
            </a:r>
            <a:r>
              <a:rPr lang="zh-CN" altLang="en-US" sz="2000"/>
              <a:t>	</a:t>
            </a:r>
            <a:r>
              <a:rPr lang="en-US" altLang="zh-CN" sz="2000"/>
              <a:t>	Intel</a:t>
            </a:r>
            <a:r>
              <a:rPr lang="zh-CN" altLang="en-US" sz="2000"/>
              <a:t>在第二代</a:t>
            </a:r>
            <a:r>
              <a:rPr lang="en-US" altLang="zh-CN" sz="2000"/>
              <a:t>i7</a:t>
            </a:r>
            <a:r>
              <a:rPr lang="zh-CN" altLang="en-US" sz="2000"/>
              <a:t>中率先推出，替代了老旧的</a:t>
            </a:r>
            <a:r>
              <a:rPr lang="en-US" altLang="zh-CN" sz="2000"/>
              <a:t>SSE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AVX</a:t>
            </a:r>
            <a:r>
              <a:rPr lang="zh-CN" altLang="en-US" sz="2000">
                <a:sym typeface="+mn-ea"/>
              </a:rPr>
              <a:t>主要关注浮点运算，具备</a:t>
            </a:r>
            <a:r>
              <a:rPr lang="en-US" altLang="zh-CN" sz="2000">
                <a:sym typeface="+mn-ea"/>
              </a:rPr>
              <a:t>16</a:t>
            </a:r>
            <a:r>
              <a:rPr lang="zh-CN" altLang="en-US" sz="2000">
                <a:sym typeface="+mn-ea"/>
              </a:rPr>
              <a:t>个</a:t>
            </a:r>
            <a:r>
              <a:rPr lang="en-US" altLang="zh-CN" sz="2000">
                <a:sym typeface="+mn-ea"/>
              </a:rPr>
              <a:t>256</a:t>
            </a:r>
            <a:r>
              <a:rPr lang="zh-CN" altLang="en-US" sz="2000">
                <a:sym typeface="+mn-ea"/>
              </a:rPr>
              <a:t>位寄存器</a:t>
            </a:r>
            <a:r>
              <a:rPr lang="en-US" altLang="zh-CN" sz="2000">
                <a:sym typeface="+mn-ea"/>
              </a:rPr>
              <a:t>YMM0-15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AVX2</a:t>
            </a:r>
            <a:r>
              <a:rPr lang="zh-CN" altLang="en-US" sz="2000">
                <a:sym typeface="+mn-ea"/>
              </a:rPr>
              <a:t>进一步扩张到</a:t>
            </a:r>
            <a:r>
              <a:rPr lang="en-US" altLang="zh-CN" sz="2000">
                <a:sym typeface="+mn-ea"/>
              </a:rPr>
              <a:t>8-64</a:t>
            </a:r>
            <a:r>
              <a:rPr lang="zh-CN" altLang="en-US" sz="2000">
                <a:sym typeface="+mn-ea"/>
              </a:rPr>
              <a:t>位整数运算，并增加很多实用</a:t>
            </a:r>
            <a:r>
              <a:rPr lang="zh-CN" altLang="en-US" sz="2000">
                <a:sym typeface="+mn-ea"/>
              </a:rPr>
              <a:t>指令。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AVX-512</a:t>
            </a:r>
            <a:r>
              <a:rPr lang="zh-CN" altLang="en-US" sz="2000">
                <a:sym typeface="+mn-ea"/>
              </a:rPr>
              <a:t>扩张寄存器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32</a:t>
            </a:r>
            <a:r>
              <a:rPr lang="zh-CN" altLang="en-US" sz="2000">
                <a:sym typeface="+mn-ea"/>
              </a:rPr>
              <a:t>个</a:t>
            </a:r>
            <a:r>
              <a:rPr lang="en-US" altLang="zh-CN" sz="2000">
                <a:sym typeface="+mn-ea"/>
              </a:rPr>
              <a:t>512</a:t>
            </a:r>
            <a:r>
              <a:rPr lang="zh-CN" altLang="en-US" sz="2000">
                <a:sym typeface="+mn-ea"/>
              </a:rPr>
              <a:t>位</a:t>
            </a:r>
            <a:r>
              <a:rPr lang="en-US" altLang="zh-CN" sz="2000">
                <a:sym typeface="+mn-ea"/>
              </a:rPr>
              <a:t>ZMM0-31</a:t>
            </a:r>
            <a:r>
              <a:rPr lang="zh-CN" altLang="en-US" sz="2000">
                <a:sym typeface="+mn-ea"/>
              </a:rPr>
              <a:t>，外加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个掩码</a:t>
            </a:r>
            <a:r>
              <a:rPr lang="en-US" altLang="zh-CN" sz="2000">
                <a:sym typeface="+mn-ea"/>
              </a:rPr>
              <a:t>K0-K7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2890" y="2204085"/>
          <a:ext cx="9265285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380"/>
                <a:gridCol w="1969770"/>
                <a:gridCol w="438213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特色指令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全称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用途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PBROADCASTD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标量广播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将向量寄存器全部填充成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某标量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VPBROADCASTI32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X2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双标量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广播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将向量寄存器全部填充成某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对标量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VBLENDD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混合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将两个向量混合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起来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VPMASKMOVD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掩码移动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将一个向量的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选中部分移动到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另一个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VPGATHERDD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收集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将标量收集成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向量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VPSCATTERDD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分散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将向量分散成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标量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VPCOMPRESSD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压缩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收紧向量中有意义的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部分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VPEXPANDD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解压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分散向量中有意义的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部分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VCMPUD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向量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比较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比较两个向量以产生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掩码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4320" y="6272530"/>
            <a:ext cx="4261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https://www.officedaytime.com/simd512e/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指令清单列表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一、数据传送指令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数据移动指令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栈操作指令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交换与查表指令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地址传送指令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1.5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标志传送指令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1.6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端口传送指令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二、算术运算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三、位操作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四、字符串操作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五、控制转移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六、处理机控制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2280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VPBROADCASTD</a:t>
            </a:r>
            <a:endParaRPr lang="en-US" altLang="zh-CN" sz="2000" b="1">
              <a:solidFill>
                <a:srgbClr val="9C0B15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8225" y="166370"/>
            <a:ext cx="2066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>
                <a:solidFill>
                  <a:srgbClr val="9C0B15"/>
                </a:solidFill>
                <a:sym typeface="+mn-ea"/>
              </a:rPr>
              <a:t>VPBROADCASTD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1815" y="166370"/>
            <a:ext cx="578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标量广播</a:t>
            </a:r>
            <a:endParaRPr lang="zh-CN" altLang="en-US" sz="2000" b="1">
              <a:solidFill>
                <a:srgbClr val="9C0B15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59080" y="609600"/>
          <a:ext cx="9265285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3710"/>
                <a:gridCol w="1680845"/>
                <a:gridCol w="1939925"/>
                <a:gridCol w="39008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操作类别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源操作数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例子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标量广播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ymm/zmm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mem/reg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VPBROADCASTD </a:t>
                      </a: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YMM0,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DWORD PTR[</a:t>
                      </a: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RSP+4]</a:t>
                      </a:r>
                      <a:endParaRPr 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0985" y="1863090"/>
          <a:ext cx="9265285" cy="45675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5960"/>
                <a:gridCol w="348932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指令操作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影响标志位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0460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[0]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[1]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[2]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[3]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[4]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[5]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[6]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目的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[7] ←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</a:t>
                      </a: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11252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MOV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类似，但源操作数是一个标量。该值将同一个源操作数填充到一个向量内的全部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位置。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SSE指令集示例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SSE</a:t>
            </a:r>
            <a:r>
              <a:rPr lang="zh-CN" altLang="en-US" sz="2000" b="1">
                <a:solidFill>
                  <a:srgbClr val="9C0B15"/>
                </a:solidFill>
              </a:rPr>
              <a:t>指令集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题目要求</a:t>
            </a:r>
            <a:r>
              <a:rPr lang="zh-CN" altLang="en-US" sz="2000"/>
              <a:t>	有如下</a:t>
            </a:r>
            <a:r>
              <a:rPr lang="en-US" altLang="zh-CN" sz="2000"/>
              <a:t>C</a:t>
            </a:r>
            <a:r>
              <a:rPr lang="zh-CN" altLang="en-US" sz="2000"/>
              <a:t>语言程序片段，性能不足，要求使用</a:t>
            </a:r>
            <a:r>
              <a:rPr lang="en-US" altLang="zh-CN" sz="2000"/>
              <a:t>SSE</a:t>
            </a:r>
            <a:r>
              <a:rPr lang="zh-CN" altLang="en-US" sz="2000"/>
              <a:t>指令集优化其性能。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已知它原来使用默认编译选项</a:t>
            </a:r>
            <a:r>
              <a:rPr lang="zh-CN" altLang="en-US" sz="2000"/>
              <a:t>编译。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思路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观察该程序，发现</a:t>
            </a:r>
            <a:r>
              <a:rPr lang="en-US" altLang="zh-CN" sz="2000"/>
              <a:t>dest[i]</a:t>
            </a:r>
            <a:r>
              <a:rPr lang="zh-CN" altLang="en-US" sz="2000"/>
              <a:t>与</a:t>
            </a:r>
            <a:r>
              <a:rPr lang="en-US" altLang="zh-CN" sz="2000"/>
              <a:t>src0[i]</a:t>
            </a:r>
            <a:r>
              <a:rPr lang="zh-CN" altLang="en-US" sz="2000"/>
              <a:t>、</a:t>
            </a:r>
            <a:r>
              <a:rPr lang="en-US" altLang="zh-CN" sz="2000"/>
              <a:t>src1[i]</a:t>
            </a:r>
            <a:r>
              <a:rPr lang="zh-CN" altLang="en-US" sz="2000"/>
              <a:t>一一对应，因此在合适的</a:t>
            </a:r>
            <a:r>
              <a:rPr lang="en-US" altLang="zh-CN" sz="2000">
                <a:sym typeface="+mn-ea"/>
              </a:rPr>
              <a:t>			</a:t>
            </a:r>
            <a:r>
              <a:rPr lang="zh-CN" altLang="en-US" sz="2000"/>
              <a:t>优化等级下编译器应该可以将其自动向量化。先调整编译器优化等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级到</a:t>
            </a:r>
            <a:r>
              <a:rPr lang="en-US" altLang="zh-CN" sz="2000"/>
              <a:t>-O3 -Otime</a:t>
            </a:r>
            <a:r>
              <a:rPr lang="zh-CN" altLang="en-US" sz="2000"/>
              <a:t>进行重新编译，然后使用</a:t>
            </a:r>
            <a:r>
              <a:rPr lang="en-US" altLang="zh-CN" sz="2000"/>
              <a:t>objdump</a:t>
            </a:r>
            <a:r>
              <a:rPr lang="zh-CN" altLang="en-US" sz="2000"/>
              <a:t>来查看生成的汇编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码，确认是否生成</a:t>
            </a:r>
            <a:r>
              <a:rPr lang="en-US" altLang="zh-CN" sz="2000"/>
              <a:t>sse</a:t>
            </a:r>
            <a:r>
              <a:rPr lang="zh-CN" altLang="en-US" sz="2000"/>
              <a:t>指令。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en-US" altLang="zh-CN" sz="2000"/>
              <a:t>objdump -M </a:t>
            </a:r>
            <a:r>
              <a:rPr lang="en-US" altLang="zh-CN" sz="2000"/>
              <a:t>intel -S compute.o &gt; compute.asm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4098925" y="1640840"/>
            <a:ext cx="5664835" cy="322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void compute(void) 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{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uint32_t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temp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for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(int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 0;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&lt;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ARRAY_SIZE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++) {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temp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src0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] * 0x12345678;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temp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+=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src1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] * 0x76543210;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temp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*= 0xA0A00505;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dest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[i] =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temp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+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src1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[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i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];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}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}</a:t>
            </a:r>
            <a:endParaRPr lang="en-US" altLang="zh-CN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375" y="1640840"/>
            <a:ext cx="3936365" cy="322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#include "stdio.h"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#include "stdlib.h"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#include "string.h"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#include "stdint.h"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#define ARRAY_SIZE 1024*1024*16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uint32_t src0[ARRAY_SIZE];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uint32_t src1[ARRAY_SIZE];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uint32_t dest[ARRAY_SIZE];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SSE指令集示例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SSE</a:t>
            </a:r>
            <a:r>
              <a:rPr lang="zh-CN" altLang="en-US" sz="2000" b="1">
                <a:solidFill>
                  <a:srgbClr val="9C0B15"/>
                </a:solidFill>
              </a:rPr>
              <a:t>指令集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3572"/>
          <a:stretch>
            <a:fillRect/>
          </a:stretch>
        </p:blipFill>
        <p:spPr>
          <a:xfrm>
            <a:off x="1232535" y="576580"/>
            <a:ext cx="7322185" cy="6105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SSE指令集示例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AVX</a:t>
            </a:r>
            <a:r>
              <a:rPr lang="zh-CN" altLang="en-US" sz="2000" b="1">
                <a:solidFill>
                  <a:srgbClr val="9C0B15"/>
                </a:solidFill>
              </a:rPr>
              <a:t>指令集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题目要求</a:t>
            </a:r>
            <a:r>
              <a:rPr lang="zh-CN" altLang="en-US" sz="2000"/>
              <a:t>	上题</a:t>
            </a:r>
            <a:r>
              <a:rPr lang="en-US" altLang="zh-CN" sz="2000"/>
              <a:t>C</a:t>
            </a:r>
            <a:r>
              <a:rPr lang="zh-CN" altLang="en-US" sz="2000"/>
              <a:t>语言片段在启用</a:t>
            </a:r>
            <a:r>
              <a:rPr lang="en-US" altLang="zh-CN" sz="2000"/>
              <a:t>SSE</a:t>
            </a:r>
            <a:r>
              <a:rPr lang="zh-CN" altLang="en-US" sz="2000"/>
              <a:t>后性能仍显不足，需要启用</a:t>
            </a:r>
            <a:r>
              <a:rPr lang="en-US" altLang="zh-CN" sz="2000"/>
              <a:t>AVX-512</a:t>
            </a:r>
            <a:r>
              <a:rPr lang="zh-CN" altLang="en-US" sz="2000"/>
              <a:t>来加</a:t>
            </a:r>
            <a:r>
              <a:rPr lang="zh-CN" altLang="en-US" sz="2000">
                <a:sym typeface="+mn-ea"/>
              </a:rPr>
              <a:t>			</a:t>
            </a:r>
            <a:r>
              <a:rPr lang="zh-CN" altLang="en-US" sz="2000"/>
              <a:t>速。然而，使用的某编译器版本最多只能自动生成</a:t>
            </a:r>
            <a:r>
              <a:rPr lang="en-US" altLang="zh-CN" sz="2000"/>
              <a:t>AVX2</a:t>
            </a:r>
            <a:r>
              <a:rPr lang="zh-CN" altLang="en-US" sz="2000"/>
              <a:t>指令，暂无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法生成</a:t>
            </a:r>
            <a:r>
              <a:rPr lang="en-US" altLang="zh-CN" sz="2000"/>
              <a:t>AVX-512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just"/>
            <a:r>
              <a:rPr lang="zh-CN" altLang="en-US" sz="2000" b="1">
                <a:solidFill>
                  <a:srgbClr val="9C0B15"/>
                </a:solidFill>
              </a:rPr>
              <a:t>思路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必须手写</a:t>
            </a:r>
            <a:r>
              <a:rPr lang="en-US" altLang="zh-CN" sz="2000"/>
              <a:t>AVX-512</a:t>
            </a:r>
            <a:r>
              <a:rPr lang="zh-CN" altLang="en-US" sz="2000"/>
              <a:t>指令来进行加速。考虑到要编写的只是一个计算</a:t>
            </a:r>
            <a:r>
              <a:rPr lang="en-US" altLang="zh-CN" sz="2000">
                <a:sym typeface="+mn-ea"/>
              </a:rPr>
              <a:t>			</a:t>
            </a:r>
            <a:r>
              <a:rPr lang="zh-CN" altLang="en-US" sz="2000"/>
              <a:t>核，使用内嵌汇编非常合适。</a:t>
            </a:r>
            <a:endParaRPr lang="zh-CN" altLang="en-US" sz="2000"/>
          </a:p>
          <a:p>
            <a:pPr algn="just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当然，也可以使用</a:t>
            </a:r>
            <a:r>
              <a:rPr lang="en-US" altLang="zh-CN" sz="2000"/>
              <a:t>AVX-512 intrinsics (</a:t>
            </a:r>
            <a:r>
              <a:rPr lang="zh-CN" altLang="en-US" sz="2000"/>
              <a:t>课后自行了解；实际上是封装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好的、长得看起来像</a:t>
            </a:r>
            <a:r>
              <a:rPr lang="en-US" altLang="zh-CN" sz="2000"/>
              <a:t>C</a:t>
            </a:r>
            <a:r>
              <a:rPr lang="zh-CN" altLang="en-US" sz="2000"/>
              <a:t>语言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/>
              <a:t>AVX-512</a:t>
            </a:r>
            <a:r>
              <a:rPr lang="zh-CN" altLang="en-US" sz="2000"/>
              <a:t>指令</a:t>
            </a:r>
            <a:r>
              <a:rPr lang="en-US" altLang="zh-CN" sz="2000"/>
              <a:t>)</a:t>
            </a:r>
            <a:endParaRPr lang="en-US" altLang="zh-CN" sz="2000"/>
          </a:p>
          <a:p>
            <a:pPr algn="just"/>
            <a:endParaRPr lang="en-US" altLang="zh-CN" sz="2000"/>
          </a:p>
          <a:p>
            <a:pPr algn="just"/>
            <a:endParaRPr lang="en-US" altLang="zh-CN" sz="2000"/>
          </a:p>
          <a:p>
            <a:pPr algn="just"/>
            <a:endParaRPr lang="en-US" altLang="zh-CN" sz="2000"/>
          </a:p>
          <a:p>
            <a:pPr algn="just"/>
            <a:endParaRPr lang="en-US" altLang="zh-CN" sz="2000"/>
          </a:p>
          <a:p>
            <a:pPr algn="just"/>
            <a:r>
              <a:rPr lang="zh-CN" altLang="en-US" sz="2000" b="1">
                <a:solidFill>
                  <a:srgbClr val="9C0B15"/>
                </a:solidFill>
              </a:rPr>
              <a:t>实现</a:t>
            </a:r>
            <a:r>
              <a:rPr lang="en-US" altLang="zh-CN" sz="2000"/>
              <a:t>		AVX-512</a:t>
            </a:r>
            <a:r>
              <a:rPr lang="zh-CN" altLang="en-US" sz="2000"/>
              <a:t>的寄存器长度为</a:t>
            </a:r>
            <a:r>
              <a:rPr lang="en-US" altLang="zh-CN" sz="2000"/>
              <a:t>512</a:t>
            </a:r>
            <a:r>
              <a:rPr lang="zh-CN" altLang="en-US" sz="2000"/>
              <a:t>位，因此一次可以运算</a:t>
            </a:r>
            <a:r>
              <a:rPr lang="en-US" altLang="zh-CN" sz="2000"/>
              <a:t>16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位数。加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载时，一次加载</a:t>
            </a:r>
            <a:r>
              <a:rPr lang="en-US" altLang="zh-CN" sz="2000"/>
              <a:t>16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位数能最大化性能。几个常量则可以使用广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播指令预先加载到寄存器里面</a:t>
            </a:r>
            <a:r>
              <a:rPr lang="zh-CN" altLang="en-US" sz="2000"/>
              <a:t>去。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SSE指令集示例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159385"/>
            <a:ext cx="945007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AVX</a:t>
            </a:r>
            <a:r>
              <a:rPr lang="zh-CN" altLang="en-US" sz="2000" b="1">
                <a:solidFill>
                  <a:srgbClr val="9C0B15"/>
                </a:solidFill>
              </a:rPr>
              <a:t>指令集</a:t>
            </a:r>
            <a:r>
              <a:rPr lang="zh-CN" altLang="en-US" sz="2000" b="1">
                <a:solidFill>
                  <a:srgbClr val="9C0B15"/>
                </a:solidFill>
              </a:rPr>
              <a:t>示例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C00000"/>
                </a:solidFill>
              </a:rPr>
              <a:t>__asm__ __volatile__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C00000"/>
                </a:solidFill>
              </a:rPr>
              <a:t>(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	xor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%%rcx,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sz="1600" b="1">
                <a:solidFill>
                  <a:srgbClr val="00B0F0"/>
                </a:solidFill>
              </a:rPr>
              <a:t>%%rcx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	lea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</a:t>
            </a:r>
            <a:r>
              <a:rPr lang="zh-CN" altLang="en-US" sz="1600" b="1">
                <a:solidFill>
                  <a:srgbClr val="92D050"/>
                </a:solidFill>
              </a:rPr>
              <a:t>[src0]</a:t>
            </a:r>
            <a:r>
              <a:rPr lang="en-US" sz="1600" b="1">
                <a:solidFill>
                  <a:srgbClr val="00B0F0"/>
                </a:solidFill>
              </a:rPr>
              <a:t>,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sz="1600" b="1">
                <a:solidFill>
                  <a:srgbClr val="00B0F0"/>
                </a:solidFill>
              </a:rPr>
              <a:t>%%rbx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lea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</a:t>
            </a:r>
            <a:r>
              <a:rPr lang="zh-CN" altLang="en-US" sz="1600" b="1">
                <a:solidFill>
                  <a:srgbClr val="92D050"/>
                </a:solidFill>
              </a:rPr>
              <a:t>[src1]</a:t>
            </a:r>
            <a:r>
              <a:rPr lang="en-US" sz="1600" b="1">
                <a:solidFill>
                  <a:srgbClr val="00B0F0"/>
                </a:solidFill>
              </a:rPr>
              <a:t>,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sz="1600" b="1">
                <a:solidFill>
                  <a:srgbClr val="00B0F0"/>
                </a:solidFill>
              </a:rPr>
              <a:t>%%rsi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lea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</a:t>
            </a:r>
            <a:r>
              <a:rPr lang="zh-CN" altLang="en-US" sz="1600" b="1">
                <a:solidFill>
                  <a:srgbClr val="92D050"/>
                </a:solidFill>
              </a:rPr>
              <a:t>[dest]</a:t>
            </a:r>
            <a:r>
              <a:rPr lang="en-US" sz="1600" b="1">
                <a:solidFill>
                  <a:srgbClr val="00B0F0"/>
                </a:solidFill>
              </a:rPr>
              <a:t>,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sz="1600" b="1">
                <a:solidFill>
                  <a:srgbClr val="00B0F0"/>
                </a:solidFill>
              </a:rPr>
              <a:t>%%rdi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vpbroadcastd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%</a:t>
            </a:r>
            <a:r>
              <a:rPr lang="zh-CN" altLang="en-US" sz="1600" b="1">
                <a:solidFill>
                  <a:srgbClr val="92D050"/>
                </a:solidFill>
              </a:rPr>
              <a:t>[const0]</a:t>
            </a:r>
            <a:r>
              <a:rPr lang="en-US" sz="1600" b="1">
                <a:solidFill>
                  <a:srgbClr val="00B0F0"/>
                </a:solidFill>
              </a:rPr>
              <a:t>, %%zmm3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vpbroadcastd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%</a:t>
            </a:r>
            <a:r>
              <a:rPr lang="zh-CN" altLang="en-US" sz="1600" b="1">
                <a:solidFill>
                  <a:srgbClr val="92D050"/>
                </a:solidFill>
              </a:rPr>
              <a:t>[const1]</a:t>
            </a:r>
            <a:r>
              <a:rPr lang="en-US" sz="1600" b="1">
                <a:solidFill>
                  <a:srgbClr val="00B0F0"/>
                </a:solidFill>
              </a:rPr>
              <a:t>,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sz="1600" b="1">
                <a:solidFill>
                  <a:srgbClr val="00B0F0"/>
                </a:solidFill>
              </a:rPr>
              <a:t>%%zmm4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vpbroadcastd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%</a:t>
            </a:r>
            <a:r>
              <a:rPr lang="zh-CN" altLang="en-US" sz="1600" b="1">
                <a:solidFill>
                  <a:srgbClr val="92D050"/>
                </a:solidFill>
              </a:rPr>
              <a:t>[const2]</a:t>
            </a:r>
            <a:r>
              <a:rPr lang="en-US" sz="1600" b="1">
                <a:solidFill>
                  <a:srgbClr val="00B0F0"/>
                </a:solidFill>
              </a:rPr>
              <a:t>, %%zmm5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zh-CN" altLang="en-US" sz="1600" b="1">
                <a:solidFill>
                  <a:srgbClr val="C00000"/>
                </a:solidFill>
              </a:rPr>
              <a:t>1: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vpmulld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(%%rbx,%%rcx,1),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sz="1600" b="1">
                <a:solidFill>
                  <a:srgbClr val="00B0F0"/>
                </a:solidFill>
              </a:rPr>
              <a:t>%%zmm3, %%zmm0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vmovdqu32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(%%rsi,%%rcx,1), %%zmm1	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vpmulld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%%zmm1, %%zmm4, %%zmm2	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vpaddd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%%zmm0, %%zmm2, %%zmm2	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vpmulld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%%zmm2, %%zmm5, %%zmm2	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vpaddd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%%zmm2, %%zmm1, %%zmm2	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vmovdqu32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%%zmm2, (%%rdi,%%rcx,1)		\n"         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add		$0x40, %%rcx			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cmp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en-US" sz="1600" b="1">
                <a:solidFill>
                  <a:srgbClr val="00B0F0"/>
                </a:solidFill>
              </a:rPr>
              <a:t>%%rcx, %</a:t>
            </a:r>
            <a:r>
              <a:rPr lang="zh-CN" altLang="en-US" sz="1600" b="1">
                <a:solidFill>
                  <a:srgbClr val="92D050"/>
                </a:solidFill>
              </a:rPr>
              <a:t>[limit]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"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jne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C00000"/>
                </a:solidFill>
              </a:rPr>
              <a:t>1b</a:t>
            </a:r>
            <a:r>
              <a:rPr lang="en-US" altLang="zh-CN" sz="1600" b="1">
                <a:solidFill>
                  <a:srgbClr val="C00000"/>
                </a:solidFill>
              </a:rPr>
              <a:t>				</a:t>
            </a:r>
            <a:r>
              <a:rPr lang="en-US" sz="1600" b="1">
                <a:solidFill>
                  <a:srgbClr val="00B0F0"/>
                </a:solidFill>
              </a:rPr>
              <a:t>\n"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:	</a:t>
            </a:r>
            <a:r>
              <a:rPr lang="zh-CN" altLang="en-US" sz="1600" b="1">
                <a:solidFill>
                  <a:srgbClr val="92D050"/>
                </a:solidFill>
              </a:rPr>
              <a:t>[dest]</a:t>
            </a:r>
            <a:r>
              <a:rPr lang="en-US" sz="1600" b="1">
                <a:solidFill>
                  <a:srgbClr val="00B0F0"/>
                </a:solidFill>
              </a:rPr>
              <a:t>"=m"(</a:t>
            </a:r>
            <a:r>
              <a:rPr lang="zh-CN" altLang="en-US" sz="1600" b="1">
                <a:solidFill>
                  <a:srgbClr val="92D050"/>
                </a:solidFill>
              </a:rPr>
              <a:t>dest</a:t>
            </a:r>
            <a:r>
              <a:rPr lang="en-US" sz="1600" b="1">
                <a:solidFill>
                  <a:srgbClr val="00B0F0"/>
                </a:solidFill>
              </a:rPr>
              <a:t>)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:	</a:t>
            </a:r>
            <a:r>
              <a:rPr lang="zh-CN" altLang="en-US" sz="1600" b="1">
                <a:solidFill>
                  <a:srgbClr val="92D050"/>
                </a:solidFill>
              </a:rPr>
              <a:t>[src0]</a:t>
            </a:r>
            <a:r>
              <a:rPr lang="en-US" sz="1600" b="1">
                <a:solidFill>
                  <a:srgbClr val="00B0F0"/>
                </a:solidFill>
              </a:rPr>
              <a:t>"m"(</a:t>
            </a:r>
            <a:r>
              <a:rPr lang="zh-CN" altLang="en-US" sz="1600" b="1">
                <a:solidFill>
                  <a:srgbClr val="92D050"/>
                </a:solidFill>
              </a:rPr>
              <a:t>src0</a:t>
            </a:r>
            <a:r>
              <a:rPr lang="en-US" sz="1600" b="1">
                <a:solidFill>
                  <a:srgbClr val="00B0F0"/>
                </a:solidFill>
              </a:rPr>
              <a:t>), </a:t>
            </a:r>
            <a:r>
              <a:rPr lang="zh-CN" altLang="en-US" sz="1600" b="1">
                <a:solidFill>
                  <a:srgbClr val="92D050"/>
                </a:solidFill>
              </a:rPr>
              <a:t>[src1]</a:t>
            </a:r>
            <a:r>
              <a:rPr lang="en-US" sz="1600" b="1">
                <a:solidFill>
                  <a:srgbClr val="00B0F0"/>
                </a:solidFill>
              </a:rPr>
              <a:t>"m"(</a:t>
            </a:r>
            <a:r>
              <a:rPr lang="zh-CN" altLang="en-US" sz="1600" b="1">
                <a:solidFill>
                  <a:srgbClr val="92D050"/>
                </a:solidFill>
              </a:rPr>
              <a:t>src1</a:t>
            </a:r>
            <a:r>
              <a:rPr lang="en-US" sz="1600" b="1">
                <a:solidFill>
                  <a:srgbClr val="00B0F0"/>
                </a:solidFill>
              </a:rPr>
              <a:t>), </a:t>
            </a:r>
            <a:r>
              <a:rPr lang="zh-CN" altLang="en-US" sz="1600" b="1">
                <a:solidFill>
                  <a:srgbClr val="92D050"/>
                </a:solidFill>
              </a:rPr>
              <a:t>[const0]</a:t>
            </a:r>
            <a:r>
              <a:rPr lang="en-US" sz="1600" b="1">
                <a:solidFill>
                  <a:srgbClr val="00B0F0"/>
                </a:solidFill>
              </a:rPr>
              <a:t>"m"(</a:t>
            </a:r>
            <a:r>
              <a:rPr lang="zh-CN" altLang="en-US" sz="1600" b="1">
                <a:solidFill>
                  <a:srgbClr val="92D050"/>
                </a:solidFill>
              </a:rPr>
              <a:t>const0</a:t>
            </a:r>
            <a:r>
              <a:rPr lang="en-US" sz="1600" b="1">
                <a:solidFill>
                  <a:srgbClr val="00B0F0"/>
                </a:solidFill>
              </a:rPr>
              <a:t>),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92D050"/>
                </a:solidFill>
              </a:rPr>
              <a:t>[const1]</a:t>
            </a:r>
            <a:r>
              <a:rPr lang="en-US" sz="1600" b="1">
                <a:solidFill>
                  <a:srgbClr val="00B0F0"/>
                </a:solidFill>
              </a:rPr>
              <a:t>"m"(</a:t>
            </a:r>
            <a:r>
              <a:rPr lang="zh-CN" altLang="en-US" sz="1600" b="1">
                <a:solidFill>
                  <a:srgbClr val="92D050"/>
                </a:solidFill>
              </a:rPr>
              <a:t>const1</a:t>
            </a:r>
            <a:r>
              <a:rPr lang="en-US" sz="1600" b="1">
                <a:solidFill>
                  <a:srgbClr val="00B0F0"/>
                </a:solidFill>
              </a:rPr>
              <a:t>), </a:t>
            </a:r>
            <a:r>
              <a:rPr lang="zh-CN" altLang="en-US" sz="1600" b="1">
                <a:solidFill>
                  <a:srgbClr val="92D050"/>
                </a:solidFill>
              </a:rPr>
              <a:t>[const2]</a:t>
            </a:r>
            <a:r>
              <a:rPr lang="en-US" sz="1600" b="1">
                <a:solidFill>
                  <a:srgbClr val="00B0F0"/>
                </a:solidFill>
              </a:rPr>
              <a:t>"m"(</a:t>
            </a:r>
            <a:r>
              <a:rPr lang="zh-CN" altLang="en-US" sz="1600" b="1">
                <a:solidFill>
                  <a:srgbClr val="92D050"/>
                </a:solidFill>
              </a:rPr>
              <a:t>const2</a:t>
            </a:r>
            <a:r>
              <a:rPr lang="en-US" sz="1600" b="1">
                <a:solidFill>
                  <a:srgbClr val="00B0F0"/>
                </a:solidFill>
              </a:rPr>
              <a:t>), </a:t>
            </a:r>
            <a:r>
              <a:rPr lang="zh-CN" altLang="en-US" sz="1600" b="1">
                <a:solidFill>
                  <a:srgbClr val="92D050"/>
                </a:solidFill>
              </a:rPr>
              <a:t>[limit]</a:t>
            </a:r>
            <a:r>
              <a:rPr lang="en-US" sz="1600" b="1">
                <a:solidFill>
                  <a:srgbClr val="00B0F0"/>
                </a:solidFill>
              </a:rPr>
              <a:t>"r"(</a:t>
            </a:r>
            <a:r>
              <a:rPr lang="zh-CN" altLang="en-US" sz="1600" b="1">
                <a:solidFill>
                  <a:srgbClr val="92D050"/>
                </a:solidFill>
              </a:rPr>
              <a:t>limit</a:t>
            </a:r>
            <a:r>
              <a:rPr lang="en-US" sz="1600" b="1">
                <a:solidFill>
                  <a:srgbClr val="00B0F0"/>
                </a:solidFill>
              </a:rPr>
              <a:t>)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sz="1600" b="1">
                <a:solidFill>
                  <a:srgbClr val="00B0F0"/>
                </a:solidFill>
              </a:rPr>
              <a:t>:	"%rbx","%rcx","%rsi","%rdi","memory","cc",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	"%zmm0","%zmm1","%zmm2","%zmm3","%zmm4","%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zmm5"</a:t>
            </a:r>
            <a:endParaRPr 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C00000"/>
                </a:solidFill>
              </a:rPr>
              <a:t>);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GCC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简介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内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嵌汇编语法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2022.10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GCC</a:t>
            </a:r>
            <a:r>
              <a:rPr lang="zh-CN" altLang="en-US" sz="2000" b="1">
                <a:solidFill>
                  <a:srgbClr val="9C0B15"/>
                </a:solidFill>
              </a:rPr>
              <a:t>基本使用（</a:t>
            </a:r>
            <a:r>
              <a:rPr lang="en-US" altLang="zh-CN" sz="2000" b="1">
                <a:solidFill>
                  <a:srgbClr val="9C0B15"/>
                </a:solidFill>
              </a:rPr>
              <a:t>Windows</a:t>
            </a:r>
            <a:r>
              <a:rPr lang="zh-CN" altLang="en-US" sz="2000" b="1">
                <a:solidFill>
                  <a:srgbClr val="9C0B15"/>
                </a:solidFill>
              </a:rPr>
              <a:t>下）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安装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将其解压到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盘根文件夹目录（或任何其它什么地方，路径不要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有空格和中文），并且将文件夹内的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bin和include</a:t>
            </a:r>
            <a:r>
              <a:rPr lang="zh-CN" altLang="en-US" sz="2000">
                <a:sym typeface="+mn-ea"/>
              </a:rPr>
              <a:t>均添加到系统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环境</a:t>
            </a:r>
            <a:r>
              <a:rPr lang="zh-CN" altLang="en-US" sz="2000">
                <a:sym typeface="+mn-ea"/>
              </a:rPr>
              <a:t>变量。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添加到</a:t>
            </a:r>
            <a:r>
              <a:rPr lang="zh-CN" altLang="en-US" sz="2000">
                <a:sym typeface="+mn-ea"/>
              </a:rPr>
              <a:t>环境变量</a:t>
            </a:r>
            <a:r>
              <a:rPr lang="zh-CN" altLang="en-US" sz="2000">
                <a:sym typeface="+mn-ea"/>
              </a:rPr>
              <a:t>的方法：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此电脑 -&gt; 右键菜单 -&gt; 属性-&gt; 高级系统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设置 -&gt; 高级 -&gt; 环境变量 -&gt; 系统变量 -&gt; Path</a:t>
            </a:r>
            <a:r>
              <a:rPr lang="zh-CN" altLang="en-US" sz="2000">
                <a:sym typeface="+mn-ea"/>
              </a:rPr>
              <a:t>，添加路径</a:t>
            </a:r>
            <a:r>
              <a:rPr lang="zh-CN" altLang="en-US" sz="2000">
                <a:sym typeface="+mn-ea"/>
              </a:rPr>
              <a:t>即可。</a:t>
            </a:r>
            <a:endParaRPr lang="zh-CN" altLang="en-US" sz="2000">
              <a:sym typeface="+mn-ea"/>
            </a:endParaRPr>
          </a:p>
          <a:p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安装完后 gcc -v，有输出便证明安装完成</a:t>
            </a:r>
            <a:r>
              <a:rPr lang="en-US" altLang="zh-CN" sz="2000">
                <a:sym typeface="+mn-ea"/>
              </a:rPr>
              <a:t>。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使用方法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gcc -O2 source.c -o app.exe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-O2为优化等级，</a:t>
            </a:r>
            <a:r>
              <a:rPr lang="en-US" altLang="zh-CN" sz="2000">
                <a:sym typeface="+mn-ea"/>
              </a:rPr>
              <a:t>-o</a:t>
            </a:r>
            <a:r>
              <a:rPr lang="zh-CN" altLang="en-US" sz="2000">
                <a:sym typeface="+mn-ea"/>
              </a:rPr>
              <a:t>指定输出</a:t>
            </a:r>
            <a:r>
              <a:rPr lang="zh-CN" altLang="en-US" sz="2000">
                <a:sym typeface="+mn-ea"/>
              </a:rPr>
              <a:t>文件名。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常见的优化等级有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-O0，-O2，-O3，-Ofast和-Os</a:t>
            </a:r>
            <a:r>
              <a:rPr lang="zh-CN" altLang="en-US" sz="2000">
                <a:sym typeface="+mn-ea"/>
              </a:rPr>
              <a:t>，其中</a:t>
            </a:r>
            <a:r>
              <a:rPr lang="en-US" altLang="zh-CN" sz="2000">
                <a:sym typeface="+mn-ea"/>
              </a:rPr>
              <a:t>-O0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-O3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优化强度依次提升，</a:t>
            </a:r>
            <a:r>
              <a:rPr lang="en-US" altLang="zh-CN" sz="2000">
                <a:sym typeface="+mn-ea"/>
              </a:rPr>
              <a:t>-Os</a:t>
            </a:r>
            <a:r>
              <a:rPr lang="zh-CN" altLang="en-US" sz="2000">
                <a:sym typeface="+mn-ea"/>
              </a:rPr>
              <a:t>指定编译器为代码体积优化，</a:t>
            </a:r>
            <a:r>
              <a:rPr lang="en-US" altLang="zh-CN" sz="2000">
                <a:sym typeface="+mn-ea"/>
              </a:rPr>
              <a:t>-Ofast</a:t>
            </a:r>
            <a:r>
              <a:rPr lang="zh-CN" altLang="en-US" sz="2000">
                <a:sym typeface="+mn-ea"/>
              </a:rPr>
              <a:t>指定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编译器为速度优化，甚至可以牺牲一些浮点</a:t>
            </a:r>
            <a:r>
              <a:rPr lang="zh-CN" altLang="en-US" sz="2000">
                <a:sym typeface="+mn-ea"/>
              </a:rPr>
              <a:t>精度。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有关其它选项请自行查询有关</a:t>
            </a:r>
            <a:r>
              <a:rPr lang="zh-CN" altLang="en-US" sz="2000">
                <a:sym typeface="+mn-ea"/>
              </a:rPr>
              <a:t>资料。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 b="1">
                <a:solidFill>
                  <a:srgbClr val="9C0B15"/>
                </a:solidFill>
                <a:sym typeface="+mn-ea"/>
              </a:rPr>
              <a:t>Linux系统下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一般而言发行版已经包括了此编译器，只要用</a:t>
            </a:r>
            <a:r>
              <a:rPr lang="en-US" altLang="zh-CN" sz="2000">
                <a:sym typeface="+mn-ea"/>
              </a:rPr>
              <a:t>apt</a:t>
            </a:r>
            <a:r>
              <a:rPr lang="zh-CN" altLang="en-US" sz="2000">
                <a:sym typeface="+mn-ea"/>
              </a:rPr>
              <a:t>或者</a:t>
            </a:r>
            <a:r>
              <a:rPr lang="en-US" altLang="zh-CN" sz="2000">
                <a:sym typeface="+mn-ea"/>
              </a:rPr>
              <a:t>yum</a:t>
            </a:r>
            <a:r>
              <a:rPr lang="zh-CN" altLang="en-US" sz="2000">
                <a:sym typeface="+mn-ea"/>
              </a:rPr>
              <a:t>安装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就可以了。只要在命令行确认</a:t>
            </a:r>
            <a:r>
              <a:rPr lang="en-US" altLang="zh-CN" sz="2000">
                <a:sym typeface="+mn-ea"/>
              </a:rPr>
              <a:t>gcc -v</a:t>
            </a:r>
            <a:r>
              <a:rPr lang="zh-CN" altLang="en-US" sz="2000">
                <a:sym typeface="+mn-ea"/>
              </a:rPr>
              <a:t>，有输出就证明</a:t>
            </a:r>
            <a:r>
              <a:rPr lang="zh-CN" altLang="en-US" sz="2000">
                <a:sym typeface="+mn-ea"/>
              </a:rPr>
              <a:t>可以了。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内嵌汇编语法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  <a:sym typeface="+mn-ea"/>
              </a:rPr>
              <a:t>AT&amp;T</a:t>
            </a:r>
            <a:r>
              <a:rPr lang="zh-CN" altLang="en-US" sz="2000" b="1">
                <a:solidFill>
                  <a:srgbClr val="9C0B15"/>
                </a:solidFill>
              </a:rPr>
              <a:t>汇编</a:t>
            </a:r>
            <a:r>
              <a:rPr lang="zh-CN" altLang="en-US" sz="2000" b="1">
                <a:solidFill>
                  <a:srgbClr val="9C0B15"/>
                </a:solidFill>
              </a:rPr>
              <a:t>语法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伪指令</a:t>
            </a:r>
            <a:r>
              <a:rPr lang="en-US" altLang="zh-CN" sz="2000"/>
              <a:t>		GCC</a:t>
            </a:r>
            <a:r>
              <a:rPr lang="zh-CN" altLang="en-US" sz="2000"/>
              <a:t>的</a:t>
            </a:r>
            <a:r>
              <a:rPr lang="en-US" altLang="zh-CN" sz="2000"/>
              <a:t>AT&amp;T</a:t>
            </a:r>
            <a:r>
              <a:rPr lang="zh-CN" altLang="en-US" sz="2000"/>
              <a:t>格式语法的伪指令和</a:t>
            </a:r>
            <a:r>
              <a:rPr lang="en-US" altLang="zh-CN" sz="2000"/>
              <a:t>MASM</a:t>
            </a:r>
            <a:r>
              <a:rPr lang="zh-CN" altLang="en-US" sz="2000"/>
              <a:t>的</a:t>
            </a:r>
            <a:r>
              <a:rPr lang="en-US" altLang="zh-CN" sz="2000"/>
              <a:t>Intel</a:t>
            </a:r>
            <a:r>
              <a:rPr lang="zh-CN" altLang="en-US" sz="2000"/>
              <a:t>格式也不一样。但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大体的功能都是</a:t>
            </a:r>
            <a:r>
              <a:rPr lang="zh-CN" altLang="en-US" sz="2000"/>
              <a:t>相同的。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考试</a:t>
            </a:r>
            <a:r>
              <a:rPr lang="en-US" altLang="zh-CN" sz="2000"/>
              <a:t>		</a:t>
            </a:r>
            <a:r>
              <a:rPr lang="zh-CN" altLang="en-US" sz="2000"/>
              <a:t>考试不考写</a:t>
            </a:r>
            <a:r>
              <a:rPr lang="en-US" altLang="zh-CN" sz="2000"/>
              <a:t>AT&amp;T</a:t>
            </a:r>
            <a:r>
              <a:rPr lang="zh-CN" altLang="en-US" sz="2000"/>
              <a:t>格式汇编，但要求能理解</a:t>
            </a:r>
            <a:r>
              <a:rPr lang="en-US" altLang="zh-CN" sz="2000"/>
              <a:t>AT&amp;T</a:t>
            </a:r>
            <a:r>
              <a:rPr lang="zh-CN" altLang="en-US" sz="2000"/>
              <a:t>汇编。</a:t>
            </a:r>
            <a:endParaRPr lang="zh-CN" altLang="en-US" sz="2000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52095" y="761365"/>
          <a:ext cx="9283228" cy="330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7045"/>
                <a:gridCol w="3923193"/>
                <a:gridCol w="3602990"/>
              </a:tblGrid>
              <a:tr h="504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类别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Intel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格式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AT&amp;T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格式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汇编器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MASM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MSVS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GCC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LLVM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注释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;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//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助记符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无后缀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ADD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有后缀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ADDB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寄存器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无前缀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有前缀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%AX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寻址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BYTE PTR DS:[SI+BX+8]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[]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里面的东西可拆分，如下都可：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8[SI][BX],[8][SI+BX]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，等等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DS:8(%SI, %BX)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目的操作数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在前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ADD AX, BYTE PTR[BX]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在后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ADDB (%BX), %AX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内嵌汇编语法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  <a:sym typeface="+mn-ea"/>
              </a:rPr>
              <a:t>AT&amp;T</a:t>
            </a:r>
            <a:r>
              <a:rPr lang="zh-CN" altLang="en-US" sz="2000" b="1">
                <a:solidFill>
                  <a:srgbClr val="9C0B15"/>
                </a:solidFill>
              </a:rPr>
              <a:t>汇编</a:t>
            </a:r>
            <a:r>
              <a:rPr lang="zh-CN" altLang="en-US" sz="2000" b="1">
                <a:solidFill>
                  <a:srgbClr val="9C0B15"/>
                </a:solidFill>
              </a:rPr>
              <a:t>语法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959985" y="609600"/>
            <a:ext cx="48647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(%RIP), %R11D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XOR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%R10D, %R10D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LEA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(%RIP), %RSI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LEA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4(%RIP), %RBX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OUTER: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SUB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$1,%EDX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%RSI, %RAX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LEA	(%RBX,%RDX,4), %R8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%RDX, %R9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INNER: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(%RAX), %EDX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4(%RAX), %ECX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CMP	%ECX, %EDX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JLE	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SKIP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%ECX, (%RAX)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%EDX, %R11D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$1, %R10D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%EDX,4(%RAX)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SKIP: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ADD	$4, %RAX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CMP	%R8, %RAX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JNE	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INNER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TEST	%R9D, %R9D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MOV	%R9D, %EDX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JNE	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OUTER</a:t>
            </a:r>
            <a:endParaRPr lang="en-US" altLang="zh-CN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740" y="609600"/>
            <a:ext cx="462724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R11D, DWORD PTR[RIP]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XOR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R10D, R10D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LEA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RSI, [RIP]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LEA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RBX, [RIP+4]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C00000"/>
                </a:solidFill>
              </a:rPr>
              <a:t>OUTER: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SUB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EDX, 1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RAX, RSI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LEA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R8, [RBX+RDX*4]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R9, RDX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C00000"/>
                </a:solidFill>
              </a:rPr>
              <a:t>INNER: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EDX, DWORD PTR[RAX]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ECX, DWORD PTR[RAX+4]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CMP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EDX, ECX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JLE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C00000"/>
                </a:solidFill>
              </a:rPr>
              <a:t>SKIP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DWORD PTR[RAX], ECX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R11D, EDX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R10D, 1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DWORD PTR[RAX+4], EDX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C00000"/>
                </a:solidFill>
              </a:rPr>
              <a:t>SKIP: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ADD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RAX, 4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CMP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RAX, R8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JNE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C00000"/>
                </a:solidFill>
              </a:rPr>
              <a:t>INNER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TEST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R9D, R9D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MOV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EDX, R9D</a:t>
            </a:r>
            <a:endParaRPr lang="en-US" altLang="zh-CN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00B0F0"/>
                </a:solidFill>
              </a:rPr>
              <a:t>JNE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C00000"/>
                </a:solidFill>
              </a:rPr>
              <a:t>OUTER</a:t>
            </a:r>
            <a:endParaRPr lang="en-US" altLang="zh-CN" b="1">
              <a:solidFill>
                <a:srgbClr val="00B0F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内嵌汇编语法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  <a:sym typeface="+mn-ea"/>
              </a:rPr>
              <a:t>IA32/AMD64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相对基址变址比例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寻址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特点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指令同时指明一个基址寄存器、一个变址寄存器、一个比例因子，</a:t>
            </a:r>
            <a:r>
              <a:rPr lang="zh-CN" sz="2000">
                <a:sym typeface="+mn-ea"/>
              </a:rPr>
              <a:t>和一</a:t>
            </a:r>
            <a:r>
              <a:rPr lang="en-US" alt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个偏移量</a:t>
            </a:r>
            <a:r>
              <a:rPr lang="zh-CN" sz="2000">
                <a:sym typeface="+mn-ea"/>
              </a:rPr>
              <a:t>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逻辑地址 = 基址 + 变址 × 比例因子 + 偏移量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各寄存器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本无限制</a:t>
            </a:r>
            <a:r>
              <a:rPr lang="zh-CN" sz="2000">
                <a:sym typeface="+mn-ea"/>
              </a:rPr>
              <a:t>，甚至可以使用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IP和SP</a:t>
            </a:r>
            <a:r>
              <a:rPr lang="zh-CN" sz="2000">
                <a:sym typeface="+mn-ea"/>
              </a:rPr>
              <a:t>。段寄存器则无任何意</a:t>
            </a:r>
            <a:r>
              <a:rPr 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义，</a:t>
            </a:r>
            <a:r>
              <a:rPr lang="en-US" alt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不需要再考虑。比例因子可以是1、2、4、8，很方便，不用再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单独SHL位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移</a:t>
            </a:r>
            <a:r>
              <a:rPr lang="zh-CN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8086</a:t>
            </a:r>
            <a:r>
              <a:rPr lang="zh-CN" sz="2000">
                <a:sym typeface="+mn-ea"/>
              </a:rPr>
              <a:t>易错点）。</a:t>
            </a:r>
            <a:r>
              <a:rPr lang="en-US" altLang="zh-CN" sz="2000">
                <a:sym typeface="+mn-ea"/>
              </a:rPr>
              <a:t>AMD64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寄存器也多了R8-R15</a:t>
            </a:r>
            <a:r>
              <a:rPr lang="zh-CN" altLang="en-US" sz="2000">
                <a:sym typeface="+mn-ea"/>
              </a:rPr>
              <a:t>，比</a:t>
            </a:r>
            <a:r>
              <a:rPr lang="en-US" altLang="zh-CN" sz="2000">
                <a:sym typeface="+mn-ea"/>
              </a:rPr>
              <a:t>8086</a:t>
            </a:r>
            <a:r>
              <a:rPr lang="zh-CN" altLang="en-US" sz="2000">
                <a:sym typeface="+mn-ea"/>
              </a:rPr>
              <a:t>更是好得多。</a:t>
            </a:r>
            <a:endParaRPr lang="zh-CN" sz="2000"/>
          </a:p>
          <a:p>
            <a:pPr algn="l"/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/>
              <a:t>参见</a:t>
            </a:r>
            <a:r>
              <a:rPr lang="en-US" altLang="zh-CN" sz="2000"/>
              <a:t> </a:t>
            </a:r>
            <a:r>
              <a:rPr lang="zh-CN" altLang="en-US" sz="2000">
                <a:hlinkClick r:id="rId2" action="ppaction://hlinkfile"/>
              </a:rPr>
              <a:t>https://wiki.osdev.org/X86-64_Instruction_Encoding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用途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非常广泛，非常强大；几乎任何</a:t>
            </a:r>
            <a:r>
              <a:rPr lang="zh-CN" altLang="en-US" sz="2000">
                <a:sym typeface="+mn-ea"/>
              </a:rPr>
              <a:t>用途。指令最长也最复杂。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249170" y="666115"/>
            <a:ext cx="1015365" cy="3479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PREFIX</a:t>
            </a:r>
            <a:endParaRPr lang="en-US" altLang="zh-CN"/>
          </a:p>
        </p:txBody>
      </p:sp>
      <p:sp>
        <p:nvSpPr>
          <p:cNvPr id="127" name="圆角矩形 126"/>
          <p:cNvSpPr/>
          <p:nvPr/>
        </p:nvSpPr>
        <p:spPr>
          <a:xfrm>
            <a:off x="3264535" y="666115"/>
            <a:ext cx="81089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OPC</a:t>
            </a:r>
            <a:endParaRPr lang="en-US" altLang="zh-CN"/>
          </a:p>
        </p:txBody>
      </p:sp>
      <p:sp>
        <p:nvSpPr>
          <p:cNvPr id="128" name="圆角矩形 127"/>
          <p:cNvSpPr/>
          <p:nvPr/>
        </p:nvSpPr>
        <p:spPr>
          <a:xfrm>
            <a:off x="4074795" y="666115"/>
            <a:ext cx="156210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 R R/M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64580" y="666115"/>
            <a:ext cx="1431925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DISP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95870" y="666115"/>
            <a:ext cx="1983105" cy="347980"/>
          </a:xfrm>
          <a:prstGeom prst="round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IMM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3" name="直接连接符 132"/>
          <p:cNvCxnSpPr/>
          <p:nvPr/>
        </p:nvCxnSpPr>
        <p:spPr>
          <a:xfrm flipV="1">
            <a:off x="153670" y="1186180"/>
            <a:ext cx="9391015" cy="444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198755" y="2592070"/>
            <a:ext cx="9391015" cy="444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63265" y="1358265"/>
            <a:ext cx="778510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MOV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041140" y="2114550"/>
            <a:ext cx="102044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8755" y="1557020"/>
            <a:ext cx="3178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MOV R11, [R</a:t>
            </a:r>
            <a:r>
              <a:rPr lang="en-US" altLang="zh-CN" sz="2000" b="1">
                <a:solidFill>
                  <a:srgbClr val="9C0B15"/>
                </a:solidFill>
              </a:rPr>
              <a:t>SI+R</a:t>
            </a:r>
            <a:r>
              <a:rPr lang="en-US" altLang="zh-CN" sz="2000" b="1">
                <a:solidFill>
                  <a:srgbClr val="9C0B15"/>
                </a:solidFill>
              </a:rPr>
              <a:t>DX*4-45H]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(AMD64; </a:t>
            </a:r>
            <a:r>
              <a:rPr lang="en-US" altLang="zh-CN" sz="2000" b="1">
                <a:solidFill>
                  <a:srgbClr val="9C0B15"/>
                </a:solidFill>
              </a:rPr>
              <a:t>with REX prefix)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3775075" y="1706245"/>
            <a:ext cx="776605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297555" y="2768600"/>
            <a:ext cx="1020445" cy="347980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108" name="圆角矩形 107"/>
          <p:cNvSpPr/>
          <p:nvPr/>
        </p:nvSpPr>
        <p:spPr>
          <a:xfrm>
            <a:off x="7596505" y="2768600"/>
            <a:ext cx="1982470" cy="347980"/>
          </a:xfrm>
          <a:prstGeom prst="round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01020304H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075430" y="3524885"/>
            <a:ext cx="1020445" cy="347345"/>
          </a:xfrm>
          <a:prstGeom prst="roundRect">
            <a:avLst/>
          </a:prstGeom>
          <a:solidFill>
            <a:srgbClr val="D02F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81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5095875" y="3519805"/>
            <a:ext cx="540385" cy="35306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84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596505" y="3524885"/>
            <a:ext cx="1982470" cy="347980"/>
          </a:xfrm>
          <a:prstGeom prst="round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00 00 04 03 02 01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2" name="直接箭头连接符 111"/>
          <p:cNvCxnSpPr>
            <a:endCxn id="60" idx="0"/>
          </p:cNvCxnSpPr>
          <p:nvPr/>
        </p:nvCxnSpPr>
        <p:spPr>
          <a:xfrm>
            <a:off x="3807460" y="3116580"/>
            <a:ext cx="778510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6" idx="2"/>
          </p:cNvCxnSpPr>
          <p:nvPr/>
        </p:nvCxnSpPr>
        <p:spPr>
          <a:xfrm>
            <a:off x="4976495" y="3116580"/>
            <a:ext cx="389255" cy="412750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8" idx="2"/>
            <a:endCxn id="111" idx="0"/>
          </p:cNvCxnSpPr>
          <p:nvPr/>
        </p:nvCxnSpPr>
        <p:spPr>
          <a:xfrm>
            <a:off x="8587740" y="3116580"/>
            <a:ext cx="0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33045" y="4002405"/>
            <a:ext cx="9391015" cy="444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87960" y="2596515"/>
            <a:ext cx="9391015" cy="4445"/>
          </a:xfrm>
          <a:prstGeom prst="line">
            <a:avLst/>
          </a:prstGeom>
          <a:ln w="285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5062220" y="2114550"/>
            <a:ext cx="573405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41775" y="1358265"/>
            <a:ext cx="1591945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R11, [R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SI+R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DX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18000" y="2768600"/>
            <a:ext cx="1316990" cy="34798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EIP+E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AX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8" name="直接箭头连接符 27"/>
          <p:cNvCxnSpPr>
            <a:stCxn id="13" idx="2"/>
          </p:cNvCxnSpPr>
          <p:nvPr/>
        </p:nvCxnSpPr>
        <p:spPr>
          <a:xfrm>
            <a:off x="4838065" y="1706245"/>
            <a:ext cx="389255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163945" y="1358265"/>
            <a:ext cx="8737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-45H]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164580" y="2105025"/>
            <a:ext cx="873125" cy="35750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163310" y="2768600"/>
            <a:ext cx="1432560" cy="34798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+1050H],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543040" y="1696720"/>
            <a:ext cx="1905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165850" y="3519805"/>
            <a:ext cx="1430020" cy="3524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50 10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6931025" y="3121025"/>
            <a:ext cx="1905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53670" y="2818130"/>
            <a:ext cx="3110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ADD [E</a:t>
            </a:r>
            <a:r>
              <a:rPr lang="en-US" altLang="zh-CN" sz="2000" b="1">
                <a:solidFill>
                  <a:srgbClr val="9C0B15"/>
                </a:solidFill>
              </a:rPr>
              <a:t>SP+E</a:t>
            </a:r>
            <a:r>
              <a:rPr lang="en-US" altLang="zh-CN" sz="2000" b="1">
                <a:solidFill>
                  <a:srgbClr val="9C0B15"/>
                </a:solidFill>
              </a:rPr>
              <a:t>AX*8+1050H], 01020304H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(IA32; no PTR needed)</a:t>
            </a:r>
            <a:endParaRPr lang="en-US" altLang="zh-CN" sz="2000" b="1">
              <a:solidFill>
                <a:srgbClr val="9C0B15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634990" y="666115"/>
            <a:ext cx="528955" cy="347980"/>
          </a:xfrm>
          <a:prstGeom prst="round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4535" y="2105025"/>
            <a:ext cx="776605" cy="3575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75" name="直接箭头连接符 74"/>
          <p:cNvCxnSpPr>
            <a:stCxn id="13" idx="2"/>
            <a:endCxn id="74" idx="0"/>
          </p:cNvCxnSpPr>
          <p:nvPr/>
        </p:nvCxnSpPr>
        <p:spPr>
          <a:xfrm flipH="1">
            <a:off x="3653155" y="1706245"/>
            <a:ext cx="1184910" cy="398780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5635625" y="2114550"/>
            <a:ext cx="528955" cy="347980"/>
          </a:xfrm>
          <a:prstGeom prst="round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96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636895" y="1358265"/>
            <a:ext cx="528955" cy="347980"/>
          </a:xfrm>
          <a:prstGeom prst="round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*4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13" idx="2"/>
            <a:endCxn id="76" idx="0"/>
          </p:cNvCxnSpPr>
          <p:nvPr/>
        </p:nvCxnSpPr>
        <p:spPr>
          <a:xfrm>
            <a:off x="4838065" y="1706245"/>
            <a:ext cx="1062355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7" idx="2"/>
            <a:endCxn id="76" idx="0"/>
          </p:cNvCxnSpPr>
          <p:nvPr/>
        </p:nvCxnSpPr>
        <p:spPr>
          <a:xfrm flipH="1">
            <a:off x="5900420" y="1706245"/>
            <a:ext cx="1270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5634355" y="2768600"/>
            <a:ext cx="528955" cy="347980"/>
          </a:xfrm>
          <a:prstGeom prst="round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*8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634355" y="3519805"/>
            <a:ext cx="528955" cy="353060"/>
          </a:xfrm>
          <a:prstGeom prst="round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C4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5897880" y="3121660"/>
            <a:ext cx="1270" cy="40830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6" idx="2"/>
            <a:endCxn id="82" idx="0"/>
          </p:cNvCxnSpPr>
          <p:nvPr/>
        </p:nvCxnSpPr>
        <p:spPr>
          <a:xfrm>
            <a:off x="4976495" y="3116580"/>
            <a:ext cx="922655" cy="403225"/>
          </a:xfrm>
          <a:prstGeom prst="straightConnector1">
            <a:avLst/>
          </a:prstGeom>
          <a:ln w="28575" cmpd="sng">
            <a:solidFill>
              <a:srgbClr val="9C0B15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GCC</a:t>
            </a:r>
            <a:r>
              <a:rPr lang="zh-CN" altLang="en-US" sz="2000" b="1">
                <a:solidFill>
                  <a:srgbClr val="9C0B15"/>
                </a:solidFill>
              </a:rPr>
              <a:t>内嵌汇编</a:t>
            </a:r>
            <a:r>
              <a:rPr lang="zh-CN" altLang="en-US" sz="2000" b="1">
                <a:solidFill>
                  <a:srgbClr val="9C0B15"/>
                </a:solidFill>
              </a:rPr>
              <a:t>语法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 b="1">
              <a:solidFill>
                <a:srgbClr val="9C0B15"/>
              </a:solidFill>
            </a:endParaRPr>
          </a:p>
          <a:p>
            <a:r>
              <a:rPr lang="zh-CN" altLang="en-US" sz="2000" b="1">
                <a:solidFill>
                  <a:srgbClr val="9C0B15"/>
                </a:solidFill>
              </a:rPr>
              <a:t>内嵌汇编</a:t>
            </a:r>
            <a:r>
              <a:rPr lang="en-US" altLang="zh-CN" sz="2000"/>
              <a:t>	</a:t>
            </a:r>
            <a:r>
              <a:rPr lang="zh-CN" altLang="en-US" sz="2000">
                <a:solidFill>
                  <a:srgbClr val="9C0B15"/>
                </a:solidFill>
              </a:rPr>
              <a:t>Inline Assembly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在高级语言程序中，直接插入汇编的功能，对于需要优化计算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核、直接访问寄存器的场合非常有用。又叫内联汇编。内嵌汇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编一般</a:t>
            </a:r>
            <a:r>
              <a:rPr lang="zh-CN" altLang="en-US" sz="2000">
                <a:solidFill>
                  <a:srgbClr val="9C0B15"/>
                </a:solidFill>
              </a:rPr>
              <a:t>规定使用小写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9C0B15"/>
                </a:solidFill>
              </a:rPr>
              <a:t>这有助于维持它和C语言观感的一致性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在内嵌汇编出现前，人们只能写单独的汇编文件和单独的高级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语言源代码文件，将它们分别汇编</a:t>
            </a:r>
            <a:r>
              <a:rPr lang="en-US" altLang="zh-CN" sz="2000"/>
              <a:t>/</a:t>
            </a:r>
            <a:r>
              <a:rPr lang="zh-CN" altLang="en-US" sz="2000"/>
              <a:t>编译成目标文件，然后再用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链接器将它们链接起来。这导致了几个</a:t>
            </a:r>
            <a:r>
              <a:rPr lang="zh-CN" altLang="en-US" sz="2000"/>
              <a:t>问题：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>
                <a:solidFill>
                  <a:srgbClr val="9C0B15"/>
                </a:solidFill>
              </a:rPr>
              <a:t>汇编语言必须是整个过程（函数）</a:t>
            </a:r>
            <a:r>
              <a:rPr lang="zh-CN" altLang="en-US" sz="2000"/>
              <a:t>。然而，一个函数内部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往往只有一小部分是性能热点（如循环），而其它部分都是性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能无关的。如果仅仅希望用汇编写过程的性能热点部分，而其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它部分留给高级语言去写，是办不到</a:t>
            </a:r>
            <a:r>
              <a:rPr lang="zh-CN" altLang="en-US" sz="2000"/>
              <a:t>的。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>
                <a:solidFill>
                  <a:srgbClr val="9C0B15"/>
                </a:solidFill>
              </a:rPr>
              <a:t>C与汇编互相调用，需要汇编过程遵循C的函数调用约定</a:t>
            </a:r>
            <a:r>
              <a:rPr lang="zh-CN" altLang="en-US" sz="2000"/>
              <a:t>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这些调用约定往往难学难记，一不小心搞错了程序就要出莫名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其妙的问题。这使很多人对</a:t>
            </a:r>
            <a:r>
              <a:rPr lang="en-US" altLang="zh-CN" sz="2000"/>
              <a:t>C</a:t>
            </a:r>
            <a:r>
              <a:rPr lang="zh-CN" altLang="en-US" sz="2000"/>
              <a:t>与汇编混合编程</a:t>
            </a:r>
            <a:r>
              <a:rPr lang="zh-CN" altLang="en-US" sz="2000"/>
              <a:t>望而却步。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考试</a:t>
            </a:r>
            <a:r>
              <a:rPr lang="en-US" altLang="zh-CN" sz="2000"/>
              <a:t>		</a:t>
            </a:r>
            <a:r>
              <a:rPr lang="zh-CN" altLang="en-US" sz="2000"/>
              <a:t>考试不考写</a:t>
            </a:r>
            <a:r>
              <a:rPr lang="zh-CN" altLang="en-US" sz="2000"/>
              <a:t>内嵌汇编，但要求能理解内嵌</a:t>
            </a:r>
            <a:r>
              <a:rPr lang="zh-CN" altLang="en-US" sz="2000"/>
              <a:t>汇编。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  <a:hlinkClick r:id="rId2" action="ppaction://hlinkfile"/>
              </a:rPr>
              <a:t>GCC</a:t>
            </a:r>
            <a:r>
              <a:rPr lang="zh-CN" altLang="en-US" sz="2000" b="1">
                <a:solidFill>
                  <a:srgbClr val="9C0B15"/>
                </a:solidFill>
                <a:hlinkClick r:id="rId2" action="ppaction://hlinkfile"/>
              </a:rPr>
              <a:t>内嵌汇编语法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 b="1">
              <a:solidFill>
                <a:srgbClr val="9C0B15"/>
              </a:solidFill>
            </a:endParaRPr>
          </a:p>
          <a:p>
            <a:r>
              <a:rPr lang="zh-CN" altLang="en-US" sz="2000" b="1">
                <a:solidFill>
                  <a:srgbClr val="9C0B15"/>
                </a:solidFill>
              </a:rPr>
              <a:t>基本形式</a:t>
            </a:r>
            <a:r>
              <a:rPr lang="en-US" altLang="zh-CN" sz="2000"/>
              <a:t>	</a:t>
            </a:r>
            <a:r>
              <a:rPr lang="zh-CN" altLang="en-US" sz="2000"/>
              <a:t>使用</a:t>
            </a:r>
            <a:r>
              <a:rPr lang="en-US" altLang="zh-CN" sz="2000">
                <a:solidFill>
                  <a:srgbClr val="9C0B15"/>
                </a:solidFill>
              </a:rPr>
              <a:t>__asm__ __volatile__</a:t>
            </a:r>
            <a:r>
              <a:rPr lang="zh-CN" altLang="en-US" sz="2000"/>
              <a:t>声明一段内嵌汇编。一段内嵌汇编有四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个基本部分，分别是</a:t>
            </a:r>
            <a:r>
              <a:rPr lang="en-US" altLang="zh-CN" sz="2000"/>
              <a:t>“</a:t>
            </a:r>
            <a:r>
              <a:rPr lang="zh-CN" altLang="en-US" sz="2000"/>
              <a:t>汇编列表</a:t>
            </a:r>
            <a:r>
              <a:rPr lang="en-US" altLang="zh-CN" sz="2000"/>
              <a:t>”</a:t>
            </a:r>
            <a:r>
              <a:rPr lang="zh-CN" altLang="en-US" sz="2000"/>
              <a:t>、</a:t>
            </a:r>
            <a:r>
              <a:rPr lang="en-US" altLang="zh-CN" sz="2000"/>
              <a:t>“</a:t>
            </a:r>
            <a:r>
              <a:rPr lang="zh-CN" altLang="en-US" sz="2000"/>
              <a:t>输入列表</a:t>
            </a:r>
            <a:r>
              <a:rPr lang="en-US" altLang="zh-CN" sz="2000"/>
              <a:t>”</a:t>
            </a:r>
            <a:r>
              <a:rPr lang="zh-CN" altLang="en-US" sz="2000"/>
              <a:t>、</a:t>
            </a:r>
            <a:r>
              <a:rPr lang="en-US" altLang="zh-CN" sz="2000"/>
              <a:t>“</a:t>
            </a:r>
            <a:r>
              <a:rPr lang="zh-CN" altLang="en-US" sz="2000"/>
              <a:t>输出列表</a:t>
            </a:r>
            <a:r>
              <a:rPr lang="en-US" altLang="zh-CN" sz="2000"/>
              <a:t>”</a:t>
            </a:r>
            <a:r>
              <a:rPr lang="zh-CN" altLang="en-US" sz="2000"/>
              <a:t>和</a:t>
            </a:r>
            <a:r>
              <a:rPr lang="en-US" altLang="zh-CN" sz="2000"/>
              <a:t>“</a:t>
            </a:r>
            <a:r>
              <a:rPr lang="zh-CN" altLang="en-US" sz="2000"/>
              <a:t>破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坏列表</a:t>
            </a:r>
            <a:r>
              <a:rPr lang="en-US" altLang="zh-CN" sz="2000"/>
              <a:t>”</a:t>
            </a:r>
            <a:r>
              <a:rPr lang="zh-CN" altLang="en-US" sz="2000"/>
              <a:t>。四个部分之间用三个冒号</a:t>
            </a:r>
            <a:r>
              <a:rPr lang="en-US" altLang="zh-CN" sz="2000"/>
              <a:t>“:”</a:t>
            </a:r>
            <a:r>
              <a:rPr lang="zh-CN" altLang="en-US" sz="2000"/>
              <a:t>隔开。</a:t>
            </a:r>
            <a:endParaRPr lang="zh-CN" altLang="en-US" sz="2000"/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汇编列表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含有汇编语句的段落。在任何架构的内嵌汇编中，</a:t>
            </a:r>
            <a:r>
              <a:rPr lang="en-US" altLang="zh-CN" sz="2000">
                <a:solidFill>
                  <a:srgbClr val="9C0B15"/>
                </a:solidFill>
              </a:rPr>
              <a:t>所有的寄存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器前面都必须加%号</a:t>
            </a:r>
            <a:r>
              <a:rPr lang="zh-CN" altLang="en-US" sz="2000"/>
              <a:t>，以示与高级语言标识符的区别，如ARM架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构的r0要写作%r0。对于x86架构，AT&amp;T语法规定寄存器名前面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必须有一个%号，</a:t>
            </a:r>
            <a:r>
              <a:rPr lang="en-US" altLang="zh-CN" sz="2000">
                <a:solidFill>
                  <a:srgbClr val="9C0B15"/>
                </a:solidFill>
              </a:rPr>
              <a:t>在内嵌汇编中就需要两个%号，如%%rax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输入列表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汇编列表中会当作输入参数使用的变量。它是</a:t>
            </a:r>
            <a:r>
              <a:rPr lang="en-US" altLang="zh-CN" sz="2000">
                <a:solidFill>
                  <a:srgbClr val="9C0B15"/>
                </a:solidFill>
              </a:rPr>
              <a:t>从C语言传送信息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到汇编列表</a:t>
            </a:r>
            <a:r>
              <a:rPr lang="zh-CN" altLang="en-US" sz="2000"/>
              <a:t>的重要元素。含有一系列用逗号隔开的</a:t>
            </a:r>
            <a:r>
              <a:rPr lang="zh-CN" altLang="en-US" sz="2000"/>
              <a:t>变量。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其内部每个元素都写做：</a:t>
            </a:r>
            <a:r>
              <a:rPr lang="en-US" altLang="zh-CN" sz="2000">
                <a:solidFill>
                  <a:srgbClr val="9C0B15"/>
                </a:solidFill>
              </a:rPr>
              <a:t>[标识符]"类型"(C变量)</a:t>
            </a:r>
            <a:r>
              <a:rPr lang="zh-CN" altLang="en-US" sz="2000"/>
              <a:t>，其中</a:t>
            </a:r>
            <a:r>
              <a:rPr lang="en-US" altLang="zh-CN" sz="2000"/>
              <a:t>[</a:t>
            </a:r>
            <a:r>
              <a:rPr lang="zh-CN" altLang="en-US" sz="2000"/>
              <a:t>标识符</a:t>
            </a:r>
            <a:r>
              <a:rPr lang="en-US" altLang="zh-CN" sz="2000"/>
              <a:t>]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是在内联汇编中使用的名称，</a:t>
            </a:r>
            <a:r>
              <a:rPr lang="zh-CN" altLang="en-US" sz="2000">
                <a:sym typeface="+mn-ea"/>
              </a:rPr>
              <a:t>"类型"是额外性质说明，</a:t>
            </a:r>
            <a:r>
              <a:rPr lang="en-US" altLang="zh-CN" sz="2000">
                <a:sym typeface="+mn-ea"/>
              </a:rPr>
              <a:t>(C</a:t>
            </a:r>
            <a:r>
              <a:rPr lang="zh-CN" altLang="en-US" sz="2000">
                <a:sym typeface="+mn-ea"/>
              </a:rPr>
              <a:t>变量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则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决定该汇编标识符对应于哪个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变量。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标识符推荐和C变量同名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输出列表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与输入列表类似，不过是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用来将信息从汇编列表传回给C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破坏列表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任何不在输入输出列表中，但又被汇编列表使用的寄存器。一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旦将它们列在这里，</a:t>
            </a:r>
            <a:r>
              <a:rPr lang="en-US" altLang="zh-CN" sz="2000">
                <a:solidFill>
                  <a:srgbClr val="9C0B15"/>
                </a:solidFill>
              </a:rPr>
              <a:t>C语言编译器将负责保存和恢复它们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内嵌汇编性能优化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</a:t>
                      </a:r>
                      <a:r>
                        <a:rPr lang="en-US" altLang="zh-CN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GCC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编译器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套装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GCC简介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AT&amp;T汇编语法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GCC内嵌汇编语法</a:t>
                      </a:r>
                      <a:endParaRPr lang="en-US" altLang="zh-CN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向量指令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集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向量指令集简介 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SSE指令集简介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AVX指令集简介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三、性能优化示例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SSE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AVX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指令集示例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GCC</a:t>
            </a:r>
            <a:r>
              <a:rPr lang="zh-CN" altLang="en-US" sz="2000" b="1">
                <a:solidFill>
                  <a:srgbClr val="9C0B15"/>
                </a:solidFill>
              </a:rPr>
              <a:t>内嵌汇编语法</a:t>
            </a:r>
            <a:endParaRPr lang="en-US" altLang="zh-CN" sz="1600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C00000"/>
                </a:solidFill>
                <a:sym typeface="+mn-ea"/>
              </a:rPr>
              <a:t>__asm__ __volatile__</a:t>
            </a:r>
            <a:endParaRPr lang="zh-CN" altLang="en-US" sz="1600" b="1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C00000"/>
                </a:solidFill>
                <a:sym typeface="+mn-ea"/>
              </a:rPr>
              <a:t>(</a:t>
            </a:r>
            <a:endParaRPr lang="zh-CN" altLang="en-US" sz="1600" b="1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xor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%%rcx,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%%rcx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lea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[src0]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%%rbx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lea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[src1]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%%rsi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lea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[dest]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%%rdi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 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vpbroadcastd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[const0]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mm3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vpbroadcastd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[const1]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mm4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vpbroadcastd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[const2]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mm5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zh-CN" altLang="en-US" sz="1600" b="1">
                <a:solidFill>
                  <a:srgbClr val="C00000"/>
                </a:solidFill>
                <a:sym typeface="+mn-ea"/>
              </a:rPr>
              <a:t>1: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vpmulld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(%%rbx,%%rcx,1), 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mm3, 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mm0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vmovdqu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(%%rsi,%%rcx,1),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mm1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vpmulld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mm1, 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mm4,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vpaddd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mm0,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vpmulld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mm5,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vpaddd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mm1,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vmovdqu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mm2, (%%rdi,%%rcx,1)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         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add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$0x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1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0,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%%rcx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cmp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%%rcx,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%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[limit]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jne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C00000"/>
                </a:solidFill>
                <a:sym typeface="+mn-ea"/>
              </a:rPr>
              <a:t>1b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\n"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: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[dest]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"=m"(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dest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: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[src0]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"m"(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src0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[src1]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"m"(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src1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[const0]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"m"(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const0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),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[const1]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"m"(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const1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[const2]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"m"(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const2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[limit]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"r"(</a:t>
            </a:r>
            <a:r>
              <a:rPr lang="zh-CN" altLang="en-US" sz="1600" b="1">
                <a:solidFill>
                  <a:srgbClr val="92D050"/>
                </a:solidFill>
                <a:sym typeface="+mn-ea"/>
              </a:rPr>
              <a:t>limit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)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: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"%rbx",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"%rcx",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"%rsi",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"%rdi",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"memory",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00B0F0"/>
                </a:solidFill>
                <a:sym typeface="+mn-ea"/>
              </a:rPr>
              <a:t>"cc"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,</a:t>
            </a:r>
            <a:endParaRPr lang="en-US" altLang="zh-CN" sz="16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rgbClr val="00B0F0"/>
                </a:solidFill>
                <a:sym typeface="+mn-ea"/>
              </a:rPr>
              <a:t>			</a:t>
            </a:r>
            <a:r>
              <a:rPr sz="1600" b="1">
                <a:solidFill>
                  <a:srgbClr val="00B0F0"/>
                </a:solidFill>
                <a:sym typeface="+mn-ea"/>
              </a:rPr>
              <a:t>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x</a:t>
            </a:r>
            <a:r>
              <a:rPr sz="1600" b="1">
                <a:solidFill>
                  <a:srgbClr val="00B0F0"/>
                </a:solidFill>
                <a:sym typeface="+mn-ea"/>
              </a:rPr>
              <a:t>mm0","%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x</a:t>
            </a:r>
            <a:r>
              <a:rPr sz="1600" b="1">
                <a:solidFill>
                  <a:srgbClr val="00B0F0"/>
                </a:solidFill>
                <a:sym typeface="+mn-ea"/>
              </a:rPr>
              <a:t>mm1","%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x</a:t>
            </a:r>
            <a:r>
              <a:rPr sz="1600" b="1">
                <a:solidFill>
                  <a:srgbClr val="00B0F0"/>
                </a:solidFill>
                <a:sym typeface="+mn-ea"/>
              </a:rPr>
              <a:t>mm2","%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x</a:t>
            </a:r>
            <a:r>
              <a:rPr sz="1600" b="1">
                <a:solidFill>
                  <a:srgbClr val="00B0F0"/>
                </a:solidFill>
                <a:sym typeface="+mn-ea"/>
              </a:rPr>
              <a:t>mm3","%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x</a:t>
            </a:r>
            <a:r>
              <a:rPr sz="1600" b="1">
                <a:solidFill>
                  <a:srgbClr val="00B0F0"/>
                </a:solidFill>
                <a:sym typeface="+mn-ea"/>
              </a:rPr>
              <a:t>mm4","%</a:t>
            </a:r>
            <a:r>
              <a:rPr lang="en-US" sz="1600" b="1">
                <a:solidFill>
                  <a:srgbClr val="00B0F0"/>
                </a:solidFill>
                <a:sym typeface="+mn-ea"/>
              </a:rPr>
              <a:t>x</a:t>
            </a:r>
            <a:r>
              <a:rPr sz="1600" b="1">
                <a:solidFill>
                  <a:srgbClr val="00B0F0"/>
                </a:solidFill>
                <a:sym typeface="+mn-ea"/>
              </a:rPr>
              <a:t>mm5"</a:t>
            </a:r>
            <a:r>
              <a:rPr lang="en-US" altLang="zh-CN" sz="1600" b="1">
                <a:solidFill>
                  <a:srgbClr val="00B0F0"/>
                </a:solidFill>
                <a:sym typeface="+mn-ea"/>
              </a:rPr>
              <a:t> </a:t>
            </a:r>
            <a:endParaRPr lang="zh-CN" altLang="en-US" sz="16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600" b="1">
                <a:sym typeface="+mn-ea"/>
              </a:rPr>
              <a:t>    </a:t>
            </a:r>
            <a:r>
              <a:rPr lang="en-US" altLang="zh-CN" sz="1600" b="1">
                <a:sym typeface="+mn-ea"/>
              </a:rPr>
              <a:t>		</a:t>
            </a:r>
            <a:r>
              <a:rPr lang="zh-CN" altLang="en-US" sz="1600" b="1">
                <a:solidFill>
                  <a:srgbClr val="C00000"/>
                </a:solidFill>
                <a:sym typeface="+mn-ea"/>
              </a:rPr>
              <a:t>); </a:t>
            </a:r>
            <a:endParaRPr lang="zh-CN" altLang="en-US" sz="1600" b="1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TIMING" val="|0.6|0.8|1.2|0.9|0.6|1.1|0.7|0.6|0.8|0.4|1"/>
</p:tagLst>
</file>

<file path=ppt/tags/tag1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2.xml><?xml version="1.0" encoding="utf-8"?>
<p:tagLst xmlns:p="http://schemas.openxmlformats.org/presentationml/2006/main">
  <p:tag name="TIMING" val="|0.6|0.8|1.2|0.9|0.6|1.1|0.7|0.6|0.8|0.4|1"/>
</p:tagLst>
</file>

<file path=ppt/tags/tag1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4.xml><?xml version="1.0" encoding="utf-8"?>
<p:tagLst xmlns:p="http://schemas.openxmlformats.org/presentationml/2006/main">
  <p:tag name="TIMING" val="|0.6|0.8|1.2|0.9|0.6|1.1|0.7|0.6|0.8|0.4|1"/>
</p:tagLst>
</file>

<file path=ppt/tags/tag1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6.xml><?xml version="1.0" encoding="utf-8"?>
<p:tagLst xmlns:p="http://schemas.openxmlformats.org/presentationml/2006/main">
  <p:tag name="TIMING" val="|0.6|0.8|1.2|0.9|0.6|1.1|0.7|0.6|0.8|0.4|1"/>
</p:tagLst>
</file>

<file path=ppt/tags/tag1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.xml><?xml version="1.0" encoding="utf-8"?>
<p:tagLst xmlns:p="http://schemas.openxmlformats.org/presentationml/2006/main">
  <p:tag name="TIMING" val="|0.6|0.8|1.2|0.9|0.6|1.1|0.7|0.6|0.8|0.4|1"/>
</p:tagLst>
</file>

<file path=ppt/tags/tag1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21.xml><?xml version="1.0" encoding="utf-8"?>
<p:tagLst xmlns:p="http://schemas.openxmlformats.org/presentationml/2006/main">
  <p:tag name="KSO_WM_UNIT_TABLE_BEAUTIFY" val="smartTable{6470abf3-6bf4-4aea-a0ec-3e0b94211136}"/>
</p:tagLst>
</file>

<file path=ppt/tags/tag22.xml><?xml version="1.0" encoding="utf-8"?>
<p:tagLst xmlns:p="http://schemas.openxmlformats.org/presentationml/2006/main">
  <p:tag name="TIMING" val="|0.6|0.8|1.2|0.9|0.6|1.1|0.7|0.6|0.8|0.4|1"/>
</p:tagLst>
</file>

<file path=ppt/tags/tag2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4.xml><?xml version="1.0" encoding="utf-8"?>
<p:tagLst xmlns:p="http://schemas.openxmlformats.org/presentationml/2006/main">
  <p:tag name="TIMING" val="|0.6|0.8|1.2|0.9|0.6|1.1|0.7|0.6|0.8|0.4|1"/>
</p:tagLst>
</file>

<file path=ppt/tags/tag2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6.xml><?xml version="1.0" encoding="utf-8"?>
<p:tagLst xmlns:p="http://schemas.openxmlformats.org/presentationml/2006/main">
  <p:tag name="KSO_WM_UNIT_PLACING_PICTURE_USER_VIEWPORT" val="{&quot;height&quot;:8235,&quot;width&quot;:13097}"/>
</p:tagLst>
</file>

<file path=ppt/tags/tag27.xml><?xml version="1.0" encoding="utf-8"?>
<p:tagLst xmlns:p="http://schemas.openxmlformats.org/presentationml/2006/main">
  <p:tag name="TIMING" val="|0.6|0.8|1.2|0.9|0.6|1.1|0.7|0.6|0.8|0.4|1"/>
</p:tagLst>
</file>

<file path=ppt/tags/tag2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9.xml><?xml version="1.0" encoding="utf-8"?>
<p:tagLst xmlns:p="http://schemas.openxmlformats.org/presentationml/2006/main">
  <p:tag name="TIMING" val="|0.6|0.8|1.2|0.9|0.6|1.1|0.7|0.6|0.8|0.4|1"/>
</p:tagLst>
</file>

<file path=ppt/tags/tag3.xml><?xml version="1.0" encoding="utf-8"?>
<p:tagLst xmlns:p="http://schemas.openxmlformats.org/presentationml/2006/main">
  <p:tag name="TIMING" val="|0.6|0.8|1.2|0.9|0.6|1.1|0.7|0.6|0.8|0.4|1"/>
</p:tagLst>
</file>

<file path=ppt/tags/tag3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1.xml><?xml version="1.0" encoding="utf-8"?>
<p:tagLst xmlns:p="http://schemas.openxmlformats.org/presentationml/2006/main">
  <p:tag name="TIMING" val="|0.6|0.8|1.2|0.9|0.6|1.1|0.7|0.6|0.8|0.4|1"/>
</p:tagLst>
</file>

<file path=ppt/tags/tag3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3.xml><?xml version="1.0" encoding="utf-8"?>
<p:tagLst xmlns:p="http://schemas.openxmlformats.org/presentationml/2006/main">
  <p:tag name="TIMING" val="|0.6|0.8|1.2|0.9|0.6|1.1|0.7|0.6|0.8|0.4|1"/>
</p:tagLst>
</file>

<file path=ppt/tags/tag3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5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36.xml><?xml version="1.0" encoding="utf-8"?>
<p:tagLst xmlns:p="http://schemas.openxmlformats.org/presentationml/2006/main">
  <p:tag name="KSO_WM_UNIT_TABLE_BEAUTIFY" val="smartTable{74deb9e2-016c-4eca-9ab0-9d0d28af95ef}"/>
  <p:tag name="TABLE_ENDDRAG_ORIGIN_RECT" val="729*256"/>
  <p:tag name="TABLE_ENDDRAG_RECT" val="20*267*729*256"/>
</p:tagLst>
</file>

<file path=ppt/tags/tag37.xml><?xml version="1.0" encoding="utf-8"?>
<p:tagLst xmlns:p="http://schemas.openxmlformats.org/presentationml/2006/main">
  <p:tag name="TIMING" val="|0.6|0.8|1.2|0.9|0.6|1.1|0.7|0.6|0.8|0.4|1"/>
</p:tagLst>
</file>

<file path=ppt/tags/tag3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9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0.xml><?xml version="1.0" encoding="utf-8"?>
<p:tagLst xmlns:p="http://schemas.openxmlformats.org/presentationml/2006/main">
  <p:tag name="TIMING" val="|0.6|0.8|1.2|0.9|0.6|1.1|0.7|0.6|0.8|0.4|1"/>
</p:tagLst>
</file>

<file path=ppt/tags/tag4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2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43.xml><?xml version="1.0" encoding="utf-8"?>
<p:tagLst xmlns:p="http://schemas.openxmlformats.org/presentationml/2006/main">
  <p:tag name="KSO_WM_UNIT_TABLE_BEAUTIFY" val="smartTable{74deb9e2-016c-4eca-9ab0-9d0d28af95ef}"/>
  <p:tag name="TABLE_ENDDRAG_ORIGIN_RECT" val="729*396"/>
  <p:tag name="TABLE_ENDDRAG_RECT" val="20*123*729*396"/>
</p:tagLst>
</file>

<file path=ppt/tags/tag44.xml><?xml version="1.0" encoding="utf-8"?>
<p:tagLst xmlns:p="http://schemas.openxmlformats.org/presentationml/2006/main">
  <p:tag name="TIMING" val="|0.6|0.8|1.2|0.9|0.6|1.1|0.7|0.6|0.8|0.4|1"/>
</p:tagLst>
</file>

<file path=ppt/tags/tag4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6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47.xml><?xml version="1.0" encoding="utf-8"?>
<p:tagLst xmlns:p="http://schemas.openxmlformats.org/presentationml/2006/main">
  <p:tag name="KSO_WM_UNIT_TABLE_BEAUTIFY" val="smartTable{74deb9e2-016c-4eca-9ab0-9d0d28af95ef}"/>
  <p:tag name="TABLE_ENDDRAG_ORIGIN_RECT" val="729*373"/>
  <p:tag name="TABLE_ENDDRAG_RECT" val="20*146*729*373"/>
</p:tagLst>
</file>

<file path=ppt/tags/tag48.xml><?xml version="1.0" encoding="utf-8"?>
<p:tagLst xmlns:p="http://schemas.openxmlformats.org/presentationml/2006/main">
  <p:tag name="TIMING" val="|0.6|0.8|1.2|0.9|0.6|1.1|0.7|0.6|0.8|0.4|1"/>
</p:tagLst>
</file>

<file path=ppt/tags/tag4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.xml><?xml version="1.0" encoding="utf-8"?>
<p:tagLst xmlns:p="http://schemas.openxmlformats.org/presentationml/2006/main">
  <p:tag name="TIMING" val="|0.6|0.8|1.2|0.9|0.6|1.1|0.7|0.6|0.8|0.4|1"/>
</p:tagLst>
</file>

<file path=ppt/tags/tag50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51.xml><?xml version="1.0" encoding="utf-8"?>
<p:tagLst xmlns:p="http://schemas.openxmlformats.org/presentationml/2006/main">
  <p:tag name="TIMING" val="|0.6|0.8|1.2|0.9|0.6|1.1|0.7|0.6|0.8|0.4|1"/>
</p:tagLst>
</file>

<file path=ppt/tags/tag5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3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54.xml><?xml version="1.0" encoding="utf-8"?>
<p:tagLst xmlns:p="http://schemas.openxmlformats.org/presentationml/2006/main">
  <p:tag name="KSO_WM_UNIT_TABLE_BEAUTIFY" val="smartTable{74deb9e2-016c-4eca-9ab0-9d0d28af95ef}"/>
  <p:tag name="TABLE_ENDDRAG_ORIGIN_RECT" val="729*360"/>
  <p:tag name="TABLE_ENDDRAG_RECT" val="20*146*729*360"/>
</p:tagLst>
</file>

<file path=ppt/tags/tag55.xml><?xml version="1.0" encoding="utf-8"?>
<p:tagLst xmlns:p="http://schemas.openxmlformats.org/presentationml/2006/main">
  <p:tag name="TIMING" val="|0.6|0.8|1.2|0.9|0.6|1.1|0.7|0.6|0.8|0.4|1"/>
</p:tagLst>
</file>

<file path=ppt/tags/tag5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7.xml><?xml version="1.0" encoding="utf-8"?>
<p:tagLst xmlns:p="http://schemas.openxmlformats.org/presentationml/2006/main">
  <p:tag name="TIMING" val="|0.6|0.8|1.2|0.9|0.6|1.1|0.7|0.6|0.8|0.4|1"/>
</p:tagLst>
</file>

<file path=ppt/tags/tag5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9.xml><?xml version="1.0" encoding="utf-8"?>
<p:tagLst xmlns:p="http://schemas.openxmlformats.org/presentationml/2006/main">
  <p:tag name="TIMING" val="|0.6|0.8|1.2|0.9|0.6|1.1|0.7|0.6|0.8|0.4|1"/>
</p:tagLst>
</file>

<file path=ppt/tags/tag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1.xml><?xml version="1.0" encoding="utf-8"?>
<p:tagLst xmlns:p="http://schemas.openxmlformats.org/presentationml/2006/main">
  <p:tag name="TIMING" val="|0.6|0.8|1.2|0.9|0.6|1.1|0.7|0.6|0.8|0.4|1"/>
</p:tagLst>
</file>

<file path=ppt/tags/tag6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.xml><?xml version="1.0" encoding="utf-8"?>
<p:tagLst xmlns:p="http://schemas.openxmlformats.org/presentationml/2006/main">
  <p:tag name="TIMING" val="|0.6|0.8|1.2|0.9|0.6|1.1|0.7|0.6|0.8|0.4|1"/>
</p:tagLst>
</file>

<file path=ppt/tags/tag64.xml><?xml version="1.0" encoding="utf-8"?>
<p:tagLst xmlns:p="http://schemas.openxmlformats.org/presentationml/2006/main">
  <p:tag name="COMMONDATA" val="eyJoZGlkIjoiMjkxZjc2MDhkZTdkYzFmZWQ4M2Q5OTc0OWI1NDgzYWYifQ=="/>
  <p:tag name="KSO_WPP_MARK_KEY" val="e9593af3-0aa6-4e67-a5ec-fa9130b4feac"/>
</p:tagLst>
</file>

<file path=ppt/tags/tag7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8.xml><?xml version="1.0" encoding="utf-8"?>
<p:tagLst xmlns:p="http://schemas.openxmlformats.org/presentationml/2006/main">
  <p:tag name="TIMING" val="|0.6|0.8|1.2|0.9|0.6|1.1|0.7|0.6|0.8|0.4|1"/>
</p:tagLst>
</file>

<file path=ppt/tags/tag9.xml><?xml version="1.0" encoding="utf-8"?>
<p:tagLst xmlns:p="http://schemas.openxmlformats.org/presentationml/2006/main">
  <p:tag name="TABLE_ENDDRAG_ORIGIN_RECT" val="191*487"/>
  <p:tag name="TABLE_ENDDRAG_RECT" val="768*53*191*48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12849</Words>
  <Application>WPS 演示</Application>
  <PresentationFormat>宽屏</PresentationFormat>
  <Paragraphs>1461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等线</vt:lpstr>
      <vt:lpstr>华文楷体</vt:lpstr>
      <vt:lpstr>思源黑体 CN Regular</vt:lpstr>
      <vt:lpstr>黑体</vt:lpstr>
      <vt:lpstr>纤黑体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。。。</cp:lastModifiedBy>
  <cp:revision>2831</cp:revision>
  <dcterms:created xsi:type="dcterms:W3CDTF">2020-07-23T10:11:00Z</dcterms:created>
  <dcterms:modified xsi:type="dcterms:W3CDTF">2022-12-22T02:30:05Z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5A1EE12111F04212A09581045797DBEA</vt:lpwstr>
  </property>
</Properties>
</file>