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4792" r:id="rId5"/>
    <p:sldId id="4843" r:id="rId6"/>
    <p:sldId id="4841" r:id="rId7"/>
    <p:sldId id="4842" r:id="rId8"/>
    <p:sldId id="4844" r:id="rId9"/>
    <p:sldId id="4845" r:id="rId10"/>
    <p:sldId id="4846" r:id="rId11"/>
    <p:sldId id="4851" r:id="rId12"/>
    <p:sldId id="4853" r:id="rId13"/>
    <p:sldId id="4854" r:id="rId14"/>
    <p:sldId id="4855" r:id="rId15"/>
    <p:sldId id="4847" r:id="rId16"/>
    <p:sldId id="4858" r:id="rId17"/>
    <p:sldId id="4857" r:id="rId18"/>
    <p:sldId id="4859" r:id="rId19"/>
    <p:sldId id="4860" r:id="rId20"/>
    <p:sldId id="4861" r:id="rId21"/>
    <p:sldId id="4862" r:id="rId22"/>
    <p:sldId id="4848" r:id="rId23"/>
    <p:sldId id="4849" r:id="rId24"/>
    <p:sldId id="4850" r:id="rId25"/>
    <p:sldId id="4856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36"/>
      </p:cViewPr>
      <p:guideLst>
        <p:guide orient="horz" pos="2148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55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汇编语言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汇编语言基本格式（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简化段定义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原因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en-US" altLang="zh-CN" sz="2000"/>
              <a:t>	</a:t>
            </a:r>
            <a:r>
              <a:rPr lang="zh-CN" altLang="en-US" sz="2000"/>
              <a:t>绝大多数程序的段布局都是很相似的，而且总能落入固定的几</a:t>
            </a:r>
            <a:r>
              <a:rPr lang="en-US" altLang="zh-CN" sz="2000"/>
              <a:t>		</a:t>
            </a:r>
            <a:r>
              <a:rPr lang="zh-CN" altLang="en-US" sz="2000"/>
              <a:t>种模型。如果能在程序开头指明这几种</a:t>
            </a:r>
            <a:r>
              <a:rPr lang="zh-CN" altLang="en-US" sz="2000">
                <a:sym typeface="+mn-ea"/>
              </a:rPr>
              <a:t>模型</a:t>
            </a:r>
            <a:r>
              <a:rPr lang="zh-CN" altLang="en-US" sz="2000"/>
              <a:t>之一，后续就可以</a:t>
            </a:r>
            <a:r>
              <a:rPr lang="en-US" altLang="zh-CN" sz="2000"/>
              <a:t>		</a:t>
            </a:r>
            <a:r>
              <a:rPr lang="zh-CN" altLang="en-US" sz="2000"/>
              <a:t>直接引用</a:t>
            </a:r>
            <a:r>
              <a:rPr lang="zh-CN" altLang="en-US" sz="2000"/>
              <a:t>模型，不需要写那么复杂的段定义了。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.MODEL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指定一个模型，该模型决定了</a:t>
            </a:r>
            <a:r>
              <a:rPr lang="zh-CN" altLang="en-US" sz="2000">
                <a:solidFill>
                  <a:srgbClr val="C00000"/>
                </a:solidFill>
              </a:rPr>
              <a:t>绝大多数段属性</a:t>
            </a:r>
            <a:r>
              <a:rPr lang="zh-CN" altLang="en-US" sz="2000"/>
              <a:t>。灵活程度差一		些，但是方便多了，而且也提供一些模型选项供微调。</a:t>
            </a: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例子：</a:t>
            </a:r>
            <a:r>
              <a:rPr lang="zh-CN" altLang="en-US" sz="2000">
                <a:solidFill>
                  <a:srgbClr val="9C0B15"/>
                </a:solidFill>
              </a:rPr>
              <a:t>.</a:t>
            </a:r>
            <a:r>
              <a:rPr lang="en-US" altLang="zh-CN" sz="2000">
                <a:solidFill>
                  <a:srgbClr val="C00000"/>
                </a:solidFill>
              </a:rPr>
              <a:t>MODEL </a:t>
            </a:r>
            <a:r>
              <a:rPr lang="zh-CN" altLang="en-US" sz="2000">
                <a:solidFill>
                  <a:srgbClr val="C00000"/>
                </a:solidFill>
              </a:rPr>
              <a:t>模型</a:t>
            </a:r>
            <a:r>
              <a:rPr lang="en-US" altLang="zh-CN" sz="2000">
                <a:solidFill>
                  <a:srgbClr val="C00000"/>
                </a:solidFill>
              </a:rPr>
              <a:t>, [</a:t>
            </a:r>
            <a:r>
              <a:rPr lang="zh-CN" altLang="en-US" sz="2000">
                <a:solidFill>
                  <a:srgbClr val="C00000"/>
                </a:solidFill>
              </a:rPr>
              <a:t>选项</a:t>
            </a:r>
            <a:r>
              <a:rPr lang="en-US" altLang="zh-CN" sz="2000">
                <a:solidFill>
                  <a:srgbClr val="C00000"/>
                </a:solidFill>
              </a:rPr>
              <a:t>]</a:t>
            </a:r>
            <a:endParaRPr lang="en-US" altLang="zh-CN" sz="200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57175" y="2864485"/>
          <a:ext cx="9197340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3990"/>
                <a:gridCol w="1277620"/>
                <a:gridCol w="1276985"/>
                <a:gridCol w="1358900"/>
                <a:gridCol w="1409700"/>
                <a:gridCol w="2430145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模型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代码布局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代码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数据布局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TINY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一个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同一个段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COM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文件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SMALL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一个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一个段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最常用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MEDIUM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一个段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中型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COMPACT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一个段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近访问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中型程序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LARGE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大型程序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HUGE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多个段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远访问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允许数据对象超过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64KiB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；超过后需自编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访问程序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搞定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简化段定义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.CODE [</a:t>
            </a:r>
            <a:r>
              <a:rPr lang="zh-CN" altLang="en-US" sz="2000" b="1">
                <a:solidFill>
                  <a:srgbClr val="9C0B15"/>
                </a:solidFill>
              </a:rPr>
              <a:t>段名</a:t>
            </a:r>
            <a:r>
              <a:rPr lang="en-US" altLang="zh-CN" sz="2000" b="1">
                <a:solidFill>
                  <a:srgbClr val="9C0B15"/>
                </a:solidFill>
              </a:rPr>
              <a:t>]	</a:t>
            </a:r>
            <a:r>
              <a:rPr lang="zh-CN" altLang="en-US" sz="2000"/>
              <a:t>指定一个简化代码段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.DATA		</a:t>
            </a:r>
            <a:r>
              <a:rPr lang="zh-CN" altLang="en-US" sz="2000">
                <a:sym typeface="+mn-ea"/>
              </a:rPr>
              <a:t>指定一个简化数据段。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.DATA?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指定一个不初始化段内数据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的简化数据段。但是，初不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初始化段内数据在</a:t>
            </a:r>
            <a:r>
              <a:rPr lang="zh-CN" altLang="en-US" sz="2000">
                <a:sym typeface="+mn-ea"/>
              </a:rPr>
              <a:t>汇编语言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中其实是程序员决定的，指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定不初始化只是说如果它和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高级语言程序（如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等）链接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，会被链接到</a:t>
            </a:r>
            <a:r>
              <a:rPr lang="en-US" altLang="zh-CN" sz="2000">
                <a:sym typeface="+mn-ea"/>
              </a:rPr>
              <a:t>BSS</a:t>
            </a:r>
            <a:r>
              <a:rPr lang="zh-CN" altLang="en-US" sz="2000">
                <a:sym typeface="+mn-ea"/>
              </a:rPr>
              <a:t>段，那时才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会真的被</a:t>
            </a:r>
            <a:r>
              <a:rPr lang="zh-CN" altLang="en-US" sz="2000">
                <a:sym typeface="+mn-ea"/>
              </a:rPr>
              <a:t>全部填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.FARDATA 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[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段名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]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指定一个简化数据段，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/>
              <a:t>该段采用远访问。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.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FARDATA? 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[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段名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]</a:t>
            </a:r>
            <a:r>
              <a:rPr lang="zh-CN" altLang="en-US" sz="2000"/>
              <a:t>同上，</a:t>
            </a:r>
            <a:r>
              <a:rPr lang="zh-CN" altLang="en-US" sz="2000">
                <a:sym typeface="+mn-ea"/>
              </a:rPr>
              <a:t>会被链接到</a:t>
            </a:r>
            <a:r>
              <a:rPr lang="en-US" altLang="zh-CN" sz="2000">
                <a:sym typeface="+mn-ea"/>
              </a:rPr>
              <a:t>BSS</a:t>
            </a:r>
            <a:r>
              <a:rPr lang="zh-CN" altLang="en-US" sz="2000">
                <a:sym typeface="+mn-ea"/>
              </a:rPr>
              <a:t>段。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.</a:t>
            </a:r>
            <a:r>
              <a:rPr lang="en-US" altLang="zh-CN" sz="2000" b="1">
                <a:solidFill>
                  <a:srgbClr val="9C0B15"/>
                </a:solidFill>
              </a:rPr>
              <a:t>STACK		</a:t>
            </a:r>
            <a:r>
              <a:rPr lang="zh-CN" altLang="en-US" sz="2000"/>
              <a:t>指定一个简化堆栈</a:t>
            </a:r>
            <a:r>
              <a:rPr lang="zh-CN" altLang="en-US" sz="2000"/>
              <a:t>数据段。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6042025" y="781685"/>
            <a:ext cx="34124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; Display a single string.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</a:rPr>
              <a:t>.MODEL SMALL</a:t>
            </a:r>
            <a:br>
              <a:rPr sz="2000" b="1">
                <a:solidFill>
                  <a:srgbClr val="FF0000"/>
                </a:solidFill>
              </a:rPr>
            </a:br>
            <a:endParaRPr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</a:rPr>
              <a:t>.</a:t>
            </a:r>
            <a:r>
              <a:rPr lang="zh-CN" altLang="en-US" sz="2000" b="1">
                <a:solidFill>
                  <a:srgbClr val="FFC000"/>
                </a:solidFill>
              </a:rPr>
              <a:t>DATA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</a:rPr>
              <a:t>DISP</a:t>
            </a:r>
            <a:r>
              <a:rPr lang="zh-CN" altLang="en-US" sz="2000" b="1">
                <a:solidFill>
                  <a:srgbClr val="92D050"/>
                </a:solidFill>
              </a:rPr>
              <a:t> </a:t>
            </a:r>
            <a:r>
              <a:rPr lang="en-US" altLang="zh-CN" sz="2000" b="1">
                <a:solidFill>
                  <a:srgbClr val="92D050"/>
                </a:solidFill>
              </a:rPr>
              <a:t>	</a:t>
            </a:r>
            <a:r>
              <a:rPr lang="zh-CN" altLang="en-US" sz="2000" b="1">
                <a:solidFill>
                  <a:srgbClr val="92D050"/>
                </a:solidFill>
              </a:rPr>
              <a:t>DB </a:t>
            </a:r>
            <a:r>
              <a:rPr lang="en-US" altLang="zh-CN" sz="2000" b="1">
                <a:solidFill>
                  <a:srgbClr val="92D050"/>
                </a:solidFill>
              </a:rPr>
              <a:t>	</a:t>
            </a:r>
            <a:r>
              <a:rPr lang="zh-CN" altLang="en-US" sz="2000" b="1">
                <a:solidFill>
                  <a:srgbClr val="92D050"/>
                </a:solidFill>
              </a:rPr>
              <a:t>'</a:t>
            </a:r>
            <a:r>
              <a:rPr lang="en-US" altLang="zh-CN" sz="2000" b="1">
                <a:solidFill>
                  <a:srgbClr val="92D050"/>
                </a:solidFill>
              </a:rPr>
              <a:t>S</a:t>
            </a:r>
            <a:r>
              <a:rPr lang="zh-CN" altLang="en-US" sz="2000" b="1">
                <a:solidFill>
                  <a:srgbClr val="92D050"/>
                </a:solidFill>
              </a:rPr>
              <a:t>tring</a:t>
            </a:r>
            <a:r>
              <a:rPr lang="en-US" altLang="zh-CN" sz="2000" b="1">
                <a:solidFill>
                  <a:srgbClr val="92D050"/>
                </a:solidFill>
              </a:rPr>
              <a:t>$</a:t>
            </a:r>
            <a:r>
              <a:rPr lang="zh-CN" altLang="en-US" sz="2000" b="1">
                <a:solidFill>
                  <a:srgbClr val="92D050"/>
                </a:solidFill>
              </a:rPr>
              <a:t>'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sz="2000" b="1">
                <a:solidFill>
                  <a:srgbClr val="FFC000"/>
                </a:solidFill>
              </a:rPr>
              <a:t>.CODE</a:t>
            </a:r>
            <a:endParaRPr 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C00000"/>
                </a:solidFill>
              </a:rPr>
              <a:t>START: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AX, </a:t>
            </a:r>
            <a:r>
              <a:rPr lang="zh-CN" altLang="en-US" sz="2000" b="1" i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@DATA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</a:rPr>
              <a:t>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DS,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zh-CN" altLang="en-US" sz="2000" b="1">
                <a:solidFill>
                  <a:srgbClr val="00B0F0"/>
                </a:solidFill>
              </a:rPr>
              <a:t>AX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</a:rPr>
              <a:t>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LEA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DX,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en-US" altLang="zh-CN" sz="2000" b="1">
                <a:solidFill>
                  <a:srgbClr val="92D050"/>
                </a:solidFill>
              </a:rPr>
              <a:t>DISP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AH, 09H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INT 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21H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 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AH,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zh-CN" altLang="en-US" sz="2000" b="1">
                <a:solidFill>
                  <a:srgbClr val="00B0F0"/>
                </a:solidFill>
              </a:rPr>
              <a:t>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INT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21H 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7030A0"/>
                </a:solidFill>
              </a:rPr>
              <a:t>	</a:t>
            </a:r>
            <a:r>
              <a:rPr lang="zh-CN" altLang="en-US" sz="2000" b="1">
                <a:solidFill>
                  <a:srgbClr val="7030A0"/>
                </a:solidFill>
              </a:rPr>
              <a:t>END </a:t>
            </a:r>
            <a:r>
              <a:rPr lang="en-US" altLang="zh-CN" sz="2000" b="1">
                <a:solidFill>
                  <a:srgbClr val="7030A0"/>
                </a:solidFill>
              </a:rPr>
              <a:t>	</a:t>
            </a:r>
            <a:r>
              <a:rPr lang="zh-CN" altLang="en-US" sz="2000" b="1">
                <a:solidFill>
                  <a:srgbClr val="C00000"/>
                </a:solidFill>
              </a:rPr>
              <a:t>START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段组</a:t>
            </a:r>
            <a:r>
              <a:rPr lang="zh-CN" altLang="en-US" sz="2000" b="1">
                <a:solidFill>
                  <a:srgbClr val="9C0B15"/>
                </a:solidFill>
              </a:rPr>
              <a:t>定义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原因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很多时候代码在程序逻辑上分成好几个段，但是实际上每个段</a:t>
            </a:r>
            <a:r>
              <a:rPr lang="en-US" altLang="zh-CN" sz="2000"/>
              <a:t>		</a:t>
            </a:r>
            <a:r>
              <a:rPr lang="zh-CN" altLang="en-US" sz="2000"/>
              <a:t>的物理长度又用不完，会浪费处理器的寻址空间，在段间来回</a:t>
            </a:r>
            <a:r>
              <a:rPr lang="en-US" altLang="zh-CN" sz="2000"/>
              <a:t>		</a:t>
            </a:r>
            <a:r>
              <a:rPr lang="zh-CN" altLang="en-US" sz="2000"/>
              <a:t>切换还要降低</a:t>
            </a:r>
            <a:r>
              <a:rPr lang="zh-CN" altLang="en-US" sz="2000"/>
              <a:t>效率。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段组</a:t>
            </a:r>
            <a:r>
              <a:rPr lang="en-US" altLang="zh-CN" sz="2000"/>
              <a:t>		</a:t>
            </a:r>
            <a:r>
              <a:rPr lang="zh-CN" altLang="en-US" sz="2000">
                <a:sym typeface="+mn-ea"/>
              </a:rPr>
              <a:t>把好几个逻辑段塞进同一个</a:t>
            </a:r>
            <a:r>
              <a:rPr lang="en-US" altLang="zh-CN" sz="2000">
                <a:sym typeface="+mn-ea"/>
              </a:rPr>
              <a:t>64</a:t>
            </a:r>
            <a:r>
              <a:rPr lang="en-US" altLang="zh-CN" sz="2000">
                <a:sym typeface="+mn-ea"/>
              </a:rPr>
              <a:t>KiB</a:t>
            </a:r>
            <a:r>
              <a:rPr lang="zh-CN" altLang="en-US" sz="2000">
                <a:sym typeface="+mn-ea"/>
              </a:rPr>
              <a:t>的物理段，此时这几个逻辑段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都可以用同一个段寄存器进行访问。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GROUP</a:t>
            </a:r>
            <a:r>
              <a:rPr lang="en-US" altLang="zh-CN" sz="2000"/>
              <a:t>		</a:t>
            </a:r>
            <a:r>
              <a:rPr lang="zh-CN" altLang="en-US" sz="2000"/>
              <a:t>定义一个段组。格式</a:t>
            </a:r>
            <a:r>
              <a:rPr lang="zh-CN" sz="2000"/>
              <a:t>：</a:t>
            </a:r>
            <a:r>
              <a:rPr lang="zh-CN" altLang="en-US" sz="2000">
                <a:solidFill>
                  <a:srgbClr val="C00000"/>
                </a:solidFill>
              </a:rPr>
              <a:t>段组名</a:t>
            </a:r>
            <a:r>
              <a:rPr lang="en-US" altLang="zh-CN" sz="2000">
                <a:solidFill>
                  <a:srgbClr val="C00000"/>
                </a:solidFill>
              </a:rPr>
              <a:t> GROUP </a:t>
            </a:r>
            <a:r>
              <a:rPr lang="zh-CN" altLang="en-US" sz="2000">
                <a:solidFill>
                  <a:srgbClr val="C00000"/>
                </a:solidFill>
              </a:rPr>
              <a:t>段名列表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DATA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SEGMENT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 b="1">
                <a:solidFill>
                  <a:srgbClr val="FFC000"/>
                </a:solidFill>
              </a:rPr>
              <a:t>...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OUTS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ENDS</a:t>
            </a:r>
            <a:endParaRPr lang="zh-CN" altLang="en-US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		ALL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SEG	GROUP		DATA, TEMP, INS, OUTS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</a:rPr>
              <a:t>		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CSEG	SEGMENT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ASSUME</a:t>
            </a:r>
            <a:r>
              <a:rPr lang="en-US" altLang="zh-CN" sz="2000" b="1">
                <a:solidFill>
                  <a:srgbClr val="00B05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CS:CODE, DS:</a:t>
            </a:r>
            <a:r>
              <a:rPr lang="en-US" altLang="zh-CN" sz="2000" b="1">
                <a:solidFill>
                  <a:srgbClr val="00B050"/>
                </a:solidFill>
                <a:sym typeface="+mn-ea"/>
              </a:rPr>
              <a:t>ALLSEG</a:t>
            </a:r>
            <a:endParaRPr lang="zh-CN" altLang="en-US" sz="2000" b="1">
              <a:solidFill>
                <a:srgbClr val="00B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5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START:</a:t>
            </a:r>
            <a:endParaRPr lang="zh-CN" altLang="en-US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AX, </a:t>
            </a:r>
            <a:r>
              <a:rPr lang="en-US" altLang="zh-CN" sz="2000" b="1" i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ALLSEG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DS,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	...</a:t>
            </a:r>
            <a:endParaRPr lang="en-US" altLang="zh-CN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数据定义与表达式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数据定义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编码一串顺序放置于存储器中的数据。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>
                <a:solidFill>
                  <a:srgbClr val="C00000"/>
                </a:solidFill>
              </a:rPr>
              <a:t>格式：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变量名  类型  数据列表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DISP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DB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'The string to display',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'$'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标号定义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可以定义一个空标号，标号不分配任何存储单元，只是标记一		个内存位置。通常用来给存储单元起别名。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格式：标号名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LABEL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标号类型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变量名</a:t>
            </a:r>
            <a:r>
              <a:rPr lang="zh-CN" altLang="en-US" sz="2000">
                <a:sym typeface="+mn-ea"/>
              </a:rPr>
              <a:t>		指示数据存储的地址（符号地址）， 其值是第一个数据项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的第一个字节的段内偏移地址。它可以用两种方法取地址：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LEA		BX, STRING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MOV		BX, OFFSET STRING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可以不写；不写的时候，就只在这个位置放置数据，</a:t>
            </a:r>
            <a:r>
              <a:rPr lang="zh-CN" sz="2000">
                <a:sym typeface="+mn-ea"/>
              </a:rPr>
              <a:t>至于引用</a:t>
            </a:r>
            <a:r>
              <a:rPr lang="en-US" altLang="zh-CN" sz="2000">
                <a:sym typeface="+mn-ea"/>
              </a:rPr>
              <a:t>		</a:t>
            </a:r>
            <a:r>
              <a:rPr lang="zh-CN" sz="2000">
                <a:solidFill>
                  <a:srgbClr val="C00000"/>
                </a:solidFill>
                <a:sym typeface="+mn-ea"/>
              </a:rPr>
              <a:t>可以由独立的标号定义提供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指示数据的类型，可以是字、双字等等。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操作数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有两种格式，可以写成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数组格式，也可以写成字符串格式，两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种格式也可以混合起来。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DISP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DB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HELLO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',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48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45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4C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4C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4F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H,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'$'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数据定义与表达式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对齐</a:t>
            </a:r>
            <a:r>
              <a:rPr lang="zh-CN" altLang="en-US" sz="2000">
                <a:sym typeface="+mn-ea"/>
              </a:rPr>
              <a:t>		</a:t>
            </a:r>
            <a:r>
              <a:rPr lang="zh-CN" sz="2000">
                <a:sym typeface="+mn-ea"/>
              </a:rPr>
              <a:t>可以使用一些对齐伪指令让后面紧随的数据从新地址开始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33375" y="4758055"/>
          <a:ext cx="9197340" cy="186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5680"/>
                <a:gridCol w="8201660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对齐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效果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EVEN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使下个变量对齐到偶数字节。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ALIGN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使下个变量对齐到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的次方，如ALIGN 8对齐到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字节。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ORG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使下个变量位于</a:t>
                      </a: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某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地址，如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ORG 0100H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表示下个变量从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0100H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开始。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33375" y="676910"/>
          <a:ext cx="9197340" cy="327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750"/>
                <a:gridCol w="2496904"/>
                <a:gridCol w="2732019"/>
                <a:gridCol w="3047667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标号类型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说明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DB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BYTE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单字节类型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字符串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DW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通用数据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4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通用数据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DF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较大数值数据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DQ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QWORD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8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大数值数据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TBYTE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10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字节类型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财务计算、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BCD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串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数据定义与表达式</a:t>
            </a:r>
            <a:endParaRPr lang="zh-CN" altLang="en-US" sz="2000" b="1">
              <a:solidFill>
                <a:srgbClr val="9C0B15"/>
              </a:solidFill>
            </a:endParaRPr>
          </a:p>
          <a:p>
            <a:pPr marL="0" lvl="1"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默认类型</a:t>
            </a: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在引用数据时，</a:t>
            </a:r>
            <a:r>
              <a:rPr lang="en-US" altLang="zh-CN" sz="2000">
                <a:sym typeface="+mn-ea"/>
              </a:rPr>
              <a:t>MOV</a:t>
            </a:r>
            <a:r>
              <a:rPr lang="zh-CN" altLang="en-US" sz="2000">
                <a:sym typeface="+mn-ea"/>
              </a:rPr>
              <a:t>可以直接读写数据本身，而且不需要</a:t>
            </a:r>
            <a:r>
              <a:rPr lang="en-US" altLang="zh-CN" sz="2000">
                <a:sym typeface="+mn-ea"/>
              </a:rPr>
              <a:t>PTR</a:t>
            </a:r>
            <a:r>
              <a:rPr lang="zh-CN" altLang="en-US" sz="2000">
                <a:sym typeface="+mn-ea"/>
              </a:rPr>
              <a:t>字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段，因为数据或者标号定义里面已经包含了数据类型，相当于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隐含了</a:t>
            </a:r>
            <a:r>
              <a:rPr lang="en-US" altLang="zh-CN" sz="2000">
                <a:sym typeface="+mn-ea"/>
              </a:rPr>
              <a:t>PTR</a:t>
            </a:r>
            <a:r>
              <a:rPr lang="zh-CN" altLang="en-US" sz="2000">
                <a:sym typeface="+mn-ea"/>
              </a:rPr>
              <a:t>字段。这和常规存储器寻址的情况是不同的。如果对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默认类型不满意，可以用</a:t>
            </a:r>
            <a:r>
              <a:rPr lang="en-US" altLang="zh-CN" sz="2000">
                <a:sym typeface="+mn-ea"/>
              </a:rPr>
              <a:t>PTR</a:t>
            </a:r>
            <a:r>
              <a:rPr lang="zh-CN" altLang="en-US" sz="2000">
                <a:sym typeface="+mn-ea"/>
              </a:rPr>
              <a:t>字段覆盖</a:t>
            </a:r>
            <a:r>
              <a:rPr lang="zh-CN" altLang="en-US" sz="2000">
                <a:sym typeface="+mn-ea"/>
              </a:rPr>
              <a:t>它。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MOV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STRING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, 43H		LEA 	BX,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STRING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		MOV 	BYTE PTR [BX], 43H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INC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WORD PTR STRING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INC	WORD PTR [BX]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别名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同一段数据可以有几个别名，这些别名对应的地址是相同的，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数据类型可以不同。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取当前地址</a:t>
            </a:r>
            <a:r>
              <a:rPr lang="zh-CN" altLang="en-US" sz="2000">
                <a:sym typeface="+mn-ea"/>
              </a:rPr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$运算符</a:t>
            </a:r>
            <a:r>
              <a:rPr lang="zh-CN" altLang="en-US" sz="2000">
                <a:sym typeface="+mn-ea"/>
              </a:rPr>
              <a:t>可以取当前地址。注意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不要把它和字符'$'</a:t>
            </a:r>
            <a:r>
              <a:rPr lang="zh-CN" altLang="en-US" sz="2000">
                <a:sym typeface="+mn-ea"/>
              </a:rPr>
              <a:t>搞混了。$取的		地址是16位地址，因此只能用来初始化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DW及以上</a:t>
            </a:r>
            <a:r>
              <a:rPr lang="zh-CN" altLang="en-US" sz="2000">
                <a:sym typeface="+mn-ea"/>
              </a:rPr>
              <a:t>的变量。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注意：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$与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DUP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连用时，会把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DUP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的首地址进行重复</a:t>
            </a:r>
            <a:r>
              <a:rPr lang="zh-CN" altLang="en-US" sz="2000">
                <a:sym typeface="+mn-ea"/>
              </a:rPr>
              <a:t>，而非</a:t>
            </a:r>
            <a:r>
              <a:rPr lang="zh-CN" altLang="en-US" sz="2000">
                <a:sym typeface="+mn-ea"/>
              </a:rPr>
              <a:t>递增。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ORG	0100H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TEST	DW	0100H, 0101H, $, $, 2 DUP($)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TEST	DW	0100H, 0101H, 0102H, 0103H, 0104H, 0104H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数据定义</a:t>
            </a:r>
            <a:endParaRPr lang="zh-CN" altLang="en-US" sz="2000" b="1">
              <a:solidFill>
                <a:srgbClr val="9C0B15"/>
              </a:solidFill>
            </a:endParaRPr>
          </a:p>
          <a:p>
            <a:pPr marL="0" lvl="1"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数制后缀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数据中，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进制无需后缀（也可以加</a:t>
            </a:r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），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进制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在末尾加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B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	16</a:t>
            </a:r>
            <a:r>
              <a:rPr lang="zh-CN" altLang="en-US" sz="2000">
                <a:sym typeface="+mn-ea"/>
              </a:rPr>
              <a:t>进制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在末尾加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H</a:t>
            </a:r>
            <a:r>
              <a:rPr lang="zh-CN" altLang="en-US" sz="2000">
                <a:sym typeface="+mn-ea"/>
              </a:rPr>
              <a:t>，如果</a:t>
            </a:r>
            <a:r>
              <a:rPr lang="en-US" altLang="zh-CN" sz="2000">
                <a:sym typeface="+mn-ea"/>
              </a:rPr>
              <a:t>16</a:t>
            </a:r>
            <a:r>
              <a:rPr lang="zh-CN" altLang="en-US" sz="2000">
                <a:sym typeface="+mn-ea"/>
              </a:rPr>
              <a:t>进制的开头是字母，还要额外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在前面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加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（否则汇编器无法把它和寄存器区分开，</a:t>
            </a:r>
            <a:r>
              <a:rPr lang="en-US" altLang="zh-CN" sz="2000">
                <a:sym typeface="+mn-ea"/>
              </a:rPr>
              <a:t>AH</a:t>
            </a:r>
            <a:r>
              <a:rPr lang="zh-CN" altLang="en-US" sz="2000">
                <a:sym typeface="+mn-ea"/>
              </a:rPr>
              <a:t>究竟是表达寄存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器</a:t>
            </a:r>
            <a:r>
              <a:rPr lang="en-US" altLang="zh-CN" sz="2000">
                <a:sym typeface="+mn-ea"/>
              </a:rPr>
              <a:t>AH</a:t>
            </a:r>
            <a:r>
              <a:rPr lang="zh-CN" altLang="en-US" sz="2000">
                <a:sym typeface="+mn-ea"/>
              </a:rPr>
              <a:t>还是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？）。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8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进制数无法直接表达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基数控制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可以用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.RADIX</a:t>
            </a:r>
            <a:r>
              <a:rPr lang="zh-CN" altLang="en-US" sz="2000">
                <a:sym typeface="+mn-ea"/>
              </a:rPr>
              <a:t>伪指令修改后续无后缀数的基数（默认是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），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如</a:t>
            </a:r>
            <a:r>
              <a:rPr lang="en-US" altLang="zh-CN" sz="2000">
                <a:sym typeface="+mn-ea"/>
              </a:rPr>
              <a:t>.RADIX 8</a:t>
            </a:r>
            <a:r>
              <a:rPr lang="zh-CN" altLang="en-US" sz="2000">
                <a:sym typeface="+mn-ea"/>
              </a:rPr>
              <a:t>会将后续基数都修改为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，此时写</a:t>
            </a:r>
            <a:r>
              <a:rPr lang="en-US" altLang="zh-CN" sz="2000">
                <a:sym typeface="+mn-ea"/>
              </a:rPr>
              <a:t>10</a:t>
            </a:r>
            <a:r>
              <a:rPr lang="zh-CN" sz="2000">
                <a:sym typeface="+mn-ea"/>
              </a:rPr>
              <a:t>是代表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进制的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字符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字符用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单引号</a:t>
            </a:r>
            <a:r>
              <a:rPr lang="zh-CN" altLang="en-US" sz="2000">
                <a:sym typeface="+mn-ea"/>
              </a:rPr>
              <a:t>引起来。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字符串也用单引号引起来。调用</a:t>
            </a:r>
            <a:r>
              <a:rPr lang="en-US" altLang="zh-CN" sz="2000">
                <a:sym typeface="+mn-ea"/>
              </a:rPr>
              <a:t>DOS</a:t>
            </a:r>
            <a:r>
              <a:rPr lang="zh-CN" altLang="en-US" sz="2000">
                <a:sym typeface="+mn-ea"/>
              </a:rPr>
              <a:t>的字符串显示命令时，字符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串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必须以'$'结尾</a:t>
            </a:r>
            <a:r>
              <a:rPr lang="zh-CN" altLang="en-US" sz="2000">
                <a:sym typeface="+mn-ea"/>
              </a:rPr>
              <a:t>，这和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C语言的'\0'结尾</a:t>
            </a:r>
            <a:r>
              <a:rPr lang="zh-CN" altLang="en-US" sz="2000">
                <a:sym typeface="+mn-ea"/>
              </a:rPr>
              <a:t>不一样。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字符串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只可用来初始化字节变量（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DB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作为特例</a:t>
            </a:r>
            <a:r>
              <a:rPr lang="zh-CN" altLang="en-US" sz="2000">
                <a:sym typeface="+mn-ea"/>
              </a:rPr>
              <a:t>，一个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仅包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含两个字符的字符串可以用来初始化字变量（</a:t>
            </a:r>
            <a:r>
              <a:rPr lang="en-US" altLang="zh-CN" sz="2000">
                <a:sym typeface="+mn-ea"/>
              </a:rPr>
              <a:t>DW</a:t>
            </a:r>
            <a:r>
              <a:rPr lang="zh-CN" altLang="en-US" sz="2000">
                <a:sym typeface="+mn-ea"/>
              </a:rPr>
              <a:t>），此时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第一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个字符是这个字的高位，第二个字符是这个字的低位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不设初值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如果不打算设初值，可以用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?号</a:t>
            </a:r>
            <a:r>
              <a:rPr lang="zh-CN" altLang="en-US" sz="2000">
                <a:sym typeface="+mn-ea"/>
              </a:rPr>
              <a:t>代替本来要填充数值的地方。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重复填充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如果打算重复填充同一个值，可以用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重复次数 DUP(值)</a:t>
            </a:r>
            <a:r>
              <a:rPr lang="zh-CN" altLang="en-US" sz="2000">
                <a:sym typeface="+mn-ea"/>
              </a:rPr>
              <a:t>的写法。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DISP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	DB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1000001B, 77, 44H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,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Y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E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, 5 DUP(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HA 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)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	D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W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OK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	DB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 INTEL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$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表达式</a:t>
            </a:r>
            <a:endParaRPr lang="zh-CN" altLang="en-US" sz="2000" b="1">
              <a:solidFill>
                <a:srgbClr val="9C0B15"/>
              </a:solidFill>
            </a:endParaRPr>
          </a:p>
          <a:p>
            <a:pPr marL="0" lvl="1" algn="l"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EQU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很多时候直接写数值非常容易错，而且会导致程序中出现大量的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魔法数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字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（在不熟悉你的工作的其他同事看来）。此时，可以把一些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常量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	EQU</a:t>
            </a:r>
            <a:r>
              <a:rPr lang="zh-CN" altLang="en-US" sz="2000">
                <a:sym typeface="+mn-ea"/>
              </a:rPr>
              <a:t>指定一个好记的名字，就好像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C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语言的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#define</a:t>
            </a:r>
            <a:r>
              <a:rPr lang="zh-CN" altLang="en-US" sz="2000">
                <a:sym typeface="+mn-ea"/>
              </a:rPr>
              <a:t>一样。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格式：名称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EQU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表达式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或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名称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=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表达式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前者不能重复定义，后者则可以重复甚至递归定义。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PI	EQU	3142H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COUNT	</a:t>
            </a:r>
            <a:r>
              <a:rPr lang="en-US" sz="2000" b="1">
                <a:solidFill>
                  <a:srgbClr val="92D050"/>
                </a:solidFill>
                <a:sym typeface="+mn-ea"/>
              </a:rPr>
              <a:t>=	COUNT + 1</a:t>
            </a:r>
            <a:endParaRPr lang="en-US" altLang="zh-CN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表达式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语言的</a:t>
            </a:r>
            <a:r>
              <a:rPr lang="en-US" altLang="zh-CN" sz="2000">
                <a:sym typeface="+mn-ea"/>
              </a:rPr>
              <a:t>#define</a:t>
            </a:r>
            <a:r>
              <a:rPr lang="zh-CN" altLang="en-US" sz="2000">
                <a:sym typeface="+mn-ea"/>
              </a:rPr>
              <a:t>一样，</a:t>
            </a:r>
            <a:r>
              <a:rPr lang="en-US" altLang="zh-CN" sz="2000">
                <a:sym typeface="+mn-ea"/>
              </a:rPr>
              <a:t>EQU</a:t>
            </a:r>
            <a:r>
              <a:rPr lang="zh-CN" altLang="en-US" sz="2000">
                <a:sym typeface="+mn-ea"/>
              </a:rPr>
              <a:t>后面可以跟着数值，也可以跟着表达式。表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达式的规则和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语言的规则是差不多的，可以由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常量、标号、变量和一些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操作符</a:t>
            </a:r>
            <a:r>
              <a:rPr lang="zh-CN" altLang="en-US" sz="2000">
                <a:sym typeface="+mn-ea"/>
              </a:rPr>
              <a:t>构成。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表达式不仅可以用于</a:t>
            </a:r>
            <a:r>
              <a:rPr lang="en-US" altLang="zh-CN" sz="2000">
                <a:sym typeface="+mn-ea"/>
              </a:rPr>
              <a:t>EQU</a:t>
            </a:r>
            <a:r>
              <a:rPr lang="zh-CN" altLang="en-US" sz="2000">
                <a:sym typeface="+mn-ea"/>
              </a:rPr>
              <a:t>，还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可以广泛地做指令或者伪指令的操作数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而且它们的计算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由汇编器帮你完成</a:t>
            </a:r>
            <a:r>
              <a:rPr lang="zh-CN" altLang="en-US" sz="2000">
                <a:sym typeface="+mn-ea"/>
              </a:rPr>
              <a:t>，非常方便，非常可靠。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任何成熟的、好的汇编器都有表达式功能。当然，这不是必备的功能。</a:t>
            </a:r>
            <a:endParaRPr lang="zh-CN" altLang="en-US" sz="2000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sz="2000" b="1">
                <a:solidFill>
                  <a:srgbClr val="92D050"/>
                </a:solidFill>
                <a:sym typeface="+mn-ea"/>
              </a:rPr>
              <a:t>	A	=	1</a:t>
            </a:r>
            <a:endParaRPr lang="en-US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sz="2000" b="1">
                <a:solidFill>
                  <a:srgbClr val="92D050"/>
                </a:solidFill>
                <a:sym typeface="+mn-ea"/>
              </a:rPr>
              <a:t>	B 	=	2</a:t>
            </a:r>
            <a:endParaRPr lang="en-US" sz="2000" b="1">
              <a:solidFill>
                <a:srgbClr val="92D050"/>
              </a:solidFill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sz="2000" b="1">
                <a:solidFill>
                  <a:srgbClr val="92D050"/>
                </a:solidFill>
                <a:sym typeface="+mn-ea"/>
              </a:rPr>
              <a:t>	SUM	=	(A+B)/2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表达式操作符</a:t>
            </a:r>
            <a:endParaRPr lang="zh-CN" altLang="en-US" sz="2000" b="1">
              <a:solidFill>
                <a:srgbClr val="92D050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3375" y="676910"/>
          <a:ext cx="9197340" cy="5820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1870"/>
                <a:gridCol w="3333115"/>
                <a:gridCol w="4872355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类型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包括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用途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运算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+ - * / MOD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加减乘除、取余。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位操作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AND OR NOT XOR SHL SHR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位运算。</a:t>
                      </a:r>
                      <a:endParaRPr 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比较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EQ NE GT GE LT LE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数值比较，逻辑真</a:t>
                      </a:r>
                      <a:r>
                        <a:rPr lang="zh-CN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返回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0FFFFH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，逻辑假返回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0</a:t>
                      </a: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不可以使用C语言风格的比较符。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回送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TYPE LENGTH SIZE 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TYPE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返回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数据类型的字节数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，或指令标号的类别：若近返回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-1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，若则远返回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-2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LENGTH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返回由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DUP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定义的变量的重复数，若变量的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第一个单元不是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DUP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则返回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SIZE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返回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LENGTH*TYPE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SEG OFFSET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SEG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返回标号所在的段的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段寄存器值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OFFSET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返回标号的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段内偏移量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属性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PTR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段跨越符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SHORT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指定指针的性质。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70104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THIS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生成一个类型为指定类型的、值为当前地址计数器（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$</a:t>
                      </a:r>
                      <a:r>
                        <a:rPr 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）的操作数。</a:t>
                      </a:r>
                      <a:endParaRPr 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HIGH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LOW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HIGH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取字的高字节，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LOW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则取低字节。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表达式例子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2D050"/>
                </a:solidFill>
                <a:sym typeface="+mn-ea"/>
              </a:rPr>
              <a:t>NUMLS	EQU	123 + 45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NUMLS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168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AX, 0F8H &amp; 73H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AX为70H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AX, 0F8H GT 03H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AX为0FFFFH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 	SEGMENT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2D050"/>
                </a:solidFill>
                <a:sym typeface="+mn-ea"/>
              </a:rPr>
              <a:t>TABLE 	DW 	8 DUP(1234H), 4321H</a:t>
            </a:r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sym typeface="+mn-ea"/>
              </a:rPr>
              <a:t>DATA	ENDS</a:t>
            </a:r>
            <a:endParaRPr lang="en-US" altLang="zh-CN" sz="2000" b="1">
              <a:solidFill>
                <a:srgbClr val="FFC00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2D050"/>
                </a:solidFill>
                <a:sym typeface="+mn-ea"/>
              </a:rPr>
              <a:t>TBSZ	EQU	TYPE TABLE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TBSZ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2D050"/>
                </a:solidFill>
                <a:sym typeface="+mn-ea"/>
              </a:rPr>
              <a:t>TBNM	EQU	LENGTH TABLE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TBNM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8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AX,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SEG TABLE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DS, AX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BX,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OFFSET TABLE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LEA BX, TABLE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	DX, [BX]	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DX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1234H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 	CH, HIGH 0123H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CH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01H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00B0F0"/>
                </a:solidFill>
                <a:sym typeface="+mn-ea"/>
              </a:rPr>
              <a:t>	MOV 	CL, LOW 0841H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; CL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41H</a:t>
            </a:r>
            <a:endParaRPr lang="en-US" altLang="zh-CN" sz="2000" b="1">
              <a:solidFill>
                <a:srgbClr val="00B0F0"/>
              </a:solidFill>
              <a:sym typeface="+mn-ea"/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  <a:p>
            <a:pPr algn="l"/>
            <a:endParaRPr lang="en-US" altLang="zh-CN" sz="2000" b="1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汇编工具链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工具链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编写、链接、调试应用程序往往需要一系列工具的帮助，这一</a:t>
            </a:r>
            <a:r>
              <a:rPr lang="en-US" altLang="zh-CN" sz="2000"/>
              <a:t>		</a:t>
            </a:r>
            <a:r>
              <a:rPr lang="zh-CN" altLang="en-US" sz="2000"/>
              <a:t>系列工具被称为工具链。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汇编工具链</a:t>
            </a:r>
            <a:r>
              <a:rPr lang="en-US" altLang="zh-CN" sz="2000"/>
              <a:t>	</a:t>
            </a:r>
            <a:r>
              <a:rPr lang="zh-CN" altLang="en-US" sz="2000"/>
              <a:t>基本的汇编工具链必须包括汇编器和链接器，否则无法生成应</a:t>
            </a:r>
            <a:r>
              <a:rPr lang="en-US" altLang="zh-CN" sz="2000"/>
              <a:t>		</a:t>
            </a:r>
            <a:r>
              <a:rPr lang="zh-CN" altLang="en-US" sz="2000"/>
              <a:t>用程序。若条件允许，还要包含调试器以便增</a:t>
            </a:r>
            <a:r>
              <a:rPr lang="zh-CN" altLang="en-US" sz="2000"/>
              <a:t>进调试效率。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81985" y="716280"/>
            <a:ext cx="3286125" cy="521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96505" y="2306320"/>
            <a:ext cx="17449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链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得名于其一环扣一环、相互之间有独立性，但是又需要紧密衔接的特点，好像铁索连环那样。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2219960" y="5930900"/>
            <a:ext cx="1360805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汇编器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093845" y="5930900"/>
            <a:ext cx="136017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链接器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55665" y="5930900"/>
            <a:ext cx="136017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调试器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>
            <a:off x="3580765" y="6174740"/>
            <a:ext cx="513080" cy="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" idx="3"/>
            <a:endCxn id="8" idx="1"/>
          </p:cNvCxnSpPr>
          <p:nvPr/>
        </p:nvCxnSpPr>
        <p:spPr>
          <a:xfrm>
            <a:off x="5454015" y="6174740"/>
            <a:ext cx="501650" cy="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段引用声明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段引用</a:t>
            </a:r>
            <a:r>
              <a:rPr lang="zh-CN" altLang="en-US" sz="2000" b="1">
                <a:solidFill>
                  <a:srgbClr val="9C0B15"/>
                </a:solidFill>
              </a:rPr>
              <a:t>声明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原因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en-US" altLang="zh-CN" sz="2000"/>
              <a:t>汇编器需要知道访问代码或数据是远访问还是近访问，</a:t>
            </a:r>
            <a:r>
              <a:rPr lang="zh-CN" altLang="en-US" sz="2000"/>
              <a:t>这</a:t>
            </a:r>
            <a:r>
              <a:rPr lang="en-US" altLang="zh-CN" sz="2000"/>
              <a:t>需要		</a:t>
            </a:r>
            <a:r>
              <a:rPr lang="en-US" altLang="zh-CN" sz="2000">
                <a:solidFill>
                  <a:srgbClr val="C00000"/>
                </a:solidFill>
              </a:rPr>
              <a:t>假设</a:t>
            </a:r>
            <a:r>
              <a:rPr lang="en-US" altLang="zh-CN" sz="2000">
                <a:sym typeface="+mn-ea"/>
              </a:rPr>
              <a:t>当前代码段中的段寄存器</a:t>
            </a:r>
            <a:r>
              <a:rPr lang="en-US" altLang="zh-CN" sz="2000"/>
              <a:t>对准了某些段，那样访问这些段		就可以允许使用近访问了。虽然使用近访问还是远访问</a:t>
            </a:r>
            <a:r>
              <a:rPr lang="en-US" altLang="zh-CN" sz="2000">
                <a:solidFill>
                  <a:srgbClr val="C00000"/>
                </a:solidFill>
              </a:rPr>
              <a:t>说到底		是程序员决定的</a:t>
            </a:r>
            <a:r>
              <a:rPr lang="zh-CN" altLang="en-US" sz="2000">
                <a:solidFill>
                  <a:srgbClr val="C00000"/>
                </a:solidFill>
              </a:rPr>
              <a:t>（寻址方式）</a:t>
            </a:r>
            <a:r>
              <a:rPr lang="en-US" altLang="zh-CN" sz="2000"/>
              <a:t>，但是告诉汇编器我们打算怎么		用就可以让</a:t>
            </a:r>
            <a:r>
              <a:rPr lang="zh-CN" altLang="en-US" sz="2000"/>
              <a:t>它</a:t>
            </a:r>
            <a:r>
              <a:rPr lang="en-US" altLang="zh-CN" sz="2000"/>
              <a:t>帮我们检查下</a:t>
            </a:r>
            <a:r>
              <a:rPr lang="en-US" altLang="zh-CN" sz="2000">
                <a:solidFill>
                  <a:srgbClr val="C00000"/>
                </a:solidFill>
              </a:rPr>
              <a:t>我们是否用对了</a:t>
            </a:r>
            <a:r>
              <a:rPr lang="en-US" altLang="zh-CN" sz="2000"/>
              <a:t>。</a:t>
            </a:r>
            <a:r>
              <a:rPr lang="zh-CN" altLang="en-US" sz="2000"/>
              <a:t>比如用近访问访</a:t>
            </a:r>
            <a:r>
              <a:rPr lang="en-US" altLang="zh-CN" sz="2000"/>
              <a:t>		</a:t>
            </a:r>
            <a:r>
              <a:rPr lang="zh-CN" altLang="en-US" sz="2000"/>
              <a:t>问</a:t>
            </a:r>
            <a:r>
              <a:rPr lang="zh-CN" sz="2000"/>
              <a:t>与假设的段不同的段</a:t>
            </a:r>
            <a:r>
              <a:rPr lang="zh-CN" altLang="en-US" sz="2000"/>
              <a:t>，汇编器会给我们</a:t>
            </a:r>
            <a:r>
              <a:rPr lang="zh-CN" altLang="en-US" sz="2000"/>
              <a:t>报错。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ASSUME	</a:t>
            </a:r>
            <a:r>
              <a:rPr lang="en-US" altLang="zh-CN" sz="2000"/>
              <a:t>	</a:t>
            </a:r>
            <a:r>
              <a:rPr lang="zh-CN" altLang="en-US" sz="2000"/>
              <a:t>告知汇编器，让它假设段寄存器引用了某</a:t>
            </a:r>
            <a:r>
              <a:rPr lang="zh-CN" altLang="en-US" sz="2000"/>
              <a:t>些段。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/>
              <a:t>格式：</a:t>
            </a:r>
            <a:r>
              <a:rPr lang="en-US" altLang="zh-CN" sz="2000">
                <a:solidFill>
                  <a:srgbClr val="C00000"/>
                </a:solidFill>
              </a:rPr>
              <a:t>ASSUME CS:</a:t>
            </a:r>
            <a:r>
              <a:rPr lang="zh-CN" altLang="en-US" sz="2000">
                <a:solidFill>
                  <a:srgbClr val="C00000"/>
                </a:solidFill>
              </a:rPr>
              <a:t>段名</a:t>
            </a:r>
            <a:r>
              <a:rPr lang="en-US" altLang="zh-CN" sz="2000">
                <a:solidFill>
                  <a:srgbClr val="C00000"/>
                </a:solidFill>
              </a:rPr>
              <a:t>, DS:</a:t>
            </a:r>
            <a:r>
              <a:rPr lang="zh-CN" altLang="en-US" sz="2000">
                <a:solidFill>
                  <a:srgbClr val="C00000"/>
                </a:solidFill>
              </a:rPr>
              <a:t>段名</a:t>
            </a:r>
            <a:r>
              <a:rPr lang="en-US" altLang="zh-CN" sz="2000">
                <a:solidFill>
                  <a:srgbClr val="C00000"/>
                </a:solidFill>
              </a:rPr>
              <a:t> [,ES:</a:t>
            </a:r>
            <a:r>
              <a:rPr lang="zh-CN" altLang="en-US" sz="2000">
                <a:solidFill>
                  <a:srgbClr val="C00000"/>
                </a:solidFill>
              </a:rPr>
              <a:t>段名</a:t>
            </a:r>
            <a:r>
              <a:rPr lang="en-US" altLang="zh-CN" sz="2000">
                <a:solidFill>
                  <a:srgbClr val="C00000"/>
                </a:solidFill>
              </a:rPr>
              <a:t>, SS:</a:t>
            </a:r>
            <a:r>
              <a:rPr lang="zh-CN" altLang="en-US" sz="2000">
                <a:solidFill>
                  <a:srgbClr val="C00000"/>
                </a:solidFill>
              </a:rPr>
              <a:t>段名</a:t>
            </a:r>
            <a:r>
              <a:rPr lang="en-US" altLang="zh-CN" sz="2000">
                <a:solidFill>
                  <a:srgbClr val="C00000"/>
                </a:solidFill>
              </a:rPr>
              <a:t>]</a:t>
            </a:r>
            <a:endParaRPr lang="en-US" altLang="zh-CN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rgbClr val="C00000"/>
                </a:solidFill>
              </a:rPr>
              <a:t>	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ASSUME</a:t>
            </a:r>
            <a:r>
              <a:rPr lang="en-US" altLang="zh-CN" sz="2000" b="1">
                <a:solidFill>
                  <a:srgbClr val="00B05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50"/>
                </a:solidFill>
                <a:sym typeface="+mn-ea"/>
              </a:rPr>
              <a:t>CS:CODE, DS:DATA</a:t>
            </a:r>
            <a:endParaRPr lang="en-US" altLang="zh-CN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注意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/>
              <a:t>ASSUME伪指令只是告知汇编器我们打算怎么用，但它并不会帮		我们设置段寄存器。在程序载入时，CS是</a:t>
            </a:r>
            <a:r>
              <a:rPr lang="en-US" altLang="zh-CN" sz="2000"/>
              <a:t>DOS</a:t>
            </a:r>
            <a:r>
              <a:rPr lang="zh-CN" altLang="en-US" sz="2000"/>
              <a:t>帮我们设置好的，</a:t>
            </a:r>
            <a:r>
              <a:rPr lang="en-US" altLang="zh-CN" sz="2000"/>
              <a:t>		</a:t>
            </a:r>
            <a:r>
              <a:rPr lang="zh-CN" altLang="en-US" sz="2000"/>
              <a:t>但</a:t>
            </a:r>
            <a:r>
              <a:rPr lang="zh-CN" altLang="en-US" sz="2000">
                <a:solidFill>
                  <a:srgbClr val="C00000"/>
                </a:solidFill>
              </a:rPr>
              <a:t>DS、ES和SS要我们自己设置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START:</a:t>
            </a:r>
            <a:endParaRPr lang="zh-CN" altLang="en-US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AX, </a:t>
            </a:r>
            <a:r>
              <a:rPr lang="en-US" altLang="zh-CN" sz="2000" b="1" i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ALLSEG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DS,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汇编指令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汇编</a:t>
            </a:r>
            <a:r>
              <a:rPr lang="zh-CN" altLang="en-US" sz="2000" b="1">
                <a:solidFill>
                  <a:srgbClr val="9C0B15"/>
                </a:solidFill>
              </a:rPr>
              <a:t>指令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marL="0" lvl="3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汇编指令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真正能生成机器码的真实指令。由助记符和操作数</a:t>
            </a:r>
            <a:r>
              <a:rPr lang="zh-CN" altLang="en-US" sz="2000"/>
              <a:t>组成。</a:t>
            </a:r>
            <a:endParaRPr lang="zh-CN" altLang="en-US" sz="2000"/>
          </a:p>
          <a:p>
            <a:pPr marL="0" lvl="3" algn="l">
              <a:buClrTx/>
              <a:buSzTx/>
              <a:buFontTx/>
            </a:pPr>
            <a:endParaRPr lang="zh-CN" altLang="en-US" sz="2000"/>
          </a:p>
          <a:p>
            <a:pPr marL="0" lvl="3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指令标号</a:t>
            </a:r>
            <a:r>
              <a:rPr lang="en-US" altLang="zh-CN" sz="2000"/>
              <a:t>	</a:t>
            </a:r>
            <a:r>
              <a:rPr lang="zh-CN" altLang="en-US" sz="2000"/>
              <a:t>程序段中的标号代表了一个</a:t>
            </a:r>
            <a:r>
              <a:rPr lang="zh-CN" altLang="en-US" sz="2000">
                <a:solidFill>
                  <a:srgbClr val="C00000"/>
                </a:solidFill>
              </a:rPr>
              <a:t>指令流中的地址</a:t>
            </a:r>
            <a:r>
              <a:rPr lang="zh-CN" altLang="en-US" sz="2000"/>
              <a:t>，可以由</a:t>
            </a:r>
            <a:r>
              <a:rPr lang="zh-CN" altLang="en-US" sz="2000">
                <a:solidFill>
                  <a:srgbClr val="C00000"/>
                </a:solidFill>
              </a:rPr>
              <a:t>控制转移</a:t>
            </a:r>
            <a:r>
              <a:rPr lang="en-US" altLang="zh-CN" sz="2000">
                <a:solidFill>
                  <a:srgbClr val="C00000"/>
                </a:solidFill>
              </a:rPr>
              <a:t>		</a:t>
            </a:r>
            <a:r>
              <a:rPr lang="zh-CN" altLang="en-US" sz="2000">
                <a:solidFill>
                  <a:srgbClr val="C00000"/>
                </a:solidFill>
              </a:rPr>
              <a:t>指令</a:t>
            </a:r>
            <a:r>
              <a:rPr lang="zh-CN" altLang="en-US" sz="2000"/>
              <a:t>寻址。它和数据定义标号的性质是一样的，只不过它的表</a:t>
            </a:r>
            <a:r>
              <a:rPr lang="en-US" altLang="zh-CN" sz="2000"/>
              <a:t>		</a:t>
            </a:r>
            <a:r>
              <a:rPr lang="zh-CN" altLang="en-US" sz="2000"/>
              <a:t>达格式为</a:t>
            </a:r>
            <a:r>
              <a:rPr lang="en-US" altLang="zh-CN" sz="2000"/>
              <a:t>  </a:t>
            </a:r>
            <a:r>
              <a:rPr lang="zh-CN" altLang="en-US" sz="2000">
                <a:solidFill>
                  <a:srgbClr val="C00000"/>
                </a:solidFill>
              </a:rPr>
              <a:t>标号名</a:t>
            </a:r>
            <a:r>
              <a:rPr lang="en-US" altLang="zh-CN" sz="2000">
                <a:solidFill>
                  <a:srgbClr val="C00000"/>
                </a:solidFill>
              </a:rPr>
              <a:t>:</a:t>
            </a:r>
            <a:r>
              <a:rPr lang="en-US" altLang="zh-CN" sz="2000"/>
              <a:t> 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lvl="3" algn="l">
              <a:buClrTx/>
              <a:buSzTx/>
              <a:buFontTx/>
            </a:pPr>
            <a:endParaRPr lang="zh-CN" altLang="en-US" sz="2000"/>
          </a:p>
          <a:p>
            <a:pPr marL="0" lvl="3"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/>
              <a:t>标号名推荐</a:t>
            </a:r>
            <a:r>
              <a:rPr lang="zh-CN" altLang="en-US" sz="2000">
                <a:solidFill>
                  <a:srgbClr val="C00000"/>
                </a:solidFill>
              </a:rPr>
              <a:t>另起一行且顶格书写</a:t>
            </a:r>
            <a:r>
              <a:rPr lang="zh-CN" altLang="en-US" sz="2000"/>
              <a:t>，这样写程序</a:t>
            </a:r>
            <a:r>
              <a:rPr lang="zh-CN" altLang="en-US" sz="2000"/>
              <a:t>时候方便</a:t>
            </a:r>
            <a:r>
              <a:rPr lang="zh-CN" altLang="en-US" sz="2000"/>
              <a:t>查找。</a:t>
            </a:r>
            <a:endParaRPr lang="zh-CN" altLang="en-US" sz="2000"/>
          </a:p>
          <a:p>
            <a:pPr marL="0" lvl="3" algn="l">
              <a:buClrTx/>
              <a:buSzTx/>
              <a:buFontTx/>
            </a:pPr>
            <a:endParaRPr lang="zh-CN" altLang="en-US" sz="2000"/>
          </a:p>
          <a:p>
            <a:pPr marL="0" lvl="3"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取当前地址</a:t>
            </a:r>
            <a:r>
              <a:rPr lang="en-US" altLang="zh-CN" sz="2000"/>
              <a:t>	</a:t>
            </a:r>
            <a:r>
              <a:rPr lang="zh-CN" altLang="en-US" sz="2000"/>
              <a:t>和数据定义一样，</a:t>
            </a:r>
            <a:r>
              <a:rPr lang="zh-CN" altLang="en-US" sz="2000">
                <a:solidFill>
                  <a:srgbClr val="C00000"/>
                </a:solidFill>
              </a:rPr>
              <a:t>地址计数器</a:t>
            </a:r>
            <a:r>
              <a:rPr lang="en-US" altLang="zh-CN" sz="2000">
                <a:solidFill>
                  <a:srgbClr val="C00000"/>
                </a:solidFill>
              </a:rPr>
              <a:t>$</a:t>
            </a:r>
            <a:r>
              <a:rPr lang="zh-CN" altLang="en-US" sz="2000"/>
              <a:t>仍然可以使用，当使用时代表当</a:t>
            </a:r>
            <a:r>
              <a:rPr lang="en-US" altLang="zh-CN" sz="2000"/>
              <a:t>		</a:t>
            </a:r>
            <a:r>
              <a:rPr lang="zh-CN" altLang="en-US" sz="2000"/>
              <a:t>前指令的地址。它很少用，因为标号比它好用</a:t>
            </a:r>
            <a:r>
              <a:rPr lang="zh-CN" altLang="en-US" sz="2000"/>
              <a:t>多了。</a:t>
            </a:r>
            <a:endParaRPr lang="zh-CN" altLang="en-US" sz="2000"/>
          </a:p>
          <a:p>
            <a:pPr marL="0" lvl="3" algn="l">
              <a:buClrTx/>
              <a:buSzTx/>
              <a:buFontTx/>
            </a:pPr>
            <a:endParaRPr lang="zh-CN" altLang="en-US" sz="2000"/>
          </a:p>
          <a:p>
            <a:pPr marL="457200" lvl="4"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en-US" altLang="zh-CN" sz="2000" b="1">
                <a:solidFill>
                  <a:srgbClr val="C00000"/>
                </a:solidFill>
              </a:rPr>
              <a:t>START:</a:t>
            </a:r>
            <a:endParaRPr lang="zh-CN" altLang="en-US" sz="2000"/>
          </a:p>
          <a:p>
            <a:pPr lvl="1"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AX, 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DATA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DS,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AX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LEA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DX,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DISP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AH, 09H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INT 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21H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MOV 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AH,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lvl="1"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INT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21H 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程序结束声明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程序结束</a:t>
            </a:r>
            <a:r>
              <a:rPr lang="zh-CN" altLang="en-US" sz="2000" b="1">
                <a:solidFill>
                  <a:srgbClr val="9C0B15"/>
                </a:solidFill>
              </a:rPr>
              <a:t>声明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END	</a:t>
            </a:r>
            <a:r>
              <a:rPr lang="zh-CN" altLang="en-US" sz="2000"/>
              <a:t>标志着</a:t>
            </a:r>
            <a:r>
              <a:rPr lang="zh-CN" altLang="en-US" sz="2000">
                <a:solidFill>
                  <a:srgbClr val="C00000"/>
                </a:solidFill>
              </a:rPr>
              <a:t>程序的结束</a:t>
            </a:r>
            <a:r>
              <a:rPr lang="zh-CN" altLang="en-US" sz="2000"/>
              <a:t>。</a:t>
            </a:r>
            <a:r>
              <a:rPr lang="zh-CN" altLang="en-US" sz="2000">
                <a:solidFill>
                  <a:srgbClr val="C00000"/>
                </a:solidFill>
              </a:rPr>
              <a:t>必须</a:t>
            </a:r>
            <a:r>
              <a:rPr lang="zh-CN" altLang="en-US" sz="2000"/>
              <a:t>写在源程序文件的</a:t>
            </a:r>
            <a:r>
              <a:rPr lang="zh-CN" altLang="en-US" sz="2000">
                <a:solidFill>
                  <a:srgbClr val="C00000"/>
                </a:solidFill>
              </a:rPr>
              <a:t>最后一行</a:t>
            </a:r>
            <a:r>
              <a:rPr lang="zh-CN" altLang="en-US" sz="2000"/>
              <a:t>，而且（对于主要</a:t>
            </a:r>
            <a:r>
              <a:rPr lang="en-US" altLang="zh-CN" sz="2000"/>
              <a:t>	</a:t>
            </a:r>
            <a:r>
              <a:rPr lang="zh-CN" altLang="en-US" sz="2000"/>
              <a:t>的源文件而言）后面跟随的必须是程序入口点的标号。</a:t>
            </a:r>
            <a:r>
              <a:rPr lang="zh-CN" altLang="en-US" sz="2000">
                <a:sym typeface="+mn-ea"/>
              </a:rPr>
              <a:t>汇编程序对 END 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之后的语句不进行处理，因此程序中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所有有效语句应放在 END 语句前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lvl="2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对于含有多个源文件的汇编程序，则只有主要的（含有程序入口点的）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那个源文件需要指定标号， 其他</a:t>
            </a:r>
            <a:r>
              <a:rPr lang="zh-CN" altLang="en-US" sz="2000">
                <a:sym typeface="+mn-ea"/>
              </a:rPr>
              <a:t>源文件则只用END而不用指定标号。</a:t>
            </a:r>
            <a:endParaRPr lang="zh-CN" altLang="en-US" sz="2000">
              <a:sym typeface="+mn-ea"/>
            </a:endParaRPr>
          </a:p>
          <a:p>
            <a:pPr marL="0" lvl="2" algn="l">
              <a:lnSpc>
                <a:spcPct val="100000"/>
              </a:lnSpc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marL="0" lvl="2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注意</a:t>
            </a:r>
            <a:r>
              <a:rPr lang="en-US" altLang="zh-CN" sz="2000">
                <a:sym typeface="+mn-ea"/>
              </a:rPr>
              <a:t>	END</a:t>
            </a:r>
            <a:r>
              <a:rPr lang="zh-CN" altLang="en-US" sz="2000">
                <a:sym typeface="+mn-ea"/>
              </a:rPr>
              <a:t>声明实际上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不会生成任何指令</a:t>
            </a:r>
            <a:r>
              <a:rPr lang="zh-CN" altLang="en-US" sz="2000">
                <a:sym typeface="+mn-ea"/>
              </a:rPr>
              <a:t>，它只是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告知</a:t>
            </a:r>
            <a:r>
              <a:rPr lang="zh-CN" altLang="en-US" sz="2000">
                <a:sym typeface="+mn-ea"/>
              </a:rPr>
              <a:t>（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这点和ASSUME一样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汇编器程序员意图在这里结束程序，使汇编器不再向后扫描程序。要返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回</a:t>
            </a:r>
            <a:r>
              <a:rPr lang="en-US" altLang="zh-CN" sz="2000">
                <a:sym typeface="+mn-ea"/>
              </a:rPr>
              <a:t>DOS</a:t>
            </a:r>
            <a:r>
              <a:rPr lang="zh-CN" altLang="en-US" sz="2000">
                <a:sym typeface="+mn-ea"/>
              </a:rPr>
              <a:t>，需要程序员手动在程序的出口点添加操作。最常见的是采用</a:t>
            </a:r>
            <a:r>
              <a:rPr lang="en-US" altLang="zh-CN" sz="2000">
                <a:sym typeface="+mn-ea"/>
              </a:rPr>
              <a:t>DOS	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4CH号功能调用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marL="0" lvl="2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	...</a:t>
            </a:r>
            <a:endParaRPr lang="zh-CN" altLang="en-US" sz="2000">
              <a:sym typeface="+mn-ea"/>
            </a:endParaRPr>
          </a:p>
          <a:p>
            <a:pPr marL="0" lvl="2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MOV	AH, 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marL="0" lvl="3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	INT	21H</a:t>
            </a:r>
            <a:endParaRPr lang="en-US" altLang="zh-CN" sz="2000" b="1">
              <a:solidFill>
                <a:srgbClr val="00B0F0"/>
              </a:solidFill>
            </a:endParaRPr>
          </a:p>
          <a:p>
            <a:pPr marL="0" lvl="3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</a:rPr>
              <a:t>	CODE 	ENDS</a:t>
            </a:r>
            <a:endParaRPr lang="en-US" altLang="zh-CN" sz="2000" b="1">
              <a:solidFill>
                <a:srgbClr val="FFC000"/>
              </a:solidFill>
            </a:endParaRPr>
          </a:p>
          <a:p>
            <a:pPr marL="0" lvl="3" algn="l">
              <a:lnSpc>
                <a:spcPct val="100000"/>
              </a:lnSpc>
              <a:buClrTx/>
              <a:buSzTx/>
              <a:buFontTx/>
            </a:pPr>
            <a:endParaRPr lang="zh-CN" altLang="en-US" sz="2000" b="1">
              <a:solidFill>
                <a:srgbClr val="00B0F0"/>
              </a:solidFill>
            </a:endParaRPr>
          </a:p>
          <a:p>
            <a:pPr marL="0" lvl="3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7030A0"/>
                </a:solidFill>
                <a:sym typeface="+mn-ea"/>
              </a:rPr>
              <a:t>END </a:t>
            </a:r>
            <a:r>
              <a:rPr lang="en-US" altLang="zh-CN" sz="2000" b="1">
                <a:solidFill>
                  <a:srgbClr val="7030A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START</a:t>
            </a:r>
            <a:endParaRPr lang="en-US" altLang="zh-CN" sz="2000">
              <a:sym typeface="+mn-ea"/>
            </a:endParaRPr>
          </a:p>
          <a:p>
            <a:pPr marL="0" lvl="3"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还有一些其它方法，如将主程序定义为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远过程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PROC FAR+RET</a:t>
            </a:r>
            <a:r>
              <a:rPr lang="zh-CN" altLang="en-US" sz="2000">
                <a:sym typeface="+mn-ea"/>
              </a:rPr>
              <a:t>）、在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COM中</a:t>
            </a:r>
            <a:r>
              <a:rPr lang="zh-CN" altLang="en-US" sz="2000">
                <a:sym typeface="+mn-ea"/>
              </a:rPr>
              <a:t>调用</a:t>
            </a:r>
            <a:r>
              <a:rPr lang="en-US" altLang="zh-CN" sz="2000">
                <a:sym typeface="+mn-ea"/>
              </a:rPr>
              <a:t>20</a:t>
            </a:r>
            <a:r>
              <a:rPr lang="zh-CN" altLang="en-US" sz="2000">
                <a:sym typeface="+mn-ea"/>
              </a:rPr>
              <a:t>号功能或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号功能等，但都不如使用专用的</a:t>
            </a:r>
            <a:r>
              <a:rPr lang="en-US" altLang="zh-CN" sz="2000">
                <a:sym typeface="+mn-ea"/>
              </a:rPr>
              <a:t>4CH</a:t>
            </a:r>
            <a:r>
              <a:rPr lang="zh-CN" altLang="en-US" sz="2000">
                <a:sym typeface="+mn-ea"/>
              </a:rPr>
              <a:t>号调用兼容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性好。可以把这个调用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写成宏</a:t>
            </a:r>
            <a:r>
              <a:rPr lang="zh-CN" altLang="en-US" sz="2000">
                <a:sym typeface="+mn-ea"/>
              </a:rPr>
              <a:t>（后面会讲），写起来就不那么繁琐了。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段定义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程序结束声明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2"/>
          <p:cNvSpPr txBox="1"/>
          <p:nvPr/>
        </p:nvSpPr>
        <p:spPr>
          <a:xfrm>
            <a:off x="428625" y="140335"/>
            <a:ext cx="8930640" cy="3987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5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号作业：第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155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页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 4.1~4.3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4.10</a:t>
            </a:r>
            <a:r>
              <a:rPr lang="en-US" sz="2000" b="1">
                <a:solidFill>
                  <a:srgbClr val="9C0B15"/>
                </a:solidFill>
                <a:sym typeface="+mn-ea"/>
              </a:rPr>
              <a:t>~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4.12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，第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5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周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775" y="981075"/>
            <a:ext cx="4851400" cy="4898390"/>
            <a:chOff x="165" y="1545"/>
            <a:chExt cx="8490" cy="85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" y="1545"/>
              <a:ext cx="8490" cy="79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 b="80000"/>
            <a:stretch>
              <a:fillRect/>
            </a:stretch>
          </p:blipFill>
          <p:spPr>
            <a:xfrm>
              <a:off x="554" y="9383"/>
              <a:ext cx="7905" cy="73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35" y="981075"/>
            <a:ext cx="4756785" cy="4899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汇编器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汇编器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>
                <a:sym typeface="+mn-ea"/>
              </a:rPr>
              <a:t>负责将输入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源程序</a:t>
            </a:r>
            <a:r>
              <a:rPr lang="zh-CN" altLang="en-US" sz="2000">
                <a:sym typeface="+mn-ea"/>
              </a:rPr>
              <a:t>中的指令进行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组装</a:t>
            </a:r>
            <a:r>
              <a:rPr lang="zh-CN" altLang="en-US" sz="2000">
                <a:sym typeface="+mn-ea"/>
              </a:rPr>
              <a:t>，生成初步的机器码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目标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文件</a:t>
            </a:r>
            <a:r>
              <a:rPr lang="zh-CN" altLang="en-US" sz="2000">
                <a:sym typeface="+mn-ea"/>
              </a:rPr>
              <a:t>。有时，汇编器还生成供程序员参考的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清单列表文件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源程序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程序员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手工编写的汇编语言程序</a:t>
            </a:r>
            <a:r>
              <a:rPr lang="zh-CN" altLang="en-US" sz="2000">
                <a:sym typeface="+mn-ea"/>
              </a:rPr>
              <a:t>。一个汇编语言程序可以由多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个汇编单元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*.ASM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组成，需要针对每个汇编单元调用一次汇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编器，分别生成</a:t>
            </a:r>
            <a:r>
              <a:rPr lang="zh-CN" altLang="en-US" sz="2000">
                <a:sym typeface="+mn-ea"/>
              </a:rPr>
              <a:t>其目标文件。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目标文件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汇编器组装指令得到的、包含初步机器码的文件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*.OBJ)</a:t>
            </a:r>
            <a:r>
              <a:rPr lang="zh-CN" altLang="en-US" sz="2000">
                <a:sym typeface="+mn-ea"/>
              </a:rPr>
              <a:t>。这些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文件还不能直接被执行，需要进一步链接，确定程序中所含地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址的确切</a:t>
            </a:r>
            <a:r>
              <a:rPr lang="zh-CN" altLang="en-US" sz="2000">
                <a:sym typeface="+mn-ea"/>
              </a:rPr>
              <a:t>值后才可以直接被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清单列表文件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程序员</a:t>
            </a:r>
            <a:r>
              <a:rPr lang="zh-CN" altLang="en-US" sz="2000">
                <a:sym typeface="+mn-ea"/>
              </a:rPr>
              <a:t>参考的一些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可选信息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诸如生成的机器码具体与汇编程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序怎样对应、某些定义在第几行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被定义，在第几行被引用等等。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这些信息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对链接器无用</a:t>
            </a:r>
            <a:r>
              <a:rPr lang="zh-CN" altLang="en-US" sz="2000">
                <a:sym typeface="+mn-ea"/>
              </a:rPr>
              <a:t>，完全是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为程序员方便而</a:t>
            </a:r>
            <a:r>
              <a:rPr lang="zh-CN" altLang="en-US" sz="2000">
                <a:sym typeface="+mn-ea"/>
              </a:rPr>
              <a:t>引入的。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MASM</a:t>
            </a:r>
            <a:r>
              <a:rPr lang="zh-CN" altLang="en-US" sz="2000">
                <a:sym typeface="+mn-ea"/>
              </a:rPr>
              <a:t>中，</a:t>
            </a:r>
            <a:r>
              <a:rPr lang="en-US" altLang="zh-CN" sz="2000">
                <a:sym typeface="+mn-ea"/>
              </a:rPr>
              <a:t>*.LST</a:t>
            </a:r>
            <a:r>
              <a:rPr lang="zh-CN" altLang="en-US" sz="2000">
                <a:sym typeface="+mn-ea"/>
              </a:rPr>
              <a:t>文件负责前者，</a:t>
            </a:r>
            <a:r>
              <a:rPr lang="en-US" altLang="zh-CN" sz="2000">
                <a:sym typeface="+mn-ea"/>
              </a:rPr>
              <a:t>*.CRF</a:t>
            </a:r>
            <a:r>
              <a:rPr lang="zh-CN" altLang="en-US" sz="2000">
                <a:sym typeface="+mn-ea"/>
              </a:rPr>
              <a:t>文件负责后者，但是只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</a:t>
            </a:r>
            <a:r>
              <a:rPr lang="en-US" altLang="zh-CN" sz="2000">
                <a:sym typeface="+mn-ea"/>
              </a:rPr>
              <a:t>*.LST</a:t>
            </a:r>
            <a:r>
              <a:rPr lang="zh-CN" altLang="en-US" sz="2000">
                <a:sym typeface="+mn-ea"/>
              </a:rPr>
              <a:t>文件是文本文件，</a:t>
            </a:r>
            <a:r>
              <a:rPr lang="en-US" altLang="zh-CN" sz="2000">
                <a:sym typeface="+mn-ea"/>
              </a:rPr>
              <a:t>*.CRF</a:t>
            </a:r>
            <a:r>
              <a:rPr lang="zh-CN" altLang="en-US" sz="2000">
                <a:sym typeface="+mn-ea"/>
              </a:rPr>
              <a:t>则是需经转换才可读的</a:t>
            </a:r>
            <a:r>
              <a:rPr lang="zh-CN" altLang="en-US" sz="2000">
                <a:sym typeface="+mn-ea"/>
              </a:rPr>
              <a:t>文件。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003"/>
          <a:stretch>
            <a:fillRect/>
          </a:stretch>
        </p:blipFill>
        <p:spPr>
          <a:xfrm>
            <a:off x="5969635" y="4218305"/>
            <a:ext cx="3232150" cy="1759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链接器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链接器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链接器</a:t>
            </a:r>
            <a:r>
              <a:rPr lang="en-US" altLang="zh-CN" sz="2000" b="1">
                <a:solidFill>
                  <a:srgbClr val="9C0B15"/>
                </a:solidFill>
              </a:rPr>
              <a:t>		</a:t>
            </a:r>
            <a:r>
              <a:rPr lang="zh-CN" altLang="en-US" sz="2000">
                <a:sym typeface="+mn-ea"/>
              </a:rPr>
              <a:t>负责确定程序各部分所对应的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具体地址</a:t>
            </a:r>
            <a:r>
              <a:rPr lang="zh-CN" altLang="en-US" sz="2000">
                <a:sym typeface="+mn-ea"/>
              </a:rPr>
              <a:t>，并根据该地址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填充所		有符号引用、生成最终可执行二进制文件</a:t>
            </a:r>
            <a:r>
              <a:rPr lang="zh-CN" altLang="en-US" sz="2000">
                <a:sym typeface="+mn-ea"/>
              </a:rPr>
              <a:t>。有时，链接器还生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成供程序员参考的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地址映射文件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可执行文件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可直接在操作系统中执行的应用程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序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*.EXE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或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*.COM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，含有完全成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熟的、可直接执行的机器码。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地址映射文件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程序员</a:t>
            </a:r>
            <a:r>
              <a:rPr lang="zh-CN" altLang="en-US" sz="2000">
                <a:sym typeface="+mn-ea"/>
              </a:rPr>
              <a:t>参考的一些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可选地址映射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信息</a:t>
            </a:r>
            <a:r>
              <a:rPr lang="zh-CN" altLang="en-US" sz="2000">
                <a:sym typeface="+mn-ea"/>
              </a:rPr>
              <a:t>，诸如某段程序或数据最终被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链接到哪个地址，</a:t>
            </a:r>
            <a:r>
              <a:rPr lang="zh-CN" altLang="en-US" sz="2000">
                <a:sym typeface="+mn-ea"/>
              </a:rPr>
              <a:t>等等。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45" y="2264410"/>
            <a:ext cx="3421380" cy="162433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443230" y="4288790"/>
            <a:ext cx="914400" cy="611505"/>
          </a:xfrm>
          <a:prstGeom prst="flowChartDocumen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源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流程图: 文档 5"/>
          <p:cNvSpPr/>
          <p:nvPr/>
        </p:nvSpPr>
        <p:spPr>
          <a:xfrm>
            <a:off x="443230" y="5146675"/>
            <a:ext cx="914400" cy="611505"/>
          </a:xfrm>
          <a:prstGeom prst="flowChartDocumen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源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流程图: 文档 6"/>
          <p:cNvSpPr/>
          <p:nvPr/>
        </p:nvSpPr>
        <p:spPr>
          <a:xfrm>
            <a:off x="443230" y="6004560"/>
            <a:ext cx="914400" cy="611505"/>
          </a:xfrm>
          <a:prstGeom prst="flowChartDocumen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源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349500" y="4350385"/>
            <a:ext cx="100838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汇编器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49500" y="5208905"/>
            <a:ext cx="100838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汇编器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349500" y="6066790"/>
            <a:ext cx="100838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汇编器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340225" y="4318635"/>
            <a:ext cx="1106805" cy="55054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4349750" y="5177155"/>
            <a:ext cx="1106805" cy="55054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4349750" y="6003925"/>
            <a:ext cx="1106805" cy="55054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6458585" y="5208270"/>
            <a:ext cx="1008380" cy="48768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链接器</a:t>
            </a:r>
            <a:endParaRPr lang="zh-CN" altLang="en-US"/>
          </a:p>
        </p:txBody>
      </p:sp>
      <p:sp>
        <p:nvSpPr>
          <p:cNvPr id="62" name="折角形 61"/>
          <p:cNvSpPr/>
          <p:nvPr/>
        </p:nvSpPr>
        <p:spPr>
          <a:xfrm>
            <a:off x="8448675" y="4994910"/>
            <a:ext cx="914400" cy="914400"/>
          </a:xfrm>
          <a:prstGeom prst="foldedCorner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可执行</a:t>
            </a:r>
            <a:r>
              <a:rPr lang="zh-CN" altLang="en-US"/>
              <a:t>程序</a:t>
            </a:r>
            <a:endParaRPr lang="zh-CN" altLang="en-US"/>
          </a:p>
        </p:txBody>
      </p:sp>
      <p:cxnSp>
        <p:nvCxnSpPr>
          <p:cNvPr id="63" name="直接箭头连接符 62"/>
          <p:cNvCxnSpPr>
            <a:endCxn id="8" idx="1"/>
          </p:cNvCxnSpPr>
          <p:nvPr/>
        </p:nvCxnSpPr>
        <p:spPr>
          <a:xfrm>
            <a:off x="1357630" y="4593590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357630" y="5451475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357630" y="6310630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357880" y="4592955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357880" y="5452745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357880" y="6309995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66965" y="5453380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447030" y="4594225"/>
            <a:ext cx="1029335" cy="61722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466715" y="5454015"/>
            <a:ext cx="991870" cy="635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5447030" y="5681980"/>
            <a:ext cx="1039495" cy="596900"/>
          </a:xfrm>
          <a:prstGeom prst="straightConnector1">
            <a:avLst/>
          </a:prstGeom>
          <a:ln w="63500">
            <a:solidFill>
              <a:srgbClr val="9C0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调试器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调试器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调试器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用以在程序执行中探查、分析执行过程，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/>
              <a:t>方便程序员对程序进行除错。常见的调试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/>
              <a:t>器都具备查看变量、查看寄存器、查看内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/>
              <a:t>存、单步调试和断点调试等功能。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30505" y="2326005"/>
          <a:ext cx="9327515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1455"/>
                <a:gridCol w="2988310"/>
                <a:gridCol w="1716405"/>
                <a:gridCol w="314134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命令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格式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命令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格式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全速执行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G [=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入口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断点列表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查看寄存器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寄存器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单步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进入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T [=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]|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单步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跨过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P [=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值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查看反汇编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U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]|[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插入汇编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A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查看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D 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]|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修改内存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E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列表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比较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C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拷贝内存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填充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列表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搜索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S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范围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列表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端口输入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I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端口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端口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输出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O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端口地址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读磁盘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L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设备扇区，扇区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写磁盘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W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地址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设备扇区，扇区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文件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映射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N 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设备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:][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文件路径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]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十六进制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计算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H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数值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数值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退出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Q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帮助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?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877570"/>
            <a:ext cx="3557270" cy="1116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2D050">
                        <a:alpha val="7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7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7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汇编程序示例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0000"/>
                </a:solidFill>
              </a:rPr>
              <a:t>; Display a single string.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</a:rPr>
              <a:t>	</a:t>
            </a:r>
            <a:r>
              <a:rPr lang="zh-CN" altLang="en-US" sz="2000" b="1">
                <a:solidFill>
                  <a:srgbClr val="FF0000"/>
                </a:solidFill>
              </a:rPr>
              <a:t>TITLE</a:t>
            </a:r>
            <a:r>
              <a:rPr lang="en-US" altLang="zh-CN" sz="2000" b="1">
                <a:solidFill>
                  <a:srgbClr val="FF0000"/>
                </a:solidFill>
              </a:rPr>
              <a:t>		</a:t>
            </a:r>
            <a:r>
              <a:rPr lang="zh-CN" altLang="en-US" sz="2000" b="1">
                <a:solidFill>
                  <a:srgbClr val="FF0000"/>
                </a:solidFill>
              </a:rPr>
              <a:t>STRDISP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</a:rPr>
              <a:t>DATA</a:t>
            </a:r>
            <a:r>
              <a:rPr lang="en-US" altLang="zh-CN" sz="2000" b="1">
                <a:solidFill>
                  <a:srgbClr val="FFC000"/>
                </a:solidFill>
              </a:rPr>
              <a:t>	</a:t>
            </a:r>
            <a:r>
              <a:rPr lang="zh-CN" altLang="en-US" sz="2000" b="1">
                <a:solidFill>
                  <a:srgbClr val="FFC000"/>
                </a:solidFill>
              </a:rPr>
              <a:t>SEGMENT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2D050"/>
                </a:solidFill>
              </a:rPr>
              <a:t>DISP</a:t>
            </a:r>
            <a:r>
              <a:rPr lang="zh-CN" altLang="en-US" sz="2000" b="1">
                <a:solidFill>
                  <a:srgbClr val="92D050"/>
                </a:solidFill>
              </a:rPr>
              <a:t> </a:t>
            </a:r>
            <a:r>
              <a:rPr lang="en-US" altLang="zh-CN" sz="2000" b="1">
                <a:solidFill>
                  <a:srgbClr val="92D050"/>
                </a:solidFill>
              </a:rPr>
              <a:t>	</a:t>
            </a:r>
            <a:r>
              <a:rPr lang="zh-CN" altLang="en-US" sz="2000" b="1">
                <a:solidFill>
                  <a:srgbClr val="92D050"/>
                </a:solidFill>
              </a:rPr>
              <a:t>DB </a:t>
            </a:r>
            <a:r>
              <a:rPr lang="en-US" altLang="zh-CN" sz="2000" b="1">
                <a:solidFill>
                  <a:srgbClr val="92D050"/>
                </a:solidFill>
              </a:rPr>
              <a:t>		</a:t>
            </a:r>
            <a:r>
              <a:rPr lang="zh-CN" altLang="en-US" sz="2000" b="1">
                <a:solidFill>
                  <a:srgbClr val="92D050"/>
                </a:solidFill>
              </a:rPr>
              <a:t>'The string to display',</a:t>
            </a:r>
            <a:r>
              <a:rPr lang="en-US" altLang="zh-CN" sz="2000" b="1">
                <a:solidFill>
                  <a:srgbClr val="92D050"/>
                </a:solidFill>
              </a:rPr>
              <a:t> </a:t>
            </a:r>
            <a:r>
              <a:rPr lang="zh-CN" altLang="en-US" sz="2000" b="1">
                <a:solidFill>
                  <a:srgbClr val="92D050"/>
                </a:solidFill>
              </a:rPr>
              <a:t>'$'</a:t>
            </a:r>
            <a:endParaRPr lang="zh-CN" altLang="en-US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</a:rPr>
              <a:t>DATA</a:t>
            </a:r>
            <a:r>
              <a:rPr lang="en-US" altLang="zh-CN" sz="2000" b="1">
                <a:solidFill>
                  <a:srgbClr val="FFC000"/>
                </a:solidFill>
              </a:rPr>
              <a:t>	</a:t>
            </a:r>
            <a:r>
              <a:rPr lang="zh-CN" altLang="en-US" sz="2000" b="1">
                <a:solidFill>
                  <a:srgbClr val="FFC000"/>
                </a:solidFill>
              </a:rPr>
              <a:t>ENDS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</a:rPr>
              <a:t>CODE</a:t>
            </a:r>
            <a:r>
              <a:rPr lang="en-US" altLang="zh-CN" sz="2000" b="1">
                <a:solidFill>
                  <a:srgbClr val="FFC000"/>
                </a:solidFill>
              </a:rPr>
              <a:t>	</a:t>
            </a:r>
            <a:r>
              <a:rPr lang="zh-CN" altLang="en-US" sz="2000" b="1">
                <a:solidFill>
                  <a:srgbClr val="FFC000"/>
                </a:solidFill>
              </a:rPr>
              <a:t>SEGMENT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 b="1">
                <a:solidFill>
                  <a:srgbClr val="00B050"/>
                </a:solidFill>
              </a:rPr>
              <a:t>ASSUME</a:t>
            </a:r>
            <a:r>
              <a:rPr lang="en-US" altLang="zh-CN" sz="2000" b="1">
                <a:solidFill>
                  <a:srgbClr val="00B050"/>
                </a:solidFill>
              </a:rPr>
              <a:t>		</a:t>
            </a:r>
            <a:r>
              <a:rPr lang="zh-CN" altLang="en-US" sz="2000" b="1">
                <a:solidFill>
                  <a:srgbClr val="00B050"/>
                </a:solidFill>
              </a:rPr>
              <a:t>CS:CODE, DS:DATA</a:t>
            </a:r>
            <a:endParaRPr lang="zh-CN" altLang="en-US" sz="2000" b="1">
              <a:solidFill>
                <a:srgbClr val="00B05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C00000"/>
                </a:solidFill>
              </a:rPr>
              <a:t>START: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AX, </a:t>
            </a:r>
            <a:r>
              <a:rPr lang="zh-CN" altLang="en-US" sz="2000" b="1">
                <a:solidFill>
                  <a:srgbClr val="FFC000"/>
                </a:solidFill>
              </a:rPr>
              <a:t>DATA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</a:rPr>
              <a:t>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DS,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zh-CN" altLang="en-US" sz="2000" b="1">
                <a:solidFill>
                  <a:srgbClr val="00B0F0"/>
                </a:solidFill>
              </a:rPr>
              <a:t>AX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00B0F0"/>
                </a:solidFill>
              </a:rPr>
              <a:t>    </a:t>
            </a: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LEA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DX,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en-US" altLang="zh-CN" sz="2000" b="1">
                <a:solidFill>
                  <a:srgbClr val="92D050"/>
                </a:solidFill>
              </a:rPr>
              <a:t>DISP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AH, 09H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INT     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21H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MOV     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AH,</a:t>
            </a:r>
            <a:r>
              <a:rPr lang="en-US" altLang="zh-CN" sz="2000" b="1">
                <a:solidFill>
                  <a:srgbClr val="00B0F0"/>
                </a:solidFill>
              </a:rPr>
              <a:t> </a:t>
            </a:r>
            <a:r>
              <a:rPr lang="zh-CN" altLang="en-US" sz="2000" b="1">
                <a:solidFill>
                  <a:srgbClr val="00B0F0"/>
                </a:solidFill>
              </a:rPr>
              <a:t>4CH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00B0F0"/>
                </a:solidFill>
              </a:rPr>
              <a:t>	</a:t>
            </a:r>
            <a:r>
              <a:rPr lang="zh-CN" altLang="en-US" sz="2000" b="1">
                <a:solidFill>
                  <a:srgbClr val="00B0F0"/>
                </a:solidFill>
              </a:rPr>
              <a:t>INT</a:t>
            </a:r>
            <a:r>
              <a:rPr lang="en-US" altLang="zh-CN" sz="2000" b="1">
                <a:solidFill>
                  <a:srgbClr val="00B0F0"/>
                </a:solidFill>
              </a:rPr>
              <a:t>		</a:t>
            </a:r>
            <a:r>
              <a:rPr lang="zh-CN" altLang="en-US" sz="2000" b="1">
                <a:solidFill>
                  <a:srgbClr val="00B0F0"/>
                </a:solidFill>
              </a:rPr>
              <a:t>21H </a:t>
            </a:r>
            <a:endParaRPr lang="zh-CN" altLang="en-US" sz="2000" b="1">
              <a:solidFill>
                <a:srgbClr val="00B0F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</a:rPr>
              <a:t>CODE</a:t>
            </a:r>
            <a:r>
              <a:rPr lang="en-US" altLang="zh-CN" sz="2000" b="1">
                <a:solidFill>
                  <a:srgbClr val="FFC000"/>
                </a:solidFill>
              </a:rPr>
              <a:t>	</a:t>
            </a:r>
            <a:r>
              <a:rPr lang="zh-CN" altLang="en-US" sz="2000" b="1">
                <a:solidFill>
                  <a:srgbClr val="FFC000"/>
                </a:solidFill>
              </a:rPr>
              <a:t>ENDS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7030A0"/>
                </a:solidFill>
              </a:rPr>
              <a:t>	</a:t>
            </a:r>
            <a:r>
              <a:rPr lang="zh-CN" altLang="en-US" sz="2000" b="1">
                <a:solidFill>
                  <a:srgbClr val="7030A0"/>
                </a:solidFill>
              </a:rPr>
              <a:t>END </a:t>
            </a:r>
            <a:r>
              <a:rPr lang="en-US" altLang="zh-CN" sz="2000" b="1">
                <a:solidFill>
                  <a:srgbClr val="7030A0"/>
                </a:solidFill>
              </a:rPr>
              <a:t>		</a:t>
            </a:r>
            <a:r>
              <a:rPr lang="zh-CN" altLang="en-US" sz="2000" b="1">
                <a:solidFill>
                  <a:srgbClr val="C00000"/>
                </a:solidFill>
              </a:rPr>
              <a:t>START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4445" y="560070"/>
            <a:ext cx="310007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伪指令（</a:t>
            </a:r>
            <a:r>
              <a:rPr lang="zh-CN" altLang="en-US" sz="2000" b="1">
                <a:solidFill>
                  <a:srgbClr val="9C0B15"/>
                </a:solidFill>
              </a:rPr>
              <a:t>伪操作）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所有真实指令助记符以外的都是伪指令。它们的格式看起来</a:t>
            </a:r>
            <a:r>
              <a:rPr lang="zh-CN" altLang="en-US" sz="2000">
                <a:solidFill>
                  <a:srgbClr val="C00000"/>
                </a:solidFill>
              </a:rPr>
              <a:t>很像指令</a:t>
            </a:r>
            <a:r>
              <a:rPr lang="zh-CN" altLang="en-US" sz="2000">
                <a:solidFill>
                  <a:schemeClr val="tx1"/>
                </a:solidFill>
              </a:rPr>
              <a:t>，但又</a:t>
            </a:r>
            <a:r>
              <a:rPr lang="zh-CN" altLang="en-US" sz="2000">
                <a:solidFill>
                  <a:srgbClr val="C00000"/>
                </a:solidFill>
              </a:rPr>
              <a:t>不生成真实机器码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伪指令负责向汇编器提供各种五花八门的信息，帮助汇编器生成</a:t>
            </a:r>
            <a:r>
              <a:rPr lang="zh-CN" altLang="en-US" sz="2000">
                <a:solidFill>
                  <a:srgbClr val="C00000"/>
                </a:solidFill>
              </a:rPr>
              <a:t>符合程序员意图</a:t>
            </a:r>
            <a:r>
              <a:rPr lang="zh-CN" altLang="en-US" sz="2000">
                <a:solidFill>
                  <a:schemeClr val="tx1"/>
                </a:solidFill>
              </a:rPr>
              <a:t>的目标程序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这些信息通常包含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变量定义、段定义、过程定义、标号与地址信息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，还可能提供一些仅作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提示性用途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标注。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本节课仅介绍那些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最基本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的伪指令。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程序开始</a:t>
            </a:r>
            <a:r>
              <a:rPr lang="zh-CN" altLang="en-US" sz="2000" b="1">
                <a:solidFill>
                  <a:srgbClr val="9C0B15"/>
                </a:solidFill>
              </a:rPr>
              <a:t>声明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注释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不参加汇编的、方便人理解程序意图或思路而使用的程序注解。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 b="1">
                <a:solidFill>
                  <a:srgbClr val="C00000"/>
                </a:solidFill>
              </a:rPr>
              <a:t>越难懂的代码越要多写注释</a:t>
            </a:r>
            <a:r>
              <a:rPr lang="zh-CN" altLang="en-US" sz="2000"/>
              <a:t>，尤其是代码的开头，要说明这个代码是干</a:t>
            </a:r>
            <a:r>
              <a:rPr lang="en-US" altLang="zh-CN" sz="2000"/>
              <a:t>	</a:t>
            </a:r>
            <a:r>
              <a:rPr lang="zh-CN" altLang="en-US" sz="2000"/>
              <a:t>什么的。不然几天之后你自己去看都不知道自己写了什么。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C00000"/>
                </a:solidFill>
              </a:rPr>
              <a:t>在</a:t>
            </a:r>
            <a:r>
              <a:rPr lang="en-US" altLang="zh-CN" sz="2000">
                <a:solidFill>
                  <a:srgbClr val="C00000"/>
                </a:solidFill>
              </a:rPr>
              <a:t>MASM</a:t>
            </a:r>
            <a:r>
              <a:rPr lang="zh-CN" altLang="en-US" sz="2000">
                <a:solidFill>
                  <a:srgbClr val="C00000"/>
                </a:solidFill>
              </a:rPr>
              <a:t>中，注释用</a:t>
            </a:r>
            <a:r>
              <a:rPr lang="en-US" altLang="zh-CN" sz="2000">
                <a:solidFill>
                  <a:srgbClr val="C00000"/>
                </a:solidFill>
              </a:rPr>
              <a:t> ; </a:t>
            </a:r>
            <a:r>
              <a:rPr lang="zh-CN" altLang="en-US" sz="2000">
                <a:solidFill>
                  <a:srgbClr val="C00000"/>
                </a:solidFill>
              </a:rPr>
              <a:t>表示，它后面的字符不参加汇编。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; Display a single string.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</a:t>
            </a:r>
            <a:r>
              <a:rPr lang="zh-CN" altLang="en-US" sz="2000" b="1">
                <a:solidFill>
                  <a:srgbClr val="C00000"/>
                </a:solidFill>
              </a:rPr>
              <a:t>注释不仅仅可以写在开头，它可以写在任何地方。鼓励多写。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TITLE</a:t>
            </a:r>
            <a:r>
              <a:rPr lang="en-US" altLang="zh-CN" sz="2000"/>
              <a:t>	</a:t>
            </a:r>
            <a:r>
              <a:rPr lang="zh-CN" altLang="en-US" sz="2000"/>
              <a:t>指定输出的清单列表文件中的页眉。</a:t>
            </a:r>
            <a:r>
              <a:rPr lang="zh-CN" altLang="en-US" sz="2000"/>
              <a:t>可以不写。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 b="1">
                <a:solidFill>
                  <a:srgbClr val="FF0000"/>
                </a:solidFill>
              </a:rPr>
              <a:t>TITLE</a:t>
            </a:r>
            <a:r>
              <a:rPr lang="en-US" altLang="zh-CN" sz="2000" b="1">
                <a:solidFill>
                  <a:srgbClr val="FF0000"/>
                </a:solidFill>
              </a:rPr>
              <a:t>	</a:t>
            </a:r>
            <a:r>
              <a:rPr lang="zh-CN" altLang="en-US" sz="2000" b="1">
                <a:solidFill>
                  <a:srgbClr val="FF0000"/>
                </a:solidFill>
              </a:rPr>
              <a:t>STRDISP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NAME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指定程序的模块名称，但不指定输出的清单列表文件中的页眉。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如果程序中有</a:t>
            </a:r>
            <a:r>
              <a:rPr lang="en-US" altLang="zh-CN" sz="2000">
                <a:sym typeface="+mn-ea"/>
              </a:rPr>
              <a:t>NAME</a:t>
            </a:r>
            <a:r>
              <a:rPr lang="zh-CN" altLang="en-US" sz="2000">
                <a:sym typeface="+mn-ea"/>
              </a:rPr>
              <a:t>，则</a:t>
            </a:r>
            <a:r>
              <a:rPr lang="en-US" altLang="zh-CN" sz="2000">
                <a:sym typeface="+mn-ea"/>
              </a:rPr>
              <a:t>NAME</a:t>
            </a:r>
            <a:r>
              <a:rPr lang="zh-CN" altLang="en-US" sz="2000">
                <a:sym typeface="+mn-ea"/>
              </a:rPr>
              <a:t>优先指定程序的模块名称；否则若只有</a:t>
            </a:r>
            <a:r>
              <a:rPr lang="en-US" altLang="zh-CN" sz="2000">
                <a:sym typeface="+mn-ea"/>
              </a:rPr>
              <a:t>	TITLE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TITLE</a:t>
            </a:r>
            <a:r>
              <a:rPr lang="zh-CN" altLang="en-US" sz="2000">
                <a:sym typeface="+mn-ea"/>
              </a:rPr>
              <a:t>也负责指定程序的模块名称；如果都没有，取文件名得到模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块名称。该伪指令以及所谓的模块名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现已无用</a:t>
            </a:r>
            <a:r>
              <a:rPr lang="zh-CN" altLang="en-US" sz="2000">
                <a:sym typeface="+mn-ea"/>
              </a:rPr>
              <a:t>，会被汇编器直接</a:t>
            </a:r>
            <a:r>
              <a:rPr lang="zh-CN" altLang="en-US" sz="2000">
                <a:sym typeface="+mn-ea"/>
              </a:rPr>
              <a:t>忽略。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NAME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STRDISP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段定义与段组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定义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段定义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SEGMENT	</a:t>
            </a:r>
            <a:r>
              <a:rPr lang="zh-CN" altLang="en-US" sz="2000"/>
              <a:t>标明一个段的开始。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ENDS</a:t>
            </a:r>
            <a:r>
              <a:rPr lang="en-US" altLang="zh-CN" sz="2000"/>
              <a:t>		</a:t>
            </a:r>
            <a:r>
              <a:rPr lang="zh-CN" altLang="en-US" sz="2000"/>
              <a:t>标明一个段的</a:t>
            </a:r>
            <a:r>
              <a:rPr lang="zh-CN" altLang="en-US" sz="2000"/>
              <a:t>结束。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段定义格式</a:t>
            </a:r>
            <a:r>
              <a:rPr lang="en-US" altLang="zh-CN" sz="2000"/>
              <a:t>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段名  SEGMENT  [对齐,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作用域,格式,段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组]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C00000"/>
                </a:solidFill>
                <a:sym typeface="+mn-ea"/>
              </a:rPr>
              <a:t>                        		……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C00000"/>
                </a:solidFill>
                <a:sym typeface="+mn-ea"/>
              </a:rPr>
              <a:t>              		段名  ENDS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 		SEGMENT 和ENDS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必须成对出现</a:t>
            </a:r>
            <a:r>
              <a:rPr lang="zh-CN" altLang="en-US" sz="2000">
                <a:sym typeface="+mn-ea"/>
              </a:rPr>
              <a:t>，且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必须使用相同的段名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	SEGMENT和ENDS语句之间可以有指令和其他伪指令来表示存放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在该段内存的变量、指令或其他伪</a:t>
            </a:r>
            <a:r>
              <a:rPr lang="zh-CN" altLang="en-US" sz="2000">
                <a:sym typeface="+mn-ea"/>
              </a:rPr>
              <a:t>指令对该段内存的处理。</a:t>
            </a:r>
            <a:endParaRPr lang="zh-CN" altLang="en-US" sz="2000">
              <a:sym typeface="+mn-ea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程序中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可以定义多个段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程序装入内存后，段名为具体的段寄存器值，可以用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MOV</a:t>
            </a:r>
            <a:r>
              <a:rPr lang="zh-CN" altLang="en-US" sz="2000">
                <a:sym typeface="+mn-ea"/>
              </a:rPr>
              <a:t>引用。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DATA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SEGMENT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FF00"/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DISP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DB</a:t>
            </a:r>
            <a:r>
              <a:rPr lang="en-US" altLang="zh-CN" sz="2000" b="1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sym typeface="+mn-ea"/>
              </a:rPr>
              <a:t>'The string to display','$'</a:t>
            </a:r>
            <a:endParaRPr lang="zh-CN" altLang="en-US" sz="2000" b="1">
              <a:solidFill>
                <a:srgbClr val="92D050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DATA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	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ENDS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endParaRPr lang="zh-CN" altLang="en-US" sz="2000"/>
          </a:p>
        </p:txBody>
      </p:sp>
      <p:sp>
        <p:nvSpPr>
          <p:cNvPr id="64" name="圆角矩形 63"/>
          <p:cNvSpPr/>
          <p:nvPr/>
        </p:nvSpPr>
        <p:spPr>
          <a:xfrm>
            <a:off x="7573645" y="749935"/>
            <a:ext cx="1465580" cy="219265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54 68 65 20 73 74 72 69 6E 67 20 74 6F 20 64 69 73 70 6C 61 79 24 --- ---</a:t>
            </a:r>
            <a:endParaRPr lang="en-US" altLang="zh-CN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汇编语言基本格式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一、汇编工具链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汇编器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链接器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调试器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汇编程序元素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汇编程序示例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程序开始声明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</a:t>
                      </a:r>
                      <a:r>
                        <a:rPr lang="en-US" altLang="zh-CN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3</a:t>
                      </a: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段定义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与段组定义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数据定义与表达式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段引用声明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汇编指令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程序结束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声明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2022.09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段定义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30505" y="676910"/>
          <a:ext cx="410591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740"/>
                <a:gridCol w="2630170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对齐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段边界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对齐到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PARA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小段（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默认）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BYTE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DWORD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双字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PAGE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256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字节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30505" y="3707130"/>
          <a:ext cx="919734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740"/>
                <a:gridCol w="7721600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作用域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效果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PRIVATE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私有，链接时不和其它同名分段合并（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默认）。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PUBLIC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公有，链接时和其它同名分段合并，也可写作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MEMORY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COMMON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重叠，链接时与其它同名分段合并且起始地址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相同。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AT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使段的起始地址位于后面表达式所写的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位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地址。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STACK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堆栈，这是堆栈段的一部分，会被放在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低地址。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4530725" y="676910"/>
          <a:ext cx="4942840" cy="27946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740"/>
                <a:gridCol w="3467100"/>
              </a:tblGrid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格式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段边界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对齐到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7061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USE16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指定后面的指令都必须是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16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位，也即兼容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8086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。（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默认）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162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USE32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指定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后面的指令都是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32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位，适合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386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以后的处理器。如果不希望在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386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以后的处理器上生成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8086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指令，使用这个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就可以了。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11.xml><?xml version="1.0" encoding="utf-8"?>
<p:tagLst xmlns:p="http://schemas.openxmlformats.org/presentationml/2006/main">
  <p:tag name="TIMING" val="|0.6|0.8|1.2|0.9|0.6|1.1|0.7|0.6|0.8|0.4|1"/>
</p:tagLst>
</file>

<file path=ppt/tags/tag1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3.xml><?xml version="1.0" encoding="utf-8"?>
<p:tagLst xmlns:p="http://schemas.openxmlformats.org/presentationml/2006/main">
  <p:tag name="TIMING" val="|0.6|0.8|1.2|0.9|0.6|1.1|0.7|0.6|0.8|0.4|1"/>
</p:tagLst>
</file>

<file path=ppt/tags/tag1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5.xml><?xml version="1.0" encoding="utf-8"?>
<p:tagLst xmlns:p="http://schemas.openxmlformats.org/presentationml/2006/main">
  <p:tag name="TIMING" val="|0.6|0.8|1.2|0.9|0.6|1.1|0.7|0.6|0.8|0.4|1"/>
</p:tagLst>
</file>

<file path=ppt/tags/tag1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7.xml><?xml version="1.0" encoding="utf-8"?>
<p:tagLst xmlns:p="http://schemas.openxmlformats.org/presentationml/2006/main">
  <p:tag name="TIMING" val="|0.6|0.8|1.2|0.9|0.6|1.1|0.7|0.6|0.8|0.4|1"/>
</p:tagLst>
</file>

<file path=ppt/tags/tag1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9.xml><?xml version="1.0" encoding="utf-8"?>
<p:tagLst xmlns:p="http://schemas.openxmlformats.org/presentationml/2006/main">
  <p:tag name="KSO_WM_UNIT_TABLE_BEAUTIFY" val="smartTable{0d5ecfe4-3400-4740-87cf-b4af81cb0847}"/>
  <p:tag name="TABLE_ENDDRAG_ORIGIN_RECT" val="730*147"/>
  <p:tag name="TABLE_ENDDRAG_RECT" val="27*23*730*147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KSO_WM_UNIT_TABLE_BEAUTIFY" val="smartTable{2f7fcb0e-0a7d-4619-9dc5-b91202ac3c07}"/>
  <p:tag name="TABLE_ENDDRAG_ORIGIN_RECT" val="730*147"/>
  <p:tag name="TABLE_ENDDRAG_RECT" val="27*23*730*147"/>
</p:tagLst>
</file>

<file path=ppt/tags/tag21.xml><?xml version="1.0" encoding="utf-8"?>
<p:tagLst xmlns:p="http://schemas.openxmlformats.org/presentationml/2006/main">
  <p:tag name="KSO_WM_UNIT_TABLE_BEAUTIFY" val="smartTable{5a0d742c-73b1-4bb0-8d4e-f0aaeadf7a7f}"/>
  <p:tag name="TABLE_ENDDRAG_ORIGIN_RECT" val="389*220"/>
  <p:tag name="TABLE_ENDDRAG_RECT" val="356*53*389*220"/>
</p:tagLst>
</file>

<file path=ppt/tags/tag22.xml><?xml version="1.0" encoding="utf-8"?>
<p:tagLst xmlns:p="http://schemas.openxmlformats.org/presentationml/2006/main">
  <p:tag name="TIMING" val="|0.6|0.8|1.2|0.9|0.6|1.1|0.7|0.6|0.8|0.4|1"/>
</p:tagLst>
</file>

<file path=ppt/tags/tag2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4.xml><?xml version="1.0" encoding="utf-8"?>
<p:tagLst xmlns:p="http://schemas.openxmlformats.org/presentationml/2006/main">
  <p:tag name="KSO_WM_UNIT_TABLE_BEAUTIFY" val="smartTable{2f7fcb0e-0a7d-4619-9dc5-b91202ac3c07}"/>
  <p:tag name="TABLE_ENDDRAG_ORIGIN_RECT" val="730*147"/>
  <p:tag name="TABLE_ENDDRAG_RECT" val="27*23*730*147"/>
</p:tagLst>
</file>

<file path=ppt/tags/tag25.xml><?xml version="1.0" encoding="utf-8"?>
<p:tagLst xmlns:p="http://schemas.openxmlformats.org/presentationml/2006/main">
  <p:tag name="TIMING" val="|0.6|0.8|1.2|0.9|0.6|1.1|0.7|0.6|0.8|0.4|1"/>
</p:tagLst>
</file>

<file path=ppt/tags/tag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7.xml><?xml version="1.0" encoding="utf-8"?>
<p:tagLst xmlns:p="http://schemas.openxmlformats.org/presentationml/2006/main">
  <p:tag name="TIMING" val="|0.6|0.8|1.2|0.9|0.6|1.1|0.7|0.6|0.8|0.4|1"/>
</p:tagLst>
</file>

<file path=ppt/tags/tag2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9.xml><?xml version="1.0" encoding="utf-8"?>
<p:tagLst xmlns:p="http://schemas.openxmlformats.org/presentationml/2006/main">
  <p:tag name="TIMING" val="|0.6|0.8|1.2|0.9|0.6|1.1|0.7|0.6|0.8|0.4|1"/>
</p:tagLst>
</file>

<file path=ppt/tags/tag3.xml><?xml version="1.0" encoding="utf-8"?>
<p:tagLst xmlns:p="http://schemas.openxmlformats.org/presentationml/2006/main">
  <p:tag name="TIMING" val="|0.6|0.8|1.2|0.9|0.6|1.1|0.7|0.6|0.8|0.4|1"/>
</p:tagLst>
</file>

<file path=ppt/tags/tag3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1.xml><?xml version="1.0" encoding="utf-8"?>
<p:tagLst xmlns:p="http://schemas.openxmlformats.org/presentationml/2006/main">
  <p:tag name="TIMING" val="|0.6|0.8|1.2|0.9|0.6|1.1|0.7|0.6|0.8|0.4|1"/>
</p:tagLst>
</file>

<file path=ppt/tags/tag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3.xml><?xml version="1.0" encoding="utf-8"?>
<p:tagLst xmlns:p="http://schemas.openxmlformats.org/presentationml/2006/main">
  <p:tag name="KSO_WM_UNIT_TABLE_BEAUTIFY" val="smartTable{2f7fcb0e-0a7d-4619-9dc5-b91202ac3c07}"/>
  <p:tag name="TABLE_ENDDRAG_ORIGIN_RECT" val="730*147"/>
  <p:tag name="TABLE_ENDDRAG_RECT" val="27*23*730*147"/>
</p:tagLst>
</file>

<file path=ppt/tags/tag34.xml><?xml version="1.0" encoding="utf-8"?>
<p:tagLst xmlns:p="http://schemas.openxmlformats.org/presentationml/2006/main">
  <p:tag name="KSO_WM_UNIT_TABLE_BEAUTIFY" val="smartTable{e272b762-9c31-4529-b78c-aa259a2a41aa}"/>
  <p:tag name="TABLE_ENDDRAG_ORIGIN_RECT" val="730*147"/>
  <p:tag name="TABLE_ENDDRAG_RECT" val="27*23*730*147"/>
</p:tagLst>
</file>

<file path=ppt/tags/tag35.xml><?xml version="1.0" encoding="utf-8"?>
<p:tagLst xmlns:p="http://schemas.openxmlformats.org/presentationml/2006/main">
  <p:tag name="TIMING" val="|0.6|0.8|1.2|0.9|0.6|1.1|0.7|0.6|0.8|0.4|1"/>
</p:tagLst>
</file>

<file path=ppt/tags/tag3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7.xml><?xml version="1.0" encoding="utf-8"?>
<p:tagLst xmlns:p="http://schemas.openxmlformats.org/presentationml/2006/main">
  <p:tag name="TIMING" val="|0.6|0.8|1.2|0.9|0.6|1.1|0.7|0.6|0.8|0.4|1"/>
</p:tagLst>
</file>

<file path=ppt/tags/tag3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9.xml><?xml version="1.0" encoding="utf-8"?>
<p:tagLst xmlns:p="http://schemas.openxmlformats.org/presentationml/2006/main">
  <p:tag name="TIMING" val="|0.6|0.8|1.2|0.9|0.6|1.1|0.7|0.6|0.8|0.4|1"/>
</p:tagLst>
</file>

<file path=ppt/tags/tag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1.xml><?xml version="1.0" encoding="utf-8"?>
<p:tagLst xmlns:p="http://schemas.openxmlformats.org/presentationml/2006/main">
  <p:tag name="TIMING" val="|0.6|0.8|1.2|0.9|0.6|1.1|0.7|0.6|0.8|0.4|1"/>
</p:tagLst>
</file>

<file path=ppt/tags/tag4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3.xml><?xml version="1.0" encoding="utf-8"?>
<p:tagLst xmlns:p="http://schemas.openxmlformats.org/presentationml/2006/main">
  <p:tag name="KSO_WM_UNIT_TABLE_BEAUTIFY" val="smartTable{e272b762-9c31-4529-b78c-aa259a2a41aa}"/>
  <p:tag name="TABLE_ENDDRAG_ORIGIN_RECT" val="730*147"/>
  <p:tag name="TABLE_ENDDRAG_RECT" val="27*23*730*147"/>
</p:tagLst>
</file>

<file path=ppt/tags/tag44.xml><?xml version="1.0" encoding="utf-8"?>
<p:tagLst xmlns:p="http://schemas.openxmlformats.org/presentationml/2006/main">
  <p:tag name="TIMING" val="|0.6|0.8|1.2|0.9|0.6|1.1|0.7|0.6|0.8|0.4|1"/>
</p:tagLst>
</file>

<file path=ppt/tags/tag4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6.xml><?xml version="1.0" encoding="utf-8"?>
<p:tagLst xmlns:p="http://schemas.openxmlformats.org/presentationml/2006/main">
  <p:tag name="TIMING" val="|0.6|0.8|1.2|0.9|0.6|1.1|0.7|0.6|0.8|0.4|1"/>
</p:tagLst>
</file>

<file path=ppt/tags/tag4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8.xml><?xml version="1.0" encoding="utf-8"?>
<p:tagLst xmlns:p="http://schemas.openxmlformats.org/presentationml/2006/main">
  <p:tag name="TIMING" val="|0.6|0.8|1.2|0.9|0.6|1.1|0.7|0.6|0.8|0.4|1"/>
</p:tagLst>
</file>

<file path=ppt/tags/tag4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.xml><?xml version="1.0" encoding="utf-8"?>
<p:tagLst xmlns:p="http://schemas.openxmlformats.org/presentationml/2006/main">
  <p:tag name="KSO_WM_UNIT_PLACING_PICTURE_USER_VIEWPORT" val="{&quot;height&quot;:3180,&quot;width&quot;:5490}"/>
</p:tagLst>
</file>

<file path=ppt/tags/tag50.xml><?xml version="1.0" encoding="utf-8"?>
<p:tagLst xmlns:p="http://schemas.openxmlformats.org/presentationml/2006/main">
  <p:tag name="TIMING" val="|0.6|0.8|1.2|0.9|0.6|1.1|0.7|0.6|0.8|0.4|1"/>
</p:tagLst>
</file>

<file path=ppt/tags/tag5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2.xml><?xml version="1.0" encoding="utf-8"?>
<p:tagLst xmlns:p="http://schemas.openxmlformats.org/presentationml/2006/main">
  <p:tag name="TIMING" val="|0.6|0.8|1.2|0.9|0.6|1.1|0.7|0.6|0.8|0.4|1"/>
</p:tagLst>
</file>

<file path=ppt/tags/tag5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4.xml><?xml version="1.0" encoding="utf-8"?>
<p:tagLst xmlns:p="http://schemas.openxmlformats.org/presentationml/2006/main">
  <p:tag name="TIMING" val="|0.6|0.8|1.2|0.9|0.6|1.1|0.7|0.6|0.8|0.4|1"/>
</p:tagLst>
</file>

<file path=ppt/tags/tag55.xml><?xml version="1.0" encoding="utf-8"?>
<p:tagLst xmlns:p="http://schemas.openxmlformats.org/presentationml/2006/main">
  <p:tag name="COMMONDATA" val="eyJoZGlkIjoiMGIzNTk4MTE4NzE5MzFiZDNkNTYxZmQ3NzQ5NWU5NTMifQ=="/>
  <p:tag name="KSO_WPP_MARK_KEY" val="b648bd06-0c48-48d1-88e9-75114c59f56c"/>
</p:tagLst>
</file>

<file path=ppt/tags/tag6.xml><?xml version="1.0" encoding="utf-8"?>
<p:tagLst xmlns:p="http://schemas.openxmlformats.org/presentationml/2006/main">
  <p:tag name="TIMING" val="|0.6|0.8|1.2|0.9|0.6|1.1|0.7|0.6|0.8|0.4|1"/>
</p:tagLst>
</file>

<file path=ppt/tags/tag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.xml><?xml version="1.0" encoding="utf-8"?>
<p:tagLst xmlns:p="http://schemas.openxmlformats.org/presentationml/2006/main">
  <p:tag name="TIMING" val="|0.6|0.8|1.2|0.9|0.6|1.1|0.7|0.6|0.8|0.4|1"/>
</p:tagLst>
</file>

<file path=ppt/tags/tag9.xml><?xml version="1.0" encoding="utf-8"?>
<p:tagLst xmlns:p="http://schemas.openxmlformats.org/presentationml/2006/main">
  <p:tag name="TABLE_ENDDRAG_ORIGIN_RECT" val="191*487"/>
  <p:tag name="TABLE_ENDDRAG_RECT" val="768*53*191*4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10486</Words>
  <Application>WPS 演示</Application>
  <PresentationFormat>宽屏</PresentationFormat>
  <Paragraphs>1370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等线</vt:lpstr>
      <vt:lpstr>华文楷体</vt:lpstr>
      <vt:lpstr>微软雅黑</vt:lpstr>
      <vt:lpstr>思源黑体 CN Regular</vt:lpstr>
      <vt:lpstr>纤黑体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风暴鸟</cp:lastModifiedBy>
  <cp:revision>1526</cp:revision>
  <dcterms:created xsi:type="dcterms:W3CDTF">2020-07-23T10:11:00Z</dcterms:created>
  <dcterms:modified xsi:type="dcterms:W3CDTF">2022-10-16T13:38:04Z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5A1EE12111F04212A09581045797DBEA</vt:lpwstr>
  </property>
</Properties>
</file>