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06" r:id="rId2"/>
  </p:sldMasterIdLst>
  <p:notesMasterIdLst>
    <p:notesMasterId r:id="rId95"/>
  </p:notesMasterIdLst>
  <p:sldIdLst>
    <p:sldId id="330" r:id="rId3"/>
    <p:sldId id="275" r:id="rId4"/>
    <p:sldId id="287" r:id="rId5"/>
    <p:sldId id="343" r:id="rId6"/>
    <p:sldId id="1429" r:id="rId7"/>
    <p:sldId id="1431" r:id="rId8"/>
    <p:sldId id="1432" r:id="rId9"/>
    <p:sldId id="1433" r:id="rId10"/>
    <p:sldId id="288" r:id="rId11"/>
    <p:sldId id="1435" r:id="rId12"/>
    <p:sldId id="1441" r:id="rId13"/>
    <p:sldId id="1443" r:id="rId14"/>
    <p:sldId id="1440" r:id="rId15"/>
    <p:sldId id="347" r:id="rId16"/>
    <p:sldId id="414" r:id="rId17"/>
    <p:sldId id="278" r:id="rId18"/>
    <p:sldId id="289" r:id="rId19"/>
    <p:sldId id="425" r:id="rId20"/>
    <p:sldId id="426" r:id="rId21"/>
    <p:sldId id="434" r:id="rId22"/>
    <p:sldId id="1415" r:id="rId23"/>
    <p:sldId id="1445" r:id="rId24"/>
    <p:sldId id="346" r:id="rId25"/>
    <p:sldId id="1436" r:id="rId26"/>
    <p:sldId id="1438" r:id="rId27"/>
    <p:sldId id="1439" r:id="rId28"/>
    <p:sldId id="1425" r:id="rId29"/>
    <p:sldId id="279" r:id="rId30"/>
    <p:sldId id="292" r:id="rId31"/>
    <p:sldId id="335" r:id="rId32"/>
    <p:sldId id="1427" r:id="rId33"/>
    <p:sldId id="294" r:id="rId34"/>
    <p:sldId id="1444" r:id="rId35"/>
    <p:sldId id="1442" r:id="rId36"/>
    <p:sldId id="295" r:id="rId37"/>
    <p:sldId id="296" r:id="rId38"/>
    <p:sldId id="1428" r:id="rId39"/>
    <p:sldId id="433" r:id="rId40"/>
    <p:sldId id="1419" r:id="rId41"/>
    <p:sldId id="280" r:id="rId42"/>
    <p:sldId id="427" r:id="rId43"/>
    <p:sldId id="428" r:id="rId44"/>
    <p:sldId id="429" r:id="rId45"/>
    <p:sldId id="430" r:id="rId46"/>
    <p:sldId id="431" r:id="rId47"/>
    <p:sldId id="432" r:id="rId48"/>
    <p:sldId id="435" r:id="rId49"/>
    <p:sldId id="1417" r:id="rId50"/>
    <p:sldId id="298" r:id="rId51"/>
    <p:sldId id="301" r:id="rId52"/>
    <p:sldId id="344" r:id="rId53"/>
    <p:sldId id="302" r:id="rId54"/>
    <p:sldId id="329" r:id="rId55"/>
    <p:sldId id="282" r:id="rId56"/>
    <p:sldId id="333" r:id="rId57"/>
    <p:sldId id="340" r:id="rId58"/>
    <p:sldId id="341" r:id="rId59"/>
    <p:sldId id="304" r:id="rId60"/>
    <p:sldId id="307" r:id="rId61"/>
    <p:sldId id="334" r:id="rId62"/>
    <p:sldId id="305" r:id="rId63"/>
    <p:sldId id="1450" r:id="rId64"/>
    <p:sldId id="1449" r:id="rId65"/>
    <p:sldId id="424" r:id="rId66"/>
    <p:sldId id="1452" r:id="rId67"/>
    <p:sldId id="306" r:id="rId68"/>
    <p:sldId id="1446" r:id="rId69"/>
    <p:sldId id="1447" r:id="rId70"/>
    <p:sldId id="1420" r:id="rId71"/>
    <p:sldId id="1451" r:id="rId72"/>
    <p:sldId id="416" r:id="rId73"/>
    <p:sldId id="311" r:id="rId74"/>
    <p:sldId id="396" r:id="rId75"/>
    <p:sldId id="397" r:id="rId76"/>
    <p:sldId id="1421" r:id="rId77"/>
    <p:sldId id="313" r:id="rId78"/>
    <p:sldId id="314" r:id="rId79"/>
    <p:sldId id="415" r:id="rId80"/>
    <p:sldId id="337" r:id="rId81"/>
    <p:sldId id="418" r:id="rId82"/>
    <p:sldId id="417" r:id="rId83"/>
    <p:sldId id="421" r:id="rId84"/>
    <p:sldId id="1422" r:id="rId85"/>
    <p:sldId id="317" r:id="rId86"/>
    <p:sldId id="1423" r:id="rId87"/>
    <p:sldId id="315" r:id="rId88"/>
    <p:sldId id="316" r:id="rId89"/>
    <p:sldId id="318" r:id="rId90"/>
    <p:sldId id="285" r:id="rId91"/>
    <p:sldId id="286" r:id="rId92"/>
    <p:sldId id="342" r:id="rId93"/>
    <p:sldId id="331" r:id="rId9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6600"/>
    <a:srgbClr val="FF0000"/>
    <a:srgbClr val="000099"/>
    <a:srgbClr val="66CCFF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692" y="96"/>
      </p:cViewPr>
      <p:guideLst>
        <p:guide orient="horz" pos="816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E969BBC-E401-4547-BF0F-61A1DAC15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81E069D-C8C0-4DE4-A79D-0422E99093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1C10EB-1241-4B92-AEB6-BACBAB4D5DE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82688" y="696913"/>
            <a:ext cx="45164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FC9DDA3-6D36-4E67-8435-0934CF7F317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5988" y="4416425"/>
            <a:ext cx="50482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3CD6ED-AD89-40DC-B4A6-529930D6C4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A06248A-3B13-4EA5-92DD-961137877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EDAC8645-77A4-4D47-86D9-506A654BE0FD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59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28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6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0112E-FAF6-434A-BCEC-D3BB66D8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E97F4-C627-45A2-9562-9AFBF17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70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819DD-7E06-44A6-B6A6-E305829F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6D9DD-A0CB-40A3-8C60-4B8BA1D1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17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99E9B-BBD7-47B6-8CA9-B642E3A4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AA542E-B96C-4D9C-A100-E63AA37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80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0E811-A4BD-42D4-A737-90309200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31183-24E7-4DB5-9570-61E91F3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918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F20FAB-7C86-449D-90CC-A576AC0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D5403C-2CDB-4DD8-BD0A-D0BC4F1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579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57A40A-441A-4086-B503-FA47EADA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D85C04-536B-46AE-A4A6-0698241E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010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4EB362-7F2A-4AC7-8D46-1E8260CC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1963F6-99ED-428E-B323-0963ABB9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42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CA25E-8833-4BBE-B85F-BAB0AF0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8949D-37C1-4776-BC45-16DDB46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372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7101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2B3D0-127A-479F-8AD8-5D12448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5D4E-1B96-4F9D-ADD9-FA2BB094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4500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7D98AF-8C27-423A-B846-F702C4FD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3C54D-E8E9-4979-931E-7DD059DE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23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C97B8-2C1A-444F-B8F2-70D1284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CBCEC-5144-482F-88E1-568EAC74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7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32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45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96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547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D3368E-7475-48A4-BD9E-8FABE039F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3852E8FF-A1AE-4F32-8D3D-68971390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2.</a:t>
            </a:r>
            <a:fld id="{8AE96560-45D4-40FF-BF6A-55125E53DD2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CA1DD6-15EE-4FBC-9D19-A29255C0A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ECD3AA51-A19A-4010-A8DB-26BF66EF890B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DFF5BC6-F68A-4B78-84DF-1091AC313BA4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B8D31C05-E41A-4D50-87FC-DFBAFF83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88998495-B0B1-4A29-AB8C-38F69E4F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340160D-5D52-455F-847C-1326B6F9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73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14,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174EAAA-253C-4F42-A099-340914DD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5BA776C6-6AB4-4617-BEB7-243137BE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2A38BAF-F4CA-4426-AFDE-B3ED2DB5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421AE6CE-1DE7-4080-B975-10A35F8C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A66C383-F232-43FA-9835-C10C07E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A00EBCD1-B762-4541-92EC-6FA325EE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58A5ACFA-093C-4833-BA86-F248BD9E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26A787B9-5014-4A8A-8F67-292C7B5D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DE5470AB-DDC5-43F7-89C1-314DE380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7D229B23-B309-4BA3-BD22-9155719D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6B3FB5B2-985C-4810-8F2F-4090B8B5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E8BFB8E7-609B-4823-BB1D-AE3DF65AABD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9C654B63-143B-4EEB-A4BC-C25737A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BB7B98B-87A3-422B-80A5-A302040B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909631D5-707D-49AE-A9A0-DB1A669A59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8BF83F15-A82F-4E2C-A19A-010833F78E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E0A229-5E02-4DD1-9866-96716AC6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C0BBC888-7414-4A97-8D0B-00C2B43A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6.tm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34" Type="http://schemas.openxmlformats.org/officeDocument/2006/relationships/tags" Target="../tags/tag118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image" Target="../media/image15.png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1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image" Target="../media/image6.tmp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image" Target="../media/image14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16.xml"/><Relationship Id="rId35" Type="http://schemas.openxmlformats.org/officeDocument/2006/relationships/image" Target="../media/image16.png"/><Relationship Id="rId8" Type="http://schemas.openxmlformats.org/officeDocument/2006/relationships/tags" Target="../tags/tag12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image" Target="../media/image6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94800189-2B81-4761-B30D-BF59C5C091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1475" y="2286000"/>
            <a:ext cx="84582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0DAFA7-10DB-47C0-B855-8111A5902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自身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03188A-6C53-44AD-81FB-B1DF772AF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0563" y="982663"/>
            <a:ext cx="7700962" cy="532765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Protection and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security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Protection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involves ensuring that </a:t>
            </a:r>
            <a:r>
              <a:rPr lang="en-US" altLang="zh-CN" sz="2400" dirty="0">
                <a:solidFill>
                  <a:srgbClr val="0070C0"/>
                </a:solidFill>
              </a:rPr>
              <a:t>all access to system resources is controlled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Security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of the system from </a:t>
            </a:r>
            <a:r>
              <a:rPr lang="en-US" altLang="zh-CN" sz="2400" dirty="0">
                <a:solidFill>
                  <a:srgbClr val="0070C0"/>
                </a:solidFill>
              </a:rPr>
              <a:t>outsiders requires user authentication</a:t>
            </a:r>
            <a:r>
              <a:rPr lang="en-US" altLang="zh-CN" sz="2400" dirty="0"/>
              <a:t>, extends to defending external I/O devices from invalid access attempts</a:t>
            </a:r>
          </a:p>
          <a:p>
            <a:pPr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56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BD23100-B144-418C-A8C7-82CEE71FA8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A View of Operating System Services</a:t>
            </a:r>
          </a:p>
        </p:txBody>
      </p:sp>
      <p:pic>
        <p:nvPicPr>
          <p:cNvPr id="8195" name="Picture 4" descr="2">
            <a:extLst>
              <a:ext uri="{FF2B5EF4-FFF2-40B4-BE49-F238E27FC236}">
                <a16:creationId xmlns:a16="http://schemas.microsoft.com/office/drawing/2014/main" id="{76F21223-BC5A-4236-9E00-DE8279C8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1033463"/>
            <a:ext cx="7963269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FAE62A2-3E23-4437-8E38-15DA9BB67581}"/>
              </a:ext>
            </a:extLst>
          </p:cNvPr>
          <p:cNvSpPr/>
          <p:nvPr/>
        </p:nvSpPr>
        <p:spPr>
          <a:xfrm>
            <a:off x="1550596" y="1646399"/>
            <a:ext cx="1131456" cy="674703"/>
          </a:xfrm>
          <a:prstGeom prst="wedgeRoundRectCallout">
            <a:avLst>
              <a:gd name="adj1" fmla="val 80593"/>
              <a:gd name="adj2" fmla="val -42763"/>
              <a:gd name="adj3" fmla="val 16667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F42B3-66B9-491C-AF57-264CE03CA0A7}"/>
              </a:ext>
            </a:extLst>
          </p:cNvPr>
          <p:cNvSpPr/>
          <p:nvPr/>
        </p:nvSpPr>
        <p:spPr>
          <a:xfrm>
            <a:off x="1021377" y="3608741"/>
            <a:ext cx="10949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3554ED-A292-465E-9536-5716ED8235C7}"/>
              </a:ext>
            </a:extLst>
          </p:cNvPr>
          <p:cNvSpPr/>
          <p:nvPr/>
        </p:nvSpPr>
        <p:spPr>
          <a:xfrm>
            <a:off x="2209765" y="3608741"/>
            <a:ext cx="1131456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operations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C42710B-D06B-4CDC-AAF5-F50A275E6953}"/>
              </a:ext>
            </a:extLst>
          </p:cNvPr>
          <p:cNvSpPr/>
          <p:nvPr/>
        </p:nvSpPr>
        <p:spPr>
          <a:xfrm>
            <a:off x="3424785" y="3608741"/>
            <a:ext cx="12537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manipulation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28D390B-5A7D-4A8A-B370-44D61CCD2399}"/>
              </a:ext>
            </a:extLst>
          </p:cNvPr>
          <p:cNvSpPr/>
          <p:nvPr/>
        </p:nvSpPr>
        <p:spPr>
          <a:xfrm>
            <a:off x="4771972" y="3608741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9045C37-AADE-4B6C-9F0A-5A058E115275}"/>
              </a:ext>
            </a:extLst>
          </p:cNvPr>
          <p:cNvSpPr/>
          <p:nvPr/>
        </p:nvSpPr>
        <p:spPr>
          <a:xfrm>
            <a:off x="1648364" y="4736992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3156D0A-2BFB-407E-99FA-9B3495EB12BB}"/>
              </a:ext>
            </a:extLst>
          </p:cNvPr>
          <p:cNvSpPr/>
          <p:nvPr/>
        </p:nvSpPr>
        <p:spPr>
          <a:xfrm>
            <a:off x="6547727" y="1752961"/>
            <a:ext cx="1749456" cy="911125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helpfull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FD0CBF3-6DD9-4595-92B6-FC7323E2C629}"/>
              </a:ext>
            </a:extLst>
          </p:cNvPr>
          <p:cNvSpPr/>
          <p:nvPr/>
        </p:nvSpPr>
        <p:spPr>
          <a:xfrm>
            <a:off x="3664926" y="4408771"/>
            <a:ext cx="2141069" cy="1166406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for efficient operation of the system itself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AB9B11B-C980-4A4D-804D-59A91CE8CF8B}"/>
              </a:ext>
            </a:extLst>
          </p:cNvPr>
          <p:cNvSpPr/>
          <p:nvPr/>
        </p:nvSpPr>
        <p:spPr>
          <a:xfrm>
            <a:off x="6093742" y="3608741"/>
            <a:ext cx="1122801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AFC8999-70A8-4F7F-BBDD-52A885CE66F5}"/>
              </a:ext>
            </a:extLst>
          </p:cNvPr>
          <p:cNvSpPr/>
          <p:nvPr/>
        </p:nvSpPr>
        <p:spPr>
          <a:xfrm>
            <a:off x="7295336" y="3629534"/>
            <a:ext cx="1253747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E1D9B99-0014-4DB4-BE64-ABC307A5F840}"/>
              </a:ext>
            </a:extLst>
          </p:cNvPr>
          <p:cNvSpPr/>
          <p:nvPr/>
        </p:nvSpPr>
        <p:spPr>
          <a:xfrm>
            <a:off x="6725281" y="4654622"/>
            <a:ext cx="1131456" cy="75707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and security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BD23100-B144-418C-A8C7-82CEE71FA8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A View of Operating System Services</a:t>
            </a:r>
          </a:p>
        </p:txBody>
      </p:sp>
      <p:pic>
        <p:nvPicPr>
          <p:cNvPr id="8195" name="Picture 4" descr="2">
            <a:extLst>
              <a:ext uri="{FF2B5EF4-FFF2-40B4-BE49-F238E27FC236}">
                <a16:creationId xmlns:a16="http://schemas.microsoft.com/office/drawing/2014/main" id="{76F21223-BC5A-4236-9E00-DE8279C8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1033463"/>
            <a:ext cx="7963269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F42B3-66B9-491C-AF57-264CE03CA0A7}"/>
              </a:ext>
            </a:extLst>
          </p:cNvPr>
          <p:cNvSpPr/>
          <p:nvPr/>
        </p:nvSpPr>
        <p:spPr>
          <a:xfrm>
            <a:off x="1021377" y="3608741"/>
            <a:ext cx="10949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3554ED-A292-465E-9536-5716ED8235C7}"/>
              </a:ext>
            </a:extLst>
          </p:cNvPr>
          <p:cNvSpPr/>
          <p:nvPr/>
        </p:nvSpPr>
        <p:spPr>
          <a:xfrm>
            <a:off x="2209765" y="3608741"/>
            <a:ext cx="1131456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operations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C42710B-D06B-4CDC-AAF5-F50A275E6953}"/>
              </a:ext>
            </a:extLst>
          </p:cNvPr>
          <p:cNvSpPr/>
          <p:nvPr/>
        </p:nvSpPr>
        <p:spPr>
          <a:xfrm>
            <a:off x="3424785" y="3608741"/>
            <a:ext cx="12537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manipulation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28D390B-5A7D-4A8A-B370-44D61CCD2399}"/>
              </a:ext>
            </a:extLst>
          </p:cNvPr>
          <p:cNvSpPr/>
          <p:nvPr/>
        </p:nvSpPr>
        <p:spPr>
          <a:xfrm>
            <a:off x="4771972" y="3608741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9045C37-AADE-4B6C-9F0A-5A058E115275}"/>
              </a:ext>
            </a:extLst>
          </p:cNvPr>
          <p:cNvSpPr/>
          <p:nvPr/>
        </p:nvSpPr>
        <p:spPr>
          <a:xfrm>
            <a:off x="1648364" y="4736992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3156D0A-2BFB-407E-99FA-9B3495EB12BB}"/>
              </a:ext>
            </a:extLst>
          </p:cNvPr>
          <p:cNvSpPr/>
          <p:nvPr/>
        </p:nvSpPr>
        <p:spPr>
          <a:xfrm>
            <a:off x="6547727" y="1752961"/>
            <a:ext cx="1749456" cy="911125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helpfull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FD0CBF3-6DD9-4595-92B6-FC7323E2C629}"/>
              </a:ext>
            </a:extLst>
          </p:cNvPr>
          <p:cNvSpPr/>
          <p:nvPr/>
        </p:nvSpPr>
        <p:spPr>
          <a:xfrm>
            <a:off x="3664926" y="4408771"/>
            <a:ext cx="2141069" cy="1166406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for efficient operation of the system itself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AB9B11B-C980-4A4D-804D-59A91CE8CF8B}"/>
              </a:ext>
            </a:extLst>
          </p:cNvPr>
          <p:cNvSpPr/>
          <p:nvPr/>
        </p:nvSpPr>
        <p:spPr>
          <a:xfrm>
            <a:off x="6093742" y="3608741"/>
            <a:ext cx="1122801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AFC8999-70A8-4F7F-BBDD-52A885CE66F5}"/>
              </a:ext>
            </a:extLst>
          </p:cNvPr>
          <p:cNvSpPr/>
          <p:nvPr/>
        </p:nvSpPr>
        <p:spPr>
          <a:xfrm>
            <a:off x="7295336" y="3629534"/>
            <a:ext cx="1253747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E1D9B99-0014-4DB4-BE64-ABC307A5F840}"/>
              </a:ext>
            </a:extLst>
          </p:cNvPr>
          <p:cNvSpPr/>
          <p:nvPr/>
        </p:nvSpPr>
        <p:spPr>
          <a:xfrm>
            <a:off x="6725281" y="4654622"/>
            <a:ext cx="1131456" cy="75707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and security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794117" cy="4881562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Two </a:t>
            </a:r>
            <a:r>
              <a:rPr lang="en-US" altLang="zh-CN" sz="2800" b="1" dirty="0">
                <a:solidFill>
                  <a:srgbClr val="FF0000"/>
                </a:solidFill>
              </a:rPr>
              <a:t>interfaces</a:t>
            </a:r>
            <a:r>
              <a:rPr lang="en-US" altLang="zh-CN" sz="2800" b="1" dirty="0">
                <a:solidFill>
                  <a:srgbClr val="000000"/>
                </a:solidFill>
              </a:rPr>
              <a:t> to </a:t>
            </a:r>
            <a:r>
              <a:rPr lang="en-US" altLang="zh-CN" sz="2800" b="1" dirty="0">
                <a:solidFill>
                  <a:srgbClr val="006600"/>
                </a:solidFill>
              </a:rPr>
              <a:t>those services </a:t>
            </a:r>
            <a:r>
              <a:rPr lang="en-US" altLang="zh-CN" sz="2800" b="1" dirty="0">
                <a:solidFill>
                  <a:srgbClr val="000000"/>
                </a:solidFill>
              </a:rPr>
              <a:t>for </a:t>
            </a:r>
            <a:r>
              <a:rPr lang="en-US" altLang="zh-CN" sz="2800" b="1" u="sng" dirty="0">
                <a:solidFill>
                  <a:srgbClr val="0070C0"/>
                </a:solidFill>
              </a:rPr>
              <a:t>users</a:t>
            </a:r>
          </a:p>
          <a:p>
            <a:pPr lvl="1"/>
            <a:r>
              <a:rPr lang="en-US" altLang="zh-CN" sz="2400" b="1" dirty="0">
                <a:solidFill>
                  <a:srgbClr val="0070C0"/>
                </a:solidFill>
              </a:rPr>
              <a:t>Command interface</a:t>
            </a:r>
          </a:p>
          <a:p>
            <a:pPr lvl="2"/>
            <a:r>
              <a:rPr lang="en-US" altLang="zh-CN" sz="2000" i="1" dirty="0"/>
              <a:t> Command-Line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tx2"/>
                </a:solidFill>
              </a:rPr>
              <a:t>CLI</a:t>
            </a:r>
            <a:r>
              <a:rPr lang="en-US" altLang="zh-CN" sz="2000" dirty="0"/>
              <a:t>)</a:t>
            </a:r>
          </a:p>
          <a:p>
            <a:pPr lvl="2"/>
            <a:r>
              <a:rPr lang="en-US" altLang="zh-CN" sz="2000" dirty="0"/>
              <a:t> </a:t>
            </a:r>
            <a:r>
              <a:rPr lang="en-US" altLang="zh-CN" sz="2000" i="1" dirty="0"/>
              <a:t>Graphics User Interface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2"/>
                </a:solidFill>
              </a:rPr>
              <a:t>GUI</a:t>
            </a:r>
            <a:r>
              <a:rPr lang="en-US" altLang="zh-CN" sz="2000" dirty="0"/>
              <a:t>)</a:t>
            </a:r>
          </a:p>
          <a:p>
            <a:pPr lvl="2"/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Batch</a:t>
            </a:r>
            <a:endParaRPr lang="en-US" altLang="zh-CN" sz="2000" dirty="0"/>
          </a:p>
          <a:p>
            <a:pPr lvl="1"/>
            <a:r>
              <a:rPr lang="en-US" altLang="zh-CN" sz="2400" b="1" dirty="0">
                <a:solidFill>
                  <a:srgbClr val="0070C0"/>
                </a:solidFill>
              </a:rPr>
              <a:t>Programming interface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System calls</a:t>
            </a:r>
          </a:p>
          <a:p>
            <a:pPr lvl="2"/>
            <a:r>
              <a:rPr lang="en-US" altLang="zh-CN" sz="2000" dirty="0"/>
              <a:t>API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用户通过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提供的</a:t>
            </a:r>
            <a:r>
              <a:rPr lang="zh-CN" altLang="en-US" noProof="1" smtClean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接口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使用这些服务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7C1DE0B0-5BE1-466A-BEC6-205596BA4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2.2 User Operating-System Interface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9A62DC6-0EFF-482A-B724-FA2C11EDDB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Command </a:t>
            </a:r>
            <a:r>
              <a:rPr lang="en-US" altLang="zh-CN" sz="2400" b="1" dirty="0">
                <a:solidFill>
                  <a:srgbClr val="0070C0"/>
                </a:solidFill>
              </a:rPr>
              <a:t>interface</a:t>
            </a:r>
          </a:p>
          <a:p>
            <a:pPr lvl="1"/>
            <a:r>
              <a:rPr lang="en-US" altLang="zh-CN" sz="2000" dirty="0" smtClean="0"/>
              <a:t>CLI</a:t>
            </a:r>
            <a:r>
              <a:rPr lang="zh-CN" altLang="en-US" sz="2000" dirty="0" smtClean="0"/>
              <a:t>：Command  Line Interface 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GUI</a:t>
            </a:r>
            <a:r>
              <a:rPr lang="zh-CN" altLang="en-US" sz="2000" dirty="0" smtClean="0"/>
              <a:t>：Graphic </a:t>
            </a:r>
            <a:r>
              <a:rPr lang="zh-CN" altLang="en-US" sz="2000" dirty="0"/>
              <a:t>User </a:t>
            </a:r>
            <a:r>
              <a:rPr lang="zh-CN" altLang="en-US" sz="2000" dirty="0" smtClean="0"/>
              <a:t>Interface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Batch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">
            <a:extLst>
              <a:ext uri="{FF2B5EF4-FFF2-40B4-BE49-F238E27FC236}">
                <a16:creationId xmlns:a16="http://schemas.microsoft.com/office/drawing/2014/main" id="{240F5FB1-8903-40D1-A254-8B57883B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033463"/>
            <a:ext cx="7218363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>
            <a:extLst>
              <a:ext uri="{FF2B5EF4-FFF2-40B4-BE49-F238E27FC236}">
                <a16:creationId xmlns:a16="http://schemas.microsoft.com/office/drawing/2014/main" id="{FE00D42F-B437-4D78-92D7-BE8CE4F0CC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Operating-System Interface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865120" y="1349828"/>
            <a:ext cx="3570515" cy="1402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81C0B6-7A39-4BEC-B54A-4B1D490DA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 smtClean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CLI--</a:t>
            </a:r>
            <a:r>
              <a:rPr lang="zh-CN" altLang="en-US" sz="2800" dirty="0"/>
              <a:t> Command  Line Interface </a:t>
            </a:r>
            <a:endParaRPr lang="en-US" altLang="zh-CN" sz="2800" u="sng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278AD6-FE8A-403E-B15A-23378ED8D6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349375"/>
            <a:ext cx="7351713" cy="485611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CLI</a:t>
            </a:r>
            <a:r>
              <a:rPr lang="en-US" altLang="zh-CN" sz="2000" b="1" dirty="0"/>
              <a:t> allows direct command entry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Command interpreter (</a:t>
            </a:r>
            <a:r>
              <a:rPr lang="en-US" altLang="zh-CN" sz="2000" dirty="0">
                <a:solidFill>
                  <a:srgbClr val="0000CC"/>
                </a:solidFill>
              </a:rPr>
              <a:t>in UNIX, it’s called </a:t>
            </a:r>
            <a:r>
              <a:rPr lang="en-US" altLang="zh-CN" sz="2000" dirty="0" smtClean="0">
                <a:solidFill>
                  <a:srgbClr val="0000CC"/>
                </a:solidFill>
              </a:rPr>
              <a:t>a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shell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Sometimes implemented in </a:t>
            </a:r>
            <a:r>
              <a:rPr lang="en-US" altLang="zh-CN" sz="2000" dirty="0">
                <a:solidFill>
                  <a:srgbClr val="0070C0"/>
                </a:solidFill>
              </a:rPr>
              <a:t>kernel</a:t>
            </a:r>
            <a:r>
              <a:rPr lang="en-US" altLang="zh-CN" sz="2000" dirty="0"/>
              <a:t>, sometimes by </a:t>
            </a:r>
            <a:r>
              <a:rPr lang="en-US" altLang="zh-CN" sz="2000" dirty="0">
                <a:solidFill>
                  <a:srgbClr val="0070C0"/>
                </a:solidFill>
              </a:rPr>
              <a:t>systems program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Sometimes multiple flavors implemented </a:t>
            </a:r>
            <a:r>
              <a:rPr lang="en-US" altLang="zh-CN" sz="2000" dirty="0"/>
              <a:t>– </a:t>
            </a:r>
            <a:r>
              <a:rPr lang="en-US" altLang="zh-CN" sz="2000" b="1" dirty="0">
                <a:solidFill>
                  <a:srgbClr val="FF0000"/>
                </a:solidFill>
              </a:rPr>
              <a:t>shells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UNIX-Bourne,C,Korn,...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Windows-CMD.exe</a:t>
            </a:r>
            <a:endParaRPr lang="zh-CN" altLang="en-US" sz="20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000" dirty="0"/>
              <a:t>Primarily fetches a command from user and executes it</a:t>
            </a:r>
          </a:p>
          <a:p>
            <a:pPr lvl="1"/>
            <a:r>
              <a:rPr lang="en-US" altLang="zh-CN" sz="2000" dirty="0"/>
              <a:t>Sometimes commands </a:t>
            </a:r>
            <a:r>
              <a:rPr lang="en-US" altLang="zh-CN" sz="2000" b="1" dirty="0">
                <a:solidFill>
                  <a:schemeClr val="tx2"/>
                </a:solidFill>
              </a:rPr>
              <a:t>built-in</a:t>
            </a:r>
            <a:r>
              <a:rPr lang="en-US" altLang="zh-CN" sz="2000" dirty="0"/>
              <a:t>, sometimes just </a:t>
            </a:r>
            <a:r>
              <a:rPr lang="en-US" altLang="zh-CN" sz="2000" b="1" dirty="0">
                <a:solidFill>
                  <a:srgbClr val="121896"/>
                </a:solidFill>
              </a:rPr>
              <a:t>names of programs</a:t>
            </a:r>
          </a:p>
          <a:p>
            <a:pPr lvl="2"/>
            <a:r>
              <a:rPr lang="en-US" altLang="zh-CN" sz="1800" dirty="0"/>
              <a:t>If the latter, adding new features doesn’t require shell modification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实验：设计实现一个简单的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shell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 smtClean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GUI--</a:t>
            </a:r>
            <a:r>
              <a:rPr lang="zh-CN" altLang="en-US" sz="2800" dirty="0"/>
              <a:t> Graphic User Interface</a:t>
            </a:r>
            <a:endParaRPr lang="en-US" altLang="zh-CN" sz="2800" u="sng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6600"/>
                </a:solidFill>
              </a:rPr>
              <a:t>User-friendly </a:t>
            </a:r>
            <a:r>
              <a:rPr lang="en-US" altLang="zh-CN" sz="2000" b="1" dirty="0">
                <a:solidFill>
                  <a:srgbClr val="006600"/>
                </a:solidFill>
              </a:rPr>
              <a:t>desktop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metaphor interface</a:t>
            </a:r>
          </a:p>
          <a:p>
            <a:pPr lvl="1"/>
            <a:r>
              <a:rPr lang="en-US" altLang="zh-CN" sz="1800" dirty="0"/>
              <a:t>Usually </a:t>
            </a:r>
            <a:r>
              <a:rPr lang="en-US" altLang="zh-CN" sz="1800" u="sng" dirty="0">
                <a:solidFill>
                  <a:srgbClr val="0000CC"/>
                </a:solidFill>
              </a:rPr>
              <a:t>mouse, keyboard, and monitor</a:t>
            </a:r>
          </a:p>
          <a:p>
            <a:pPr lvl="1"/>
            <a:r>
              <a:rPr lang="en-US" altLang="zh-CN" sz="1800" b="1" u="sng" dirty="0">
                <a:solidFill>
                  <a:srgbClr val="7030A0"/>
                </a:solidFill>
              </a:rPr>
              <a:t>Icons</a:t>
            </a:r>
            <a:r>
              <a:rPr lang="en-US" altLang="zh-CN" sz="1800" dirty="0"/>
              <a:t> represent </a:t>
            </a:r>
            <a:r>
              <a:rPr lang="en-US" altLang="zh-CN" sz="1800" dirty="0">
                <a:solidFill>
                  <a:srgbClr val="0000CC"/>
                </a:solidFill>
              </a:rPr>
              <a:t>files, programs, actions, </a:t>
            </a:r>
            <a:r>
              <a:rPr lang="en-US" altLang="zh-CN" sz="1800" dirty="0" err="1">
                <a:solidFill>
                  <a:srgbClr val="0000CC"/>
                </a:solidFill>
              </a:rPr>
              <a:t>etc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1"/>
            <a:r>
              <a:rPr lang="en-US" altLang="zh-CN" sz="1800" dirty="0"/>
              <a:t>Various mouse buttons over objects in the interface cause various actions (provide information, options, execute function, open directory (known as a </a:t>
            </a:r>
            <a:r>
              <a:rPr lang="en-US" altLang="zh-CN" sz="1800" b="1" dirty="0"/>
              <a:t>folder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Invented at Xerox PARC (Palo Alto Research Center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2000" b="1" dirty="0" smtClean="0"/>
              <a:t>Many systems now include</a:t>
            </a:r>
            <a:r>
              <a:rPr lang="en-US" altLang="zh-CN" sz="2000" b="1" dirty="0" smtClean="0">
                <a:solidFill>
                  <a:srgbClr val="121896"/>
                </a:solidFill>
              </a:rPr>
              <a:t> </a:t>
            </a:r>
            <a:r>
              <a:rPr lang="en-US" altLang="zh-CN" sz="2000" b="1" u="sng" dirty="0" smtClean="0">
                <a:solidFill>
                  <a:srgbClr val="121896"/>
                </a:solidFill>
              </a:rPr>
              <a:t>both</a:t>
            </a:r>
            <a:r>
              <a:rPr lang="en-US" altLang="zh-CN" sz="2000" b="1" dirty="0" smtClean="0">
                <a:solidFill>
                  <a:srgbClr val="121896"/>
                </a:solidFill>
              </a:rPr>
              <a:t> CLI and GUI interfaces</a:t>
            </a:r>
          </a:p>
          <a:p>
            <a:pPr lvl="1"/>
            <a:r>
              <a:rPr lang="en-US" altLang="zh-CN" sz="1800" dirty="0" smtClean="0"/>
              <a:t>Microsoft Windows is GUI with CLI “command” shell</a:t>
            </a:r>
          </a:p>
          <a:p>
            <a:pPr lvl="1"/>
            <a:r>
              <a:rPr lang="en-US" altLang="zh-CN" sz="1800" dirty="0" smtClean="0"/>
              <a:t>Apple Mac OS X as “Aqua” GUI interface with UNIX kernel underneath and shells available</a:t>
            </a:r>
          </a:p>
          <a:p>
            <a:pPr lvl="1"/>
            <a:r>
              <a:rPr lang="en-US" altLang="zh-CN" sz="1800" dirty="0" smtClean="0"/>
              <a:t>Solaris is CLI with optional GUI interfaces (Java Desktop, KDE-K Desktop Environment 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 smtClean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Batch--</a:t>
            </a:r>
            <a:r>
              <a:rPr lang="en-US" altLang="zh-CN" sz="2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User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</a:t>
            </a:r>
            <a:r>
              <a:rPr lang="en-US" altLang="zh-CN" sz="28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Interface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DOS,OS/2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Windows</a:t>
            </a:r>
            <a:r>
              <a:rPr lang="zh-CN" altLang="en-US" sz="2000" dirty="0"/>
              <a:t>操作系统中，批处理文件</a:t>
            </a:r>
            <a:r>
              <a:rPr lang="en-US" altLang="zh-CN" sz="2000" dirty="0"/>
              <a:t>(batch file)</a:t>
            </a:r>
            <a:r>
              <a:rPr lang="zh-CN" altLang="en-US" sz="2000" dirty="0"/>
              <a:t>是包含一系列命令的文本文件，由命令解释器解释执行。</a:t>
            </a:r>
            <a:endParaRPr lang="en-US" altLang="zh-CN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批处理文件是一种简单的程序，可以通过条件语句</a:t>
            </a:r>
            <a:r>
              <a:rPr lang="en-US" altLang="zh-CN" sz="2000" dirty="0"/>
              <a:t>(if)</a:t>
            </a:r>
            <a:r>
              <a:rPr lang="zh-CN" altLang="en-US" sz="2000" dirty="0"/>
              <a:t>和流程控制语句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)</a:t>
            </a:r>
            <a:r>
              <a:rPr lang="zh-CN" altLang="en-US" sz="2000" dirty="0"/>
              <a:t>来控制命令运行的流程，在批处理中也可以使用循环语句</a:t>
            </a:r>
            <a:r>
              <a:rPr lang="en-US" altLang="zh-CN" sz="2000" dirty="0"/>
              <a:t>(for)</a:t>
            </a:r>
            <a:r>
              <a:rPr lang="zh-CN" altLang="en-US" sz="2000" dirty="0"/>
              <a:t>来循环执行一系列命令。</a:t>
            </a:r>
            <a:endParaRPr lang="en-US" altLang="zh-CN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批处理文件扩展名一般是</a:t>
            </a:r>
            <a:r>
              <a:rPr lang="en-US" altLang="zh-CN" sz="2000" dirty="0"/>
              <a:t>.bat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例如：</a:t>
            </a:r>
            <a:r>
              <a:rPr lang="en-US" altLang="zh-CN" sz="2000" dirty="0"/>
              <a:t>Windows10</a:t>
            </a:r>
            <a:r>
              <a:rPr lang="zh-CN" altLang="en-US" sz="2000" dirty="0"/>
              <a:t>激活工具</a:t>
            </a:r>
            <a:r>
              <a:rPr lang="en-US" altLang="zh-CN" sz="2000" dirty="0"/>
              <a:t>.bat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环境下，一般采用</a:t>
            </a: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script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实现批处理的功能</a:t>
            </a:r>
            <a:endParaRPr lang="en-US" altLang="zh-CN" sz="1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如将下述代码存入文本文件，假设命名为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，运行方法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</a:t>
            </a:r>
            <a:endParaRPr lang="en-US" altLang="zh-CN" sz="1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）修改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其属性为可执行，在命令窗口运行之：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#batch-- shell script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"Here is an example of a shell script"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"1. File listing"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                 #    list files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“2. File listing with details (long format, just the first few lines)"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|head -n 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“3. Printing a calendar for the current month"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“4. Here's a little for loop"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 in The quick brown fox jumps over the lazy dog; do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  Word number $n is $f"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 n+=1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"Right, I'm all done.  Bye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2D24C-5AAF-4378-B2E2-994DAAD0CD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6A9E8F-713C-426B-97E4-4805B87E17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Operating System Services</a:t>
            </a:r>
          </a:p>
          <a:p>
            <a:r>
              <a:rPr lang="en-US" altLang="zh-CN" sz="1800"/>
              <a:t>User Operating System Interface</a:t>
            </a:r>
          </a:p>
          <a:p>
            <a:r>
              <a:rPr lang="en-US" altLang="zh-CN" sz="1800" b="1"/>
              <a:t>System Calls</a:t>
            </a:r>
          </a:p>
          <a:p>
            <a:r>
              <a:rPr lang="en-US" altLang="zh-CN" sz="1800"/>
              <a:t>Types of System Calls</a:t>
            </a:r>
          </a:p>
          <a:p>
            <a:r>
              <a:rPr lang="en-US" altLang="zh-CN" sz="1800"/>
              <a:t>System Programs</a:t>
            </a:r>
          </a:p>
          <a:p>
            <a:r>
              <a:rPr lang="en-US" altLang="zh-CN" sz="1800"/>
              <a:t>Operating System Design and Implementation</a:t>
            </a:r>
          </a:p>
          <a:p>
            <a:r>
              <a:rPr lang="en-US" altLang="zh-CN" sz="1800" b="1"/>
              <a:t>Operating System Structure</a:t>
            </a:r>
          </a:p>
          <a:p>
            <a:r>
              <a:rPr lang="en-US" altLang="zh-CN" sz="1800" b="1"/>
              <a:t>Virtual Machines</a:t>
            </a:r>
          </a:p>
          <a:p>
            <a:r>
              <a:rPr lang="en-US" altLang="zh-CN" sz="1800"/>
              <a:t>Operating System Generation</a:t>
            </a:r>
          </a:p>
          <a:p>
            <a:r>
              <a:rPr lang="en-US" altLang="zh-CN" sz="1800"/>
              <a:t>System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A376FC-1E06-4D71-A0DD-E90BF63839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92178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本地用户通过键盘登录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系统时，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首先获得键盘信息的程序是（）。（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87853-166E-492C-96A2-0A0E5F672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shell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BA4ED-0945-41A6-B991-EFB569A7F8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5F5DE-3C35-4E86-9E24-E85C71F669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E7A0B8-2A44-481E-82A0-ED792F14D1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用户登录程序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A8F6D0-DD42-478E-A927-4BBA5C71CAC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3DE4DB-108D-482B-BBF9-75EADD2DF6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493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BD4164-CDC1-402E-8694-9B68BBA5629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D362C4-C888-4BA7-84DF-FF382515844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B8CCAE-3D5E-4838-BEBA-2876BB4E80D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66A409-D14C-444C-BA9F-E5415540CD5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D7D96-1CA7-428B-A11C-30C641D2195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1DAF2C-3D14-4274-B86D-0BBC5DE1591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F09A8-B5EC-4AA1-BDD8-4C6092183A3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2A4F9083-8071-48C8-AA1A-42A3711BEE6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A2CA46D1-6639-4984-81D9-8A5E2A7A47B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39C44770-11D0-4FF7-AA35-4200C571C34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F844651-2309-4712-8E5D-437CD3F6830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2FFC18E-8C7F-4A90-8BFC-A5A90FEE73A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324FB40-DE4A-44A0-830C-297531D7A33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355CD5-78B7-4606-98C7-FF8CAB6D14C7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6102A8-BA06-4CC1-B308-2D1D3790F34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FCC68C0-1A82-40ED-89E2-1810B6A2502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1A8400-E50E-4C25-9716-D110689C2B2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BC4034A-0EFD-4F72-B761-F6614825992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A3FC04B-BAC5-4EAF-A3DA-F7F170A5CA5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4CFCAB-081F-4A5A-9B43-BBB1181EB2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2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E4CEE-EAEA-475E-9FC6-A9048A6B64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000760"/>
            <a:ext cx="7315200" cy="11297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下列选项中，在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BEB06-6D1A-49ED-A6AF-172277B8CA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25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B34A0-0C36-4DFB-9F35-D5FA99B792E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97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缺页处理程序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15DFF-254F-4542-9B12-D370BDD4A7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70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进程调度程序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23E55-C59A-4DFC-9AF1-2A92A294B3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42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时钟中断处理程序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AEF334-B9AA-45D5-AE11-A7275A78A3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11555" y="236466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2DAF4A5-43D5-47E6-ADD5-A9ED67D65C9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40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B2F50A-F295-406C-8EAC-9B175D364F2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913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E7A47F-35F4-4C41-B6D6-706DF8D3D3F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85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A3363B-EB16-4486-B3D0-ED1FE233A6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9807CD-5B39-4981-BF0B-65DA89C27F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2B32BA-0D1B-4C72-B933-E4D506EEC81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408E13-8F14-4105-A363-8120550E633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D6036E-3E52-456A-A160-B7070952B36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9182F0C1-E12D-4FFA-862C-03BA5859D16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DB1771F-81FE-40C7-91F7-0107051AC94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F67A60AD-14B6-410F-AF61-84F9F0DDEB1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3C3737A-0809-4AD9-9AA8-201D6DBC2F3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0D27B2DA-0E67-4529-99A0-BCF4749707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A7F5009B-DDC4-4655-8B26-A1E262F294D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AF9D008-6415-499E-998E-36101498FAF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F80B18A-E98E-4ABF-A416-7846A904A39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293ADAD-E0E4-4B2E-B1FC-C701CC57FB2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F4FB359-03DE-4922-8D8E-2DDCDD53DB6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01D062C-297F-4880-B41B-3FAD87DADDA2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04233B-9B9C-4502-8F8A-D1FA7D97C1CF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161BE4C-60E6-45AD-9079-78CF0BD2827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E00D42F-B437-4D78-92D7-BE8CE4F0CC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2.3 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（编程接口）</a:t>
            </a:r>
            <a:endParaRPr lang="en-US" altLang="zh-CN" dirty="0"/>
          </a:p>
        </p:txBody>
      </p:sp>
      <p:pic>
        <p:nvPicPr>
          <p:cNvPr id="4" name="Picture 4" descr="2">
            <a:extLst>
              <a:ext uri="{FF2B5EF4-FFF2-40B4-BE49-F238E27FC236}">
                <a16:creationId xmlns:a16="http://schemas.microsoft.com/office/drawing/2014/main" id="{240F5FB1-8903-40D1-A254-8B57883B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033463"/>
            <a:ext cx="7218363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3692434" y="2830286"/>
            <a:ext cx="1593669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4F25D1-CD96-475B-A5B3-81662E8C1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86B033-F1A0-4492-B460-A4192322B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951788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FF0000"/>
                </a:solidFill>
              </a:rPr>
              <a:t>System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calls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The </a:t>
            </a:r>
            <a:r>
              <a:rPr lang="en-US" altLang="zh-CN" sz="2000" i="1" dirty="0">
                <a:solidFill>
                  <a:srgbClr val="0000CC"/>
                </a:solidFill>
              </a:rPr>
              <a:t>interface</a:t>
            </a:r>
            <a:r>
              <a:rPr lang="en-US" altLang="zh-CN" sz="2000" dirty="0"/>
              <a:t> between </a:t>
            </a:r>
            <a:r>
              <a:rPr lang="en-US" altLang="zh-CN" sz="2000" b="1" u="sng" dirty="0">
                <a:solidFill>
                  <a:srgbClr val="006600"/>
                </a:solidFill>
              </a:rPr>
              <a:t>user programs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the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b="1" u="sng" dirty="0">
                <a:solidFill>
                  <a:srgbClr val="7030A0"/>
                </a:solidFill>
              </a:rPr>
              <a:t>operating system kernel</a:t>
            </a:r>
            <a:r>
              <a:rPr lang="en-US" altLang="zh-CN" sz="2000" b="1" u="sng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</a:rPr>
              <a:t>purpose of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User programs </a:t>
            </a:r>
            <a:r>
              <a:rPr lang="en-US" altLang="zh-CN" sz="2000" b="1" dirty="0"/>
              <a:t>invoke </a:t>
            </a:r>
            <a:r>
              <a:rPr lang="en-US" altLang="zh-CN" sz="2000" b="1" dirty="0">
                <a:solidFill>
                  <a:srgbClr val="0000CC"/>
                </a:solidFill>
              </a:rPr>
              <a:t>systems </a:t>
            </a:r>
            <a:r>
              <a:rPr lang="en-US" altLang="zh-CN" sz="2000" b="1" dirty="0"/>
              <a:t>calls to </a:t>
            </a:r>
            <a:r>
              <a:rPr lang="en-US" altLang="zh-CN" sz="2000" b="1" i="1" dirty="0">
                <a:solidFill>
                  <a:srgbClr val="0070C0"/>
                </a:solidFill>
              </a:rPr>
              <a:t>get the services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from the operating system kerne</a:t>
            </a:r>
            <a:r>
              <a:rPr lang="en-US" altLang="zh-CN" sz="2000" b="1" dirty="0"/>
              <a:t>l </a:t>
            </a:r>
            <a:r>
              <a:rPr lang="en-US" altLang="zh-CN" sz="2000" dirty="0">
                <a:solidFill>
                  <a:srgbClr val="0070C0"/>
                </a:solidFill>
              </a:rPr>
              <a:t>for those </a:t>
            </a:r>
            <a:r>
              <a:rPr lang="en-US" altLang="zh-CN" sz="2000" dirty="0" smtClean="0">
                <a:solidFill>
                  <a:srgbClr val="0070C0"/>
                </a:solidFill>
              </a:rPr>
              <a:t>tasks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Tasks cannot </a:t>
            </a:r>
            <a:r>
              <a:rPr lang="en-US" altLang="zh-CN" sz="1800" dirty="0"/>
              <a:t>be done </a:t>
            </a:r>
            <a:r>
              <a:rPr lang="en-US" altLang="zh-CN" sz="1800" dirty="0">
                <a:solidFill>
                  <a:srgbClr val="C00000"/>
                </a:solidFill>
              </a:rPr>
              <a:t>without the operations </a:t>
            </a:r>
            <a:r>
              <a:rPr lang="en-US" altLang="zh-CN" sz="1800" dirty="0">
                <a:solidFill>
                  <a:srgbClr val="0070C0"/>
                </a:solidFill>
              </a:rPr>
              <a:t>of the </a:t>
            </a:r>
            <a:r>
              <a:rPr lang="en-US" altLang="zh-CN" sz="1800" dirty="0">
                <a:solidFill>
                  <a:srgbClr val="7030A0"/>
                </a:solidFill>
              </a:rPr>
              <a:t>underlying operating system.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00CC"/>
                </a:solidFill>
              </a:rPr>
              <a:t>The </a:t>
            </a:r>
            <a:r>
              <a:rPr lang="en-US" altLang="zh-CN" sz="2000" dirty="0">
                <a:solidFill>
                  <a:srgbClr val="0000CC"/>
                </a:solidFill>
              </a:rPr>
              <a:t>access to the critical shared </a:t>
            </a:r>
            <a:r>
              <a:rPr lang="en-US" altLang="zh-CN" sz="2000" dirty="0" smtClean="0">
                <a:solidFill>
                  <a:srgbClr val="0000CC"/>
                </a:solidFill>
              </a:rPr>
              <a:t>hardware </a:t>
            </a:r>
            <a:r>
              <a:rPr lang="en-US" altLang="zh-CN" sz="2000" dirty="0">
                <a:solidFill>
                  <a:srgbClr val="006600"/>
                </a:solidFill>
              </a:rPr>
              <a:t>can be protected from errant users because user programs can only run in the </a:t>
            </a:r>
            <a:r>
              <a:rPr lang="en-US" altLang="zh-CN" sz="2000" dirty="0">
                <a:solidFill>
                  <a:srgbClr val="C00000"/>
                </a:solidFill>
              </a:rPr>
              <a:t>user mode</a:t>
            </a:r>
            <a:r>
              <a:rPr lang="en-US" altLang="zh-CN" sz="1800" dirty="0" smtClean="0"/>
              <a:t>.  </a:t>
            </a:r>
            <a:r>
              <a:rPr lang="en-US" altLang="zh-CN" sz="2000" dirty="0" smtClean="0"/>
              <a:t>such as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solidFill>
                  <a:srgbClr val="C00000"/>
                </a:solidFill>
              </a:rPr>
              <a:t>memory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d</a:t>
            </a:r>
            <a:r>
              <a:rPr lang="en-US" altLang="zh-CN" sz="1800" dirty="0" smtClean="0">
                <a:solidFill>
                  <a:srgbClr val="C00000"/>
                </a:solidFill>
              </a:rPr>
              <a:t>isks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solidFill>
                  <a:srgbClr val="C00000"/>
                </a:solidFill>
              </a:rPr>
              <a:t>Interrupts</a:t>
            </a:r>
          </a:p>
          <a:p>
            <a:pPr lvl="2">
              <a:lnSpc>
                <a:spcPct val="90000"/>
              </a:lnSpc>
            </a:pPr>
            <a:r>
              <a:rPr lang="en-US" altLang="zh-CN" sz="1800" noProof="1" smtClean="0">
                <a:solidFill>
                  <a:srgbClr val="C00000"/>
                </a:solidFill>
              </a:rPr>
              <a:t>…</a:t>
            </a: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411873-D810-4323-83C4-D4560F8F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Call – OS Relationship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43662752-A8F4-42B2-AB0B-FE41D6FE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73352" y="4809744"/>
            <a:ext cx="9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1400" dirty="0" smtClean="0">
                <a:solidFill>
                  <a:srgbClr val="FF0000"/>
                </a:solidFill>
              </a:rPr>
              <a:t>的含义？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51CBB0-9E8E-4F07-93CA-CCB3C5427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System Calls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558D7348-0BC0-4739-B3C8-95014EF54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28700"/>
            <a:ext cx="7351712" cy="4483100"/>
          </a:xfrm>
        </p:spPr>
        <p:txBody>
          <a:bodyPr/>
          <a:lstStyle/>
          <a:p>
            <a:r>
              <a:rPr lang="en-US" altLang="zh-CN" sz="2400"/>
              <a:t>System call sequence to </a:t>
            </a:r>
            <a:r>
              <a:rPr lang="en-US" altLang="zh-CN" sz="2400">
                <a:solidFill>
                  <a:srgbClr val="0070C0"/>
                </a:solidFill>
              </a:rPr>
              <a:t>copy</a:t>
            </a:r>
            <a:r>
              <a:rPr lang="en-US" altLang="zh-CN" sz="2400"/>
              <a:t> the contents of</a:t>
            </a:r>
            <a:r>
              <a:rPr lang="en-US" altLang="zh-CN" sz="2400">
                <a:solidFill>
                  <a:srgbClr val="0070C0"/>
                </a:solidFill>
              </a:rPr>
              <a:t> one file</a:t>
            </a:r>
            <a:r>
              <a:rPr lang="en-US" altLang="zh-CN" sz="2400"/>
              <a:t> to </a:t>
            </a:r>
            <a:r>
              <a:rPr lang="en-US" altLang="zh-CN" sz="2400">
                <a:solidFill>
                  <a:srgbClr val="0070C0"/>
                </a:solidFill>
              </a:rPr>
              <a:t>another file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AEAB829-E30A-4A93-A1B6-D8509BA9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1009650" y="2089150"/>
            <a:ext cx="6961188" cy="4116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20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例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863" y="1050925"/>
            <a:ext cx="8128000" cy="101561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读取键盘按键，并将其输出到屏幕上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为例</a:t>
            </a:r>
            <a:endParaRPr lang="en-US" altLang="zh-CN" sz="2000" dirty="0"/>
          </a:p>
        </p:txBody>
      </p:sp>
      <p:sp>
        <p:nvSpPr>
          <p:cNvPr id="9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1216152" y="2731675"/>
            <a:ext cx="2931996" cy="2170883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//System 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read(0,&amp;c,1);   </a:t>
            </a:r>
            <a:r>
              <a:rPr lang="en-US" altLang="zh-CN" sz="1600" dirty="0">
                <a:solidFill>
                  <a:srgbClr val="000000"/>
                </a:solidFill>
              </a:rPr>
              <a:t>//0-stdin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write(1,&amp;c,1);   </a:t>
            </a:r>
            <a:r>
              <a:rPr lang="en-US" altLang="zh-CN" sz="1600" dirty="0">
                <a:solidFill>
                  <a:srgbClr val="000000"/>
                </a:solidFill>
              </a:rPr>
              <a:t>//1-stdout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c=‘\n’;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write(1,&amp;c,1);  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0" name="对话气泡: 圆角矩形 5">
            <a:extLst>
              <a:ext uri="{FF2B5EF4-FFF2-40B4-BE49-F238E27FC236}">
                <a16:creationId xmlns:a16="http://schemas.microsoft.com/office/drawing/2014/main" id="{FDB6C42E-6620-4ED3-A6AC-4CE08FB69708}"/>
              </a:ext>
            </a:extLst>
          </p:cNvPr>
          <p:cNvSpPr/>
          <p:nvPr/>
        </p:nvSpPr>
        <p:spPr>
          <a:xfrm>
            <a:off x="5154358" y="2731675"/>
            <a:ext cx="2883217" cy="216071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>
                <a:solidFill>
                  <a:srgbClr val="0000CC"/>
                </a:solidFill>
              </a:rPr>
              <a:t>// System </a:t>
            </a:r>
            <a:r>
              <a:rPr lang="en-US" altLang="zh-CN" sz="1600" dirty="0" smtClean="0">
                <a:solidFill>
                  <a:srgbClr val="0000CC"/>
                </a:solidFill>
              </a:rPr>
              <a:t>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另一种形式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c[2];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read(0,&amp;c[0],1);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c[1]=‘\n’;   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write(1,c,2);   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API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--</a:t>
            </a:r>
            <a:r>
              <a:rPr lang="en-US" altLang="zh-CN" u="sng" dirty="0">
                <a:solidFill>
                  <a:srgbClr val="C00000"/>
                </a:solidFill>
              </a:rPr>
              <a:t> A</a:t>
            </a:r>
            <a:r>
              <a:rPr lang="en-US" altLang="zh-CN" dirty="0"/>
              <a:t>pplication </a:t>
            </a:r>
            <a:r>
              <a:rPr lang="en-US" altLang="zh-CN" u="sng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 </a:t>
            </a:r>
            <a:r>
              <a:rPr lang="en-US" altLang="zh-CN" u="sng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nterface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0925"/>
            <a:ext cx="7685843" cy="5236859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en-US" altLang="zh-CN" sz="2400" dirty="0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set of </a:t>
            </a:r>
            <a:r>
              <a:rPr lang="en-US" altLang="zh-CN" sz="2400" dirty="0">
                <a:solidFill>
                  <a:srgbClr val="006600"/>
                </a:solidFill>
              </a:rPr>
              <a:t>functions </a:t>
            </a:r>
            <a:r>
              <a:rPr lang="en-US" altLang="zh-CN" sz="2400" dirty="0"/>
              <a:t>that are available to </a:t>
            </a:r>
            <a:r>
              <a:rPr lang="en-US" altLang="zh-CN" sz="2400" dirty="0" smtClean="0"/>
              <a:t>an application programmer</a:t>
            </a:r>
          </a:p>
          <a:p>
            <a:pPr lvl="1"/>
            <a:r>
              <a:rPr lang="zh-CN" altLang="en-US" sz="1800" dirty="0" smtClean="0"/>
              <a:t>例如，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语言标准函数库为用户提供的是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接口</a:t>
            </a:r>
            <a:endParaRPr lang="en-US" altLang="zh-CN" sz="1800" dirty="0"/>
          </a:p>
          <a:p>
            <a:pPr>
              <a:defRPr/>
            </a:pPr>
            <a:r>
              <a:rPr lang="en-US" altLang="zh-CN" sz="2400" u="sng" dirty="0" smtClean="0">
                <a:solidFill>
                  <a:srgbClr val="0000CC"/>
                </a:solidFill>
              </a:rPr>
              <a:t>Mostly </a:t>
            </a:r>
            <a:r>
              <a:rPr lang="en-US" altLang="zh-CN" sz="2400" u="sng" dirty="0">
                <a:solidFill>
                  <a:srgbClr val="0000CC"/>
                </a:solidFill>
              </a:rPr>
              <a:t>accessed</a:t>
            </a:r>
            <a:r>
              <a:rPr lang="en-US" altLang="zh-CN" sz="2400" u="sng" dirty="0"/>
              <a:t> by </a:t>
            </a:r>
            <a:r>
              <a:rPr lang="en-US" altLang="zh-CN" sz="2400" b="1" dirty="0">
                <a:solidFill>
                  <a:srgbClr val="006600"/>
                </a:solidFill>
              </a:rPr>
              <a:t>programs</a:t>
            </a:r>
            <a:r>
              <a:rPr lang="en-US" altLang="zh-CN" sz="2400" u="sng" dirty="0"/>
              <a:t> via </a:t>
            </a:r>
            <a:r>
              <a:rPr lang="en-US" altLang="zh-CN" sz="2400" u="sng" dirty="0">
                <a:solidFill>
                  <a:srgbClr val="0000CC"/>
                </a:solidFill>
              </a:rPr>
              <a:t>a high-level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API</a:t>
            </a:r>
            <a:r>
              <a:rPr lang="en-US" altLang="zh-CN" sz="2400" u="sng" dirty="0" smtClean="0"/>
              <a:t> </a:t>
            </a:r>
            <a:r>
              <a:rPr lang="en-US" altLang="zh-CN" sz="2400" b="1" u="sng" dirty="0">
                <a:solidFill>
                  <a:srgbClr val="FF0000"/>
                </a:solidFill>
              </a:rPr>
              <a:t>rather than</a:t>
            </a:r>
            <a:r>
              <a:rPr lang="en-US" altLang="zh-CN" sz="2400" b="1" u="sng" dirty="0"/>
              <a:t> </a:t>
            </a:r>
            <a:r>
              <a:rPr lang="en-US" altLang="zh-CN" sz="2400" b="1" u="sng" dirty="0">
                <a:solidFill>
                  <a:srgbClr val="0070C0"/>
                </a:solidFill>
              </a:rPr>
              <a:t>direct </a:t>
            </a:r>
            <a:r>
              <a:rPr lang="en-US" altLang="zh-CN" sz="2400" b="1" u="sng" dirty="0">
                <a:solidFill>
                  <a:srgbClr val="0000CC"/>
                </a:solidFill>
              </a:rPr>
              <a:t>system call use </a:t>
            </a:r>
            <a:endParaRPr lang="en-US" altLang="zh-CN" sz="2400" b="1" u="sng" dirty="0" smtClean="0">
              <a:solidFill>
                <a:srgbClr val="0000CC"/>
              </a:solidFill>
            </a:endParaRPr>
          </a:p>
          <a:p>
            <a:pPr>
              <a:defRPr/>
            </a:pPr>
            <a:r>
              <a:rPr lang="zh-CN" altLang="en-US" sz="2400" dirty="0" smtClean="0"/>
              <a:t>思考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Why </a:t>
            </a:r>
            <a:r>
              <a:rPr lang="en-US" altLang="zh-CN" sz="2000" b="1" dirty="0">
                <a:solidFill>
                  <a:srgbClr val="FF0000"/>
                </a:solidFill>
              </a:rPr>
              <a:t>use APIs rather than system calls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API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vs. System Calls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863" y="1050925"/>
            <a:ext cx="8128000" cy="54013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1800" dirty="0"/>
              <a:t>读取键盘按键，并将其输出到屏幕上</a:t>
            </a:r>
            <a:endParaRPr lang="en-US" altLang="zh-CN" sz="1800" dirty="0"/>
          </a:p>
          <a:p>
            <a:pPr>
              <a:lnSpc>
                <a:spcPct val="90000"/>
              </a:lnSpc>
              <a:defRPr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" name="对话气泡: 圆角矩形 1">
            <a:extLst>
              <a:ext uri="{FF2B5EF4-FFF2-40B4-BE49-F238E27FC236}">
                <a16:creationId xmlns:a16="http://schemas.microsoft.com/office/drawing/2014/main" id="{72AABE00-2119-4A77-AC12-75EE1E27F64C}"/>
              </a:ext>
            </a:extLst>
          </p:cNvPr>
          <p:cNvSpPr/>
          <p:nvPr/>
        </p:nvSpPr>
        <p:spPr>
          <a:xfrm>
            <a:off x="1166438" y="1551179"/>
            <a:ext cx="2408865" cy="2224149"/>
          </a:xfrm>
          <a:prstGeom prst="wedgeRoundRectCallout">
            <a:avLst>
              <a:gd name="adj1" fmla="val -20206"/>
              <a:gd name="adj2" fmla="val 503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//API</a:t>
            </a:r>
            <a:r>
              <a:rPr lang="zh-CN" altLang="en-US" sz="1600" dirty="0" smtClean="0">
                <a:solidFill>
                  <a:srgbClr val="0000CC"/>
                </a:solidFill>
              </a:rPr>
              <a:t>：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b="1" dirty="0">
                <a:solidFill>
                  <a:srgbClr val="000000"/>
                </a:solidFill>
              </a:rPr>
              <a:t>c=</a:t>
            </a:r>
            <a:r>
              <a:rPr lang="en-US" altLang="zh-CN" sz="1600" b="1" dirty="0" err="1">
                <a:solidFill>
                  <a:srgbClr val="000000"/>
                </a:solidFill>
              </a:rPr>
              <a:t>getchar</a:t>
            </a:r>
            <a:r>
              <a:rPr lang="en-US" altLang="zh-CN" sz="1600" b="1" dirty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sz="1600" b="1" dirty="0" err="1">
                <a:solidFill>
                  <a:srgbClr val="0000CC"/>
                </a:solidFill>
              </a:rPr>
              <a:t>printf</a:t>
            </a:r>
            <a:r>
              <a:rPr lang="en-US" altLang="zh-CN" sz="1600" b="1" dirty="0">
                <a:solidFill>
                  <a:srgbClr val="0000CC"/>
                </a:solidFill>
              </a:rPr>
              <a:t>(“%c\</a:t>
            </a:r>
            <a:r>
              <a:rPr lang="en-US" altLang="zh-CN" sz="1600" b="1" dirty="0" err="1">
                <a:solidFill>
                  <a:srgbClr val="0000CC"/>
                </a:solidFill>
              </a:rPr>
              <a:t>n”,c</a:t>
            </a:r>
            <a:r>
              <a:rPr lang="en-US" altLang="zh-CN" sz="1600" b="1" dirty="0">
                <a:solidFill>
                  <a:srgbClr val="0000CC"/>
                </a:solidFill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sz="1600" dirty="0"/>
          </a:p>
        </p:txBody>
      </p:sp>
      <p:sp>
        <p:nvSpPr>
          <p:cNvPr id="9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4724400" y="1438021"/>
            <a:ext cx="2931996" cy="2523616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//System 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read(0,&amp;c,1);   </a:t>
            </a:r>
            <a:r>
              <a:rPr lang="en-US" altLang="zh-CN" sz="1600" dirty="0">
                <a:solidFill>
                  <a:srgbClr val="000000"/>
                </a:solidFill>
              </a:rPr>
              <a:t>//0-stdin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write(1,&amp;c,1);   </a:t>
            </a:r>
            <a:r>
              <a:rPr lang="en-US" altLang="zh-CN" sz="1600" dirty="0">
                <a:solidFill>
                  <a:srgbClr val="000000"/>
                </a:solidFill>
              </a:rPr>
              <a:t>//1-stdout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c=‘\n’;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write(1,&amp;c,1);  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4108069"/>
            <a:ext cx="8128000" cy="15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Why use APIs rather than system calls?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Program </a:t>
            </a:r>
            <a:r>
              <a:rPr lang="en-US" altLang="zh-CN" sz="2000" dirty="0">
                <a:solidFill>
                  <a:srgbClr val="0000CC"/>
                </a:solidFill>
              </a:rPr>
              <a:t>portability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More difficult to work</a:t>
            </a:r>
            <a:r>
              <a:rPr lang="en-US" altLang="zh-CN" sz="2000" dirty="0"/>
              <a:t> with the </a:t>
            </a:r>
            <a:r>
              <a:rPr lang="en-US" altLang="zh-CN" sz="2000" dirty="0">
                <a:solidFill>
                  <a:srgbClr val="0070C0"/>
                </a:solidFill>
              </a:rPr>
              <a:t>system call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1800" dirty="0"/>
              <a:t>But </a:t>
            </a:r>
            <a:r>
              <a:rPr lang="en-US" altLang="zh-CN" sz="1800" dirty="0">
                <a:solidFill>
                  <a:srgbClr val="7030A0"/>
                </a:solidFill>
              </a:rPr>
              <a:t>more efficiency </a:t>
            </a:r>
            <a:r>
              <a:rPr lang="en-US" altLang="zh-CN" sz="1800" dirty="0"/>
              <a:t>for some devices based on dedicated OS</a:t>
            </a:r>
          </a:p>
          <a:p>
            <a:pPr>
              <a:lnSpc>
                <a:spcPct val="90000"/>
              </a:lnSpc>
              <a:defRPr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844098-84C8-4242-A337-597F1470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Standard API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C0289C-6CC3-413D-82B6-C617D533DB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7563" y="998538"/>
            <a:ext cx="7351712" cy="5332412"/>
          </a:xfrm>
        </p:spPr>
        <p:txBody>
          <a:bodyPr/>
          <a:lstStyle/>
          <a:p>
            <a:pPr marL="1588" indent="-1588">
              <a:lnSpc>
                <a:spcPct val="90000"/>
              </a:lnSpc>
            </a:pPr>
            <a:r>
              <a:rPr lang="en-US" altLang="zh-CN" sz="2000" noProof="1"/>
              <a:t>Consider the </a:t>
            </a:r>
            <a:r>
              <a:rPr lang="en-US" altLang="zh-CN" sz="2000" noProof="1">
                <a:solidFill>
                  <a:srgbClr val="0000CC"/>
                </a:solidFill>
              </a:rPr>
              <a:t>ReadFile() </a:t>
            </a:r>
            <a:r>
              <a:rPr lang="en-US" altLang="zh-CN" sz="2000" noProof="1"/>
              <a:t>function in the</a:t>
            </a:r>
            <a:r>
              <a:rPr lang="en-US" altLang="en-US" sz="2000" noProof="1"/>
              <a:t> </a:t>
            </a:r>
            <a:r>
              <a:rPr lang="en-US" altLang="zh-CN" sz="2000">
                <a:solidFill>
                  <a:srgbClr val="0000CC"/>
                </a:solidFill>
              </a:rPr>
              <a:t>Win32 API</a:t>
            </a:r>
            <a:r>
              <a:rPr lang="en-US" altLang="zh-CN" sz="2000"/>
              <a:t>—a function for reading from a file</a:t>
            </a:r>
            <a:br>
              <a:rPr lang="en-US" altLang="zh-CN" sz="20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r>
              <a:rPr lang="en-US" altLang="zh-CN" sz="1400" noProof="1"/>
              <a:t>A description of the parameters passed to ReadFile()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DWORD bytesToRead—the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LPDWORD bytesRead—the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LPOVERLAPPED ovl—indicates if overlapped I/O is being used</a:t>
            </a:r>
          </a:p>
          <a:p>
            <a:pPr marL="1588" indent="-1588">
              <a:lnSpc>
                <a:spcPct val="90000"/>
              </a:lnSpc>
            </a:pPr>
            <a:endParaRPr lang="en-US" altLang="en-US" sz="1400" noProof="1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F600232-BC34-4B18-BB33-EE4F9A4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1238250" y="1797050"/>
            <a:ext cx="6732588" cy="2114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A84F9D-7CE6-4507-8C69-E010EF0B84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55C81E-9C81-40A8-A479-849FFD6550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To describe the </a:t>
            </a:r>
            <a:r>
              <a:rPr lang="en-US" altLang="zh-CN" sz="2400">
                <a:solidFill>
                  <a:srgbClr val="006600"/>
                </a:solidFill>
              </a:rPr>
              <a:t>services an operating system </a:t>
            </a:r>
            <a:r>
              <a:rPr lang="en-US" altLang="zh-CN" sz="2400"/>
              <a:t>provides to users, processes, and other systems</a:t>
            </a:r>
          </a:p>
          <a:p>
            <a:r>
              <a:rPr lang="en-US" altLang="zh-CN" sz="2400"/>
              <a:t>To discuss the various </a:t>
            </a:r>
            <a:r>
              <a:rPr lang="en-US" altLang="zh-CN" sz="2400">
                <a:solidFill>
                  <a:srgbClr val="006600"/>
                </a:solidFill>
              </a:rPr>
              <a:t>ways of structuring an operating system</a:t>
            </a:r>
          </a:p>
          <a:p>
            <a:r>
              <a:rPr lang="en-US" altLang="zh-CN" sz="2400"/>
              <a:t>To explain how operating systems are installed and customized and how they boot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95E16F-1986-4BAB-861C-15950F476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vs. System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801B55-749A-4852-B4AB-5E37FE903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是通过调用相应的</a:t>
            </a:r>
            <a:r>
              <a:rPr lang="en-US" altLang="zh-CN" sz="2400" dirty="0" smtClean="0"/>
              <a:t>System call</a:t>
            </a:r>
            <a:r>
              <a:rPr lang="zh-CN" altLang="en-US" sz="2400" dirty="0" smtClean="0"/>
              <a:t>来实现的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思考：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函数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的实现过程？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95E16F-1986-4BAB-861C-15950F476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Standard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 Library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801B55-749A-4852-B4AB-5E37FE903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1800" dirty="0"/>
              <a:t>C program invoking </a:t>
            </a:r>
            <a:r>
              <a:rPr lang="en-US" altLang="zh-CN" sz="1800" dirty="0" err="1">
                <a:solidFill>
                  <a:srgbClr val="0000CC"/>
                </a:solidFill>
              </a:rPr>
              <a:t>printf</a:t>
            </a:r>
            <a:r>
              <a:rPr lang="en-US" altLang="zh-CN" sz="1800" dirty="0">
                <a:solidFill>
                  <a:srgbClr val="0000CC"/>
                </a:solidFill>
              </a:rPr>
              <a:t>() library call</a:t>
            </a:r>
            <a:r>
              <a:rPr lang="en-US" altLang="zh-CN" sz="1800" dirty="0"/>
              <a:t>, which calls </a:t>
            </a:r>
            <a:r>
              <a:rPr lang="en-US" altLang="zh-CN" sz="1800" dirty="0">
                <a:solidFill>
                  <a:srgbClr val="0000CC"/>
                </a:solidFill>
              </a:rPr>
              <a:t>write() system call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CA79DB8-41ED-481B-B45D-C811827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2132367" y="1831975"/>
            <a:ext cx="3757613" cy="3956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>
            <a:extLst>
              <a:ext uri="{FF2B5EF4-FFF2-40B4-BE49-F238E27FC236}">
                <a16:creationId xmlns:a16="http://schemas.microsoft.com/office/drawing/2014/main" id="{C5071B4F-FFE3-4696-B0C8-CE724D4436B0}"/>
              </a:ext>
            </a:extLst>
          </p:cNvPr>
          <p:cNvSpPr/>
          <p:nvPr/>
        </p:nvSpPr>
        <p:spPr>
          <a:xfrm>
            <a:off x="6053842" y="2105434"/>
            <a:ext cx="2374267" cy="557625"/>
          </a:xfrm>
          <a:prstGeom prst="wedgeRectCallout">
            <a:avLst>
              <a:gd name="adj1" fmla="val -99800"/>
              <a:gd name="adj2" fmla="val 73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API—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Program 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81383D14-1BFC-4856-9D49-DA90E601FC42}"/>
              </a:ext>
            </a:extLst>
          </p:cNvPr>
          <p:cNvSpPr/>
          <p:nvPr/>
        </p:nvSpPr>
        <p:spPr>
          <a:xfrm>
            <a:off x="6052183" y="2989943"/>
            <a:ext cx="2275843" cy="831084"/>
          </a:xfrm>
          <a:prstGeom prst="wedgeRectCallout">
            <a:avLst>
              <a:gd name="adj1" fmla="val -150169"/>
              <a:gd name="adj2" fmla="val 173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Call–</a:t>
            </a:r>
            <a:r>
              <a:rPr lang="en-US" altLang="zh-CN" sz="1600" dirty="0" smtClean="0">
                <a:solidFill>
                  <a:srgbClr val="0000CC"/>
                </a:solidFill>
              </a:rPr>
              <a:t>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More </a:t>
            </a:r>
            <a:r>
              <a:rPr lang="en-US" altLang="zh-CN" sz="1600" dirty="0">
                <a:solidFill>
                  <a:srgbClr val="0000CC"/>
                </a:solidFill>
              </a:rPr>
              <a:t>difficult to work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Non-portability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85716" y="2663059"/>
            <a:ext cx="1810688" cy="1239745"/>
          </a:xfrm>
          <a:prstGeom prst="wedgeRoundRectCallout">
            <a:avLst>
              <a:gd name="adj1" fmla="val 81035"/>
              <a:gd name="adj2" fmla="val 72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r>
              <a:rPr lang="zh-CN" altLang="en-US" sz="1400" dirty="0" smtClean="0">
                <a:solidFill>
                  <a:schemeClr val="tx1"/>
                </a:solidFill>
              </a:rPr>
              <a:t>函数库中，</a:t>
            </a:r>
            <a:r>
              <a:rPr lang="zh-CN" altLang="en-US" sz="1400" dirty="0" smtClean="0">
                <a:solidFill>
                  <a:srgbClr val="0000CC"/>
                </a:solidFill>
              </a:rPr>
              <a:t>有一条特殊的指令</a:t>
            </a:r>
            <a:r>
              <a:rPr lang="en-US" altLang="zh-CN" sz="1400" dirty="0" smtClean="0">
                <a:solidFill>
                  <a:srgbClr val="0000CC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，将</a:t>
            </a:r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的执行模式从用户态陷入到核心态。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052183" y="4187881"/>
            <a:ext cx="2460622" cy="1245253"/>
          </a:xfrm>
          <a:prstGeom prst="wedgeRoundRectCallout">
            <a:avLst>
              <a:gd name="adj1" fmla="val -82714"/>
              <a:gd name="adj2" fmla="val -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返回到</a:t>
            </a:r>
            <a:r>
              <a:rPr lang="en-US" altLang="zh-CN" sz="1400" dirty="0" err="1">
                <a:solidFill>
                  <a:schemeClr val="tx1"/>
                </a:solidFill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  <a:r>
              <a:rPr lang="zh-CN" altLang="en-US" sz="1400" dirty="0">
                <a:solidFill>
                  <a:schemeClr val="tx1"/>
                </a:solidFill>
              </a:rPr>
              <a:t>函数中， </a:t>
            </a:r>
            <a:r>
              <a:rPr lang="en-US" altLang="zh-CN" sz="1400" dirty="0" smtClean="0">
                <a:solidFill>
                  <a:schemeClr val="tx1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的下一条指令，解析系统调用的返回结果，然后返回到用户态，并给用户程序返回函数的执行结果。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2F9E02-8337-43EA-82F1-15E4B81EB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2CED0-B44D-46D1-9895-7915EDF724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351712" cy="5082589"/>
          </a:xfrm>
        </p:spPr>
        <p:txBody>
          <a:bodyPr/>
          <a:lstStyle/>
          <a:p>
            <a:r>
              <a:rPr lang="en-US" altLang="zh-CN" sz="2000" dirty="0"/>
              <a:t>Typically, </a:t>
            </a:r>
            <a:r>
              <a:rPr lang="en-US" altLang="zh-CN" sz="2000" b="1" u="sng" dirty="0">
                <a:solidFill>
                  <a:srgbClr val="C00000"/>
                </a:solidFill>
              </a:rPr>
              <a:t>a number </a:t>
            </a:r>
            <a:r>
              <a:rPr lang="en-US" altLang="zh-CN" sz="2000" u="sng" dirty="0"/>
              <a:t>associated with </a:t>
            </a:r>
            <a:r>
              <a:rPr lang="en-US" altLang="zh-CN" sz="2000" u="sng" dirty="0">
                <a:solidFill>
                  <a:srgbClr val="0070C0"/>
                </a:solidFill>
              </a:rPr>
              <a:t>each system call</a:t>
            </a:r>
          </a:p>
          <a:p>
            <a:pPr lvl="1"/>
            <a:r>
              <a:rPr lang="en-US" altLang="zh-CN" sz="1800" b="1" dirty="0"/>
              <a:t>System-call interface maintains </a:t>
            </a:r>
            <a:r>
              <a:rPr lang="en-US" altLang="zh-CN" sz="1800" b="1" u="sng" dirty="0">
                <a:solidFill>
                  <a:srgbClr val="0070C0"/>
                </a:solidFill>
              </a:rPr>
              <a:t>a table </a:t>
            </a:r>
            <a:r>
              <a:rPr lang="en-US" altLang="zh-CN" sz="1800" b="1" dirty="0"/>
              <a:t>indexed</a:t>
            </a:r>
            <a:r>
              <a:rPr lang="en-US" altLang="zh-CN" sz="1800" b="1" u="sng" dirty="0"/>
              <a:t> </a:t>
            </a:r>
            <a:r>
              <a:rPr lang="en-US" altLang="zh-CN" sz="1800" b="1" dirty="0"/>
              <a:t>according to these numbers</a:t>
            </a:r>
          </a:p>
          <a:p>
            <a:pPr lvl="1"/>
            <a:r>
              <a:rPr lang="en-US" altLang="zh-CN" sz="1800" b="1" i="1" u="sng" dirty="0">
                <a:solidFill>
                  <a:srgbClr val="7030A0"/>
                </a:solidFill>
              </a:rPr>
              <a:t>Similar to the Interrupt vector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0000CC"/>
                </a:solidFill>
              </a:rPr>
              <a:t>system call interface </a:t>
            </a:r>
            <a:r>
              <a:rPr lang="en-US" altLang="zh-CN" sz="2000" dirty="0">
                <a:solidFill>
                  <a:srgbClr val="0070C0"/>
                </a:solidFill>
              </a:rPr>
              <a:t>invokes </a:t>
            </a:r>
            <a:r>
              <a:rPr lang="en-US" altLang="zh-CN" sz="2000" dirty="0">
                <a:solidFill>
                  <a:srgbClr val="0000CC"/>
                </a:solidFill>
              </a:rPr>
              <a:t>intended system call in OS kernel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returns </a:t>
            </a:r>
            <a:r>
              <a:rPr lang="en-US" altLang="zh-CN" sz="2000" dirty="0"/>
              <a:t>status of the system call and any return values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The caller </a:t>
            </a:r>
            <a:r>
              <a:rPr lang="en-US" altLang="zh-CN" sz="2000" i="1" u="sng" dirty="0">
                <a:solidFill>
                  <a:srgbClr val="7030A0"/>
                </a:solidFill>
              </a:rPr>
              <a:t>need know nothing </a:t>
            </a:r>
            <a:r>
              <a:rPr lang="en-US" altLang="zh-CN" sz="2000" dirty="0">
                <a:solidFill>
                  <a:srgbClr val="0000CC"/>
                </a:solidFill>
              </a:rPr>
              <a:t>about how the system call is </a:t>
            </a:r>
            <a:r>
              <a:rPr lang="en-US" altLang="zh-CN" sz="2000" dirty="0" smtClean="0">
                <a:solidFill>
                  <a:srgbClr val="0000CC"/>
                </a:solidFill>
              </a:rPr>
              <a:t>implemented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2F9E02-8337-43EA-82F1-15E4B81EB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2CED0-B44D-46D1-9895-7915EDF724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21552" y="1200403"/>
            <a:ext cx="2441448" cy="11130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参见</a:t>
            </a:r>
            <a:r>
              <a:rPr lang="en-US" altLang="zh-CN" sz="1800" dirty="0" smtClean="0"/>
              <a:t>《UNIX</a:t>
            </a:r>
            <a:r>
              <a:rPr lang="zh-CN" altLang="en-US" sz="1800" dirty="0" smtClean="0"/>
              <a:t>操作系统设计</a:t>
            </a:r>
            <a:r>
              <a:rPr lang="en-US" altLang="zh-CN" sz="1800" dirty="0" smtClean="0"/>
              <a:t>》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P127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39368"/>
            <a:ext cx="5532119" cy="52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411873-D810-4323-83C4-D4560F8F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43662752-A8F4-42B2-AB0B-FE41D6FE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2148839"/>
            <a:ext cx="7485062" cy="392493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1069848" y="4553712"/>
            <a:ext cx="1325880" cy="795528"/>
          </a:xfrm>
          <a:prstGeom prst="wedgeRoundRectCallout">
            <a:avLst>
              <a:gd name="adj1" fmla="val 77964"/>
              <a:gd name="adj2" fmla="val 277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类似于中断向量表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A2CED0-B44D-46D1-9895-7915EDF7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2699"/>
            <a:ext cx="7351712" cy="7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根据系统调用号，查找系统调用向量表，转到对应的系统调用处理程序</a:t>
            </a:r>
            <a:endParaRPr lang="en-US" altLang="zh-CN" sz="2000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Parameter Passing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82700"/>
            <a:ext cx="7997825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Three </a:t>
            </a:r>
            <a:r>
              <a:rPr lang="en-US" altLang="zh-CN" sz="2400" b="1" dirty="0">
                <a:solidFill>
                  <a:srgbClr val="FF0000"/>
                </a:solidFill>
              </a:rPr>
              <a:t>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Simplest</a:t>
            </a:r>
            <a:r>
              <a:rPr lang="en-US" altLang="zh-CN" sz="2000" b="1" dirty="0"/>
              <a:t>:  pass the parameters in </a:t>
            </a:r>
            <a:r>
              <a:rPr lang="en-US" altLang="zh-CN" sz="2000" b="1" i="1" dirty="0">
                <a:solidFill>
                  <a:srgbClr val="0000CC"/>
                </a:solidFill>
              </a:rPr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</a:t>
            </a:r>
            <a:r>
              <a:rPr lang="en-US" altLang="zh-CN" sz="1800" dirty="0"/>
              <a:t>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Parameters placed, or </a:t>
            </a:r>
            <a:r>
              <a:rPr lang="en-US" altLang="zh-CN" sz="2000" b="1" i="1" dirty="0"/>
              <a:t>pushed, </a:t>
            </a:r>
            <a:r>
              <a:rPr lang="en-US" altLang="zh-CN" sz="2000" b="1" dirty="0"/>
              <a:t>onto the </a:t>
            </a:r>
            <a:r>
              <a:rPr lang="en-US" altLang="zh-CN" sz="2000" b="1" i="1" dirty="0">
                <a:solidFill>
                  <a:srgbClr val="0000CC"/>
                </a:solidFill>
              </a:rPr>
              <a:t>stack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by the program and </a:t>
            </a:r>
            <a:r>
              <a:rPr lang="en-US" altLang="zh-CN" sz="2000" b="1" i="1" dirty="0"/>
              <a:t>popped </a:t>
            </a:r>
            <a:r>
              <a:rPr lang="en-US" altLang="zh-CN" sz="2000" b="1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stored in a </a:t>
            </a:r>
            <a:r>
              <a:rPr lang="en-US" altLang="zh-CN" sz="2000" b="1" i="1" dirty="0">
                <a:solidFill>
                  <a:srgbClr val="0000CC"/>
                </a:solidFill>
              </a:rPr>
              <a:t>block, </a:t>
            </a:r>
            <a:r>
              <a:rPr lang="en-US" altLang="zh-CN" sz="2000" b="1" dirty="0">
                <a:solidFill>
                  <a:srgbClr val="0000CC"/>
                </a:solidFill>
              </a:rPr>
              <a:t>or table, in memory,</a:t>
            </a:r>
            <a:r>
              <a:rPr lang="en-US" altLang="zh-CN" sz="2000" b="1" dirty="0"/>
              <a:t> and </a:t>
            </a:r>
            <a:r>
              <a:rPr lang="en-US" altLang="zh-CN" sz="2000" b="1" u="sng" dirty="0">
                <a:solidFill>
                  <a:srgbClr val="00B050"/>
                </a:solidFill>
              </a:rPr>
              <a:t>address of block </a:t>
            </a:r>
            <a:r>
              <a:rPr lang="en-US" altLang="zh-CN" sz="2000" b="1" dirty="0">
                <a:solidFill>
                  <a:srgbClr val="00B050"/>
                </a:solidFill>
              </a:rPr>
              <a:t>passed as a parameter in </a:t>
            </a:r>
            <a:r>
              <a:rPr lang="en-US" altLang="zh-CN" sz="2000" b="1" u="sng" dirty="0">
                <a:solidFill>
                  <a:srgbClr val="7030A0"/>
                </a:solidFill>
              </a:rPr>
              <a:t>a register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 dirty="0" smtClean="0">
                <a:solidFill>
                  <a:srgbClr val="7030A0"/>
                </a:solidFill>
              </a:rPr>
              <a:t>Block </a:t>
            </a:r>
            <a:r>
              <a:rPr lang="en-US" altLang="zh-CN" sz="2000" u="sng" dirty="0">
                <a:solidFill>
                  <a:srgbClr val="7030A0"/>
                </a:solidFill>
              </a:rPr>
              <a:t>and stack </a:t>
            </a:r>
            <a:r>
              <a:rPr lang="en-US" altLang="zh-CN" sz="2000" dirty="0">
                <a:solidFill>
                  <a:srgbClr val="0070C0"/>
                </a:solidFill>
              </a:rPr>
              <a:t>methods </a:t>
            </a:r>
            <a:r>
              <a:rPr lang="en-US" altLang="zh-CN" sz="2000" u="sng" dirty="0">
                <a:solidFill>
                  <a:srgbClr val="C00000"/>
                </a:solidFill>
              </a:rPr>
              <a:t>do not </a:t>
            </a:r>
            <a:r>
              <a:rPr lang="en-US" altLang="zh-CN" sz="2000" dirty="0">
                <a:solidFill>
                  <a:srgbClr val="0070C0"/>
                </a:solidFill>
              </a:rPr>
              <a:t>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89D684-BC4E-4E6B-9ECB-7ED5F46E2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Parameter Passing via Table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5725A422-0412-4B47-823B-7DA4671C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5260" r="603" b="15529"/>
          <a:stretch>
            <a:fillRect/>
          </a:stretch>
        </p:blipFill>
        <p:spPr bwMode="auto">
          <a:xfrm>
            <a:off x="900113" y="1201738"/>
            <a:ext cx="7219950" cy="4625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新月形 3">
            <a:extLst>
              <a:ext uri="{FF2B5EF4-FFF2-40B4-BE49-F238E27FC236}">
                <a16:creationId xmlns:a16="http://schemas.microsoft.com/office/drawing/2014/main" id="{D8F2C34A-1A96-4A28-B510-D0E73E9960A2}"/>
              </a:ext>
            </a:extLst>
          </p:cNvPr>
          <p:cNvSpPr/>
          <p:nvPr/>
        </p:nvSpPr>
        <p:spPr>
          <a:xfrm>
            <a:off x="6821488" y="60198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课外阅读：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接口与实现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9" y="1282700"/>
            <a:ext cx="8066178" cy="1176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系统调用接口及实现参见“</a:t>
            </a:r>
            <a:r>
              <a:rPr lang="en-US" altLang="zh-CN" sz="2000" dirty="0"/>
              <a:t>UNIX</a:t>
            </a:r>
            <a:r>
              <a:rPr lang="zh-CN" altLang="en-US" sz="2000" dirty="0"/>
              <a:t>操作系统设计”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6.4.3</a:t>
            </a:r>
            <a:r>
              <a:rPr lang="zh-CN" altLang="en-US" sz="1800" dirty="0"/>
              <a:t>节，</a:t>
            </a:r>
            <a:r>
              <a:rPr lang="en-US" altLang="zh-CN" sz="1800" dirty="0"/>
              <a:t>P126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Nachos</a:t>
            </a:r>
            <a:r>
              <a:rPr lang="zh-CN" altLang="en-US" sz="2400" dirty="0" smtClean="0"/>
              <a:t>课设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，设计实现几个系统调用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Xv6</a:t>
            </a:r>
            <a:r>
              <a:rPr lang="zh-CN" altLang="en-US" sz="2400" dirty="0" smtClean="0"/>
              <a:t>中需要实现几个系统调用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68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4BA45C-DEA4-4C74-AA60-1D47FF7131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提供给应用程序的接口是（）。（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88640-C18F-490E-9231-6699EE0097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B50979-5109-43C0-A983-98826CB982B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B216F-F138-474D-BDA0-31D17BDA3D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DD5CB-F815-4802-B5D7-9065516BE7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0709B7-AE84-41EB-8FCE-B9E495A64BA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4400" y="27959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39DA1B-81FD-4B78-BE2C-8BBEF59153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942563-1BBB-48AD-8FF3-DC9C44E6219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5572EA-B959-493A-A16B-6758C1A65B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1BE601-EB58-44DB-BC72-3694D5BE02E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B6CB35-645E-4BB3-91CC-C0C3988676B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9C282-8295-43C3-999D-EDE0F0F2C7D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C2F97-26DD-488D-A59D-46A4DB5E198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中断：不能直接调用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库函数：编程语言函数库提供，不是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提供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原语：只是一个程序段，需要保证其执行过程的原子性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357994-3E01-4A47-BAE5-8B7CA9497086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B279285-6553-4ABC-BBE9-A7891612E4D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C621401-E53F-4C5D-A58E-A6070E71EF1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A57574C-CEA8-4073-8F05-03B4F38BDE3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22A107E-6087-42EA-BDC2-2AF233641BD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209E14EB-AB2B-46A3-8A85-A6481EC95FD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2E6E292C-F5AD-4AB4-90CB-624ABD9D8AC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5B125D-1D9C-4844-B50F-9B7100D581ED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BBE945-AAF9-45A9-87B3-E6A6016E66F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628536B-F023-4EAC-8E11-5F1753987D8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CB994C5-5EE4-436E-8C99-BD854B2E939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AD6391F-94C5-4202-A27A-34849865408D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7B1A06-F754-45F6-9BFC-7BAB68A5E34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12A7A3-02B6-4B39-BCB1-AC460B70C46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26C81-195B-45C4-8BAC-7D23E68B67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8855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的过程包括如下主要操作：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、返回用户态       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、执行陷入（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）指令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、传递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系统调用参数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、执行相应的服务程序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正确的执行顺序是（）。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7EF4F-C6CD-436E-ADBD-365B599E00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314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499759-5E16-4123-9489-E7DD425F2D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431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0DDB0C-072C-4651-A21F-2818FD453B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241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C52CE-B336-4351-A07D-29BB2D296F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421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13CBCA-2CAD-405A-8900-7C92853F539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4E58F5-BF6E-4D4B-B244-2ED8BA4FDD3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D667EF-B2EA-47CA-A298-349FEE2FB75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493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BFD0C-9351-478F-A8E6-F75A5AB3E4F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F167153-D2A8-4AB8-8878-2A5E790EC5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188779-053F-438C-95AD-628F068BD84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CAD09-870C-4480-AABB-7318132860F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CCAB85-94C7-4710-9392-FFFD9520CB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D9E6AF-D0DB-46B1-986C-215D81E699F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13244203-9E81-49FD-BB33-41D72513F0F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38341649-FAE7-4050-BBEE-59D55A0362D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7ABBBAA2-050C-4387-BA22-2603EFC9007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5D33A8-5E9E-44FB-B2CA-88ED0C3B420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78CAF9A-E705-411D-9712-55F3A3CB911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929B00-9AD8-4E3B-B358-8976A9BDE5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BE98DCD-05DD-453F-AF10-6A915AE39B7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B6FEE73-24C1-4B6D-938A-6B1AEA692E5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036298C-56F9-44BB-87FE-F21E4A53A2E5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253B398-8270-4BAC-85FF-1A316DCDE44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6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2.1 Operating System Services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zh-CN" altLang="en-US" sz="2400" dirty="0" smtClean="0"/>
              <a:t>从用户的</a:t>
            </a:r>
            <a:r>
              <a:rPr lang="zh-CN" altLang="en-US" sz="2400" dirty="0"/>
              <a:t>角度</a:t>
            </a:r>
            <a:r>
              <a:rPr lang="zh-CN" altLang="en-US" sz="2400" dirty="0" smtClean="0"/>
              <a:t>，需要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提供一系列</a:t>
            </a:r>
            <a:r>
              <a:rPr lang="zh-CN" altLang="en-US" sz="2400" dirty="0">
                <a:solidFill>
                  <a:srgbClr val="0000CC"/>
                </a:solidFill>
              </a:rPr>
              <a:t>服务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完成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</a:t>
            </a:r>
            <a:r>
              <a:rPr lang="zh-CN" altLang="en-US" sz="2400" dirty="0" smtClean="0"/>
              <a:t>的需求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运行用户程序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访问计算机资源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运行时的错误检测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…</a:t>
            </a:r>
          </a:p>
          <a:p>
            <a:r>
              <a:rPr lang="zh-CN" altLang="en-US" sz="2400" dirty="0" smtClean="0"/>
              <a:t>从系统的角度，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也内核也提供一些服务来实现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系统自身</a:t>
            </a:r>
            <a:r>
              <a:rPr lang="zh-CN" altLang="en-US" sz="2400" dirty="0" smtClean="0"/>
              <a:t>的功能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资源分配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审计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保护与安全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…</a:t>
            </a:r>
          </a:p>
          <a:p>
            <a:endParaRPr lang="en-US" altLang="zh-CN" sz="2400" dirty="0" smtClean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2.4 Types of System Calls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Process control</a:t>
            </a:r>
          </a:p>
          <a:p>
            <a:r>
              <a:rPr lang="zh-CN" altLang="en-US" dirty="0"/>
              <a:t>File management</a:t>
            </a:r>
          </a:p>
          <a:p>
            <a:r>
              <a:rPr lang="zh-CN" altLang="en-US" dirty="0"/>
              <a:t>Device management</a:t>
            </a:r>
          </a:p>
          <a:p>
            <a:r>
              <a:rPr lang="zh-CN" altLang="en-US" dirty="0"/>
              <a:t>Information maintenance</a:t>
            </a:r>
          </a:p>
          <a:p>
            <a:r>
              <a:rPr lang="zh-CN" altLang="en-US" dirty="0"/>
              <a:t>Communications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Process </a:t>
            </a:r>
            <a:r>
              <a:rPr lang="en-US" altLang="zh-CN" dirty="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end, abort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load, execute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create process, terminate process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get process attributes, set process attributes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for time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event, signal event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allocate and free 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File 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create file, delete file</a:t>
            </a:r>
          </a:p>
          <a:p>
            <a:r>
              <a:rPr lang="en-US" altLang="zh-CN" dirty="0"/>
              <a:t>open, close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en-US" altLang="zh-CN" dirty="0"/>
              <a:t>get file attributes, set file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2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Device </a:t>
            </a:r>
            <a:r>
              <a:rPr lang="zh-CN" altLang="en-US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request device, release device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fr-FR" altLang="zh-CN" dirty="0"/>
              <a:t>get device attributes, set device attributes</a:t>
            </a:r>
          </a:p>
          <a:p>
            <a:r>
              <a:rPr lang="en-US" altLang="zh-CN" dirty="0"/>
              <a:t>logically attach or detach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get time or date, set time or date</a:t>
            </a:r>
          </a:p>
          <a:p>
            <a:r>
              <a:rPr lang="en-US" altLang="zh-CN" dirty="0"/>
              <a:t>get system data, set system data</a:t>
            </a:r>
          </a:p>
          <a:p>
            <a:r>
              <a:rPr lang="en-US" altLang="zh-CN" dirty="0"/>
              <a:t>get process, file, or device attributes</a:t>
            </a:r>
          </a:p>
          <a:p>
            <a:r>
              <a:rPr lang="en-US" altLang="zh-CN" dirty="0"/>
              <a:t>set process, file, or device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27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Communications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35677" cy="4483100"/>
          </a:xfrm>
        </p:spPr>
        <p:txBody>
          <a:bodyPr/>
          <a:lstStyle/>
          <a:p>
            <a:r>
              <a:rPr lang="en-US" altLang="zh-CN" dirty="0"/>
              <a:t>create, delete communication connection</a:t>
            </a:r>
          </a:p>
          <a:p>
            <a:r>
              <a:rPr lang="en-US" altLang="zh-CN" dirty="0"/>
              <a:t>send, receive messages</a:t>
            </a:r>
          </a:p>
          <a:p>
            <a:r>
              <a:rPr lang="en-US" altLang="zh-CN" dirty="0"/>
              <a:t>transfer status information</a:t>
            </a:r>
          </a:p>
          <a:p>
            <a:r>
              <a:rPr lang="en-US" altLang="zh-CN" dirty="0"/>
              <a:t>attach or detach remote devices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11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975664-70C8-467E-A055-536C956B6772}"/>
              </a:ext>
            </a:extLst>
          </p:cNvPr>
          <p:cNvSpPr/>
          <p:nvPr/>
        </p:nvSpPr>
        <p:spPr>
          <a:xfrm>
            <a:off x="534256" y="863503"/>
            <a:ext cx="81679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		</a:t>
            </a:r>
            <a:r>
              <a:rPr lang="en-US" altLang="zh-CN" sz="1600" b="1" dirty="0">
                <a:solidFill>
                  <a:srgbClr val="0000CC"/>
                </a:solidFill>
                <a:latin typeface="Palatino-Bold"/>
              </a:rPr>
              <a:t>   Windows 		</a:t>
            </a:r>
            <a:r>
              <a:rPr lang="en-US" altLang="zh-CN" sz="1600" b="1" dirty="0" smtClean="0">
                <a:solidFill>
                  <a:srgbClr val="0000CC"/>
                </a:solidFill>
                <a:latin typeface="Palatino-Bold"/>
              </a:rPr>
              <a:t>	Unix</a:t>
            </a:r>
            <a:endParaRPr lang="en-US" altLang="zh-CN" sz="1600" b="1" dirty="0">
              <a:solidFill>
                <a:srgbClr val="0000CC"/>
              </a:solidFill>
              <a:latin typeface="Palatino-Bold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Process	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fork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Control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ExitProcess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exit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WaitForSingleObject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wait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File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write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CloseHandle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close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Device 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SetConsoleMode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ioctl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smtClean="0">
                <a:solidFill>
                  <a:srgbClr val="231F20"/>
                </a:solidFill>
                <a:latin typeface="Palatino-Roman"/>
              </a:rPr>
              <a:t>write</a:t>
            </a:r>
            <a:r>
              <a:rPr lang="en-US" altLang="zh-CN" sz="1600" dirty="0">
                <a:solidFill>
                  <a:srgbClr val="231F20"/>
                </a:solidFill>
                <a:latin typeface="Palatino-Roman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Information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GetCurrentProcessID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getpid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Maintenance	 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SetTimer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alarm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Sleep()	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sleep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Communication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CreateFileMapping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shm_open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MapViewOfFile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mmap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Protection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SetFileSecurity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chmod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InitlializeSecurityDescriptor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umask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SetSecurityDescriptorGroup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chown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397EC-8B80-4882-A518-FDE810C517C0}"/>
              </a:ext>
            </a:extLst>
          </p:cNvPr>
          <p:cNvSpPr/>
          <p:nvPr/>
        </p:nvSpPr>
        <p:spPr>
          <a:xfrm>
            <a:off x="650912" y="137901"/>
            <a:ext cx="805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93300"/>
                </a:solidFill>
                <a:latin typeface="+mj-lt"/>
                <a:ea typeface="+mj-ea"/>
                <a:cs typeface="+mj-cs"/>
              </a:rPr>
              <a:t>EXAMPLES OF WINDOWS AND UNIX SYSTEM CALLS</a:t>
            </a:r>
          </a:p>
        </p:txBody>
      </p:sp>
    </p:spTree>
    <p:extLst>
      <p:ext uri="{BB962C8B-B14F-4D97-AF65-F5344CB8AC3E}">
        <p14:creationId xmlns:p14="http://schemas.microsoft.com/office/powerpoint/2010/main" val="18904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80C6E0-37F7-45DB-BF00-AD79D6D2DA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51534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用户程序发出磁盘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请求后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，操作系统系统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正确的处理流程是（）。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F3FB1D-1B9F-4846-9FD3-30DE9F6D78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6967" y="2072632"/>
            <a:ext cx="626828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设备驱动程序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blipFill>
                <a:blip r:embed="rId31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blipFill>
                <a:blip r:embed="rId3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  <a:r>
                  <a:rPr lang="en-US" altLang="zh-CN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调用程序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blipFill>
                <a:blip r:embed="rId35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91A4D0A-BDD8-475C-8622-50827828868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32591" y="21369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3C227C-0CF3-40E6-8DCE-85706D73429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32591" y="29941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5FC735-1E32-4C1A-A26F-20E3F19963E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32591" y="3851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16621F-48FD-4FA3-B7B7-75EC5078D14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32591" y="4708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23CF38B-CEB2-4B0E-AAAD-07707FAC69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3DC005-A9AC-42AB-9BBC-08A4270BB6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3097A-BBA3-4013-81ED-579AE2FCF5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9F2377-E9B4-46AC-98C2-2B9D4738DEF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B54C1F-B446-43B0-B946-70F571D058D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D2D407E2-E870-428F-9E88-53C6B93E2A3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E63C1AF-8D8A-4909-9BA2-5BD8440DA3B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6D26BF7-83D1-4597-820E-AFF98F576B8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F105DB2-999A-4E55-922E-9DDB314724C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1C16191-6BA3-40F3-B267-5895042E715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1F8EFB16-8E99-494A-8EF1-24F6AC6646E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12E60A-76CD-41F5-BE33-45F6199BA91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D7E78C3-F7DC-4CDB-9046-97EAFEF28CB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DF425BF-5DE8-4F0A-88AF-4064CE8F139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F9022EC-7CE1-46B0-A7AF-7FFFC7352D9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4A19A8A-7C15-4784-8FED-AD2C1F948A40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2A3DC-47C2-4821-A27D-9613B0A02BF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94552-60FB-4366-9FC1-C0D10576152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9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A2F226-67FE-4C51-AFEE-0CFEB22539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399" y="635000"/>
            <a:ext cx="782556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下列选项中，会导致用户进程从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用户态</a:t>
            </a:r>
            <a:r>
              <a:rPr lang="zh-CN" altLang="en-US" sz="24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切换到</a:t>
            </a:r>
            <a:r>
              <a:rPr lang="zh-CN" altLang="en-US" sz="24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内核态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整数除以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  II.  sin()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函数调用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read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787E3-B8D7-4CE8-B057-E33F7FEB9B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4E329-C153-4B2F-83F6-2B55DC41BC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0895B-0F46-4CB0-B6A8-9FA6170070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73190-E328-4BF3-98B9-437A6F7F16B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DDB0BC-ACA6-482C-9D78-20714B8D6CD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6BABC7-D08C-4DDA-9A7E-573BAE3B507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1155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B5701E-019B-4CAB-97A9-F1656B9E9B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0DA7670-FDCD-407F-BBC8-1702E217D5C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A69143-90F2-4A8B-8F19-DD98CE160F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4E22D3-2D2E-4DE5-8373-BE364CB00EF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D3E37D-B125-4EC5-ACD3-3817794CB4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E6670B-B5C3-4542-9BD0-27A5CAF0FB8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C141EA2-C5AE-4989-BC03-C49974FF44E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25DB38B-3051-4A9A-BD68-37FCA6ABAB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62B33338-71F8-441D-8608-0BB23DEF49C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A2478C54-A2DE-428F-B39D-6FDB27B0121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30B45B3-8D42-4C0A-A4E5-F3ED0673B72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B2B940B-D995-4B33-BF89-5464BEA30F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55E53EB-502F-4F6B-8872-781F8D3CE2B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19A2A6-D799-4906-B938-36EAF5F42A99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DDBC0BD-D296-4C9D-9A48-526B08E464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AB7C948-0D5D-48D6-920E-7168113BF50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30B6584-A3C0-450C-B715-FB67E346DE8E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127F073-B4CD-4C11-8C3C-FFF7557ECF7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C784AD-ED32-470B-BD93-F4402BD087B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833B06-35FA-4AF9-A079-21D3176DCAE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7AE67F-CC17-429D-B142-0A1E5E700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2.5 System Programs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271BD5-C9D2-40BD-ACE6-D5DFF4E5F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09649"/>
            <a:ext cx="7890029" cy="5364517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</a:rPr>
              <a:t>System programs </a:t>
            </a:r>
            <a:r>
              <a:rPr lang="en-US" altLang="zh-CN" sz="2400" dirty="0"/>
              <a:t>provide a </a:t>
            </a:r>
            <a:r>
              <a:rPr lang="en-US" altLang="zh-CN" sz="2400" dirty="0">
                <a:solidFill>
                  <a:srgbClr val="C00000"/>
                </a:solidFill>
              </a:rPr>
              <a:t>convenient</a:t>
            </a:r>
            <a:r>
              <a:rPr lang="en-US" altLang="zh-CN" sz="2400" dirty="0">
                <a:solidFill>
                  <a:srgbClr val="0070C0"/>
                </a:solidFill>
              </a:rPr>
              <a:t> environment </a:t>
            </a:r>
            <a:r>
              <a:rPr lang="en-US" altLang="zh-CN" sz="2400" dirty="0"/>
              <a:t>for program </a:t>
            </a:r>
            <a:r>
              <a:rPr lang="en-US" altLang="zh-CN" sz="2400" dirty="0">
                <a:solidFill>
                  <a:srgbClr val="7030A0"/>
                </a:solidFill>
              </a:rPr>
              <a:t>development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execution</a:t>
            </a:r>
            <a:r>
              <a:rPr lang="en-US" altLang="zh-CN" sz="2400" dirty="0"/>
              <a:t>.  </a:t>
            </a:r>
            <a:r>
              <a:rPr lang="en-US" altLang="zh-CN" sz="2400" dirty="0" smtClean="0"/>
              <a:t>They </a:t>
            </a:r>
            <a:r>
              <a:rPr lang="en-US" altLang="zh-CN" sz="2400" dirty="0"/>
              <a:t>can be divided into:</a:t>
            </a:r>
          </a:p>
          <a:p>
            <a:pPr lvl="1"/>
            <a:r>
              <a:rPr lang="en-US" altLang="zh-CN" sz="2000" dirty="0"/>
              <a:t>File manipulation </a:t>
            </a:r>
          </a:p>
          <a:p>
            <a:pPr lvl="1"/>
            <a:r>
              <a:rPr lang="en-US" altLang="zh-CN" sz="2000" dirty="0"/>
              <a:t>Status information</a:t>
            </a:r>
          </a:p>
          <a:p>
            <a:pPr lvl="1"/>
            <a:r>
              <a:rPr lang="en-US" altLang="zh-CN" sz="2000" dirty="0"/>
              <a:t>File modification</a:t>
            </a:r>
          </a:p>
          <a:p>
            <a:pPr lvl="1"/>
            <a:r>
              <a:rPr lang="en-US" altLang="zh-CN" sz="2000" dirty="0"/>
              <a:t>Programming language support</a:t>
            </a:r>
          </a:p>
          <a:p>
            <a:pPr lvl="1"/>
            <a:r>
              <a:rPr lang="en-US" altLang="zh-CN" sz="2000" dirty="0"/>
              <a:t>Program loading and execution</a:t>
            </a:r>
          </a:p>
          <a:p>
            <a:pPr lvl="1"/>
            <a:r>
              <a:rPr lang="en-US" altLang="zh-CN" sz="2000" dirty="0"/>
              <a:t>Communications</a:t>
            </a:r>
          </a:p>
          <a:p>
            <a:pPr lvl="1"/>
            <a:r>
              <a:rPr lang="en-US" altLang="zh-CN" sz="2000" dirty="0"/>
              <a:t>Application programs</a:t>
            </a:r>
          </a:p>
          <a:p>
            <a:r>
              <a:rPr lang="en-US" altLang="zh-CN" sz="2400" b="1" i="1" dirty="0">
                <a:solidFill>
                  <a:srgbClr val="0070C0"/>
                </a:solidFill>
              </a:rPr>
              <a:t>Most </a:t>
            </a:r>
            <a:r>
              <a:rPr lang="en-US" altLang="zh-CN" sz="2400" b="1" i="1" dirty="0">
                <a:solidFill>
                  <a:srgbClr val="7030A0"/>
                </a:solidFill>
              </a:rPr>
              <a:t>users’ view of the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operating </a:t>
            </a:r>
            <a:r>
              <a:rPr lang="en-US" altLang="zh-CN" sz="2400" b="1" i="1" dirty="0">
                <a:solidFill>
                  <a:srgbClr val="7030A0"/>
                </a:solidFill>
              </a:rPr>
              <a:t>system </a:t>
            </a:r>
            <a:r>
              <a:rPr lang="en-US" altLang="zh-CN" sz="2400" b="1" i="1" dirty="0">
                <a:solidFill>
                  <a:srgbClr val="0070C0"/>
                </a:solidFill>
              </a:rPr>
              <a:t>is defined by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programs</a:t>
            </a:r>
            <a:r>
              <a:rPr lang="en-US" altLang="zh-CN" sz="2400" b="1" i="1" dirty="0">
                <a:solidFill>
                  <a:srgbClr val="0070C0"/>
                </a:solidFill>
              </a:rPr>
              <a:t>, not the actual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calls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用户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Program execution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Load </a:t>
            </a:r>
            <a:r>
              <a:rPr lang="en-US" altLang="zh-CN" sz="2000" dirty="0"/>
              <a:t>a program into </a:t>
            </a:r>
            <a:r>
              <a:rPr lang="en-US" altLang="zh-CN" sz="2000" dirty="0" smtClean="0"/>
              <a:t>memory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Run </a:t>
            </a:r>
            <a:r>
              <a:rPr lang="en-US" altLang="zh-CN" sz="2000" dirty="0"/>
              <a:t>that </a:t>
            </a:r>
            <a:r>
              <a:rPr lang="en-US" altLang="zh-CN" sz="2000" dirty="0" smtClean="0"/>
              <a:t>program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En</a:t>
            </a:r>
            <a:r>
              <a:rPr lang="en-US" altLang="zh-CN" sz="2000" dirty="0" smtClean="0">
                <a:solidFill>
                  <a:srgbClr val="0070C0"/>
                </a:solidFill>
              </a:rPr>
              <a:t>d</a:t>
            </a:r>
            <a:r>
              <a:rPr lang="en-US" altLang="zh-CN" sz="2000" dirty="0" smtClean="0"/>
              <a:t> execution</a:t>
            </a:r>
          </a:p>
          <a:p>
            <a:pPr lvl="2"/>
            <a:r>
              <a:rPr lang="en-US" altLang="zh-CN" sz="1800" dirty="0" smtClean="0"/>
              <a:t>either </a:t>
            </a:r>
            <a:r>
              <a:rPr lang="en-US" altLang="zh-CN" sz="1800" dirty="0"/>
              <a:t>normally or abnormally (indicating error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I/O </a:t>
            </a:r>
            <a:r>
              <a:rPr lang="en-US" altLang="zh-CN" sz="2400" dirty="0" smtClean="0">
                <a:solidFill>
                  <a:schemeClr val="tx2"/>
                </a:solidFill>
              </a:rPr>
              <a:t>operations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/>
              <a:t>A running program </a:t>
            </a:r>
            <a:r>
              <a:rPr lang="en-US" altLang="zh-CN" sz="2000" dirty="0" smtClean="0"/>
              <a:t>may </a:t>
            </a:r>
            <a:r>
              <a:rPr lang="en-US" altLang="zh-CN" sz="2000" dirty="0">
                <a:solidFill>
                  <a:srgbClr val="7030A0"/>
                </a:solidFill>
              </a:rPr>
              <a:t>require I/O</a:t>
            </a:r>
            <a:r>
              <a:rPr lang="en-US" altLang="zh-CN" sz="2000" dirty="0"/>
              <a:t>, which may involve </a:t>
            </a:r>
            <a:r>
              <a:rPr lang="en-US" altLang="zh-CN" sz="2000" dirty="0">
                <a:solidFill>
                  <a:srgbClr val="0070C0"/>
                </a:solidFill>
              </a:rPr>
              <a:t>a file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70C0"/>
                </a:solidFill>
              </a:rPr>
              <a:t>an I/O device</a:t>
            </a:r>
            <a:r>
              <a:rPr lang="en-US" altLang="zh-CN" sz="2000" dirty="0"/>
              <a:t>.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95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885128-48F5-4AE1-AB4A-0AB4579A9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10 dtrace Following System Call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630D8F99-58AB-429D-80B0-44A7D221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320" r="19194" b="2374"/>
          <a:stretch>
            <a:fillRect/>
          </a:stretch>
        </p:blipFill>
        <p:spPr bwMode="auto">
          <a:xfrm>
            <a:off x="1433513" y="1287463"/>
            <a:ext cx="6605587" cy="5037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7C162A-3E8A-4D87-AAC2-5AC01C165F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系统跟踪工具-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trace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9B9E3C-3D03-4C6F-97B3-5E61F9D2EE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Windows等提供</a:t>
            </a:r>
            <a:r>
              <a:rPr lang="zh-CN" altLang="en-US" sz="1800">
                <a:solidFill>
                  <a:srgbClr val="0000CC"/>
                </a:solidFill>
              </a:rPr>
              <a:t>Core Dump</a:t>
            </a:r>
            <a:r>
              <a:rPr lang="zh-CN" altLang="en-US" sz="1800"/>
              <a:t>方法, 将运行时刻的内存复制到一个文件中. 通过工具比如dbx, mdb来对这个内存文件进行分析,找到当初产生问题的原因；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UNIX/Linux系统提供一些统计分析工具, 如vmstat,iostat,mpstat。这些工具可以提供一些系统级别的统计分析信息，但是缺乏对每个进程,每个用户的分析和统计的能力；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Dtrace 是Solaris 10上的一个新功能；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通过Dtrace，用户可以实时跟踪、调节系统并进行故障排除；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 Dtrace是一个动态的可观测框架；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可以让用户到看整个Solaris内部感兴趣的任何数据；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配合以Dtrace 简单易学的D语言, 管理员可以发现先前隐蔽的问题；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而对于开发人员来说，通过观察Dtrace内核之间的活动，可以分析和优化应用程序性能，缩短了测试周期；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A3A68F-C2E0-45E7-8EB9-3C32A11CA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8A0CAE2-B451-4C60-ABAE-D556DF54EA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8588" cy="4818063"/>
          </a:xfrm>
        </p:spPr>
        <p:txBody>
          <a:bodyPr/>
          <a:lstStyle/>
          <a:p>
            <a:r>
              <a:rPr lang="en-US" altLang="zh-CN" sz="2000">
                <a:solidFill>
                  <a:srgbClr val="0000CC"/>
                </a:solidFill>
              </a:rPr>
              <a:t>Provide a convenient environment for program development and execution</a:t>
            </a:r>
          </a:p>
          <a:p>
            <a:pPr lvl="1"/>
            <a:r>
              <a:rPr lang="en-US" altLang="zh-CN" sz="1800"/>
              <a:t>Some of them are simply user interfaces to system calls; others are considerably more complex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File management </a:t>
            </a:r>
            <a:r>
              <a:rPr lang="en-US" altLang="zh-CN" sz="2000"/>
              <a:t>- Create, delete, copy, rename, print, dump, list, and generally manipulate files and directories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Status information</a:t>
            </a:r>
          </a:p>
          <a:p>
            <a:pPr lvl="1"/>
            <a:r>
              <a:rPr lang="en-US" altLang="zh-CN" sz="1800"/>
              <a:t>Some ask the system for info - date, time, amount of available memory, disk space, number of users</a:t>
            </a:r>
          </a:p>
          <a:p>
            <a:pPr lvl="1"/>
            <a:r>
              <a:rPr lang="en-US" altLang="zh-CN" sz="1800"/>
              <a:t>Others provide detailed performance, logging, and debugging information</a:t>
            </a:r>
          </a:p>
          <a:p>
            <a:pPr lvl="1"/>
            <a:r>
              <a:rPr lang="en-US" altLang="zh-CN" sz="1800"/>
              <a:t>Typically, these programs format and print the output to the terminal or other output devices</a:t>
            </a:r>
          </a:p>
          <a:p>
            <a:pPr lvl="1"/>
            <a:r>
              <a:rPr lang="en-US" altLang="zh-CN" sz="1800"/>
              <a:t>Some systems implement  a registry - used to store and retrieve configuration information</a:t>
            </a:r>
          </a:p>
          <a:p>
            <a:pPr>
              <a:buFont typeface="Monotype Sorts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01901-3A86-4D90-A5F1-38CDCEDDD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 (cont’d)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CCE574-2A3C-462D-A5C3-8A91C9AC3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Special commands to search contents of files or perform transformations of the text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Programming-language support </a:t>
            </a:r>
            <a:r>
              <a:rPr lang="en-US" altLang="zh-CN" sz="2000"/>
              <a:t>- Compilers, assemblers, debuggers and interpreters sometimes provided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 loading and execution- </a:t>
            </a:r>
            <a:r>
              <a:rPr lang="en-US" altLang="zh-CN" sz="2000" u="sng"/>
              <a:t>Absolute loaders</a:t>
            </a:r>
            <a:r>
              <a:rPr lang="en-US" altLang="zh-CN" sz="2000"/>
              <a:t>, </a:t>
            </a:r>
            <a:r>
              <a:rPr lang="en-US" altLang="zh-CN" sz="2000" u="sng"/>
              <a:t>relocatable loaders</a:t>
            </a:r>
            <a:r>
              <a:rPr lang="en-US" altLang="zh-CN" sz="2000"/>
              <a:t>, linkage editors, and </a:t>
            </a:r>
            <a:r>
              <a:rPr lang="en-US" altLang="zh-CN" sz="2000" u="sng"/>
              <a:t>overlay-loaders</a:t>
            </a:r>
            <a:r>
              <a:rPr lang="en-US" altLang="zh-CN" sz="2000"/>
              <a:t>, debugging systems for higher-level and machine language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Communications</a:t>
            </a:r>
            <a:r>
              <a:rPr lang="en-US" altLang="zh-CN" sz="200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Allow users to send messages to one another’s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A78B8C83-1133-410E-9870-92307AC71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2.6 Operating System Design and Implementation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8BC85936-5B45-4789-A862-A14ACD297F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Design and Implementation of OS not “solvable”, but some approaches have proven successful</a:t>
            </a:r>
          </a:p>
          <a:p>
            <a:r>
              <a:rPr lang="en-US" altLang="zh-CN" sz="1800" dirty="0"/>
              <a:t>Internal structure of different Operating Systems  can vary </a:t>
            </a:r>
            <a:r>
              <a:rPr lang="en-US" altLang="zh-CN" sz="1800" dirty="0" smtClean="0"/>
              <a:t>widely</a:t>
            </a:r>
          </a:p>
          <a:p>
            <a:pPr lvl="1"/>
            <a:r>
              <a:rPr lang="en-US" altLang="zh-CN" sz="1600" dirty="0" smtClean="0"/>
              <a:t>Batch</a:t>
            </a:r>
            <a:r>
              <a:rPr lang="en-US" altLang="zh-CN" sz="1600" dirty="0"/>
              <a:t>, time sharing, single user, </a:t>
            </a:r>
            <a:r>
              <a:rPr lang="en-US" altLang="zh-CN" sz="1600" dirty="0" smtClean="0"/>
              <a:t>multiuser, distributed</a:t>
            </a:r>
            <a:r>
              <a:rPr lang="en-US" altLang="zh-CN" sz="1600" dirty="0"/>
              <a:t>, real time, or general purpose.</a:t>
            </a:r>
          </a:p>
          <a:p>
            <a:r>
              <a:rPr lang="en-US" altLang="zh-CN" sz="1800" dirty="0"/>
              <a:t>Start by defining goals and specifications </a:t>
            </a:r>
          </a:p>
          <a:p>
            <a:r>
              <a:rPr lang="en-US" altLang="zh-CN" sz="1800" dirty="0"/>
              <a:t>Affected by choice of hardware, type of system</a:t>
            </a:r>
          </a:p>
          <a:p>
            <a:r>
              <a:rPr lang="en-US" altLang="zh-CN" sz="1800" i="1" dirty="0"/>
              <a:t>User</a:t>
            </a:r>
            <a:r>
              <a:rPr lang="en-US" altLang="zh-CN" sz="1800" dirty="0"/>
              <a:t> goals and </a:t>
            </a:r>
            <a:r>
              <a:rPr lang="en-US" altLang="zh-CN" sz="1800" i="1" dirty="0"/>
              <a:t>System</a:t>
            </a:r>
            <a:r>
              <a:rPr lang="en-US" altLang="zh-CN" sz="1800" dirty="0"/>
              <a:t> goals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User goals </a:t>
            </a:r>
            <a:r>
              <a:rPr lang="en-US" altLang="zh-CN" sz="1800" dirty="0"/>
              <a:t>– operating system should be </a:t>
            </a:r>
            <a:r>
              <a:rPr lang="en-US" altLang="zh-CN" sz="1800" dirty="0">
                <a:solidFill>
                  <a:srgbClr val="006600"/>
                </a:solidFill>
              </a:rPr>
              <a:t>convenient to use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7030A0"/>
                </a:solidFill>
              </a:rPr>
              <a:t>easy to learn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6600"/>
                </a:solidFill>
              </a:rPr>
              <a:t>reliable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7030A0"/>
                </a:solidFill>
              </a:rPr>
              <a:t>safe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6600"/>
                </a:solidFill>
              </a:rPr>
              <a:t>fast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System goals </a:t>
            </a:r>
            <a:r>
              <a:rPr lang="en-US" altLang="zh-CN" sz="1800" dirty="0"/>
              <a:t>– operating system should be </a:t>
            </a:r>
            <a:r>
              <a:rPr lang="en-US" altLang="zh-CN" sz="1800" dirty="0">
                <a:solidFill>
                  <a:srgbClr val="C00000"/>
                </a:solidFill>
              </a:rPr>
              <a:t>easy to </a:t>
            </a:r>
            <a:r>
              <a:rPr lang="en-US" altLang="zh-CN" sz="1800" dirty="0">
                <a:solidFill>
                  <a:srgbClr val="006600"/>
                </a:solidFill>
              </a:rPr>
              <a:t>design, </a:t>
            </a:r>
            <a:r>
              <a:rPr lang="en-US" altLang="zh-CN" sz="1800" dirty="0">
                <a:solidFill>
                  <a:srgbClr val="7030A0"/>
                </a:solidFill>
              </a:rPr>
              <a:t>implement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6600"/>
                </a:solidFill>
              </a:rPr>
              <a:t>maintain</a:t>
            </a:r>
            <a:r>
              <a:rPr lang="en-US" altLang="zh-CN" sz="1800" dirty="0"/>
              <a:t>, as well as </a:t>
            </a:r>
            <a:r>
              <a:rPr lang="en-US" altLang="zh-CN" sz="1800" dirty="0">
                <a:solidFill>
                  <a:srgbClr val="7030A0"/>
                </a:solidFill>
              </a:rPr>
              <a:t>flexible, reliable, error-free, and efficient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14461F3-28AE-40AE-9608-4186105CC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Design and Implementation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B8E679-5485-4B6B-B4C8-C96B0AE224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621968" cy="5079463"/>
          </a:xfrm>
        </p:spPr>
        <p:txBody>
          <a:bodyPr/>
          <a:lstStyle/>
          <a:p>
            <a:r>
              <a:rPr lang="en-US" altLang="zh-CN" sz="2400" dirty="0"/>
              <a:t>Important principle to separate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</a:rPr>
              <a:t>Policy</a:t>
            </a:r>
            <a:r>
              <a:rPr lang="en-US" altLang="zh-CN" sz="2000" b="1" dirty="0"/>
              <a:t>:   </a:t>
            </a:r>
            <a:r>
              <a:rPr lang="en-US" altLang="zh-CN" sz="2000" dirty="0"/>
              <a:t>What will be done?</a:t>
            </a:r>
            <a:r>
              <a:rPr lang="en-US" altLang="zh-CN" sz="2000" b="1" dirty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800" dirty="0"/>
              <a:t>Policies decide </a:t>
            </a:r>
            <a:r>
              <a:rPr lang="en-US" altLang="zh-CN" sz="1800" dirty="0">
                <a:solidFill>
                  <a:srgbClr val="0000CC"/>
                </a:solidFill>
              </a:rPr>
              <a:t>what will be </a:t>
            </a:r>
            <a:r>
              <a:rPr lang="en-US" altLang="zh-CN" sz="1800" dirty="0" smtClean="0">
                <a:solidFill>
                  <a:srgbClr val="0000CC"/>
                </a:solidFill>
              </a:rPr>
              <a:t>done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（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做什么？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）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</a:rPr>
              <a:t>Mechanism</a:t>
            </a:r>
            <a:r>
              <a:rPr lang="en-US" altLang="zh-CN" sz="2000" b="1" dirty="0"/>
              <a:t>:  </a:t>
            </a:r>
            <a:r>
              <a:rPr lang="en-US" altLang="zh-CN" sz="2000" dirty="0"/>
              <a:t>How to do it? 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800" dirty="0"/>
              <a:t>Mechanisms determine </a:t>
            </a:r>
            <a:r>
              <a:rPr lang="en-US" altLang="zh-CN" sz="1800" dirty="0">
                <a:solidFill>
                  <a:srgbClr val="0000CC"/>
                </a:solidFill>
              </a:rPr>
              <a:t>how to do </a:t>
            </a:r>
            <a:r>
              <a:rPr lang="en-US" altLang="zh-CN" sz="1800" dirty="0" smtClean="0">
                <a:solidFill>
                  <a:srgbClr val="0000CC"/>
                </a:solidFill>
              </a:rPr>
              <a:t>something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（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如何做？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）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r>
              <a:rPr lang="zh-CN" altLang="en-US" sz="2200" dirty="0" smtClean="0"/>
              <a:t>例如</a:t>
            </a:r>
            <a:endParaRPr lang="en-US" altLang="zh-CN" sz="2200" dirty="0" smtClean="0"/>
          </a:p>
          <a:p>
            <a:pPr lvl="1"/>
            <a:r>
              <a:rPr lang="en-US" altLang="zh-CN" sz="1800" b="1" dirty="0" smtClean="0">
                <a:solidFill>
                  <a:srgbClr val="C00000"/>
                </a:solidFill>
              </a:rPr>
              <a:t>Mechanism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1800" dirty="0"/>
              <a:t>如何对</a:t>
            </a:r>
            <a:r>
              <a:rPr lang="en-US" altLang="zh-CN" sz="1800" dirty="0"/>
              <a:t>CPU</a:t>
            </a:r>
            <a:r>
              <a:rPr lang="zh-CN" altLang="en-US" sz="1800" dirty="0" smtClean="0"/>
              <a:t>进行保护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/>
              <a:t>采用定时器（</a:t>
            </a:r>
            <a:r>
              <a:rPr lang="zh-CN" altLang="en-US" sz="1800" b="1" dirty="0">
                <a:solidFill>
                  <a:srgbClr val="7030A0"/>
                </a:solidFill>
              </a:rPr>
              <a:t>如何做？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en-US" altLang="zh-CN" sz="1800" b="1" dirty="0" smtClean="0">
                <a:solidFill>
                  <a:srgbClr val="C00000"/>
                </a:solidFill>
              </a:rPr>
              <a:t>Policy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1800" dirty="0"/>
              <a:t>对于特定用户将</a:t>
            </a:r>
            <a:r>
              <a:rPr lang="zh-CN" altLang="en-US" sz="1800" dirty="0" smtClean="0"/>
              <a:t>定时器设置多</a:t>
            </a:r>
            <a:r>
              <a:rPr lang="zh-CN" altLang="en-US" sz="1800" dirty="0"/>
              <a:t>长</a:t>
            </a:r>
            <a:r>
              <a:rPr lang="zh-CN" altLang="en-US" sz="1800" dirty="0" smtClean="0"/>
              <a:t>时间（</a:t>
            </a:r>
            <a:r>
              <a:rPr lang="zh-CN" altLang="en-US" sz="1800" b="1" dirty="0">
                <a:solidFill>
                  <a:srgbClr val="7030A0"/>
                </a:solidFill>
              </a:rPr>
              <a:t>做什么？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r>
              <a:rPr lang="en-US" altLang="zh-CN" sz="2200" dirty="0" smtClean="0"/>
              <a:t>The </a:t>
            </a:r>
            <a:r>
              <a:rPr lang="en-US" altLang="zh-CN" sz="2200" dirty="0"/>
              <a:t>separation of policy from mechanism is a very important principle,</a:t>
            </a:r>
          </a:p>
          <a:p>
            <a:pPr lvl="1"/>
            <a:r>
              <a:rPr lang="en-US" altLang="zh-CN" sz="1800" dirty="0"/>
              <a:t>It allows </a:t>
            </a:r>
            <a:r>
              <a:rPr lang="en-US" altLang="zh-CN" sz="1800" dirty="0">
                <a:solidFill>
                  <a:srgbClr val="7030A0"/>
                </a:solidFill>
              </a:rPr>
              <a:t>maximum flexibility </a:t>
            </a:r>
            <a:r>
              <a:rPr lang="en-US" altLang="zh-CN" sz="1800" dirty="0"/>
              <a:t>if </a:t>
            </a:r>
            <a:r>
              <a:rPr lang="en-US" altLang="zh-CN" sz="1800" dirty="0">
                <a:solidFill>
                  <a:srgbClr val="C00000"/>
                </a:solidFill>
              </a:rPr>
              <a:t>policy</a:t>
            </a:r>
            <a:r>
              <a:rPr lang="en-US" altLang="zh-CN" sz="1800" dirty="0"/>
              <a:t> decisions are to be </a:t>
            </a:r>
            <a:r>
              <a:rPr lang="en-US" altLang="zh-CN" sz="1800" dirty="0">
                <a:solidFill>
                  <a:srgbClr val="0000CC"/>
                </a:solidFill>
              </a:rPr>
              <a:t>changed later</a:t>
            </a:r>
          </a:p>
          <a:p>
            <a:pPr lvl="1"/>
            <a:endParaRPr lang="en-US" altLang="zh-CN" sz="1800" dirty="0" smtClean="0">
              <a:solidFill>
                <a:srgbClr val="0000CC"/>
              </a:solidFill>
            </a:endParaRPr>
          </a:p>
          <a:p>
            <a:pPr lvl="1"/>
            <a:endParaRPr lang="en-US" altLang="zh-CN" sz="1800" dirty="0">
              <a:solidFill>
                <a:srgbClr val="0000CC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3F4587-36E2-42DB-B0B5-F48D3E6B18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484188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 System Structure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499FA77-5FBE-48CC-92E8-2706E4A2E5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790700"/>
            <a:ext cx="7540625" cy="2824163"/>
          </a:xfrm>
        </p:spPr>
        <p:txBody>
          <a:bodyPr>
            <a:spAutoFit/>
          </a:bodyPr>
          <a:lstStyle/>
          <a:p>
            <a:r>
              <a:rPr lang="en-US" altLang="zh-CN" sz="2800"/>
              <a:t>Simple structure</a:t>
            </a:r>
          </a:p>
          <a:p>
            <a:r>
              <a:rPr lang="en-US" altLang="zh-CN" sz="2800"/>
              <a:t>Layered approach</a:t>
            </a:r>
          </a:p>
          <a:p>
            <a:r>
              <a:rPr lang="en-US" altLang="zh-CN" sz="2800"/>
              <a:t>Microkernels</a:t>
            </a:r>
          </a:p>
          <a:p>
            <a:r>
              <a:rPr lang="en-US" altLang="zh-CN" sz="2800"/>
              <a:t>Modules</a:t>
            </a:r>
          </a:p>
          <a:p>
            <a:r>
              <a:rPr lang="en-US" altLang="zh-CN" sz="2800"/>
              <a:t>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2EB0E9-D53F-4B05-A338-D44B50F5E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2.7.1 Simple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322DF8-BF14-43E3-9025-7446F04824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2020888"/>
            <a:ext cx="7029450" cy="3929062"/>
          </a:xfrm>
        </p:spPr>
        <p:txBody>
          <a:bodyPr/>
          <a:lstStyle/>
          <a:p>
            <a:r>
              <a:rPr lang="en-US" altLang="zh-CN" sz="2800" dirty="0"/>
              <a:t>MS-DOS System Structure</a:t>
            </a:r>
          </a:p>
          <a:p>
            <a:r>
              <a:rPr lang="en-US" altLang="zh-CN" sz="2800" dirty="0"/>
              <a:t>MS-DOS – written to </a:t>
            </a:r>
            <a:r>
              <a:rPr lang="en-US" altLang="zh-CN" sz="2800" dirty="0">
                <a:solidFill>
                  <a:srgbClr val="006600"/>
                </a:solidFill>
              </a:rPr>
              <a:t>provide the most functionality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 the least space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divided into modules</a:t>
            </a:r>
          </a:p>
          <a:p>
            <a:pPr lvl="1"/>
            <a:r>
              <a:rPr lang="en-US" altLang="zh-CN" sz="2400" dirty="0"/>
              <a:t>Although MS-DOS has </a:t>
            </a:r>
            <a:r>
              <a:rPr lang="en-US" altLang="zh-CN" sz="2400" dirty="0">
                <a:solidFill>
                  <a:srgbClr val="7030A0"/>
                </a:solidFill>
              </a:rPr>
              <a:t>some structure</a:t>
            </a:r>
            <a:r>
              <a:rPr lang="en-US" altLang="zh-CN" sz="2400" dirty="0"/>
              <a:t>, its interfaces and levels of functionality are not </a:t>
            </a:r>
            <a:r>
              <a:rPr lang="en-US" altLang="zh-CN" sz="2400" dirty="0">
                <a:solidFill>
                  <a:srgbClr val="7030A0"/>
                </a:solidFill>
              </a:rPr>
              <a:t>well separated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2563236-7120-4031-A931-DD8648F0B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MS-DOS Layer Structure  (Cont.) 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A304E6C5-98FA-4E98-8633-2B6C3F5C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1146175" y="1270000"/>
            <a:ext cx="5622925" cy="442741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6641236" y="1912795"/>
            <a:ext cx="2121764" cy="1835239"/>
          </a:xfrm>
          <a:prstGeom prst="wedgeRoundRectCallout">
            <a:avLst>
              <a:gd name="adj1" fmla="val -98923"/>
              <a:gd name="adj2" fmla="val 13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</a:rPr>
              <a:t>由于内存太小，操作系统一部分常驻内存（内核），一部分可被应用程序临时覆盖，程序退出时再将它们重新装入到内存。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DC3DDC-1832-42F0-B1E1-3528EFFD5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2.7.2 Layered Approach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1D06CE5-056C-467A-9BFF-E5B4208378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The operating system is divided into a number of </a:t>
            </a:r>
            <a:r>
              <a:rPr lang="en-US" altLang="zh-CN" sz="2400" dirty="0">
                <a:solidFill>
                  <a:srgbClr val="0000CC"/>
                </a:solidFill>
              </a:rPr>
              <a:t>layers (levels),</a:t>
            </a:r>
            <a:r>
              <a:rPr lang="en-US" altLang="zh-CN" sz="2400" dirty="0"/>
              <a:t> each built on top of lower layers.  The </a:t>
            </a:r>
            <a:r>
              <a:rPr lang="en-US" altLang="zh-CN" sz="2400" u="sng" dirty="0">
                <a:solidFill>
                  <a:srgbClr val="0000CC"/>
                </a:solidFill>
              </a:rPr>
              <a:t>bottom layer (layer 0), is the hardware</a:t>
            </a:r>
            <a:r>
              <a:rPr lang="en-US" altLang="zh-CN" sz="2400" dirty="0">
                <a:solidFill>
                  <a:srgbClr val="0000CC"/>
                </a:solidFill>
              </a:rPr>
              <a:t>;</a:t>
            </a:r>
            <a:r>
              <a:rPr lang="en-US" altLang="zh-CN" sz="2400" dirty="0"/>
              <a:t> the </a:t>
            </a:r>
            <a:r>
              <a:rPr lang="en-US" altLang="zh-CN" sz="2400" u="sng" dirty="0">
                <a:solidFill>
                  <a:srgbClr val="006600"/>
                </a:solidFill>
              </a:rPr>
              <a:t>highest (layer N) is the user interface</a:t>
            </a:r>
            <a:r>
              <a:rPr lang="en-US" altLang="zh-CN" sz="2400" dirty="0">
                <a:solidFill>
                  <a:srgbClr val="00660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With modularity, layers are selected such that each uses functions (operations) and services of only lower-level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用户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File-system </a:t>
            </a:r>
            <a:r>
              <a:rPr lang="en-US" altLang="zh-CN" sz="2400" dirty="0" smtClean="0">
                <a:solidFill>
                  <a:schemeClr val="tx2"/>
                </a:solidFill>
              </a:rPr>
              <a:t>manipulation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read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70C0"/>
                </a:solidFill>
              </a:rPr>
              <a:t> write </a:t>
            </a:r>
            <a:r>
              <a:rPr lang="en-US" altLang="zh-CN" sz="2000" dirty="0">
                <a:solidFill>
                  <a:srgbClr val="006600"/>
                </a:solidFill>
              </a:rPr>
              <a:t>files</a:t>
            </a:r>
            <a:r>
              <a:rPr lang="en-US" altLang="zh-CN" sz="2000" dirty="0"/>
              <a:t> and </a:t>
            </a:r>
            <a:r>
              <a:rPr lang="en-US" altLang="zh-CN" sz="2000" dirty="0" smtClean="0">
                <a:solidFill>
                  <a:srgbClr val="006600"/>
                </a:solidFill>
              </a:rPr>
              <a:t>directories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create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70C0"/>
                </a:solidFill>
              </a:rPr>
              <a:t>delete </a:t>
            </a:r>
            <a:r>
              <a:rPr lang="en-US" altLang="zh-CN" sz="2000" dirty="0">
                <a:solidFill>
                  <a:srgbClr val="006600"/>
                </a:solidFill>
              </a:rPr>
              <a:t>files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6600"/>
                </a:solidFill>
              </a:rPr>
              <a:t>directories 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search </a:t>
            </a:r>
            <a:r>
              <a:rPr lang="en-US" altLang="zh-CN" sz="2000" dirty="0">
                <a:solidFill>
                  <a:srgbClr val="006600"/>
                </a:solidFill>
              </a:rPr>
              <a:t>files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6600"/>
                </a:solidFill>
              </a:rPr>
              <a:t>directories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list </a:t>
            </a:r>
            <a:r>
              <a:rPr lang="en-US" altLang="zh-CN" sz="2000" dirty="0">
                <a:solidFill>
                  <a:srgbClr val="0070C0"/>
                </a:solidFill>
              </a:rPr>
              <a:t>file </a:t>
            </a:r>
            <a:r>
              <a:rPr lang="en-US" altLang="zh-CN" sz="2000" dirty="0" smtClean="0">
                <a:solidFill>
                  <a:srgbClr val="0070C0"/>
                </a:solidFill>
              </a:rPr>
              <a:t>Information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permission </a:t>
            </a:r>
            <a:r>
              <a:rPr lang="en-US" altLang="zh-CN" sz="2000" dirty="0"/>
              <a:t>management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3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5035E5-9042-42DF-AF2F-C4FA8002B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Layered Operating System (cont.)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EACC6E2-4115-46CB-838C-B5E22B75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162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91BA8E-CB1E-4B5D-A8EA-52865EBF9B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47472"/>
            <a:ext cx="7756525" cy="670433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回顾：思考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D5BA43-3812-41B1-8EFC-B91B745C75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23988"/>
            <a:ext cx="7713663" cy="5049964"/>
          </a:xfrm>
        </p:spPr>
        <p:txBody>
          <a:bodyPr/>
          <a:lstStyle/>
          <a:p>
            <a:r>
              <a:rPr lang="en-US" altLang="zh-CN" sz="2400" dirty="0"/>
              <a:t>A key design question is </a:t>
            </a:r>
            <a:r>
              <a:rPr lang="en-US" altLang="zh-CN" sz="2400" i="1" dirty="0">
                <a:solidFill>
                  <a:srgbClr val="006600"/>
                </a:solidFill>
              </a:rPr>
              <a:t>what part of </a:t>
            </a:r>
            <a:r>
              <a:rPr lang="en-US" altLang="zh-CN" sz="2400" dirty="0"/>
              <a:t>the operating system should run in </a:t>
            </a:r>
            <a:r>
              <a:rPr lang="en-US" altLang="zh-CN" sz="2400" b="1" i="1" dirty="0">
                <a:solidFill>
                  <a:srgbClr val="0000CC"/>
                </a:solidFill>
              </a:rPr>
              <a:t>supervisor mode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设计时可以考虑的一些因素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/>
              <a:t>faster performance</a:t>
            </a:r>
          </a:p>
          <a:p>
            <a:pPr lvl="1"/>
            <a:r>
              <a:rPr lang="en-US" altLang="zh-CN" sz="2000" dirty="0"/>
              <a:t>smaller code size</a:t>
            </a:r>
          </a:p>
          <a:p>
            <a:pPr lvl="1"/>
            <a:r>
              <a:rPr lang="en-US" altLang="zh-CN" sz="2000" dirty="0"/>
              <a:t>reliability of the </a:t>
            </a:r>
            <a:r>
              <a:rPr lang="en-US" altLang="zh-CN" sz="2000" dirty="0">
                <a:solidFill>
                  <a:srgbClr val="006600"/>
                </a:solidFill>
              </a:rPr>
              <a:t>kernel</a:t>
            </a:r>
          </a:p>
          <a:p>
            <a:pPr lvl="1"/>
            <a:r>
              <a:rPr lang="en-US" altLang="zh-CN" sz="2000" dirty="0"/>
              <a:t>reliability of the </a:t>
            </a:r>
            <a:r>
              <a:rPr lang="en-US" altLang="zh-CN" sz="2000" dirty="0">
                <a:solidFill>
                  <a:srgbClr val="7030A0"/>
                </a:solidFill>
              </a:rPr>
              <a:t>complete operating system </a:t>
            </a:r>
            <a:r>
              <a:rPr lang="en-US" altLang="zh-CN" sz="2000" dirty="0"/>
              <a:t>(including user-level services)</a:t>
            </a:r>
          </a:p>
          <a:p>
            <a:pPr lvl="1"/>
            <a:r>
              <a:rPr lang="en-US" altLang="zh-CN" sz="2000" dirty="0"/>
              <a:t>portability</a:t>
            </a:r>
          </a:p>
          <a:p>
            <a:pPr lvl="1"/>
            <a:r>
              <a:rPr lang="en-US" altLang="zh-CN" sz="2000" dirty="0" err="1" smtClean="0"/>
              <a:t>etc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A23E26C-2BCB-4D6B-855D-A7EB12F3B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 lvl="1"/>
            <a:r>
              <a:rPr lang="zh-CN" altLang="en-US" kern="1200" dirty="0" smtClean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回顾：</a:t>
            </a:r>
            <a:r>
              <a:rPr lang="en-US" altLang="zh-CN" kern="1200" dirty="0" smtClean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Monolithic </a:t>
            </a:r>
            <a:r>
              <a:rPr lang="en-US" altLang="zh-CN" kern="1200" dirty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kernel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9127B7-E0B9-45A2-98D4-4E594CCC74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5072928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单一内核，</a:t>
            </a:r>
            <a:r>
              <a:rPr lang="zh-CN" alt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宏内核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operating system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 in the kernel, so that the implementations of 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system calls </a:t>
            </a:r>
            <a:r>
              <a:rPr lang="en-US" altLang="zh-CN" sz="20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in supervisor mode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operating system runs with full hardware privilege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</a:t>
            </a:r>
          </a:p>
          <a:p>
            <a:pPr lvl="2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designer doesn’t have to decide which part of the operating system doesn’t need full hardware privilege</a:t>
            </a:r>
          </a:p>
          <a:p>
            <a:pPr lvl="2"/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performance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parts of the operating system to cooperate. For example, the file system and the virtual memory system can share a buffer cache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Downsize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between different parts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are often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operating system developer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a mistake</a:t>
            </a: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78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91BA8E-CB1E-4B5D-A8EA-52865EBF9B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77825"/>
            <a:ext cx="7756525" cy="4572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D5BA43-3812-41B1-8EFC-B91B745C75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23988"/>
            <a:ext cx="7713663" cy="3056572"/>
          </a:xfrm>
        </p:spPr>
        <p:txBody>
          <a:bodyPr/>
          <a:lstStyle/>
          <a:p>
            <a:r>
              <a:rPr lang="en-US" altLang="zh-CN" sz="2000" dirty="0"/>
              <a:t>UNIX – limited by hardware functionality, the original UNIX operating system had </a:t>
            </a:r>
            <a:r>
              <a:rPr lang="en-US" altLang="zh-CN" sz="2000" b="1" dirty="0">
                <a:solidFill>
                  <a:srgbClr val="0000CC"/>
                </a:solidFill>
              </a:rPr>
              <a:t>limited structuring</a:t>
            </a:r>
            <a:r>
              <a:rPr lang="en-US" altLang="zh-CN" sz="2000" dirty="0"/>
              <a:t>.  </a:t>
            </a:r>
          </a:p>
          <a:p>
            <a:r>
              <a:rPr lang="en-US" altLang="zh-CN" sz="2000" dirty="0"/>
              <a:t>The UNIX OS consists of two separable parts</a:t>
            </a:r>
          </a:p>
          <a:p>
            <a:pPr lvl="1"/>
            <a:r>
              <a:rPr lang="en-US" altLang="zh-CN" sz="1800" dirty="0">
                <a:solidFill>
                  <a:srgbClr val="7030A0"/>
                </a:solidFill>
              </a:rPr>
              <a:t>Systems programs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</a:rPr>
              <a:t>The kernel</a:t>
            </a:r>
          </a:p>
          <a:p>
            <a:pPr lvl="2"/>
            <a:r>
              <a:rPr lang="en-US" altLang="zh-CN" sz="1600" dirty="0"/>
              <a:t>Consists of everything </a:t>
            </a:r>
            <a:r>
              <a:rPr lang="en-US" altLang="zh-CN" sz="1600" u="sng" dirty="0">
                <a:solidFill>
                  <a:srgbClr val="7030A0"/>
                </a:solidFill>
              </a:rPr>
              <a:t>below</a:t>
            </a:r>
            <a:r>
              <a:rPr lang="en-US" altLang="zh-CN" sz="1600" u="sng" dirty="0">
                <a:solidFill>
                  <a:srgbClr val="C00000"/>
                </a:solidFill>
              </a:rPr>
              <a:t> </a:t>
            </a:r>
            <a:r>
              <a:rPr lang="en-US" altLang="zh-CN" sz="1600" dirty="0"/>
              <a:t>the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system-call interface </a:t>
            </a:r>
            <a:r>
              <a:rPr lang="en-US" altLang="zh-CN" sz="1600" dirty="0"/>
              <a:t>and </a:t>
            </a:r>
            <a:r>
              <a:rPr lang="en-US" altLang="zh-CN" sz="1600" u="sng" dirty="0">
                <a:solidFill>
                  <a:srgbClr val="7030A0"/>
                </a:solidFill>
              </a:rPr>
              <a:t>above</a:t>
            </a:r>
            <a:r>
              <a:rPr lang="en-US" altLang="zh-CN" sz="1600" dirty="0">
                <a:solidFill>
                  <a:srgbClr val="0000CC"/>
                </a:solidFill>
              </a:rPr>
              <a:t> the physical hardware</a:t>
            </a:r>
          </a:p>
          <a:p>
            <a:pPr lvl="2"/>
            <a:r>
              <a:rPr lang="en-US" altLang="zh-CN" sz="1600" dirty="0"/>
              <a:t>Provides the </a:t>
            </a:r>
            <a:r>
              <a:rPr lang="en-US" altLang="zh-CN" sz="1600" dirty="0">
                <a:solidFill>
                  <a:srgbClr val="006600"/>
                </a:solidFill>
              </a:rPr>
              <a:t>file system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0000CC"/>
                </a:solidFill>
              </a:rPr>
              <a:t>CPU scheduling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memory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management</a:t>
            </a:r>
            <a:r>
              <a:rPr lang="en-US" altLang="zh-CN" sz="1600" dirty="0"/>
              <a:t>, and </a:t>
            </a:r>
            <a:r>
              <a:rPr lang="en-US" altLang="zh-CN" sz="1600" dirty="0">
                <a:solidFill>
                  <a:srgbClr val="0000CC"/>
                </a:solidFill>
              </a:rPr>
              <a:t>other operating-system </a:t>
            </a:r>
            <a:r>
              <a:rPr lang="en-US" altLang="zh-CN" sz="1600" dirty="0" smtClean="0">
                <a:solidFill>
                  <a:srgbClr val="0000CC"/>
                </a:solidFill>
              </a:rPr>
              <a:t>functions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" name="圆角矩形标注 4"/>
          <p:cNvSpPr/>
          <p:nvPr/>
        </p:nvSpPr>
        <p:spPr>
          <a:xfrm>
            <a:off x="2093977" y="4822635"/>
            <a:ext cx="3776472" cy="493776"/>
          </a:xfrm>
          <a:prstGeom prst="wedgeRoundRectCallout">
            <a:avLst>
              <a:gd name="adj1" fmla="val -33318"/>
              <a:gd name="adj2" fmla="val 1934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Monolithic </a:t>
            </a:r>
            <a:r>
              <a:rPr lang="en-US" altLang="zh-CN" dirty="0" smtClean="0">
                <a:solidFill>
                  <a:srgbClr val="000000"/>
                </a:solidFill>
              </a:rPr>
              <a:t>kernel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b="1" i="1" dirty="0" smtClean="0">
                <a:solidFill>
                  <a:srgbClr val="C00000"/>
                </a:solidFill>
              </a:rPr>
              <a:t>宏内核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C510220E-CB07-4999-AE08-287D5557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61" y="1335024"/>
            <a:ext cx="4315904" cy="399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F7653F-471F-4F7F-939E-EDAC67A00F13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2066545" y="5513832"/>
            <a:ext cx="3776472" cy="493776"/>
          </a:xfrm>
          <a:prstGeom prst="wedgeRoundRectCallout">
            <a:avLst>
              <a:gd name="adj1" fmla="val -33318"/>
              <a:gd name="adj2" fmla="val 1934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Monolithic </a:t>
            </a:r>
            <a:r>
              <a:rPr lang="en-US" altLang="zh-CN" dirty="0" smtClean="0">
                <a:solidFill>
                  <a:srgbClr val="000000"/>
                </a:solidFill>
              </a:rPr>
              <a:t>kernel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宏内核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c23956f2955046d8fcf633e45d94f134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2" y="1150619"/>
            <a:ext cx="4518660" cy="514917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UNIX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层次结构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155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1FD7BCD-085C-4590-9591-1AC3FE3B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615088" y="1227988"/>
            <a:ext cx="5916341" cy="4510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772588" y="5034691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hardware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772588" y="3215473"/>
            <a:ext cx="1738365" cy="1034980"/>
          </a:xfrm>
          <a:prstGeom prst="wedgeRoundRectCallout">
            <a:avLst>
              <a:gd name="adj1" fmla="val -64763"/>
              <a:gd name="adj2" fmla="val 1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内核：</a:t>
            </a:r>
            <a:r>
              <a:rPr lang="zh-CN" altLang="en-US" dirty="0" smtClean="0">
                <a:solidFill>
                  <a:schemeClr val="tx1"/>
                </a:solidFill>
              </a:rPr>
              <a:t>系统调用接口以下，硬件以上；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918288" y="2240366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系统程序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340096" y="4527435"/>
            <a:ext cx="3422904" cy="316387"/>
          </a:xfrm>
          <a:prstGeom prst="wedgeRoundRectCallout">
            <a:avLst>
              <a:gd name="adj1" fmla="val -56730"/>
              <a:gd name="adj2" fmla="val 2203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类似于</a:t>
            </a:r>
            <a:r>
              <a:rPr lang="en-US" altLang="zh-CN" sz="1600" dirty="0" smtClean="0">
                <a:solidFill>
                  <a:schemeClr val="tx1"/>
                </a:solidFill>
              </a:rPr>
              <a:t>Windows NT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HAL(</a:t>
            </a:r>
            <a:r>
              <a:rPr lang="zh-CN" altLang="en-US" sz="1600" dirty="0" smtClean="0">
                <a:solidFill>
                  <a:schemeClr val="tx1"/>
                </a:solidFill>
              </a:rPr>
              <a:t>见下页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8288" y="1246887"/>
            <a:ext cx="1380324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91BA8E-CB1E-4B5D-A8EA-52865EBF9B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77825"/>
            <a:ext cx="7756525" cy="4572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D5BA43-3812-41B1-8EFC-B91B745C75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4220" y="3191256"/>
            <a:ext cx="7713663" cy="2807208"/>
          </a:xfrm>
        </p:spPr>
        <p:txBody>
          <a:bodyPr/>
          <a:lstStyle/>
          <a:p>
            <a:pPr eaLnBrk="1" hangingPunct="1"/>
            <a:r>
              <a:rPr lang="zh-CN" altLang="zh-CN" sz="1600" dirty="0">
                <a:solidFill>
                  <a:srgbClr val="0000CC"/>
                </a:solidFill>
              </a:rPr>
              <a:t>硬件抽象层（</a:t>
            </a:r>
            <a:r>
              <a:rPr lang="en-US" altLang="zh-CN" sz="1600" dirty="0">
                <a:solidFill>
                  <a:srgbClr val="0000CC"/>
                </a:solidFill>
              </a:rPr>
              <a:t>Hardware Abstraction Layer</a:t>
            </a:r>
            <a:r>
              <a:rPr lang="zh-CN" altLang="zh-CN" sz="1600" dirty="0">
                <a:solidFill>
                  <a:srgbClr val="0000CC"/>
                </a:solidFill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</a:rPr>
              <a:t>HAL</a:t>
            </a:r>
            <a:r>
              <a:rPr lang="zh-CN" altLang="zh-CN" sz="1600" dirty="0" smtClean="0">
                <a:solidFill>
                  <a:srgbClr val="0000CC"/>
                </a:solidFill>
              </a:rPr>
              <a:t>）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是</a:t>
            </a:r>
            <a:r>
              <a:rPr lang="zh-CN" altLang="zh-CN" sz="1600" dirty="0"/>
              <a:t>对架构和硬件相关性的封装</a:t>
            </a:r>
            <a:r>
              <a:rPr lang="zh-CN" altLang="zh-CN" sz="1600" dirty="0" smtClean="0"/>
              <a:t>。主要是</a:t>
            </a:r>
            <a:r>
              <a:rPr lang="zh-CN" altLang="zh-CN" sz="1600" dirty="0"/>
              <a:t>为了</a:t>
            </a:r>
            <a:r>
              <a:rPr lang="en-US" altLang="zh-CN" sz="1600" dirty="0"/>
              <a:t>Windows NT</a:t>
            </a:r>
            <a:r>
              <a:rPr lang="zh-CN" altLang="zh-CN" sz="1600" dirty="0"/>
              <a:t>的可移植性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eaLnBrk="1" hangingPunct="1"/>
            <a:r>
              <a:rPr lang="zh-CN" altLang="en-US" sz="1600" dirty="0">
                <a:solidFill>
                  <a:srgbClr val="0000CC"/>
                </a:solidFill>
              </a:rPr>
              <a:t>内核</a:t>
            </a:r>
            <a:r>
              <a:rPr lang="zh-CN" altLang="en-US" sz="1600" dirty="0" smtClean="0">
                <a:solidFill>
                  <a:srgbClr val="0000CC"/>
                </a:solidFill>
              </a:rPr>
              <a:t>：</a:t>
            </a:r>
            <a:r>
              <a:rPr lang="zh-CN" altLang="en-US" sz="1600" dirty="0"/>
              <a:t>主要</a:t>
            </a:r>
            <a:r>
              <a:rPr lang="zh-CN" altLang="zh-CN" sz="1600" dirty="0" smtClean="0"/>
              <a:t>提供</a:t>
            </a:r>
            <a:r>
              <a:rPr lang="zh-CN" altLang="en-US" sz="1600" dirty="0" smtClean="0"/>
              <a:t>进（线）程</a:t>
            </a:r>
            <a:r>
              <a:rPr lang="zh-CN" altLang="zh-CN" sz="1600" dirty="0" smtClean="0"/>
              <a:t>调度</a:t>
            </a:r>
            <a:r>
              <a:rPr lang="zh-CN" altLang="zh-CN" sz="1600" dirty="0"/>
              <a:t>、同步和</a:t>
            </a:r>
            <a:r>
              <a:rPr lang="zh-CN" altLang="zh-CN" sz="1600" dirty="0" smtClean="0"/>
              <a:t>中断处理</a:t>
            </a:r>
            <a:r>
              <a:rPr lang="zh-CN" altLang="en-US" sz="1600" dirty="0" smtClean="0"/>
              <a:t>等</a:t>
            </a:r>
            <a:r>
              <a:rPr lang="zh-CN" altLang="zh-CN" sz="1600" dirty="0" smtClean="0"/>
              <a:t>服务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eaLnBrk="1" hangingPunct="1"/>
            <a:r>
              <a:rPr lang="zh-CN" altLang="zh-CN" sz="1600" dirty="0">
                <a:solidFill>
                  <a:srgbClr val="0000CC"/>
                </a:solidFill>
              </a:rPr>
              <a:t>执行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提供其他常用</a:t>
            </a:r>
            <a:r>
              <a:rPr lang="zh-CN" altLang="zh-CN" sz="1600" dirty="0"/>
              <a:t>的操作系统功能，包括</a:t>
            </a:r>
            <a:r>
              <a:rPr lang="zh-CN" altLang="zh-CN" sz="1600" dirty="0">
                <a:solidFill>
                  <a:srgbClr val="7030A0"/>
                </a:solidFill>
              </a:rPr>
              <a:t>存储管理</a:t>
            </a:r>
            <a:r>
              <a:rPr lang="zh-CN" altLang="zh-CN" sz="1600" dirty="0"/>
              <a:t>、</a:t>
            </a:r>
            <a:r>
              <a:rPr lang="zh-CN" altLang="zh-CN" sz="1600" dirty="0">
                <a:solidFill>
                  <a:srgbClr val="7030A0"/>
                </a:solidFill>
              </a:rPr>
              <a:t>文件系统</a:t>
            </a:r>
            <a:r>
              <a:rPr lang="zh-CN" altLang="zh-CN" sz="1600" dirty="0"/>
              <a:t>和</a:t>
            </a:r>
            <a:r>
              <a:rPr lang="zh-CN" altLang="zh-CN" sz="1600" dirty="0">
                <a:solidFill>
                  <a:srgbClr val="7030A0"/>
                </a:solidFill>
              </a:rPr>
              <a:t>一些进程</a:t>
            </a:r>
            <a:r>
              <a:rPr lang="zh-CN" altLang="zh-CN" sz="1600" dirty="0" smtClean="0"/>
              <a:t>管理</a:t>
            </a:r>
            <a:r>
              <a:rPr lang="zh-CN" altLang="zh-CN" sz="1600" dirty="0"/>
              <a:t>。</a:t>
            </a:r>
            <a:r>
              <a:rPr lang="zh-CN" altLang="zh-CN" sz="1600" dirty="0">
                <a:solidFill>
                  <a:srgbClr val="7030A0"/>
                </a:solidFill>
              </a:rPr>
              <a:t>系统调用</a:t>
            </a:r>
            <a:r>
              <a:rPr lang="zh-CN" altLang="zh-CN" sz="1600" dirty="0"/>
              <a:t>也由其来</a:t>
            </a:r>
            <a:r>
              <a:rPr lang="zh-CN" altLang="zh-CN" sz="1600" dirty="0" smtClean="0"/>
              <a:t>处理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eaLnBrk="1" hangingPunct="1"/>
            <a:r>
              <a:rPr lang="zh-CN" altLang="en-US" sz="1600" dirty="0">
                <a:solidFill>
                  <a:srgbClr val="0000CC"/>
                </a:solidFill>
              </a:rPr>
              <a:t>应用程序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Windows </a:t>
            </a:r>
            <a:r>
              <a:rPr lang="en-US" altLang="zh-CN" sz="1600" dirty="0"/>
              <a:t>NT</a:t>
            </a:r>
            <a:r>
              <a:rPr lang="zh-CN" altLang="zh-CN" sz="1600" dirty="0"/>
              <a:t>提供了三个环境子系统：</a:t>
            </a:r>
            <a:r>
              <a:rPr lang="en-US" altLang="zh-CN" sz="1600" dirty="0"/>
              <a:t>Win32</a:t>
            </a:r>
            <a:r>
              <a:rPr lang="zh-CN" altLang="zh-CN" sz="1600" dirty="0"/>
              <a:t>、</a:t>
            </a:r>
            <a:r>
              <a:rPr lang="en-US" altLang="zh-CN" sz="1600" dirty="0"/>
              <a:t>POSIX</a:t>
            </a:r>
            <a:r>
              <a:rPr lang="zh-CN" altLang="zh-CN" sz="1600" dirty="0"/>
              <a:t>和</a:t>
            </a:r>
            <a:r>
              <a:rPr lang="en-US" altLang="zh-CN" sz="1600" dirty="0"/>
              <a:t>OS/2</a:t>
            </a:r>
            <a:r>
              <a:rPr lang="zh-CN" altLang="zh-CN" sz="1600" dirty="0"/>
              <a:t>。用这些</a:t>
            </a:r>
            <a:r>
              <a:rPr lang="en-US" altLang="zh-CN" sz="1600" dirty="0"/>
              <a:t>API</a:t>
            </a:r>
            <a:r>
              <a:rPr lang="zh-CN" altLang="zh-CN" sz="1600" dirty="0"/>
              <a:t>中任何一个编写的应用程序都</a:t>
            </a:r>
            <a:r>
              <a:rPr lang="zh-CN" altLang="zh-CN" sz="1600" dirty="0" smtClean="0"/>
              <a:t>可以在</a:t>
            </a:r>
            <a:r>
              <a:rPr lang="en-US" altLang="zh-CN" sz="1600" dirty="0"/>
              <a:t>Windows NT</a:t>
            </a:r>
            <a:r>
              <a:rPr lang="zh-CN" altLang="zh-CN" sz="1600" dirty="0" smtClean="0"/>
              <a:t>上运行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POSIX--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ortable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perating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，其中的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表示对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API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的传承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b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4" y="1179577"/>
            <a:ext cx="5578003" cy="174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9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90" y="1326103"/>
            <a:ext cx="5441795" cy="43155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00471" y="5786366"/>
            <a:ext cx="335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 txBox="1">
            <a:spLocks/>
          </p:cNvSpPr>
          <p:nvPr/>
        </p:nvSpPr>
        <p:spPr bwMode="auto">
          <a:xfrm>
            <a:off x="694944" y="33933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Android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Android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074" name="Picture 2" descr="https://img-blog.csdn.net/20150718150809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" y="931985"/>
            <a:ext cx="8053753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用户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Communications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Processes </a:t>
            </a:r>
            <a:r>
              <a:rPr lang="en-US" altLang="zh-CN" sz="2400" dirty="0"/>
              <a:t>may exchange </a:t>
            </a:r>
            <a:r>
              <a:rPr lang="en-US" altLang="zh-CN" sz="2400" dirty="0" smtClean="0"/>
              <a:t>information</a:t>
            </a:r>
          </a:p>
          <a:p>
            <a:pPr lvl="2"/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on the same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computer</a:t>
            </a:r>
          </a:p>
          <a:p>
            <a:pPr lvl="2"/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between computers</a:t>
            </a:r>
            <a:r>
              <a:rPr lang="en-US" altLang="zh-CN" sz="2000" dirty="0"/>
              <a:t> over a </a:t>
            </a:r>
            <a:r>
              <a:rPr lang="en-US" altLang="zh-CN" sz="2000" dirty="0" smtClean="0"/>
              <a:t>network</a:t>
            </a:r>
          </a:p>
          <a:p>
            <a:pPr lvl="1"/>
            <a:r>
              <a:rPr lang="en-US" altLang="zh-CN" sz="2400" dirty="0"/>
              <a:t>Communications may </a:t>
            </a:r>
            <a:r>
              <a:rPr lang="en-US" altLang="zh-CN" sz="2400" dirty="0" smtClean="0"/>
              <a:t>be</a:t>
            </a:r>
          </a:p>
          <a:p>
            <a:pPr lvl="2"/>
            <a:r>
              <a:rPr lang="en-US" altLang="zh-CN" sz="2000" dirty="0" smtClean="0"/>
              <a:t>via </a:t>
            </a:r>
            <a:r>
              <a:rPr lang="en-US" altLang="zh-CN" sz="2000" dirty="0">
                <a:solidFill>
                  <a:schemeClr val="tx2"/>
                </a:solidFill>
              </a:rPr>
              <a:t>shared </a:t>
            </a:r>
            <a:r>
              <a:rPr lang="en-US" altLang="zh-CN" sz="2000" dirty="0" smtClean="0">
                <a:solidFill>
                  <a:schemeClr val="tx2"/>
                </a:solidFill>
              </a:rPr>
              <a:t>memory</a:t>
            </a:r>
          </a:p>
          <a:p>
            <a:pPr lvl="2"/>
            <a:r>
              <a:rPr lang="en-US" altLang="zh-CN" sz="2000" dirty="0" smtClean="0"/>
              <a:t>through </a:t>
            </a:r>
            <a:r>
              <a:rPr lang="en-US" altLang="zh-CN" sz="2000" dirty="0">
                <a:solidFill>
                  <a:schemeClr val="tx2"/>
                </a:solidFill>
              </a:rPr>
              <a:t>message passing</a:t>
            </a:r>
            <a:r>
              <a:rPr lang="en-US" altLang="zh-CN" sz="2000" dirty="0"/>
              <a:t> (packets moved by the OS)</a:t>
            </a:r>
            <a:endParaRPr lang="en-US" altLang="zh-CN" sz="16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73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Microkernel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Moves</a:t>
            </a:r>
            <a:r>
              <a:rPr lang="en-US" altLang="zh-CN" sz="2400" dirty="0" smtClean="0"/>
              <a:t> </a:t>
            </a:r>
            <a:r>
              <a:rPr lang="en-US" altLang="zh-CN" sz="2400" u="sng" dirty="0">
                <a:solidFill>
                  <a:srgbClr val="7030A0"/>
                </a:solidFill>
              </a:rPr>
              <a:t>as much </a:t>
            </a:r>
            <a:r>
              <a:rPr lang="en-US" altLang="zh-CN" sz="2400" dirty="0">
                <a:solidFill>
                  <a:srgbClr val="0000CC"/>
                </a:solidFill>
              </a:rPr>
              <a:t>from the </a:t>
            </a:r>
            <a:r>
              <a:rPr lang="en-US" altLang="zh-CN" sz="2400" i="1" u="sng" dirty="0">
                <a:solidFill>
                  <a:srgbClr val="7030A0"/>
                </a:solidFill>
              </a:rPr>
              <a:t>kernel </a:t>
            </a:r>
            <a:r>
              <a:rPr lang="en-US" altLang="zh-CN" sz="2400" dirty="0">
                <a:solidFill>
                  <a:srgbClr val="006600"/>
                </a:solidFill>
              </a:rPr>
              <a:t>into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“</a:t>
            </a:r>
            <a:r>
              <a:rPr lang="en-US" altLang="zh-CN" sz="2400" i="1" u="sng" dirty="0">
                <a:solidFill>
                  <a:srgbClr val="7030A0"/>
                </a:solidFill>
              </a:rPr>
              <a:t>user</a:t>
            </a:r>
            <a:r>
              <a:rPr lang="en-US" altLang="zh-CN" sz="2400" u="sng" dirty="0">
                <a:solidFill>
                  <a:srgbClr val="7030A0"/>
                </a:solidFill>
              </a:rPr>
              <a:t>” space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interface consists of 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low-level functions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applications, sending messages, accessing device hardware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system, such as file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device driver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as </a:t>
            </a:r>
            <a:r>
              <a:rPr lang="en-US" altLang="zh-CN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user-level process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services running as processes are called servers</a:t>
            </a:r>
          </a:p>
          <a:p>
            <a:r>
              <a:rPr lang="en-US" altLang="zh-CN" sz="2400" b="1" u="sng" dirty="0" smtClean="0"/>
              <a:t>Communication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takes place </a:t>
            </a:r>
            <a:r>
              <a:rPr lang="en-US" altLang="zh-CN" sz="2400" dirty="0">
                <a:solidFill>
                  <a:srgbClr val="006600"/>
                </a:solidFill>
              </a:rPr>
              <a:t>between</a:t>
            </a:r>
            <a:r>
              <a:rPr lang="en-US" altLang="zh-CN" sz="2400" dirty="0">
                <a:solidFill>
                  <a:srgbClr val="0000CC"/>
                </a:solidFill>
              </a:rPr>
              <a:t> user modules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u="sng" dirty="0" smtClean="0">
                <a:solidFill>
                  <a:srgbClr val="0000CC"/>
                </a:solidFill>
              </a:rPr>
              <a:t>kerne</a:t>
            </a:r>
            <a:r>
              <a:rPr lang="en-US" altLang="zh-CN" sz="2400" dirty="0" smtClean="0"/>
              <a:t>l using </a:t>
            </a:r>
            <a:r>
              <a:rPr lang="en-US" altLang="zh-CN" sz="2400" dirty="0">
                <a:solidFill>
                  <a:srgbClr val="0070C0"/>
                </a:solidFill>
              </a:rPr>
              <a:t>message </a:t>
            </a:r>
            <a:r>
              <a:rPr lang="en-US" altLang="zh-CN" sz="2400" dirty="0" smtClean="0">
                <a:solidFill>
                  <a:srgbClr val="0070C0"/>
                </a:solidFill>
              </a:rPr>
              <a:t>passing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华</a:t>
            </a:r>
            <a:r>
              <a:rPr lang="zh-CN" altLang="en-US" sz="2000" dirty="0"/>
              <a:t>为的鸿蒙</a:t>
            </a:r>
            <a:r>
              <a:rPr lang="zh-CN" altLang="en-US" sz="2000" dirty="0" smtClean="0"/>
              <a:t>操作系统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微内核结构</a:t>
            </a:r>
            <a:endParaRPr lang="en-US" altLang="zh-CN" sz="2000" dirty="0" smtClean="0"/>
          </a:p>
          <a:p>
            <a:r>
              <a:rPr lang="en-US" altLang="zh-CN" sz="2000" dirty="0"/>
              <a:t>Mach</a:t>
            </a:r>
            <a:r>
              <a:rPr lang="zh-CN" altLang="en-US" sz="2000" dirty="0"/>
              <a:t>微</a:t>
            </a:r>
            <a:r>
              <a:rPr lang="zh-CN" altLang="en-US" sz="2000" dirty="0" smtClean="0"/>
              <a:t>内核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Macintosh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）系统基于</a:t>
            </a:r>
            <a:r>
              <a:rPr lang="en-US" altLang="zh-CN" sz="1800" dirty="0" err="1" smtClean="0"/>
              <a:t>mach</a:t>
            </a:r>
            <a:r>
              <a:rPr lang="zh-CN" altLang="en-US" sz="1800" dirty="0" smtClean="0"/>
              <a:t>微内核结构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endParaRPr lang="en-US" altLang="zh-CN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BA77D18-6572-49F5-8817-B7066B0394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Microkernel System Structure </a:t>
            </a:r>
            <a:endParaRPr lang="en-US" altLang="zh-CN" sz="2400"/>
          </a:p>
        </p:txBody>
      </p:sp>
      <p:pic>
        <p:nvPicPr>
          <p:cNvPr id="45059" name="Picture 2" descr="2_14.pdf">
            <a:extLst>
              <a:ext uri="{FF2B5EF4-FFF2-40B4-BE49-F238E27FC236}">
                <a16:creationId xmlns:a16="http://schemas.microsoft.com/office/drawing/2014/main" id="{2A87B1B2-5C71-491F-830F-4348838E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413731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52443" y="5155430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a typical microkernel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E57CF4-FC1E-467A-BA44-4ED31D0CF9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Mac OS X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Structure（iOS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737DDE3-849A-43C8-99CC-1C86254F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417" r="781" b="10417"/>
          <a:stretch>
            <a:fillRect/>
          </a:stretch>
        </p:blipFill>
        <p:spPr bwMode="auto">
          <a:xfrm>
            <a:off x="1378805" y="1222039"/>
            <a:ext cx="5917518" cy="290190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1676607" y="2340864"/>
            <a:ext cx="2511345" cy="434086"/>
          </a:xfrm>
          <a:prstGeom prst="wedgeRoundRectCallout">
            <a:avLst>
              <a:gd name="adj1" fmla="val 27108"/>
              <a:gd name="adj2" fmla="val 100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BSD (</a:t>
            </a:r>
            <a:r>
              <a:rPr lang="en-US" altLang="zh-CN" sz="1200" u="sng" dirty="0">
                <a:solidFill>
                  <a:srgbClr val="FF0000"/>
                </a:solidFill>
              </a:rPr>
              <a:t>B</a:t>
            </a:r>
            <a:r>
              <a:rPr lang="en-US" altLang="zh-CN" sz="1200" dirty="0">
                <a:solidFill>
                  <a:srgbClr val="000000"/>
                </a:solidFill>
              </a:rPr>
              <a:t>erkeley</a:t>
            </a:r>
            <a:r>
              <a:rPr lang="en-US" altLang="zh-CN" sz="1200" b="1" u="sng" dirty="0">
                <a:solidFill>
                  <a:srgbClr val="FF0000"/>
                </a:solidFill>
              </a:rPr>
              <a:t> S</a:t>
            </a:r>
            <a:r>
              <a:rPr lang="en-US" altLang="zh-CN" sz="1200" dirty="0">
                <a:solidFill>
                  <a:srgbClr val="000000"/>
                </a:solidFill>
              </a:rPr>
              <a:t>oftware </a:t>
            </a:r>
            <a:r>
              <a:rPr lang="en-US" altLang="zh-CN" sz="1200" b="1" u="sng" dirty="0">
                <a:solidFill>
                  <a:srgbClr val="FF0000"/>
                </a:solidFill>
              </a:rPr>
              <a:t>D</a:t>
            </a:r>
            <a:r>
              <a:rPr lang="en-US" altLang="zh-CN" sz="1200" dirty="0">
                <a:solidFill>
                  <a:srgbClr val="000000"/>
                </a:solidFill>
              </a:rPr>
              <a:t>istribution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40" y="4379976"/>
            <a:ext cx="7351712" cy="14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Mac(Macintosh)</a:t>
            </a:r>
            <a:r>
              <a:rPr lang="zh-CN" altLang="en-US" sz="1800" dirty="0" smtClean="0"/>
              <a:t>系统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基于</a:t>
            </a:r>
            <a:r>
              <a:rPr lang="en-US" altLang="zh-CN" sz="1600" dirty="0" smtClean="0"/>
              <a:t>Mach</a:t>
            </a:r>
            <a:r>
              <a:rPr lang="zh-CN" altLang="en-US" sz="1600" dirty="0" smtClean="0"/>
              <a:t>微内核设计，可运行</a:t>
            </a:r>
            <a:r>
              <a:rPr lang="en-US" altLang="zh-CN" sz="1600" dirty="0" smtClean="0"/>
              <a:t>Mach-O</a:t>
            </a:r>
            <a:r>
              <a:rPr lang="zh-CN" altLang="en-US" sz="1600" dirty="0" smtClean="0"/>
              <a:t>格式的可执行文件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其内核也包括了</a:t>
            </a:r>
            <a:r>
              <a:rPr lang="en-US" altLang="zh-CN" sz="1600" dirty="0" smtClean="0"/>
              <a:t>BSD</a:t>
            </a:r>
            <a:r>
              <a:rPr lang="zh-CN" altLang="en-US" sz="1600" dirty="0" smtClean="0"/>
              <a:t>内核，对</a:t>
            </a:r>
            <a:r>
              <a:rPr lang="en-US" altLang="zh-CN" sz="1600" dirty="0" smtClean="0"/>
              <a:t>BSD UNIX</a:t>
            </a:r>
            <a:r>
              <a:rPr lang="zh-CN" altLang="en-US" sz="1600" dirty="0" smtClean="0"/>
              <a:t>应用程序有很好的支持</a:t>
            </a:r>
            <a:endParaRPr lang="en-US" altLang="zh-CN" sz="1600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上可很好地运行</a:t>
            </a:r>
            <a:r>
              <a:rPr lang="en-US" altLang="zh-CN" sz="1800" dirty="0" smtClean="0"/>
              <a:t>UNIX</a:t>
            </a:r>
            <a:r>
              <a:rPr lang="zh-CN" altLang="en-US" sz="1800" dirty="0" smtClean="0"/>
              <a:t>应用程序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6081">
            <a:extLst>
              <a:ext uri="{FF2B5EF4-FFF2-40B4-BE49-F238E27FC236}">
                <a16:creationId xmlns:a16="http://schemas.microsoft.com/office/drawing/2014/main" id="{526CE586-1604-4A9B-AAD1-ABBBC2C90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Mach</a:t>
            </a:r>
          </a:p>
        </p:txBody>
      </p:sp>
      <p:sp>
        <p:nvSpPr>
          <p:cNvPr id="47107" name="文本占位符 46082">
            <a:extLst>
              <a:ext uri="{FF2B5EF4-FFF2-40B4-BE49-F238E27FC236}">
                <a16:creationId xmlns:a16="http://schemas.microsoft.com/office/drawing/2014/main" id="{5D972C0E-9137-4F32-AE2A-612CB1A9B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u="sng" dirty="0">
                <a:solidFill>
                  <a:srgbClr val="FF0000"/>
                </a:solidFill>
              </a:rPr>
              <a:t>Mach</a:t>
            </a:r>
            <a:r>
              <a:rPr lang="zh-CN" altLang="en-US" sz="2000" dirty="0"/>
              <a:t>是一个由卡内基梅隆大学开发的用于支持操作系统研究</a:t>
            </a:r>
            <a:r>
              <a:rPr lang="zh-CN" altLang="en-US" sz="2000" dirty="0" smtClean="0"/>
              <a:t>的一个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操作系统内核</a:t>
            </a:r>
            <a:endParaRPr lang="en-US" altLang="zh-CN" sz="2000" u="sng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600" dirty="0" smtClean="0"/>
              <a:t>为了</a:t>
            </a:r>
            <a:r>
              <a:rPr lang="zh-CN" altLang="en-US" sz="1600" dirty="0"/>
              <a:t>用于操作系统之</a:t>
            </a:r>
            <a:r>
              <a:rPr lang="zh-CN" altLang="en-US" sz="1600" dirty="0" smtClean="0"/>
              <a:t>研究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强调分布式</a:t>
            </a:r>
            <a:r>
              <a:rPr lang="zh-CN" altLang="en-US" sz="1600" dirty="0"/>
              <a:t>与并行</a:t>
            </a:r>
            <a:r>
              <a:rPr lang="zh-CN" altLang="en-US" sz="1600" dirty="0" smtClean="0"/>
              <a:t>运算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有的</a:t>
            </a:r>
            <a:r>
              <a:rPr lang="en-US" altLang="zh-CN" sz="1600" dirty="0" smtClean="0"/>
              <a:t>Mac OS</a:t>
            </a:r>
            <a:r>
              <a:rPr lang="zh-CN" altLang="en-US" sz="1600" dirty="0" smtClean="0"/>
              <a:t>使用了</a:t>
            </a:r>
            <a:r>
              <a:rPr lang="en-US" altLang="zh-CN" sz="1600" dirty="0" smtClean="0"/>
              <a:t>Mach</a:t>
            </a:r>
            <a:r>
              <a:rPr lang="zh-CN" altLang="en-US" sz="1600" dirty="0" smtClean="0"/>
              <a:t>内核</a:t>
            </a:r>
            <a:endParaRPr lang="zh-CN" altLang="en-US" sz="1600" dirty="0"/>
          </a:p>
          <a:p>
            <a:r>
              <a:rPr lang="zh-CN" altLang="en-US" sz="2000" b="1" dirty="0">
                <a:solidFill>
                  <a:srgbClr val="006600"/>
                </a:solidFill>
              </a:rPr>
              <a:t>设计Mach的目的是替代传统的UNIX内核</a:t>
            </a:r>
          </a:p>
          <a:p>
            <a:r>
              <a:rPr lang="zh-CN" altLang="en-US" sz="2000" dirty="0">
                <a:solidFill>
                  <a:srgbClr val="0000CC"/>
                </a:solidFill>
              </a:rPr>
              <a:t>Mach是一个真正的</a:t>
            </a:r>
            <a:r>
              <a:rPr lang="zh-CN" altLang="en-US" sz="2000" b="1" dirty="0">
                <a:solidFill>
                  <a:srgbClr val="0000CC"/>
                </a:solidFill>
              </a:rPr>
              <a:t>微内核系统</a:t>
            </a:r>
            <a:r>
              <a:rPr lang="zh-CN" altLang="en-US" sz="2000" dirty="0"/>
              <a:t>，是最早实现的微核心操作系统之一，是许多其它相似的项目的标准</a:t>
            </a:r>
          </a:p>
          <a:p>
            <a:r>
              <a:rPr lang="zh-CN" altLang="en-US" sz="2000" dirty="0"/>
              <a:t>Mach的开发者意欲取名为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 smtClean="0">
                <a:solidFill>
                  <a:srgbClr val="FF0000"/>
                </a:solidFill>
              </a:rPr>
              <a:t>UCK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mʌtʃ</a:t>
            </a:r>
            <a:r>
              <a:rPr lang="zh-CN" altLang="en-US" sz="2000" dirty="0"/>
              <a:t>）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ulti-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ser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ernel，或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ultiprocessor 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niversal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</a:t>
            </a:r>
          </a:p>
          <a:p>
            <a:pPr marL="1588" lvl="1" indent="455613"/>
            <a:r>
              <a:rPr lang="zh-CN" altLang="en-US" sz="1700" dirty="0"/>
              <a:t>开发者的一个意大利同事错将</a:t>
            </a:r>
            <a:r>
              <a:rPr lang="zh-CN" altLang="en-US" sz="1700" dirty="0">
                <a:solidFill>
                  <a:srgbClr val="FF0000"/>
                </a:solidFill>
              </a:rPr>
              <a:t>MUCK</a:t>
            </a:r>
            <a:r>
              <a:rPr lang="zh-CN" altLang="en-US" sz="1700" dirty="0"/>
              <a:t>发音为</a:t>
            </a:r>
            <a:r>
              <a:rPr lang="zh-CN" altLang="en-US" sz="1700" dirty="0" smtClean="0">
                <a:solidFill>
                  <a:srgbClr val="FF0000"/>
                </a:solidFill>
              </a:rPr>
              <a:t>MACH </a:t>
            </a:r>
            <a:r>
              <a:rPr lang="zh-CN" altLang="en-US" sz="1700" dirty="0"/>
              <a:t>（</a:t>
            </a:r>
            <a:r>
              <a:rPr lang="en-US" altLang="zh-CN" sz="1700" dirty="0" err="1"/>
              <a:t>mɑːk</a:t>
            </a:r>
            <a:r>
              <a:rPr lang="en-US" altLang="zh-CN" sz="1700" dirty="0"/>
              <a:t>; </a:t>
            </a:r>
            <a:r>
              <a:rPr lang="en-US" altLang="zh-CN" sz="1700" dirty="0" err="1"/>
              <a:t>mæk</a:t>
            </a:r>
            <a:r>
              <a:rPr lang="zh-CN" altLang="en-US" sz="17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7105">
            <a:extLst>
              <a:ext uri="{FF2B5EF4-FFF2-40B4-BE49-F238E27FC236}">
                <a16:creationId xmlns:a16="http://schemas.microsoft.com/office/drawing/2014/main" id="{B30EFB1B-5669-4274-800E-E28C72D2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：BSD</a:t>
            </a:r>
            <a:endParaRPr lang="zh-CN" altLang="en-US" dirty="0"/>
          </a:p>
        </p:txBody>
      </p:sp>
      <p:sp>
        <p:nvSpPr>
          <p:cNvPr id="48131" name="文本占位符 47106">
            <a:extLst>
              <a:ext uri="{FF2B5EF4-FFF2-40B4-BE49-F238E27FC236}">
                <a16:creationId xmlns:a16="http://schemas.microsoft.com/office/drawing/2014/main" id="{8B575B75-3F09-4336-A05C-A39E0F8D5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8675" y="1282700"/>
            <a:ext cx="7350125" cy="4688332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CC"/>
                </a:solidFill>
              </a:rPr>
              <a:t>BSD--Berkeley Software Distribution</a:t>
            </a:r>
          </a:p>
          <a:p>
            <a:r>
              <a:rPr lang="zh-CN" altLang="en-US" sz="2000" dirty="0"/>
              <a:t>BSD是Unix的衍生系统，在1977至1995年间由加州大学伯克利分校开发和发布</a:t>
            </a:r>
          </a:p>
          <a:p>
            <a:r>
              <a:rPr lang="zh-CN" altLang="en-US" sz="2000" dirty="0"/>
              <a:t>历史上， BSD曾经被认为是UNIX的一支—</a:t>
            </a:r>
            <a:r>
              <a:rPr lang="zh-CN" altLang="en-US" sz="2000" dirty="0">
                <a:solidFill>
                  <a:srgbClr val="006600"/>
                </a:solidFill>
              </a:rPr>
              <a:t>"BSD UNIX</a:t>
            </a:r>
            <a:r>
              <a:rPr lang="zh-CN" altLang="en-US" sz="2000" dirty="0"/>
              <a:t>", 因为它和AT&amp;T UNIX操作系统共享基础代码和设计</a:t>
            </a:r>
          </a:p>
          <a:p>
            <a:r>
              <a:rPr lang="zh-CN" altLang="en-US" sz="2000" dirty="0"/>
              <a:t>在20世纪80年代，衍生出了许多变形的UNIX授权软件</a:t>
            </a:r>
          </a:p>
          <a:p>
            <a:r>
              <a:rPr lang="zh-CN" altLang="en-US" sz="2000" dirty="0"/>
              <a:t>比较著名的如DEC的Ultrix及Sun公司的SunOS</a:t>
            </a:r>
          </a:p>
          <a:p>
            <a:r>
              <a:rPr lang="zh-CN" altLang="en-US" sz="2000" dirty="0"/>
              <a:t>1990年代，BSD很大程度上被System V4.x版以及OSF/1系统所取代，晚期BSD版本为几个开源软件开发提供了平台并且一直沿用至今</a:t>
            </a:r>
          </a:p>
          <a:p>
            <a:r>
              <a:rPr lang="zh-CN" altLang="en-US" sz="2000" dirty="0"/>
              <a:t>现在“BSD”并不特指任何一个BSD衍生版本，而是类UNIX操作系统中的一个分支的总称。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Microkernel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Benefits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extend </a:t>
            </a:r>
            <a:r>
              <a:rPr lang="en-US" altLang="zh-CN" sz="2000" b="1" dirty="0"/>
              <a:t>a microkernel</a:t>
            </a:r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port</a:t>
            </a:r>
            <a:r>
              <a:rPr lang="en-US" altLang="zh-CN" sz="2000" b="1" dirty="0"/>
              <a:t> the operating system to new architectures</a:t>
            </a:r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reliable </a:t>
            </a:r>
            <a:r>
              <a:rPr lang="en-US" altLang="zh-CN" sz="2000" b="1" dirty="0"/>
              <a:t>(less code is running in kernel mode)</a:t>
            </a:r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secure</a:t>
            </a:r>
            <a:endParaRPr lang="en-US" altLang="zh-CN" sz="2000" b="1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Detriments:</a:t>
            </a:r>
          </a:p>
          <a:p>
            <a:pPr lvl="1"/>
            <a:r>
              <a:rPr lang="en-US" altLang="zh-CN" sz="2000" b="1" dirty="0">
                <a:solidFill>
                  <a:srgbClr val="0000CC"/>
                </a:solidFill>
              </a:rPr>
              <a:t>Performance overhead</a:t>
            </a:r>
            <a:r>
              <a:rPr lang="en-US" altLang="zh-CN" sz="2000" b="1" dirty="0"/>
              <a:t> of </a:t>
            </a:r>
            <a:r>
              <a:rPr lang="en-US" altLang="zh-CN" sz="2000" b="1" dirty="0">
                <a:solidFill>
                  <a:srgbClr val="006600"/>
                </a:solidFill>
              </a:rPr>
              <a:t>user space</a:t>
            </a:r>
            <a:r>
              <a:rPr lang="en-US" altLang="zh-CN" sz="2000" b="1" dirty="0"/>
              <a:t> to </a:t>
            </a:r>
            <a:r>
              <a:rPr lang="en-US" altLang="zh-CN" sz="2000" b="1" dirty="0">
                <a:solidFill>
                  <a:srgbClr val="006600"/>
                </a:solidFill>
              </a:rPr>
              <a:t>kernel space</a:t>
            </a:r>
            <a:r>
              <a:rPr lang="en-US" altLang="zh-CN" sz="2000" b="1" dirty="0"/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communication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design: the OS designer have to decide which part of the operating system need full hardware privilege, and  which part doesn't need</a:t>
            </a:r>
          </a:p>
          <a:p>
            <a:pPr lvl="1"/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941CDF9-5793-4DFF-B821-5A17FB56A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913" y="450850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2.7.4 Modules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6B69FE6-C54C-4003-B53D-3E6C12DD94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1063" y="1652588"/>
            <a:ext cx="7351712" cy="3613150"/>
          </a:xfrm>
        </p:spPr>
        <p:txBody>
          <a:bodyPr/>
          <a:lstStyle/>
          <a:p>
            <a:r>
              <a:rPr lang="en-US" altLang="zh-CN" sz="2400" b="1"/>
              <a:t>Most modern operating systems implement kernel modules</a:t>
            </a:r>
          </a:p>
          <a:p>
            <a:pPr lvl="1"/>
            <a:r>
              <a:rPr lang="en-US" altLang="zh-CN" sz="2000"/>
              <a:t>Uses </a:t>
            </a:r>
            <a:r>
              <a:rPr lang="en-US" altLang="zh-CN" sz="2000" b="1">
                <a:solidFill>
                  <a:srgbClr val="0000CC"/>
                </a:solidFill>
              </a:rPr>
              <a:t>object-oriented </a:t>
            </a:r>
            <a:r>
              <a:rPr lang="en-US" altLang="zh-CN" sz="2000"/>
              <a:t>approach</a:t>
            </a:r>
          </a:p>
          <a:p>
            <a:pPr lvl="1"/>
            <a:r>
              <a:rPr lang="en-US" altLang="zh-CN" sz="2000"/>
              <a:t>Each </a:t>
            </a:r>
            <a:r>
              <a:rPr lang="en-US" altLang="zh-CN" sz="2000" b="1">
                <a:solidFill>
                  <a:srgbClr val="0000CC"/>
                </a:solidFill>
              </a:rPr>
              <a:t>core component </a:t>
            </a:r>
            <a:r>
              <a:rPr lang="en-US" altLang="zh-CN" sz="2000"/>
              <a:t>is separate</a:t>
            </a:r>
          </a:p>
          <a:p>
            <a:pPr lvl="1"/>
            <a:r>
              <a:rPr lang="en-US" altLang="zh-CN" sz="2000"/>
              <a:t>Each talks to the others over known </a:t>
            </a:r>
            <a:r>
              <a:rPr lang="en-US" altLang="zh-CN" sz="2000" b="1">
                <a:solidFill>
                  <a:srgbClr val="0000CC"/>
                </a:solidFill>
              </a:rPr>
              <a:t>interfaces</a:t>
            </a:r>
          </a:p>
          <a:p>
            <a:pPr lvl="1"/>
            <a:r>
              <a:rPr lang="en-US" altLang="zh-CN" sz="2000"/>
              <a:t>Each is </a:t>
            </a:r>
            <a:r>
              <a:rPr lang="en-US" altLang="zh-CN" sz="2000" b="1">
                <a:solidFill>
                  <a:srgbClr val="0000CC"/>
                </a:solidFill>
              </a:rPr>
              <a:t>loadable </a:t>
            </a:r>
            <a:r>
              <a:rPr lang="en-US" altLang="zh-CN" sz="2000"/>
              <a:t>as needed within the kernel</a:t>
            </a:r>
          </a:p>
          <a:p>
            <a:r>
              <a:rPr lang="en-US" altLang="zh-CN" sz="2400"/>
              <a:t>Overall, similar to layers but with</a:t>
            </a:r>
            <a:r>
              <a:rPr lang="en-US" altLang="zh-CN" sz="2400" b="1">
                <a:solidFill>
                  <a:srgbClr val="006600"/>
                </a:solidFill>
              </a:rPr>
              <a:t> more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EAE6F9B-CCF7-4727-8F35-81E6EE2981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Modular Approach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9E2B141C-93F4-4BA1-B605-B3F25822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104900" y="1679575"/>
            <a:ext cx="7162800" cy="336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F357C1C-8418-4BE5-835F-F4DC83B08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altLang="zh-CN"/>
              <a:t>Mac OS X Structure</a:t>
            </a:r>
          </a:p>
        </p:txBody>
      </p:sp>
      <p:pic>
        <p:nvPicPr>
          <p:cNvPr id="53251" name="Content Placeholder 3" descr="2_16.pdf">
            <a:extLst>
              <a:ext uri="{FF2B5EF4-FFF2-40B4-BE49-F238E27FC236}">
                <a16:creationId xmlns:a16="http://schemas.microsoft.com/office/drawing/2014/main" id="{D0C6576A-631F-439C-8037-A8D3E58A46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97820" y="1274247"/>
            <a:ext cx="7410450" cy="4079875"/>
          </a:xfrm>
        </p:spPr>
      </p:pic>
      <p:sp>
        <p:nvSpPr>
          <p:cNvPr id="4" name="文本框 50179">
            <a:extLst>
              <a:ext uri="{FF2B5EF4-FFF2-40B4-BE49-F238E27FC236}">
                <a16:creationId xmlns:a16="http://schemas.microsoft.com/office/drawing/2014/main" id="{4A49E155-D9C9-43DA-9B4F-0DE579D5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065" y="5667762"/>
            <a:ext cx="6555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284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588"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Helvetica" panose="020B0604020202020204" pitchFamily="34" charset="0"/>
              </a:rPr>
              <a:t>有的Mac版本采用</a:t>
            </a:r>
            <a:r>
              <a:rPr lang="zh-CN" altLang="en-US" b="1" dirty="0">
                <a:solidFill>
                  <a:srgbClr val="C00000"/>
                </a:solidFill>
                <a:latin typeface="Helvetica" panose="020B0604020202020204" pitchFamily="34" charset="0"/>
              </a:rPr>
              <a:t>混合</a:t>
            </a:r>
            <a:r>
              <a:rPr lang="zh-CN" altLang="en-US" b="1" dirty="0" smtClean="0">
                <a:solidFill>
                  <a:srgbClr val="C00000"/>
                </a:solidFill>
                <a:latin typeface="Helvetica" panose="020B0604020202020204" pitchFamily="34" charset="0"/>
              </a:rPr>
              <a:t>结构</a:t>
            </a: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layerd，microkernel，modules</a:t>
            </a:r>
            <a:endParaRPr lang="zh-CN" altLang="en-US" dirty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BF572D0-4195-44DC-BC03-AC979E93E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7088" y="185738"/>
            <a:ext cx="7440612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2.8 Virtual Machines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DD4E32-8219-4049-A5BC-90732858D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虚拟机（</a:t>
            </a:r>
            <a:r>
              <a:rPr lang="en-US" altLang="zh-CN" sz="2400" dirty="0"/>
              <a:t>Virtual Machine</a:t>
            </a:r>
            <a:r>
              <a:rPr lang="zh-CN" altLang="zh-CN" sz="2400" dirty="0"/>
              <a:t>）是指可以像真实机器一样运行程序的计算机的</a:t>
            </a:r>
            <a:r>
              <a:rPr lang="zh-CN" altLang="zh-CN" sz="2400" b="1" dirty="0">
                <a:solidFill>
                  <a:srgbClr val="7030A0"/>
                </a:solidFill>
              </a:rPr>
              <a:t>软件实现</a:t>
            </a:r>
            <a:r>
              <a:rPr lang="zh-CN" altLang="zh-CN" sz="2400" dirty="0"/>
              <a:t>，是通过软件</a:t>
            </a:r>
            <a:r>
              <a:rPr lang="zh-CN" altLang="zh-CN" sz="2400" dirty="0">
                <a:solidFill>
                  <a:srgbClr val="7030A0"/>
                </a:solidFill>
              </a:rPr>
              <a:t>模拟</a:t>
            </a:r>
            <a:r>
              <a:rPr lang="zh-CN" altLang="zh-CN" sz="2400" dirty="0"/>
              <a:t>的具有</a:t>
            </a:r>
            <a:r>
              <a:rPr lang="zh-CN" altLang="zh-CN" sz="2400" dirty="0">
                <a:solidFill>
                  <a:srgbClr val="7030A0"/>
                </a:solidFill>
              </a:rPr>
              <a:t>完整硬件系统功能</a:t>
            </a:r>
            <a:r>
              <a:rPr lang="zh-CN" altLang="zh-CN" sz="2400" dirty="0"/>
              <a:t>的、</a:t>
            </a:r>
            <a:r>
              <a:rPr lang="zh-CN" altLang="zh-CN" sz="2400" dirty="0">
                <a:solidFill>
                  <a:srgbClr val="0000CC"/>
                </a:solidFill>
              </a:rPr>
              <a:t>运行</a:t>
            </a:r>
            <a:r>
              <a:rPr lang="zh-CN" altLang="zh-CN" sz="2400" dirty="0"/>
              <a:t>在一个</a:t>
            </a:r>
            <a:r>
              <a:rPr lang="zh-CN" altLang="zh-CN" sz="2400" dirty="0">
                <a:solidFill>
                  <a:srgbClr val="7030A0"/>
                </a:solidFill>
              </a:rPr>
              <a:t>完全隔离环境中的完整</a:t>
            </a:r>
            <a:r>
              <a:rPr lang="zh-CN" altLang="zh-CN" sz="2400" dirty="0"/>
              <a:t>计算机系统。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几个虚拟机例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JVM (</a:t>
            </a: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与通用虚拟机概念有些区别</a:t>
            </a: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)</a:t>
            </a:r>
          </a:p>
          <a:p>
            <a:pPr lvl="1">
              <a:defRPr/>
            </a:pP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VMware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用户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2"/>
                </a:solidFill>
              </a:rPr>
              <a:t>Error </a:t>
            </a:r>
            <a:r>
              <a:rPr lang="en-US" altLang="zh-CN" sz="2800" dirty="0" smtClean="0">
                <a:solidFill>
                  <a:schemeClr val="tx2"/>
                </a:solidFill>
              </a:rPr>
              <a:t>detection</a:t>
            </a:r>
          </a:p>
          <a:p>
            <a:pPr lvl="1"/>
            <a:r>
              <a:rPr lang="en-US" altLang="zh-CN" sz="2400" dirty="0" smtClean="0">
                <a:solidFill>
                  <a:srgbClr val="006600"/>
                </a:solidFill>
              </a:rPr>
              <a:t>OS </a:t>
            </a:r>
            <a:r>
              <a:rPr lang="en-US" altLang="zh-CN" sz="2400" dirty="0">
                <a:solidFill>
                  <a:srgbClr val="006600"/>
                </a:solidFill>
              </a:rPr>
              <a:t>needs to be constantly aware of possible </a:t>
            </a:r>
            <a:r>
              <a:rPr lang="en-US" altLang="zh-CN" sz="2400" dirty="0" smtClean="0">
                <a:solidFill>
                  <a:srgbClr val="006600"/>
                </a:solidFill>
              </a:rPr>
              <a:t>errors</a:t>
            </a:r>
          </a:p>
          <a:p>
            <a:pPr lvl="2"/>
            <a:r>
              <a:rPr lang="en-US" altLang="zh-CN" sz="2000" dirty="0"/>
              <a:t>May </a:t>
            </a:r>
            <a:r>
              <a:rPr lang="en-US" altLang="zh-CN" sz="2000" b="1" dirty="0">
                <a:solidFill>
                  <a:srgbClr val="7030A0"/>
                </a:solidFill>
              </a:rPr>
              <a:t>occur</a:t>
            </a:r>
            <a:r>
              <a:rPr lang="en-US" altLang="zh-CN" sz="2000" dirty="0"/>
              <a:t> in the </a:t>
            </a:r>
            <a:r>
              <a:rPr lang="en-US" altLang="zh-CN" sz="2000" dirty="0">
                <a:solidFill>
                  <a:srgbClr val="0070C0"/>
                </a:solidFill>
              </a:rPr>
              <a:t>CPU and memory hardware</a:t>
            </a:r>
            <a:r>
              <a:rPr lang="en-US" altLang="zh-CN" sz="2000" dirty="0"/>
              <a:t>, in </a:t>
            </a:r>
            <a:r>
              <a:rPr lang="en-US" altLang="zh-CN" sz="2000" dirty="0">
                <a:solidFill>
                  <a:srgbClr val="0000CC"/>
                </a:solidFill>
              </a:rPr>
              <a:t>I/O devices</a:t>
            </a:r>
            <a:r>
              <a:rPr lang="en-US" altLang="zh-CN" sz="2000" dirty="0"/>
              <a:t>, in </a:t>
            </a:r>
            <a:r>
              <a:rPr lang="en-US" altLang="zh-CN" sz="2000" dirty="0">
                <a:solidFill>
                  <a:srgbClr val="0070C0"/>
                </a:solidFill>
              </a:rPr>
              <a:t>user </a:t>
            </a:r>
            <a:r>
              <a:rPr lang="en-US" altLang="zh-CN" sz="2000" dirty="0" smtClean="0">
                <a:solidFill>
                  <a:srgbClr val="0070C0"/>
                </a:solidFill>
              </a:rPr>
              <a:t>program</a:t>
            </a:r>
          </a:p>
          <a:p>
            <a:pPr lvl="2"/>
            <a:r>
              <a:rPr lang="en-US" altLang="zh-CN" sz="2000" dirty="0"/>
              <a:t>For each type of error, OS should take the appropriate action to </a:t>
            </a:r>
            <a:r>
              <a:rPr lang="en-US" altLang="zh-CN" sz="2000" dirty="0">
                <a:solidFill>
                  <a:srgbClr val="7030A0"/>
                </a:solidFill>
              </a:rPr>
              <a:t>ensure </a:t>
            </a:r>
            <a:r>
              <a:rPr lang="en-US" altLang="zh-CN" sz="2000" dirty="0">
                <a:solidFill>
                  <a:srgbClr val="0000CC"/>
                </a:solidFill>
              </a:rPr>
              <a:t>correct and consistent computing</a:t>
            </a:r>
          </a:p>
          <a:p>
            <a:pPr lvl="2"/>
            <a:r>
              <a:rPr lang="en-US" altLang="zh-CN" sz="2000" b="1" dirty="0">
                <a:solidFill>
                  <a:srgbClr val="7030A0"/>
                </a:solidFill>
              </a:rPr>
              <a:t>Debugging facilities </a:t>
            </a:r>
            <a:r>
              <a:rPr lang="en-US" altLang="zh-CN" sz="2000" dirty="0"/>
              <a:t>can greatly </a:t>
            </a:r>
            <a:r>
              <a:rPr lang="en-US" altLang="zh-CN" sz="2000" dirty="0">
                <a:solidFill>
                  <a:srgbClr val="7030A0"/>
                </a:solidFill>
              </a:rPr>
              <a:t>enhance</a:t>
            </a:r>
            <a:r>
              <a:rPr lang="en-US" altLang="zh-CN" sz="2000" dirty="0"/>
              <a:t> the user’s and programmer’s </a:t>
            </a:r>
            <a:r>
              <a:rPr lang="en-US" altLang="zh-CN" sz="2000" dirty="0">
                <a:solidFill>
                  <a:srgbClr val="0070C0"/>
                </a:solidFill>
              </a:rPr>
              <a:t>abilities</a:t>
            </a:r>
            <a:r>
              <a:rPr lang="en-US" altLang="zh-CN" sz="2000" dirty="0"/>
              <a:t> to efficiently </a:t>
            </a:r>
            <a:r>
              <a:rPr lang="en-US" altLang="zh-CN" sz="2000" dirty="0">
                <a:solidFill>
                  <a:srgbClr val="0000CC"/>
                </a:solidFill>
              </a:rPr>
              <a:t>use the system</a:t>
            </a:r>
          </a:p>
          <a:p>
            <a:pPr lvl="2"/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endParaRPr lang="en-US" altLang="zh-CN" sz="2400" dirty="0" smtClean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140E08D-424B-4AC3-823D-A5D93E4A1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The Java Virtual Machine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D4BD134D-5F0C-458C-A2F3-3B81921A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685800" y="1514475"/>
            <a:ext cx="7707313" cy="41761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Architecture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7300"/>
            <a:ext cx="7877175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VirtualBox虚拟机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AB419-C5FB-451D-A1C1-C9122FD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1485899"/>
            <a:ext cx="6787857" cy="428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上述虚拟机例的共同点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368425"/>
            <a:ext cx="806833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</a:t>
            </a:r>
            <a:r>
              <a:rPr lang="zh-CN" altLang="en-US" sz="2400" dirty="0" smtClean="0">
                <a:solidFill>
                  <a:srgbClr val="0000CC"/>
                </a:solidFill>
              </a:rPr>
              <a:t>宿主操作系统</a:t>
            </a:r>
            <a:r>
              <a:rPr lang="zh-CN" altLang="en-US" sz="2400" dirty="0" smtClean="0"/>
              <a:t>上实现（</a:t>
            </a:r>
            <a:r>
              <a:rPr lang="en-US" altLang="zh-CN" sz="2400" dirty="0" smtClean="0"/>
              <a:t>Host Operating System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如基于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等实现</a:t>
            </a:r>
            <a:endParaRPr lang="en-US" altLang="zh-CN" sz="2000" dirty="0" smtClean="0"/>
          </a:p>
          <a:p>
            <a:r>
              <a:rPr lang="zh-CN" altLang="en-US" sz="2400" dirty="0" smtClean="0"/>
              <a:t>提供一个</a:t>
            </a:r>
            <a:r>
              <a:rPr lang="zh-CN" altLang="en-US" sz="2400" dirty="0" smtClean="0">
                <a:solidFill>
                  <a:srgbClr val="0000CC"/>
                </a:solidFill>
              </a:rPr>
              <a:t>虚拟层</a:t>
            </a:r>
            <a:r>
              <a:rPr lang="zh-CN" altLang="en-US" sz="2400" dirty="0" smtClean="0"/>
              <a:t>，将</a:t>
            </a:r>
            <a:r>
              <a:rPr lang="zh-CN" altLang="en-US" sz="2400" dirty="0" smtClean="0">
                <a:solidFill>
                  <a:srgbClr val="7030A0"/>
                </a:solidFill>
              </a:rPr>
              <a:t>一套</a:t>
            </a:r>
            <a:r>
              <a:rPr lang="zh-CN" altLang="en-US" sz="2400" dirty="0" smtClean="0">
                <a:solidFill>
                  <a:srgbClr val="0000CC"/>
                </a:solidFill>
              </a:rPr>
              <a:t>真实的硬件系统</a:t>
            </a:r>
            <a:r>
              <a:rPr lang="zh-CN" altLang="en-US" sz="2400" dirty="0" smtClean="0">
                <a:solidFill>
                  <a:srgbClr val="C00000"/>
                </a:solidFill>
              </a:rPr>
              <a:t>虚拟</a:t>
            </a:r>
            <a:r>
              <a:rPr lang="zh-CN" altLang="en-US" sz="2400" dirty="0" smtClean="0"/>
              <a:t>成</a:t>
            </a:r>
            <a:r>
              <a:rPr lang="zh-CN" altLang="en-US" sz="2400" dirty="0" smtClean="0">
                <a:solidFill>
                  <a:srgbClr val="7030A0"/>
                </a:solidFill>
              </a:rPr>
              <a:t>多套</a:t>
            </a:r>
            <a:r>
              <a:rPr lang="zh-CN" altLang="en-US" sz="2400" dirty="0" smtClean="0"/>
              <a:t>硬件系统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Virtual Memory,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Virtual </a:t>
            </a:r>
            <a:r>
              <a:rPr lang="en-US" altLang="zh-CN" sz="2000" dirty="0" smtClean="0"/>
              <a:t> Devices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etc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相当于提供了多套硬件系统</a:t>
            </a:r>
            <a:endParaRPr lang="en-US" altLang="zh-CN" sz="2000" dirty="0" smtClean="0"/>
          </a:p>
          <a:p>
            <a:r>
              <a:rPr lang="zh-CN" altLang="en-US" sz="2400" dirty="0" smtClean="0"/>
              <a:t>在每套虚拟硬件上可以安装不同的操作系统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9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384704-9B1C-499E-B44F-7D19302DD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Machines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DB09F3B2-145A-431F-94BB-FD4355582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25600"/>
            <a:ext cx="8142287" cy="4702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</a:t>
            </a:r>
            <a:r>
              <a:rPr lang="zh-CN" altLang="en-US" sz="1800" dirty="0"/>
              <a:t>(a) Nonvirtual </a:t>
            </a:r>
            <a:r>
              <a:rPr lang="zh-CN" altLang="en-US" sz="1800" dirty="0" smtClean="0"/>
              <a:t>machine                                       </a:t>
            </a:r>
            <a:r>
              <a:rPr lang="zh-CN" altLang="en-US" sz="1800" dirty="0"/>
              <a:t>(b) virtual machine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8B6E4989-D684-47FF-A7FC-46E5DC17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Non-virtual Machine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0A237F4D-E5D4-462E-9C37-65537499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Virtual Machine</a:t>
            </a:r>
          </a:p>
        </p:txBody>
      </p:sp>
      <p:pic>
        <p:nvPicPr>
          <p:cNvPr id="61446" name="Picture 6">
            <a:extLst>
              <a:ext uri="{FF2B5EF4-FFF2-40B4-BE49-F238E27FC236}">
                <a16:creationId xmlns:a16="http://schemas.microsoft.com/office/drawing/2014/main" id="{9E1E58DE-DF56-482B-8693-AE50B606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725488" y="1133475"/>
            <a:ext cx="7591425" cy="43386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Architecture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（回顾）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7300"/>
            <a:ext cx="7877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D44F6C0-088A-404A-84CB-5F42AC604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68425"/>
            <a:ext cx="7620000" cy="4570413"/>
          </a:xfrm>
        </p:spPr>
        <p:txBody>
          <a:bodyPr/>
          <a:lstStyle/>
          <a:p>
            <a:r>
              <a:rPr lang="en-US" altLang="zh-CN" sz="2400" b="1" dirty="0"/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virtual machine</a:t>
            </a:r>
            <a:r>
              <a:rPr lang="en-US" altLang="zh-CN" sz="2400" b="1" dirty="0"/>
              <a:t> takes the </a:t>
            </a:r>
            <a:r>
              <a:rPr lang="en-US" altLang="zh-CN" sz="2400" b="1" dirty="0">
                <a:solidFill>
                  <a:srgbClr val="0070C0"/>
                </a:solidFill>
              </a:rPr>
              <a:t>layered approach </a:t>
            </a:r>
            <a:r>
              <a:rPr lang="en-US" altLang="zh-CN" sz="2400" b="1" dirty="0"/>
              <a:t>to its </a:t>
            </a:r>
            <a:r>
              <a:rPr lang="en-US" altLang="zh-CN" sz="2400" b="1" dirty="0">
                <a:solidFill>
                  <a:srgbClr val="0070C0"/>
                </a:solidFill>
              </a:rPr>
              <a:t>logical conclusion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It treats </a:t>
            </a:r>
            <a:r>
              <a:rPr lang="en-US" altLang="zh-CN" sz="2400" dirty="0">
                <a:solidFill>
                  <a:srgbClr val="0000CC"/>
                </a:solidFill>
              </a:rPr>
              <a:t>hardware </a:t>
            </a:r>
            <a:r>
              <a:rPr lang="en-US" altLang="zh-CN" sz="2400" dirty="0"/>
              <a:t>and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/>
              <a:t>the</a:t>
            </a:r>
            <a:r>
              <a:rPr lang="en-US" altLang="zh-CN" sz="2400" dirty="0">
                <a:solidFill>
                  <a:srgbClr val="0000CC"/>
                </a:solidFill>
              </a:rPr>
              <a:t> operating system kernel </a:t>
            </a:r>
            <a:r>
              <a:rPr lang="en-US" altLang="zh-CN" sz="2400" dirty="0"/>
              <a:t>as though </a:t>
            </a:r>
            <a:r>
              <a:rPr lang="en-US" altLang="zh-CN" sz="2400" dirty="0">
                <a:solidFill>
                  <a:srgbClr val="0070C0"/>
                </a:solidFill>
              </a:rPr>
              <a:t>they were all hardware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A virtual machine provides an interface </a:t>
            </a:r>
            <a:r>
              <a:rPr lang="en-US" altLang="zh-CN" sz="2400" i="1" dirty="0">
                <a:solidFill>
                  <a:srgbClr val="006600"/>
                </a:solidFill>
              </a:rPr>
              <a:t>identical</a:t>
            </a:r>
            <a:r>
              <a:rPr lang="en-US" altLang="zh-CN" sz="2400" dirty="0">
                <a:solidFill>
                  <a:srgbClr val="006600"/>
                </a:solidFill>
              </a:rPr>
              <a:t> to the underlying bare hardware</a:t>
            </a:r>
          </a:p>
          <a:p>
            <a:r>
              <a:rPr lang="en-US" altLang="zh-CN" sz="2400" dirty="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0802A3-0D63-4F8D-BA04-04855EA69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F43C67A-C69E-4A05-9C04-A3A864E6BC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resources of the physical computer are shared to create the virtual machines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CPU scheduling</a:t>
            </a:r>
            <a:r>
              <a:rPr lang="en-US" altLang="zh-CN" sz="2400"/>
              <a:t> can create the appearance that users have their own processor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Spooling and a file system</a:t>
            </a:r>
            <a:r>
              <a:rPr lang="en-US" altLang="zh-CN" sz="2400"/>
              <a:t> can provide virtual card readers and virtual line printers</a:t>
            </a:r>
          </a:p>
          <a:p>
            <a:pPr lvl="1"/>
            <a:r>
              <a:rPr lang="en-US" altLang="zh-CN" sz="2400"/>
              <a:t>A normal </a:t>
            </a:r>
            <a:r>
              <a:rPr lang="en-US" altLang="zh-CN" sz="2400">
                <a:solidFill>
                  <a:srgbClr val="00B050"/>
                </a:solidFill>
              </a:rPr>
              <a:t>user time-sharing terminal </a:t>
            </a:r>
            <a:r>
              <a:rPr lang="en-US" altLang="zh-CN" sz="2400"/>
              <a:t>serves as the virtual machine operator’s 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5BBC860-DD34-4D71-B716-4D4986DD7B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063" y="182563"/>
            <a:ext cx="7729537" cy="544512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</a:t>
            </a:r>
            <a:r>
              <a:rPr lang="en-US" altLang="zh-CN" sz="2700" noProof="1">
                <a:effectLst>
                  <a:outerShdw blurRad="38100" dist="38100" dir="2700000">
                    <a:srgbClr val="C0C0C0"/>
                  </a:outerShdw>
                </a:effectLst>
              </a:rPr>
              <a:t>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E0AF99-0A31-4205-80E3-7BAEE337E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95400"/>
            <a:ext cx="8075612" cy="4435475"/>
          </a:xfrm>
        </p:spPr>
        <p:txBody>
          <a:bodyPr/>
          <a:lstStyle/>
          <a:p>
            <a:r>
              <a:rPr lang="en-US" altLang="zh-CN" sz="2000" dirty="0"/>
              <a:t>The virtual-machine concept provides </a:t>
            </a:r>
            <a:r>
              <a:rPr lang="en-US" altLang="zh-CN" sz="2000" dirty="0">
                <a:solidFill>
                  <a:srgbClr val="FF0000"/>
                </a:solidFill>
              </a:rPr>
              <a:t>complete protection of system resources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Since </a:t>
            </a:r>
            <a:r>
              <a:rPr lang="en-US" altLang="zh-CN" sz="1800" dirty="0">
                <a:solidFill>
                  <a:srgbClr val="0000CC"/>
                </a:solidFill>
              </a:rPr>
              <a:t>each virtual machine is isolated from all other virtual machines.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/>
              <a:t>This isolation, however, </a:t>
            </a:r>
            <a:r>
              <a:rPr lang="en-US" altLang="zh-CN" sz="1800" dirty="0">
                <a:solidFill>
                  <a:srgbClr val="006600"/>
                </a:solidFill>
              </a:rPr>
              <a:t>permits no direct sharing of resources.</a:t>
            </a:r>
          </a:p>
          <a:p>
            <a:r>
              <a:rPr lang="en-US" altLang="zh-CN" sz="2000" dirty="0"/>
              <a:t>A virtual-machine system is </a:t>
            </a:r>
            <a:r>
              <a:rPr lang="en-US" altLang="zh-CN" sz="2000" dirty="0">
                <a:solidFill>
                  <a:srgbClr val="FF0000"/>
                </a:solidFill>
              </a:rPr>
              <a:t>a perfect vehicle for operating-systems research and development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 development is done on the virtual machine</a:t>
            </a:r>
            <a:r>
              <a:rPr lang="en-US" altLang="zh-CN" sz="1800" dirty="0"/>
              <a:t>, instead of on a physical machine and </a:t>
            </a:r>
            <a:r>
              <a:rPr lang="en-US" altLang="zh-CN" sz="1800" dirty="0">
                <a:solidFill>
                  <a:srgbClr val="006600"/>
                </a:solidFill>
              </a:rPr>
              <a:t>so does not disrupt normal system operation.</a:t>
            </a:r>
          </a:p>
          <a:p>
            <a:r>
              <a:rPr lang="en-US" altLang="zh-CN" sz="2000" dirty="0"/>
              <a:t>The virtual machine concept is </a:t>
            </a:r>
            <a:r>
              <a:rPr lang="en-US" altLang="zh-CN" sz="2000" dirty="0">
                <a:solidFill>
                  <a:srgbClr val="FF0000"/>
                </a:solidFill>
              </a:rPr>
              <a:t>difficult to implement</a:t>
            </a:r>
            <a:r>
              <a:rPr lang="en-US" altLang="zh-CN" sz="2000" dirty="0"/>
              <a:t> due to the effort required to </a:t>
            </a:r>
            <a:r>
              <a:rPr lang="en-US" altLang="zh-CN" sz="2000" dirty="0">
                <a:solidFill>
                  <a:srgbClr val="0070C0"/>
                </a:solidFill>
              </a:rPr>
              <a:t>provide an </a:t>
            </a:r>
            <a:r>
              <a:rPr lang="en-US" altLang="zh-CN" sz="2000" i="1" dirty="0">
                <a:solidFill>
                  <a:srgbClr val="0070C0"/>
                </a:solidFill>
              </a:rPr>
              <a:t>exact</a:t>
            </a:r>
            <a:r>
              <a:rPr lang="en-US" altLang="zh-CN" sz="2000" dirty="0">
                <a:solidFill>
                  <a:srgbClr val="0070C0"/>
                </a:solidFill>
              </a:rPr>
              <a:t> duplicate to the underlying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FE3979D-4A0C-4795-A690-527824787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2.9 Operating System Generation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D02BE10-84D5-4FE7-818C-FB9F1AF52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6600"/>
                </a:solidFill>
              </a:rPr>
              <a:t>Operating systems</a:t>
            </a:r>
            <a:r>
              <a:rPr lang="zh-CN" altLang="en-US" sz="2400"/>
              <a:t> are designed to run on any of a class of machines; the system must be configured for each specific computer site</a:t>
            </a:r>
          </a:p>
          <a:p>
            <a:r>
              <a:rPr lang="zh-CN" altLang="en-US" sz="2400">
                <a:solidFill>
                  <a:srgbClr val="006600"/>
                </a:solidFill>
              </a:rPr>
              <a:t>SYSGEN program </a:t>
            </a:r>
            <a:r>
              <a:rPr lang="zh-CN" altLang="en-US" sz="2400"/>
              <a:t>obtains information concerning the specific configuration of the hardware system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Booting</a:t>
            </a:r>
            <a:r>
              <a:rPr lang="zh-CN" altLang="en-US" sz="2400"/>
              <a:t> – starting a computer by loading the kernel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Bootstrap program</a:t>
            </a:r>
            <a:r>
              <a:rPr lang="zh-CN" altLang="en-US" sz="2400">
                <a:solidFill>
                  <a:srgbClr val="006600"/>
                </a:solidFill>
              </a:rPr>
              <a:t> </a:t>
            </a:r>
            <a:r>
              <a:rPr lang="zh-CN" altLang="en-US" sz="2400"/>
              <a:t>– code stored in ROM that is able to locate the kernel, load it into memory, and start its execution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0DAFA7-10DB-47C0-B855-8111A5902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OS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zh-CN" altLang="en-US" noProof="1" smtClean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自身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提供的服务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03188A-6C53-44AD-81FB-B1DF772AF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0563" y="982663"/>
            <a:ext cx="7700962" cy="5327650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70C0"/>
                </a:solidFill>
              </a:rPr>
              <a:t>Resource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allocation</a:t>
            </a:r>
          </a:p>
          <a:p>
            <a:pPr lvl="1">
              <a:defRPr/>
            </a:pPr>
            <a:r>
              <a:rPr lang="en-US" altLang="zh-CN" sz="2000" dirty="0" smtClean="0"/>
              <a:t>When  </a:t>
            </a:r>
            <a:r>
              <a:rPr lang="en-US" altLang="zh-CN" sz="2000" dirty="0"/>
              <a:t>multiple users or multiple jobs running concurrently, resources must be allocated to each of them</a:t>
            </a:r>
          </a:p>
          <a:p>
            <a:pPr lvl="1">
              <a:defRPr/>
            </a:pPr>
            <a:r>
              <a:rPr lang="en-US" altLang="zh-CN" sz="2000" dirty="0" smtClean="0"/>
              <a:t>Many types </a:t>
            </a:r>
            <a:r>
              <a:rPr lang="en-US" altLang="zh-CN" sz="2000" dirty="0"/>
              <a:t>of resources </a:t>
            </a:r>
            <a:endParaRPr lang="en-US" altLang="zh-CN" sz="2000" dirty="0" smtClean="0"/>
          </a:p>
          <a:p>
            <a:pPr lvl="2">
              <a:defRPr/>
            </a:pPr>
            <a:r>
              <a:rPr lang="en-US" altLang="zh-CN" sz="1800" dirty="0" smtClean="0">
                <a:solidFill>
                  <a:srgbClr val="0070C0"/>
                </a:solidFill>
              </a:rPr>
              <a:t>CPU </a:t>
            </a:r>
            <a:r>
              <a:rPr lang="en-US" altLang="zh-CN" sz="1800" dirty="0">
                <a:solidFill>
                  <a:srgbClr val="0070C0"/>
                </a:solidFill>
              </a:rPr>
              <a:t>cycles</a:t>
            </a:r>
            <a:r>
              <a:rPr lang="en-US" altLang="zh-CN" sz="1800" dirty="0"/>
              <a:t>, </a:t>
            </a:r>
            <a:r>
              <a:rPr lang="en-US" altLang="zh-CN" sz="1800" dirty="0" smtClean="0">
                <a:solidFill>
                  <a:srgbClr val="0070C0"/>
                </a:solidFill>
              </a:rPr>
              <a:t>main memory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70C0"/>
                </a:solidFill>
              </a:rPr>
              <a:t>file </a:t>
            </a:r>
            <a:r>
              <a:rPr lang="en-US" altLang="zh-CN" sz="1800" dirty="0" smtClean="0">
                <a:solidFill>
                  <a:srgbClr val="0070C0"/>
                </a:solidFill>
              </a:rPr>
              <a:t>storage</a:t>
            </a:r>
          </a:p>
          <a:p>
            <a:pPr lvl="2">
              <a:defRPr/>
            </a:pPr>
            <a:r>
              <a:rPr lang="en-US" altLang="zh-CN" sz="1800" dirty="0" smtClean="0">
                <a:solidFill>
                  <a:srgbClr val="0070C0"/>
                </a:solidFill>
              </a:rPr>
              <a:t>I/O devices</a:t>
            </a:r>
            <a:r>
              <a:rPr lang="en-US" altLang="zh-CN" sz="1800" dirty="0" smtClean="0"/>
              <a:t>. 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rgbClr val="0070C0"/>
                </a:solidFill>
              </a:rPr>
              <a:t>Accounting</a:t>
            </a:r>
          </a:p>
          <a:p>
            <a:pPr lvl="1">
              <a:defRPr/>
            </a:pPr>
            <a:r>
              <a:rPr lang="en-US" altLang="zh-CN" sz="2000" dirty="0" smtClean="0"/>
              <a:t>To </a:t>
            </a:r>
            <a:r>
              <a:rPr lang="en-US" altLang="zh-CN" sz="2000" dirty="0"/>
              <a:t>keep track </a:t>
            </a:r>
            <a:r>
              <a:rPr lang="en-US" altLang="zh-CN" sz="2000" dirty="0">
                <a:solidFill>
                  <a:srgbClr val="006600"/>
                </a:solidFill>
              </a:rPr>
              <a:t>of which users</a:t>
            </a:r>
            <a:r>
              <a:rPr lang="en-US" altLang="zh-CN" sz="2000" dirty="0"/>
              <a:t> use </a:t>
            </a:r>
            <a:r>
              <a:rPr lang="en-US" altLang="zh-CN" sz="2000" dirty="0">
                <a:solidFill>
                  <a:srgbClr val="0070C0"/>
                </a:solidFill>
              </a:rPr>
              <a:t>how much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what kinds</a:t>
            </a:r>
            <a:r>
              <a:rPr lang="en-US" altLang="zh-CN" sz="2000" dirty="0"/>
              <a:t> of computer resources</a:t>
            </a:r>
          </a:p>
          <a:p>
            <a:pPr>
              <a:defRPr/>
            </a:pPr>
            <a:endParaRPr lang="en-US" altLang="zh-CN" sz="2400" dirty="0"/>
          </a:p>
          <a:p>
            <a:pPr lvl="1"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C77901-3BD2-4B35-8F79-1319FF82E6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2.10 System Boot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1CAF6B-9A18-4D48-9A1F-7A8FDCFD46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Operating system must be made available to hardware so hardware can start it</a:t>
            </a:r>
          </a:p>
          <a:p>
            <a:pPr lvl="1"/>
            <a:r>
              <a:rPr lang="en-US" altLang="zh-CN" sz="2000"/>
              <a:t>Small piece of code </a:t>
            </a:r>
            <a:r>
              <a:rPr lang="en-US" altLang="zh-CN" sz="2000">
                <a:solidFill>
                  <a:srgbClr val="0070C0"/>
                </a:solidFill>
              </a:rPr>
              <a:t>– </a:t>
            </a:r>
            <a:r>
              <a:rPr lang="en-US" altLang="zh-CN" sz="2000" b="1">
                <a:solidFill>
                  <a:srgbClr val="0070C0"/>
                </a:solidFill>
              </a:rPr>
              <a:t>bootstrap loader</a:t>
            </a:r>
            <a:r>
              <a:rPr lang="en-US" altLang="zh-CN" sz="2000"/>
              <a:t>, locates the kernel, loads it into memory, and starts it</a:t>
            </a:r>
          </a:p>
          <a:p>
            <a:pPr lvl="1"/>
            <a:r>
              <a:rPr lang="en-US" altLang="zh-CN" sz="2000"/>
              <a:t>Sometimes two-step process where </a:t>
            </a:r>
            <a:r>
              <a:rPr lang="en-US" altLang="zh-CN" sz="2000" b="1">
                <a:solidFill>
                  <a:srgbClr val="0070C0"/>
                </a:solidFill>
              </a:rPr>
              <a:t>boot block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  <a:r>
              <a:rPr lang="en-US" altLang="zh-CN" sz="2000"/>
              <a:t>at fixed location </a:t>
            </a:r>
            <a:r>
              <a:rPr lang="en-US" altLang="zh-CN" sz="2000">
                <a:solidFill>
                  <a:srgbClr val="0070C0"/>
                </a:solidFill>
              </a:rPr>
              <a:t>loads bootstrap loader</a:t>
            </a:r>
          </a:p>
          <a:p>
            <a:pPr lvl="1"/>
            <a:r>
              <a:rPr lang="en-US" altLang="zh-CN" sz="2000"/>
              <a:t>When power initialized on system, </a:t>
            </a:r>
            <a:r>
              <a:rPr lang="en-US" altLang="zh-CN" sz="2000">
                <a:solidFill>
                  <a:srgbClr val="0070C0"/>
                </a:solidFill>
              </a:rPr>
              <a:t>execution starts at a fixed memory location</a:t>
            </a:r>
          </a:p>
          <a:p>
            <a:pPr lvl="2"/>
            <a:r>
              <a:rPr lang="en-US" altLang="zh-CN" sz="1800">
                <a:solidFill>
                  <a:srgbClr val="006600"/>
                </a:solidFill>
              </a:rPr>
              <a:t>Firmware used to hold initial boot code</a:t>
            </a:r>
          </a:p>
          <a:p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ED320DD-757C-4EF7-911B-7AB4C00E4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325A4B3-5CC7-4035-A6BD-7EAC459482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7088" y="1282700"/>
            <a:ext cx="7351712" cy="5064834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000" noProof="1" smtClean="0">
                <a:sym typeface="Arial" charset="0"/>
              </a:rPr>
              <a:t>本章要点</a:t>
            </a:r>
            <a:endParaRPr lang="en-US" altLang="x-none" sz="20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dirty="0"/>
              <a:t>Operating System Services (two categories)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defRPr/>
            </a:pPr>
            <a:r>
              <a:rPr lang="en-US" altLang="x-none" sz="1800" noProof="1">
                <a:sym typeface="Arial" charset="0"/>
              </a:rPr>
              <a:t>Two interfaces to those services for users</a:t>
            </a:r>
            <a:r>
              <a:rPr lang="zh-CN" altLang="en-US" sz="1800" noProof="1">
                <a:sym typeface="Arial" charset="0"/>
              </a:rPr>
              <a:t>；</a:t>
            </a:r>
            <a:endParaRPr lang="en-US" altLang="x-none" sz="18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noProof="1"/>
              <a:t>Concept of s</a:t>
            </a:r>
            <a:r>
              <a:rPr lang="zh-CN" altLang="en-US" sz="1800" noProof="1"/>
              <a:t>ystem call； </a:t>
            </a:r>
          </a:p>
          <a:p>
            <a:pPr lvl="1">
              <a:defRPr/>
            </a:pPr>
            <a:r>
              <a:rPr lang="en-US" altLang="zh-CN" sz="1800" noProof="1"/>
              <a:t>Three </a:t>
            </a:r>
            <a:r>
              <a:rPr lang="en-US" altLang="zh-CN" sz="1800" dirty="0"/>
              <a:t>general methods for s</a:t>
            </a:r>
            <a:r>
              <a:rPr lang="zh-CN" altLang="en-US" sz="1800" noProof="1"/>
              <a:t>ystem Call Parameters Passing；</a:t>
            </a:r>
            <a:endParaRPr lang="en-US" altLang="zh-CN" sz="1800" noProof="1"/>
          </a:p>
          <a:p>
            <a:pPr lvl="1">
              <a:defRPr/>
            </a:pPr>
            <a:r>
              <a:rPr lang="zh-CN" altLang="en-US" sz="1800" noProof="1"/>
              <a:t>结合系统调用的概念，解释系统对</a:t>
            </a:r>
            <a:r>
              <a:rPr lang="en-US" altLang="zh-CN" sz="1800" noProof="1"/>
              <a:t>c</a:t>
            </a:r>
            <a:r>
              <a:rPr lang="zh-CN" altLang="en-US" sz="1800" noProof="1"/>
              <a:t>函数，如</a:t>
            </a:r>
            <a:r>
              <a:rPr lang="en-US" altLang="zh-CN" sz="1800" noProof="1"/>
              <a:t>printf(“Hello World\n”)</a:t>
            </a:r>
            <a:r>
              <a:rPr lang="zh-CN" altLang="en-US" sz="1800" noProof="1" smtClean="0"/>
              <a:t>的实现或处理过程</a:t>
            </a:r>
            <a:r>
              <a:rPr lang="zh-CN" altLang="en-US" sz="1800" noProof="1"/>
              <a:t>；</a:t>
            </a:r>
          </a:p>
          <a:p>
            <a:pPr lvl="1">
              <a:defRPr/>
            </a:pPr>
            <a:r>
              <a:rPr lang="zh-CN" altLang="en-US" sz="1800" noProof="1"/>
              <a:t>Operating System Design and Implementation</a:t>
            </a:r>
            <a:endParaRPr lang="en-US" altLang="zh-CN" sz="1800" noProof="1"/>
          </a:p>
          <a:p>
            <a:pPr lvl="2">
              <a:defRPr/>
            </a:pPr>
            <a:r>
              <a:rPr lang="zh-CN" altLang="en-US" sz="1600" noProof="1">
                <a:effectLst>
                  <a:outerShdw blurRad="38100" dist="38100" dir="2700000">
                    <a:srgbClr val="C0C0C0"/>
                  </a:outerShdw>
                </a:effectLst>
              </a:rPr>
              <a:t>层次结构、微内核</a:t>
            </a:r>
            <a:r>
              <a:rPr lang="zh-CN" altLang="en-US" sz="16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、模块化、虚拟机</a:t>
            </a:r>
            <a:endParaRPr lang="zh-CN" altLang="en-US" sz="16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000" noProof="1" smtClean="0"/>
              <a:t>思考</a:t>
            </a:r>
            <a:endParaRPr lang="en-US" altLang="zh-CN" sz="2000" noProof="1" smtClean="0"/>
          </a:p>
          <a:p>
            <a:pPr lvl="1">
              <a:defRPr/>
            </a:pPr>
            <a:r>
              <a:rPr lang="zh-CN" altLang="en-US" sz="1800" noProof="1" smtClean="0"/>
              <a:t>第</a:t>
            </a:r>
            <a:r>
              <a:rPr lang="en-US" altLang="zh-CN" sz="1800" noProof="1" smtClean="0"/>
              <a:t>7</a:t>
            </a:r>
            <a:r>
              <a:rPr lang="zh-CN" altLang="en-US" sz="1800" noProof="1" smtClean="0"/>
              <a:t>版：Page 73： 3</a:t>
            </a:r>
            <a:r>
              <a:rPr lang="zh-CN" altLang="en-US" sz="1800" noProof="1"/>
              <a:t>，6，12, </a:t>
            </a:r>
            <a:r>
              <a:rPr lang="zh-CN" altLang="en-US" sz="1800" noProof="1" smtClean="0"/>
              <a:t>14</a:t>
            </a:r>
            <a:endParaRPr lang="en-US" altLang="zh-CN" sz="1800" noProof="1" smtClean="0"/>
          </a:p>
          <a:p>
            <a:pPr lvl="1">
              <a:defRPr/>
            </a:pPr>
            <a:r>
              <a:rPr lang="zh-CN" altLang="en-US" sz="1800" dirty="0"/>
              <a:t>第</a:t>
            </a:r>
            <a:r>
              <a:rPr lang="en-US" altLang="zh-CN" sz="1800" dirty="0"/>
              <a:t>9</a:t>
            </a:r>
            <a:r>
              <a:rPr lang="zh-CN" altLang="en-US" sz="1800" dirty="0"/>
              <a:t>版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2.1,2.5.2.8,2.16</a:t>
            </a:r>
            <a:r>
              <a:rPr lang="zh-CN" altLang="en-US" sz="1800" dirty="0"/>
              <a:t>，</a:t>
            </a:r>
            <a:r>
              <a:rPr lang="en-US" altLang="zh-CN" sz="1800"/>
              <a:t>2.21</a:t>
            </a:r>
            <a:endParaRPr lang="en-US" altLang="zh-CN" sz="1800" noProof="1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543DBEA-181A-4E15-A3A1-070FAB37836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&#10;中断：不能直接调用&#10;库函数：编程语言提供&#10;原语：只是一个程序段，需要保证其执行过程的原子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5177</Words>
  <Application>Microsoft Office PowerPoint</Application>
  <PresentationFormat>全屏显示(4:3)</PresentationFormat>
  <Paragraphs>700</Paragraphs>
  <Slides>92</Slides>
  <Notes>0</Notes>
  <HiddenSlides>15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92</vt:i4>
      </vt:variant>
    </vt:vector>
  </HeadingPairs>
  <TitlesOfParts>
    <vt:vector size="104" baseType="lpstr">
      <vt:lpstr>CMTT10</vt:lpstr>
      <vt:lpstr>Microsoft Yahei</vt:lpstr>
      <vt:lpstr>Monotype Sorts</vt:lpstr>
      <vt:lpstr>Palatino-Bold</vt:lpstr>
      <vt:lpstr>Palatino-Roman</vt:lpstr>
      <vt:lpstr>宋体</vt:lpstr>
      <vt:lpstr>Arial</vt:lpstr>
      <vt:lpstr>Helvetica</vt:lpstr>
      <vt:lpstr>Times New Roman</vt:lpstr>
      <vt:lpstr>Wingdings</vt:lpstr>
      <vt:lpstr>os-w-java</vt:lpstr>
      <vt:lpstr>1_os-w-java</vt:lpstr>
      <vt:lpstr>Chapter 2:  Operating-System Structures</vt:lpstr>
      <vt:lpstr>Chapter 2:  Operating-System Structures</vt:lpstr>
      <vt:lpstr>Objectives</vt:lpstr>
      <vt:lpstr>2.1 Operating System Services</vt:lpstr>
      <vt:lpstr>OS为用户提供的服务</vt:lpstr>
      <vt:lpstr>OS为用户提供的服务</vt:lpstr>
      <vt:lpstr>OS为用户提供的服务</vt:lpstr>
      <vt:lpstr>OS为用户提供的服务</vt:lpstr>
      <vt:lpstr>OS为自身提供的服务</vt:lpstr>
      <vt:lpstr>OS为自身提供的服务</vt:lpstr>
      <vt:lpstr>A View of Operating System Services</vt:lpstr>
      <vt:lpstr>A View of Operating System Services</vt:lpstr>
      <vt:lpstr>PowerPoint 演示文稿</vt:lpstr>
      <vt:lpstr>2.2 User Operating-System Interface</vt:lpstr>
      <vt:lpstr>User Operating-System Interface</vt:lpstr>
      <vt:lpstr>CLI-- Command  Line Interface </vt:lpstr>
      <vt:lpstr>GUI-- Graphic User Interface</vt:lpstr>
      <vt:lpstr>Batch--User Operating System Interface</vt:lpstr>
      <vt:lpstr>User Operating System Interface - Batch</vt:lpstr>
      <vt:lpstr>PowerPoint 演示文稿</vt:lpstr>
      <vt:lpstr>PowerPoint 演示文稿</vt:lpstr>
      <vt:lpstr>2.3 System Calls（编程接口）</vt:lpstr>
      <vt:lpstr> System Calls</vt:lpstr>
      <vt:lpstr>System Call – OS Relationship</vt:lpstr>
      <vt:lpstr>Example of System Calls</vt:lpstr>
      <vt:lpstr>System Calls例 </vt:lpstr>
      <vt:lpstr>API -- Application Program Interface</vt:lpstr>
      <vt:lpstr>API  vs. System Calls</vt:lpstr>
      <vt:lpstr>Example of Standard API</vt:lpstr>
      <vt:lpstr>API vs. System</vt:lpstr>
      <vt:lpstr>API：Standard C Library Example</vt:lpstr>
      <vt:lpstr>System Call Implementation</vt:lpstr>
      <vt:lpstr>System Call Implementation</vt:lpstr>
      <vt:lpstr>System Call</vt:lpstr>
      <vt:lpstr>System Call Parameter Passing</vt:lpstr>
      <vt:lpstr>Parameter Passing via Table</vt:lpstr>
      <vt:lpstr>课外阅读：System Call 接口与实现</vt:lpstr>
      <vt:lpstr>PowerPoint 演示文稿</vt:lpstr>
      <vt:lpstr>PowerPoint 演示文稿</vt:lpstr>
      <vt:lpstr>2.4 Types of System Calls</vt:lpstr>
      <vt:lpstr>System Calls：Process control</vt:lpstr>
      <vt:lpstr>System Calls：File management</vt:lpstr>
      <vt:lpstr>System Calls： Device management</vt:lpstr>
      <vt:lpstr>System Calls： Information maintenance</vt:lpstr>
      <vt:lpstr>System Calls： Communications</vt:lpstr>
      <vt:lpstr>PowerPoint 演示文稿</vt:lpstr>
      <vt:lpstr>PowerPoint 演示文稿</vt:lpstr>
      <vt:lpstr>PowerPoint 演示文稿</vt:lpstr>
      <vt:lpstr>2.5 System Programs</vt:lpstr>
      <vt:lpstr>Solaris 10 dtrace Following System Call</vt:lpstr>
      <vt:lpstr>系统跟踪工具-dtrace</vt:lpstr>
      <vt:lpstr>System Programs</vt:lpstr>
      <vt:lpstr>System Programs (cont’d)</vt:lpstr>
      <vt:lpstr>2.6 Operating System Design and Implementation</vt:lpstr>
      <vt:lpstr>Operating System Design and Implementation (Cont.)</vt:lpstr>
      <vt:lpstr>2.7 System Structure</vt:lpstr>
      <vt:lpstr>2.7.1 Simple structure</vt:lpstr>
      <vt:lpstr>MS-DOS Layer Structure  (Cont.) </vt:lpstr>
      <vt:lpstr>2.7.2 Layered Approach</vt:lpstr>
      <vt:lpstr>Layered Operating System (cont.)</vt:lpstr>
      <vt:lpstr>回顾：思考</vt:lpstr>
      <vt:lpstr>回顾：Monolithic kernel</vt:lpstr>
      <vt:lpstr>UNIX</vt:lpstr>
      <vt:lpstr>PowerPoint 演示文稿</vt:lpstr>
      <vt:lpstr>PowerPoint 演示文稿</vt:lpstr>
      <vt:lpstr>UNIX System Structure</vt:lpstr>
      <vt:lpstr>Windows NT</vt:lpstr>
      <vt:lpstr>PowerPoint 演示文稿</vt:lpstr>
      <vt:lpstr>PowerPoint 演示文稿</vt:lpstr>
      <vt:lpstr>Microkernel System Structure </vt:lpstr>
      <vt:lpstr>Microkernel System Structure </vt:lpstr>
      <vt:lpstr>Mac OS X Structure（iOS）</vt:lpstr>
      <vt:lpstr>Mach</vt:lpstr>
      <vt:lpstr>Tips：BSD</vt:lpstr>
      <vt:lpstr>Microkernel System Structure </vt:lpstr>
      <vt:lpstr>2.7.4 Modules</vt:lpstr>
      <vt:lpstr>Solaris Modular Approach</vt:lpstr>
      <vt:lpstr>Mac OS X Structure</vt:lpstr>
      <vt:lpstr>2.8 Virtual Machines</vt:lpstr>
      <vt:lpstr>The Java Virtual Machine</vt:lpstr>
      <vt:lpstr>VMware Architecture</vt:lpstr>
      <vt:lpstr>PowerPoint 演示文稿</vt:lpstr>
      <vt:lpstr>PowerPoint 演示文稿</vt:lpstr>
      <vt:lpstr>Virtual Machines</vt:lpstr>
      <vt:lpstr>VMware Architecture（回顾）</vt:lpstr>
      <vt:lpstr>Virtual Machines(Cont.)</vt:lpstr>
      <vt:lpstr>Virtual Machines (Cont.)</vt:lpstr>
      <vt:lpstr>Virtual Machines (Cont.)</vt:lpstr>
      <vt:lpstr>2.9 Operating System Generation</vt:lpstr>
      <vt:lpstr>2.10 System Boot</vt:lpstr>
      <vt:lpstr>课后复习题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Structures</dc:title>
  <dc:creator>han</dc:creator>
  <cp:lastModifiedBy>han</cp:lastModifiedBy>
  <cp:revision>514</cp:revision>
  <dcterms:modified xsi:type="dcterms:W3CDTF">2023-12-03T09:18:10Z</dcterms:modified>
</cp:coreProperties>
</file>