
<file path=[Content_Types].xml><?xml version="1.0" encoding="utf-8"?>
<Types xmlns="http://schemas.openxmlformats.org/package/2006/content-types">
  <Default Extension="bin" ContentType="application/vnd.openxmlformats-officedocument.oleObject"/>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98"/>
  </p:notesMasterIdLst>
  <p:sldIdLst>
    <p:sldId id="295" r:id="rId3"/>
    <p:sldId id="467" r:id="rId4"/>
    <p:sldId id="566" r:id="rId5"/>
    <p:sldId id="468" r:id="rId6"/>
    <p:sldId id="567" r:id="rId7"/>
    <p:sldId id="555" r:id="rId8"/>
    <p:sldId id="470" r:id="rId9"/>
    <p:sldId id="472" r:id="rId10"/>
    <p:sldId id="469" r:id="rId11"/>
    <p:sldId id="471" r:id="rId12"/>
    <p:sldId id="554" r:id="rId13"/>
    <p:sldId id="532" r:id="rId14"/>
    <p:sldId id="474" r:id="rId15"/>
    <p:sldId id="536" r:id="rId16"/>
    <p:sldId id="535" r:id="rId17"/>
    <p:sldId id="475" r:id="rId18"/>
    <p:sldId id="531" r:id="rId19"/>
    <p:sldId id="476" r:id="rId20"/>
    <p:sldId id="477" r:id="rId21"/>
    <p:sldId id="478" r:id="rId22"/>
    <p:sldId id="479" r:id="rId23"/>
    <p:sldId id="480" r:id="rId24"/>
    <p:sldId id="553" r:id="rId25"/>
    <p:sldId id="481" r:id="rId26"/>
    <p:sldId id="482" r:id="rId27"/>
    <p:sldId id="483" r:id="rId28"/>
    <p:sldId id="540" r:id="rId29"/>
    <p:sldId id="484" r:id="rId30"/>
    <p:sldId id="485" r:id="rId31"/>
    <p:sldId id="486" r:id="rId32"/>
    <p:sldId id="487" r:id="rId33"/>
    <p:sldId id="488" r:id="rId34"/>
    <p:sldId id="489" r:id="rId35"/>
    <p:sldId id="490" r:id="rId36"/>
    <p:sldId id="541" r:id="rId37"/>
    <p:sldId id="491" r:id="rId38"/>
    <p:sldId id="492" r:id="rId39"/>
    <p:sldId id="568" r:id="rId40"/>
    <p:sldId id="493" r:id="rId41"/>
    <p:sldId id="494" r:id="rId42"/>
    <p:sldId id="495" r:id="rId43"/>
    <p:sldId id="496" r:id="rId44"/>
    <p:sldId id="545" r:id="rId45"/>
    <p:sldId id="547" r:id="rId46"/>
    <p:sldId id="542" r:id="rId47"/>
    <p:sldId id="546" r:id="rId48"/>
    <p:sldId id="533" r:id="rId49"/>
    <p:sldId id="497" r:id="rId50"/>
    <p:sldId id="548" r:id="rId51"/>
    <p:sldId id="549" r:id="rId52"/>
    <p:sldId id="550" r:id="rId53"/>
    <p:sldId id="498" r:id="rId54"/>
    <p:sldId id="499" r:id="rId55"/>
    <p:sldId id="500" r:id="rId56"/>
    <p:sldId id="501" r:id="rId57"/>
    <p:sldId id="502" r:id="rId58"/>
    <p:sldId id="503" r:id="rId59"/>
    <p:sldId id="504" r:id="rId60"/>
    <p:sldId id="505" r:id="rId61"/>
    <p:sldId id="506" r:id="rId62"/>
    <p:sldId id="507" r:id="rId63"/>
    <p:sldId id="509" r:id="rId64"/>
    <p:sldId id="508" r:id="rId65"/>
    <p:sldId id="510" r:id="rId66"/>
    <p:sldId id="511" r:id="rId67"/>
    <p:sldId id="512" r:id="rId68"/>
    <p:sldId id="513" r:id="rId69"/>
    <p:sldId id="514" r:id="rId70"/>
    <p:sldId id="565" r:id="rId71"/>
    <p:sldId id="515" r:id="rId72"/>
    <p:sldId id="516" r:id="rId73"/>
    <p:sldId id="517" r:id="rId74"/>
    <p:sldId id="518" r:id="rId75"/>
    <p:sldId id="519" r:id="rId76"/>
    <p:sldId id="520" r:id="rId77"/>
    <p:sldId id="521" r:id="rId78"/>
    <p:sldId id="551" r:id="rId79"/>
    <p:sldId id="522" r:id="rId80"/>
    <p:sldId id="557" r:id="rId81"/>
    <p:sldId id="558" r:id="rId82"/>
    <p:sldId id="559" r:id="rId83"/>
    <p:sldId id="560" r:id="rId84"/>
    <p:sldId id="561" r:id="rId85"/>
    <p:sldId id="556" r:id="rId86"/>
    <p:sldId id="523" r:id="rId87"/>
    <p:sldId id="524" r:id="rId88"/>
    <p:sldId id="525" r:id="rId89"/>
    <p:sldId id="526" r:id="rId90"/>
    <p:sldId id="527" r:id="rId91"/>
    <p:sldId id="528" r:id="rId92"/>
    <p:sldId id="552" r:id="rId93"/>
    <p:sldId id="529" r:id="rId94"/>
    <p:sldId id="530" r:id="rId95"/>
    <p:sldId id="562" r:id="rId96"/>
    <p:sldId id="563" r:id="rId97"/>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808">
          <p15:clr>
            <a:srgbClr val="A4A3A4"/>
          </p15:clr>
        </p15:guide>
        <p15:guide id="2" pos="52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cmAuthor id="2" name="han" initials="h"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21E5E"/>
    <a:srgbClr val="006600"/>
    <a:srgbClr val="0016E2"/>
    <a:srgbClr val="000099"/>
    <a:srgbClr val="0409E2"/>
    <a:srgbClr val="000000"/>
    <a:srgbClr val="03011D"/>
    <a:srgbClr val="010A1D"/>
    <a:srgbClr val="FF3300"/>
    <a:srgbClr val="F8F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94135" autoAdjust="0"/>
  </p:normalViewPr>
  <p:slideViewPr>
    <p:cSldViewPr snapToGrid="0">
      <p:cViewPr varScale="1">
        <p:scale>
          <a:sx n="104" d="100"/>
          <a:sy n="104" d="100"/>
        </p:scale>
        <p:origin x="1758" y="108"/>
      </p:cViewPr>
      <p:guideLst>
        <p:guide orient="horz" pos="808"/>
        <p:guide pos="521"/>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theme" Target="theme/theme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commentAuthors" Target="commentAuthors.xml"/><Relationship Id="rId10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notesMaster" Target="notesMasters/notesMaster1.xml"/><Relationship Id="rId3" Type="http://schemas.openxmlformats.org/officeDocument/2006/relationships/slide" Target="slides/slide1.xml"/></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56D3C7F-62B8-40BA-88A2-E17152A56770}"/>
              </a:ext>
            </a:extLst>
          </p:cNvPr>
          <p:cNvSpPr>
            <a:spLocks noGrp="1"/>
          </p:cNvSpPr>
          <p:nvPr>
            <p:ph type="hdr" sz="quarter"/>
          </p:nvPr>
        </p:nvSpPr>
        <p:spPr>
          <a:xfrm>
            <a:off x="0" y="0"/>
            <a:ext cx="2981325" cy="463550"/>
          </a:xfrm>
          <a:prstGeom prst="rect">
            <a:avLst/>
          </a:prstGeom>
          <a:noFill/>
          <a:ln w="9525">
            <a:noFill/>
            <a:miter/>
          </a:ln>
        </p:spPr>
        <p:txBody>
          <a:bodyPr/>
          <a:lstStyle>
            <a:lvl1pPr eaLnBrk="1" hangingPunct="1">
              <a:buFont typeface="Arial" panose="020B0604020202020204" pitchFamily="34" charset="0"/>
              <a:buNone/>
              <a:defRPr sz="1200" noProof="1">
                <a:latin typeface="Times New Roman" pitchFamily="2" charset="0"/>
                <a:ea typeface="+mn-ea"/>
              </a:defRPr>
            </a:lvl1pPr>
          </a:lstStyle>
          <a:p>
            <a:pPr>
              <a:defRPr/>
            </a:pPr>
            <a:endParaRPr lang="zh-CN" altLang="en-US"/>
          </a:p>
        </p:txBody>
      </p:sp>
      <p:sp>
        <p:nvSpPr>
          <p:cNvPr id="3075" name="Rectangle 3">
            <a:extLst>
              <a:ext uri="{FF2B5EF4-FFF2-40B4-BE49-F238E27FC236}">
                <a16:creationId xmlns:a16="http://schemas.microsoft.com/office/drawing/2014/main" id="{2E42ACC7-1AB8-476D-96E5-FB20EE62766A}"/>
              </a:ext>
            </a:extLst>
          </p:cNvPr>
          <p:cNvSpPr>
            <a:spLocks noGrp="1"/>
          </p:cNvSpPr>
          <p:nvPr>
            <p:ph type="dt" idx="1"/>
          </p:nvPr>
        </p:nvSpPr>
        <p:spPr>
          <a:xfrm>
            <a:off x="3897313" y="0"/>
            <a:ext cx="2982912" cy="463550"/>
          </a:xfrm>
          <a:prstGeom prst="rect">
            <a:avLst/>
          </a:prstGeom>
          <a:noFill/>
          <a:ln w="9525">
            <a:noFill/>
            <a:miter/>
          </a:ln>
        </p:spPr>
        <p:txBody>
          <a:bodyPr/>
          <a:lstStyle>
            <a:lvl1pPr algn="r" eaLnBrk="1" hangingPunct="1">
              <a:buFont typeface="Arial" panose="020B0604020202020204" pitchFamily="34" charset="0"/>
              <a:buNone/>
              <a:defRPr sz="1200" noProof="1">
                <a:latin typeface="Times New Roman" pitchFamily="2" charset="0"/>
                <a:ea typeface="宋体" charset="-122"/>
              </a:defRPr>
            </a:lvl1pPr>
          </a:lstStyle>
          <a:p>
            <a:pPr>
              <a:defRPr/>
            </a:pPr>
            <a:endParaRPr lang="en-US" altLang="x-none"/>
          </a:p>
        </p:txBody>
      </p:sp>
      <p:sp>
        <p:nvSpPr>
          <p:cNvPr id="4100" name="Rectangle 4">
            <a:extLst>
              <a:ext uri="{FF2B5EF4-FFF2-40B4-BE49-F238E27FC236}">
                <a16:creationId xmlns:a16="http://schemas.microsoft.com/office/drawing/2014/main" id="{2F60A000-816A-4C54-A551-1F6BBDA0730B}"/>
              </a:ext>
            </a:extLst>
          </p:cNvPr>
          <p:cNvSpPr>
            <a:spLocks noGrp="1" noRot="1" noChangeAspect="1" noChangeArrowheads="1"/>
          </p:cNvSpPr>
          <p:nvPr>
            <p:ph type="sldImg" idx="4294967295"/>
          </p:nvPr>
        </p:nvSpPr>
        <p:spPr bwMode="auto">
          <a:xfrm>
            <a:off x="1146175" y="696913"/>
            <a:ext cx="458787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a:extLst>
              <a:ext uri="{FF2B5EF4-FFF2-40B4-BE49-F238E27FC236}">
                <a16:creationId xmlns:a16="http://schemas.microsoft.com/office/drawing/2014/main" id="{3430CB22-A396-4FA5-B838-94FA48829FA5}"/>
              </a:ext>
            </a:extLst>
          </p:cNvPr>
          <p:cNvSpPr>
            <a:spLocks noGrp="1" noChangeArrowheads="1"/>
          </p:cNvSpPr>
          <p:nvPr>
            <p:ph type="body" sz="quarter" idx="4294967295"/>
          </p:nvPr>
        </p:nvSpPr>
        <p:spPr bwMode="auto">
          <a:xfrm>
            <a:off x="687388" y="4414838"/>
            <a:ext cx="5505450" cy="418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DC915C72-C86C-4E7C-AC15-ABE760923E20}"/>
              </a:ext>
            </a:extLst>
          </p:cNvPr>
          <p:cNvSpPr>
            <a:spLocks noGrp="1"/>
          </p:cNvSpPr>
          <p:nvPr>
            <p:ph type="ftr" sz="quarter" idx="4"/>
          </p:nvPr>
        </p:nvSpPr>
        <p:spPr>
          <a:xfrm>
            <a:off x="0" y="8829675"/>
            <a:ext cx="2981325" cy="465138"/>
          </a:xfrm>
          <a:prstGeom prst="rect">
            <a:avLst/>
          </a:prstGeom>
          <a:noFill/>
          <a:ln w="9525">
            <a:noFill/>
            <a:miter/>
          </a:ln>
        </p:spPr>
        <p:txBody>
          <a:bodyPr anchor="b"/>
          <a:lstStyle>
            <a:lvl1pPr eaLnBrk="1" hangingPunct="1">
              <a:buFont typeface="Arial" panose="020B0604020202020204" pitchFamily="34" charset="0"/>
              <a:buNone/>
              <a:defRPr sz="1200" noProof="1">
                <a:latin typeface="Times New Roman" pitchFamily="2" charset="0"/>
                <a:ea typeface="宋体" charset="-122"/>
              </a:defRPr>
            </a:lvl1pPr>
          </a:lstStyle>
          <a:p>
            <a:pPr>
              <a:defRPr/>
            </a:pPr>
            <a:endParaRPr lang="en-US" altLang="x-none"/>
          </a:p>
        </p:txBody>
      </p:sp>
      <p:sp>
        <p:nvSpPr>
          <p:cNvPr id="3079" name="Rectangle 7">
            <a:extLst>
              <a:ext uri="{FF2B5EF4-FFF2-40B4-BE49-F238E27FC236}">
                <a16:creationId xmlns:a16="http://schemas.microsoft.com/office/drawing/2014/main" id="{C4FB6646-5BF0-4AFF-9343-80036EF67205}"/>
              </a:ext>
            </a:extLst>
          </p:cNvPr>
          <p:cNvSpPr>
            <a:spLocks noGrp="1"/>
          </p:cNvSpPr>
          <p:nvPr>
            <p:ph type="sldNum" sz="quarter" idx="5"/>
          </p:nvPr>
        </p:nvSpPr>
        <p:spPr>
          <a:xfrm>
            <a:off x="3897313" y="8829675"/>
            <a:ext cx="2982912" cy="465138"/>
          </a:xfrm>
          <a:prstGeom prst="rect">
            <a:avLst/>
          </a:prstGeom>
          <a:noFill/>
          <a:ln w="9525">
            <a:noFill/>
            <a:miter/>
          </a:ln>
        </p:spPr>
        <p:txBody>
          <a:bodyPr anchor="b"/>
          <a:lstStyle>
            <a:lvl1pPr algn="r" eaLnBrk="1" hangingPunct="1">
              <a:buFont typeface="Arial" panose="020B0604020202020204" pitchFamily="34" charset="0"/>
              <a:buNone/>
              <a:defRPr sz="1200" noProof="1">
                <a:latin typeface="Times New Roman" pitchFamily="2" charset="0"/>
                <a:ea typeface="+mn-ea"/>
                <a:cs typeface="+mn-ea"/>
              </a:defRPr>
            </a:lvl1pPr>
          </a:lstStyle>
          <a:p>
            <a:pPr>
              <a:defRPr/>
            </a:pPr>
            <a:fld id="{A2F5C924-3290-4C6C-B64B-1814E2103693}" type="slidenum">
              <a:rPr lang="zh-CN" altLang="en-US"/>
              <a:pPr>
                <a:defRPr/>
              </a:pPr>
              <a:t>‹#›</a:t>
            </a:fld>
            <a:endParaRPr lang="en-US" altLang="x-none">
              <a:ea typeface="宋体" charset="-122"/>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a:extLst>
              <a:ext uri="{FF2B5EF4-FFF2-40B4-BE49-F238E27FC236}">
                <a16:creationId xmlns:a16="http://schemas.microsoft.com/office/drawing/2014/main" id="{224C6DC2-3F9A-4352-8EDF-A98FDD960D26}"/>
              </a:ext>
            </a:extLst>
          </p:cNvPr>
          <p:cNvSpPr>
            <a:spLocks noGrp="1" noRot="1" noChangeAspect="1" noChangeArrowheads="1" noTextEdit="1"/>
          </p:cNvSpPr>
          <p:nvPr>
            <p:ph type="sldImg"/>
          </p:nvPr>
        </p:nvSpPr>
        <p:spPr>
          <a:xfrm>
            <a:off x="1116013" y="696913"/>
            <a:ext cx="4648200" cy="3486150"/>
          </a:xfrm>
        </p:spPr>
      </p:sp>
      <p:sp>
        <p:nvSpPr>
          <p:cNvPr id="61443" name="备注占位符 2">
            <a:extLst>
              <a:ext uri="{FF2B5EF4-FFF2-40B4-BE49-F238E27FC236}">
                <a16:creationId xmlns:a16="http://schemas.microsoft.com/office/drawing/2014/main" id="{CAE6D892-60AA-4984-9BB8-718F844B59F2}"/>
              </a:ext>
            </a:extLst>
          </p:cNvPr>
          <p:cNvSpPr>
            <a:spLocks noGrp="1" noChangeArrowheads="1"/>
          </p:cNvSpPr>
          <p:nvPr>
            <p:ph type="body" idx="1"/>
          </p:nvPr>
        </p:nvSpPr>
        <p:spPr>
          <a:noFill/>
        </p:spPr>
        <p:txBody>
          <a:bodyPr/>
          <a:lstStyle/>
          <a:p>
            <a:endParaRPr lang="zh-CN" altLang="en-US"/>
          </a:p>
        </p:txBody>
      </p:sp>
      <p:sp>
        <p:nvSpPr>
          <p:cNvPr id="4" name="灯片编号占位符 3">
            <a:extLst>
              <a:ext uri="{FF2B5EF4-FFF2-40B4-BE49-F238E27FC236}">
                <a16:creationId xmlns:a16="http://schemas.microsoft.com/office/drawing/2014/main" id="{468F5165-3A00-4AEF-84E5-D44385AF34EB}"/>
              </a:ext>
            </a:extLst>
          </p:cNvPr>
          <p:cNvSpPr>
            <a:spLocks noGrp="1"/>
          </p:cNvSpPr>
          <p:nvPr>
            <p:ph type="sldNum" sz="quarter" idx="5"/>
          </p:nvPr>
        </p:nvSpPr>
        <p:spPr/>
        <p:txBody>
          <a:bodyPr/>
          <a:lstStyle/>
          <a:p>
            <a:pPr>
              <a:defRPr/>
            </a:pPr>
            <a:fld id="{06C97D19-ECEF-4BB3-9E68-35619D200700}" type="slidenum">
              <a:rPr lang="zh-CN" altLang="en-US" smtClean="0"/>
              <a:pPr>
                <a:defRPr/>
              </a:pPr>
              <a:t>23</a:t>
            </a:fld>
            <a:endParaRPr lang="en-US" altLang="x-none">
              <a:ea typeface="宋体" charset="-122"/>
              <a:cs typeface="+mn-cs"/>
            </a:endParaRPr>
          </a:p>
        </p:txBody>
      </p:sp>
    </p:spTree>
    <p:extLst>
      <p:ext uri="{BB962C8B-B14F-4D97-AF65-F5344CB8AC3E}">
        <p14:creationId xmlns:p14="http://schemas.microsoft.com/office/powerpoint/2010/main" val="4080675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4E8D7F73-EDDC-4495-B279-97BB22C80468}"/>
              </a:ext>
            </a:extLst>
          </p:cNvPr>
          <p:cNvSpPr>
            <a:spLocks noGrp="1" noRot="1" noChangeAspect="1" noChangeArrowheads="1" noTextEdit="1"/>
          </p:cNvSpPr>
          <p:nvPr>
            <p:ph type="sldImg"/>
          </p:nvPr>
        </p:nvSpPr>
        <p:spPr>
          <a:xfrm>
            <a:off x="1116013" y="696913"/>
            <a:ext cx="4648200" cy="3486150"/>
          </a:xfrm>
        </p:spPr>
      </p:sp>
      <p:sp>
        <p:nvSpPr>
          <p:cNvPr id="20483" name="Notes Placeholder 2">
            <a:extLst>
              <a:ext uri="{FF2B5EF4-FFF2-40B4-BE49-F238E27FC236}">
                <a16:creationId xmlns:a16="http://schemas.microsoft.com/office/drawing/2014/main" id="{5D2ADE58-83A4-4AAD-8AE3-AA1AED0D7C2A}"/>
              </a:ext>
            </a:extLst>
          </p:cNvPr>
          <p:cNvSpPr>
            <a:spLocks noGrp="1" noChangeArrowheads="1"/>
          </p:cNvSpPr>
          <p:nvPr>
            <p:ph type="body" idx="1"/>
          </p:nvPr>
        </p:nvSpPr>
        <p:spPr>
          <a:noFill/>
        </p:spPr>
        <p:txBody>
          <a:bodyPr/>
          <a:lstStyle/>
          <a:p>
            <a:pPr defTabSz="457200" eaLnBrk="1" hangingPunct="1">
              <a:spcBef>
                <a:spcPct val="0"/>
              </a:spcBef>
            </a:pPr>
            <a:r>
              <a:rPr lang="en-US" altLang="zh-CN"/>
              <a:t>What is an operating system?</a:t>
            </a:r>
          </a:p>
          <a:p>
            <a:pPr defTabSz="457200"/>
            <a:endParaRPr lang="en-US" altLang="zh-CN"/>
          </a:p>
          <a:p>
            <a:pPr defTabSz="457200"/>
            <a:r>
              <a:rPr lang="en-US" altLang="zh-CN"/>
              <a:t>Main idea is to tell them how many interacting and co-operating components there are!</a:t>
            </a:r>
          </a:p>
        </p:txBody>
      </p:sp>
      <p:sp>
        <p:nvSpPr>
          <p:cNvPr id="4" name="Slide Number Placeholder 3">
            <a:extLst>
              <a:ext uri="{FF2B5EF4-FFF2-40B4-BE49-F238E27FC236}">
                <a16:creationId xmlns:a16="http://schemas.microsoft.com/office/drawing/2014/main" id="{D4FCB9A3-EBAE-4F8C-94EB-CD4C148D9BBD}"/>
              </a:ext>
            </a:extLst>
          </p:cNvPr>
          <p:cNvSpPr>
            <a:spLocks noGrp="1"/>
          </p:cNvSpPr>
          <p:nvPr>
            <p:ph type="sldNum" sz="quarter" idx="5"/>
          </p:nvPr>
        </p:nvSpPr>
        <p:spPr/>
        <p:txBody>
          <a:bodyPr/>
          <a:lstStyle/>
          <a:p>
            <a:pPr>
              <a:defRPr/>
            </a:pPr>
            <a:fld id="{0EF3E1AB-A02D-4E84-9DA0-3EF7EB59B3DD}" type="slidenum">
              <a:rPr lang="en-US" smtClean="0"/>
              <a:pPr>
                <a:defRPr/>
              </a:pPr>
              <a:t>47</a:t>
            </a:fld>
            <a:endParaRPr lang="en-US"/>
          </a:p>
        </p:txBody>
      </p:sp>
    </p:spTree>
    <p:extLst>
      <p:ext uri="{BB962C8B-B14F-4D97-AF65-F5344CB8AC3E}">
        <p14:creationId xmlns:p14="http://schemas.microsoft.com/office/powerpoint/2010/main" val="3218327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Tree>
    <p:extLst>
      <p:ext uri="{BB962C8B-B14F-4D97-AF65-F5344CB8AC3E}">
        <p14:creationId xmlns:p14="http://schemas.microsoft.com/office/powerpoint/2010/main" val="3399562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948644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5940839" cy="55372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235189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Rectangle 5">
            <a:extLst>
              <a:ext uri="{FF2B5EF4-FFF2-40B4-BE49-F238E27FC236}">
                <a16:creationId xmlns:a16="http://schemas.microsoft.com/office/drawing/2014/main" id="{B11E2B08-1A4B-4448-A5A8-0118C1DF8DB4}"/>
              </a:ext>
            </a:extLst>
          </p:cNvPr>
          <p:cNvSpPr>
            <a:spLocks noGrp="1"/>
          </p:cNvSpPr>
          <p:nvPr>
            <p:ph type="dt" sz="half" idx="10"/>
          </p:nvPr>
        </p:nvSpPr>
        <p:spPr>
          <a:ln/>
        </p:spPr>
        <p:txBody>
          <a:bodyPr/>
          <a:lstStyle>
            <a:lvl1pPr>
              <a:defRPr/>
            </a:lvl1pPr>
          </a:lstStyle>
          <a:p>
            <a:pPr>
              <a:defRPr/>
            </a:pPr>
            <a:fld id="{F7C0B6C2-24E8-4FAC-AAB0-5D4902D1B197}" type="datetimeFigureOut">
              <a:rPr lang="zh-CN" altLang="en-US"/>
              <a:pPr>
                <a:defRPr/>
              </a:pPr>
              <a:t>2023/11/17</a:t>
            </a:fld>
            <a:endParaRPr lang="zh-CN" altLang="en-US"/>
          </a:p>
        </p:txBody>
      </p:sp>
      <p:sp>
        <p:nvSpPr>
          <p:cNvPr id="5" name="Rectangle 6">
            <a:extLst>
              <a:ext uri="{FF2B5EF4-FFF2-40B4-BE49-F238E27FC236}">
                <a16:creationId xmlns:a16="http://schemas.microsoft.com/office/drawing/2014/main" id="{28679C7C-251C-410C-B7D2-42E18A67F5F0}"/>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1019101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5">
            <a:extLst>
              <a:ext uri="{FF2B5EF4-FFF2-40B4-BE49-F238E27FC236}">
                <a16:creationId xmlns:a16="http://schemas.microsoft.com/office/drawing/2014/main" id="{33ED739D-CD5F-49BA-B387-FA08FDEBAD50}"/>
              </a:ext>
            </a:extLst>
          </p:cNvPr>
          <p:cNvSpPr>
            <a:spLocks noGrp="1"/>
          </p:cNvSpPr>
          <p:nvPr>
            <p:ph type="dt" sz="half" idx="10"/>
          </p:nvPr>
        </p:nvSpPr>
        <p:spPr>
          <a:ln/>
        </p:spPr>
        <p:txBody>
          <a:bodyPr/>
          <a:lstStyle>
            <a:lvl1pPr>
              <a:defRPr/>
            </a:lvl1pPr>
          </a:lstStyle>
          <a:p>
            <a:pPr>
              <a:defRPr/>
            </a:pPr>
            <a:fld id="{A160590E-31DD-4A6E-8A26-2A5677BBEA95}" type="datetimeFigureOut">
              <a:rPr lang="zh-CN" altLang="en-US"/>
              <a:pPr>
                <a:defRPr/>
              </a:pPr>
              <a:t>2023/11/17</a:t>
            </a:fld>
            <a:endParaRPr lang="zh-CN" altLang="en-US"/>
          </a:p>
        </p:txBody>
      </p:sp>
      <p:sp>
        <p:nvSpPr>
          <p:cNvPr id="5" name="Rectangle 6">
            <a:extLst>
              <a:ext uri="{FF2B5EF4-FFF2-40B4-BE49-F238E27FC236}">
                <a16:creationId xmlns:a16="http://schemas.microsoft.com/office/drawing/2014/main" id="{A5ECA078-3356-48ED-88BA-5B04C1E086E2}"/>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3187538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lgn="l">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lgn="l">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Rectangle 5">
            <a:extLst>
              <a:ext uri="{FF2B5EF4-FFF2-40B4-BE49-F238E27FC236}">
                <a16:creationId xmlns:a16="http://schemas.microsoft.com/office/drawing/2014/main" id="{012003FE-DD15-4B88-877E-2C642159EF59}"/>
              </a:ext>
            </a:extLst>
          </p:cNvPr>
          <p:cNvSpPr>
            <a:spLocks noGrp="1"/>
          </p:cNvSpPr>
          <p:nvPr>
            <p:ph type="dt" sz="half" idx="10"/>
          </p:nvPr>
        </p:nvSpPr>
        <p:spPr>
          <a:ln/>
        </p:spPr>
        <p:txBody>
          <a:bodyPr/>
          <a:lstStyle>
            <a:lvl1pPr>
              <a:defRPr/>
            </a:lvl1pPr>
          </a:lstStyle>
          <a:p>
            <a:pPr>
              <a:defRPr/>
            </a:pPr>
            <a:fld id="{064DA83D-83EC-493A-9D34-8BA865E22960}" type="datetimeFigureOut">
              <a:rPr lang="zh-CN" altLang="en-US"/>
              <a:pPr>
                <a:defRPr/>
              </a:pPr>
              <a:t>2023/11/17</a:t>
            </a:fld>
            <a:endParaRPr lang="zh-CN" altLang="en-US"/>
          </a:p>
        </p:txBody>
      </p:sp>
      <p:sp>
        <p:nvSpPr>
          <p:cNvPr id="5" name="Rectangle 6">
            <a:extLst>
              <a:ext uri="{FF2B5EF4-FFF2-40B4-BE49-F238E27FC236}">
                <a16:creationId xmlns:a16="http://schemas.microsoft.com/office/drawing/2014/main" id="{1C2B8513-3CA9-4BE3-90AB-F564075F9F37}"/>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1832381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27088"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6461"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5">
            <a:extLst>
              <a:ext uri="{FF2B5EF4-FFF2-40B4-BE49-F238E27FC236}">
                <a16:creationId xmlns:a16="http://schemas.microsoft.com/office/drawing/2014/main" id="{523036DB-037A-40BB-AF8F-B6643A688482}"/>
              </a:ext>
            </a:extLst>
          </p:cNvPr>
          <p:cNvSpPr>
            <a:spLocks noGrp="1"/>
          </p:cNvSpPr>
          <p:nvPr>
            <p:ph type="dt" sz="half" idx="10"/>
          </p:nvPr>
        </p:nvSpPr>
        <p:spPr>
          <a:ln/>
        </p:spPr>
        <p:txBody>
          <a:bodyPr/>
          <a:lstStyle>
            <a:lvl1pPr>
              <a:defRPr/>
            </a:lvl1pPr>
          </a:lstStyle>
          <a:p>
            <a:pPr>
              <a:defRPr/>
            </a:pPr>
            <a:fld id="{B8125408-01BD-429F-AD00-DD227E292C35}" type="datetimeFigureOut">
              <a:rPr lang="zh-CN" altLang="en-US"/>
              <a:pPr>
                <a:defRPr/>
              </a:pPr>
              <a:t>2023/11/17</a:t>
            </a:fld>
            <a:endParaRPr lang="zh-CN" altLang="en-US"/>
          </a:p>
        </p:txBody>
      </p:sp>
      <p:sp>
        <p:nvSpPr>
          <p:cNvPr id="6" name="Rectangle 6">
            <a:extLst>
              <a:ext uri="{FF2B5EF4-FFF2-40B4-BE49-F238E27FC236}">
                <a16:creationId xmlns:a16="http://schemas.microsoft.com/office/drawing/2014/main" id="{1A3EF75E-1BDE-42EB-9A18-12BE10DEB7C6}"/>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4267552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970222"/>
          </a:xfrm>
        </p:spPr>
        <p:txBody>
          <a:bodyPr/>
          <a:lstStyle>
            <a:lvl1pPr algn="ctr">
              <a:defRPr/>
            </a:lvl1pPr>
          </a:lstStyle>
          <a:p>
            <a:r>
              <a:rPr lang="zh-CN" altLang="en-US" noProof="1"/>
              <a:t>单击此处编辑母版标题样式</a:t>
            </a:r>
          </a:p>
        </p:txBody>
      </p:sp>
      <p:sp>
        <p:nvSpPr>
          <p:cNvPr id="3" name="文本占位符 2"/>
          <p:cNvSpPr>
            <a:spLocks noGrp="1"/>
          </p:cNvSpPr>
          <p:nvPr>
            <p:ph type="body" idx="1"/>
          </p:nvPr>
        </p:nvSpPr>
        <p:spPr>
          <a:xfrm>
            <a:off x="944793" y="1567346"/>
            <a:ext cx="3526380" cy="710095"/>
          </a:xfrm>
        </p:spPr>
        <p:txBody>
          <a:bodyPr anchor="ctr">
            <a:norm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944793" y="2338388"/>
            <a:ext cx="3526380" cy="3785964"/>
          </a:xfrm>
        </p:spPr>
        <p:txBody>
          <a:bodyPr>
            <a:normAutofit/>
          </a:bodyPr>
          <a:lstStyle>
            <a:lvl1pPr>
              <a:defRPr sz="1800"/>
            </a:lvl1pPr>
            <a:lvl2pPr>
              <a:defRPr sz="1500"/>
            </a:lvl2pPr>
            <a:lvl3pPr>
              <a:defRPr sz="1350"/>
            </a:lvl3pPr>
            <a:lvl4pPr>
              <a:defRPr sz="1200"/>
            </a:lvl4pPr>
            <a:lvl5pPr>
              <a:defRPr sz="12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717212" y="1567346"/>
            <a:ext cx="3526381" cy="710095"/>
          </a:xfrm>
        </p:spPr>
        <p:txBody>
          <a:bodyPr rtlCol="0" anchor="ctr">
            <a:normAutofit/>
          </a:bodyPr>
          <a:lstStyle>
            <a:lvl1pPr marL="171450" indent="-171450">
              <a:buNone/>
              <a:defRPr lang="zh-CN" altLang="en-US" b="0" smtClean="0"/>
            </a:lvl1pPr>
          </a:lstStyle>
          <a:p>
            <a:pPr lvl="0"/>
            <a:r>
              <a:rPr lang="zh-CN" altLang="en-US" noProof="1"/>
              <a:t>单击此处编辑母版文本样式</a:t>
            </a:r>
          </a:p>
        </p:txBody>
      </p:sp>
      <p:sp>
        <p:nvSpPr>
          <p:cNvPr id="6" name="内容占位符 5"/>
          <p:cNvSpPr>
            <a:spLocks noGrp="1"/>
          </p:cNvSpPr>
          <p:nvPr>
            <p:ph sz="quarter" idx="4"/>
          </p:nvPr>
        </p:nvSpPr>
        <p:spPr>
          <a:xfrm>
            <a:off x="4717212" y="2357460"/>
            <a:ext cx="3526381" cy="3766892"/>
          </a:xfrm>
        </p:spPr>
        <p:txBody>
          <a:bodyPr>
            <a:normAutofit/>
          </a:bodyPr>
          <a:lstStyle>
            <a:lvl1pPr>
              <a:defRPr sz="1800"/>
            </a:lvl1pPr>
            <a:lvl2pPr>
              <a:defRPr sz="1500"/>
            </a:lvl2pPr>
            <a:lvl3pPr>
              <a:defRPr sz="1350"/>
            </a:lvl3pPr>
            <a:lvl4pPr>
              <a:defRPr sz="1200"/>
            </a:lvl4pPr>
            <a:lvl5pPr>
              <a:defRPr sz="12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5">
            <a:extLst>
              <a:ext uri="{FF2B5EF4-FFF2-40B4-BE49-F238E27FC236}">
                <a16:creationId xmlns:a16="http://schemas.microsoft.com/office/drawing/2014/main" id="{FBD08506-BC3A-4CD5-97BE-8303D2091EB0}"/>
              </a:ext>
            </a:extLst>
          </p:cNvPr>
          <p:cNvSpPr>
            <a:spLocks noGrp="1"/>
          </p:cNvSpPr>
          <p:nvPr>
            <p:ph type="dt" sz="half" idx="10"/>
          </p:nvPr>
        </p:nvSpPr>
        <p:spPr>
          <a:ln/>
        </p:spPr>
        <p:txBody>
          <a:bodyPr/>
          <a:lstStyle>
            <a:lvl1pPr>
              <a:defRPr/>
            </a:lvl1pPr>
          </a:lstStyle>
          <a:p>
            <a:pPr>
              <a:defRPr/>
            </a:pPr>
            <a:fld id="{58DEF140-A80E-4A1D-90F9-9A01C4BE132B}" type="datetimeFigureOut">
              <a:rPr lang="zh-CN" altLang="en-US"/>
              <a:pPr>
                <a:defRPr/>
              </a:pPr>
              <a:t>2023/11/17</a:t>
            </a:fld>
            <a:endParaRPr lang="zh-CN" altLang="en-US"/>
          </a:p>
        </p:txBody>
      </p:sp>
      <p:sp>
        <p:nvSpPr>
          <p:cNvPr id="8" name="Rectangle 6">
            <a:extLst>
              <a:ext uri="{FF2B5EF4-FFF2-40B4-BE49-F238E27FC236}">
                <a16:creationId xmlns:a16="http://schemas.microsoft.com/office/drawing/2014/main" id="{443FD338-2CD5-4511-BA93-466547EFE788}"/>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249430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5">
            <a:extLst>
              <a:ext uri="{FF2B5EF4-FFF2-40B4-BE49-F238E27FC236}">
                <a16:creationId xmlns:a16="http://schemas.microsoft.com/office/drawing/2014/main" id="{C10E1091-66C0-4243-A8FA-DC30B05AFC0F}"/>
              </a:ext>
            </a:extLst>
          </p:cNvPr>
          <p:cNvSpPr>
            <a:spLocks noGrp="1"/>
          </p:cNvSpPr>
          <p:nvPr>
            <p:ph type="dt" sz="half" idx="10"/>
          </p:nvPr>
        </p:nvSpPr>
        <p:spPr>
          <a:ln/>
        </p:spPr>
        <p:txBody>
          <a:bodyPr/>
          <a:lstStyle>
            <a:lvl1pPr>
              <a:defRPr/>
            </a:lvl1pPr>
          </a:lstStyle>
          <a:p>
            <a:pPr>
              <a:defRPr/>
            </a:pPr>
            <a:fld id="{34BB46A7-313F-46EE-A6D9-6046F92DCD64}" type="datetimeFigureOut">
              <a:rPr lang="zh-CN" altLang="en-US"/>
              <a:pPr>
                <a:defRPr/>
              </a:pPr>
              <a:t>2023/11/17</a:t>
            </a:fld>
            <a:endParaRPr lang="zh-CN" altLang="en-US"/>
          </a:p>
        </p:txBody>
      </p:sp>
      <p:sp>
        <p:nvSpPr>
          <p:cNvPr id="4" name="Rectangle 6">
            <a:extLst>
              <a:ext uri="{FF2B5EF4-FFF2-40B4-BE49-F238E27FC236}">
                <a16:creationId xmlns:a16="http://schemas.microsoft.com/office/drawing/2014/main" id="{168888CD-968F-4AA3-81F8-48572EC95138}"/>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803856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B8693B1A-2EDE-46C8-A88F-80447BEBCD8E}"/>
              </a:ext>
            </a:extLst>
          </p:cNvPr>
          <p:cNvSpPr>
            <a:spLocks noGrp="1"/>
          </p:cNvSpPr>
          <p:nvPr>
            <p:ph type="dt" sz="half" idx="10"/>
          </p:nvPr>
        </p:nvSpPr>
        <p:spPr>
          <a:ln/>
        </p:spPr>
        <p:txBody>
          <a:bodyPr/>
          <a:lstStyle>
            <a:lvl1pPr>
              <a:defRPr/>
            </a:lvl1pPr>
          </a:lstStyle>
          <a:p>
            <a:pPr>
              <a:defRPr/>
            </a:pPr>
            <a:fld id="{32E321A6-2945-445B-9E9C-37CC6FFD9C09}" type="datetimeFigureOut">
              <a:rPr lang="zh-CN" altLang="en-US"/>
              <a:pPr>
                <a:defRPr/>
              </a:pPr>
              <a:t>2023/11/17</a:t>
            </a:fld>
            <a:endParaRPr lang="zh-CN" altLang="en-US"/>
          </a:p>
        </p:txBody>
      </p:sp>
      <p:sp>
        <p:nvSpPr>
          <p:cNvPr id="3" name="Rectangle 6">
            <a:extLst>
              <a:ext uri="{FF2B5EF4-FFF2-40B4-BE49-F238E27FC236}">
                <a16:creationId xmlns:a16="http://schemas.microsoft.com/office/drawing/2014/main" id="{A7290E1D-F56C-4E35-8E2D-28D7000F3E8D}"/>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4651739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Rectangle 5">
            <a:extLst>
              <a:ext uri="{FF2B5EF4-FFF2-40B4-BE49-F238E27FC236}">
                <a16:creationId xmlns:a16="http://schemas.microsoft.com/office/drawing/2014/main" id="{3CACED93-5B4E-45AB-9506-1B4B9DB8751D}"/>
              </a:ext>
            </a:extLst>
          </p:cNvPr>
          <p:cNvSpPr>
            <a:spLocks noGrp="1"/>
          </p:cNvSpPr>
          <p:nvPr>
            <p:ph type="dt" sz="half" idx="10"/>
          </p:nvPr>
        </p:nvSpPr>
        <p:spPr>
          <a:ln/>
        </p:spPr>
        <p:txBody>
          <a:bodyPr/>
          <a:lstStyle>
            <a:lvl1pPr>
              <a:defRPr/>
            </a:lvl1pPr>
          </a:lstStyle>
          <a:p>
            <a:pPr>
              <a:defRPr/>
            </a:pPr>
            <a:fld id="{231829C8-E078-4AF2-AE7E-B2B624606727}" type="datetimeFigureOut">
              <a:rPr lang="zh-CN" altLang="en-US"/>
              <a:pPr>
                <a:defRPr/>
              </a:pPr>
              <a:t>2023/11/17</a:t>
            </a:fld>
            <a:endParaRPr lang="zh-CN" altLang="en-US"/>
          </a:p>
        </p:txBody>
      </p:sp>
      <p:sp>
        <p:nvSpPr>
          <p:cNvPr id="6" name="Rectangle 6">
            <a:extLst>
              <a:ext uri="{FF2B5EF4-FFF2-40B4-BE49-F238E27FC236}">
                <a16:creationId xmlns:a16="http://schemas.microsoft.com/office/drawing/2014/main" id="{2CB0C158-685C-479C-9C21-EE597EF7A45A}"/>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863832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8072376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95638" cy="1600200"/>
          </a:xfrm>
        </p:spPr>
        <p:txBody>
          <a:bodyPr anchor="t">
            <a:normAutofit/>
          </a:bodyPr>
          <a:lstStyle>
            <a:lvl1pPr>
              <a:defRPr sz="3000"/>
            </a:lvl1pPr>
          </a:lstStyle>
          <a:p>
            <a:r>
              <a:rPr lang="zh-CN" altLang="en-US" noProof="1"/>
              <a:t>单击此处编辑母版标题样式</a:t>
            </a:r>
          </a:p>
        </p:txBody>
      </p:sp>
      <p:sp>
        <p:nvSpPr>
          <p:cNvPr id="3" name="图片占位符 2"/>
          <p:cNvSpPr>
            <a:spLocks noGrp="1"/>
          </p:cNvSpPr>
          <p:nvPr>
            <p:ph type="pic" idx="1"/>
          </p:nvPr>
        </p:nvSpPr>
        <p:spPr>
          <a:xfrm>
            <a:off x="4038600" y="457201"/>
            <a:ext cx="4477941"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95638"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Rectangle 5">
            <a:extLst>
              <a:ext uri="{FF2B5EF4-FFF2-40B4-BE49-F238E27FC236}">
                <a16:creationId xmlns:a16="http://schemas.microsoft.com/office/drawing/2014/main" id="{A8FAF328-893E-4775-896B-47033BDA219E}"/>
              </a:ext>
            </a:extLst>
          </p:cNvPr>
          <p:cNvSpPr>
            <a:spLocks noGrp="1"/>
          </p:cNvSpPr>
          <p:nvPr>
            <p:ph type="dt" sz="half" idx="10"/>
          </p:nvPr>
        </p:nvSpPr>
        <p:spPr>
          <a:ln/>
        </p:spPr>
        <p:txBody>
          <a:bodyPr/>
          <a:lstStyle>
            <a:lvl1pPr>
              <a:defRPr/>
            </a:lvl1pPr>
          </a:lstStyle>
          <a:p>
            <a:pPr>
              <a:defRPr/>
            </a:pPr>
            <a:fld id="{E623F6FB-FF1A-446A-89E9-14C89D89368F}" type="datetimeFigureOut">
              <a:rPr lang="zh-CN" altLang="en-US"/>
              <a:pPr>
                <a:defRPr/>
              </a:pPr>
              <a:t>2023/11/17</a:t>
            </a:fld>
            <a:endParaRPr lang="zh-CN" altLang="en-US"/>
          </a:p>
        </p:txBody>
      </p:sp>
      <p:sp>
        <p:nvSpPr>
          <p:cNvPr id="6" name="Rectangle 6">
            <a:extLst>
              <a:ext uri="{FF2B5EF4-FFF2-40B4-BE49-F238E27FC236}">
                <a16:creationId xmlns:a16="http://schemas.microsoft.com/office/drawing/2014/main" id="{51296B48-470A-4B6C-9EA7-8777ABEB764A}"/>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10665085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5">
            <a:extLst>
              <a:ext uri="{FF2B5EF4-FFF2-40B4-BE49-F238E27FC236}">
                <a16:creationId xmlns:a16="http://schemas.microsoft.com/office/drawing/2014/main" id="{B08844F4-7D2D-4252-BACD-6D1221F14803}"/>
              </a:ext>
            </a:extLst>
          </p:cNvPr>
          <p:cNvSpPr>
            <a:spLocks noGrp="1"/>
          </p:cNvSpPr>
          <p:nvPr>
            <p:ph type="dt" sz="half" idx="10"/>
          </p:nvPr>
        </p:nvSpPr>
        <p:spPr>
          <a:ln/>
        </p:spPr>
        <p:txBody>
          <a:bodyPr/>
          <a:lstStyle>
            <a:lvl1pPr>
              <a:defRPr/>
            </a:lvl1pPr>
          </a:lstStyle>
          <a:p>
            <a:pPr>
              <a:defRPr/>
            </a:pPr>
            <a:fld id="{961A2DA2-4A1F-4C0D-B3D4-B17F4992CBA0}" type="datetimeFigureOut">
              <a:rPr lang="zh-CN" altLang="en-US"/>
              <a:pPr>
                <a:defRPr/>
              </a:pPr>
              <a:t>2023/11/17</a:t>
            </a:fld>
            <a:endParaRPr lang="zh-CN" altLang="en-US"/>
          </a:p>
        </p:txBody>
      </p:sp>
      <p:sp>
        <p:nvSpPr>
          <p:cNvPr id="5" name="Rectangle 6">
            <a:extLst>
              <a:ext uri="{FF2B5EF4-FFF2-40B4-BE49-F238E27FC236}">
                <a16:creationId xmlns:a16="http://schemas.microsoft.com/office/drawing/2014/main" id="{B66DD890-7103-4931-B23C-5DCCAE126DB6}"/>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18542362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5940839" cy="55372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5">
            <a:extLst>
              <a:ext uri="{FF2B5EF4-FFF2-40B4-BE49-F238E27FC236}">
                <a16:creationId xmlns:a16="http://schemas.microsoft.com/office/drawing/2014/main" id="{EF7C88B1-FE9B-4C1D-8C52-B9BCF2E2CEB3}"/>
              </a:ext>
            </a:extLst>
          </p:cNvPr>
          <p:cNvSpPr>
            <a:spLocks noGrp="1"/>
          </p:cNvSpPr>
          <p:nvPr>
            <p:ph type="dt" sz="half" idx="10"/>
          </p:nvPr>
        </p:nvSpPr>
        <p:spPr>
          <a:ln/>
        </p:spPr>
        <p:txBody>
          <a:bodyPr/>
          <a:lstStyle>
            <a:lvl1pPr>
              <a:defRPr/>
            </a:lvl1pPr>
          </a:lstStyle>
          <a:p>
            <a:pPr>
              <a:defRPr/>
            </a:pPr>
            <a:fld id="{92CAC185-2199-49C8-8EF9-F33F8E0F39A8}" type="datetimeFigureOut">
              <a:rPr lang="zh-CN" altLang="en-US"/>
              <a:pPr>
                <a:defRPr/>
              </a:pPr>
              <a:t>2023/11/17</a:t>
            </a:fld>
            <a:endParaRPr lang="zh-CN" altLang="en-US"/>
          </a:p>
        </p:txBody>
      </p:sp>
      <p:sp>
        <p:nvSpPr>
          <p:cNvPr id="5" name="Rectangle 6">
            <a:extLst>
              <a:ext uri="{FF2B5EF4-FFF2-40B4-BE49-F238E27FC236}">
                <a16:creationId xmlns:a16="http://schemas.microsoft.com/office/drawing/2014/main" id="{2F6B6508-0203-465F-BCCB-EFFE331A3F4D}"/>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3753694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lgn="l">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lgn="l">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2563789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27088"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6461"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654344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970222"/>
          </a:xfrm>
        </p:spPr>
        <p:txBody>
          <a:bodyPr/>
          <a:lstStyle>
            <a:lvl1pPr algn="ctr">
              <a:defRPr/>
            </a:lvl1pPr>
          </a:lstStyle>
          <a:p>
            <a:r>
              <a:rPr lang="zh-CN" altLang="en-US" noProof="1"/>
              <a:t>单击此处编辑母版标题样式</a:t>
            </a:r>
          </a:p>
        </p:txBody>
      </p:sp>
      <p:sp>
        <p:nvSpPr>
          <p:cNvPr id="3" name="文本占位符 2"/>
          <p:cNvSpPr>
            <a:spLocks noGrp="1"/>
          </p:cNvSpPr>
          <p:nvPr>
            <p:ph type="body" idx="1"/>
          </p:nvPr>
        </p:nvSpPr>
        <p:spPr>
          <a:xfrm>
            <a:off x="944793" y="1567346"/>
            <a:ext cx="3526380" cy="710095"/>
          </a:xfrm>
        </p:spPr>
        <p:txBody>
          <a:bodyPr anchor="ctr">
            <a:norm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944793" y="2338388"/>
            <a:ext cx="3526380" cy="3785964"/>
          </a:xfrm>
        </p:spPr>
        <p:txBody>
          <a:bodyPr>
            <a:normAutofit/>
          </a:bodyPr>
          <a:lstStyle>
            <a:lvl1pPr>
              <a:defRPr sz="1800"/>
            </a:lvl1pPr>
            <a:lvl2pPr>
              <a:defRPr sz="1500"/>
            </a:lvl2pPr>
            <a:lvl3pPr>
              <a:defRPr sz="1350"/>
            </a:lvl3pPr>
            <a:lvl4pPr>
              <a:defRPr sz="1200"/>
            </a:lvl4pPr>
            <a:lvl5pPr>
              <a:defRPr sz="12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717212" y="1567346"/>
            <a:ext cx="3526381" cy="710095"/>
          </a:xfrm>
        </p:spPr>
        <p:txBody>
          <a:bodyPr rtlCol="0" anchor="ctr">
            <a:normAutofit/>
          </a:bodyPr>
          <a:lstStyle>
            <a:lvl1pPr marL="171450" indent="-171450">
              <a:buNone/>
              <a:defRPr lang="zh-CN" altLang="en-US" b="0" smtClean="0"/>
            </a:lvl1pPr>
          </a:lstStyle>
          <a:p>
            <a:pPr lvl="0"/>
            <a:r>
              <a:rPr lang="zh-CN" altLang="en-US" noProof="1"/>
              <a:t>单击此处编辑母版文本样式</a:t>
            </a:r>
          </a:p>
        </p:txBody>
      </p:sp>
      <p:sp>
        <p:nvSpPr>
          <p:cNvPr id="6" name="内容占位符 5"/>
          <p:cNvSpPr>
            <a:spLocks noGrp="1"/>
          </p:cNvSpPr>
          <p:nvPr>
            <p:ph sz="quarter" idx="4"/>
          </p:nvPr>
        </p:nvSpPr>
        <p:spPr>
          <a:xfrm>
            <a:off x="4717212" y="2357460"/>
            <a:ext cx="3526381" cy="3766892"/>
          </a:xfrm>
        </p:spPr>
        <p:txBody>
          <a:bodyPr>
            <a:normAutofit/>
          </a:bodyPr>
          <a:lstStyle>
            <a:lvl1pPr>
              <a:defRPr sz="1800"/>
            </a:lvl1pPr>
            <a:lvl2pPr>
              <a:defRPr sz="1500"/>
            </a:lvl2pPr>
            <a:lvl3pPr>
              <a:defRPr sz="1350"/>
            </a:lvl3pPr>
            <a:lvl4pPr>
              <a:defRPr sz="1200"/>
            </a:lvl4pPr>
            <a:lvl5pPr>
              <a:defRPr sz="12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980069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2692873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5005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848458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95638" cy="1600200"/>
          </a:xfrm>
        </p:spPr>
        <p:txBody>
          <a:bodyPr anchor="t">
            <a:normAutofit/>
          </a:bodyPr>
          <a:lstStyle>
            <a:lvl1pPr>
              <a:defRPr sz="3000"/>
            </a:lvl1pPr>
          </a:lstStyle>
          <a:p>
            <a:r>
              <a:rPr lang="zh-CN" altLang="en-US" noProof="1"/>
              <a:t>单击此处编辑母版标题样式</a:t>
            </a:r>
          </a:p>
        </p:txBody>
      </p:sp>
      <p:sp>
        <p:nvSpPr>
          <p:cNvPr id="3" name="图片占位符 2"/>
          <p:cNvSpPr>
            <a:spLocks noGrp="1"/>
          </p:cNvSpPr>
          <p:nvPr>
            <p:ph type="pic" idx="1"/>
          </p:nvPr>
        </p:nvSpPr>
        <p:spPr>
          <a:xfrm>
            <a:off x="4038600" y="457201"/>
            <a:ext cx="4477941"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95638"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459414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F218A95-E361-47A7-B6C8-3713BB5D0581}"/>
              </a:ext>
            </a:extLst>
          </p:cNvPr>
          <p:cNvSpPr>
            <a:spLocks noGrp="1" noChangeArrowheads="1"/>
          </p:cNvSpPr>
          <p:nvPr>
            <p:ph type="body" idx="4294967295"/>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Text Box 3">
            <a:extLst>
              <a:ext uri="{FF2B5EF4-FFF2-40B4-BE49-F238E27FC236}">
                <a16:creationId xmlns:a16="http://schemas.microsoft.com/office/drawing/2014/main" id="{5D48AF65-678C-4EA3-8FC7-CC4C6C5D9C86}"/>
              </a:ext>
            </a:extLst>
          </p:cNvPr>
          <p:cNvSpPr txBox="1">
            <a:spLocks noChangeArrowheads="1"/>
          </p:cNvSpPr>
          <p:nvPr/>
        </p:nvSpPr>
        <p:spPr bwMode="auto">
          <a:xfrm>
            <a:off x="4267200" y="6613525"/>
            <a:ext cx="444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1000" b="1">
                <a:solidFill>
                  <a:srgbClr val="993300"/>
                </a:solidFill>
                <a:latin typeface="Helvetica" panose="020B0604020202020204" pitchFamily="34" charset="0"/>
              </a:rPr>
              <a:t>1.</a:t>
            </a:r>
            <a:fld id="{CF51D760-22C1-4761-AC2D-2B66995D7083}" type="slidenum">
              <a:rPr lang="en-US" altLang="zh-CN" sz="1000" b="1" smtClean="0">
                <a:solidFill>
                  <a:srgbClr val="993300"/>
                </a:solidFill>
                <a:latin typeface="Helvetica" panose="020B0604020202020204" pitchFamily="34" charset="0"/>
              </a:rPr>
              <a:pPr algn="ctr">
                <a:spcBef>
                  <a:spcPct val="50000"/>
                </a:spcBef>
                <a:defRPr/>
              </a:pPr>
              <a:t>‹#›</a:t>
            </a:fld>
            <a:endParaRPr lang="en-US" altLang="zh-CN" sz="1000" b="1">
              <a:solidFill>
                <a:srgbClr val="993300"/>
              </a:solidFill>
              <a:latin typeface="Helvetica" panose="020B0604020202020204" pitchFamily="34" charset="0"/>
            </a:endParaRPr>
          </a:p>
        </p:txBody>
      </p:sp>
      <p:sp>
        <p:nvSpPr>
          <p:cNvPr id="1028" name="Rectangle 4">
            <a:extLst>
              <a:ext uri="{FF2B5EF4-FFF2-40B4-BE49-F238E27FC236}">
                <a16:creationId xmlns:a16="http://schemas.microsoft.com/office/drawing/2014/main" id="{C5B0F713-12B3-4A60-8572-87A94128AF4F}"/>
              </a:ext>
            </a:extLst>
          </p:cNvPr>
          <p:cNvSpPr>
            <a:spLocks noGrp="1" noChangeArrowheads="1"/>
          </p:cNvSpPr>
          <p:nvPr>
            <p:ph type="title" idx="4294967295"/>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9" name="Freeform 5">
            <a:extLst>
              <a:ext uri="{FF2B5EF4-FFF2-40B4-BE49-F238E27FC236}">
                <a16:creationId xmlns:a16="http://schemas.microsoft.com/office/drawing/2014/main" id="{70D7EFC5-B78F-4931-BAA3-7441F1673853}"/>
              </a:ext>
            </a:extLst>
          </p:cNvPr>
          <p:cNvSpPr>
            <a:spLocks noChangeArrowheads="1"/>
          </p:cNvSpPr>
          <p:nvPr/>
        </p:nvSpPr>
        <p:spPr bwMode="auto">
          <a:xfrm rot="8361210" flipV="1">
            <a:off x="1609725" y="4962525"/>
            <a:ext cx="9525" cy="1588"/>
          </a:xfrm>
          <a:custGeom>
            <a:avLst/>
            <a:gdLst>
              <a:gd name="T0" fmla="*/ 2147483646 w 20"/>
              <a:gd name="T1" fmla="*/ 2147483646 h 4"/>
              <a:gd name="T2" fmla="*/ 0 w 20"/>
              <a:gd name="T3" fmla="*/ 0 h 4"/>
              <a:gd name="T4" fmla="*/ 2147483646 w 20"/>
              <a:gd name="T5" fmla="*/ 0 h 4"/>
              <a:gd name="T6" fmla="*/ 2147483646 w 20"/>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 name="Freeform 6">
            <a:extLst>
              <a:ext uri="{FF2B5EF4-FFF2-40B4-BE49-F238E27FC236}">
                <a16:creationId xmlns:a16="http://schemas.microsoft.com/office/drawing/2014/main" id="{7C016995-41AD-499B-848D-5CDFC0CF3379}"/>
              </a:ext>
            </a:extLst>
          </p:cNvPr>
          <p:cNvSpPr>
            <a:spLocks noChangeArrowheads="1"/>
          </p:cNvSpPr>
          <p:nvPr/>
        </p:nvSpPr>
        <p:spPr bwMode="auto">
          <a:xfrm rot="10665470" flipV="1">
            <a:off x="1189038" y="4205288"/>
            <a:ext cx="4762" cy="1587"/>
          </a:xfrm>
          <a:custGeom>
            <a:avLst/>
            <a:gdLst>
              <a:gd name="T0" fmla="*/ 2147483646 w 12"/>
              <a:gd name="T1" fmla="*/ 2147483646 h 4"/>
              <a:gd name="T2" fmla="*/ 0 w 12"/>
              <a:gd name="T3" fmla="*/ 0 h 4"/>
              <a:gd name="T4" fmla="*/ 2147483646 w 12"/>
              <a:gd name="T5" fmla="*/ 0 h 4"/>
              <a:gd name="T6" fmla="*/ 2147483646 w 12"/>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 name="Freeform 7">
            <a:extLst>
              <a:ext uri="{FF2B5EF4-FFF2-40B4-BE49-F238E27FC236}">
                <a16:creationId xmlns:a16="http://schemas.microsoft.com/office/drawing/2014/main" id="{E0B82A5C-64C6-4C9A-A783-4AEBF53BBE23}"/>
              </a:ext>
            </a:extLst>
          </p:cNvPr>
          <p:cNvSpPr>
            <a:spLocks noChangeArrowheads="1"/>
          </p:cNvSpPr>
          <p:nvPr/>
        </p:nvSpPr>
        <p:spPr bwMode="auto">
          <a:xfrm>
            <a:off x="5164138" y="4206875"/>
            <a:ext cx="7937" cy="9525"/>
          </a:xfrm>
          <a:custGeom>
            <a:avLst/>
            <a:gdLst>
              <a:gd name="T0" fmla="*/ 2147483646 w 12"/>
              <a:gd name="T1" fmla="*/ 2147483646 h 12"/>
              <a:gd name="T2" fmla="*/ 0 w 12"/>
              <a:gd name="T3" fmla="*/ 2147483646 h 12"/>
              <a:gd name="T4" fmla="*/ 2147483646 w 12"/>
              <a:gd name="T5" fmla="*/ 0 h 12"/>
              <a:gd name="T6" fmla="*/ 2147483646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 name="Text Box 8">
            <a:extLst>
              <a:ext uri="{FF2B5EF4-FFF2-40B4-BE49-F238E27FC236}">
                <a16:creationId xmlns:a16="http://schemas.microsoft.com/office/drawing/2014/main" id="{54DDAA66-0DA7-4F65-BEDB-1AB0779C906E}"/>
              </a:ext>
            </a:extLst>
          </p:cNvPr>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1000" b="1">
                <a:solidFill>
                  <a:srgbClr val="993300"/>
                </a:solidFill>
                <a:latin typeface="Helvetica" panose="020B0604020202020204" pitchFamily="34" charset="0"/>
              </a:rPr>
              <a:t>Silberschatz, Galvin and Gagne ©2005</a:t>
            </a:r>
          </a:p>
        </p:txBody>
      </p:sp>
      <p:sp>
        <p:nvSpPr>
          <p:cNvPr id="1033" name="Text Box 9">
            <a:extLst>
              <a:ext uri="{FF2B5EF4-FFF2-40B4-BE49-F238E27FC236}">
                <a16:creationId xmlns:a16="http://schemas.microsoft.com/office/drawing/2014/main" id="{C00AE41C-64F6-4F22-A547-7814AD788048}"/>
              </a:ext>
            </a:extLst>
          </p:cNvPr>
          <p:cNvSpPr txBox="1">
            <a:spLocks noChangeArrowheads="1"/>
          </p:cNvSpPr>
          <p:nvPr/>
        </p:nvSpPr>
        <p:spPr bwMode="auto">
          <a:xfrm>
            <a:off x="0" y="6613525"/>
            <a:ext cx="34496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defRPr/>
            </a:pPr>
            <a:r>
              <a:rPr lang="en-US" altLang="zh-CN" sz="1000" b="1">
                <a:solidFill>
                  <a:srgbClr val="993300"/>
                </a:solidFill>
                <a:latin typeface="Helvetica" panose="020B0604020202020204" pitchFamily="34" charset="0"/>
              </a:rPr>
              <a:t>Operating System Concepts – 7</a:t>
            </a:r>
            <a:r>
              <a:rPr lang="en-US" altLang="zh-CN" sz="1000" b="1" baseline="30000">
                <a:solidFill>
                  <a:srgbClr val="993300"/>
                </a:solidFill>
                <a:latin typeface="Helvetica" panose="020B0604020202020204" pitchFamily="34" charset="0"/>
              </a:rPr>
              <a:t>th</a:t>
            </a:r>
            <a:r>
              <a:rPr lang="en-US" altLang="zh-CN" sz="1000" b="1">
                <a:solidFill>
                  <a:srgbClr val="993300"/>
                </a:solidFill>
                <a:latin typeface="Helvetica" panose="020B0604020202020204" pitchFamily="34" charset="0"/>
              </a:rPr>
              <a:t> Edition, Jan 12, 2005</a:t>
            </a:r>
          </a:p>
        </p:txBody>
      </p:sp>
      <p:sp>
        <p:nvSpPr>
          <p:cNvPr id="1034" name="Freeform 10">
            <a:extLst>
              <a:ext uri="{FF2B5EF4-FFF2-40B4-BE49-F238E27FC236}">
                <a16:creationId xmlns:a16="http://schemas.microsoft.com/office/drawing/2014/main" id="{725A5278-F22D-4977-912B-9009DBFEF607}"/>
              </a:ext>
            </a:extLst>
          </p:cNvPr>
          <p:cNvSpPr>
            <a:spLocks noChangeArrowheads="1"/>
          </p:cNvSpPr>
          <p:nvPr/>
        </p:nvSpPr>
        <p:spPr bwMode="auto">
          <a:xfrm>
            <a:off x="-1658938" y="1109663"/>
            <a:ext cx="4763" cy="1587"/>
          </a:xfrm>
          <a:custGeom>
            <a:avLst/>
            <a:gdLst>
              <a:gd name="T0" fmla="*/ 2147483646 w 13"/>
              <a:gd name="T1" fmla="*/ 0 h 1587"/>
              <a:gd name="T2" fmla="*/ 0 w 13"/>
              <a:gd name="T3" fmla="*/ 0 h 1587"/>
              <a:gd name="T4" fmla="*/ 2147483646 w 13"/>
              <a:gd name="T5" fmla="*/ 0 h 1587"/>
              <a:gd name="T6" fmla="*/ 2147483646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11">
            <a:extLst>
              <a:ext uri="{FF2B5EF4-FFF2-40B4-BE49-F238E27FC236}">
                <a16:creationId xmlns:a16="http://schemas.microsoft.com/office/drawing/2014/main" id="{2B00BD69-67C5-438E-B102-D2365206DE77}"/>
              </a:ext>
            </a:extLst>
          </p:cNvPr>
          <p:cNvSpPr>
            <a:spLocks noChangeArrowheads="1"/>
          </p:cNvSpPr>
          <p:nvPr/>
        </p:nvSpPr>
        <p:spPr bwMode="auto">
          <a:xfrm>
            <a:off x="-898525" y="1169988"/>
            <a:ext cx="3175" cy="1587"/>
          </a:xfrm>
          <a:custGeom>
            <a:avLst/>
            <a:gdLst>
              <a:gd name="T0" fmla="*/ 0 w 10"/>
              <a:gd name="T1" fmla="*/ 0 h 1587"/>
              <a:gd name="T2" fmla="*/ 2147483646 w 10"/>
              <a:gd name="T3" fmla="*/ 0 h 1587"/>
              <a:gd name="T4" fmla="*/ 2147483646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Rectangle 12">
            <a:extLst>
              <a:ext uri="{FF2B5EF4-FFF2-40B4-BE49-F238E27FC236}">
                <a16:creationId xmlns:a16="http://schemas.microsoft.com/office/drawing/2014/main" id="{26F1C73B-9826-425B-ABD3-500660369C68}"/>
              </a:ext>
            </a:extLst>
          </p:cNvPr>
          <p:cNvSpPr>
            <a:spLocks noChangeArrowheads="1"/>
          </p:cNvSpPr>
          <p:nvPr/>
        </p:nvSpPr>
        <p:spPr bwMode="auto">
          <a:xfrm>
            <a:off x="-1479550" y="423863"/>
            <a:ext cx="1587"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latin typeface="Helvetica" panose="020B0604020202020204" pitchFamily="34" charset="0"/>
            </a:endParaRPr>
          </a:p>
        </p:txBody>
      </p:sp>
      <p:sp>
        <p:nvSpPr>
          <p:cNvPr id="1037" name="Freeform 13">
            <a:extLst>
              <a:ext uri="{FF2B5EF4-FFF2-40B4-BE49-F238E27FC236}">
                <a16:creationId xmlns:a16="http://schemas.microsoft.com/office/drawing/2014/main" id="{C3D39D72-2A86-4AF8-AB93-6FE4FB55D801}"/>
              </a:ext>
            </a:extLst>
          </p:cNvPr>
          <p:cNvSpPr>
            <a:spLocks noChangeArrowheads="1"/>
          </p:cNvSpPr>
          <p:nvPr/>
        </p:nvSpPr>
        <p:spPr bwMode="auto">
          <a:xfrm>
            <a:off x="-1466850" y="889000"/>
            <a:ext cx="6350" cy="1588"/>
          </a:xfrm>
          <a:custGeom>
            <a:avLst/>
            <a:gdLst>
              <a:gd name="T0" fmla="*/ 0 w 18"/>
              <a:gd name="T1" fmla="*/ 2147483646 h 7"/>
              <a:gd name="T2" fmla="*/ 2147483646 w 18"/>
              <a:gd name="T3" fmla="*/ 0 h 7"/>
              <a:gd name="T4" fmla="*/ 2147483646 w 18"/>
              <a:gd name="T5" fmla="*/ 0 h 7"/>
              <a:gd name="T6" fmla="*/ 0 w 18"/>
              <a:gd name="T7" fmla="*/ 214748364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14">
            <a:extLst>
              <a:ext uri="{FF2B5EF4-FFF2-40B4-BE49-F238E27FC236}">
                <a16:creationId xmlns:a16="http://schemas.microsoft.com/office/drawing/2014/main" id="{0BA01B43-3FB8-4F8B-8B67-0FE8784661EF}"/>
              </a:ext>
            </a:extLst>
          </p:cNvPr>
          <p:cNvSpPr>
            <a:spLocks noChangeArrowheads="1"/>
          </p:cNvSpPr>
          <p:nvPr/>
        </p:nvSpPr>
        <p:spPr bwMode="auto">
          <a:xfrm>
            <a:off x="-1639888" y="1144588"/>
            <a:ext cx="1588" cy="6350"/>
          </a:xfrm>
          <a:custGeom>
            <a:avLst/>
            <a:gdLst>
              <a:gd name="T0" fmla="*/ 0 w 6"/>
              <a:gd name="T1" fmla="*/ 2147483646 h 16"/>
              <a:gd name="T2" fmla="*/ 2147483646 w 6"/>
              <a:gd name="T3" fmla="*/ 0 h 16"/>
              <a:gd name="T4" fmla="*/ 2147483646 w 6"/>
              <a:gd name="T5" fmla="*/ 2147483646 h 16"/>
              <a:gd name="T6" fmla="*/ 0 w 6"/>
              <a:gd name="T7" fmla="*/ 214748364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15">
            <a:extLst>
              <a:ext uri="{FF2B5EF4-FFF2-40B4-BE49-F238E27FC236}">
                <a16:creationId xmlns:a16="http://schemas.microsoft.com/office/drawing/2014/main" id="{BE272002-DDBB-4FCC-82E8-D3A7B8D030A0}"/>
              </a:ext>
            </a:extLst>
          </p:cNvPr>
          <p:cNvSpPr>
            <a:spLocks noChangeArrowheads="1"/>
          </p:cNvSpPr>
          <p:nvPr/>
        </p:nvSpPr>
        <p:spPr bwMode="auto">
          <a:xfrm>
            <a:off x="-1247775" y="1146175"/>
            <a:ext cx="4762" cy="7938"/>
          </a:xfrm>
          <a:custGeom>
            <a:avLst/>
            <a:gdLst>
              <a:gd name="T0" fmla="*/ 2147483646 w 11"/>
              <a:gd name="T1" fmla="*/ 2147483646 h 20"/>
              <a:gd name="T2" fmla="*/ 0 w 11"/>
              <a:gd name="T3" fmla="*/ 0 h 20"/>
              <a:gd name="T4" fmla="*/ 2147483646 w 11"/>
              <a:gd name="T5" fmla="*/ 2147483646 h 20"/>
              <a:gd name="T6" fmla="*/ 2147483646 w 11"/>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16">
            <a:extLst>
              <a:ext uri="{FF2B5EF4-FFF2-40B4-BE49-F238E27FC236}">
                <a16:creationId xmlns:a16="http://schemas.microsoft.com/office/drawing/2014/main" id="{B4673BF4-5E63-4E99-96AF-4D3B266F716F}"/>
              </a:ext>
            </a:extLst>
          </p:cNvPr>
          <p:cNvSpPr>
            <a:spLocks noChangeArrowheads="1"/>
          </p:cNvSpPr>
          <p:nvPr/>
        </p:nvSpPr>
        <p:spPr bwMode="auto">
          <a:xfrm>
            <a:off x="-1101725" y="1228725"/>
            <a:ext cx="1587" cy="6350"/>
          </a:xfrm>
          <a:custGeom>
            <a:avLst/>
            <a:gdLst>
              <a:gd name="T0" fmla="*/ 0 w 7"/>
              <a:gd name="T1" fmla="*/ 2147483646 h 14"/>
              <a:gd name="T2" fmla="*/ 2147483646 w 7"/>
              <a:gd name="T3" fmla="*/ 0 h 14"/>
              <a:gd name="T4" fmla="*/ 2147483646 w 7"/>
              <a:gd name="T5" fmla="*/ 2147483646 h 14"/>
              <a:gd name="T6" fmla="*/ 0 w 7"/>
              <a:gd name="T7" fmla="*/ 2147483646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17">
            <a:extLst>
              <a:ext uri="{FF2B5EF4-FFF2-40B4-BE49-F238E27FC236}">
                <a16:creationId xmlns:a16="http://schemas.microsoft.com/office/drawing/2014/main" id="{9C3911F3-9341-484C-91A3-772829C02B7B}"/>
              </a:ext>
            </a:extLst>
          </p:cNvPr>
          <p:cNvSpPr>
            <a:spLocks noChangeArrowheads="1"/>
          </p:cNvSpPr>
          <p:nvPr/>
        </p:nvSpPr>
        <p:spPr bwMode="auto">
          <a:xfrm>
            <a:off x="-1303338" y="1270000"/>
            <a:ext cx="12700" cy="1588"/>
          </a:xfrm>
          <a:custGeom>
            <a:avLst/>
            <a:gdLst>
              <a:gd name="T0" fmla="*/ 0 w 30"/>
              <a:gd name="T1" fmla="*/ 2147483646 h 3"/>
              <a:gd name="T2" fmla="*/ 2147483646 w 30"/>
              <a:gd name="T3" fmla="*/ 0 h 3"/>
              <a:gd name="T4" fmla="*/ 2147483646 w 30"/>
              <a:gd name="T5" fmla="*/ 0 h 3"/>
              <a:gd name="T6" fmla="*/ 0 w 30"/>
              <a:gd name="T7" fmla="*/ 2147483646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18">
            <a:extLst>
              <a:ext uri="{FF2B5EF4-FFF2-40B4-BE49-F238E27FC236}">
                <a16:creationId xmlns:a16="http://schemas.microsoft.com/office/drawing/2014/main" id="{C322F8DE-ED54-454A-8704-C9857FDE7088}"/>
              </a:ext>
            </a:extLst>
          </p:cNvPr>
          <p:cNvSpPr>
            <a:spLocks noChangeArrowheads="1"/>
          </p:cNvSpPr>
          <p:nvPr/>
        </p:nvSpPr>
        <p:spPr bwMode="auto">
          <a:xfrm>
            <a:off x="1176338" y="885825"/>
            <a:ext cx="4762" cy="9525"/>
          </a:xfrm>
          <a:custGeom>
            <a:avLst/>
            <a:gdLst>
              <a:gd name="T0" fmla="*/ 0 w 9"/>
              <a:gd name="T1" fmla="*/ 2147483646 h 24"/>
              <a:gd name="T2" fmla="*/ 2147483646 w 9"/>
              <a:gd name="T3" fmla="*/ 0 h 24"/>
              <a:gd name="T4" fmla="*/ 2147483646 w 9"/>
              <a:gd name="T5" fmla="*/ 2147483646 h 24"/>
              <a:gd name="T6" fmla="*/ 0 w 9"/>
              <a:gd name="T7" fmla="*/ 2147483646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43" name="Picture 19" descr="Slide_iconblue_pc">
            <a:extLst>
              <a:ext uri="{FF2B5EF4-FFF2-40B4-BE49-F238E27FC236}">
                <a16:creationId xmlns:a16="http://schemas.microsoft.com/office/drawing/2014/main" id="{E15C32AA-0343-4C30-AD42-7B2924B18BC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Slide_iconvertical">
            <a:extLst>
              <a:ext uri="{FF2B5EF4-FFF2-40B4-BE49-F238E27FC236}">
                <a16:creationId xmlns:a16="http://schemas.microsoft.com/office/drawing/2014/main" id="{4330CCDD-62B4-49B9-913F-4CDB360A45C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2050" name="Rectangle 8">
            <a:extLst>
              <a:ext uri="{FF2B5EF4-FFF2-40B4-BE49-F238E27FC236}">
                <a16:creationId xmlns:a16="http://schemas.microsoft.com/office/drawing/2014/main" id="{5A8D47B3-F006-4EFF-962B-7728C5AB9EFC}"/>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762" r:id="rId14" imgW="0" imgH="0" progId="">
                  <p:embed/>
                </p:oleObj>
              </mc:Choice>
              <mc:Fallback>
                <p:oleObj r:id="rId14" imgW="0" imgH="0" progId="">
                  <p:embed/>
                  <p:pic>
                    <p:nvPicPr>
                      <p:cNvPr id="0" name="Rectangle 8"/>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2051" name="Picture 9" descr="Slide_iconblue_pc">
            <a:extLst>
              <a:ext uri="{FF2B5EF4-FFF2-40B4-BE49-F238E27FC236}">
                <a16:creationId xmlns:a16="http://schemas.microsoft.com/office/drawing/2014/main" id="{B566B874-563D-48AC-AD29-C8F623A67F92}"/>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2052" name="Picture 12" descr="BD21332_">
            <a:extLst>
              <a:ext uri="{FF2B5EF4-FFF2-40B4-BE49-F238E27FC236}">
                <a16:creationId xmlns:a16="http://schemas.microsoft.com/office/drawing/2014/main" id="{917F6E4A-4772-428B-B172-C64CE4C1948E}"/>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a:extLst>
              <a:ext uri="{FF2B5EF4-FFF2-40B4-BE49-F238E27FC236}">
                <a16:creationId xmlns:a16="http://schemas.microsoft.com/office/drawing/2014/main" id="{F40914C2-B01F-444D-91C5-3B63F9BFBF9D}"/>
              </a:ext>
            </a:extLst>
          </p:cNvPr>
          <p:cNvSpPr>
            <a:spLocks noGrp="1" noChangeArrowheads="1"/>
          </p:cNvSpPr>
          <p:nvPr>
            <p:ph type="body" idx="4294967295"/>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4" name="Rectangle 4">
            <a:extLst>
              <a:ext uri="{FF2B5EF4-FFF2-40B4-BE49-F238E27FC236}">
                <a16:creationId xmlns:a16="http://schemas.microsoft.com/office/drawing/2014/main" id="{081B8983-383F-468F-94E9-554BBA9A4707}"/>
              </a:ext>
            </a:extLst>
          </p:cNvPr>
          <p:cNvSpPr>
            <a:spLocks noGrp="1" noChangeArrowheads="1"/>
          </p:cNvSpPr>
          <p:nvPr>
            <p:ph type="title" idx="4294967295"/>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2055" name="Rectangle 5">
            <a:extLst>
              <a:ext uri="{FF2B5EF4-FFF2-40B4-BE49-F238E27FC236}">
                <a16:creationId xmlns:a16="http://schemas.microsoft.com/office/drawing/2014/main" id="{B5814639-CA74-48E1-AD4C-20B6F36ACB87}"/>
              </a:ext>
            </a:extLst>
          </p:cNvPr>
          <p:cNvSpPr>
            <a:spLocks noGrp="1"/>
          </p:cNvSpPr>
          <p:nvPr>
            <p:ph type="dt" sz="half" idx="2"/>
          </p:nvPr>
        </p:nvSpPr>
        <p:spPr>
          <a:xfrm>
            <a:off x="685800" y="6248400"/>
            <a:ext cx="1905000" cy="457200"/>
          </a:xfrm>
          <a:prstGeom prst="rect">
            <a:avLst/>
          </a:prstGeom>
          <a:noFill/>
          <a:ln w="9525">
            <a:noFill/>
            <a:miter/>
          </a:ln>
        </p:spPr>
        <p:txBody>
          <a:bodyPr/>
          <a:lstStyle>
            <a:lvl1pPr eaLnBrk="1" hangingPunct="1">
              <a:spcBef>
                <a:spcPct val="50000"/>
              </a:spcBef>
              <a:buFont typeface="Arial" panose="020B0604020202020204" pitchFamily="34" charset="0"/>
              <a:buNone/>
              <a:defRPr sz="1400" noProof="1">
                <a:solidFill>
                  <a:srgbClr val="578963"/>
                </a:solidFill>
                <a:latin typeface="Times New Roman" pitchFamily="2" charset="0"/>
                <a:ea typeface="宋体" charset="-122"/>
                <a:cs typeface="+mn-ea"/>
              </a:defRPr>
            </a:lvl1pPr>
          </a:lstStyle>
          <a:p>
            <a:pPr>
              <a:defRPr/>
            </a:pPr>
            <a:fld id="{1F2BB47D-832E-492C-88F5-229E60D08315}" type="datetimeFigureOut">
              <a:rPr lang="zh-CN" altLang="en-US"/>
              <a:pPr>
                <a:defRPr/>
              </a:pPr>
              <a:t>2023/11/17</a:t>
            </a:fld>
            <a:endParaRPr lang="zh-CN" altLang="en-US"/>
          </a:p>
        </p:txBody>
      </p:sp>
      <p:sp>
        <p:nvSpPr>
          <p:cNvPr id="2056" name="Rectangle 6">
            <a:extLst>
              <a:ext uri="{FF2B5EF4-FFF2-40B4-BE49-F238E27FC236}">
                <a16:creationId xmlns:a16="http://schemas.microsoft.com/office/drawing/2014/main" id="{69D07FED-9614-4F33-8F39-8DDA07C61F29}"/>
              </a:ext>
            </a:extLst>
          </p:cNvPr>
          <p:cNvSpPr>
            <a:spLocks noGrp="1"/>
          </p:cNvSpPr>
          <p:nvPr>
            <p:ph type="ftr" sz="quarter" idx="3"/>
          </p:nvPr>
        </p:nvSpPr>
        <p:spPr>
          <a:xfrm>
            <a:off x="3124200" y="6248400"/>
            <a:ext cx="2895600" cy="457200"/>
          </a:xfrm>
          <a:prstGeom prst="rect">
            <a:avLst/>
          </a:prstGeom>
          <a:noFill/>
          <a:ln w="9525">
            <a:noFill/>
            <a:miter/>
          </a:ln>
        </p:spPr>
        <p:txBody>
          <a:bodyPr/>
          <a:lstStyle>
            <a:lvl1pPr algn="ctr" eaLnBrk="1" hangingPunct="1">
              <a:spcBef>
                <a:spcPct val="50000"/>
              </a:spcBef>
              <a:buFont typeface="Arial" panose="020B0604020202020204" pitchFamily="34" charset="0"/>
              <a:buNone/>
              <a:defRPr sz="1400" noProof="1">
                <a:solidFill>
                  <a:srgbClr val="578963"/>
                </a:solidFill>
                <a:latin typeface="Times New Roman" pitchFamily="2" charset="0"/>
                <a:ea typeface="宋体" charset="-122"/>
              </a:defRPr>
            </a:lvl1pPr>
          </a:lstStyle>
          <a:p>
            <a:pPr>
              <a:defRPr/>
            </a:pPr>
            <a:endParaRPr lang="en-US" altLang="x-none"/>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3.emf"/><Relationship Id="rId5" Type="http://schemas.openxmlformats.org/officeDocument/2006/relationships/oleObject" Target="../embeddings/oleObject3.bin"/><Relationship Id="rId4" Type="http://schemas.openxmlformats.org/officeDocument/2006/relationships/image" Target="../media/image22.emf"/></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image" Target="../media/image27.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notesSlide" Target="../notesSlides/notesSlide1.xml"/></Relationships>
</file>

<file path=ppt/slides/_rels/slide24.xml.rels><?xml version="1.0" encoding="UTF-8" standalone="yes"?>
<Relationships xmlns="http://schemas.openxmlformats.org/package/2006/relationships"><Relationship Id="rId2" Type="http://schemas.openxmlformats.org/officeDocument/2006/relationships/slide" Target="slide4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 Target="slide4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slide" Target="slide7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44.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5.e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 Target="slide40.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1.jpe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hyperlink" Target="https://baike.baidu.com/item/%E8%87%AA%E5%8A%A8%E6%8A%84%E8%A1%A8?fromModule=lemma_inlink" TargetMode="Externa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48.e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 Target="slide40.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3" Type="http://schemas.openxmlformats.org/officeDocument/2006/relationships/tags" Target="../tags/tag41.xml"/><Relationship Id="rId18" Type="http://schemas.openxmlformats.org/officeDocument/2006/relationships/tags" Target="../tags/tag46.xml"/><Relationship Id="rId26" Type="http://schemas.openxmlformats.org/officeDocument/2006/relationships/tags" Target="../tags/tag54.xml"/><Relationship Id="rId3" Type="http://schemas.openxmlformats.org/officeDocument/2006/relationships/tags" Target="../tags/tag31.xml"/><Relationship Id="rId21" Type="http://schemas.openxmlformats.org/officeDocument/2006/relationships/tags" Target="../tags/tag49.xml"/><Relationship Id="rId34" Type="http://schemas.openxmlformats.org/officeDocument/2006/relationships/image" Target="../media/image27.tmp"/><Relationship Id="rId7" Type="http://schemas.openxmlformats.org/officeDocument/2006/relationships/tags" Target="../tags/tag35.xml"/><Relationship Id="rId12" Type="http://schemas.openxmlformats.org/officeDocument/2006/relationships/tags" Target="../tags/tag40.xml"/><Relationship Id="rId17" Type="http://schemas.openxmlformats.org/officeDocument/2006/relationships/tags" Target="../tags/tag45.xml"/><Relationship Id="rId25" Type="http://schemas.openxmlformats.org/officeDocument/2006/relationships/tags" Target="../tags/tag53.xml"/><Relationship Id="rId33" Type="http://schemas.openxmlformats.org/officeDocument/2006/relationships/slideLayout" Target="../slideLayouts/slideLayout7.xml"/><Relationship Id="rId2" Type="http://schemas.openxmlformats.org/officeDocument/2006/relationships/tags" Target="../tags/tag30.xml"/><Relationship Id="rId16" Type="http://schemas.openxmlformats.org/officeDocument/2006/relationships/tags" Target="../tags/tag44.xml"/><Relationship Id="rId20" Type="http://schemas.openxmlformats.org/officeDocument/2006/relationships/tags" Target="../tags/tag48.xml"/><Relationship Id="rId29" Type="http://schemas.openxmlformats.org/officeDocument/2006/relationships/tags" Target="../tags/tag57.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24" Type="http://schemas.openxmlformats.org/officeDocument/2006/relationships/tags" Target="../tags/tag52.xml"/><Relationship Id="rId32" Type="http://schemas.openxmlformats.org/officeDocument/2006/relationships/tags" Target="../tags/tag60.xml"/><Relationship Id="rId5" Type="http://schemas.openxmlformats.org/officeDocument/2006/relationships/tags" Target="../tags/tag33.xml"/><Relationship Id="rId15" Type="http://schemas.openxmlformats.org/officeDocument/2006/relationships/tags" Target="../tags/tag43.xml"/><Relationship Id="rId23" Type="http://schemas.openxmlformats.org/officeDocument/2006/relationships/tags" Target="../tags/tag51.xml"/><Relationship Id="rId28" Type="http://schemas.openxmlformats.org/officeDocument/2006/relationships/tags" Target="../tags/tag56.xml"/><Relationship Id="rId10" Type="http://schemas.openxmlformats.org/officeDocument/2006/relationships/tags" Target="../tags/tag38.xml"/><Relationship Id="rId19" Type="http://schemas.openxmlformats.org/officeDocument/2006/relationships/tags" Target="../tags/tag47.xml"/><Relationship Id="rId31" Type="http://schemas.openxmlformats.org/officeDocument/2006/relationships/tags" Target="../tags/tag59.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 Id="rId22" Type="http://schemas.openxmlformats.org/officeDocument/2006/relationships/tags" Target="../tags/tag50.xml"/><Relationship Id="rId27" Type="http://schemas.openxmlformats.org/officeDocument/2006/relationships/tags" Target="../tags/tag55.xml"/><Relationship Id="rId30" Type="http://schemas.openxmlformats.org/officeDocument/2006/relationships/tags" Target="../tags/tag58.xml"/><Relationship Id="rId8" Type="http://schemas.openxmlformats.org/officeDocument/2006/relationships/tags" Target="../tags/tag3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A1D7354-13AE-48BA-B50A-CB52B53AC0B5}"/>
              </a:ext>
            </a:extLst>
          </p:cNvPr>
          <p:cNvSpPr>
            <a:spLocks noGrp="1"/>
          </p:cNvSpPr>
          <p:nvPr>
            <p:ph type="ctrTitle" idx="4294967295"/>
          </p:nvPr>
        </p:nvSpPr>
        <p:spPr>
          <a:xfrm>
            <a:off x="685800" y="2286000"/>
            <a:ext cx="7772400" cy="1143000"/>
          </a:xfrm>
          <a:ln>
            <a:miter/>
          </a:ln>
        </p:spPr>
        <p:txBody>
          <a:bodyPr/>
          <a:lstStyle>
            <a:lvl1pPr lvl="0">
              <a:defRPr kern="1200"/>
            </a:lvl1pPr>
          </a:lstStyle>
          <a:p>
            <a:r>
              <a:rPr lang="zh-CN" altLang="en-US" dirty="0"/>
              <a:t>OS的发展</a:t>
            </a:r>
            <a:r>
              <a:rPr lang="zh-CN" altLang="en-US" dirty="0" smtClean="0"/>
              <a:t>简史</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日期占位符 3">
            <a:extLst>
              <a:ext uri="{FF2B5EF4-FFF2-40B4-BE49-F238E27FC236}">
                <a16:creationId xmlns:a16="http://schemas.microsoft.com/office/drawing/2014/main" id="{B3956124-E53B-4167-BDCB-249F26B4ECFC}"/>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B55BFD57-75F4-49FD-86B0-8FEFA1EA24D8}"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a:latin typeface="Helvetica" panose="020B0604020202020204" pitchFamily="34" charset="0"/>
            </a:endParaRPr>
          </a:p>
        </p:txBody>
      </p:sp>
      <p:sp>
        <p:nvSpPr>
          <p:cNvPr id="104451" name="Rectangle 2">
            <a:extLst>
              <a:ext uri="{FF2B5EF4-FFF2-40B4-BE49-F238E27FC236}">
                <a16:creationId xmlns:a16="http://schemas.microsoft.com/office/drawing/2014/main" id="{DCB83C3C-11D6-44C1-A4D2-2156C8406457}"/>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smtClean="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批处理系统（</a:t>
            </a:r>
            <a:r>
              <a:rPr lang="en-US" altLang="zh-CN" sz="2800" dirty="0">
                <a:solidFill>
                  <a:srgbClr val="7030A0"/>
                </a:solidFill>
                <a:effectLst>
                  <a:outerShdw blurRad="38100" dist="38100" dir="2700000" algn="tl">
                    <a:srgbClr val="C0C0C0"/>
                  </a:outerShdw>
                </a:effectLst>
                <a:ea typeface="楷体_GB2312" pitchFamily="1" charset="-122"/>
              </a:rPr>
              <a:t>Batch System</a:t>
            </a:r>
            <a:r>
              <a:rPr lang="zh-CN" altLang="en-US" sz="2800" dirty="0" smtClean="0">
                <a:solidFill>
                  <a:srgbClr val="7030A0"/>
                </a:solidFill>
                <a:effectLst>
                  <a:outerShdw blurRad="38100" dist="38100" dir="2700000" algn="tl">
                    <a:srgbClr val="C0C0C0"/>
                  </a:outerShdw>
                </a:effectLst>
                <a:ea typeface="楷体_GB2312" pitchFamily="1" charset="-122"/>
              </a:rPr>
              <a:t>）</a:t>
            </a:r>
            <a:endParaRPr lang="zh-CN" altLang="en-US" sz="2800" dirty="0">
              <a:solidFill>
                <a:srgbClr val="000000"/>
              </a:solidFill>
              <a:effectLst>
                <a:outerShdw blurRad="38100" dist="38100" dir="2700000" algn="tl">
                  <a:srgbClr val="C0C0C0"/>
                </a:outerShdw>
              </a:effectLst>
              <a:ea typeface="楷体_GB2312" pitchFamily="1" charset="-122"/>
            </a:endParaRPr>
          </a:p>
        </p:txBody>
      </p:sp>
      <p:sp>
        <p:nvSpPr>
          <p:cNvPr id="103428" name="Rectangle 3">
            <a:extLst>
              <a:ext uri="{FF2B5EF4-FFF2-40B4-BE49-F238E27FC236}">
                <a16:creationId xmlns:a16="http://schemas.microsoft.com/office/drawing/2014/main" id="{D41C1B3E-9E99-4742-A32E-722EBB60798A}"/>
              </a:ext>
            </a:extLst>
          </p:cNvPr>
          <p:cNvSpPr>
            <a:spLocks noGrp="1" noChangeArrowheads="1"/>
          </p:cNvSpPr>
          <p:nvPr>
            <p:ph type="body" idx="4294967295"/>
          </p:nvPr>
        </p:nvSpPr>
        <p:spPr>
          <a:xfrm>
            <a:off x="827088" y="1282700"/>
            <a:ext cx="7351712" cy="4807382"/>
          </a:xfrm>
        </p:spPr>
        <p:txBody>
          <a:bodyPr/>
          <a:lstStyle/>
          <a:p>
            <a:pPr algn="just" eaLnBrk="1" hangingPunct="1">
              <a:lnSpc>
                <a:spcPct val="110000"/>
              </a:lnSpc>
            </a:pPr>
            <a:r>
              <a:rPr lang="zh-CN" altLang="en-US" sz="2000" dirty="0">
                <a:solidFill>
                  <a:srgbClr val="0070C0"/>
                </a:solidFill>
              </a:rPr>
              <a:t>最早的</a:t>
            </a:r>
            <a:r>
              <a:rPr lang="zh-CN" altLang="en-US" sz="2000" dirty="0" smtClean="0">
                <a:solidFill>
                  <a:srgbClr val="0070C0"/>
                </a:solidFill>
              </a:rPr>
              <a:t>操作系统（批处理系统）</a:t>
            </a:r>
            <a:r>
              <a:rPr lang="en-US" altLang="zh-CN" sz="2000" dirty="0" smtClean="0">
                <a:solidFill>
                  <a:srgbClr val="0070C0"/>
                </a:solidFill>
              </a:rPr>
              <a:t>--</a:t>
            </a:r>
            <a:r>
              <a:rPr lang="en-US" altLang="zh-CN" sz="2000" dirty="0">
                <a:solidFill>
                  <a:srgbClr val="C00000"/>
                </a:solidFill>
              </a:rPr>
              <a:t>GM-NAA I/O</a:t>
            </a:r>
            <a:endParaRPr lang="en-US" altLang="zh-CN" sz="2000" dirty="0" smtClean="0">
              <a:solidFill>
                <a:srgbClr val="C00000"/>
              </a:solidFill>
            </a:endParaRPr>
          </a:p>
          <a:p>
            <a:pPr algn="just" eaLnBrk="1" hangingPunct="1">
              <a:lnSpc>
                <a:spcPct val="110000"/>
              </a:lnSpc>
            </a:pPr>
            <a:r>
              <a:rPr lang="en-US" altLang="zh-CN" sz="2000" dirty="0" smtClean="0"/>
              <a:t>GM-NAA </a:t>
            </a:r>
            <a:r>
              <a:rPr lang="en-US" altLang="zh-CN" sz="2000" dirty="0"/>
              <a:t>I/O</a:t>
            </a:r>
            <a:r>
              <a:rPr lang="zh-CN" altLang="en-US" sz="2000" dirty="0"/>
              <a:t>是有记录以来历史上最早的计算机操作系统（</a:t>
            </a:r>
            <a:r>
              <a:rPr lang="zh-CN" altLang="en-US" sz="2000" dirty="0">
                <a:solidFill>
                  <a:srgbClr val="000099"/>
                </a:solidFill>
              </a:rPr>
              <a:t>计算机作业系统</a:t>
            </a:r>
            <a:r>
              <a:rPr lang="zh-CN" altLang="en-US" sz="2000" dirty="0"/>
              <a:t>）。</a:t>
            </a:r>
            <a:endParaRPr lang="en-US" altLang="zh-CN" sz="2000" dirty="0"/>
          </a:p>
          <a:p>
            <a:pPr algn="just" eaLnBrk="1" hangingPunct="1">
              <a:lnSpc>
                <a:spcPct val="110000"/>
              </a:lnSpc>
            </a:pPr>
            <a:r>
              <a:rPr lang="en-US" altLang="zh-CN" sz="2000" dirty="0"/>
              <a:t>1956</a:t>
            </a:r>
            <a:r>
              <a:rPr lang="zh-CN" altLang="en-US" sz="2000" dirty="0"/>
              <a:t>年，</a:t>
            </a:r>
            <a:r>
              <a:rPr lang="en-US" altLang="zh-CN" sz="2000" dirty="0">
                <a:solidFill>
                  <a:srgbClr val="0070C0"/>
                </a:solidFill>
              </a:rPr>
              <a:t>Bob Patrick</a:t>
            </a:r>
            <a:r>
              <a:rPr lang="zh-CN" altLang="en-US" sz="2000" dirty="0"/>
              <a:t>在美国通用汽车的系统监督程序</a:t>
            </a:r>
            <a:r>
              <a:rPr lang="en-US" altLang="zh-CN" sz="2000" dirty="0"/>
              <a:t>(System Monitor)</a:t>
            </a:r>
            <a:r>
              <a:rPr lang="zh-CN" altLang="en-US" sz="2000" dirty="0"/>
              <a:t>的基础上，为美国通用汽车和北美航空公司在</a:t>
            </a:r>
            <a:r>
              <a:rPr lang="en-US" altLang="zh-CN" sz="2000" dirty="0">
                <a:solidFill>
                  <a:srgbClr val="C00000"/>
                </a:solidFill>
              </a:rPr>
              <a:t>IBM</a:t>
            </a:r>
            <a:r>
              <a:rPr lang="zh-CN" altLang="en-US" sz="2000" dirty="0">
                <a:solidFill>
                  <a:srgbClr val="C00000"/>
                </a:solidFill>
              </a:rPr>
              <a:t> </a:t>
            </a:r>
            <a:r>
              <a:rPr lang="en-US" altLang="zh-CN" sz="2000" dirty="0">
                <a:solidFill>
                  <a:srgbClr val="C00000"/>
                </a:solidFill>
              </a:rPr>
              <a:t>704</a:t>
            </a:r>
            <a:r>
              <a:rPr lang="zh-CN" altLang="en-US" sz="2000" dirty="0"/>
              <a:t>机器上设计了</a:t>
            </a:r>
            <a:r>
              <a:rPr lang="zh-CN" altLang="en-US" sz="2000" dirty="0">
                <a:solidFill>
                  <a:srgbClr val="0409E2"/>
                </a:solidFill>
              </a:rPr>
              <a:t>基本的输入输出系统</a:t>
            </a:r>
            <a:r>
              <a:rPr lang="zh-CN" altLang="en-US" sz="2000" dirty="0"/>
              <a:t>，即</a:t>
            </a:r>
            <a:r>
              <a:rPr lang="en-US" altLang="zh-CN" sz="2000" dirty="0"/>
              <a:t>GM-NAA I/O</a:t>
            </a:r>
            <a:r>
              <a:rPr lang="zh-CN" altLang="en-US" sz="2000" dirty="0"/>
              <a:t>。</a:t>
            </a:r>
            <a:endParaRPr lang="en-US" altLang="zh-CN" sz="2000" dirty="0"/>
          </a:p>
          <a:p>
            <a:pPr algn="just" eaLnBrk="1" hangingPunct="1">
              <a:lnSpc>
                <a:spcPct val="110000"/>
              </a:lnSpc>
            </a:pPr>
            <a:r>
              <a:rPr lang="en-US" altLang="zh-CN" sz="2000" dirty="0"/>
              <a:t>GM-NAA I/O</a:t>
            </a:r>
          </a:p>
          <a:p>
            <a:pPr lvl="1" algn="just" eaLnBrk="1" hangingPunct="1">
              <a:lnSpc>
                <a:spcPct val="110000"/>
              </a:lnSpc>
            </a:pPr>
            <a:r>
              <a:rPr lang="zh-CN" altLang="en-US" sz="1800" dirty="0">
                <a:solidFill>
                  <a:srgbClr val="7030A0"/>
                </a:solidFill>
              </a:rPr>
              <a:t>可以成批的处理进程，在一个进程结束之后，它会根据需要自动创建并执行新的进程</a:t>
            </a:r>
            <a:endParaRPr lang="en-US" altLang="zh-CN" sz="1800" dirty="0">
              <a:solidFill>
                <a:srgbClr val="7030A0"/>
              </a:solidFill>
            </a:endParaRPr>
          </a:p>
          <a:p>
            <a:pPr lvl="1" algn="just" eaLnBrk="1" hangingPunct="1">
              <a:lnSpc>
                <a:spcPct val="110000"/>
              </a:lnSpc>
            </a:pPr>
            <a:r>
              <a:rPr lang="zh-CN" altLang="en-US" sz="1800" dirty="0">
                <a:solidFill>
                  <a:srgbClr val="7030A0"/>
                </a:solidFill>
              </a:rPr>
              <a:t>为程序提供统一的访问</a:t>
            </a:r>
            <a:r>
              <a:rPr lang="en-US" altLang="zh-CN" sz="1800" dirty="0">
                <a:solidFill>
                  <a:srgbClr val="7030A0"/>
                </a:solidFill>
              </a:rPr>
              <a:t>I/O</a:t>
            </a:r>
            <a:r>
              <a:rPr lang="zh-CN" altLang="en-US" sz="1800" dirty="0">
                <a:solidFill>
                  <a:srgbClr val="7030A0"/>
                </a:solidFill>
              </a:rPr>
              <a:t>设备的接口。</a:t>
            </a:r>
            <a:endParaRPr lang="en-US" altLang="zh-CN" sz="1800" dirty="0">
              <a:solidFill>
                <a:srgbClr val="7030A0"/>
              </a:solidFill>
            </a:endParaRPr>
          </a:p>
          <a:p>
            <a:pPr algn="just" eaLnBrk="1" hangingPunct="1">
              <a:lnSpc>
                <a:spcPct val="110000"/>
              </a:lnSpc>
            </a:pPr>
            <a:endParaRPr lang="zh-CN" altLang="en-US" sz="2000" dirty="0"/>
          </a:p>
          <a:p>
            <a:pPr eaLnBrk="1" hangingPunct="1">
              <a:buFont typeface="Wingdings" panose="05000000000000000000" pitchFamily="2" charset="2"/>
              <a:buChar char="n"/>
            </a:pPr>
            <a:endParaRPr lang="zh-CN" altLang="en-US" sz="2400" b="1" dirty="0">
              <a:solidFill>
                <a:srgbClr val="7030A0"/>
              </a:solidFill>
              <a:ea typeface="楷体_GB2312" pitchFamily="1" charset="-122"/>
            </a:endParaRPr>
          </a:p>
          <a:p>
            <a:pPr eaLnBrk="1" hangingPunct="1">
              <a:buFont typeface="Wingdings" panose="05000000000000000000" pitchFamily="2" charset="2"/>
              <a:buNone/>
            </a:pPr>
            <a:endParaRPr lang="en-US" altLang="zh-CN" sz="1800" dirty="0">
              <a:solidFill>
                <a:srgbClr val="7030A0"/>
              </a:solidFill>
              <a:ea typeface="楷体_GB2312" pitchFamily="1" charset="-122"/>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日期占位符 3">
            <a:extLst>
              <a:ext uri="{FF2B5EF4-FFF2-40B4-BE49-F238E27FC236}">
                <a16:creationId xmlns:a16="http://schemas.microsoft.com/office/drawing/2014/main" id="{B3956124-E53B-4167-BDCB-249F26B4ECFC}"/>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B55BFD57-75F4-49FD-86B0-8FEFA1EA24D8}"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a:latin typeface="Helvetica" panose="020B0604020202020204" pitchFamily="34" charset="0"/>
            </a:endParaRPr>
          </a:p>
        </p:txBody>
      </p:sp>
      <p:sp>
        <p:nvSpPr>
          <p:cNvPr id="104451" name="Rectangle 2">
            <a:extLst>
              <a:ext uri="{FF2B5EF4-FFF2-40B4-BE49-F238E27FC236}">
                <a16:creationId xmlns:a16="http://schemas.microsoft.com/office/drawing/2014/main" id="{DCB83C3C-11D6-44C1-A4D2-2156C8406457}"/>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smtClean="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批处理系统（</a:t>
            </a:r>
            <a:r>
              <a:rPr lang="en-US" altLang="zh-CN" sz="2800" dirty="0">
                <a:solidFill>
                  <a:srgbClr val="7030A0"/>
                </a:solidFill>
                <a:effectLst>
                  <a:outerShdw blurRad="38100" dist="38100" dir="2700000" algn="tl">
                    <a:srgbClr val="C0C0C0"/>
                  </a:outerShdw>
                </a:effectLst>
                <a:ea typeface="楷体_GB2312" pitchFamily="1" charset="-122"/>
              </a:rPr>
              <a:t>Batch System</a:t>
            </a:r>
            <a:r>
              <a:rPr lang="zh-CN" altLang="en-US" sz="2800" dirty="0" smtClean="0">
                <a:solidFill>
                  <a:srgbClr val="7030A0"/>
                </a:solidFill>
                <a:effectLst>
                  <a:outerShdw blurRad="38100" dist="38100" dir="2700000" algn="tl">
                    <a:srgbClr val="C0C0C0"/>
                  </a:outerShdw>
                </a:effectLst>
                <a:ea typeface="楷体_GB2312" pitchFamily="1" charset="-122"/>
              </a:rPr>
              <a:t>）</a:t>
            </a:r>
            <a:endParaRPr lang="zh-CN" altLang="en-US" sz="2800" dirty="0">
              <a:solidFill>
                <a:srgbClr val="000000"/>
              </a:solidFill>
              <a:effectLst>
                <a:outerShdw blurRad="38100" dist="38100" dir="2700000" algn="tl">
                  <a:srgbClr val="C0C0C0"/>
                </a:outerShdw>
              </a:effectLst>
              <a:ea typeface="楷体_GB2312" pitchFamily="1" charset="-122"/>
            </a:endParaRPr>
          </a:p>
        </p:txBody>
      </p:sp>
      <p:sp>
        <p:nvSpPr>
          <p:cNvPr id="103428" name="Rectangle 3">
            <a:extLst>
              <a:ext uri="{FF2B5EF4-FFF2-40B4-BE49-F238E27FC236}">
                <a16:creationId xmlns:a16="http://schemas.microsoft.com/office/drawing/2014/main" id="{D41C1B3E-9E99-4742-A32E-722EBB60798A}"/>
              </a:ext>
            </a:extLst>
          </p:cNvPr>
          <p:cNvSpPr>
            <a:spLocks noGrp="1" noChangeArrowheads="1"/>
          </p:cNvSpPr>
          <p:nvPr>
            <p:ph type="body" idx="4294967295"/>
          </p:nvPr>
        </p:nvSpPr>
        <p:spPr>
          <a:xfrm>
            <a:off x="827088" y="1282700"/>
            <a:ext cx="7351712" cy="4807382"/>
          </a:xfrm>
        </p:spPr>
        <p:txBody>
          <a:bodyPr/>
          <a:lstStyle/>
          <a:p>
            <a:pPr eaLnBrk="1" hangingPunct="1"/>
            <a:r>
              <a:rPr lang="zh-CN" altLang="en-US" sz="2000" b="1" dirty="0">
                <a:solidFill>
                  <a:srgbClr val="7030A0"/>
                </a:solidFill>
                <a:ea typeface="楷体_GB2312" pitchFamily="1" charset="-122"/>
              </a:rPr>
              <a:t>批处理</a:t>
            </a:r>
            <a:r>
              <a:rPr lang="zh-CN" altLang="en-US" sz="2000" b="1" dirty="0" smtClean="0">
                <a:solidFill>
                  <a:srgbClr val="7030A0"/>
                </a:solidFill>
                <a:ea typeface="楷体_GB2312" pitchFamily="1" charset="-122"/>
              </a:rPr>
              <a:t>系统（</a:t>
            </a:r>
            <a:r>
              <a:rPr lang="en-US" altLang="zh-CN" sz="2000" b="1" dirty="0" smtClean="0">
                <a:solidFill>
                  <a:srgbClr val="7030A0"/>
                </a:solidFill>
                <a:ea typeface="楷体_GB2312" pitchFamily="1" charset="-122"/>
              </a:rPr>
              <a:t>Batch System</a:t>
            </a:r>
            <a:r>
              <a:rPr lang="zh-CN" altLang="en-US" sz="2000" b="1" dirty="0" smtClean="0">
                <a:solidFill>
                  <a:srgbClr val="7030A0"/>
                </a:solidFill>
                <a:ea typeface="楷体_GB2312" pitchFamily="1" charset="-122"/>
              </a:rPr>
              <a:t>）</a:t>
            </a:r>
            <a:endParaRPr lang="zh-CN" altLang="en-US" sz="2000" b="1" dirty="0">
              <a:solidFill>
                <a:srgbClr val="7030A0"/>
              </a:solidFill>
              <a:ea typeface="楷体_GB2312" pitchFamily="1" charset="-122"/>
            </a:endParaRPr>
          </a:p>
          <a:p>
            <a:pPr eaLnBrk="1" hangingPunct="1">
              <a:buFont typeface="Wingdings" panose="05000000000000000000" pitchFamily="2" charset="2"/>
              <a:buNone/>
            </a:pPr>
            <a:r>
              <a:rPr lang="zh-CN" altLang="en-US" sz="2000" dirty="0">
                <a:ea typeface="楷体_GB2312" pitchFamily="1" charset="-122"/>
              </a:rPr>
              <a:t>   </a:t>
            </a:r>
            <a:r>
              <a:rPr lang="zh-CN" altLang="en-US" sz="1800" dirty="0">
                <a:ea typeface="楷体_GB2312" pitchFamily="1" charset="-122"/>
              </a:rPr>
              <a:t>工作方式：</a:t>
            </a:r>
          </a:p>
          <a:p>
            <a:pPr lvl="1" eaLnBrk="1" hangingPunct="1">
              <a:buFont typeface="Wingdings" panose="05000000000000000000" pitchFamily="2" charset="2"/>
              <a:buChar char="l"/>
            </a:pPr>
            <a:r>
              <a:rPr lang="zh-CN" altLang="en-US" sz="1600" dirty="0" smtClean="0">
                <a:ea typeface="楷体_GB2312" pitchFamily="1" charset="-122"/>
              </a:rPr>
              <a:t>用户</a:t>
            </a:r>
            <a:r>
              <a:rPr lang="zh-CN" altLang="en-US" sz="1600" dirty="0">
                <a:ea typeface="楷体_GB2312" pitchFamily="1" charset="-122"/>
              </a:rPr>
              <a:t>将作业交给系统操作员，系统操作员将许多用户的作业组成一</a:t>
            </a:r>
            <a:r>
              <a:rPr lang="zh-CN" altLang="en-US" sz="1600" dirty="0" smtClean="0">
                <a:ea typeface="楷体_GB2312" pitchFamily="1" charset="-122"/>
              </a:rPr>
              <a:t>批作业</a:t>
            </a:r>
            <a:r>
              <a:rPr lang="zh-CN" altLang="en-US" sz="1600" dirty="0">
                <a:solidFill>
                  <a:srgbClr val="C00000"/>
                </a:solidFill>
                <a:ea typeface="楷体_GB2312" pitchFamily="1" charset="-122"/>
              </a:rPr>
              <a:t>（</a:t>
            </a:r>
            <a:r>
              <a:rPr lang="zh-CN" altLang="en-US" sz="1600" dirty="0" smtClean="0">
                <a:solidFill>
                  <a:srgbClr val="C00000"/>
                </a:solidFill>
                <a:ea typeface="楷体_GB2312" pitchFamily="1" charset="-122"/>
              </a:rPr>
              <a:t>job</a:t>
            </a:r>
            <a:r>
              <a:rPr lang="zh-CN" altLang="en-US" sz="1600" dirty="0">
                <a:solidFill>
                  <a:srgbClr val="C00000"/>
                </a:solidFill>
                <a:ea typeface="楷体_GB2312" pitchFamily="1" charset="-122"/>
              </a:rPr>
              <a:t>）</a:t>
            </a:r>
            <a:r>
              <a:rPr lang="zh-CN" altLang="en-US" sz="1600" dirty="0" smtClean="0">
                <a:ea typeface="楷体_GB2312" pitchFamily="1" charset="-122"/>
              </a:rPr>
              <a:t>之后</a:t>
            </a:r>
            <a:r>
              <a:rPr lang="zh-CN" altLang="en-US" sz="1600" dirty="0">
                <a:ea typeface="楷体_GB2312" pitchFamily="1" charset="-122"/>
              </a:rPr>
              <a:t>输入到计算机</a:t>
            </a:r>
            <a:r>
              <a:rPr lang="zh-CN" altLang="en-US" sz="1600" dirty="0" smtClean="0">
                <a:ea typeface="楷体_GB2312" pitchFamily="1" charset="-122"/>
              </a:rPr>
              <a:t>中</a:t>
            </a:r>
            <a:endParaRPr lang="en-US" altLang="zh-CN" sz="1600" dirty="0" smtClean="0">
              <a:ea typeface="楷体_GB2312" pitchFamily="1" charset="-122"/>
            </a:endParaRPr>
          </a:p>
          <a:p>
            <a:pPr lvl="1" eaLnBrk="1" hangingPunct="1">
              <a:buFont typeface="Wingdings" panose="05000000000000000000" pitchFamily="2" charset="2"/>
              <a:buChar char="l"/>
            </a:pPr>
            <a:r>
              <a:rPr lang="zh-CN" altLang="en-US" sz="1600" dirty="0" smtClean="0">
                <a:ea typeface="楷体_GB2312" pitchFamily="1" charset="-122"/>
              </a:rPr>
              <a:t>在</a:t>
            </a:r>
            <a:r>
              <a:rPr lang="zh-CN" altLang="en-US" sz="1600" dirty="0">
                <a:ea typeface="楷体_GB2312" pitchFamily="1" charset="-122"/>
              </a:rPr>
              <a:t>系统中形成一个自动转接的连续的</a:t>
            </a:r>
            <a:r>
              <a:rPr lang="zh-CN" altLang="en-US" sz="1600" dirty="0" smtClean="0">
                <a:ea typeface="楷体_GB2312" pitchFamily="1" charset="-122"/>
              </a:rPr>
              <a:t>作业流</a:t>
            </a:r>
            <a:endParaRPr lang="en-US" altLang="zh-CN" sz="1600" dirty="0" smtClean="0">
              <a:ea typeface="楷体_GB2312" pitchFamily="1" charset="-122"/>
            </a:endParaRPr>
          </a:p>
          <a:p>
            <a:pPr lvl="1" eaLnBrk="1" hangingPunct="1">
              <a:buFont typeface="Wingdings" panose="05000000000000000000" pitchFamily="2" charset="2"/>
              <a:buChar char="l"/>
            </a:pPr>
            <a:r>
              <a:rPr lang="zh-CN" altLang="en-US" sz="1600" b="1" dirty="0" smtClean="0">
                <a:solidFill>
                  <a:srgbClr val="C00000"/>
                </a:solidFill>
                <a:ea typeface="楷体_GB2312" pitchFamily="1" charset="-122"/>
              </a:rPr>
              <a:t>系统</a:t>
            </a:r>
            <a:r>
              <a:rPr lang="zh-CN" altLang="en-US" sz="1600" b="1" dirty="0">
                <a:solidFill>
                  <a:srgbClr val="C00000"/>
                </a:solidFill>
                <a:ea typeface="楷体_GB2312" pitchFamily="1" charset="-122"/>
              </a:rPr>
              <a:t>自动、依次执行每个</a:t>
            </a:r>
            <a:r>
              <a:rPr lang="zh-CN" altLang="en-US" sz="1600" b="1" dirty="0" smtClean="0">
                <a:solidFill>
                  <a:srgbClr val="C00000"/>
                </a:solidFill>
                <a:ea typeface="楷体_GB2312" pitchFamily="1" charset="-122"/>
              </a:rPr>
              <a:t>作业</a:t>
            </a:r>
            <a:endParaRPr lang="en-US" altLang="zh-CN" sz="1600" b="1" dirty="0" smtClean="0">
              <a:solidFill>
                <a:srgbClr val="C00000"/>
              </a:solidFill>
              <a:ea typeface="楷体_GB2312" pitchFamily="1" charset="-122"/>
            </a:endParaRPr>
          </a:p>
          <a:p>
            <a:pPr lvl="1" eaLnBrk="1" hangingPunct="1">
              <a:buFont typeface="Wingdings" panose="05000000000000000000" pitchFamily="2" charset="2"/>
              <a:buChar char="l"/>
            </a:pPr>
            <a:r>
              <a:rPr lang="zh-CN" altLang="en-US" sz="1600" dirty="0" smtClean="0">
                <a:ea typeface="楷体_GB2312" pitchFamily="1" charset="-122"/>
              </a:rPr>
              <a:t>最后</a:t>
            </a:r>
            <a:r>
              <a:rPr lang="zh-CN" altLang="en-US" sz="1600" dirty="0">
                <a:ea typeface="楷体_GB2312" pitchFamily="1" charset="-122"/>
              </a:rPr>
              <a:t>由操作员将作业结果交给</a:t>
            </a:r>
            <a:r>
              <a:rPr lang="zh-CN" altLang="en-US" sz="1600" dirty="0" smtClean="0">
                <a:ea typeface="楷体_GB2312" pitchFamily="1" charset="-122"/>
              </a:rPr>
              <a:t>用户</a:t>
            </a:r>
            <a:endParaRPr lang="zh-CN" altLang="en-US" sz="1600" dirty="0">
              <a:ea typeface="楷体_GB2312" pitchFamily="1" charset="-122"/>
            </a:endParaRPr>
          </a:p>
          <a:p>
            <a:pPr eaLnBrk="1" hangingPunct="1">
              <a:buFont typeface="Wingdings" panose="05000000000000000000" pitchFamily="2" charset="2"/>
              <a:buNone/>
            </a:pPr>
            <a:r>
              <a:rPr lang="zh-CN" altLang="en-US" sz="1600" dirty="0">
                <a:ea typeface="楷体_GB2312" pitchFamily="1" charset="-122"/>
              </a:rPr>
              <a:t>  </a:t>
            </a:r>
            <a:r>
              <a:rPr lang="zh-CN" altLang="en-US" sz="1600" b="1" dirty="0" smtClean="0">
                <a:solidFill>
                  <a:srgbClr val="7030A0"/>
                </a:solidFill>
                <a:ea typeface="楷体_GB2312" pitchFamily="1" charset="-122"/>
              </a:rPr>
              <a:t>批处理操作系统</a:t>
            </a:r>
            <a:r>
              <a:rPr lang="zh-CN" altLang="en-US" sz="1600" b="1" dirty="0">
                <a:solidFill>
                  <a:srgbClr val="7030A0"/>
                </a:solidFill>
                <a:ea typeface="楷体_GB2312" pitchFamily="1" charset="-122"/>
              </a:rPr>
              <a:t>：自动将控制从一个任务转到下一个</a:t>
            </a:r>
            <a:r>
              <a:rPr lang="zh-CN" altLang="en-US" sz="1600" b="1" dirty="0" smtClean="0">
                <a:solidFill>
                  <a:srgbClr val="7030A0"/>
                </a:solidFill>
                <a:ea typeface="楷体_GB2312" pitchFamily="1" charset="-122"/>
              </a:rPr>
              <a:t>任务</a:t>
            </a:r>
            <a:endParaRPr lang="en-US" altLang="zh-CN" sz="1600" b="1" dirty="0" smtClean="0">
              <a:solidFill>
                <a:srgbClr val="7030A0"/>
              </a:solidFill>
              <a:ea typeface="楷体_GB2312" pitchFamily="1" charset="-122"/>
            </a:endParaRPr>
          </a:p>
          <a:p>
            <a:pPr eaLnBrk="1" hangingPunct="1">
              <a:buFont typeface="Wingdings" panose="05000000000000000000" pitchFamily="2" charset="2"/>
              <a:buChar char="n"/>
            </a:pPr>
            <a:r>
              <a:rPr lang="zh-CN" altLang="en-US" sz="1800" b="1" dirty="0" smtClean="0">
                <a:solidFill>
                  <a:srgbClr val="000099"/>
                </a:solidFill>
                <a:ea typeface="楷体_GB2312" pitchFamily="1" charset="-122"/>
              </a:rPr>
              <a:t>思考：如何实现？</a:t>
            </a:r>
            <a:endParaRPr lang="en-US" altLang="zh-CN" sz="1800" b="1" dirty="0" smtClean="0">
              <a:solidFill>
                <a:srgbClr val="000099"/>
              </a:solidFill>
              <a:ea typeface="楷体_GB2312" pitchFamily="1" charset="-122"/>
            </a:endParaRPr>
          </a:p>
          <a:p>
            <a:pPr lvl="1" eaLnBrk="1" hangingPunct="1">
              <a:buFont typeface="Wingdings" panose="05000000000000000000" pitchFamily="2" charset="2"/>
              <a:buChar char="l"/>
            </a:pPr>
            <a:r>
              <a:rPr lang="zh-CN" altLang="en-US" sz="1600" dirty="0" smtClean="0">
                <a:ea typeface="楷体_GB2312" pitchFamily="1" charset="-122"/>
              </a:rPr>
              <a:t>编程语言不同，系统如何识别并调用相应的编译器？</a:t>
            </a:r>
            <a:endParaRPr lang="en-US" altLang="zh-CN" sz="1600" dirty="0" smtClean="0">
              <a:ea typeface="楷体_GB2312" pitchFamily="1" charset="-122"/>
            </a:endParaRPr>
          </a:p>
          <a:p>
            <a:pPr lvl="1" eaLnBrk="1" hangingPunct="1">
              <a:buFont typeface="Wingdings" panose="05000000000000000000" pitchFamily="2" charset="2"/>
              <a:buChar char="l"/>
            </a:pPr>
            <a:r>
              <a:rPr lang="zh-CN" altLang="en-US" sz="1600" dirty="0" smtClean="0">
                <a:ea typeface="楷体_GB2312" pitchFamily="1" charset="-122"/>
              </a:rPr>
              <a:t>一个作业要经历哪些步骤？每一步需要完成哪些任务？如何控制它们之间的顺序？</a:t>
            </a:r>
            <a:endParaRPr lang="en-US" altLang="zh-CN" sz="1600" dirty="0" smtClean="0">
              <a:ea typeface="楷体_GB2312" pitchFamily="1" charset="-122"/>
            </a:endParaRPr>
          </a:p>
          <a:p>
            <a:pPr lvl="1" eaLnBrk="1" hangingPunct="1">
              <a:buFont typeface="Wingdings" panose="05000000000000000000" pitchFamily="2" charset="2"/>
              <a:buChar char="l"/>
            </a:pPr>
            <a:r>
              <a:rPr lang="zh-CN" altLang="en-US" sz="1600" dirty="0" smtClean="0">
                <a:ea typeface="楷体_GB2312" pitchFamily="1" charset="-122"/>
              </a:rPr>
              <a:t>执行过程中出现问题如何处理？</a:t>
            </a:r>
            <a:endParaRPr lang="en-US" altLang="zh-CN" sz="1600" dirty="0" smtClean="0">
              <a:ea typeface="楷体_GB2312" pitchFamily="1" charset="-122"/>
            </a:endParaRPr>
          </a:p>
          <a:p>
            <a:pPr lvl="1" eaLnBrk="1" hangingPunct="1">
              <a:buFont typeface="Wingdings" panose="05000000000000000000" pitchFamily="2" charset="2"/>
              <a:buChar char="l"/>
            </a:pPr>
            <a:r>
              <a:rPr lang="en-US" altLang="zh-CN" sz="1600" dirty="0" smtClean="0">
                <a:ea typeface="楷体_GB2312" pitchFamily="1" charset="-122"/>
              </a:rPr>
              <a:t>….</a:t>
            </a:r>
          </a:p>
          <a:p>
            <a:pPr eaLnBrk="1" hangingPunct="1">
              <a:buFont typeface="Wingdings" panose="05000000000000000000" pitchFamily="2" charset="2"/>
              <a:buChar char="n"/>
            </a:pPr>
            <a:endParaRPr lang="zh-CN" altLang="en-US" sz="2400" b="1" dirty="0">
              <a:solidFill>
                <a:srgbClr val="7030A0"/>
              </a:solidFill>
              <a:ea typeface="楷体_GB2312" pitchFamily="1" charset="-122"/>
            </a:endParaRPr>
          </a:p>
          <a:p>
            <a:pPr eaLnBrk="1" hangingPunct="1">
              <a:buFont typeface="Wingdings" panose="05000000000000000000" pitchFamily="2" charset="2"/>
              <a:buNone/>
            </a:pPr>
            <a:endParaRPr lang="en-US" altLang="zh-CN" sz="1800" dirty="0">
              <a:solidFill>
                <a:srgbClr val="7030A0"/>
              </a:solidFill>
              <a:ea typeface="楷体_GB2312" pitchFamily="1" charset="-122"/>
            </a:endParaRPr>
          </a:p>
        </p:txBody>
      </p:sp>
    </p:spTree>
    <p:extLst>
      <p:ext uri="{BB962C8B-B14F-4D97-AF65-F5344CB8AC3E}">
        <p14:creationId xmlns:p14="http://schemas.microsoft.com/office/powerpoint/2010/main" val="39169631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05474" name="Group 24">
            <a:extLst>
              <a:ext uri="{FF2B5EF4-FFF2-40B4-BE49-F238E27FC236}">
                <a16:creationId xmlns:a16="http://schemas.microsoft.com/office/drawing/2014/main" id="{DC8A3D8B-FEF3-4EE3-9D47-F8B0A422BD4F}"/>
              </a:ext>
            </a:extLst>
          </p:cNvPr>
          <p:cNvGrpSpPr>
            <a:grpSpLocks/>
          </p:cNvGrpSpPr>
          <p:nvPr/>
        </p:nvGrpSpPr>
        <p:grpSpPr bwMode="auto">
          <a:xfrm>
            <a:off x="685800" y="2121039"/>
            <a:ext cx="7315200" cy="4130536"/>
            <a:chOff x="0" y="0"/>
            <a:chExt cx="4608" cy="3121"/>
          </a:xfrm>
        </p:grpSpPr>
        <p:sp>
          <p:nvSpPr>
            <p:cNvPr id="105476" name="Freeform 2">
              <a:extLst>
                <a:ext uri="{FF2B5EF4-FFF2-40B4-BE49-F238E27FC236}">
                  <a16:creationId xmlns:a16="http://schemas.microsoft.com/office/drawing/2014/main" id="{241CE309-5B95-42B8-BF94-C5FCB82B7B8B}"/>
                </a:ext>
              </a:extLst>
            </p:cNvPr>
            <p:cNvSpPr>
              <a:spLocks noChangeArrowheads="1"/>
            </p:cNvSpPr>
            <p:nvPr/>
          </p:nvSpPr>
          <p:spPr bwMode="auto">
            <a:xfrm>
              <a:off x="2352" y="1"/>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77" name="Freeform 3">
              <a:extLst>
                <a:ext uri="{FF2B5EF4-FFF2-40B4-BE49-F238E27FC236}">
                  <a16:creationId xmlns:a16="http://schemas.microsoft.com/office/drawing/2014/main" id="{302750A1-08FC-4812-B0B7-866F7D1B1CD7}"/>
                </a:ext>
              </a:extLst>
            </p:cNvPr>
            <p:cNvSpPr>
              <a:spLocks noChangeArrowheads="1"/>
            </p:cNvSpPr>
            <p:nvPr/>
          </p:nvSpPr>
          <p:spPr bwMode="auto">
            <a:xfrm>
              <a:off x="2064" y="289"/>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78" name="Freeform 4">
              <a:extLst>
                <a:ext uri="{FF2B5EF4-FFF2-40B4-BE49-F238E27FC236}">
                  <a16:creationId xmlns:a16="http://schemas.microsoft.com/office/drawing/2014/main" id="{5ABB3BDB-324B-48A7-8D3B-1FE79298FD60}"/>
                </a:ext>
              </a:extLst>
            </p:cNvPr>
            <p:cNvSpPr>
              <a:spLocks noChangeArrowheads="1"/>
            </p:cNvSpPr>
            <p:nvPr/>
          </p:nvSpPr>
          <p:spPr bwMode="auto">
            <a:xfrm>
              <a:off x="1968" y="385"/>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79" name="Freeform 5">
              <a:extLst>
                <a:ext uri="{FF2B5EF4-FFF2-40B4-BE49-F238E27FC236}">
                  <a16:creationId xmlns:a16="http://schemas.microsoft.com/office/drawing/2014/main" id="{5D0B871E-1439-41D8-A257-23106E709198}"/>
                </a:ext>
              </a:extLst>
            </p:cNvPr>
            <p:cNvSpPr>
              <a:spLocks noChangeArrowheads="1"/>
            </p:cNvSpPr>
            <p:nvPr/>
          </p:nvSpPr>
          <p:spPr bwMode="auto">
            <a:xfrm>
              <a:off x="1872" y="481"/>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80" name="Freeform 6">
              <a:extLst>
                <a:ext uri="{FF2B5EF4-FFF2-40B4-BE49-F238E27FC236}">
                  <a16:creationId xmlns:a16="http://schemas.microsoft.com/office/drawing/2014/main" id="{FAFBF9D2-DB21-4E3D-B9F2-203115AFF258}"/>
                </a:ext>
              </a:extLst>
            </p:cNvPr>
            <p:cNvSpPr>
              <a:spLocks noChangeArrowheads="1"/>
            </p:cNvSpPr>
            <p:nvPr/>
          </p:nvSpPr>
          <p:spPr bwMode="auto">
            <a:xfrm>
              <a:off x="1776" y="577"/>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81" name="Text Box 7">
              <a:extLst>
                <a:ext uri="{FF2B5EF4-FFF2-40B4-BE49-F238E27FC236}">
                  <a16:creationId xmlns:a16="http://schemas.microsoft.com/office/drawing/2014/main" id="{9243FFFF-D563-4D44-97F0-A7441D93D72B}"/>
                </a:ext>
              </a:extLst>
            </p:cNvPr>
            <p:cNvSpPr txBox="1">
              <a:spLocks noChangeArrowheads="1"/>
            </p:cNvSpPr>
            <p:nvPr/>
          </p:nvSpPr>
          <p:spPr bwMode="auto">
            <a:xfrm>
              <a:off x="2736" y="0"/>
              <a:ext cx="629"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b="1" dirty="0">
                  <a:latin typeface="Helvetica" panose="020B0604020202020204" pitchFamily="34" charset="0"/>
                </a:rPr>
                <a:t>$END</a:t>
              </a:r>
            </a:p>
          </p:txBody>
        </p:sp>
        <p:sp>
          <p:nvSpPr>
            <p:cNvPr id="105482" name="Freeform 8">
              <a:extLst>
                <a:ext uri="{FF2B5EF4-FFF2-40B4-BE49-F238E27FC236}">
                  <a16:creationId xmlns:a16="http://schemas.microsoft.com/office/drawing/2014/main" id="{93F0D207-D403-4FE2-97C9-AB66393787B4}"/>
                </a:ext>
              </a:extLst>
            </p:cNvPr>
            <p:cNvSpPr>
              <a:spLocks noChangeArrowheads="1"/>
            </p:cNvSpPr>
            <p:nvPr/>
          </p:nvSpPr>
          <p:spPr bwMode="auto">
            <a:xfrm>
              <a:off x="1536" y="817"/>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83" name="Text Box 9">
              <a:extLst>
                <a:ext uri="{FF2B5EF4-FFF2-40B4-BE49-F238E27FC236}">
                  <a16:creationId xmlns:a16="http://schemas.microsoft.com/office/drawing/2014/main" id="{696CC1D2-A5D9-4863-9885-6E5972BBE685}"/>
                </a:ext>
              </a:extLst>
            </p:cNvPr>
            <p:cNvSpPr txBox="1">
              <a:spLocks noChangeArrowheads="1"/>
            </p:cNvSpPr>
            <p:nvPr/>
          </p:nvSpPr>
          <p:spPr bwMode="auto">
            <a:xfrm>
              <a:off x="2016" y="816"/>
              <a:ext cx="640"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b="1">
                  <a:latin typeface="Helvetica" panose="020B0604020202020204" pitchFamily="34" charset="0"/>
                </a:rPr>
                <a:t>$RUN</a:t>
              </a:r>
            </a:p>
          </p:txBody>
        </p:sp>
        <p:sp>
          <p:nvSpPr>
            <p:cNvPr id="105484" name="Text Box 10">
              <a:extLst>
                <a:ext uri="{FF2B5EF4-FFF2-40B4-BE49-F238E27FC236}">
                  <a16:creationId xmlns:a16="http://schemas.microsoft.com/office/drawing/2014/main" id="{A680260B-20CC-45E3-86CB-58BD1E45AAF2}"/>
                </a:ext>
              </a:extLst>
            </p:cNvPr>
            <p:cNvSpPr txBox="1">
              <a:spLocks noChangeArrowheads="1"/>
            </p:cNvSpPr>
            <p:nvPr/>
          </p:nvSpPr>
          <p:spPr bwMode="auto">
            <a:xfrm>
              <a:off x="2496" y="385"/>
              <a:ext cx="1448" cy="361"/>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a:latin typeface="Times New Roman" panose="02020603050405020304" pitchFamily="18" charset="0"/>
                </a:rPr>
                <a:t>Data for program</a:t>
              </a:r>
            </a:p>
          </p:txBody>
        </p:sp>
        <p:sp>
          <p:nvSpPr>
            <p:cNvPr id="105485" name="Freeform 11">
              <a:extLst>
                <a:ext uri="{FF2B5EF4-FFF2-40B4-BE49-F238E27FC236}">
                  <a16:creationId xmlns:a16="http://schemas.microsoft.com/office/drawing/2014/main" id="{5120F790-2884-42EC-96A7-D2C221165B5C}"/>
                </a:ext>
              </a:extLst>
            </p:cNvPr>
            <p:cNvSpPr>
              <a:spLocks noChangeArrowheads="1"/>
            </p:cNvSpPr>
            <p:nvPr/>
          </p:nvSpPr>
          <p:spPr bwMode="auto">
            <a:xfrm>
              <a:off x="1248" y="1105"/>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86" name="Text Box 12">
              <a:extLst>
                <a:ext uri="{FF2B5EF4-FFF2-40B4-BE49-F238E27FC236}">
                  <a16:creationId xmlns:a16="http://schemas.microsoft.com/office/drawing/2014/main" id="{A7514115-342D-48E5-9E4C-D5756794CF35}"/>
                </a:ext>
              </a:extLst>
            </p:cNvPr>
            <p:cNvSpPr txBox="1">
              <a:spLocks noChangeArrowheads="1"/>
            </p:cNvSpPr>
            <p:nvPr/>
          </p:nvSpPr>
          <p:spPr bwMode="auto">
            <a:xfrm>
              <a:off x="1680" y="1103"/>
              <a:ext cx="767"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b="1" dirty="0">
                  <a:latin typeface="Helvetica" panose="020B0604020202020204" pitchFamily="34" charset="0"/>
                </a:rPr>
                <a:t>$LOAD</a:t>
              </a:r>
            </a:p>
          </p:txBody>
        </p:sp>
        <p:sp>
          <p:nvSpPr>
            <p:cNvPr id="105487" name="Freeform 13">
              <a:extLst>
                <a:ext uri="{FF2B5EF4-FFF2-40B4-BE49-F238E27FC236}">
                  <a16:creationId xmlns:a16="http://schemas.microsoft.com/office/drawing/2014/main" id="{76C68F8E-68BC-4A7F-BB7E-465ECBF9CA85}"/>
                </a:ext>
              </a:extLst>
            </p:cNvPr>
            <p:cNvSpPr>
              <a:spLocks noChangeArrowheads="1"/>
            </p:cNvSpPr>
            <p:nvPr/>
          </p:nvSpPr>
          <p:spPr bwMode="auto">
            <a:xfrm>
              <a:off x="960" y="1393"/>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88" name="Freeform 14">
              <a:extLst>
                <a:ext uri="{FF2B5EF4-FFF2-40B4-BE49-F238E27FC236}">
                  <a16:creationId xmlns:a16="http://schemas.microsoft.com/office/drawing/2014/main" id="{BA0995E0-5D32-4918-ABA1-B68B5C5030D7}"/>
                </a:ext>
              </a:extLst>
            </p:cNvPr>
            <p:cNvSpPr>
              <a:spLocks noChangeArrowheads="1"/>
            </p:cNvSpPr>
            <p:nvPr/>
          </p:nvSpPr>
          <p:spPr bwMode="auto">
            <a:xfrm>
              <a:off x="864" y="1489"/>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89" name="Freeform 15">
              <a:extLst>
                <a:ext uri="{FF2B5EF4-FFF2-40B4-BE49-F238E27FC236}">
                  <a16:creationId xmlns:a16="http://schemas.microsoft.com/office/drawing/2014/main" id="{F828E5CF-895B-4450-9223-480C2B8A0171}"/>
                </a:ext>
              </a:extLst>
            </p:cNvPr>
            <p:cNvSpPr>
              <a:spLocks noChangeArrowheads="1"/>
            </p:cNvSpPr>
            <p:nvPr/>
          </p:nvSpPr>
          <p:spPr bwMode="auto">
            <a:xfrm>
              <a:off x="768" y="1585"/>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90" name="Freeform 16">
              <a:extLst>
                <a:ext uri="{FF2B5EF4-FFF2-40B4-BE49-F238E27FC236}">
                  <a16:creationId xmlns:a16="http://schemas.microsoft.com/office/drawing/2014/main" id="{04AAC8B5-4DAE-4397-A570-F5A19A5BECC9}"/>
                </a:ext>
              </a:extLst>
            </p:cNvPr>
            <p:cNvSpPr>
              <a:spLocks noChangeArrowheads="1"/>
            </p:cNvSpPr>
            <p:nvPr/>
          </p:nvSpPr>
          <p:spPr bwMode="auto">
            <a:xfrm>
              <a:off x="672" y="1681"/>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91" name="Text Box 17">
              <a:extLst>
                <a:ext uri="{FF2B5EF4-FFF2-40B4-BE49-F238E27FC236}">
                  <a16:creationId xmlns:a16="http://schemas.microsoft.com/office/drawing/2014/main" id="{8223AECF-EC36-4C44-9E55-8E5C85760694}"/>
                </a:ext>
              </a:extLst>
            </p:cNvPr>
            <p:cNvSpPr txBox="1">
              <a:spLocks noChangeArrowheads="1"/>
            </p:cNvSpPr>
            <p:nvPr/>
          </p:nvSpPr>
          <p:spPr bwMode="auto">
            <a:xfrm>
              <a:off x="1344" y="1441"/>
              <a:ext cx="1379" cy="361"/>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a:latin typeface="Times New Roman" panose="02020603050405020304" pitchFamily="18" charset="0"/>
                </a:rPr>
                <a:t>Fortran program</a:t>
              </a:r>
            </a:p>
          </p:txBody>
        </p:sp>
        <p:sp>
          <p:nvSpPr>
            <p:cNvPr id="105492" name="Freeform 18">
              <a:extLst>
                <a:ext uri="{FF2B5EF4-FFF2-40B4-BE49-F238E27FC236}">
                  <a16:creationId xmlns:a16="http://schemas.microsoft.com/office/drawing/2014/main" id="{A3F3087F-4D6B-4791-979A-A6F68B265472}"/>
                </a:ext>
              </a:extLst>
            </p:cNvPr>
            <p:cNvSpPr>
              <a:spLocks noChangeArrowheads="1"/>
            </p:cNvSpPr>
            <p:nvPr/>
          </p:nvSpPr>
          <p:spPr bwMode="auto">
            <a:xfrm>
              <a:off x="576" y="1777"/>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93" name="Freeform 19">
              <a:extLst>
                <a:ext uri="{FF2B5EF4-FFF2-40B4-BE49-F238E27FC236}">
                  <a16:creationId xmlns:a16="http://schemas.microsoft.com/office/drawing/2014/main" id="{A907A3FB-B715-49DC-9BA4-753AA069C66A}"/>
                </a:ext>
              </a:extLst>
            </p:cNvPr>
            <p:cNvSpPr>
              <a:spLocks noChangeArrowheads="1"/>
            </p:cNvSpPr>
            <p:nvPr/>
          </p:nvSpPr>
          <p:spPr bwMode="auto">
            <a:xfrm>
              <a:off x="336" y="2017"/>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94" name="Text Box 20">
              <a:extLst>
                <a:ext uri="{FF2B5EF4-FFF2-40B4-BE49-F238E27FC236}">
                  <a16:creationId xmlns:a16="http://schemas.microsoft.com/office/drawing/2014/main" id="{53A42C2D-386E-48C0-A38E-5E0589E59CAB}"/>
                </a:ext>
              </a:extLst>
            </p:cNvPr>
            <p:cNvSpPr txBox="1">
              <a:spLocks noChangeArrowheads="1"/>
            </p:cNvSpPr>
            <p:nvPr/>
          </p:nvSpPr>
          <p:spPr bwMode="auto">
            <a:xfrm>
              <a:off x="672" y="2016"/>
              <a:ext cx="1198"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b="1">
                  <a:latin typeface="Helvetica" panose="020B0604020202020204" pitchFamily="34" charset="0"/>
                </a:rPr>
                <a:t>$FORTRAN</a:t>
              </a:r>
              <a:r>
                <a:rPr lang="en-US" altLang="zh-CN" sz="1600" b="1">
                  <a:latin typeface="Helvetica" panose="020B0604020202020204" pitchFamily="34" charset="0"/>
                </a:rPr>
                <a:t> </a:t>
              </a:r>
              <a:endParaRPr lang="en-US" altLang="zh-CN" sz="2400" b="1">
                <a:latin typeface="Helvetica" panose="020B0604020202020204" pitchFamily="34" charset="0"/>
              </a:endParaRPr>
            </a:p>
          </p:txBody>
        </p:sp>
        <p:sp>
          <p:nvSpPr>
            <p:cNvPr id="105495" name="Freeform 21">
              <a:extLst>
                <a:ext uri="{FF2B5EF4-FFF2-40B4-BE49-F238E27FC236}">
                  <a16:creationId xmlns:a16="http://schemas.microsoft.com/office/drawing/2014/main" id="{AF827985-1FE8-425E-9A18-DFFCDBE228C3}"/>
                </a:ext>
              </a:extLst>
            </p:cNvPr>
            <p:cNvSpPr>
              <a:spLocks noChangeArrowheads="1"/>
            </p:cNvSpPr>
            <p:nvPr/>
          </p:nvSpPr>
          <p:spPr bwMode="auto">
            <a:xfrm>
              <a:off x="0" y="2305"/>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96" name="Text Box 22">
              <a:extLst>
                <a:ext uri="{FF2B5EF4-FFF2-40B4-BE49-F238E27FC236}">
                  <a16:creationId xmlns:a16="http://schemas.microsoft.com/office/drawing/2014/main" id="{3E95B6AB-765C-467D-8554-922D18F42AD4}"/>
                </a:ext>
              </a:extLst>
            </p:cNvPr>
            <p:cNvSpPr txBox="1">
              <a:spLocks noChangeArrowheads="1"/>
            </p:cNvSpPr>
            <p:nvPr/>
          </p:nvSpPr>
          <p:spPr bwMode="auto">
            <a:xfrm>
              <a:off x="336" y="2303"/>
              <a:ext cx="1669" cy="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b="1">
                  <a:latin typeface="Helvetica" panose="020B0604020202020204" pitchFamily="34" charset="0"/>
                </a:rPr>
                <a:t>$JOB, 10,429754</a:t>
              </a:r>
              <a:r>
                <a:rPr lang="en-US" altLang="zh-CN" sz="1600" b="1">
                  <a:latin typeface="Helvetica" panose="020B0604020202020204" pitchFamily="34" charset="0"/>
                </a:rPr>
                <a:t> </a:t>
              </a:r>
            </a:p>
            <a:p>
              <a:pPr>
                <a:spcBef>
                  <a:spcPct val="0"/>
                </a:spcBef>
                <a:buClrTx/>
                <a:buSzTx/>
                <a:buFont typeface="Arial" panose="020B0604020202020204" pitchFamily="34" charset="0"/>
                <a:buNone/>
              </a:pPr>
              <a:r>
                <a:rPr lang="en-US" altLang="zh-CN" sz="2000" b="1">
                  <a:latin typeface="Helvetica" panose="020B0604020202020204" pitchFamily="34" charset="0"/>
                </a:rPr>
                <a:t>Cherry Chen</a:t>
              </a:r>
              <a:r>
                <a:rPr lang="en-US" altLang="zh-CN" sz="1600" b="1">
                  <a:latin typeface="Helvetica" panose="020B0604020202020204" pitchFamily="34" charset="0"/>
                </a:rPr>
                <a:t> </a:t>
              </a:r>
              <a:endParaRPr lang="en-US" altLang="zh-CN" sz="2400" b="1">
                <a:latin typeface="Helvetica" panose="020B0604020202020204" pitchFamily="34" charset="0"/>
              </a:endParaRPr>
            </a:p>
          </p:txBody>
        </p:sp>
      </p:grpSp>
      <p:sp>
        <p:nvSpPr>
          <p:cNvPr id="105475" name="Text Box 23">
            <a:extLst>
              <a:ext uri="{FF2B5EF4-FFF2-40B4-BE49-F238E27FC236}">
                <a16:creationId xmlns:a16="http://schemas.microsoft.com/office/drawing/2014/main" id="{EF38FF52-1E88-49C6-8421-E77FF2D54080}"/>
              </a:ext>
            </a:extLst>
          </p:cNvPr>
          <p:cNvSpPr txBox="1">
            <a:spLocks noChangeArrowheads="1"/>
          </p:cNvSpPr>
          <p:nvPr/>
        </p:nvSpPr>
        <p:spPr bwMode="auto">
          <a:xfrm>
            <a:off x="6067518" y="4813804"/>
            <a:ext cx="2362200" cy="1014413"/>
          </a:xfrm>
          <a:prstGeom prst="rect">
            <a:avLst/>
          </a:prstGeom>
          <a:solidFill>
            <a:srgbClr val="FEF3C2"/>
          </a:solidFill>
          <a:ln w="9525">
            <a:solidFill>
              <a:srgbClr val="FF3300"/>
            </a:solidFill>
            <a:miter lim="800000"/>
            <a:headEnd/>
            <a:tailEnd/>
          </a:ln>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zh-CN" altLang="en-US" sz="2400" b="1" dirty="0">
                <a:solidFill>
                  <a:srgbClr val="000099"/>
                </a:solidFill>
                <a:latin typeface="楷体_GB2312" pitchFamily="1" charset="-122"/>
                <a:ea typeface="楷体_GB2312" pitchFamily="1" charset="-122"/>
              </a:rPr>
              <a:t>典型的</a:t>
            </a:r>
          </a:p>
          <a:p>
            <a:pPr algn="ctr">
              <a:spcBef>
                <a:spcPct val="50000"/>
              </a:spcBef>
              <a:buClrTx/>
              <a:buSzTx/>
              <a:buFont typeface="Arial" panose="020B0604020202020204" pitchFamily="34" charset="0"/>
              <a:buNone/>
            </a:pPr>
            <a:r>
              <a:rPr lang="en-US" altLang="zh-CN" sz="2400" b="1" dirty="0">
                <a:solidFill>
                  <a:srgbClr val="000099"/>
                </a:solidFill>
                <a:latin typeface="楷体_GB2312" pitchFamily="1" charset="-122"/>
                <a:ea typeface="楷体_GB2312" pitchFamily="1" charset="-122"/>
              </a:rPr>
              <a:t>FMS JOB </a:t>
            </a:r>
            <a:r>
              <a:rPr lang="zh-CN" altLang="en-US" sz="2400" b="1" dirty="0">
                <a:solidFill>
                  <a:srgbClr val="000099"/>
                </a:solidFill>
                <a:latin typeface="楷体_GB2312" pitchFamily="1" charset="-122"/>
                <a:ea typeface="楷体_GB2312" pitchFamily="1" charset="-122"/>
              </a:rPr>
              <a:t>结构</a:t>
            </a:r>
          </a:p>
        </p:txBody>
      </p:sp>
      <p:sp>
        <p:nvSpPr>
          <p:cNvPr id="25" name="Rectangle 2">
            <a:extLst>
              <a:ext uri="{FF2B5EF4-FFF2-40B4-BE49-F238E27FC236}">
                <a16:creationId xmlns:a16="http://schemas.microsoft.com/office/drawing/2014/main" id="{DCB83C3C-11D6-44C1-A4D2-2156C8406457}"/>
              </a:ext>
            </a:extLst>
          </p:cNvPr>
          <p:cNvSpPr txBox="1">
            <a:spLocks/>
          </p:cNvSpPr>
          <p:nvPr/>
        </p:nvSpPr>
        <p:spPr bwMode="auto">
          <a:xfrm>
            <a:off x="685800" y="228600"/>
            <a:ext cx="8077200" cy="6096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eaLnBrk="1" hangingPunct="1">
              <a:defRPr/>
            </a:pPr>
            <a:r>
              <a:rPr lang="zh-CN" altLang="en-US" sz="2800" dirty="0" smtClean="0">
                <a:solidFill>
                  <a:srgbClr val="000000"/>
                </a:solidFill>
                <a:effectLst>
                  <a:outerShdw blurRad="38100" dist="38100" dir="2700000" algn="tl">
                    <a:srgbClr val="C0C0C0"/>
                  </a:outerShdw>
                </a:effectLst>
                <a:ea typeface="楷体_GB2312" pitchFamily="1" charset="-122"/>
              </a:rPr>
              <a:t>批处理系统</a:t>
            </a:r>
            <a:r>
              <a:rPr lang="en-US" altLang="zh-CN" sz="2800" dirty="0" smtClean="0">
                <a:solidFill>
                  <a:srgbClr val="000000"/>
                </a:solidFill>
                <a:effectLst>
                  <a:outerShdw blurRad="38100" dist="38100" dir="2700000" algn="tl">
                    <a:srgbClr val="C0C0C0"/>
                  </a:outerShdw>
                </a:effectLst>
                <a:ea typeface="楷体_GB2312" pitchFamily="1" charset="-122"/>
              </a:rPr>
              <a:t>—JOB</a:t>
            </a:r>
            <a:endParaRPr lang="zh-CN" altLang="en-US" sz="2800" dirty="0">
              <a:solidFill>
                <a:srgbClr val="000000"/>
              </a:solidFill>
              <a:effectLst>
                <a:outerShdw blurRad="38100" dist="38100" dir="2700000" algn="tl">
                  <a:srgbClr val="C0C0C0"/>
                </a:outerShdw>
              </a:effectLst>
              <a:ea typeface="楷体_GB2312" pitchFamily="1" charset="-122"/>
            </a:endParaRPr>
          </a:p>
        </p:txBody>
      </p:sp>
      <p:sp>
        <p:nvSpPr>
          <p:cNvPr id="26" name="日期占位符 4">
            <a:extLst>
              <a:ext uri="{FF2B5EF4-FFF2-40B4-BE49-F238E27FC236}">
                <a16:creationId xmlns:a16="http://schemas.microsoft.com/office/drawing/2014/main" id="{DB82585A-ADC0-40D9-A832-7C103B862601}"/>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0E0C3B7-CDE7-43C9-B797-351266827CBE}"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dirty="0">
              <a:latin typeface="Helvetica" panose="020B0604020202020204" pitchFamily="34" charset="0"/>
            </a:endParaRPr>
          </a:p>
        </p:txBody>
      </p:sp>
      <p:sp>
        <p:nvSpPr>
          <p:cNvPr id="27" name="AutoShape 4">
            <a:extLst>
              <a:ext uri="{FF2B5EF4-FFF2-40B4-BE49-F238E27FC236}">
                <a16:creationId xmlns:a16="http://schemas.microsoft.com/office/drawing/2014/main" id="{3F3FDFF1-CA21-4A02-B26B-8FEC96BB006C}"/>
              </a:ext>
            </a:extLst>
          </p:cNvPr>
          <p:cNvSpPr>
            <a:spLocks noChangeArrowheads="1"/>
          </p:cNvSpPr>
          <p:nvPr/>
        </p:nvSpPr>
        <p:spPr bwMode="auto">
          <a:xfrm>
            <a:off x="732778" y="1076474"/>
            <a:ext cx="8030222" cy="865009"/>
          </a:xfrm>
          <a:prstGeom prst="wedgeRectCallout">
            <a:avLst>
              <a:gd name="adj1" fmla="val -10557"/>
              <a:gd name="adj2" fmla="val 42192"/>
            </a:avLst>
          </a:prstGeom>
          <a:noFill/>
          <a:ln w="9525">
            <a:solidFill>
              <a:schemeClr val="tx1"/>
            </a:solidFill>
            <a:miter lim="800000"/>
            <a:headEnd/>
            <a:tailEnd/>
          </a:ln>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285750" indent="-285750">
              <a:spcBef>
                <a:spcPct val="0"/>
              </a:spcBef>
              <a:buClrTx/>
              <a:buSzTx/>
              <a:buFont typeface="Arial" panose="020B0604020202020204" pitchFamily="34" charset="0"/>
              <a:buChar char="•"/>
            </a:pPr>
            <a:r>
              <a:rPr lang="zh-CN" altLang="en-US" sz="1800" b="1" dirty="0" smtClean="0">
                <a:solidFill>
                  <a:srgbClr val="0409E2"/>
                </a:solidFill>
                <a:latin typeface="Times New Roman" panose="02020603050405020304" pitchFamily="18" charset="0"/>
              </a:rPr>
              <a:t>作业（</a:t>
            </a:r>
            <a:r>
              <a:rPr lang="en-US" altLang="zh-CN" sz="1800" b="1" dirty="0" smtClean="0">
                <a:solidFill>
                  <a:srgbClr val="0409E2"/>
                </a:solidFill>
                <a:latin typeface="Times New Roman" panose="02020603050405020304" pitchFamily="18" charset="0"/>
              </a:rPr>
              <a:t>JOB</a:t>
            </a:r>
            <a:r>
              <a:rPr lang="zh-CN" altLang="en-US" sz="1800" b="1" dirty="0" smtClean="0">
                <a:solidFill>
                  <a:srgbClr val="0409E2"/>
                </a:solidFill>
                <a:latin typeface="Times New Roman" panose="02020603050405020304" pitchFamily="18" charset="0"/>
              </a:rPr>
              <a:t>）</a:t>
            </a:r>
            <a:endParaRPr lang="en-US" altLang="zh-CN" sz="1800" dirty="0">
              <a:latin typeface="Times New Roman" panose="02020603050405020304" pitchFamily="18" charset="0"/>
            </a:endParaRPr>
          </a:p>
          <a:p>
            <a:pPr marL="1028700" lvl="1">
              <a:spcBef>
                <a:spcPct val="0"/>
              </a:spcBef>
              <a:buClrTx/>
              <a:buSzTx/>
              <a:buFont typeface="Wingdings" panose="05000000000000000000" pitchFamily="2" charset="2"/>
              <a:buChar char="ü"/>
            </a:pPr>
            <a:r>
              <a:rPr lang="zh-CN" altLang="en-US" sz="1600" dirty="0" smtClean="0">
                <a:latin typeface="Times New Roman" panose="02020603050405020304" pitchFamily="18" charset="0"/>
              </a:rPr>
              <a:t>用户</a:t>
            </a:r>
            <a:r>
              <a:rPr lang="zh-CN" altLang="en-US" sz="1600" dirty="0">
                <a:latin typeface="Times New Roman" panose="02020603050405020304" pitchFamily="18" charset="0"/>
              </a:rPr>
              <a:t>在一次解题或一个事务处理过程中要求计算机系统所做的全部</a:t>
            </a:r>
            <a:r>
              <a:rPr lang="zh-CN" altLang="en-US" sz="1600" dirty="0" smtClean="0">
                <a:latin typeface="Times New Roman" panose="02020603050405020304" pitchFamily="18" charset="0"/>
              </a:rPr>
              <a:t>工作</a:t>
            </a:r>
            <a:endParaRPr lang="en-US" altLang="zh-CN" sz="1600" dirty="0" smtClean="0">
              <a:latin typeface="Times New Roman" panose="02020603050405020304" pitchFamily="18" charset="0"/>
            </a:endParaRPr>
          </a:p>
          <a:p>
            <a:pPr marL="1028700" lvl="1">
              <a:spcBef>
                <a:spcPct val="0"/>
              </a:spcBef>
              <a:buClrTx/>
              <a:buSzTx/>
              <a:buFont typeface="Wingdings" panose="05000000000000000000" pitchFamily="2" charset="2"/>
              <a:buChar char="ü"/>
            </a:pPr>
            <a:r>
              <a:rPr lang="zh-CN" altLang="en-US" sz="1600" dirty="0" smtClean="0">
                <a:latin typeface="Times New Roman" panose="02020603050405020304" pitchFamily="18" charset="0"/>
              </a:rPr>
              <a:t>是</a:t>
            </a:r>
            <a:r>
              <a:rPr lang="zh-CN" altLang="en-US" sz="1600" dirty="0">
                <a:latin typeface="Times New Roman" panose="02020603050405020304" pitchFamily="18" charset="0"/>
              </a:rPr>
              <a:t>计算机操作</a:t>
            </a:r>
            <a:r>
              <a:rPr lang="zh-CN" altLang="en-US" sz="1600" dirty="0" smtClean="0">
                <a:latin typeface="Times New Roman" panose="02020603050405020304" pitchFamily="18" charset="0"/>
              </a:rPr>
              <a:t>员提供给操作系统执行任务</a:t>
            </a:r>
            <a:r>
              <a:rPr lang="zh-CN" altLang="en-US" sz="1600" dirty="0">
                <a:latin typeface="Times New Roman" panose="02020603050405020304" pitchFamily="18" charset="0"/>
              </a:rPr>
              <a:t>的工作单元</a:t>
            </a:r>
          </a:p>
        </p:txBody>
      </p:sp>
    </p:spTree>
    <p:extLst>
      <p:ext uri="{BB962C8B-B14F-4D97-AF65-F5344CB8AC3E}">
        <p14:creationId xmlns:p14="http://schemas.microsoft.com/office/powerpoint/2010/main" val="33410325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882D0143-14C8-4E9A-AE44-EB966FA067C3}"/>
              </a:ext>
            </a:extLst>
          </p:cNvPr>
          <p:cNvSpPr>
            <a:spLocks noGrp="1"/>
          </p:cNvSpPr>
          <p:nvPr>
            <p:ph type="title" idx="4294967295"/>
          </p:nvPr>
        </p:nvSpPr>
        <p:spPr>
          <a:ln>
            <a:miter/>
          </a:ln>
        </p:spPr>
        <p:txBody>
          <a:bodyPr/>
          <a:lstStyle/>
          <a:p>
            <a:pPr eaLnBrk="1" hangingPunct="1">
              <a:defRPr/>
            </a:pPr>
            <a:r>
              <a:rPr lang="zh-CN" altLang="en-US" dirty="0">
                <a:solidFill>
                  <a:srgbClr val="000000"/>
                </a:solidFill>
                <a:effectLst>
                  <a:outerShdw blurRad="38100" dist="38100" dir="2700000" algn="tl">
                    <a:srgbClr val="C0C0C0"/>
                  </a:outerShdw>
                </a:effectLst>
                <a:ea typeface="楷体_GB2312" pitchFamily="1" charset="-122"/>
              </a:rPr>
              <a:t>批处理系统</a:t>
            </a:r>
            <a:r>
              <a:rPr lang="en-US" altLang="zh-CN" dirty="0">
                <a:solidFill>
                  <a:srgbClr val="000000"/>
                </a:solidFill>
                <a:effectLst>
                  <a:outerShdw blurRad="38100" dist="38100" dir="2700000" algn="tl">
                    <a:srgbClr val="C0C0C0"/>
                  </a:outerShdw>
                </a:effectLst>
                <a:ea typeface="楷体_GB2312" pitchFamily="1" charset="-122"/>
              </a:rPr>
              <a:t>—</a:t>
            </a:r>
            <a:r>
              <a:rPr lang="en-US" altLang="zh-CN" dirty="0" smtClean="0">
                <a:solidFill>
                  <a:srgbClr val="000000"/>
                </a:solidFill>
                <a:effectLst>
                  <a:outerShdw blurRad="38100" dist="38100" dir="2700000" algn="tl">
                    <a:srgbClr val="C0C0C0"/>
                  </a:outerShdw>
                </a:effectLst>
                <a:ea typeface="楷体_GB2312" pitchFamily="1" charset="-122"/>
              </a:rPr>
              <a:t>JCL</a:t>
            </a:r>
            <a:endParaRPr lang="zh-CN" altLang="en-US" dirty="0">
              <a:solidFill>
                <a:srgbClr val="000000"/>
              </a:solidFill>
              <a:effectLst>
                <a:outerShdw blurRad="38100" dist="38100" dir="2700000" algn="tl">
                  <a:srgbClr val="C0C0C0"/>
                </a:outerShdw>
              </a:effectLst>
              <a:ea typeface="楷体_GB2312" pitchFamily="1" charset="-122"/>
            </a:endParaRPr>
          </a:p>
        </p:txBody>
      </p:sp>
      <p:sp>
        <p:nvSpPr>
          <p:cNvPr id="106499" name="Rectangle 3">
            <a:extLst>
              <a:ext uri="{FF2B5EF4-FFF2-40B4-BE49-F238E27FC236}">
                <a16:creationId xmlns:a16="http://schemas.microsoft.com/office/drawing/2014/main" id="{FD1C08FE-914D-466D-87AA-E711F75DB631}"/>
              </a:ext>
            </a:extLst>
          </p:cNvPr>
          <p:cNvSpPr>
            <a:spLocks noGrp="1" noChangeArrowheads="1"/>
          </p:cNvSpPr>
          <p:nvPr>
            <p:ph type="body" idx="4294967295"/>
          </p:nvPr>
        </p:nvSpPr>
        <p:spPr/>
        <p:txBody>
          <a:bodyPr/>
          <a:lstStyle/>
          <a:p>
            <a:r>
              <a:rPr lang="zh-CN" altLang="en-US" sz="2400" dirty="0">
                <a:solidFill>
                  <a:srgbClr val="0016E2"/>
                </a:solidFill>
              </a:rPr>
              <a:t>利用作业控制语言</a:t>
            </a:r>
            <a:r>
              <a:rPr lang="en-US" altLang="zh-CN" sz="2400" dirty="0">
                <a:solidFill>
                  <a:srgbClr val="0016E2"/>
                </a:solidFill>
              </a:rPr>
              <a:t>JCL</a:t>
            </a:r>
            <a:r>
              <a:rPr lang="zh-CN" altLang="en-US" sz="2400" dirty="0"/>
              <a:t>编写</a:t>
            </a:r>
            <a:r>
              <a:rPr lang="zh-CN" altLang="en-US" sz="2400" dirty="0">
                <a:solidFill>
                  <a:srgbClr val="006600"/>
                </a:solidFill>
              </a:rPr>
              <a:t>作业说明书</a:t>
            </a:r>
            <a:endParaRPr lang="en-US" altLang="zh-CN" sz="2400" dirty="0">
              <a:solidFill>
                <a:srgbClr val="006600"/>
              </a:solidFill>
            </a:endParaRPr>
          </a:p>
          <a:p>
            <a:r>
              <a:rPr lang="zh-CN" altLang="en-US" sz="2400" dirty="0" smtClean="0"/>
              <a:t>作业控制语言</a:t>
            </a:r>
            <a:r>
              <a:rPr lang="en-US" altLang="zh-CN" sz="2400" dirty="0" err="1" smtClean="0"/>
              <a:t>JCL（Job</a:t>
            </a:r>
            <a:r>
              <a:rPr lang="en-US" altLang="zh-CN" sz="2400" dirty="0" smtClean="0"/>
              <a:t> </a:t>
            </a:r>
            <a:r>
              <a:rPr lang="en-US" altLang="zh-CN" sz="2400" dirty="0"/>
              <a:t>Control </a:t>
            </a:r>
            <a:r>
              <a:rPr lang="en-US" altLang="zh-CN" sz="2400" dirty="0" smtClean="0"/>
              <a:t>Language</a:t>
            </a:r>
            <a:r>
              <a:rPr lang="zh-CN" altLang="en-US" sz="2400" dirty="0" smtClean="0"/>
              <a:t>）</a:t>
            </a:r>
            <a:endParaRPr lang="en-US" altLang="zh-CN" sz="2400" dirty="0"/>
          </a:p>
          <a:p>
            <a:pPr lvl="1"/>
            <a:r>
              <a:rPr lang="zh-CN" altLang="en-US" sz="2000" dirty="0" smtClean="0"/>
              <a:t>是</a:t>
            </a:r>
            <a:r>
              <a:rPr lang="zh-CN" altLang="en-US" sz="2000" dirty="0"/>
              <a:t>用户与操作系统的</a:t>
            </a:r>
            <a:r>
              <a:rPr lang="zh-CN" altLang="en-US" sz="2000" dirty="0" smtClean="0"/>
              <a:t>接口</a:t>
            </a:r>
            <a:endParaRPr lang="en-US" altLang="zh-CN" sz="2000" dirty="0" smtClean="0"/>
          </a:p>
          <a:p>
            <a:pPr lvl="1"/>
            <a:r>
              <a:rPr lang="zh-CN" altLang="en-US" sz="2000" dirty="0" smtClean="0"/>
              <a:t>用户通过</a:t>
            </a:r>
            <a:r>
              <a:rPr lang="en-US" altLang="zh-CN" sz="2000" dirty="0" smtClean="0"/>
              <a:t>JCL</a:t>
            </a:r>
            <a:r>
              <a:rPr lang="zh-CN" altLang="en-US" sz="2000" dirty="0" smtClean="0"/>
              <a:t>的</a:t>
            </a:r>
            <a:r>
              <a:rPr lang="zh-CN" altLang="en-US" sz="2000" dirty="0"/>
              <a:t>相应语句来与操作系统</a:t>
            </a:r>
            <a:r>
              <a:rPr lang="zh-CN" altLang="en-US" sz="2000" dirty="0" smtClean="0"/>
              <a:t>通讯</a:t>
            </a:r>
            <a:endParaRPr lang="en-US" altLang="zh-CN" sz="2000" dirty="0" smtClean="0"/>
          </a:p>
          <a:p>
            <a:pPr lvl="1"/>
            <a:r>
              <a:rPr lang="zh-CN" altLang="en-US" sz="2000" dirty="0" smtClean="0"/>
              <a:t>用户通过</a:t>
            </a:r>
            <a:r>
              <a:rPr lang="en-US" altLang="zh-CN" sz="2000" dirty="0" smtClean="0"/>
              <a:t>JCL</a:t>
            </a:r>
            <a:r>
              <a:rPr lang="zh-CN" altLang="en-US" sz="2000" dirty="0" smtClean="0"/>
              <a:t>说明</a:t>
            </a:r>
            <a:r>
              <a:rPr lang="zh-CN" altLang="en-US" sz="2000" dirty="0"/>
              <a:t>所需要</a:t>
            </a:r>
            <a:r>
              <a:rPr lang="zh-CN" altLang="en-US" sz="2000" dirty="0" smtClean="0"/>
              <a:t>的</a:t>
            </a:r>
            <a:r>
              <a:rPr lang="en-US" altLang="zh-CN" sz="2000" dirty="0" smtClean="0"/>
              <a:t>I/O</a:t>
            </a:r>
            <a:r>
              <a:rPr lang="zh-CN" altLang="en-US" sz="2000" dirty="0" smtClean="0"/>
              <a:t>设备，</a:t>
            </a:r>
            <a:r>
              <a:rPr lang="zh-CN" altLang="en-US" sz="2000" dirty="0"/>
              <a:t>为被执行的任务引导</a:t>
            </a:r>
            <a:r>
              <a:rPr lang="zh-CN" altLang="en-US" sz="2000" dirty="0" smtClean="0"/>
              <a:t>操作系统，操作系统根据说明为作业分配资源，完成作业的执行。</a:t>
            </a:r>
            <a:endParaRPr lang="en-US" altLang="zh-CN" sz="2000" dirty="0" smtClean="0"/>
          </a:p>
          <a:p>
            <a:r>
              <a:rPr lang="zh-CN" altLang="en-US" sz="2400" dirty="0" smtClean="0"/>
              <a:t>类比</a:t>
            </a:r>
            <a:endParaRPr lang="en-US" altLang="zh-CN" sz="2400" dirty="0" smtClean="0"/>
          </a:p>
          <a:p>
            <a:pPr lvl="1"/>
            <a:r>
              <a:rPr lang="en-US" altLang="zh-CN" sz="2000" dirty="0" smtClean="0"/>
              <a:t>DOS</a:t>
            </a:r>
            <a:r>
              <a:rPr lang="zh-CN" altLang="en-US" sz="2000" dirty="0" smtClean="0"/>
              <a:t>中的批处理命令</a:t>
            </a:r>
            <a:endParaRPr lang="en-US" altLang="zh-CN" sz="2000" dirty="0" smtClean="0"/>
          </a:p>
          <a:p>
            <a:pPr lvl="1"/>
            <a:r>
              <a:rPr lang="en-US" altLang="zh-CN" sz="2000" dirty="0" smtClean="0"/>
              <a:t>UNIX</a:t>
            </a:r>
            <a:r>
              <a:rPr lang="zh-CN" altLang="en-US" sz="2000" dirty="0" smtClean="0"/>
              <a:t>中的</a:t>
            </a:r>
            <a:r>
              <a:rPr lang="en-US" altLang="zh-CN" sz="2000" dirty="0" smtClean="0"/>
              <a:t>shell</a:t>
            </a:r>
            <a:r>
              <a:rPr lang="zh-CN" altLang="en-US" sz="2000" dirty="0" smtClean="0"/>
              <a:t>脚本</a:t>
            </a:r>
            <a:endParaRPr lang="en-US" altLang="zh-CN" sz="2000" dirty="0" smtClean="0"/>
          </a:p>
          <a:p>
            <a:pPr lvl="1"/>
            <a:r>
              <a:rPr lang="en-US" altLang="zh-CN" sz="2000" dirty="0" smtClean="0"/>
              <a:t>UNIX</a:t>
            </a:r>
            <a:r>
              <a:rPr lang="zh-CN" altLang="en-US" sz="2000" dirty="0" smtClean="0"/>
              <a:t>中的</a:t>
            </a:r>
            <a:r>
              <a:rPr lang="en-US" altLang="zh-CN" sz="2000" dirty="0" smtClean="0"/>
              <a:t>make</a:t>
            </a:r>
            <a:r>
              <a:rPr lang="zh-CN" altLang="en-US" sz="2000" dirty="0" smtClean="0"/>
              <a:t>程序与</a:t>
            </a:r>
            <a:r>
              <a:rPr lang="en-US" altLang="zh-CN" sz="2000" dirty="0" err="1" smtClean="0"/>
              <a:t>Makefile</a:t>
            </a:r>
            <a:r>
              <a:rPr lang="zh-CN" altLang="en-US" sz="2000" dirty="0" smtClean="0"/>
              <a:t>文件</a:t>
            </a:r>
            <a:endParaRPr lang="en-US" altLang="zh-CN" sz="2000" dirty="0"/>
          </a:p>
          <a:p>
            <a:endParaRPr lang="en-US" altLang="zh-CN" sz="2400" dirty="0"/>
          </a:p>
        </p:txBody>
      </p:sp>
      <p:sp>
        <p:nvSpPr>
          <p:cNvPr id="4" name="日期占位符 4">
            <a:extLst>
              <a:ext uri="{FF2B5EF4-FFF2-40B4-BE49-F238E27FC236}">
                <a16:creationId xmlns:a16="http://schemas.microsoft.com/office/drawing/2014/main" id="{DB82585A-ADC0-40D9-A832-7C103B862601}"/>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0E0C3B7-CDE7-43C9-B797-351266827CBE}"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dirty="0">
              <a:latin typeface="Helvetica" panose="020B0604020202020204" pitchFamily="34"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882D0143-14C8-4E9A-AE44-EB966FA067C3}"/>
              </a:ext>
            </a:extLst>
          </p:cNvPr>
          <p:cNvSpPr>
            <a:spLocks noGrp="1"/>
          </p:cNvSpPr>
          <p:nvPr>
            <p:ph type="title" idx="4294967295"/>
          </p:nvPr>
        </p:nvSpPr>
        <p:spPr>
          <a:ln>
            <a:miter/>
          </a:ln>
        </p:spPr>
        <p:txBody>
          <a:bodyPr/>
          <a:lstStyle/>
          <a:p>
            <a:pPr eaLnBrk="1" hangingPunct="1">
              <a:defRPr/>
            </a:pPr>
            <a:r>
              <a:rPr lang="zh-CN" altLang="en-US" dirty="0">
                <a:solidFill>
                  <a:srgbClr val="000000"/>
                </a:solidFill>
                <a:effectLst>
                  <a:outerShdw blurRad="38100" dist="38100" dir="2700000" algn="tl">
                    <a:srgbClr val="C0C0C0"/>
                  </a:outerShdw>
                </a:effectLst>
                <a:ea typeface="楷体_GB2312" pitchFamily="1" charset="-122"/>
              </a:rPr>
              <a:t>批处理系统</a:t>
            </a:r>
            <a:r>
              <a:rPr lang="en-US" altLang="zh-CN" dirty="0" smtClean="0">
                <a:solidFill>
                  <a:srgbClr val="000000"/>
                </a:solidFill>
                <a:effectLst>
                  <a:outerShdw blurRad="38100" dist="38100" dir="2700000" algn="tl">
                    <a:srgbClr val="C0C0C0"/>
                  </a:outerShdw>
                </a:effectLst>
                <a:ea typeface="楷体_GB2312" pitchFamily="1" charset="-122"/>
              </a:rPr>
              <a:t>—</a:t>
            </a:r>
            <a:r>
              <a:rPr lang="zh-CN" altLang="en-US" dirty="0" smtClean="0">
                <a:solidFill>
                  <a:srgbClr val="000000"/>
                </a:solidFill>
                <a:effectLst>
                  <a:outerShdw blurRad="38100" dist="38100" dir="2700000" algn="tl">
                    <a:srgbClr val="C0C0C0"/>
                  </a:outerShdw>
                </a:effectLst>
                <a:ea typeface="楷体_GB2312" pitchFamily="1" charset="-122"/>
              </a:rPr>
              <a:t>作业说明书</a:t>
            </a:r>
            <a:endParaRPr lang="zh-CN" altLang="en-US" dirty="0">
              <a:solidFill>
                <a:srgbClr val="000000"/>
              </a:solidFill>
              <a:effectLst>
                <a:outerShdw blurRad="38100" dist="38100" dir="2700000" algn="tl">
                  <a:srgbClr val="C0C0C0"/>
                </a:outerShdw>
              </a:effectLst>
              <a:ea typeface="楷体_GB2312" pitchFamily="1" charset="-122"/>
            </a:endParaRPr>
          </a:p>
        </p:txBody>
      </p:sp>
      <p:sp>
        <p:nvSpPr>
          <p:cNvPr id="106499" name="Rectangle 3">
            <a:extLst>
              <a:ext uri="{FF2B5EF4-FFF2-40B4-BE49-F238E27FC236}">
                <a16:creationId xmlns:a16="http://schemas.microsoft.com/office/drawing/2014/main" id="{FD1C08FE-914D-466D-87AA-E711F75DB631}"/>
              </a:ext>
            </a:extLst>
          </p:cNvPr>
          <p:cNvSpPr>
            <a:spLocks noGrp="1" noChangeArrowheads="1"/>
          </p:cNvSpPr>
          <p:nvPr>
            <p:ph type="body" idx="4294967295"/>
          </p:nvPr>
        </p:nvSpPr>
        <p:spPr/>
        <p:txBody>
          <a:bodyPr/>
          <a:lstStyle/>
          <a:p>
            <a:r>
              <a:rPr lang="zh-CN" altLang="en-US" sz="2400" dirty="0" smtClean="0"/>
              <a:t>作业说明书</a:t>
            </a:r>
            <a:endParaRPr lang="en-US" altLang="zh-CN" sz="2400" dirty="0" smtClean="0"/>
          </a:p>
          <a:p>
            <a:pPr lvl="1"/>
            <a:r>
              <a:rPr lang="zh-CN" altLang="en-US" sz="2000" dirty="0"/>
              <a:t>作业</a:t>
            </a:r>
            <a:r>
              <a:rPr lang="zh-CN" altLang="en-US" sz="2000" dirty="0" smtClean="0"/>
              <a:t>说明书主要</a:t>
            </a:r>
            <a:r>
              <a:rPr lang="zh-CN" altLang="en-US" sz="2000" dirty="0"/>
              <a:t>包含三方面内容：</a:t>
            </a:r>
            <a:r>
              <a:rPr lang="zh-CN" altLang="en-US" sz="2000" dirty="0">
                <a:solidFill>
                  <a:srgbClr val="0070C0"/>
                </a:solidFill>
              </a:rPr>
              <a:t>作业的基本描述</a:t>
            </a:r>
            <a:r>
              <a:rPr lang="zh-CN" altLang="en-US" sz="2000" dirty="0"/>
              <a:t>、</a:t>
            </a:r>
            <a:r>
              <a:rPr lang="zh-CN" altLang="en-US" sz="2000" dirty="0">
                <a:solidFill>
                  <a:srgbClr val="006600"/>
                </a:solidFill>
              </a:rPr>
              <a:t>作业控制描述</a:t>
            </a:r>
            <a:r>
              <a:rPr lang="zh-CN" altLang="en-US" sz="2000" dirty="0"/>
              <a:t>和</a:t>
            </a:r>
            <a:r>
              <a:rPr lang="zh-CN" altLang="en-US" sz="2000" dirty="0">
                <a:solidFill>
                  <a:srgbClr val="0016E2"/>
                </a:solidFill>
              </a:rPr>
              <a:t>资源要求描述</a:t>
            </a:r>
            <a:r>
              <a:rPr lang="zh-CN" altLang="en-US" sz="2000" dirty="0"/>
              <a:t>。</a:t>
            </a:r>
          </a:p>
          <a:p>
            <a:pPr lvl="1"/>
            <a:r>
              <a:rPr lang="zh-CN" altLang="en-US" sz="2000" dirty="0">
                <a:solidFill>
                  <a:srgbClr val="0070C0"/>
                </a:solidFill>
              </a:rPr>
              <a:t>作业基本描述</a:t>
            </a:r>
            <a:r>
              <a:rPr lang="zh-CN" altLang="en-US" sz="2000" dirty="0"/>
              <a:t>主要包括用户名、作业名、使用的编程语言名、允许的最大处理时间等。</a:t>
            </a:r>
          </a:p>
          <a:p>
            <a:pPr lvl="1"/>
            <a:r>
              <a:rPr lang="zh-CN" altLang="en-US" sz="2000" dirty="0">
                <a:solidFill>
                  <a:srgbClr val="006600"/>
                </a:solidFill>
              </a:rPr>
              <a:t>作业控制</a:t>
            </a:r>
            <a:r>
              <a:rPr lang="zh-CN" altLang="en-US" sz="2000" dirty="0" smtClean="0">
                <a:solidFill>
                  <a:srgbClr val="006600"/>
                </a:solidFill>
              </a:rPr>
              <a:t>描述</a:t>
            </a:r>
            <a:r>
              <a:rPr lang="zh-CN" altLang="en-US" sz="2000" dirty="0" smtClean="0"/>
              <a:t>大致</a:t>
            </a:r>
            <a:r>
              <a:rPr lang="zh-CN" altLang="en-US" sz="2000" dirty="0"/>
              <a:t>包括作业在执行过程中的控制方式，例如是联机控制还是脱机控制、各作业步的操作顺序以及作业不能正常执行时的处理等。</a:t>
            </a:r>
          </a:p>
          <a:p>
            <a:pPr lvl="1"/>
            <a:r>
              <a:rPr lang="zh-CN" altLang="en-US" sz="2000" dirty="0">
                <a:solidFill>
                  <a:srgbClr val="0016E2"/>
                </a:solidFill>
              </a:rPr>
              <a:t>资源要求描述</a:t>
            </a:r>
            <a:r>
              <a:rPr lang="zh-CN" altLang="en-US" sz="2000" dirty="0"/>
              <a:t>包括要求内存大小，外设种类和台数、处理机优先级、所需处理时间、所需库函数或实用程序</a:t>
            </a:r>
            <a:r>
              <a:rPr lang="zh-CN" altLang="en-US" sz="2000" dirty="0" smtClean="0"/>
              <a:t>等</a:t>
            </a:r>
            <a:endParaRPr lang="en-US" altLang="zh-CN" sz="2000" dirty="0" smtClean="0"/>
          </a:p>
          <a:p>
            <a:pPr lvl="1"/>
            <a:r>
              <a:rPr lang="zh-CN" altLang="en-US" sz="2000" dirty="0" smtClean="0"/>
              <a:t>例如：</a:t>
            </a:r>
            <a:r>
              <a:rPr lang="en-US" altLang="zh-CN" sz="2000" dirty="0" smtClean="0"/>
              <a:t>MVS</a:t>
            </a:r>
            <a:r>
              <a:rPr lang="zh-CN" altLang="en-US" sz="2000" dirty="0"/>
              <a:t>、</a:t>
            </a:r>
            <a:r>
              <a:rPr lang="en-US" altLang="zh-CN" sz="2000" dirty="0"/>
              <a:t>OS/390</a:t>
            </a:r>
            <a:r>
              <a:rPr lang="zh-CN" altLang="en-US" sz="2000" dirty="0"/>
              <a:t>以及</a:t>
            </a:r>
            <a:r>
              <a:rPr lang="en-US" altLang="zh-CN" sz="2000" dirty="0" smtClean="0"/>
              <a:t>VSE</a:t>
            </a:r>
            <a:r>
              <a:rPr lang="zh-CN" altLang="en-US" sz="2000" dirty="0" smtClean="0"/>
              <a:t>等系统都提供批处理功能</a:t>
            </a:r>
            <a:endParaRPr lang="zh-CN" altLang="en-US" sz="2000" dirty="0"/>
          </a:p>
          <a:p>
            <a:pPr lvl="1"/>
            <a:endParaRPr lang="zh-CN" altLang="en-US" sz="1200" dirty="0"/>
          </a:p>
        </p:txBody>
      </p:sp>
      <p:sp>
        <p:nvSpPr>
          <p:cNvPr id="4" name="日期占位符 4">
            <a:extLst>
              <a:ext uri="{FF2B5EF4-FFF2-40B4-BE49-F238E27FC236}">
                <a16:creationId xmlns:a16="http://schemas.microsoft.com/office/drawing/2014/main" id="{DB82585A-ADC0-40D9-A832-7C103B862601}"/>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0E0C3B7-CDE7-43C9-B797-351266827CBE}"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dirty="0">
              <a:latin typeface="Helvetica" panose="020B0604020202020204" pitchFamily="34" charset="0"/>
            </a:endParaRPr>
          </a:p>
        </p:txBody>
      </p:sp>
    </p:spTree>
    <p:extLst>
      <p:ext uri="{BB962C8B-B14F-4D97-AF65-F5344CB8AC3E}">
        <p14:creationId xmlns:p14="http://schemas.microsoft.com/office/powerpoint/2010/main" val="362913655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882D0143-14C8-4E9A-AE44-EB966FA067C3}"/>
              </a:ext>
            </a:extLst>
          </p:cNvPr>
          <p:cNvSpPr>
            <a:spLocks noGrp="1"/>
          </p:cNvSpPr>
          <p:nvPr>
            <p:ph type="title" idx="4294967295"/>
          </p:nvPr>
        </p:nvSpPr>
        <p:spPr>
          <a:ln>
            <a:miter/>
          </a:ln>
        </p:spPr>
        <p:txBody>
          <a:bodyPr/>
          <a:lstStyle/>
          <a:p>
            <a:pPr>
              <a:defRPr/>
            </a:pPr>
            <a:r>
              <a:rPr lang="zh-CN" altLang="en-US" noProof="1">
                <a:solidFill>
                  <a:srgbClr val="0000FF"/>
                </a:solidFill>
                <a:effectLst>
                  <a:outerShdw blurRad="38100" dist="38100" dir="2700000">
                    <a:srgbClr val="C0C0C0"/>
                  </a:outerShdw>
                </a:effectLst>
                <a:latin typeface="华文行楷" pitchFamily="2" charset="-122"/>
                <a:ea typeface="华文行楷" pitchFamily="2" charset="-122"/>
              </a:rPr>
              <a:t>批处理系统</a:t>
            </a:r>
          </a:p>
        </p:txBody>
      </p:sp>
      <p:sp>
        <p:nvSpPr>
          <p:cNvPr id="106499" name="Rectangle 3">
            <a:extLst>
              <a:ext uri="{FF2B5EF4-FFF2-40B4-BE49-F238E27FC236}">
                <a16:creationId xmlns:a16="http://schemas.microsoft.com/office/drawing/2014/main" id="{FD1C08FE-914D-466D-87AA-E711F75DB631}"/>
              </a:ext>
            </a:extLst>
          </p:cNvPr>
          <p:cNvSpPr>
            <a:spLocks noGrp="1" noChangeArrowheads="1"/>
          </p:cNvSpPr>
          <p:nvPr>
            <p:ph type="body" idx="4294967295"/>
          </p:nvPr>
        </p:nvSpPr>
        <p:spPr/>
        <p:txBody>
          <a:bodyPr/>
          <a:lstStyle/>
          <a:p>
            <a:r>
              <a:rPr lang="zh-CN" altLang="en-US" sz="2400" dirty="0"/>
              <a:t>单道批处理</a:t>
            </a:r>
            <a:r>
              <a:rPr lang="zh-CN" altLang="en-US" sz="2400" dirty="0" smtClean="0"/>
              <a:t>系统（简单批处理系统）</a:t>
            </a:r>
            <a:endParaRPr lang="zh-CN" altLang="en-US" sz="2400" dirty="0"/>
          </a:p>
          <a:p>
            <a:endParaRPr lang="zh-CN" altLang="en-US" sz="2400" dirty="0"/>
          </a:p>
          <a:p>
            <a:r>
              <a:rPr lang="zh-CN" altLang="en-US" sz="2400" dirty="0"/>
              <a:t>多道批处理系统</a:t>
            </a:r>
          </a:p>
        </p:txBody>
      </p:sp>
      <p:sp>
        <p:nvSpPr>
          <p:cNvPr id="4" name="日期占位符 4">
            <a:extLst>
              <a:ext uri="{FF2B5EF4-FFF2-40B4-BE49-F238E27FC236}">
                <a16:creationId xmlns:a16="http://schemas.microsoft.com/office/drawing/2014/main" id="{DB82585A-ADC0-40D9-A832-7C103B862601}"/>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0E0C3B7-CDE7-43C9-B797-351266827CBE}"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dirty="0">
              <a:latin typeface="Helvetica" panose="020B0604020202020204" pitchFamily="34" charset="0"/>
            </a:endParaRPr>
          </a:p>
        </p:txBody>
      </p:sp>
    </p:spTree>
    <p:extLst>
      <p:ext uri="{BB962C8B-B14F-4D97-AF65-F5344CB8AC3E}">
        <p14:creationId xmlns:p14="http://schemas.microsoft.com/office/powerpoint/2010/main" val="251207451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日期占位符 3">
            <a:extLst>
              <a:ext uri="{FF2B5EF4-FFF2-40B4-BE49-F238E27FC236}">
                <a16:creationId xmlns:a16="http://schemas.microsoft.com/office/drawing/2014/main" id="{6AD8D905-7EDC-4AD1-A746-7F0EB71CB31D}"/>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8B725937-0AC7-4EE4-8EF3-9EC5A68A7623}"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a:latin typeface="Helvetica" panose="020B0604020202020204" pitchFamily="34" charset="0"/>
            </a:endParaRPr>
          </a:p>
        </p:txBody>
      </p:sp>
      <p:sp>
        <p:nvSpPr>
          <p:cNvPr id="108547" name="Rectangle 2">
            <a:extLst>
              <a:ext uri="{FF2B5EF4-FFF2-40B4-BE49-F238E27FC236}">
                <a16:creationId xmlns:a16="http://schemas.microsoft.com/office/drawing/2014/main" id="{392353C2-3A82-4EBC-8059-DF46684707DA}"/>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smtClean="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单道程序系统</a:t>
            </a:r>
          </a:p>
        </p:txBody>
      </p:sp>
      <p:sp>
        <p:nvSpPr>
          <p:cNvPr id="107524" name="Rectangle 3">
            <a:extLst>
              <a:ext uri="{FF2B5EF4-FFF2-40B4-BE49-F238E27FC236}">
                <a16:creationId xmlns:a16="http://schemas.microsoft.com/office/drawing/2014/main" id="{577B80C1-9610-47F7-BE94-3AE32D15E1FF}"/>
              </a:ext>
            </a:extLst>
          </p:cNvPr>
          <p:cNvSpPr>
            <a:spLocks noGrp="1" noChangeArrowheads="1"/>
          </p:cNvSpPr>
          <p:nvPr>
            <p:ph type="body" idx="4294967295"/>
          </p:nvPr>
        </p:nvSpPr>
        <p:spPr>
          <a:xfrm>
            <a:off x="827088" y="1282700"/>
            <a:ext cx="7837518" cy="4483100"/>
          </a:xfrm>
        </p:spPr>
        <p:txBody>
          <a:bodyPr/>
          <a:lstStyle/>
          <a:p>
            <a:pPr eaLnBrk="1" hangingPunct="1"/>
            <a:r>
              <a:rPr lang="zh-CN" altLang="en-US" sz="2400" dirty="0" smtClean="0">
                <a:ea typeface="楷体_GB2312" pitchFamily="1" charset="-122"/>
              </a:rPr>
              <a:t>单道</a:t>
            </a:r>
            <a:r>
              <a:rPr lang="zh-CN" altLang="en-US" sz="2400" dirty="0">
                <a:ea typeface="楷体_GB2312" pitchFamily="1" charset="-122"/>
              </a:rPr>
              <a:t>程序系统</a:t>
            </a:r>
          </a:p>
          <a:p>
            <a:pPr lvl="1" eaLnBrk="1" hangingPunct="1">
              <a:buFont typeface="Wingdings" panose="05000000000000000000" pitchFamily="2" charset="2"/>
              <a:buChar char="ü"/>
            </a:pPr>
            <a:r>
              <a:rPr lang="zh-CN" altLang="en-US" sz="2000" i="1" dirty="0" smtClean="0">
                <a:latin typeface="楷体_GB2312" pitchFamily="1" charset="-122"/>
                <a:ea typeface="楷体_GB2312" pitchFamily="1" charset="-122"/>
              </a:rPr>
              <a:t>一道程序</a:t>
            </a:r>
            <a:r>
              <a:rPr lang="zh-CN" altLang="en-US" sz="2000" dirty="0" smtClean="0">
                <a:latin typeface="楷体_GB2312" pitchFamily="1" charset="-122"/>
                <a:ea typeface="楷体_GB2312" pitchFamily="1" charset="-122"/>
              </a:rPr>
              <a:t> </a:t>
            </a:r>
            <a:r>
              <a:rPr lang="zh-CN" altLang="en-US" sz="2000" dirty="0">
                <a:ea typeface="楷体_GB2312" pitchFamily="1" charset="-122"/>
              </a:rPr>
              <a:t>–</a:t>
            </a:r>
            <a:r>
              <a:rPr lang="zh-CN" altLang="en-US" sz="2000" dirty="0">
                <a:latin typeface="楷体_GB2312" pitchFamily="1" charset="-122"/>
                <a:ea typeface="楷体_GB2312" pitchFamily="1" charset="-122"/>
              </a:rPr>
              <a:t> </a:t>
            </a:r>
            <a:r>
              <a:rPr lang="zh-CN" altLang="en-US" sz="2000" dirty="0" smtClean="0">
                <a:latin typeface="楷体_GB2312" pitchFamily="1" charset="-122"/>
                <a:ea typeface="楷体_GB2312" pitchFamily="1" charset="-122"/>
              </a:rPr>
              <a:t>系统只能同时运行</a:t>
            </a:r>
            <a:r>
              <a:rPr lang="zh-CN" altLang="en-US" sz="2000" dirty="0" smtClean="0">
                <a:solidFill>
                  <a:srgbClr val="7030A0"/>
                </a:solidFill>
                <a:latin typeface="楷体_GB2312" pitchFamily="1" charset="-122"/>
                <a:ea typeface="楷体_GB2312" pitchFamily="1" charset="-122"/>
              </a:rPr>
              <a:t>一个作业，该作业独占全机</a:t>
            </a:r>
            <a:endParaRPr lang="zh-CN" altLang="en-US" sz="2000" dirty="0">
              <a:solidFill>
                <a:srgbClr val="7030A0"/>
              </a:solidFill>
              <a:latin typeface="楷体_GB2312" pitchFamily="1" charset="-122"/>
              <a:ea typeface="楷体_GB2312" pitchFamily="1" charset="-122"/>
            </a:endParaRPr>
          </a:p>
          <a:p>
            <a:pPr lvl="1" eaLnBrk="1" hangingPunct="1">
              <a:buFont typeface="Wingdings" panose="05000000000000000000" pitchFamily="2" charset="2"/>
              <a:buChar char="ü"/>
            </a:pPr>
            <a:r>
              <a:rPr lang="zh-CN" altLang="en-US" sz="2000" dirty="0">
                <a:latin typeface="楷体_GB2312" pitchFamily="1" charset="-122"/>
                <a:ea typeface="楷体_GB2312" pitchFamily="1" charset="-122"/>
              </a:rPr>
              <a:t>在磁盘上多个作业等待运行</a:t>
            </a:r>
            <a:endParaRPr lang="zh-CN" altLang="en-US" sz="2000" dirty="0">
              <a:solidFill>
                <a:schemeClr val="accent2"/>
              </a:solidFill>
              <a:latin typeface="楷体_GB2312" pitchFamily="1" charset="-122"/>
              <a:ea typeface="楷体_GB2312" pitchFamily="1" charset="-122"/>
            </a:endParaRPr>
          </a:p>
          <a:p>
            <a:pPr lvl="1" eaLnBrk="1" hangingPunct="1">
              <a:buFont typeface="Wingdings" panose="05000000000000000000" pitchFamily="2" charset="2"/>
              <a:buChar char="ü"/>
            </a:pPr>
            <a:r>
              <a:rPr lang="zh-CN" altLang="en-US" sz="2000" b="1" dirty="0" smtClean="0">
                <a:latin typeface="楷体_GB2312" pitchFamily="1" charset="-122"/>
                <a:ea typeface="楷体_GB2312" pitchFamily="1" charset="-122"/>
              </a:rPr>
              <a:t>从若干个作业中</a:t>
            </a:r>
            <a:r>
              <a:rPr lang="zh-CN" altLang="en-US" sz="2000" b="1" dirty="0" smtClean="0">
                <a:solidFill>
                  <a:srgbClr val="0070C0"/>
                </a:solidFill>
                <a:latin typeface="楷体_GB2312" pitchFamily="1" charset="-122"/>
                <a:ea typeface="楷体_GB2312" pitchFamily="1" charset="-122"/>
              </a:rPr>
              <a:t>选择一个作业</a:t>
            </a:r>
            <a:r>
              <a:rPr lang="zh-CN" altLang="en-US" sz="2000" b="1" dirty="0">
                <a:latin typeface="楷体_GB2312" pitchFamily="1" charset="-122"/>
                <a:ea typeface="楷体_GB2312" pitchFamily="1" charset="-122"/>
              </a:rPr>
              <a:t>准备运行（</a:t>
            </a:r>
            <a:r>
              <a:rPr lang="zh-CN" altLang="en-US" sz="2000" b="1" i="1" dirty="0">
                <a:latin typeface="楷体_GB2312" pitchFamily="1" charset="-122"/>
                <a:ea typeface="楷体_GB2312" pitchFamily="1" charset="-122"/>
              </a:rPr>
              <a:t>调度</a:t>
            </a:r>
            <a:r>
              <a:rPr lang="zh-CN" altLang="en-US" sz="2000" b="1" dirty="0" smtClean="0">
                <a:latin typeface="楷体_GB2312" pitchFamily="1" charset="-122"/>
                <a:ea typeface="楷体_GB2312" pitchFamily="1" charset="-122"/>
              </a:rPr>
              <a:t>），</a:t>
            </a:r>
            <a:r>
              <a:rPr lang="zh-CN" altLang="en-US" sz="2000" dirty="0" smtClean="0">
                <a:latin typeface="楷体_GB2312" pitchFamily="1" charset="-122"/>
                <a:ea typeface="楷体_GB2312" pitchFamily="1" charset="-122"/>
              </a:rPr>
              <a:t>并</a:t>
            </a:r>
            <a:r>
              <a:rPr lang="zh-CN" altLang="en-US" sz="2000" dirty="0">
                <a:latin typeface="楷体_GB2312" pitchFamily="1" charset="-122"/>
                <a:ea typeface="楷体_GB2312" pitchFamily="1" charset="-122"/>
              </a:rPr>
              <a:t>装入内存（</a:t>
            </a:r>
            <a:r>
              <a:rPr lang="zh-CN" altLang="en-US" sz="2000" i="1" dirty="0">
                <a:latin typeface="楷体_GB2312" pitchFamily="1" charset="-122"/>
                <a:ea typeface="楷体_GB2312" pitchFamily="1" charset="-122"/>
              </a:rPr>
              <a:t>存储管理</a:t>
            </a:r>
            <a:r>
              <a:rPr lang="zh-CN" altLang="en-US" sz="2000" dirty="0">
                <a:latin typeface="楷体_GB2312" pitchFamily="1" charset="-122"/>
                <a:ea typeface="楷体_GB2312" pitchFamily="1" charset="-122"/>
              </a:rPr>
              <a:t>）</a:t>
            </a:r>
          </a:p>
          <a:p>
            <a:pPr lvl="1" eaLnBrk="1" hangingPunct="1">
              <a:buFont typeface="Wingdings" panose="05000000000000000000" pitchFamily="2" charset="2"/>
              <a:buChar char="ü"/>
            </a:pPr>
            <a:r>
              <a:rPr lang="zh-CN" altLang="en-US" sz="2000" dirty="0" smtClean="0">
                <a:latin typeface="楷体_GB2312" pitchFamily="1" charset="-122"/>
                <a:ea typeface="楷体_GB2312" pitchFamily="1" charset="-122"/>
              </a:rPr>
              <a:t>运行该作业</a:t>
            </a:r>
            <a:endParaRPr lang="en-US" altLang="zh-CN" sz="2000" dirty="0" smtClean="0">
              <a:latin typeface="楷体_GB2312" pitchFamily="1" charset="-122"/>
              <a:ea typeface="楷体_GB2312" pitchFamily="1" charset="-122"/>
            </a:endParaRPr>
          </a:p>
          <a:p>
            <a:pPr lvl="1" eaLnBrk="1" hangingPunct="1">
              <a:buFont typeface="Wingdings" panose="05000000000000000000" pitchFamily="2" charset="2"/>
              <a:buChar char="ü"/>
            </a:pPr>
            <a:r>
              <a:rPr lang="zh-CN" altLang="en-US" sz="2000" dirty="0" smtClean="0">
                <a:latin typeface="楷体_GB2312" pitchFamily="1" charset="-122"/>
                <a:ea typeface="楷体_GB2312" pitchFamily="1" charset="-122"/>
              </a:rPr>
              <a:t>当该作业进行</a:t>
            </a:r>
            <a:r>
              <a:rPr lang="en-US" altLang="zh-CN" sz="2000" dirty="0" smtClean="0">
                <a:latin typeface="楷体_GB2312" pitchFamily="1" charset="-122"/>
                <a:ea typeface="楷体_GB2312" pitchFamily="1" charset="-122"/>
              </a:rPr>
              <a:t>I/O</a:t>
            </a:r>
            <a:r>
              <a:rPr lang="zh-CN" altLang="en-US" sz="2000" dirty="0" smtClean="0">
                <a:latin typeface="楷体_GB2312" pitchFamily="1" charset="-122"/>
                <a:ea typeface="楷体_GB2312" pitchFamily="1" charset="-122"/>
              </a:rPr>
              <a:t>操作时，</a:t>
            </a:r>
            <a:r>
              <a:rPr lang="en-US" altLang="zh-CN" sz="2000" dirty="0" smtClean="0">
                <a:latin typeface="楷体_GB2312" pitchFamily="1" charset="-122"/>
                <a:ea typeface="楷体_GB2312" pitchFamily="1" charset="-122"/>
              </a:rPr>
              <a:t>CPU</a:t>
            </a:r>
            <a:r>
              <a:rPr lang="zh-CN" altLang="en-US" sz="2000" dirty="0" smtClean="0">
                <a:latin typeface="楷体_GB2312" pitchFamily="1" charset="-122"/>
                <a:ea typeface="楷体_GB2312" pitchFamily="1" charset="-122"/>
              </a:rPr>
              <a:t>空闲</a:t>
            </a:r>
            <a:endParaRPr lang="en-US" altLang="zh-CN" sz="2000" dirty="0" smtClean="0">
              <a:latin typeface="楷体_GB2312" pitchFamily="1" charset="-122"/>
              <a:ea typeface="楷体_GB2312" pitchFamily="1" charset="-122"/>
            </a:endParaRPr>
          </a:p>
          <a:p>
            <a:pPr lvl="1" eaLnBrk="1" hangingPunct="1">
              <a:buFont typeface="Wingdings" panose="05000000000000000000" pitchFamily="2" charset="2"/>
              <a:buChar char="ü"/>
            </a:pPr>
            <a:endParaRPr lang="en-US" altLang="zh-CN" sz="2000" dirty="0">
              <a:latin typeface="楷体_GB2312" pitchFamily="1" charset="-122"/>
              <a:ea typeface="楷体_GB2312" pitchFamily="1" charset="-122"/>
            </a:endParaRPr>
          </a:p>
          <a:p>
            <a:pPr lvl="1" eaLnBrk="1" hangingPunct="1">
              <a:buFont typeface="Wingdings" panose="05000000000000000000" pitchFamily="2" charset="2"/>
              <a:buChar char="ü"/>
            </a:pPr>
            <a:r>
              <a:rPr lang="zh-CN" altLang="en-US" sz="2000" dirty="0" smtClean="0">
                <a:solidFill>
                  <a:srgbClr val="C00000"/>
                </a:solidFill>
                <a:latin typeface="楷体_GB2312" pitchFamily="1" charset="-122"/>
                <a:ea typeface="楷体_GB2312" pitchFamily="1" charset="-122"/>
              </a:rPr>
              <a:t>该作业结束后，自动调度另一个作业运行（作业调度）</a:t>
            </a:r>
            <a:endParaRPr lang="zh-CN" altLang="en-US" sz="2000" dirty="0">
              <a:solidFill>
                <a:srgbClr val="C00000"/>
              </a:solidFill>
              <a:latin typeface="楷体_GB2312" pitchFamily="1" charset="-122"/>
              <a:ea typeface="楷体_GB2312" pitchFamily="1" charset="-122"/>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日期占位符 3">
            <a:extLst>
              <a:ext uri="{FF2B5EF4-FFF2-40B4-BE49-F238E27FC236}">
                <a16:creationId xmlns:a16="http://schemas.microsoft.com/office/drawing/2014/main" id="{6AD8D905-7EDC-4AD1-A746-7F0EB71CB31D}"/>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8B725937-0AC7-4EE4-8EF3-9EC5A68A7623}"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a:latin typeface="Helvetica" panose="020B0604020202020204" pitchFamily="34" charset="0"/>
            </a:endParaRPr>
          </a:p>
        </p:txBody>
      </p:sp>
      <p:sp>
        <p:nvSpPr>
          <p:cNvPr id="108547" name="Rectangle 2">
            <a:extLst>
              <a:ext uri="{FF2B5EF4-FFF2-40B4-BE49-F238E27FC236}">
                <a16:creationId xmlns:a16="http://schemas.microsoft.com/office/drawing/2014/main" id="{392353C2-3A82-4EBC-8059-DF46684707DA}"/>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多道程序系统</a:t>
            </a:r>
          </a:p>
        </p:txBody>
      </p:sp>
      <p:sp>
        <p:nvSpPr>
          <p:cNvPr id="107524" name="Rectangle 3">
            <a:extLst>
              <a:ext uri="{FF2B5EF4-FFF2-40B4-BE49-F238E27FC236}">
                <a16:creationId xmlns:a16="http://schemas.microsoft.com/office/drawing/2014/main" id="{577B80C1-9610-47F7-BE94-3AE32D15E1FF}"/>
              </a:ext>
            </a:extLst>
          </p:cNvPr>
          <p:cNvSpPr>
            <a:spLocks noGrp="1" noChangeArrowheads="1"/>
          </p:cNvSpPr>
          <p:nvPr>
            <p:ph type="body" idx="4294967295"/>
          </p:nvPr>
        </p:nvSpPr>
        <p:spPr/>
        <p:txBody>
          <a:bodyPr/>
          <a:lstStyle/>
          <a:p>
            <a:pPr eaLnBrk="1" hangingPunct="1"/>
            <a:r>
              <a:rPr lang="zh-CN" altLang="en-US" sz="2400" dirty="0">
                <a:ea typeface="楷体_GB2312" pitchFamily="1" charset="-122"/>
              </a:rPr>
              <a:t>多道程序系统</a:t>
            </a:r>
          </a:p>
          <a:p>
            <a:pPr lvl="1" eaLnBrk="1" hangingPunct="1">
              <a:buFont typeface="Wingdings" panose="05000000000000000000" pitchFamily="2" charset="2"/>
              <a:buChar char="ü"/>
            </a:pPr>
            <a:r>
              <a:rPr lang="zh-CN" altLang="en-US" sz="2000" i="1" dirty="0">
                <a:latin typeface="楷体_GB2312" pitchFamily="1" charset="-122"/>
                <a:ea typeface="楷体_GB2312" pitchFamily="1" charset="-122"/>
              </a:rPr>
              <a:t>多道程序</a:t>
            </a:r>
            <a:r>
              <a:rPr lang="zh-CN" altLang="en-US" sz="2000" dirty="0">
                <a:latin typeface="楷体_GB2312" pitchFamily="1" charset="-122"/>
                <a:ea typeface="楷体_GB2312" pitchFamily="1" charset="-122"/>
              </a:rPr>
              <a:t> </a:t>
            </a:r>
            <a:r>
              <a:rPr lang="zh-CN" altLang="en-US" sz="2000" dirty="0">
                <a:ea typeface="楷体_GB2312" pitchFamily="1" charset="-122"/>
              </a:rPr>
              <a:t>–</a:t>
            </a:r>
            <a:r>
              <a:rPr lang="zh-CN" altLang="en-US" sz="2000" dirty="0">
                <a:latin typeface="楷体_GB2312" pitchFamily="1" charset="-122"/>
                <a:ea typeface="楷体_GB2312" pitchFamily="1" charset="-122"/>
              </a:rPr>
              <a:t> 系统同时运行</a:t>
            </a:r>
            <a:r>
              <a:rPr lang="zh-CN" altLang="en-US" sz="2000" dirty="0">
                <a:solidFill>
                  <a:srgbClr val="7030A0"/>
                </a:solidFill>
                <a:latin typeface="楷体_GB2312" pitchFamily="1" charset="-122"/>
                <a:ea typeface="楷体_GB2312" pitchFamily="1" charset="-122"/>
              </a:rPr>
              <a:t>多个作业</a:t>
            </a:r>
          </a:p>
          <a:p>
            <a:pPr lvl="1" eaLnBrk="1" hangingPunct="1">
              <a:buFont typeface="Wingdings" panose="05000000000000000000" pitchFamily="2" charset="2"/>
              <a:buChar char="ü"/>
            </a:pPr>
            <a:r>
              <a:rPr lang="zh-CN" altLang="en-US" sz="2000" dirty="0">
                <a:latin typeface="楷体_GB2312" pitchFamily="1" charset="-122"/>
                <a:ea typeface="楷体_GB2312" pitchFamily="1" charset="-122"/>
              </a:rPr>
              <a:t>在磁盘上多个作业等待运行</a:t>
            </a:r>
            <a:endParaRPr lang="zh-CN" altLang="en-US" sz="2000" dirty="0">
              <a:solidFill>
                <a:schemeClr val="accent2"/>
              </a:solidFill>
              <a:latin typeface="楷体_GB2312" pitchFamily="1" charset="-122"/>
              <a:ea typeface="楷体_GB2312" pitchFamily="1" charset="-122"/>
            </a:endParaRPr>
          </a:p>
          <a:p>
            <a:pPr lvl="1" eaLnBrk="1" hangingPunct="1">
              <a:buFont typeface="Wingdings" panose="05000000000000000000" pitchFamily="2" charset="2"/>
              <a:buChar char="ü"/>
            </a:pPr>
            <a:r>
              <a:rPr lang="zh-CN" altLang="en-US" sz="2000" b="1" dirty="0">
                <a:solidFill>
                  <a:srgbClr val="C00000"/>
                </a:solidFill>
                <a:latin typeface="楷体_GB2312" pitchFamily="1" charset="-122"/>
                <a:ea typeface="楷体_GB2312" pitchFamily="1" charset="-122"/>
              </a:rPr>
              <a:t>选择</a:t>
            </a:r>
            <a:r>
              <a:rPr lang="zh-CN" altLang="en-US" sz="2000" dirty="0">
                <a:solidFill>
                  <a:srgbClr val="0070C0"/>
                </a:solidFill>
                <a:latin typeface="楷体_GB2312" pitchFamily="1" charset="-122"/>
                <a:ea typeface="楷体_GB2312" pitchFamily="1" charset="-122"/>
              </a:rPr>
              <a:t>若干作业</a:t>
            </a:r>
            <a:r>
              <a:rPr lang="zh-CN" altLang="en-US" sz="2000" dirty="0">
                <a:latin typeface="楷体_GB2312" pitchFamily="1" charset="-122"/>
                <a:ea typeface="楷体_GB2312" pitchFamily="1" charset="-122"/>
              </a:rPr>
              <a:t>准备运行（</a:t>
            </a:r>
            <a:r>
              <a:rPr lang="zh-CN" altLang="en-US" sz="2000" dirty="0">
                <a:solidFill>
                  <a:srgbClr val="0016E2"/>
                </a:solidFill>
                <a:latin typeface="楷体_GB2312" pitchFamily="1" charset="-122"/>
                <a:ea typeface="楷体_GB2312" pitchFamily="1" charset="-122"/>
              </a:rPr>
              <a:t>调度</a:t>
            </a:r>
            <a:r>
              <a:rPr lang="zh-CN" altLang="en-US" sz="2000" dirty="0" smtClean="0">
                <a:latin typeface="楷体_GB2312" pitchFamily="1" charset="-122"/>
                <a:ea typeface="楷体_GB2312" pitchFamily="1" charset="-122"/>
              </a:rPr>
              <a:t>），并</a:t>
            </a:r>
            <a:r>
              <a:rPr lang="zh-CN" altLang="en-US" sz="2000" dirty="0">
                <a:latin typeface="楷体_GB2312" pitchFamily="1" charset="-122"/>
                <a:ea typeface="楷体_GB2312" pitchFamily="1" charset="-122"/>
              </a:rPr>
              <a:t>装入内存（</a:t>
            </a:r>
            <a:r>
              <a:rPr lang="zh-CN" altLang="en-US" sz="2000" i="1" dirty="0">
                <a:latin typeface="楷体_GB2312" pitchFamily="1" charset="-122"/>
                <a:ea typeface="楷体_GB2312" pitchFamily="1" charset="-122"/>
              </a:rPr>
              <a:t>存储管理</a:t>
            </a:r>
            <a:r>
              <a:rPr lang="zh-CN" altLang="en-US" sz="2000" dirty="0">
                <a:latin typeface="楷体_GB2312" pitchFamily="1" charset="-122"/>
                <a:ea typeface="楷体_GB2312" pitchFamily="1" charset="-122"/>
              </a:rPr>
              <a:t>）</a:t>
            </a:r>
          </a:p>
          <a:p>
            <a:pPr lvl="1" eaLnBrk="1" hangingPunct="1">
              <a:buFont typeface="Wingdings" panose="05000000000000000000" pitchFamily="2" charset="2"/>
              <a:buChar char="ü"/>
            </a:pPr>
            <a:r>
              <a:rPr lang="zh-CN" altLang="en-US" sz="2000" dirty="0">
                <a:latin typeface="楷体_GB2312" pitchFamily="1" charset="-122"/>
                <a:ea typeface="楷体_GB2312" pitchFamily="1" charset="-122"/>
              </a:rPr>
              <a:t>运行一个作业，</a:t>
            </a:r>
            <a:r>
              <a:rPr lang="zh-CN" altLang="en-US" sz="2000" dirty="0" smtClean="0">
                <a:latin typeface="楷体_GB2312" pitchFamily="1" charset="-122"/>
                <a:ea typeface="楷体_GB2312" pitchFamily="1" charset="-122"/>
              </a:rPr>
              <a:t>当该作业等待时，可切换</a:t>
            </a:r>
            <a:r>
              <a:rPr lang="zh-CN" altLang="en-US" sz="2000" dirty="0">
                <a:latin typeface="楷体_GB2312" pitchFamily="1" charset="-122"/>
                <a:ea typeface="楷体_GB2312" pitchFamily="1" charset="-122"/>
              </a:rPr>
              <a:t>至内存中的另</a:t>
            </a:r>
            <a:r>
              <a:rPr lang="zh-CN" altLang="en-US" sz="2000" dirty="0" smtClean="0">
                <a:latin typeface="楷体_GB2312" pitchFamily="1" charset="-122"/>
                <a:ea typeface="楷体_GB2312" pitchFamily="1" charset="-122"/>
              </a:rPr>
              <a:t>一个</a:t>
            </a:r>
            <a:r>
              <a:rPr lang="zh-CN" altLang="en-US" sz="2000" dirty="0">
                <a:latin typeface="楷体_GB2312" pitchFamily="1" charset="-122"/>
                <a:ea typeface="楷体_GB2312" pitchFamily="1" charset="-122"/>
              </a:rPr>
              <a:t>作业（如需安装磁带，</a:t>
            </a:r>
            <a:r>
              <a:rPr lang="zh-CN" altLang="en-US" sz="2000" dirty="0" smtClean="0">
                <a:latin typeface="楷体_GB2312" pitchFamily="1" charset="-122"/>
                <a:ea typeface="楷体_GB2312" pitchFamily="1" charset="-122"/>
              </a:rPr>
              <a:t>等待按键等</a:t>
            </a:r>
            <a:r>
              <a:rPr lang="en-US" altLang="zh-CN" sz="2000" dirty="0" smtClean="0">
                <a:latin typeface="楷体_GB2312" pitchFamily="1" charset="-122"/>
                <a:ea typeface="楷体_GB2312" pitchFamily="1" charset="-122"/>
              </a:rPr>
              <a:t>I/O</a:t>
            </a:r>
            <a:r>
              <a:rPr lang="zh-CN" altLang="en-US" sz="2000" dirty="0" smtClean="0">
                <a:latin typeface="楷体_GB2312" pitchFamily="1" charset="-122"/>
                <a:ea typeface="楷体_GB2312" pitchFamily="1" charset="-122"/>
              </a:rPr>
              <a:t>操作）</a:t>
            </a:r>
            <a:endParaRPr lang="zh-CN" altLang="en-US" sz="2000" dirty="0">
              <a:latin typeface="楷体_GB2312" pitchFamily="1" charset="-122"/>
              <a:ea typeface="楷体_GB2312" pitchFamily="1" charset="-122"/>
            </a:endParaRPr>
          </a:p>
        </p:txBody>
      </p:sp>
      <p:sp>
        <p:nvSpPr>
          <p:cNvPr id="5" name="圆角矩形标注 4"/>
          <p:cNvSpPr/>
          <p:nvPr/>
        </p:nvSpPr>
        <p:spPr>
          <a:xfrm>
            <a:off x="1639671" y="3713018"/>
            <a:ext cx="2863273" cy="951346"/>
          </a:xfrm>
          <a:prstGeom prst="wedgeRoundRectCallout">
            <a:avLst>
              <a:gd name="adj1" fmla="val -38575"/>
              <a:gd name="adj2" fmla="val -13048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1600" dirty="0" smtClean="0">
                <a:solidFill>
                  <a:srgbClr val="021E5E"/>
                </a:solidFill>
              </a:rPr>
              <a:t>为什么不按顺序装入？</a:t>
            </a:r>
            <a:endParaRPr lang="en-US" altLang="zh-CN" sz="1600" dirty="0" smtClean="0">
              <a:solidFill>
                <a:srgbClr val="021E5E"/>
              </a:solidFill>
            </a:endParaRPr>
          </a:p>
          <a:p>
            <a:pPr marL="285750" indent="-285750">
              <a:buFont typeface="Arial" panose="020B0604020202020204" pitchFamily="34" charset="0"/>
              <a:buChar char="•"/>
            </a:pPr>
            <a:r>
              <a:rPr lang="zh-CN" altLang="en-US" sz="1600" dirty="0" smtClean="0">
                <a:solidFill>
                  <a:srgbClr val="021E5E"/>
                </a:solidFill>
              </a:rPr>
              <a:t>这里</a:t>
            </a:r>
            <a:r>
              <a:rPr lang="en-US" altLang="zh-CN" sz="1600" dirty="0" smtClean="0">
                <a:solidFill>
                  <a:srgbClr val="021E5E"/>
                </a:solidFill>
              </a:rPr>
              <a:t>“</a:t>
            </a:r>
            <a:r>
              <a:rPr lang="zh-CN" altLang="en-US" sz="1600" dirty="0" smtClean="0">
                <a:solidFill>
                  <a:srgbClr val="021E5E"/>
                </a:solidFill>
              </a:rPr>
              <a:t>选择</a:t>
            </a:r>
            <a:r>
              <a:rPr lang="en-US" altLang="zh-CN" sz="1600" dirty="0" smtClean="0">
                <a:solidFill>
                  <a:srgbClr val="021E5E"/>
                </a:solidFill>
              </a:rPr>
              <a:t>”</a:t>
            </a:r>
            <a:r>
              <a:rPr lang="zh-CN" altLang="en-US" sz="1600" dirty="0" smtClean="0">
                <a:solidFill>
                  <a:srgbClr val="021E5E"/>
                </a:solidFill>
              </a:rPr>
              <a:t>有何优点？</a:t>
            </a:r>
            <a:endParaRPr lang="zh-CN" altLang="en-US" sz="1600" dirty="0">
              <a:solidFill>
                <a:srgbClr val="021E5E"/>
              </a:solidFill>
            </a:endParaRPr>
          </a:p>
        </p:txBody>
      </p:sp>
      <p:sp>
        <p:nvSpPr>
          <p:cNvPr id="6" name="圆角矩形标注 5"/>
          <p:cNvSpPr/>
          <p:nvPr/>
        </p:nvSpPr>
        <p:spPr>
          <a:xfrm>
            <a:off x="4724400" y="3713018"/>
            <a:ext cx="3320473" cy="1089891"/>
          </a:xfrm>
          <a:prstGeom prst="wedgeRoundRectCallout">
            <a:avLst>
              <a:gd name="adj1" fmla="val -19865"/>
              <a:gd name="adj2" fmla="val -50875"/>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1600" dirty="0" smtClean="0">
                <a:solidFill>
                  <a:srgbClr val="021E5E"/>
                </a:solidFill>
              </a:rPr>
              <a:t>可以控制作业的优先级</a:t>
            </a:r>
            <a:endParaRPr lang="en-US" altLang="zh-CN" sz="1600" dirty="0" smtClean="0">
              <a:solidFill>
                <a:srgbClr val="021E5E"/>
              </a:solidFill>
            </a:endParaRPr>
          </a:p>
          <a:p>
            <a:pPr marL="285750" indent="-285750">
              <a:buFont typeface="Arial" panose="020B0604020202020204" pitchFamily="34" charset="0"/>
              <a:buChar char="•"/>
            </a:pPr>
            <a:r>
              <a:rPr lang="zh-CN" altLang="en-US" sz="1600" dirty="0" smtClean="0">
                <a:solidFill>
                  <a:srgbClr val="021E5E"/>
                </a:solidFill>
              </a:rPr>
              <a:t>平衡</a:t>
            </a:r>
            <a:r>
              <a:rPr lang="en-US" altLang="zh-CN" sz="1600" dirty="0" smtClean="0">
                <a:solidFill>
                  <a:srgbClr val="021E5E"/>
                </a:solidFill>
              </a:rPr>
              <a:t>CPU</a:t>
            </a:r>
            <a:r>
              <a:rPr lang="zh-CN" altLang="en-US" sz="1600" dirty="0" smtClean="0">
                <a:solidFill>
                  <a:srgbClr val="021E5E"/>
                </a:solidFill>
              </a:rPr>
              <a:t>与</a:t>
            </a:r>
            <a:r>
              <a:rPr lang="en-US" altLang="zh-CN" sz="1600" dirty="0" smtClean="0">
                <a:solidFill>
                  <a:srgbClr val="021E5E"/>
                </a:solidFill>
              </a:rPr>
              <a:t>I/O</a:t>
            </a:r>
            <a:r>
              <a:rPr lang="zh-CN" altLang="en-US" sz="1600" dirty="0" smtClean="0">
                <a:solidFill>
                  <a:srgbClr val="021E5E"/>
                </a:solidFill>
              </a:rPr>
              <a:t>设备的利用率</a:t>
            </a:r>
            <a:endParaRPr lang="en-US" altLang="zh-CN" sz="1600" dirty="0" smtClean="0">
              <a:solidFill>
                <a:srgbClr val="021E5E"/>
              </a:solidFill>
            </a:endParaRPr>
          </a:p>
          <a:p>
            <a:pPr marL="285750" indent="-285750">
              <a:buFont typeface="Arial" panose="020B0604020202020204" pitchFamily="34" charset="0"/>
              <a:buChar char="•"/>
            </a:pPr>
            <a:r>
              <a:rPr lang="en-US" altLang="zh-CN" sz="1600" dirty="0" smtClean="0">
                <a:solidFill>
                  <a:srgbClr val="021E5E"/>
                </a:solidFill>
              </a:rPr>
              <a:t>…</a:t>
            </a:r>
          </a:p>
          <a:p>
            <a:endParaRPr lang="zh-CN" altLang="en-US" sz="1600" dirty="0">
              <a:solidFill>
                <a:srgbClr val="021E5E"/>
              </a:solidFill>
            </a:endParaRPr>
          </a:p>
        </p:txBody>
      </p:sp>
    </p:spTree>
    <p:extLst>
      <p:ext uri="{BB962C8B-B14F-4D97-AF65-F5344CB8AC3E}">
        <p14:creationId xmlns:p14="http://schemas.microsoft.com/office/powerpoint/2010/main" val="18841404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日期占位符 4">
            <a:extLst>
              <a:ext uri="{FF2B5EF4-FFF2-40B4-BE49-F238E27FC236}">
                <a16:creationId xmlns:a16="http://schemas.microsoft.com/office/drawing/2014/main" id="{DB82585A-ADC0-40D9-A832-7C103B862601}"/>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0E0C3B7-CDE7-43C9-B797-351266827CBE}"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dirty="0">
              <a:latin typeface="Helvetica" panose="020B0604020202020204" pitchFamily="34" charset="0"/>
            </a:endParaRPr>
          </a:p>
        </p:txBody>
      </p:sp>
      <p:sp>
        <p:nvSpPr>
          <p:cNvPr id="109571" name="Rectangle 2">
            <a:extLst>
              <a:ext uri="{FF2B5EF4-FFF2-40B4-BE49-F238E27FC236}">
                <a16:creationId xmlns:a16="http://schemas.microsoft.com/office/drawing/2014/main" id="{BFD4971F-1D20-4CB1-AF26-6604C48E490D}"/>
              </a:ext>
            </a:extLst>
          </p:cNvPr>
          <p:cNvSpPr>
            <a:spLocks noGrp="1"/>
          </p:cNvSpPr>
          <p:nvPr>
            <p:ph type="title" idx="4294967295"/>
          </p:nvPr>
        </p:nvSpPr>
        <p:spPr>
          <a:ln>
            <a:miter/>
          </a:ln>
        </p:spPr>
        <p:txBody>
          <a:bodyPr/>
          <a:lstStyle/>
          <a:p>
            <a:pPr eaLnBrk="1" hangingPunct="1">
              <a:defRPr/>
            </a:pPr>
            <a:r>
              <a:rPr lang="zh-CN" altLang="en-US" noProof="1" smtClean="0">
                <a:solidFill>
                  <a:srgbClr val="0000FF"/>
                </a:solidFill>
                <a:effectLst>
                  <a:outerShdw blurRad="38100" dist="38100" dir="2700000">
                    <a:srgbClr val="C0C0C0"/>
                  </a:outerShdw>
                </a:effectLst>
                <a:latin typeface="华文行楷" pitchFamily="2" charset="-122"/>
                <a:ea typeface="华文行楷" pitchFamily="2" charset="-122"/>
              </a:rPr>
              <a:t>单道批处理 &amp; 多道程序</a:t>
            </a:r>
            <a:endParaRPr lang="zh-CN" altLang="en-US" noProof="1">
              <a:solidFill>
                <a:srgbClr val="0000FF"/>
              </a:solidFill>
              <a:effectLst>
                <a:outerShdw blurRad="38100" dist="38100" dir="2700000">
                  <a:srgbClr val="C0C0C0"/>
                </a:outerShdw>
              </a:effectLst>
              <a:latin typeface="华文行楷" pitchFamily="2" charset="-122"/>
              <a:ea typeface="华文行楷" pitchFamily="2" charset="-122"/>
            </a:endParaRPr>
          </a:p>
        </p:txBody>
      </p:sp>
      <p:graphicFrame>
        <p:nvGraphicFramePr>
          <p:cNvPr id="108548" name="Object 4">
            <a:extLst>
              <a:ext uri="{FF2B5EF4-FFF2-40B4-BE49-F238E27FC236}">
                <a16:creationId xmlns:a16="http://schemas.microsoft.com/office/drawing/2014/main" id="{CAEB2478-D220-4226-AA1B-064646F327FD}"/>
              </a:ext>
            </a:extLst>
          </p:cNvPr>
          <p:cNvGraphicFramePr>
            <a:graphicFrameLocks noGrp="1" noChangeAspect="1"/>
          </p:cNvGraphicFramePr>
          <p:nvPr>
            <p:ph sz="half" idx="4294967295"/>
          </p:nvPr>
        </p:nvGraphicFramePr>
        <p:xfrm>
          <a:off x="2195513" y="2420938"/>
          <a:ext cx="1630362" cy="3214687"/>
        </p:xfrm>
        <a:graphic>
          <a:graphicData uri="http://schemas.openxmlformats.org/presentationml/2006/ole">
            <mc:AlternateContent xmlns:mc="http://schemas.openxmlformats.org/markup-compatibility/2006">
              <mc:Choice xmlns:v="urn:schemas-microsoft-com:vml" Requires="v">
                <p:oleObj spid="_x0000_s158090" r:id="rId3" imgW="2046600" imgH="4034520" progId="Visio.Drawing.11">
                  <p:embed/>
                </p:oleObj>
              </mc:Choice>
              <mc:Fallback>
                <p:oleObj r:id="rId3" imgW="2046600" imgH="4034520" progId="Visio.Drawing.11">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420938"/>
                        <a:ext cx="1630362" cy="321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8549" name="Object 6">
            <a:extLst>
              <a:ext uri="{FF2B5EF4-FFF2-40B4-BE49-F238E27FC236}">
                <a16:creationId xmlns:a16="http://schemas.microsoft.com/office/drawing/2014/main" id="{BB8F517B-E03D-4CC4-B7F7-2CD00470284B}"/>
              </a:ext>
            </a:extLst>
          </p:cNvPr>
          <p:cNvGraphicFramePr>
            <a:graphicFrameLocks noGrp="1" noChangeAspect="1"/>
          </p:cNvGraphicFramePr>
          <p:nvPr>
            <p:ph sz="half" idx="4294967295"/>
          </p:nvPr>
        </p:nvGraphicFramePr>
        <p:xfrm>
          <a:off x="4859338" y="2205038"/>
          <a:ext cx="2428875" cy="3529012"/>
        </p:xfrm>
        <a:graphic>
          <a:graphicData uri="http://schemas.openxmlformats.org/presentationml/2006/ole">
            <mc:AlternateContent xmlns:mc="http://schemas.openxmlformats.org/markup-compatibility/2006">
              <mc:Choice xmlns:v="urn:schemas-microsoft-com:vml" Requires="v">
                <p:oleObj spid="_x0000_s158091" r:id="rId5" imgW="2408040" imgH="3497400" progId="Visio.Drawing.11">
                  <p:embed/>
                </p:oleObj>
              </mc:Choice>
              <mc:Fallback>
                <p:oleObj r:id="rId5" imgW="2408040" imgH="3497400" progId="Visio.Drawing.11">
                  <p:embed/>
                  <p:pic>
                    <p:nvPicPr>
                      <p:cNvPr id="0" name="Object 6"/>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9338" y="2205038"/>
                        <a:ext cx="2428875" cy="35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9574" name="AutoShape 8">
            <a:extLst>
              <a:ext uri="{FF2B5EF4-FFF2-40B4-BE49-F238E27FC236}">
                <a16:creationId xmlns:a16="http://schemas.microsoft.com/office/drawing/2014/main" id="{E297820B-9920-45C9-84EE-F48DABCB7A19}"/>
              </a:ext>
            </a:extLst>
          </p:cNvPr>
          <p:cNvSpPr/>
          <p:nvPr/>
        </p:nvSpPr>
        <p:spPr>
          <a:xfrm>
            <a:off x="0" y="1628775"/>
            <a:ext cx="3097213" cy="1008063"/>
          </a:xfrm>
          <a:prstGeom prst="cloudCallout">
            <a:avLst>
              <a:gd name="adj1" fmla="val 31806"/>
              <a:gd name="adj2" fmla="val 207796"/>
            </a:avLst>
          </a:prstGeom>
          <a:solidFill>
            <a:srgbClr val="FFCC99"/>
          </a:solidFill>
          <a:ln w="9525" cap="flat" cmpd="sng">
            <a:solidFill>
              <a:schemeClr val="tx1"/>
            </a:solidFill>
            <a:prstDash val="solid"/>
            <a:headEnd type="none" w="med" len="med"/>
            <a:tailEnd type="none" w="med" len="med"/>
          </a:ln>
        </p:spPr>
        <p:txBody>
          <a:bodyPr wrap="none" anchor="ctr"/>
          <a:lstStyle/>
          <a:p>
            <a:pPr algn="ctr" eaLnBrk="1" hangingPunct="1">
              <a:buFont typeface="Arial" panose="020B0604020202020204" pitchFamily="34" charset="0"/>
              <a:buNone/>
              <a:defRPr/>
            </a:pPr>
            <a:r>
              <a:rPr lang="zh-CN" altLang="en-US" sz="2000" noProof="1">
                <a:solidFill>
                  <a:srgbClr val="7030A0"/>
                </a:solidFill>
                <a:latin typeface="Times New Roman" pitchFamily="2" charset="0"/>
                <a:ea typeface="+mn-ea"/>
                <a:cs typeface="+mn-ea"/>
              </a:rPr>
              <a:t>单个用户独享内存空间</a:t>
            </a:r>
            <a:r>
              <a:rPr lang="en-US" altLang="x-none" sz="2400" noProof="1">
                <a:solidFill>
                  <a:srgbClr val="7030A0"/>
                </a:solidFill>
                <a:effectLst>
                  <a:outerShdw blurRad="38100" dist="38100" dir="2700000">
                    <a:srgbClr val="FFFFFF"/>
                  </a:outerShdw>
                </a:effectLst>
                <a:latin typeface="Times New Roman" pitchFamily="2" charset="0"/>
                <a:ea typeface="+mn-ea"/>
                <a:cs typeface="+mn-ea"/>
              </a:rPr>
              <a:t> </a:t>
            </a:r>
            <a:endParaRPr lang="en-US" altLang="x-none" sz="2400" noProof="1">
              <a:solidFill>
                <a:srgbClr val="7030A0"/>
              </a:solidFill>
              <a:effectLst>
                <a:outerShdw blurRad="38100" dist="38100" dir="2700000">
                  <a:srgbClr val="FFFFFF"/>
                </a:outerShdw>
              </a:effectLst>
              <a:latin typeface="Times New Roman" pitchFamily="2" charset="0"/>
              <a:ea typeface="+mn-ea"/>
            </a:endParaRPr>
          </a:p>
        </p:txBody>
      </p:sp>
      <p:sp>
        <p:nvSpPr>
          <p:cNvPr id="109575" name="AutoShape 9">
            <a:extLst>
              <a:ext uri="{FF2B5EF4-FFF2-40B4-BE49-F238E27FC236}">
                <a16:creationId xmlns:a16="http://schemas.microsoft.com/office/drawing/2014/main" id="{08E26D07-04BB-410B-8523-287C5687FB49}"/>
              </a:ext>
            </a:extLst>
          </p:cNvPr>
          <p:cNvSpPr/>
          <p:nvPr/>
        </p:nvSpPr>
        <p:spPr>
          <a:xfrm>
            <a:off x="6046788" y="1557338"/>
            <a:ext cx="3097212" cy="1008062"/>
          </a:xfrm>
          <a:prstGeom prst="cloudCallout">
            <a:avLst>
              <a:gd name="adj1" fmla="val -28986"/>
              <a:gd name="adj2" fmla="val 194407"/>
            </a:avLst>
          </a:prstGeom>
          <a:solidFill>
            <a:srgbClr val="FFCC99"/>
          </a:solidFill>
          <a:ln w="9525" cap="flat" cmpd="sng">
            <a:solidFill>
              <a:schemeClr val="tx1"/>
            </a:solidFill>
            <a:prstDash val="solid"/>
            <a:headEnd type="none" w="med" len="med"/>
            <a:tailEnd type="none" w="med" len="med"/>
          </a:ln>
        </p:spPr>
        <p:txBody>
          <a:bodyPr wrap="none" anchor="ctr"/>
          <a:lstStyle/>
          <a:p>
            <a:pPr algn="ctr" eaLnBrk="1" hangingPunct="1">
              <a:buFont typeface="Arial" panose="020B0604020202020204" pitchFamily="34" charset="0"/>
              <a:buNone/>
              <a:defRPr/>
            </a:pPr>
            <a:r>
              <a:rPr lang="zh-CN" altLang="en-US" sz="2000" noProof="1">
                <a:solidFill>
                  <a:srgbClr val="7030A0"/>
                </a:solidFill>
                <a:latin typeface="Times New Roman" pitchFamily="2" charset="0"/>
                <a:ea typeface="+mn-ea"/>
                <a:cs typeface="+mn-ea"/>
              </a:rPr>
              <a:t>多用户共享内存空间</a:t>
            </a:r>
            <a:r>
              <a:rPr lang="en-US" altLang="x-none" sz="2400" noProof="1">
                <a:solidFill>
                  <a:srgbClr val="7030A0"/>
                </a:solidFill>
                <a:effectLst>
                  <a:outerShdw blurRad="38100" dist="38100" dir="2700000">
                    <a:srgbClr val="FFFFFF"/>
                  </a:outerShdw>
                </a:effectLst>
                <a:latin typeface="Times New Roman" pitchFamily="2" charset="0"/>
                <a:ea typeface="+mn-ea"/>
                <a:cs typeface="+mn-ea"/>
              </a:rPr>
              <a:t> </a:t>
            </a:r>
            <a:endParaRPr lang="en-US" altLang="x-none" sz="2400" noProof="1">
              <a:solidFill>
                <a:srgbClr val="7030A0"/>
              </a:solidFill>
              <a:effectLst>
                <a:outerShdw blurRad="38100" dist="38100" dir="2700000">
                  <a:srgbClr val="FFFFFF"/>
                </a:outerShdw>
              </a:effectLst>
              <a:latin typeface="Times New Roman" pitchFamily="2" charset="0"/>
              <a:ea typeface="+mn-ea"/>
            </a:endParaRPr>
          </a:p>
        </p:txBody>
      </p:sp>
      <p:sp>
        <p:nvSpPr>
          <p:cNvPr id="2" name="圆角矩形标注 1"/>
          <p:cNvSpPr/>
          <p:nvPr/>
        </p:nvSpPr>
        <p:spPr>
          <a:xfrm>
            <a:off x="7439310" y="4028281"/>
            <a:ext cx="1553592" cy="717396"/>
          </a:xfrm>
          <a:prstGeom prst="wedgeRoundRectCallout">
            <a:avLst>
              <a:gd name="adj1" fmla="val -55690"/>
              <a:gd name="adj2" fmla="val -228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021E5E"/>
                </a:solidFill>
              </a:rPr>
              <a:t>多道程序设计技术 </a:t>
            </a:r>
            <a:r>
              <a:rPr lang="zh-CN" altLang="en-US" dirty="0" smtClean="0">
                <a:solidFill>
                  <a:schemeClr val="tx1"/>
                </a:solidFill>
              </a:rPr>
              <a:t>支持</a:t>
            </a:r>
            <a:endParaRPr lang="zh-CN" altLang="en-US"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9574"/>
                                        </p:tgtEl>
                                        <p:attrNameLst>
                                          <p:attrName>style.visibility</p:attrName>
                                        </p:attrNameLst>
                                      </p:cBhvr>
                                      <p:to>
                                        <p:strVal val="visible"/>
                                      </p:to>
                                    </p:set>
                                    <p:animEffect transition="in" filter="dissolve">
                                      <p:cBhvr>
                                        <p:cTn id="7" dur="500"/>
                                        <p:tgtEl>
                                          <p:spTgt spid="1095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9575"/>
                                        </p:tgtEl>
                                        <p:attrNameLst>
                                          <p:attrName>style.visibility</p:attrName>
                                        </p:attrNameLst>
                                      </p:cBhvr>
                                      <p:to>
                                        <p:strVal val="visible"/>
                                      </p:to>
                                    </p:set>
                                    <p:animEffect transition="in" filter="dissolve">
                                      <p:cBhvr>
                                        <p:cTn id="12" dur="500"/>
                                        <p:tgtEl>
                                          <p:spTgt spid="10957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4" grpId="0" animBg="1"/>
      <p:bldP spid="109575" grpId="0" animBg="1"/>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09570" name="日期占位符 3">
            <a:extLst>
              <a:ext uri="{FF2B5EF4-FFF2-40B4-BE49-F238E27FC236}">
                <a16:creationId xmlns:a16="http://schemas.microsoft.com/office/drawing/2014/main" id="{EE310C75-2F77-4A21-B08A-B3B8BB08354A}"/>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D6B98042-2CF4-422F-8EB8-CCC3FECB11C9}"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a:latin typeface="Helvetica" panose="020B0604020202020204" pitchFamily="34" charset="0"/>
            </a:endParaRPr>
          </a:p>
        </p:txBody>
      </p:sp>
      <p:sp>
        <p:nvSpPr>
          <p:cNvPr id="110595" name="Rectangle 2">
            <a:extLst>
              <a:ext uri="{FF2B5EF4-FFF2-40B4-BE49-F238E27FC236}">
                <a16:creationId xmlns:a16="http://schemas.microsoft.com/office/drawing/2014/main" id="{1C74A4AF-ECAD-46AC-9F4A-4CD5C0666853}"/>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多道程序系统</a:t>
            </a:r>
          </a:p>
        </p:txBody>
      </p:sp>
      <p:pic>
        <p:nvPicPr>
          <p:cNvPr id="109572" name="Picture 4">
            <a:extLst>
              <a:ext uri="{FF2B5EF4-FFF2-40B4-BE49-F238E27FC236}">
                <a16:creationId xmlns:a16="http://schemas.microsoft.com/office/drawing/2014/main" id="{2D1A6406-EA67-4951-A996-53C814813E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700213"/>
            <a:ext cx="6897688"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日期占位符 3">
            <a:extLst>
              <a:ext uri="{FF2B5EF4-FFF2-40B4-BE49-F238E27FC236}">
                <a16:creationId xmlns:a16="http://schemas.microsoft.com/office/drawing/2014/main" id="{1B0BB71F-897E-4135-91FE-76D7B11FA0B0}"/>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1994308A-2186-4CB7-A4DF-23351378EAA6}"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a:latin typeface="Helvetica" panose="020B0604020202020204" pitchFamily="34" charset="0"/>
            </a:endParaRPr>
          </a:p>
        </p:txBody>
      </p:sp>
      <p:sp>
        <p:nvSpPr>
          <p:cNvPr id="100355" name="Rectangle 2">
            <a:extLst>
              <a:ext uri="{FF2B5EF4-FFF2-40B4-BE49-F238E27FC236}">
                <a16:creationId xmlns:a16="http://schemas.microsoft.com/office/drawing/2014/main" id="{DAB484F9-16B0-4A46-89DD-8280FBE3B155}"/>
              </a:ext>
            </a:extLst>
          </p:cNvPr>
          <p:cNvSpPr>
            <a:spLocks noGrp="1"/>
          </p:cNvSpPr>
          <p:nvPr>
            <p:ph type="title" idx="4294967295"/>
          </p:nvPr>
        </p:nvSpPr>
        <p:spPr>
          <a:xfrm>
            <a:off x="695036" y="510073"/>
            <a:ext cx="8077200" cy="609600"/>
          </a:xfrm>
          <a:ln>
            <a:miter/>
          </a:ln>
        </p:spPr>
        <p:txBody>
          <a:bodyPr/>
          <a:lstStyle/>
          <a:p>
            <a:r>
              <a:rPr lang="zh-CN" altLang="en-US" dirty="0"/>
              <a:t>操作系统的发展经历了哪些发展阶段</a:t>
            </a:r>
          </a:p>
        </p:txBody>
      </p:sp>
      <p:sp>
        <p:nvSpPr>
          <p:cNvPr id="99332" name="Rectangle 3">
            <a:extLst>
              <a:ext uri="{FF2B5EF4-FFF2-40B4-BE49-F238E27FC236}">
                <a16:creationId xmlns:a16="http://schemas.microsoft.com/office/drawing/2014/main" id="{44421011-8086-4918-AACC-6067E9994311}"/>
              </a:ext>
            </a:extLst>
          </p:cNvPr>
          <p:cNvSpPr>
            <a:spLocks noGrp="1" noChangeArrowheads="1"/>
          </p:cNvSpPr>
          <p:nvPr>
            <p:ph type="body" idx="4294967295"/>
          </p:nvPr>
        </p:nvSpPr>
        <p:spPr>
          <a:xfrm>
            <a:off x="914400" y="1600199"/>
            <a:ext cx="7772400" cy="4551219"/>
          </a:xfrm>
        </p:spPr>
        <p:txBody>
          <a:bodyPr/>
          <a:lstStyle/>
          <a:p>
            <a:pPr eaLnBrk="1" hangingPunct="1"/>
            <a:r>
              <a:rPr lang="zh-CN" altLang="en-US" sz="2000" dirty="0">
                <a:latin typeface="Times New Roman" panose="02020603050405020304" pitchFamily="18" charset="0"/>
                <a:cs typeface="Times New Roman" panose="02020603050405020304" pitchFamily="18" charset="0"/>
              </a:rPr>
              <a:t>操作系统发展史</a:t>
            </a:r>
          </a:p>
          <a:p>
            <a:pPr lvl="1" eaLnBrk="1" hangingPunct="1"/>
            <a:r>
              <a:rPr lang="en-US" altLang="zh-CN" sz="1800" dirty="0">
                <a:latin typeface="Times New Roman" panose="02020603050405020304" pitchFamily="18" charset="0"/>
                <a:cs typeface="Times New Roman" panose="02020603050405020304" pitchFamily="18" charset="0"/>
              </a:rPr>
              <a:t>https://www.bilibili.com/read/cv12242841/</a:t>
            </a:r>
          </a:p>
          <a:p>
            <a:pPr eaLnBrk="1" hangingPunct="1"/>
            <a:r>
              <a:rPr lang="zh-CN" altLang="en-US" sz="2000" dirty="0">
                <a:latin typeface="Times New Roman" panose="02020603050405020304" pitchFamily="18" charset="0"/>
                <a:cs typeface="Times New Roman" panose="02020603050405020304" pitchFamily="18" charset="0"/>
              </a:rPr>
              <a:t>操作系统</a:t>
            </a:r>
            <a:r>
              <a:rPr lang="zh-CN" altLang="en-US" sz="2000" dirty="0">
                <a:latin typeface="Times New Roman" panose="02020603050405020304" pitchFamily="18" charset="0"/>
                <a:cs typeface="Times New Roman" panose="02020603050405020304" pitchFamily="18" charset="0"/>
              </a:rPr>
              <a:t>发展史</a:t>
            </a:r>
            <a:endParaRPr lang="en-US" altLang="zh-CN" sz="2000" dirty="0">
              <a:latin typeface="Times New Roman" panose="02020603050405020304" pitchFamily="18" charset="0"/>
              <a:cs typeface="Times New Roman" panose="02020603050405020304" pitchFamily="18" charset="0"/>
            </a:endParaRPr>
          </a:p>
          <a:p>
            <a:pPr lvl="1" eaLnBrk="1" hangingPunct="1"/>
            <a:r>
              <a:rPr lang="en-US" altLang="zh-CN" sz="1600" dirty="0">
                <a:latin typeface="Times New Roman" panose="02020603050405020304" pitchFamily="18" charset="0"/>
                <a:cs typeface="Times New Roman" panose="02020603050405020304" pitchFamily="18" charset="0"/>
              </a:rPr>
              <a:t>https://baike.baidu.com/item/%E6%93%8D%E4%BD%9C%E7%B3%BB%E7%BB%9F%E5%8F%91%E5%B1%95%E5%8F%B2/7832586?fr=ge_ala</a:t>
            </a:r>
          </a:p>
          <a:p>
            <a:pPr eaLnBrk="1" hangingPunct="1"/>
            <a:r>
              <a:rPr lang="en-US" altLang="zh-CN" sz="2000" dirty="0" smtClean="0">
                <a:latin typeface="Times New Roman" panose="02020603050405020304" pitchFamily="18" charset="0"/>
                <a:cs typeface="Times New Roman" panose="02020603050405020304" pitchFamily="18" charset="0"/>
              </a:rPr>
              <a:t>UNIX</a:t>
            </a:r>
            <a:r>
              <a:rPr lang="zh-CN" altLang="en-US" sz="2000" dirty="0">
                <a:latin typeface="Times New Roman" panose="02020603050405020304" pitchFamily="18" charset="0"/>
                <a:cs typeface="Times New Roman" panose="02020603050405020304" pitchFamily="18" charset="0"/>
              </a:rPr>
              <a:t>百科</a:t>
            </a:r>
            <a:endParaRPr lang="en-US" altLang="zh-CN" sz="2000" dirty="0">
              <a:latin typeface="Times New Roman" panose="02020603050405020304" pitchFamily="18" charset="0"/>
              <a:cs typeface="Times New Roman" panose="02020603050405020304" pitchFamily="18" charset="0"/>
            </a:endParaRPr>
          </a:p>
          <a:p>
            <a:pPr lvl="1" eaLnBrk="1" hangingPunct="1"/>
            <a:r>
              <a:rPr lang="en-US" altLang="zh-CN" sz="1800" dirty="0">
                <a:latin typeface="Times New Roman" panose="02020603050405020304" pitchFamily="18" charset="0"/>
                <a:cs typeface="Times New Roman" panose="02020603050405020304" pitchFamily="18" charset="0"/>
              </a:rPr>
              <a:t>https://baike.baidu.com/item/unix/219943</a:t>
            </a:r>
          </a:p>
          <a:p>
            <a:pPr eaLnBrk="1" hangingPunct="1"/>
            <a:r>
              <a:rPr lang="zh-CN" altLang="en-US" sz="2000" dirty="0" smtClean="0">
                <a:latin typeface="Times New Roman" panose="02020603050405020304" pitchFamily="18" charset="0"/>
                <a:cs typeface="Times New Roman" panose="02020603050405020304" pitchFamily="18" charset="0"/>
              </a:rPr>
              <a:t>起</a:t>
            </a:r>
            <a:r>
              <a:rPr lang="zh-CN" altLang="en-US" sz="2000" dirty="0">
                <a:latin typeface="Times New Roman" panose="02020603050405020304" pitchFamily="18" charset="0"/>
                <a:cs typeface="Times New Roman" panose="02020603050405020304" pitchFamily="18" charset="0"/>
              </a:rPr>
              <a:t>底 </a:t>
            </a:r>
            <a:r>
              <a:rPr lang="en-US" altLang="zh-CN" sz="2000" dirty="0">
                <a:latin typeface="Times New Roman" panose="02020603050405020304" pitchFamily="18" charset="0"/>
                <a:cs typeface="Times New Roman" panose="02020603050405020304" pitchFamily="18" charset="0"/>
              </a:rPr>
              <a:t>Windows 35 </a:t>
            </a:r>
            <a:r>
              <a:rPr lang="zh-CN" altLang="en-US" sz="2000" dirty="0">
                <a:latin typeface="Times New Roman" panose="02020603050405020304" pitchFamily="18" charset="0"/>
                <a:cs typeface="Times New Roman" panose="02020603050405020304" pitchFamily="18" charset="0"/>
              </a:rPr>
              <a:t>年</a:t>
            </a:r>
            <a:r>
              <a:rPr lang="zh-CN" altLang="en-US" sz="2000" dirty="0">
                <a:latin typeface="Times New Roman" panose="02020603050405020304" pitchFamily="18" charset="0"/>
                <a:cs typeface="Times New Roman" panose="02020603050405020304" pitchFamily="18" charset="0"/>
              </a:rPr>
              <a:t>发展史</a:t>
            </a:r>
            <a:endParaRPr lang="en-US" altLang="zh-CN" sz="2000" dirty="0">
              <a:latin typeface="Times New Roman" panose="02020603050405020304" pitchFamily="18" charset="0"/>
              <a:cs typeface="Times New Roman" panose="02020603050405020304" pitchFamily="18" charset="0"/>
            </a:endParaRPr>
          </a:p>
          <a:p>
            <a:pPr lvl="1" eaLnBrk="1" hangingPunct="1"/>
            <a:r>
              <a:rPr lang="en-US" altLang="zh-CN" sz="1800" dirty="0">
                <a:latin typeface="Times New Roman" panose="02020603050405020304" pitchFamily="18" charset="0"/>
                <a:cs typeface="Times New Roman" panose="02020603050405020304" pitchFamily="18" charset="0"/>
              </a:rPr>
              <a:t>https://baijiahao.baidu.com/s?id=1684536581321727451&amp;wfr=spider&amp;for=pc</a:t>
            </a:r>
            <a:endParaRPr lang="en-US" altLang="zh-CN" sz="1800" dirty="0" smtClean="0">
              <a:latin typeface="Times New Roman" panose="02020603050405020304" pitchFamily="18" charset="0"/>
              <a:cs typeface="Times New Roman" panose="02020603050405020304" pitchFamily="18" charset="0"/>
            </a:endParaRPr>
          </a:p>
          <a:p>
            <a:pPr eaLnBrk="1" hangingPunct="1"/>
            <a:r>
              <a:rPr lang="en-US" altLang="zh-CN" sz="2400" dirty="0" smtClean="0">
                <a:latin typeface="Times New Roman" panose="02020603050405020304" pitchFamily="18" charset="0"/>
                <a:cs typeface="Times New Roman" panose="02020603050405020304" pitchFamily="18" charset="0"/>
              </a:rPr>
              <a:t>OS</a:t>
            </a:r>
            <a:r>
              <a:rPr lang="zh-CN" altLang="en-US" sz="2400" dirty="0" smtClean="0">
                <a:latin typeface="Times New Roman" panose="02020603050405020304" pitchFamily="18" charset="0"/>
                <a:cs typeface="Times New Roman" panose="02020603050405020304" pitchFamily="18" charset="0"/>
              </a:rPr>
              <a:t>的发展历史简述</a:t>
            </a:r>
            <a:endParaRPr lang="en-US" altLang="zh-CN" sz="2400" dirty="0" smtClean="0">
              <a:latin typeface="Times New Roman" panose="02020603050405020304" pitchFamily="18" charset="0"/>
              <a:cs typeface="Times New Roman" panose="02020603050405020304" pitchFamily="18" charset="0"/>
            </a:endParaRPr>
          </a:p>
          <a:p>
            <a:pPr lvl="1" eaLnBrk="1" hangingPunct="1"/>
            <a:r>
              <a:rPr lang="en-US" altLang="zh-CN" sz="1800" dirty="0" smtClean="0">
                <a:latin typeface="Times New Roman" panose="02020603050405020304" pitchFamily="18" charset="0"/>
                <a:cs typeface="Times New Roman" panose="02020603050405020304" pitchFamily="18" charset="0"/>
              </a:rPr>
              <a:t>https://www.rstk.cn/news/1458202.html?action=onClick</a:t>
            </a:r>
          </a:p>
          <a:p>
            <a:pPr lvl="1" eaLnBrk="1" hangingPunct="1"/>
            <a:endParaRPr lang="en-US" altLang="zh-CN" sz="2000" dirty="0">
              <a:latin typeface="Times New Roman" panose="02020603050405020304" pitchFamily="18" charset="0"/>
              <a:cs typeface="Times New Roman" panose="02020603050405020304" pitchFamily="18" charset="0"/>
            </a:endParaRPr>
          </a:p>
          <a:p>
            <a:pPr eaLnBrk="1" hangingPunct="1"/>
            <a:endParaRPr lang="en-US" altLang="zh-CN" sz="2400" dirty="0" smtClean="0">
              <a:latin typeface="楷体_GB2312" pitchFamily="1" charset="-122"/>
              <a:ea typeface="楷体_GB2312" pitchFamily="1" charset="-122"/>
            </a:endParaRPr>
          </a:p>
          <a:p>
            <a:pPr eaLnBrk="1" hangingPunct="1"/>
            <a:endParaRPr lang="zh-CN" altLang="en-US" sz="1800" dirty="0">
              <a:latin typeface="楷体_GB2312" pitchFamily="1" charset="-122"/>
              <a:ea typeface="楷体_GB2312" pitchFamily="1"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10594" name="日期占位符 3">
            <a:extLst>
              <a:ext uri="{FF2B5EF4-FFF2-40B4-BE49-F238E27FC236}">
                <a16:creationId xmlns:a16="http://schemas.microsoft.com/office/drawing/2014/main" id="{92333F7B-8C4D-4D77-839D-24214BAB24AE}"/>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D4B026E2-6078-4E2F-9870-8DA1C6CA4417}"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a:latin typeface="Helvetica" panose="020B0604020202020204" pitchFamily="34" charset="0"/>
            </a:endParaRPr>
          </a:p>
        </p:txBody>
      </p:sp>
      <p:sp>
        <p:nvSpPr>
          <p:cNvPr id="111619" name="Rectangle 2">
            <a:extLst>
              <a:ext uri="{FF2B5EF4-FFF2-40B4-BE49-F238E27FC236}">
                <a16:creationId xmlns:a16="http://schemas.microsoft.com/office/drawing/2014/main" id="{1B8B1E92-577F-42C6-8D1F-952CB399E154}"/>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多道程序系统</a:t>
            </a:r>
          </a:p>
        </p:txBody>
      </p:sp>
      <p:pic>
        <p:nvPicPr>
          <p:cNvPr id="110596" name="Picture 5">
            <a:extLst>
              <a:ext uri="{FF2B5EF4-FFF2-40B4-BE49-F238E27FC236}">
                <a16:creationId xmlns:a16="http://schemas.microsoft.com/office/drawing/2014/main" id="{C43A1AAC-21CC-41A6-86BC-59475F0008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773238"/>
            <a:ext cx="6884987"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11618" name="日期占位符 3">
            <a:extLst>
              <a:ext uri="{FF2B5EF4-FFF2-40B4-BE49-F238E27FC236}">
                <a16:creationId xmlns:a16="http://schemas.microsoft.com/office/drawing/2014/main" id="{19A6686F-A52D-43F5-8DD5-8B270423B1B9}"/>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40F4FFF-7A63-4736-9D69-FBC4E3C87D6C}"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a:latin typeface="Helvetica" panose="020B0604020202020204" pitchFamily="34" charset="0"/>
            </a:endParaRPr>
          </a:p>
        </p:txBody>
      </p:sp>
      <p:sp>
        <p:nvSpPr>
          <p:cNvPr id="112643" name="Rectangle 2">
            <a:extLst>
              <a:ext uri="{FF2B5EF4-FFF2-40B4-BE49-F238E27FC236}">
                <a16:creationId xmlns:a16="http://schemas.microsoft.com/office/drawing/2014/main" id="{31AA2D49-DF53-404B-A824-084940359A41}"/>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多道程序系统</a:t>
            </a:r>
          </a:p>
        </p:txBody>
      </p:sp>
      <p:pic>
        <p:nvPicPr>
          <p:cNvPr id="111620" name="Picture 4">
            <a:extLst>
              <a:ext uri="{FF2B5EF4-FFF2-40B4-BE49-F238E27FC236}">
                <a16:creationId xmlns:a16="http://schemas.microsoft.com/office/drawing/2014/main" id="{A2F3AC36-1D53-447E-94BA-BB60D6D3C5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628775"/>
            <a:ext cx="7094537"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日期占位符 3">
            <a:extLst>
              <a:ext uri="{FF2B5EF4-FFF2-40B4-BE49-F238E27FC236}">
                <a16:creationId xmlns:a16="http://schemas.microsoft.com/office/drawing/2014/main" id="{1506F575-D841-4E9F-AD06-D6D8BAA009AD}"/>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43864F0C-DC78-4FF4-9165-B017BAC917B6}"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a:latin typeface="Helvetica" panose="020B0604020202020204" pitchFamily="34" charset="0"/>
            </a:endParaRPr>
          </a:p>
        </p:txBody>
      </p:sp>
      <p:sp>
        <p:nvSpPr>
          <p:cNvPr id="113667" name="Rectangle 2">
            <a:extLst>
              <a:ext uri="{FF2B5EF4-FFF2-40B4-BE49-F238E27FC236}">
                <a16:creationId xmlns:a16="http://schemas.microsoft.com/office/drawing/2014/main" id="{6825D2F9-4637-4C51-82F5-122CD2A16D25}"/>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多道程序系统</a:t>
            </a:r>
          </a:p>
        </p:txBody>
      </p:sp>
      <p:sp>
        <p:nvSpPr>
          <p:cNvPr id="112644" name="Rectangle 3">
            <a:extLst>
              <a:ext uri="{FF2B5EF4-FFF2-40B4-BE49-F238E27FC236}">
                <a16:creationId xmlns:a16="http://schemas.microsoft.com/office/drawing/2014/main" id="{213BAC58-1939-438E-8414-2A985CDA9916}"/>
              </a:ext>
            </a:extLst>
          </p:cNvPr>
          <p:cNvSpPr>
            <a:spLocks noGrp="1" noChangeArrowheads="1"/>
          </p:cNvSpPr>
          <p:nvPr>
            <p:ph type="body" idx="4294967295"/>
          </p:nvPr>
        </p:nvSpPr>
        <p:spPr>
          <a:xfrm>
            <a:off x="685800" y="1235738"/>
            <a:ext cx="7772400" cy="4756689"/>
          </a:xfrm>
        </p:spPr>
        <p:txBody>
          <a:bodyPr/>
          <a:lstStyle/>
          <a:p>
            <a:pPr eaLnBrk="1" hangingPunct="1">
              <a:lnSpc>
                <a:spcPct val="80000"/>
              </a:lnSpc>
            </a:pPr>
            <a:r>
              <a:rPr lang="zh-CN" altLang="en-US" sz="2400" dirty="0" smtClean="0">
                <a:solidFill>
                  <a:srgbClr val="7030A0"/>
                </a:solidFill>
                <a:ea typeface="楷体_GB2312" pitchFamily="1" charset="-122"/>
              </a:rPr>
              <a:t>需</a:t>
            </a:r>
            <a:r>
              <a:rPr lang="zh-CN" altLang="en-US" sz="2400" dirty="0">
                <a:solidFill>
                  <a:srgbClr val="7030A0"/>
                </a:solidFill>
                <a:ea typeface="楷体_GB2312" pitchFamily="1" charset="-122"/>
              </a:rPr>
              <a:t>解决问题</a:t>
            </a:r>
          </a:p>
          <a:p>
            <a:pPr eaLnBrk="1" hangingPunct="1">
              <a:lnSpc>
                <a:spcPct val="80000"/>
              </a:lnSpc>
              <a:buFont typeface="Wingdings" panose="05000000000000000000" pitchFamily="2" charset="2"/>
              <a:buNone/>
            </a:pPr>
            <a:r>
              <a:rPr lang="zh-CN" altLang="en-US" sz="2400" dirty="0">
                <a:ea typeface="楷体_GB2312" pitchFamily="1" charset="-122"/>
              </a:rPr>
              <a:t>    </a:t>
            </a:r>
            <a:r>
              <a:rPr lang="zh-CN" altLang="en-US" sz="2000" dirty="0">
                <a:ea typeface="楷体_GB2312" pitchFamily="1" charset="-122"/>
              </a:rPr>
              <a:t>进程之间的同步与互斥</a:t>
            </a:r>
            <a:r>
              <a:rPr lang="zh-CN" altLang="en-US" sz="2000" dirty="0" smtClean="0">
                <a:ea typeface="楷体_GB2312" pitchFamily="1" charset="-122"/>
              </a:rPr>
              <a:t>；存储保护</a:t>
            </a:r>
            <a:r>
              <a:rPr lang="zh-CN" altLang="en-US" sz="2000" dirty="0">
                <a:ea typeface="楷体_GB2312" pitchFamily="1" charset="-122"/>
              </a:rPr>
              <a:t>；文件管理和设备管理</a:t>
            </a:r>
          </a:p>
          <a:p>
            <a:pPr eaLnBrk="1" hangingPunct="1">
              <a:lnSpc>
                <a:spcPct val="80000"/>
              </a:lnSpc>
            </a:pPr>
            <a:r>
              <a:rPr lang="zh-CN" altLang="en-US" sz="2400" dirty="0">
                <a:solidFill>
                  <a:srgbClr val="7030A0"/>
                </a:solidFill>
                <a:ea typeface="楷体_GB2312" pitchFamily="1" charset="-122"/>
              </a:rPr>
              <a:t>管理程序的功能</a:t>
            </a:r>
          </a:p>
          <a:p>
            <a:pPr eaLnBrk="1" hangingPunct="1">
              <a:lnSpc>
                <a:spcPct val="80000"/>
              </a:lnSpc>
              <a:buFont typeface="Wingdings" panose="05000000000000000000" pitchFamily="2" charset="2"/>
              <a:buNone/>
            </a:pPr>
            <a:r>
              <a:rPr lang="zh-CN" altLang="en-US" sz="2000" dirty="0" smtClean="0">
                <a:ea typeface="楷体_GB2312" pitchFamily="1" charset="-122"/>
              </a:rPr>
              <a:t>      处理机管理、存储器管理、设备管理</a:t>
            </a:r>
            <a:r>
              <a:rPr lang="zh-CN" altLang="en-US" sz="2000" dirty="0">
                <a:ea typeface="楷体_GB2312" pitchFamily="1" charset="-122"/>
              </a:rPr>
              <a:t>、文件管理</a:t>
            </a:r>
          </a:p>
          <a:p>
            <a:pPr eaLnBrk="1" hangingPunct="1">
              <a:lnSpc>
                <a:spcPct val="80000"/>
              </a:lnSpc>
            </a:pPr>
            <a:r>
              <a:rPr lang="zh-CN" altLang="en-US" sz="2400" dirty="0">
                <a:solidFill>
                  <a:srgbClr val="7030A0"/>
                </a:solidFill>
                <a:ea typeface="楷体_GB2312" pitchFamily="1" charset="-122"/>
              </a:rPr>
              <a:t>新的概念</a:t>
            </a:r>
          </a:p>
          <a:p>
            <a:pPr eaLnBrk="1" hangingPunct="1">
              <a:lnSpc>
                <a:spcPct val="80000"/>
              </a:lnSpc>
              <a:buFont typeface="Wingdings" panose="05000000000000000000" pitchFamily="2" charset="2"/>
              <a:buNone/>
            </a:pPr>
            <a:r>
              <a:rPr lang="zh-CN" altLang="en-US" sz="2400" dirty="0">
                <a:ea typeface="楷体_GB2312" pitchFamily="1" charset="-122"/>
              </a:rPr>
              <a:t>     </a:t>
            </a:r>
            <a:r>
              <a:rPr lang="zh-CN" altLang="en-US" sz="2000" dirty="0">
                <a:ea typeface="楷体_GB2312" pitchFamily="1" charset="-122"/>
              </a:rPr>
              <a:t>作业调度</a:t>
            </a:r>
            <a:r>
              <a:rPr lang="zh-CN" altLang="en-US" sz="2000" dirty="0" smtClean="0">
                <a:ea typeface="楷体_GB2312" pitchFamily="1" charset="-122"/>
              </a:rPr>
              <a:t>、CPU调度（进程调度）</a:t>
            </a:r>
            <a:endParaRPr lang="zh-CN" altLang="en-US" sz="2000" dirty="0">
              <a:ea typeface="楷体_GB2312" pitchFamily="1" charset="-122"/>
            </a:endParaRPr>
          </a:p>
          <a:p>
            <a:pPr eaLnBrk="1" hangingPunct="1">
              <a:lnSpc>
                <a:spcPct val="80000"/>
              </a:lnSpc>
            </a:pPr>
            <a:r>
              <a:rPr lang="zh-CN" altLang="en-US" sz="2400" dirty="0">
                <a:solidFill>
                  <a:srgbClr val="7030A0"/>
                </a:solidFill>
                <a:ea typeface="楷体_GB2312" pitchFamily="1" charset="-122"/>
              </a:rPr>
              <a:t>多道程序系统的特点</a:t>
            </a:r>
          </a:p>
          <a:p>
            <a:pPr eaLnBrk="1" hangingPunct="1">
              <a:lnSpc>
                <a:spcPct val="80000"/>
              </a:lnSpc>
              <a:buFont typeface="Wingdings" panose="05000000000000000000" pitchFamily="2" charset="2"/>
              <a:buNone/>
            </a:pPr>
            <a:r>
              <a:rPr lang="zh-CN" altLang="en-US" sz="2400" dirty="0">
                <a:ea typeface="楷体_GB2312" pitchFamily="1" charset="-122"/>
              </a:rPr>
              <a:t>    </a:t>
            </a:r>
            <a:r>
              <a:rPr lang="zh-CN" altLang="en-US" sz="2000" dirty="0">
                <a:solidFill>
                  <a:srgbClr val="C00000"/>
                </a:solidFill>
                <a:ea typeface="楷体_GB2312" pitchFamily="1" charset="-122"/>
              </a:rPr>
              <a:t>优点</a:t>
            </a:r>
            <a:r>
              <a:rPr lang="zh-CN" altLang="en-US" sz="2000" dirty="0">
                <a:ea typeface="楷体_GB2312" pitchFamily="1" charset="-122"/>
              </a:rPr>
              <a:t>：作业自动调度</a:t>
            </a:r>
            <a:r>
              <a:rPr lang="zh-CN" altLang="en-US" sz="2000" dirty="0" smtClean="0">
                <a:ea typeface="楷体_GB2312" pitchFamily="1" charset="-122"/>
              </a:rPr>
              <a:t>执行，缩短了作业之间的间隔时间</a:t>
            </a:r>
            <a:endParaRPr lang="zh-CN" altLang="en-US" sz="2000" dirty="0">
              <a:ea typeface="楷体_GB2312" pitchFamily="1" charset="-122"/>
            </a:endParaRPr>
          </a:p>
          <a:p>
            <a:pPr eaLnBrk="1" hangingPunct="1">
              <a:lnSpc>
                <a:spcPct val="80000"/>
              </a:lnSpc>
              <a:buFont typeface="Wingdings" panose="05000000000000000000" pitchFamily="2" charset="2"/>
              <a:buNone/>
            </a:pPr>
            <a:r>
              <a:rPr lang="zh-CN" altLang="en-US" sz="2000" dirty="0">
                <a:ea typeface="楷体_GB2312" pitchFamily="1" charset="-122"/>
              </a:rPr>
              <a:t>   </a:t>
            </a:r>
            <a:r>
              <a:rPr lang="zh-CN" altLang="en-US" sz="2000" dirty="0" smtClean="0">
                <a:ea typeface="楷体_GB2312" pitchFamily="1" charset="-122"/>
              </a:rPr>
              <a:t>             </a:t>
            </a:r>
            <a:r>
              <a:rPr lang="zh-CN" altLang="en-US" sz="2000" dirty="0">
                <a:ea typeface="楷体_GB2312" pitchFamily="1" charset="-122"/>
              </a:rPr>
              <a:t>资源利用率高，系统吞吐量大</a:t>
            </a:r>
          </a:p>
          <a:p>
            <a:pPr eaLnBrk="1" hangingPunct="1">
              <a:lnSpc>
                <a:spcPct val="80000"/>
              </a:lnSpc>
              <a:buFont typeface="Wingdings" panose="05000000000000000000" pitchFamily="2" charset="2"/>
              <a:buNone/>
            </a:pPr>
            <a:r>
              <a:rPr lang="zh-CN" altLang="en-US" sz="2000" dirty="0">
                <a:ea typeface="楷体_GB2312" pitchFamily="1" charset="-122"/>
              </a:rPr>
              <a:t>  </a:t>
            </a:r>
            <a:r>
              <a:rPr lang="zh-CN" altLang="en-US" sz="2000" dirty="0" smtClean="0">
                <a:ea typeface="楷体_GB2312" pitchFamily="1" charset="-122"/>
              </a:rPr>
              <a:t>   </a:t>
            </a:r>
            <a:r>
              <a:rPr lang="zh-CN" altLang="en-US" sz="2000" dirty="0" smtClean="0">
                <a:solidFill>
                  <a:srgbClr val="C00000"/>
                </a:solidFill>
                <a:ea typeface="楷体_GB2312" pitchFamily="1" charset="-122"/>
              </a:rPr>
              <a:t>缺点</a:t>
            </a:r>
            <a:r>
              <a:rPr lang="zh-CN" altLang="en-US" sz="2000" dirty="0" smtClean="0">
                <a:ea typeface="楷体_GB2312" pitchFamily="1" charset="-122"/>
              </a:rPr>
              <a:t>： 作业平均</a:t>
            </a:r>
            <a:r>
              <a:rPr lang="zh-CN" altLang="en-US" sz="2000" dirty="0">
                <a:ea typeface="楷体_GB2312" pitchFamily="1" charset="-122"/>
              </a:rPr>
              <a:t>周转时间长，对小型作业不利，</a:t>
            </a:r>
            <a:r>
              <a:rPr lang="zh-CN" altLang="en-US" sz="2000" b="1" i="1" u="sng" dirty="0">
                <a:solidFill>
                  <a:srgbClr val="7030A0"/>
                </a:solidFill>
                <a:ea typeface="楷体_GB2312" pitchFamily="1" charset="-122"/>
              </a:rPr>
              <a:t>无交互能力</a:t>
            </a:r>
          </a:p>
          <a:p>
            <a:pPr eaLnBrk="1" hangingPunct="1">
              <a:lnSpc>
                <a:spcPct val="80000"/>
              </a:lnSpc>
              <a:buFont typeface="Wingdings" panose="05000000000000000000" pitchFamily="2" charset="2"/>
              <a:buNone/>
            </a:pPr>
            <a:r>
              <a:rPr lang="zh-CN" altLang="en-US" sz="2000" dirty="0">
                <a:solidFill>
                  <a:srgbClr val="C00000"/>
                </a:solidFill>
                <a:ea typeface="楷体_GB2312" pitchFamily="1" charset="-122"/>
              </a:rPr>
              <a:t>    </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3FD6593-7F21-4000-83B2-E0E26FFB27E2}"/>
              </a:ext>
            </a:extLst>
          </p:cNvPr>
          <p:cNvSpPr txBox="1"/>
          <p:nvPr>
            <p:custDataLst>
              <p:tags r:id="rId2"/>
            </p:custDataLst>
          </p:nvPr>
        </p:nvSpPr>
        <p:spPr>
          <a:xfrm>
            <a:off x="914400" y="635000"/>
            <a:ext cx="7315200" cy="2143125"/>
          </a:xfrm>
          <a:prstGeom prst="rect">
            <a:avLst/>
          </a:prstGeom>
          <a:noFill/>
        </p:spPr>
        <p:txBody>
          <a:bodyPr anchor="ctr"/>
          <a:lstStyle/>
          <a:p>
            <a:pPr eaLnBrk="1" hangingPunct="1">
              <a:defRPr/>
            </a:pP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与</a:t>
            </a:r>
            <a:r>
              <a:rPr lang="zh-CN" altLang="en-US" sz="2400" dirty="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单道</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程序系统相比，</a:t>
            </a:r>
            <a:r>
              <a:rPr lang="zh-CN" altLang="en-US" sz="2400" dirty="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多道</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程序系统的优点是（）。</a:t>
            </a:r>
            <a:endPar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571500" indent="-571500" eaLnBrk="1" hangingPunct="1">
              <a:buFontTx/>
              <a:buAutoNum type="romanUcPeriod"/>
              <a:defRPr/>
            </a:pP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CPU</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利用率高     </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  </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系统开销小</a:t>
            </a:r>
            <a:endPar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hangingPunct="1">
              <a:defRPr/>
            </a:pP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 </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系统吞吐量大      </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IV. I/O</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设备利用率高</a:t>
            </a:r>
          </a:p>
        </p:txBody>
      </p:sp>
      <p:sp>
        <p:nvSpPr>
          <p:cNvPr id="60419" name="文本框 3">
            <a:extLst>
              <a:ext uri="{FF2B5EF4-FFF2-40B4-BE49-F238E27FC236}">
                <a16:creationId xmlns:a16="http://schemas.microsoft.com/office/drawing/2014/main" id="{C2EB95B2-2606-4609-A1C0-C11E1B1E2373}"/>
              </a:ext>
            </a:extLst>
          </p:cNvPr>
          <p:cNvSpPr txBox="1">
            <a:spLocks noChangeArrowheads="1"/>
          </p:cNvSpPr>
          <p:nvPr>
            <p:custDataLst>
              <p:tags r:id="rId3"/>
            </p:custDataLst>
          </p:nvPr>
        </p:nvSpPr>
        <p:spPr bwMode="auto">
          <a:xfrm>
            <a:off x="1828800" y="2786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0420" name="文本框 4">
            <a:extLst>
              <a:ext uri="{FF2B5EF4-FFF2-40B4-BE49-F238E27FC236}">
                <a16:creationId xmlns:a16="http://schemas.microsoft.com/office/drawing/2014/main" id="{313A5044-5753-47F7-AC42-B5F53A0BC4EF}"/>
              </a:ext>
            </a:extLst>
          </p:cNvPr>
          <p:cNvSpPr txBox="1">
            <a:spLocks noChangeArrowheads="1"/>
          </p:cNvSpPr>
          <p:nvPr>
            <p:custDataLst>
              <p:tags r:id="rId4"/>
            </p:custDataLst>
          </p:nvPr>
        </p:nvSpPr>
        <p:spPr bwMode="auto">
          <a:xfrm>
            <a:off x="1828800" y="3643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IV</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0421" name="文本框 5">
            <a:extLst>
              <a:ext uri="{FF2B5EF4-FFF2-40B4-BE49-F238E27FC236}">
                <a16:creationId xmlns:a16="http://schemas.microsoft.com/office/drawing/2014/main" id="{5A76D340-642B-42B6-9F97-188E20E7C46A}"/>
              </a:ext>
            </a:extLst>
          </p:cNvPr>
          <p:cNvSpPr txBox="1">
            <a:spLocks noChangeArrowheads="1"/>
          </p:cNvSpPr>
          <p:nvPr>
            <p:custDataLst>
              <p:tags r:id="rId5"/>
            </p:custDataLst>
          </p:nvPr>
        </p:nvSpPr>
        <p:spPr bwMode="auto">
          <a:xfrm>
            <a:off x="1828800" y="45005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0422" name="文本框 6">
            <a:extLst>
              <a:ext uri="{FF2B5EF4-FFF2-40B4-BE49-F238E27FC236}">
                <a16:creationId xmlns:a16="http://schemas.microsoft.com/office/drawing/2014/main" id="{DDD39CC1-8340-439E-9071-35FECC0C6205}"/>
              </a:ext>
            </a:extLst>
          </p:cNvPr>
          <p:cNvSpPr txBox="1">
            <a:spLocks noChangeArrowheads="1"/>
          </p:cNvSpPr>
          <p:nvPr>
            <p:custDataLst>
              <p:tags r:id="rId6"/>
            </p:custDataLst>
          </p:nvPr>
        </p:nvSpPr>
        <p:spPr bwMode="auto">
          <a:xfrm>
            <a:off x="1828800" y="53578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IV</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椭圆 7">
            <a:extLst>
              <a:ext uri="{FF2B5EF4-FFF2-40B4-BE49-F238E27FC236}">
                <a16:creationId xmlns:a16="http://schemas.microsoft.com/office/drawing/2014/main" id="{8D780DBC-FF78-44E9-B525-CF4F9A6BCC0E}"/>
              </a:ext>
            </a:extLst>
          </p:cNvPr>
          <p:cNvSpPr>
            <a:spLocks noChangeAspect="1"/>
          </p:cNvSpPr>
          <p:nvPr>
            <p:custDataLst>
              <p:tags r:id="rId7"/>
            </p:custDataLst>
          </p:nvPr>
        </p:nvSpPr>
        <p:spPr>
          <a:xfrm>
            <a:off x="1114425" y="28495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A8F7FD2C-1306-464D-BCA4-F0F85FE78D5B}"/>
              </a:ext>
            </a:extLst>
          </p:cNvPr>
          <p:cNvSpPr>
            <a:spLocks noChangeAspect="1"/>
          </p:cNvSpPr>
          <p:nvPr>
            <p:custDataLst>
              <p:tags r:id="rId8"/>
            </p:custDataLst>
          </p:nvPr>
        </p:nvSpPr>
        <p:spPr>
          <a:xfrm>
            <a:off x="1114425" y="37068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134FC812-73E6-40AF-947E-10F292224CE3}"/>
              </a:ext>
            </a:extLst>
          </p:cNvPr>
          <p:cNvSpPr>
            <a:spLocks noChangeAspect="1"/>
          </p:cNvSpPr>
          <p:nvPr>
            <p:custDataLst>
              <p:tags r:id="rId9"/>
            </p:custDataLst>
          </p:nvPr>
        </p:nvSpPr>
        <p:spPr>
          <a:xfrm>
            <a:off x="1114425" y="45640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a:extLst>
              <a:ext uri="{FF2B5EF4-FFF2-40B4-BE49-F238E27FC236}">
                <a16:creationId xmlns:a16="http://schemas.microsoft.com/office/drawing/2014/main" id="{06055344-F9CB-4B1E-B61B-0C6AAF1A00D2}"/>
              </a:ext>
            </a:extLst>
          </p:cNvPr>
          <p:cNvSpPr/>
          <p:nvPr>
            <p:custDataLst>
              <p:tags r:id="rId10"/>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18" name="矩形 17">
            <a:extLst>
              <a:ext uri="{FF2B5EF4-FFF2-40B4-BE49-F238E27FC236}">
                <a16:creationId xmlns:a16="http://schemas.microsoft.com/office/drawing/2014/main" id="{A96713B2-B0B5-492A-9E29-285C6D85B171}"/>
              </a:ext>
            </a:extLst>
          </p:cNvPr>
          <p:cNvSpPr/>
          <p:nvPr>
            <p:custDataLst>
              <p:tags r:id="rId11"/>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0428" name="文本框 22">
            <a:extLst>
              <a:ext uri="{FF2B5EF4-FFF2-40B4-BE49-F238E27FC236}">
                <a16:creationId xmlns:a16="http://schemas.microsoft.com/office/drawing/2014/main" id="{9B493195-B961-4447-B994-A99338173CE2}"/>
              </a:ext>
            </a:extLst>
          </p:cNvPr>
          <p:cNvSpPr txBox="1">
            <a:spLocks noChangeArrowheads="1"/>
          </p:cNvSpPr>
          <p:nvPr>
            <p:custDataLst>
              <p:tags r:id="rId12"/>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60429" name="文本框 23">
            <a:extLst>
              <a:ext uri="{FF2B5EF4-FFF2-40B4-BE49-F238E27FC236}">
                <a16:creationId xmlns:a16="http://schemas.microsoft.com/office/drawing/2014/main" id="{62C7F3D8-446E-4B65-BD43-4BAC112F5603}"/>
              </a:ext>
            </a:extLst>
          </p:cNvPr>
          <p:cNvSpPr txBox="1">
            <a:spLocks noChangeArrowheads="1"/>
          </p:cNvSpPr>
          <p:nvPr>
            <p:custDataLst>
              <p:tags r:id="rId13"/>
            </p:custDataLst>
          </p:nvPr>
        </p:nvSpPr>
        <p:spPr bwMode="auto">
          <a:xfrm>
            <a:off x="9779001" y="1270000"/>
            <a:ext cx="3332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6" name="椭圆 25">
            <a:extLst>
              <a:ext uri="{FF2B5EF4-FFF2-40B4-BE49-F238E27FC236}">
                <a16:creationId xmlns:a16="http://schemas.microsoft.com/office/drawing/2014/main" id="{B9F0BAB1-DA17-40B1-B0EB-C192DF26E0F7}"/>
              </a:ext>
            </a:extLst>
          </p:cNvPr>
          <p:cNvSpPr>
            <a:spLocks noChangeAspect="1"/>
          </p:cNvSpPr>
          <p:nvPr>
            <p:custDataLst>
              <p:tags r:id="rId14"/>
            </p:custDataLst>
          </p:nvPr>
        </p:nvSpPr>
        <p:spPr>
          <a:xfrm>
            <a:off x="1123950" y="53578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60431" name="组合 21">
            <a:extLst>
              <a:ext uri="{FF2B5EF4-FFF2-40B4-BE49-F238E27FC236}">
                <a16:creationId xmlns:a16="http://schemas.microsoft.com/office/drawing/2014/main" id="{5739B379-6107-4402-9BA3-A86AD2BEFDA1}"/>
              </a:ext>
            </a:extLst>
          </p:cNvPr>
          <p:cNvGrpSpPr>
            <a:grpSpLocks/>
          </p:cNvGrpSpPr>
          <p:nvPr>
            <p:custDataLst>
              <p:tags r:id="rId15"/>
            </p:custDataLst>
          </p:nvPr>
        </p:nvGrpSpPr>
        <p:grpSpPr bwMode="auto">
          <a:xfrm>
            <a:off x="9537700" y="0"/>
            <a:ext cx="3814763" cy="647700"/>
            <a:chOff x="9537700" y="0"/>
            <a:chExt cx="3815080" cy="647700"/>
          </a:xfrm>
        </p:grpSpPr>
        <p:sp>
          <p:nvSpPr>
            <p:cNvPr id="19" name="RemarkBack">
              <a:extLst>
                <a:ext uri="{FF2B5EF4-FFF2-40B4-BE49-F238E27FC236}">
                  <a16:creationId xmlns:a16="http://schemas.microsoft.com/office/drawing/2014/main" id="{6EC4B08C-893A-4896-B8FD-A8A584F54157}"/>
                </a:ext>
              </a:extLst>
            </p:cNvPr>
            <p:cNvSpPr/>
            <p:nvPr>
              <p:custDataLst>
                <p:tags r:id="rId26"/>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RemarkBlock">
              <a:extLst>
                <a:ext uri="{FF2B5EF4-FFF2-40B4-BE49-F238E27FC236}">
                  <a16:creationId xmlns:a16="http://schemas.microsoft.com/office/drawing/2014/main" id="{8D4F67D7-77AA-4EBB-84A9-EA84F0570312}"/>
                </a:ext>
              </a:extLst>
            </p:cNvPr>
            <p:cNvSpPr/>
            <p:nvPr>
              <p:custDataLst>
                <p:tags r:id="rId27"/>
              </p:custDataLst>
            </p:nvPr>
          </p:nvSpPr>
          <p:spPr>
            <a:xfrm>
              <a:off x="9537700" y="12700"/>
              <a:ext cx="190516"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444" name="RemarkTitleText">
              <a:extLst>
                <a:ext uri="{FF2B5EF4-FFF2-40B4-BE49-F238E27FC236}">
                  <a16:creationId xmlns:a16="http://schemas.microsoft.com/office/drawing/2014/main" id="{798A9262-F712-4F76-A623-10A871DBA528}"/>
                </a:ext>
              </a:extLst>
            </p:cNvPr>
            <p:cNvSpPr txBox="1">
              <a:spLocks noChangeArrowheads="1"/>
            </p:cNvSpPr>
            <p:nvPr>
              <p:custDataLst>
                <p:tags r:id="rId2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A0C514C4-B345-4BBB-9FF3-714EF81EDE16}"/>
              </a:ext>
            </a:extLst>
          </p:cNvPr>
          <p:cNvSpPr/>
          <p:nvPr>
            <p:custDataLst>
              <p:tags r:id="rId16"/>
            </p:custDataLst>
          </p:nvPr>
        </p:nvSpPr>
        <p:spPr>
          <a:xfrm>
            <a:off x="9537700" y="12700"/>
            <a:ext cx="3814763"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RemarkBlock">
            <a:extLst>
              <a:ext uri="{FF2B5EF4-FFF2-40B4-BE49-F238E27FC236}">
                <a16:creationId xmlns:a16="http://schemas.microsoft.com/office/drawing/2014/main" id="{4F9945BB-EFDF-45DD-A5F8-6CC83B06CC43}"/>
              </a:ext>
            </a:extLst>
          </p:cNvPr>
          <p:cNvSpPr/>
          <p:nvPr>
            <p:custDataLst>
              <p:tags r:id="rId17"/>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434" name="RemarkTitleText">
            <a:extLst>
              <a:ext uri="{FF2B5EF4-FFF2-40B4-BE49-F238E27FC236}">
                <a16:creationId xmlns:a16="http://schemas.microsoft.com/office/drawing/2014/main" id="{3AF19DB3-2556-4715-A4AE-8AF534809625}"/>
              </a:ext>
            </a:extLst>
          </p:cNvPr>
          <p:cNvSpPr txBox="1">
            <a:spLocks noChangeArrowheads="1"/>
          </p:cNvSpPr>
          <p:nvPr>
            <p:custDataLst>
              <p:tags r:id="rId1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60435" name="组合 16">
            <a:extLst>
              <a:ext uri="{FF2B5EF4-FFF2-40B4-BE49-F238E27FC236}">
                <a16:creationId xmlns:a16="http://schemas.microsoft.com/office/drawing/2014/main" id="{40DF5A43-2F45-440A-9B5E-2EAA782814B1}"/>
              </a:ext>
            </a:extLst>
          </p:cNvPr>
          <p:cNvGrpSpPr>
            <a:grpSpLocks/>
          </p:cNvGrpSpPr>
          <p:nvPr>
            <p:custDataLst>
              <p:tags r:id="rId19"/>
            </p:custDataLst>
          </p:nvPr>
        </p:nvGrpSpPr>
        <p:grpSpPr bwMode="auto">
          <a:xfrm>
            <a:off x="0" y="0"/>
            <a:ext cx="9144000" cy="635000"/>
            <a:chOff x="0" y="0"/>
            <a:chExt cx="9144000" cy="635000"/>
          </a:xfrm>
        </p:grpSpPr>
        <p:sp>
          <p:nvSpPr>
            <p:cNvPr id="13" name="TitleBackground">
              <a:extLst>
                <a:ext uri="{FF2B5EF4-FFF2-40B4-BE49-F238E27FC236}">
                  <a16:creationId xmlns:a16="http://schemas.microsoft.com/office/drawing/2014/main" id="{9384AD95-6B04-437E-8210-BB09EF701F9F}"/>
                </a:ext>
              </a:extLst>
            </p:cNvPr>
            <p:cNvSpPr/>
            <p:nvPr>
              <p:custDataLst>
                <p:tags r:id="rId22"/>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ColorBlock">
              <a:extLst>
                <a:ext uri="{FF2B5EF4-FFF2-40B4-BE49-F238E27FC236}">
                  <a16:creationId xmlns:a16="http://schemas.microsoft.com/office/drawing/2014/main" id="{4EF53EB4-BC89-4D69-A15E-415E47426814}"/>
                </a:ext>
              </a:extLst>
            </p:cNvPr>
            <p:cNvSpPr/>
            <p:nvPr>
              <p:custDataLst>
                <p:tags r:id="rId23"/>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440" name="TypeText">
              <a:extLst>
                <a:ext uri="{FF2B5EF4-FFF2-40B4-BE49-F238E27FC236}">
                  <a16:creationId xmlns:a16="http://schemas.microsoft.com/office/drawing/2014/main" id="{D04B7849-0ABF-4236-AF62-1AF1EADDDA05}"/>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60441" name="TipText">
              <a:extLst>
                <a:ext uri="{FF2B5EF4-FFF2-40B4-BE49-F238E27FC236}">
                  <a16:creationId xmlns:a16="http://schemas.microsoft.com/office/drawing/2014/main" id="{468FAB09-3050-429F-98CE-27A30603AFB3}"/>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0436" name="图片 1">
            <a:extLst>
              <a:ext uri="{FF2B5EF4-FFF2-40B4-BE49-F238E27FC236}">
                <a16:creationId xmlns:a16="http://schemas.microsoft.com/office/drawing/2014/main" id="{21142A22-B5E2-476D-BC83-71A31A53082A}"/>
              </a:ext>
            </a:extLst>
          </p:cNvPr>
          <p:cNvPicPr>
            <a:picLocks/>
          </p:cNvPicPr>
          <p:nvPr>
            <p:custDataLst>
              <p:tags r:id="rId20"/>
            </p:custDataLst>
          </p:nvPr>
        </p:nvPicPr>
        <p:blipFill>
          <a:blip r:embed="rId31">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37" name="文本框 24">
            <a:extLst>
              <a:ext uri="{FF2B5EF4-FFF2-40B4-BE49-F238E27FC236}">
                <a16:creationId xmlns:a16="http://schemas.microsoft.com/office/drawing/2014/main" id="{FDFA11BF-D037-426D-93F0-659667FA73DE}"/>
              </a:ext>
            </a:extLst>
          </p:cNvPr>
          <p:cNvSpPr txBox="1">
            <a:spLocks noChangeArrowheads="1"/>
          </p:cNvSpPr>
          <p:nvPr>
            <p:custDataLst>
              <p:tags r:id="rId21"/>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此题未设答案</a:t>
            </a:r>
          </a:p>
        </p:txBody>
      </p:sp>
    </p:spTree>
    <p:custDataLst>
      <p:tags r:id="rId1"/>
    </p:custDataLst>
    <p:extLst>
      <p:ext uri="{BB962C8B-B14F-4D97-AF65-F5344CB8AC3E}">
        <p14:creationId xmlns:p14="http://schemas.microsoft.com/office/powerpoint/2010/main" val="5719044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6E27A70B-3359-4C98-AD68-2E5D2211C3A7}"/>
              </a:ext>
            </a:extLst>
          </p:cNvPr>
          <p:cNvSpPr>
            <a:spLocks noGrp="1"/>
          </p:cNvSpPr>
          <p:nvPr>
            <p:ph type="title" idx="4294967295"/>
          </p:nvPr>
        </p:nvSpPr>
        <p:spPr>
          <a:xfrm>
            <a:off x="900113" y="404813"/>
            <a:ext cx="7772400" cy="1143000"/>
          </a:xfrm>
          <a:ln>
            <a:miter/>
          </a:ln>
        </p:spPr>
        <p:txBody>
          <a:bodyPr/>
          <a:lstStyle/>
          <a:p>
            <a:pPr>
              <a:defRPr/>
            </a:pPr>
            <a:r>
              <a:rPr lang="zh-CN" altLang="en-US" noProof="1" smtClean="0">
                <a:solidFill>
                  <a:srgbClr val="0000FF"/>
                </a:solidFill>
                <a:effectLst>
                  <a:outerShdw blurRad="38100" dist="38100" dir="2700000">
                    <a:srgbClr val="C0C0C0"/>
                  </a:outerShdw>
                </a:effectLst>
                <a:latin typeface="华文隶书" pitchFamily="2" charset="-122"/>
                <a:ea typeface="华文隶书" pitchFamily="2" charset="-122"/>
              </a:rPr>
              <a:t>单道</a:t>
            </a:r>
            <a:r>
              <a:rPr lang="zh-CN" altLang="en-US" noProof="1">
                <a:solidFill>
                  <a:srgbClr val="0000FF"/>
                </a:solidFill>
                <a:effectLst>
                  <a:outerShdw blurRad="38100" dist="38100" dir="2700000">
                    <a:srgbClr val="C0C0C0"/>
                  </a:outerShdw>
                </a:effectLst>
                <a:latin typeface="华文隶书" pitchFamily="2" charset="-122"/>
                <a:ea typeface="华文隶书" pitchFamily="2" charset="-122"/>
              </a:rPr>
              <a:t>批处理</a:t>
            </a:r>
            <a:r>
              <a:rPr lang="zh-CN" altLang="en-US" noProof="1" smtClean="0">
                <a:solidFill>
                  <a:srgbClr val="0000FF"/>
                </a:solidFill>
                <a:effectLst>
                  <a:outerShdw blurRad="38100" dist="38100" dir="2700000">
                    <a:srgbClr val="C0C0C0"/>
                  </a:outerShdw>
                </a:effectLst>
                <a:latin typeface="华文隶书" pitchFamily="2" charset="-122"/>
                <a:ea typeface="华文隶书" pitchFamily="2" charset="-122"/>
              </a:rPr>
              <a:t>系统</a:t>
            </a:r>
            <a:r>
              <a:rPr lang="en-US" altLang="zh-CN" noProof="1" smtClean="0">
                <a:solidFill>
                  <a:srgbClr val="0000FF"/>
                </a:solidFill>
                <a:effectLst>
                  <a:outerShdw blurRad="38100" dist="38100" dir="2700000">
                    <a:srgbClr val="C0C0C0"/>
                  </a:outerShdw>
                </a:effectLst>
                <a:latin typeface="华文隶书" pitchFamily="2" charset="-122"/>
                <a:ea typeface="华文隶书" pitchFamily="2" charset="-122"/>
              </a:rPr>
              <a:t>—</a:t>
            </a:r>
            <a:r>
              <a:rPr lang="zh-CN" altLang="en-US" noProof="1" smtClean="0">
                <a:solidFill>
                  <a:srgbClr val="0000FF"/>
                </a:solidFill>
                <a:effectLst>
                  <a:outerShdw blurRad="38100" dist="38100" dir="2700000">
                    <a:srgbClr val="C0C0C0"/>
                  </a:outerShdw>
                </a:effectLst>
                <a:latin typeface="华文隶书" pitchFamily="2" charset="-122"/>
                <a:ea typeface="华文隶书" pitchFamily="2" charset="-122"/>
              </a:rPr>
              <a:t>小结</a:t>
            </a:r>
            <a:endParaRPr lang="zh-CN" altLang="en-US" noProof="1">
              <a:solidFill>
                <a:srgbClr val="0000FF"/>
              </a:solidFill>
              <a:effectLst>
                <a:outerShdw blurRad="38100" dist="38100" dir="2700000">
                  <a:srgbClr val="C0C0C0"/>
                </a:outerShdw>
              </a:effectLst>
              <a:latin typeface="华文隶书" pitchFamily="2" charset="-122"/>
              <a:ea typeface="华文隶书" pitchFamily="2" charset="-122"/>
            </a:endParaRPr>
          </a:p>
        </p:txBody>
      </p:sp>
      <p:sp>
        <p:nvSpPr>
          <p:cNvPr id="113667" name="Rectangle 3">
            <a:extLst>
              <a:ext uri="{FF2B5EF4-FFF2-40B4-BE49-F238E27FC236}">
                <a16:creationId xmlns:a16="http://schemas.microsoft.com/office/drawing/2014/main" id="{883E839F-B76A-45E1-B7C6-0ED9B9FDE897}"/>
              </a:ext>
            </a:extLst>
          </p:cNvPr>
          <p:cNvSpPr>
            <a:spLocks noGrp="1" noChangeArrowheads="1"/>
          </p:cNvSpPr>
          <p:nvPr>
            <p:ph type="body" idx="4294967295"/>
          </p:nvPr>
        </p:nvSpPr>
        <p:spPr>
          <a:xfrm>
            <a:off x="408373" y="1764506"/>
            <a:ext cx="8583227" cy="4114800"/>
          </a:xfrm>
        </p:spPr>
        <p:txBody>
          <a:bodyPr/>
          <a:lstStyle/>
          <a:p>
            <a:pPr algn="just">
              <a:lnSpc>
                <a:spcPct val="110000"/>
              </a:lnSpc>
              <a:buFont typeface="Wingdings" panose="05000000000000000000" pitchFamily="2" charset="2"/>
              <a:buNone/>
            </a:pPr>
            <a:r>
              <a:rPr lang="zh-CN" altLang="en-US" sz="2400" b="1" dirty="0">
                <a:solidFill>
                  <a:srgbClr val="FF0000"/>
                </a:solidFill>
              </a:rPr>
              <a:t>1、工作流程</a:t>
            </a:r>
            <a:r>
              <a:rPr lang="zh-CN" altLang="en-US" sz="2400" b="1" dirty="0"/>
              <a:t>：</a:t>
            </a:r>
          </a:p>
          <a:p>
            <a:pPr algn="just">
              <a:lnSpc>
                <a:spcPct val="110000"/>
              </a:lnSpc>
              <a:buFont typeface="Wingdings" panose="05000000000000000000" pitchFamily="2" charset="2"/>
              <a:buNone/>
            </a:pPr>
            <a:r>
              <a:rPr lang="zh-CN" altLang="en-US" sz="2400" b="1" dirty="0"/>
              <a:t>   </a:t>
            </a:r>
            <a:r>
              <a:rPr lang="zh-CN" altLang="en-US" sz="1800" b="1" dirty="0"/>
              <a:t>（1）</a:t>
            </a:r>
            <a:r>
              <a:rPr lang="zh-CN" altLang="en-US" sz="1800" b="1" dirty="0">
                <a:solidFill>
                  <a:srgbClr val="7030A0"/>
                </a:solidFill>
              </a:rPr>
              <a:t>作业</a:t>
            </a:r>
            <a:r>
              <a:rPr lang="zh-CN" altLang="en-US" sz="1800" b="1" dirty="0"/>
              <a:t>合成一批输入到外存上，同时在系统中配上监控程序（ </a:t>
            </a:r>
            <a:r>
              <a:rPr lang="zh-CN" altLang="en-US" sz="1800" b="1" dirty="0" smtClean="0"/>
              <a:t>monitor）</a:t>
            </a:r>
            <a:r>
              <a:rPr lang="zh-CN" altLang="en-US" sz="1800" b="1" dirty="0"/>
              <a:t>。</a:t>
            </a:r>
          </a:p>
          <a:p>
            <a:pPr algn="just">
              <a:lnSpc>
                <a:spcPct val="110000"/>
              </a:lnSpc>
              <a:buFont typeface="Wingdings" panose="05000000000000000000" pitchFamily="2" charset="2"/>
              <a:buNone/>
            </a:pPr>
            <a:r>
              <a:rPr lang="zh-CN" altLang="en-US" sz="1800" b="1" dirty="0"/>
              <a:t>     （2）monitor将作业逐个送入内存并运行。</a:t>
            </a:r>
          </a:p>
          <a:p>
            <a:pPr algn="just">
              <a:lnSpc>
                <a:spcPct val="110000"/>
              </a:lnSpc>
              <a:buSzPct val="140000"/>
              <a:buFont typeface="Monotype Sorts" pitchFamily="2" charset="2"/>
              <a:buNone/>
            </a:pPr>
            <a:r>
              <a:rPr lang="zh-CN" altLang="en-US" sz="2400" b="1" dirty="0">
                <a:solidFill>
                  <a:srgbClr val="FF0000"/>
                </a:solidFill>
              </a:rPr>
              <a:t>2、特征：</a:t>
            </a:r>
            <a:r>
              <a:rPr lang="zh-CN" altLang="en-US" sz="1800" b="1" dirty="0"/>
              <a:t>（1）自动性  （2）顺序性     （3）单道性</a:t>
            </a:r>
          </a:p>
          <a:p>
            <a:pPr algn="just">
              <a:lnSpc>
                <a:spcPct val="110000"/>
              </a:lnSpc>
              <a:buSzPct val="140000"/>
              <a:buFont typeface="Monotype Sorts" pitchFamily="2" charset="2"/>
              <a:buNone/>
            </a:pPr>
            <a:r>
              <a:rPr lang="zh-CN" altLang="en-US" sz="2400" b="1" dirty="0">
                <a:solidFill>
                  <a:srgbClr val="FF0000"/>
                </a:solidFill>
              </a:rPr>
              <a:t>3、优点：</a:t>
            </a:r>
            <a:r>
              <a:rPr lang="zh-CN" altLang="en-US" sz="1800" b="1" dirty="0"/>
              <a:t>减少了人工操作的时间，提高机器的利用率和系统吞吐量。</a:t>
            </a:r>
          </a:p>
          <a:p>
            <a:pPr algn="just">
              <a:lnSpc>
                <a:spcPct val="130000"/>
              </a:lnSpc>
              <a:buFont typeface="Wingdings" panose="05000000000000000000" pitchFamily="2" charset="2"/>
              <a:buNone/>
            </a:pPr>
            <a:r>
              <a:rPr lang="zh-CN" altLang="en-US" sz="2400" b="1" dirty="0">
                <a:solidFill>
                  <a:srgbClr val="FF0000"/>
                </a:solidFill>
              </a:rPr>
              <a:t>4、缺点：</a:t>
            </a:r>
            <a:r>
              <a:rPr lang="zh-CN" altLang="en-US" sz="1800" b="1" dirty="0"/>
              <a:t>对某些作业来说，</a:t>
            </a:r>
            <a:r>
              <a:rPr lang="zh-CN" altLang="en-US" sz="1800" b="1" dirty="0">
                <a:solidFill>
                  <a:srgbClr val="0070C0"/>
                </a:solidFill>
              </a:rPr>
              <a:t>当它发出输入/输出请求后，CPU必须等待I/O的完成</a:t>
            </a:r>
            <a:r>
              <a:rPr lang="zh-CN" altLang="en-US" sz="1800" b="1" dirty="0"/>
              <a:t>，特别因为I/O设备的低速性，从而使机器的利用率很低。 </a:t>
            </a:r>
          </a:p>
        </p:txBody>
      </p:sp>
      <p:sp>
        <p:nvSpPr>
          <p:cNvPr id="113669" name="Text Box 5">
            <a:hlinkClick r:id="rId2" action="ppaction://hlinksldjump"/>
            <a:extLst>
              <a:ext uri="{FF2B5EF4-FFF2-40B4-BE49-F238E27FC236}">
                <a16:creationId xmlns:a16="http://schemas.microsoft.com/office/drawing/2014/main" id="{AEEB7446-87AD-4A4A-93FA-D43422641F5E}"/>
              </a:ext>
            </a:extLst>
          </p:cNvPr>
          <p:cNvSpPr txBox="1">
            <a:spLocks noChangeArrowheads="1"/>
          </p:cNvSpPr>
          <p:nvPr/>
        </p:nvSpPr>
        <p:spPr bwMode="auto">
          <a:xfrm>
            <a:off x="8305800" y="60960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r">
              <a:spcBef>
                <a:spcPct val="50000"/>
              </a:spcBef>
              <a:buClrTx/>
              <a:buSzTx/>
              <a:buFont typeface="Arial" panose="020B0604020202020204" pitchFamily="34" charset="0"/>
              <a:buNone/>
            </a:pPr>
            <a:r>
              <a:rPr lang="zh-CN" altLang="en-US" sz="1600" b="1">
                <a:latin typeface="Times New Roman" panose="02020603050405020304" pitchFamily="18" charset="0"/>
              </a:rPr>
              <a:t>返回</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36FDCAFD-A0E6-4969-89EC-7B684A2EE63D}"/>
              </a:ext>
            </a:extLst>
          </p:cNvPr>
          <p:cNvSpPr>
            <a:spLocks noGrp="1"/>
          </p:cNvSpPr>
          <p:nvPr>
            <p:ph type="title" idx="4294967295"/>
          </p:nvPr>
        </p:nvSpPr>
        <p:spPr>
          <a:xfrm>
            <a:off x="1371600" y="533400"/>
            <a:ext cx="6116638" cy="914400"/>
          </a:xfrm>
          <a:ln>
            <a:miter/>
          </a:ln>
        </p:spPr>
        <p:txBody>
          <a:bodyPr/>
          <a:lstStyle/>
          <a:p>
            <a:pPr>
              <a:defRPr/>
            </a:pPr>
            <a:r>
              <a:rPr lang="zh-CN" altLang="en-US" noProof="1">
                <a:solidFill>
                  <a:srgbClr val="0000FF"/>
                </a:solidFill>
                <a:effectLst>
                  <a:outerShdw blurRad="38100" dist="38100" dir="2700000">
                    <a:srgbClr val="C0C0C0"/>
                  </a:outerShdw>
                </a:effectLst>
                <a:latin typeface="华文隶书" pitchFamily="2" charset="-122"/>
                <a:ea typeface="华文隶书" pitchFamily="2" charset="-122"/>
              </a:rPr>
              <a:t>多道批处理</a:t>
            </a:r>
            <a:r>
              <a:rPr lang="zh-CN" altLang="en-US" noProof="1" smtClean="0">
                <a:solidFill>
                  <a:srgbClr val="0000FF"/>
                </a:solidFill>
                <a:effectLst>
                  <a:outerShdw blurRad="38100" dist="38100" dir="2700000">
                    <a:srgbClr val="C0C0C0"/>
                  </a:outerShdw>
                </a:effectLst>
                <a:latin typeface="华文隶书" pitchFamily="2" charset="-122"/>
                <a:ea typeface="华文隶书" pitchFamily="2" charset="-122"/>
              </a:rPr>
              <a:t>系统</a:t>
            </a:r>
            <a:r>
              <a:rPr lang="en-US" altLang="zh-CN" noProof="1" smtClean="0">
                <a:solidFill>
                  <a:srgbClr val="0000FF"/>
                </a:solidFill>
                <a:effectLst>
                  <a:outerShdw blurRad="38100" dist="38100" dir="2700000">
                    <a:srgbClr val="C0C0C0"/>
                  </a:outerShdw>
                </a:effectLst>
                <a:latin typeface="华文隶书" pitchFamily="2" charset="-122"/>
                <a:ea typeface="华文隶书" pitchFamily="2" charset="-122"/>
              </a:rPr>
              <a:t>—</a:t>
            </a:r>
            <a:r>
              <a:rPr lang="zh-CN" altLang="en-US" noProof="1" smtClean="0">
                <a:solidFill>
                  <a:srgbClr val="0000FF"/>
                </a:solidFill>
                <a:effectLst>
                  <a:outerShdw blurRad="38100" dist="38100" dir="2700000">
                    <a:srgbClr val="C0C0C0"/>
                  </a:outerShdw>
                </a:effectLst>
                <a:latin typeface="华文隶书" pitchFamily="2" charset="-122"/>
                <a:ea typeface="华文隶书" pitchFamily="2" charset="-122"/>
              </a:rPr>
              <a:t>小结</a:t>
            </a:r>
            <a:endParaRPr lang="zh-CN" altLang="en-US" noProof="1">
              <a:solidFill>
                <a:srgbClr val="0000FF"/>
              </a:solidFill>
              <a:effectLst>
                <a:outerShdw blurRad="38100" dist="38100" dir="2700000">
                  <a:srgbClr val="C0C0C0"/>
                </a:outerShdw>
              </a:effectLst>
              <a:latin typeface="华文隶书" pitchFamily="2" charset="-122"/>
              <a:ea typeface="华文隶书" pitchFamily="2" charset="-122"/>
            </a:endParaRPr>
          </a:p>
        </p:txBody>
      </p:sp>
      <p:sp>
        <p:nvSpPr>
          <p:cNvPr id="114691" name="Rectangle 3">
            <a:extLst>
              <a:ext uri="{FF2B5EF4-FFF2-40B4-BE49-F238E27FC236}">
                <a16:creationId xmlns:a16="http://schemas.microsoft.com/office/drawing/2014/main" id="{44AA02D4-8A34-4FDF-BA78-32F387E1386E}"/>
              </a:ext>
            </a:extLst>
          </p:cNvPr>
          <p:cNvSpPr>
            <a:spLocks noGrp="1" noChangeArrowheads="1"/>
          </p:cNvSpPr>
          <p:nvPr>
            <p:ph type="body" idx="4294967295"/>
          </p:nvPr>
        </p:nvSpPr>
        <p:spPr>
          <a:xfrm>
            <a:off x="1219200" y="1752600"/>
            <a:ext cx="7467600" cy="4953000"/>
          </a:xfrm>
        </p:spPr>
        <p:txBody>
          <a:bodyPr/>
          <a:lstStyle/>
          <a:p>
            <a:pPr>
              <a:lnSpc>
                <a:spcPct val="120000"/>
              </a:lnSpc>
            </a:pPr>
            <a:r>
              <a:rPr lang="zh-CN" altLang="en-US" sz="2000" b="1" dirty="0">
                <a:solidFill>
                  <a:srgbClr val="9900FF"/>
                </a:solidFill>
                <a:latin typeface="楷体_GB2312" pitchFamily="1" charset="-122"/>
                <a:ea typeface="楷体_GB2312" pitchFamily="1" charset="-122"/>
              </a:rPr>
              <a:t>特征：</a:t>
            </a:r>
            <a:r>
              <a:rPr lang="zh-CN" altLang="en-US" sz="1600" b="1" dirty="0">
                <a:latin typeface="楷体_GB2312" pitchFamily="1" charset="-122"/>
                <a:ea typeface="楷体_GB2312" pitchFamily="1" charset="-122"/>
              </a:rPr>
              <a:t>（1）调度性     （2）无序性   （3）多道性</a:t>
            </a:r>
          </a:p>
          <a:p>
            <a:pPr>
              <a:lnSpc>
                <a:spcPct val="120000"/>
              </a:lnSpc>
              <a:spcBef>
                <a:spcPct val="0"/>
              </a:spcBef>
            </a:pPr>
            <a:r>
              <a:rPr lang="zh-CN" altLang="en-US" sz="2000" b="1" dirty="0">
                <a:solidFill>
                  <a:srgbClr val="9900FF"/>
                </a:solidFill>
                <a:latin typeface="楷体_GB2312" pitchFamily="1" charset="-122"/>
                <a:ea typeface="楷体_GB2312" pitchFamily="1" charset="-122"/>
              </a:rPr>
              <a:t>优点：</a:t>
            </a:r>
            <a:r>
              <a:rPr lang="zh-CN" altLang="en-US" sz="1600" b="1" dirty="0">
                <a:latin typeface="楷体_GB2312" pitchFamily="1" charset="-122"/>
                <a:ea typeface="楷体_GB2312" pitchFamily="1" charset="-122"/>
              </a:rPr>
              <a:t>（1）资源的利用率高   （2）系统吞吐量大</a:t>
            </a:r>
          </a:p>
          <a:p>
            <a:pPr>
              <a:lnSpc>
                <a:spcPct val="120000"/>
              </a:lnSpc>
              <a:spcBef>
                <a:spcPct val="0"/>
              </a:spcBef>
            </a:pPr>
            <a:r>
              <a:rPr lang="zh-CN" altLang="en-US" sz="2000" b="1" dirty="0">
                <a:solidFill>
                  <a:srgbClr val="9900FF"/>
                </a:solidFill>
                <a:latin typeface="楷体_GB2312" pitchFamily="1" charset="-122"/>
                <a:ea typeface="楷体_GB2312" pitchFamily="1" charset="-122"/>
              </a:rPr>
              <a:t>缺点：</a:t>
            </a:r>
            <a:r>
              <a:rPr lang="zh-CN" altLang="en-US" sz="1600" b="1" dirty="0">
                <a:latin typeface="楷体_GB2312" pitchFamily="1" charset="-122"/>
                <a:ea typeface="楷体_GB2312" pitchFamily="1" charset="-122"/>
              </a:rPr>
              <a:t>（1）平均周转周期长   （2）无交互能力</a:t>
            </a:r>
          </a:p>
          <a:p>
            <a:pPr>
              <a:lnSpc>
                <a:spcPct val="120000"/>
              </a:lnSpc>
              <a:spcBef>
                <a:spcPct val="0"/>
              </a:spcBef>
            </a:pPr>
            <a:r>
              <a:rPr lang="zh-CN" altLang="en-US" sz="2000" b="1" dirty="0">
                <a:solidFill>
                  <a:srgbClr val="9900FF"/>
                </a:solidFill>
                <a:latin typeface="楷体_GB2312" pitchFamily="1" charset="-122"/>
                <a:ea typeface="楷体_GB2312" pitchFamily="1" charset="-122"/>
              </a:rPr>
              <a:t>需解决问题</a:t>
            </a:r>
          </a:p>
          <a:p>
            <a:pPr>
              <a:lnSpc>
                <a:spcPct val="120000"/>
              </a:lnSpc>
              <a:spcBef>
                <a:spcPct val="0"/>
              </a:spcBef>
              <a:buFont typeface="Wingdings" panose="05000000000000000000" pitchFamily="2" charset="2"/>
              <a:buNone/>
            </a:pPr>
            <a:r>
              <a:rPr lang="zh-CN" altLang="en-US" sz="1800" b="1" dirty="0">
                <a:latin typeface="楷体_GB2312" pitchFamily="1" charset="-122"/>
                <a:ea typeface="楷体_GB2312" pitchFamily="1" charset="-122"/>
              </a:rPr>
              <a:t>       处理机管理、内存管理、I/O设备管理、文件及作业管理问题</a:t>
            </a:r>
          </a:p>
          <a:p>
            <a:pPr>
              <a:lnSpc>
                <a:spcPct val="120000"/>
              </a:lnSpc>
              <a:spcBef>
                <a:spcPct val="0"/>
              </a:spcBef>
            </a:pPr>
            <a:r>
              <a:rPr lang="zh-CN" altLang="en-US" sz="2000" b="1" dirty="0">
                <a:solidFill>
                  <a:srgbClr val="C00000"/>
                </a:solidFill>
                <a:latin typeface="楷体_GB2312" pitchFamily="1" charset="-122"/>
                <a:ea typeface="楷体_GB2312" pitchFamily="1" charset="-122"/>
              </a:rPr>
              <a:t>操作系统的形成</a:t>
            </a:r>
          </a:p>
          <a:p>
            <a:pPr>
              <a:lnSpc>
                <a:spcPct val="120000"/>
              </a:lnSpc>
              <a:spcBef>
                <a:spcPct val="0"/>
              </a:spcBef>
              <a:buFont typeface="Wingdings" panose="05000000000000000000" pitchFamily="2" charset="2"/>
              <a:buNone/>
            </a:pPr>
            <a:r>
              <a:rPr lang="zh-CN" altLang="en-US" sz="1400" b="1" dirty="0">
                <a:latin typeface="楷体_GB2312" pitchFamily="1" charset="-122"/>
                <a:ea typeface="楷体_GB2312" pitchFamily="1" charset="-122"/>
              </a:rPr>
              <a:t>        </a:t>
            </a:r>
            <a:r>
              <a:rPr lang="zh-CN" altLang="en-US" sz="1800" b="1" dirty="0">
                <a:latin typeface="楷体_GB2312" pitchFamily="1" charset="-122"/>
                <a:ea typeface="楷体_GB2312" pitchFamily="1" charset="-122"/>
              </a:rPr>
              <a:t>为解决上述问题，在多道程序系统中增设一组软件以有效加以解决，同时增设</a:t>
            </a:r>
            <a:r>
              <a:rPr lang="zh-CN" altLang="en-US" sz="1800" b="1" dirty="0">
                <a:solidFill>
                  <a:srgbClr val="7030A0"/>
                </a:solidFill>
                <a:latin typeface="楷体_GB2312" pitchFamily="1" charset="-122"/>
                <a:ea typeface="楷体_GB2312" pitchFamily="1" charset="-122"/>
              </a:rPr>
              <a:t>方便用户使用计算机的软件</a:t>
            </a:r>
            <a:r>
              <a:rPr lang="zh-CN" altLang="en-US" sz="1800" b="1" dirty="0">
                <a:latin typeface="楷体_GB2312" pitchFamily="1" charset="-122"/>
                <a:ea typeface="楷体_GB2312" pitchFamily="1" charset="-122"/>
              </a:rPr>
              <a:t>，这样便形成了操作系统。</a:t>
            </a:r>
          </a:p>
          <a:p>
            <a:pPr>
              <a:lnSpc>
                <a:spcPct val="120000"/>
              </a:lnSpc>
              <a:spcBef>
                <a:spcPct val="0"/>
              </a:spcBef>
              <a:buFont typeface="Wingdings" panose="05000000000000000000" pitchFamily="2" charset="2"/>
              <a:buNone/>
            </a:pPr>
            <a:endParaRPr lang="zh-CN" altLang="en-US" sz="1800" b="1" dirty="0">
              <a:latin typeface="楷体_GB2312" pitchFamily="1" charset="-122"/>
              <a:ea typeface="楷体_GB2312" pitchFamily="1" charset="-122"/>
            </a:endParaRPr>
          </a:p>
          <a:p>
            <a:pPr>
              <a:lnSpc>
                <a:spcPct val="120000"/>
              </a:lnSpc>
              <a:spcBef>
                <a:spcPct val="0"/>
              </a:spcBef>
              <a:buFont typeface="Wingdings" panose="05000000000000000000" pitchFamily="2" charset="2"/>
              <a:buNone/>
            </a:pPr>
            <a:r>
              <a:rPr lang="zh-CN" altLang="en-US" sz="1800" b="1" dirty="0">
                <a:solidFill>
                  <a:srgbClr val="FF0000"/>
                </a:solidFill>
                <a:latin typeface="楷体_GB2312" pitchFamily="1" charset="-122"/>
                <a:ea typeface="楷体_GB2312" pitchFamily="1" charset="-122"/>
              </a:rPr>
              <a:t>  操作系统：</a:t>
            </a:r>
            <a:r>
              <a:rPr lang="zh-CN" altLang="en-US" sz="1800" b="1" dirty="0">
                <a:latin typeface="楷体_GB2312" pitchFamily="1" charset="-122"/>
                <a:ea typeface="楷体_GB2312" pitchFamily="1" charset="-122"/>
              </a:rPr>
              <a:t>是一组控制和管理计算机硬件和软件资源，合理地组织计算工作流程，以及方便用户使用的程序集合。</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7454E0A2-0774-46DC-A21B-D3AD5A7431AB}"/>
              </a:ext>
            </a:extLst>
          </p:cNvPr>
          <p:cNvSpPr>
            <a:spLocks noGrp="1"/>
          </p:cNvSpPr>
          <p:nvPr>
            <p:ph type="title" idx="4294967295"/>
          </p:nvPr>
        </p:nvSpPr>
        <p:spPr>
          <a:xfrm>
            <a:off x="1258888" y="333375"/>
            <a:ext cx="5173662" cy="1143000"/>
          </a:xfrm>
          <a:ln>
            <a:miter/>
          </a:ln>
        </p:spPr>
        <p:txBody>
          <a:bodyPr/>
          <a:lstStyle/>
          <a:p>
            <a:pPr>
              <a:defRPr/>
            </a:pPr>
            <a:r>
              <a:rPr lang="zh-CN" altLang="en-US" noProof="1">
                <a:solidFill>
                  <a:srgbClr val="0000FF"/>
                </a:solidFill>
                <a:effectLst>
                  <a:outerShdw blurRad="38100" dist="38100" dir="2700000">
                    <a:srgbClr val="C0C0C0"/>
                  </a:outerShdw>
                </a:effectLst>
                <a:latin typeface="华文隶书" pitchFamily="2" charset="-122"/>
                <a:ea typeface="华文隶书" pitchFamily="2" charset="-122"/>
              </a:rPr>
              <a:t>批处理操作系统优缺点</a:t>
            </a:r>
          </a:p>
        </p:txBody>
      </p:sp>
      <p:sp>
        <p:nvSpPr>
          <p:cNvPr id="115715" name="Rectangle 3">
            <a:extLst>
              <a:ext uri="{FF2B5EF4-FFF2-40B4-BE49-F238E27FC236}">
                <a16:creationId xmlns:a16="http://schemas.microsoft.com/office/drawing/2014/main" id="{87671C30-C2ED-45BB-BEEC-9613402973D1}"/>
              </a:ext>
            </a:extLst>
          </p:cNvPr>
          <p:cNvSpPr>
            <a:spLocks noGrp="1" noChangeArrowheads="1"/>
          </p:cNvSpPr>
          <p:nvPr>
            <p:ph type="body" idx="4294967295"/>
          </p:nvPr>
        </p:nvSpPr>
        <p:spPr>
          <a:xfrm>
            <a:off x="1747838" y="1598613"/>
            <a:ext cx="4032250" cy="4519612"/>
          </a:xfrm>
        </p:spPr>
        <p:txBody>
          <a:bodyPr/>
          <a:lstStyle/>
          <a:p>
            <a:pPr>
              <a:lnSpc>
                <a:spcPct val="120000"/>
              </a:lnSpc>
              <a:buClr>
                <a:schemeClr val="bg2"/>
              </a:buClr>
              <a:buSzPct val="120000"/>
              <a:buFont typeface="Wingdings" panose="05000000000000000000" pitchFamily="2" charset="2"/>
              <a:buChar char="l"/>
            </a:pPr>
            <a:r>
              <a:rPr lang="zh-CN" altLang="en-US" sz="2000">
                <a:latin typeface="楷体_GB2312" pitchFamily="1" charset="-122"/>
                <a:ea typeface="楷体_GB2312" pitchFamily="1" charset="-122"/>
              </a:rPr>
              <a:t>优点：</a:t>
            </a:r>
          </a:p>
          <a:p>
            <a:pPr lvl="2">
              <a:lnSpc>
                <a:spcPct val="120000"/>
              </a:lnSpc>
              <a:buClr>
                <a:srgbClr val="A50021"/>
              </a:buClr>
              <a:buSzPct val="120000"/>
              <a:buFont typeface="Wingdings" panose="05000000000000000000" pitchFamily="2" charset="2"/>
              <a:buChar char="l"/>
            </a:pPr>
            <a:r>
              <a:rPr lang="zh-CN" altLang="en-US" sz="1800">
                <a:latin typeface="楷体_GB2312" pitchFamily="1" charset="-122"/>
                <a:ea typeface="楷体_GB2312" pitchFamily="1" charset="-122"/>
              </a:rPr>
              <a:t>作业流程自动化; </a:t>
            </a:r>
          </a:p>
          <a:p>
            <a:pPr lvl="2">
              <a:lnSpc>
                <a:spcPct val="120000"/>
              </a:lnSpc>
              <a:buClr>
                <a:srgbClr val="A50021"/>
              </a:buClr>
              <a:buSzPct val="120000"/>
              <a:buFont typeface="Wingdings" panose="05000000000000000000" pitchFamily="2" charset="2"/>
              <a:buChar char="l"/>
            </a:pPr>
            <a:r>
              <a:rPr lang="zh-CN" altLang="en-US" sz="1800">
                <a:latin typeface="楷体_GB2312" pitchFamily="1" charset="-122"/>
                <a:ea typeface="楷体_GB2312" pitchFamily="1" charset="-122"/>
              </a:rPr>
              <a:t>效率高</a:t>
            </a:r>
          </a:p>
          <a:p>
            <a:pPr lvl="2">
              <a:lnSpc>
                <a:spcPct val="120000"/>
              </a:lnSpc>
              <a:buClr>
                <a:srgbClr val="A50021"/>
              </a:buClr>
              <a:buSzPct val="120000"/>
              <a:buFont typeface="Wingdings" panose="05000000000000000000" pitchFamily="2" charset="2"/>
              <a:buChar char="l"/>
            </a:pPr>
            <a:r>
              <a:rPr lang="zh-CN" altLang="en-US" sz="1800">
                <a:latin typeface="楷体_GB2312" pitchFamily="1" charset="-122"/>
                <a:ea typeface="楷体_GB2312" pitchFamily="1" charset="-122"/>
              </a:rPr>
              <a:t>吞吐量高</a:t>
            </a:r>
          </a:p>
          <a:p>
            <a:pPr>
              <a:lnSpc>
                <a:spcPct val="120000"/>
              </a:lnSpc>
              <a:buClr>
                <a:schemeClr val="bg2"/>
              </a:buClr>
              <a:buSzPct val="120000"/>
              <a:buFont typeface="Wingdings" panose="05000000000000000000" pitchFamily="2" charset="2"/>
              <a:buChar char="l"/>
            </a:pPr>
            <a:r>
              <a:rPr lang="zh-CN" altLang="en-US" sz="2000">
                <a:latin typeface="楷体_GB2312" pitchFamily="1" charset="-122"/>
                <a:ea typeface="楷体_GB2312" pitchFamily="1" charset="-122"/>
              </a:rPr>
              <a:t>缺点：</a:t>
            </a:r>
          </a:p>
          <a:p>
            <a:pPr lvl="2">
              <a:lnSpc>
                <a:spcPct val="120000"/>
              </a:lnSpc>
              <a:buClr>
                <a:srgbClr val="A50021"/>
              </a:buClr>
              <a:buSzPct val="120000"/>
              <a:buFont typeface="Wingdings" panose="05000000000000000000" pitchFamily="2" charset="2"/>
              <a:buChar char="l"/>
            </a:pPr>
            <a:r>
              <a:rPr lang="zh-CN" altLang="en-US" sz="1800">
                <a:latin typeface="楷体_GB2312" pitchFamily="1" charset="-122"/>
                <a:ea typeface="楷体_GB2312" pitchFamily="1" charset="-122"/>
              </a:rPr>
              <a:t>无交互手段</a:t>
            </a:r>
          </a:p>
          <a:p>
            <a:pPr lvl="2">
              <a:lnSpc>
                <a:spcPct val="120000"/>
              </a:lnSpc>
              <a:buClr>
                <a:srgbClr val="A50021"/>
              </a:buClr>
              <a:buSzPct val="120000"/>
              <a:buFont typeface="Wingdings" panose="05000000000000000000" pitchFamily="2" charset="2"/>
              <a:buChar char="l"/>
            </a:pPr>
            <a:r>
              <a:rPr lang="zh-CN" altLang="en-US" sz="1800">
                <a:latin typeface="楷体_GB2312" pitchFamily="1" charset="-122"/>
                <a:ea typeface="楷体_GB2312" pitchFamily="1" charset="-122"/>
              </a:rPr>
              <a:t>调试程序困难</a:t>
            </a:r>
            <a:endParaRPr lang="zh-CN" altLang="en-US" sz="1800">
              <a:latin typeface="宋体" panose="02010600030101010101" pitchFamily="2" charset="-122"/>
            </a:endParaRPr>
          </a:p>
          <a:p>
            <a:endParaRPr lang="zh-CN" altLang="en-US" sz="1800"/>
          </a:p>
        </p:txBody>
      </p:sp>
      <p:sp>
        <p:nvSpPr>
          <p:cNvPr id="115716" name="Text Box 4">
            <a:hlinkClick r:id="rId2" action="ppaction://hlinksldjump"/>
            <a:extLst>
              <a:ext uri="{FF2B5EF4-FFF2-40B4-BE49-F238E27FC236}">
                <a16:creationId xmlns:a16="http://schemas.microsoft.com/office/drawing/2014/main" id="{96C8372E-5C56-415A-822B-9E76425F846C}"/>
              </a:ext>
            </a:extLst>
          </p:cNvPr>
          <p:cNvSpPr txBox="1">
            <a:spLocks noChangeArrowheads="1"/>
          </p:cNvSpPr>
          <p:nvPr/>
        </p:nvSpPr>
        <p:spPr bwMode="auto">
          <a:xfrm>
            <a:off x="8305800" y="60960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r">
              <a:spcBef>
                <a:spcPct val="50000"/>
              </a:spcBef>
              <a:buClrTx/>
              <a:buSzTx/>
              <a:buFont typeface="Arial" panose="020B0604020202020204" pitchFamily="34" charset="0"/>
              <a:buNone/>
            </a:pPr>
            <a:r>
              <a:rPr lang="zh-CN" altLang="en-US" sz="1600" b="1">
                <a:latin typeface="Times New Roman" panose="02020603050405020304" pitchFamily="18" charset="0"/>
              </a:rPr>
              <a:t>返回</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882D0143-14C8-4E9A-AE44-EB966FA067C3}"/>
              </a:ext>
            </a:extLst>
          </p:cNvPr>
          <p:cNvSpPr>
            <a:spLocks noGrp="1"/>
          </p:cNvSpPr>
          <p:nvPr>
            <p:ph type="title" idx="4294967295"/>
          </p:nvPr>
        </p:nvSpPr>
        <p:spPr>
          <a:ln>
            <a:miter/>
          </a:ln>
        </p:spPr>
        <p:txBody>
          <a:bodyPr/>
          <a:lstStyle/>
          <a:p>
            <a:pPr eaLnBrk="1" hangingPunct="1">
              <a:defRPr/>
            </a:pPr>
            <a:r>
              <a:rPr lang="zh-CN" altLang="en-US" dirty="0" smtClean="0">
                <a:solidFill>
                  <a:srgbClr val="000000"/>
                </a:solidFill>
                <a:effectLst>
                  <a:outerShdw blurRad="38100" dist="38100" dir="2700000" algn="tl">
                    <a:srgbClr val="C0C0C0"/>
                  </a:outerShdw>
                </a:effectLst>
                <a:ea typeface="楷体_GB2312" pitchFamily="1" charset="-122"/>
              </a:rPr>
              <a:t>讨论：批处理的概念</a:t>
            </a:r>
            <a:endParaRPr lang="zh-CN" altLang="en-US" dirty="0">
              <a:solidFill>
                <a:srgbClr val="000000"/>
              </a:solidFill>
              <a:effectLst>
                <a:outerShdw blurRad="38100" dist="38100" dir="2700000" algn="tl">
                  <a:srgbClr val="C0C0C0"/>
                </a:outerShdw>
              </a:effectLst>
              <a:ea typeface="楷体_GB2312" pitchFamily="1" charset="-122"/>
            </a:endParaRPr>
          </a:p>
        </p:txBody>
      </p:sp>
      <p:sp>
        <p:nvSpPr>
          <p:cNvPr id="106499" name="Rectangle 3">
            <a:extLst>
              <a:ext uri="{FF2B5EF4-FFF2-40B4-BE49-F238E27FC236}">
                <a16:creationId xmlns:a16="http://schemas.microsoft.com/office/drawing/2014/main" id="{FD1C08FE-914D-466D-87AA-E711F75DB631}"/>
              </a:ext>
            </a:extLst>
          </p:cNvPr>
          <p:cNvSpPr>
            <a:spLocks noGrp="1" noChangeArrowheads="1"/>
          </p:cNvSpPr>
          <p:nvPr>
            <p:ph type="body" idx="4294967295"/>
          </p:nvPr>
        </p:nvSpPr>
        <p:spPr/>
        <p:txBody>
          <a:bodyPr/>
          <a:lstStyle/>
          <a:p>
            <a:pPr eaLnBrk="1" hangingPunct="1">
              <a:buFont typeface="Wingdings" panose="05000000000000000000" pitchFamily="2" charset="2"/>
              <a:buChar char="n"/>
            </a:pPr>
            <a:r>
              <a:rPr lang="zh-CN" altLang="en-US" sz="2400" dirty="0" smtClean="0">
                <a:ea typeface="楷体_GB2312" pitchFamily="1" charset="-122"/>
              </a:rPr>
              <a:t>目前在小</a:t>
            </a:r>
            <a:r>
              <a:rPr lang="en-US" altLang="zh-CN" sz="2400" dirty="0" smtClean="0">
                <a:ea typeface="楷体_GB2312" pitchFamily="1" charset="-122"/>
              </a:rPr>
              <a:t>(</a:t>
            </a:r>
            <a:r>
              <a:rPr lang="zh-CN" altLang="en-US" sz="2400" dirty="0" smtClean="0">
                <a:ea typeface="楷体_GB2312" pitchFamily="1" charset="-122"/>
              </a:rPr>
              <a:t>大</a:t>
            </a:r>
            <a:r>
              <a:rPr lang="en-US" altLang="zh-CN" sz="2400" dirty="0" smtClean="0">
                <a:ea typeface="楷体_GB2312" pitchFamily="1" charset="-122"/>
              </a:rPr>
              <a:t>)</a:t>
            </a:r>
            <a:r>
              <a:rPr lang="zh-CN" altLang="en-US" sz="2400" dirty="0" smtClean="0">
                <a:ea typeface="楷体_GB2312" pitchFamily="1" charset="-122"/>
              </a:rPr>
              <a:t>型机中，处理</a:t>
            </a:r>
            <a:r>
              <a:rPr lang="zh-CN" altLang="en-US" sz="2400" dirty="0">
                <a:ea typeface="楷体_GB2312" pitchFamily="1" charset="-122"/>
              </a:rPr>
              <a:t>数据量比较大的情况下仍然采用</a:t>
            </a:r>
            <a:endParaRPr lang="en-US" altLang="zh-CN" sz="2400" dirty="0">
              <a:ea typeface="楷体_GB2312" pitchFamily="1" charset="-122"/>
            </a:endParaRPr>
          </a:p>
          <a:p>
            <a:pPr eaLnBrk="1" hangingPunct="1">
              <a:buFont typeface="Wingdings" panose="05000000000000000000" pitchFamily="2" charset="2"/>
              <a:buChar char="n"/>
            </a:pPr>
            <a:r>
              <a:rPr lang="en-US" altLang="zh-CN" sz="2400" dirty="0">
                <a:solidFill>
                  <a:srgbClr val="006600"/>
                </a:solidFill>
                <a:ea typeface="楷体_GB2312" pitchFamily="1" charset="-122"/>
              </a:rPr>
              <a:t>PC</a:t>
            </a:r>
            <a:r>
              <a:rPr lang="zh-CN" altLang="en-US" sz="2400" dirty="0">
                <a:solidFill>
                  <a:srgbClr val="006600"/>
                </a:solidFill>
                <a:ea typeface="楷体_GB2312" pitchFamily="1" charset="-122"/>
              </a:rPr>
              <a:t>中也有批处理的思想（试举例说明</a:t>
            </a:r>
            <a:r>
              <a:rPr lang="zh-CN" altLang="en-US" sz="2400" dirty="0" smtClean="0">
                <a:solidFill>
                  <a:srgbClr val="006600"/>
                </a:solidFill>
                <a:ea typeface="楷体_GB2312" pitchFamily="1" charset="-122"/>
              </a:rPr>
              <a:t>）</a:t>
            </a:r>
            <a:endParaRPr lang="en-US" altLang="zh-CN" sz="2400" dirty="0" smtClean="0">
              <a:solidFill>
                <a:srgbClr val="006600"/>
              </a:solidFill>
              <a:ea typeface="楷体_GB2312" pitchFamily="1" charset="-122"/>
            </a:endParaRPr>
          </a:p>
          <a:p>
            <a:pPr lvl="1" eaLnBrk="1" hangingPunct="1">
              <a:buFont typeface="Wingdings" panose="05000000000000000000" pitchFamily="2" charset="2"/>
              <a:buChar char="l"/>
            </a:pPr>
            <a:r>
              <a:rPr lang="en-US" altLang="zh-CN" sz="2000" dirty="0" smtClean="0">
                <a:solidFill>
                  <a:srgbClr val="006600"/>
                </a:solidFill>
                <a:ea typeface="楷体_GB2312" pitchFamily="1" charset="-122"/>
              </a:rPr>
              <a:t>DOS</a:t>
            </a:r>
            <a:r>
              <a:rPr lang="zh-CN" altLang="en-US" sz="2000" dirty="0" smtClean="0">
                <a:solidFill>
                  <a:srgbClr val="006600"/>
                </a:solidFill>
                <a:ea typeface="楷体_GB2312" pitchFamily="1" charset="-122"/>
              </a:rPr>
              <a:t>中的 </a:t>
            </a:r>
            <a:r>
              <a:rPr lang="en-US" altLang="zh-CN" sz="2000" dirty="0" smtClean="0">
                <a:solidFill>
                  <a:srgbClr val="006600"/>
                </a:solidFill>
                <a:ea typeface="楷体_GB2312" pitchFamily="1" charset="-122"/>
              </a:rPr>
              <a:t>*.bat</a:t>
            </a:r>
            <a:r>
              <a:rPr lang="zh-CN" altLang="en-US" sz="2000" dirty="0" smtClean="0">
                <a:solidFill>
                  <a:srgbClr val="006600"/>
                </a:solidFill>
                <a:ea typeface="楷体_GB2312" pitchFamily="1" charset="-122"/>
              </a:rPr>
              <a:t>文件</a:t>
            </a:r>
            <a:endParaRPr lang="en-US" altLang="zh-CN" sz="2000" dirty="0" smtClean="0">
              <a:solidFill>
                <a:srgbClr val="006600"/>
              </a:solidFill>
              <a:ea typeface="楷体_GB2312" pitchFamily="1" charset="-122"/>
            </a:endParaRPr>
          </a:p>
          <a:p>
            <a:pPr lvl="1" eaLnBrk="1" hangingPunct="1">
              <a:buFont typeface="Wingdings" panose="05000000000000000000" pitchFamily="2" charset="2"/>
              <a:buChar char="l"/>
            </a:pPr>
            <a:r>
              <a:rPr lang="en-US" altLang="zh-CN" sz="2000" dirty="0" smtClean="0">
                <a:solidFill>
                  <a:srgbClr val="006600"/>
                </a:solidFill>
                <a:ea typeface="楷体_GB2312" pitchFamily="1" charset="-122"/>
              </a:rPr>
              <a:t>Linux</a:t>
            </a:r>
            <a:r>
              <a:rPr lang="zh-CN" altLang="en-US" sz="2000" dirty="0" smtClean="0">
                <a:solidFill>
                  <a:srgbClr val="006600"/>
                </a:solidFill>
                <a:ea typeface="楷体_GB2312" pitchFamily="1" charset="-122"/>
              </a:rPr>
              <a:t>中的*</a:t>
            </a:r>
            <a:r>
              <a:rPr lang="en-US" altLang="zh-CN" sz="2000" dirty="0" smtClean="0">
                <a:solidFill>
                  <a:srgbClr val="006600"/>
                </a:solidFill>
                <a:ea typeface="楷体_GB2312" pitchFamily="1" charset="-122"/>
              </a:rPr>
              <a:t>.</a:t>
            </a:r>
            <a:r>
              <a:rPr lang="en-US" altLang="zh-CN" sz="2000" dirty="0" err="1" smtClean="0">
                <a:solidFill>
                  <a:srgbClr val="006600"/>
                </a:solidFill>
                <a:ea typeface="楷体_GB2312" pitchFamily="1" charset="-122"/>
              </a:rPr>
              <a:t>sh</a:t>
            </a:r>
            <a:r>
              <a:rPr lang="zh-CN" altLang="en-US" sz="2000" dirty="0" smtClean="0">
                <a:solidFill>
                  <a:srgbClr val="006600"/>
                </a:solidFill>
                <a:ea typeface="楷体_GB2312" pitchFamily="1" charset="-122"/>
              </a:rPr>
              <a:t>文件</a:t>
            </a:r>
            <a:endParaRPr lang="zh-CN" altLang="en-US" sz="2000" dirty="0">
              <a:solidFill>
                <a:srgbClr val="006600"/>
              </a:solidFill>
              <a:ea typeface="楷体_GB2312" pitchFamily="1" charset="-122"/>
            </a:endParaRPr>
          </a:p>
          <a:p>
            <a:pPr lvl="1"/>
            <a:endParaRPr lang="zh-CN" altLang="en-US" sz="1200" dirty="0"/>
          </a:p>
        </p:txBody>
      </p:sp>
      <p:sp>
        <p:nvSpPr>
          <p:cNvPr id="4" name="日期占位符 4">
            <a:extLst>
              <a:ext uri="{FF2B5EF4-FFF2-40B4-BE49-F238E27FC236}">
                <a16:creationId xmlns:a16="http://schemas.microsoft.com/office/drawing/2014/main" id="{DB82585A-ADC0-40D9-A832-7C103B862601}"/>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0E0C3B7-CDE7-43C9-B797-351266827CBE}"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dirty="0">
              <a:latin typeface="Helvetica" panose="020B0604020202020204" pitchFamily="34" charset="0"/>
            </a:endParaRPr>
          </a:p>
        </p:txBody>
      </p:sp>
    </p:spTree>
    <p:extLst>
      <p:ext uri="{BB962C8B-B14F-4D97-AF65-F5344CB8AC3E}">
        <p14:creationId xmlns:p14="http://schemas.microsoft.com/office/powerpoint/2010/main" val="18717466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49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64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日期占位符 3">
            <a:extLst>
              <a:ext uri="{FF2B5EF4-FFF2-40B4-BE49-F238E27FC236}">
                <a16:creationId xmlns:a16="http://schemas.microsoft.com/office/drawing/2014/main" id="{2C34EE7F-BA24-431C-A87C-22AD8A810D7F}"/>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FE088431-22EC-46C4-809D-95816383F3DD}"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a:latin typeface="Helvetica" panose="020B0604020202020204" pitchFamily="34" charset="0"/>
            </a:endParaRPr>
          </a:p>
        </p:txBody>
      </p:sp>
      <p:sp>
        <p:nvSpPr>
          <p:cNvPr id="117763" name="Rectangle 2">
            <a:extLst>
              <a:ext uri="{FF2B5EF4-FFF2-40B4-BE49-F238E27FC236}">
                <a16:creationId xmlns:a16="http://schemas.microsoft.com/office/drawing/2014/main" id="{27CB3278-F34A-4BB4-8E9D-CF7471FDDD41}"/>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smtClean="0">
                <a:solidFill>
                  <a:srgbClr val="7030A0"/>
                </a:solidFill>
                <a:effectLst>
                  <a:outerShdw blurRad="38100" dist="38100" dir="2700000" algn="tl">
                    <a:srgbClr val="C0C0C0"/>
                  </a:outerShdw>
                </a:effectLst>
                <a:ea typeface="楷体_GB2312" pitchFamily="1" charset="-122"/>
              </a:rPr>
              <a:t>分时系统（</a:t>
            </a:r>
            <a:r>
              <a:rPr lang="en-US" altLang="zh-CN" sz="2800" dirty="0" smtClean="0">
                <a:solidFill>
                  <a:srgbClr val="7030A0"/>
                </a:solidFill>
                <a:effectLst>
                  <a:outerShdw blurRad="38100" dist="38100" dir="2700000" algn="tl">
                    <a:srgbClr val="C0C0C0"/>
                  </a:outerShdw>
                </a:effectLst>
                <a:ea typeface="楷体_GB2312" pitchFamily="1" charset="-122"/>
              </a:rPr>
              <a:t>Time Sharing</a:t>
            </a:r>
            <a:r>
              <a:rPr lang="zh-CN" altLang="en-US" sz="2800" dirty="0" smtClean="0">
                <a:solidFill>
                  <a:srgbClr val="7030A0"/>
                </a:solidFill>
                <a:effectLst>
                  <a:outerShdw blurRad="38100" dist="38100" dir="2700000" algn="tl">
                    <a:srgbClr val="C0C0C0"/>
                  </a:outerShdw>
                </a:effectLst>
                <a:ea typeface="楷体_GB2312" pitchFamily="1" charset="-122"/>
              </a:rPr>
              <a:t>）</a:t>
            </a:r>
            <a:endParaRPr lang="zh-CN" altLang="en-US" sz="2800" dirty="0">
              <a:solidFill>
                <a:srgbClr val="7030A0"/>
              </a:solidFill>
              <a:effectLst>
                <a:outerShdw blurRad="38100" dist="38100" dir="2700000" algn="tl">
                  <a:srgbClr val="C0C0C0"/>
                </a:outerShdw>
              </a:effectLst>
              <a:ea typeface="楷体_GB2312" pitchFamily="1" charset="-122"/>
            </a:endParaRPr>
          </a:p>
        </p:txBody>
      </p:sp>
      <p:pic>
        <p:nvPicPr>
          <p:cNvPr id="116740" name="Picture 17">
            <a:extLst>
              <a:ext uri="{FF2B5EF4-FFF2-40B4-BE49-F238E27FC236}">
                <a16:creationId xmlns:a16="http://schemas.microsoft.com/office/drawing/2014/main" id="{C0CC730C-C452-44D5-A81E-10999BEB84A6}"/>
              </a:ext>
            </a:extLst>
          </p:cNvPr>
          <p:cNvPicPr>
            <a:picLocks noChangeAspect="1" noChangeArrowheads="1"/>
          </p:cNvPicPr>
          <p:nvPr/>
        </p:nvPicPr>
        <p:blipFill>
          <a:blip r:embed="rId2">
            <a:lum bright="70000" contrast="-70000"/>
            <a:grayscl/>
            <a:extLst>
              <a:ext uri="{28A0092B-C50C-407E-A947-70E740481C1C}">
                <a14:useLocalDpi xmlns:a14="http://schemas.microsoft.com/office/drawing/2010/main" val="0"/>
              </a:ext>
            </a:extLst>
          </a:blip>
          <a:srcRect/>
          <a:stretch>
            <a:fillRect/>
          </a:stretch>
        </p:blipFill>
        <p:spPr bwMode="auto">
          <a:xfrm>
            <a:off x="180122" y="1210482"/>
            <a:ext cx="7848600"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6741" name="Group 55">
            <a:extLst>
              <a:ext uri="{FF2B5EF4-FFF2-40B4-BE49-F238E27FC236}">
                <a16:creationId xmlns:a16="http://schemas.microsoft.com/office/drawing/2014/main" id="{76A63D64-1705-4510-A991-2C28BEF262C3}"/>
              </a:ext>
            </a:extLst>
          </p:cNvPr>
          <p:cNvGrpSpPr>
            <a:grpSpLocks/>
          </p:cNvGrpSpPr>
          <p:nvPr/>
        </p:nvGrpSpPr>
        <p:grpSpPr bwMode="auto">
          <a:xfrm>
            <a:off x="1699490" y="2410690"/>
            <a:ext cx="4978401" cy="3275797"/>
            <a:chOff x="-302" y="-216"/>
            <a:chExt cx="4892" cy="3436"/>
          </a:xfrm>
        </p:grpSpPr>
        <p:pic>
          <p:nvPicPr>
            <p:cNvPr id="116742" name="Picture 18">
              <a:extLst>
                <a:ext uri="{FF2B5EF4-FFF2-40B4-BE49-F238E27FC236}">
                  <a16:creationId xmlns:a16="http://schemas.microsoft.com/office/drawing/2014/main" id="{9F07A041-0722-433B-B61D-123F32D26C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250" t="6250" r="10417"/>
            <a:stretch>
              <a:fillRect/>
            </a:stretch>
          </p:blipFill>
          <p:spPr bwMode="auto">
            <a:xfrm>
              <a:off x="1680" y="1680"/>
              <a:ext cx="853"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3" name="Picture 19">
              <a:extLst>
                <a:ext uri="{FF2B5EF4-FFF2-40B4-BE49-F238E27FC236}">
                  <a16:creationId xmlns:a16="http://schemas.microsoft.com/office/drawing/2014/main" id="{0085494F-2714-4E98-AE47-1728218579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96"/>
              <a:ext cx="61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4" name="Picture 20">
              <a:extLst>
                <a:ext uri="{FF2B5EF4-FFF2-40B4-BE49-F238E27FC236}">
                  <a16:creationId xmlns:a16="http://schemas.microsoft.com/office/drawing/2014/main" id="{D236AED9-B075-4970-A6D3-054BCA0F93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 y="1344"/>
              <a:ext cx="569"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5" name="Picture 21">
              <a:extLst>
                <a:ext uri="{FF2B5EF4-FFF2-40B4-BE49-F238E27FC236}">
                  <a16:creationId xmlns:a16="http://schemas.microsoft.com/office/drawing/2014/main" id="{52503DCC-29D3-47B5-BD13-9A8BE936DC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 y="48"/>
              <a:ext cx="55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6" name="Picture 22">
              <a:extLst>
                <a:ext uri="{FF2B5EF4-FFF2-40B4-BE49-F238E27FC236}">
                  <a16:creationId xmlns:a16="http://schemas.microsoft.com/office/drawing/2014/main" id="{6BA9058F-B8B8-437B-84D9-EE2288A420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12000" t="8000"/>
            <a:stretch>
              <a:fillRect/>
            </a:stretch>
          </p:blipFill>
          <p:spPr bwMode="auto">
            <a:xfrm>
              <a:off x="1728" y="0"/>
              <a:ext cx="505"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7" name="Picture 23">
              <a:extLst>
                <a:ext uri="{FF2B5EF4-FFF2-40B4-BE49-F238E27FC236}">
                  <a16:creationId xmlns:a16="http://schemas.microsoft.com/office/drawing/2014/main" id="{E03E83E7-6662-45E6-9C83-28479B9461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200"/>
              <a:ext cx="55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8" name="Picture 24">
              <a:extLst>
                <a:ext uri="{FF2B5EF4-FFF2-40B4-BE49-F238E27FC236}">
                  <a16:creationId xmlns:a16="http://schemas.microsoft.com/office/drawing/2014/main" id="{C2349505-17BF-4804-92DF-FF6E2A23E34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2" y="624"/>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9" name="Picture 25">
              <a:extLst>
                <a:ext uri="{FF2B5EF4-FFF2-40B4-BE49-F238E27FC236}">
                  <a16:creationId xmlns:a16="http://schemas.microsoft.com/office/drawing/2014/main" id="{E6E59ADE-9F3C-49BA-A4FB-F92738C0DD3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4" y="816"/>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0" name="Picture 26">
              <a:extLst>
                <a:ext uri="{FF2B5EF4-FFF2-40B4-BE49-F238E27FC236}">
                  <a16:creationId xmlns:a16="http://schemas.microsoft.com/office/drawing/2014/main" id="{E86753DB-E75A-4DB6-B1E6-965128867B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6" y="1008"/>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1" name="Picture 27">
              <a:extLst>
                <a:ext uri="{FF2B5EF4-FFF2-40B4-BE49-F238E27FC236}">
                  <a16:creationId xmlns:a16="http://schemas.microsoft.com/office/drawing/2014/main" id="{E13C7960-EFA2-4B89-8651-49290B868D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8" y="1200"/>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2" name="Picture 28">
              <a:extLst>
                <a:ext uri="{FF2B5EF4-FFF2-40B4-BE49-F238E27FC236}">
                  <a16:creationId xmlns:a16="http://schemas.microsoft.com/office/drawing/2014/main" id="{A45D6C69-8277-41C6-85E0-C651F9C021F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8" y="1440"/>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3" name="Picture 29">
              <a:extLst>
                <a:ext uri="{FF2B5EF4-FFF2-40B4-BE49-F238E27FC236}">
                  <a16:creationId xmlns:a16="http://schemas.microsoft.com/office/drawing/2014/main" id="{C51E6B97-FE48-4FE0-8FF7-4EDA3296F3F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6" y="1200"/>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4" name="Picture 30">
              <a:extLst>
                <a:ext uri="{FF2B5EF4-FFF2-40B4-BE49-F238E27FC236}">
                  <a16:creationId xmlns:a16="http://schemas.microsoft.com/office/drawing/2014/main" id="{C699C69F-4DF1-4198-8D4A-4094061F313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68" y="912"/>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5" name="Picture 31">
              <a:extLst>
                <a:ext uri="{FF2B5EF4-FFF2-40B4-BE49-F238E27FC236}">
                  <a16:creationId xmlns:a16="http://schemas.microsoft.com/office/drawing/2014/main" id="{0E1F6938-68DE-47B6-97E4-72F04C7CD0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0" y="624"/>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6" name="Picture 32">
              <a:extLst>
                <a:ext uri="{FF2B5EF4-FFF2-40B4-BE49-F238E27FC236}">
                  <a16:creationId xmlns:a16="http://schemas.microsoft.com/office/drawing/2014/main" id="{D3B64E0B-E80B-42AA-9C7D-9BC94D14349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4" y="1296"/>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7" name="Picture 33">
              <a:extLst>
                <a:ext uri="{FF2B5EF4-FFF2-40B4-BE49-F238E27FC236}">
                  <a16:creationId xmlns:a16="http://schemas.microsoft.com/office/drawing/2014/main" id="{CBF15C8C-387C-4266-952E-DB676D62D4B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84" y="1104"/>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8" name="Picture 34">
              <a:extLst>
                <a:ext uri="{FF2B5EF4-FFF2-40B4-BE49-F238E27FC236}">
                  <a16:creationId xmlns:a16="http://schemas.microsoft.com/office/drawing/2014/main" id="{5565429F-E454-441F-A906-484278F8DA3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4" y="960"/>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9" name="Picture 35">
              <a:extLst>
                <a:ext uri="{FF2B5EF4-FFF2-40B4-BE49-F238E27FC236}">
                  <a16:creationId xmlns:a16="http://schemas.microsoft.com/office/drawing/2014/main" id="{E52D3743-62E6-4E69-B7C5-05894748D96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16" y="816"/>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0" name="Picture 36">
              <a:extLst>
                <a:ext uri="{FF2B5EF4-FFF2-40B4-BE49-F238E27FC236}">
                  <a16:creationId xmlns:a16="http://schemas.microsoft.com/office/drawing/2014/main" id="{D82F2203-EE95-4A40-A281-38D174087BD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60" y="720"/>
              <a:ext cx="9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1" name="Picture 37">
              <a:extLst>
                <a:ext uri="{FF2B5EF4-FFF2-40B4-BE49-F238E27FC236}">
                  <a16:creationId xmlns:a16="http://schemas.microsoft.com/office/drawing/2014/main" id="{421F9DC5-964E-4BA3-9E9B-B7598BA6E39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48" y="1680"/>
              <a:ext cx="72"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2" name="Picture 38">
              <a:extLst>
                <a:ext uri="{FF2B5EF4-FFF2-40B4-BE49-F238E27FC236}">
                  <a16:creationId xmlns:a16="http://schemas.microsoft.com/office/drawing/2014/main" id="{2C5D6841-E27F-4F9A-8354-1A7B2A76438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56" y="1728"/>
              <a:ext cx="9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3" name="Picture 39">
              <a:extLst>
                <a:ext uri="{FF2B5EF4-FFF2-40B4-BE49-F238E27FC236}">
                  <a16:creationId xmlns:a16="http://schemas.microsoft.com/office/drawing/2014/main" id="{243F7843-A673-4FF6-82B8-279DF9C26A3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68" y="1728"/>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4" name="Picture 40">
              <a:extLst>
                <a:ext uri="{FF2B5EF4-FFF2-40B4-BE49-F238E27FC236}">
                  <a16:creationId xmlns:a16="http://schemas.microsoft.com/office/drawing/2014/main" id="{CD30F638-E97F-4EF7-A105-B6FE8DEDDEE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32" y="1776"/>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5" name="Picture 41">
              <a:extLst>
                <a:ext uri="{FF2B5EF4-FFF2-40B4-BE49-F238E27FC236}">
                  <a16:creationId xmlns:a16="http://schemas.microsoft.com/office/drawing/2014/main" id="{CDD555B3-3739-4DF0-AFB7-5E2C2ACFD57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44" y="1776"/>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6" name="Picture 42">
              <a:extLst>
                <a:ext uri="{FF2B5EF4-FFF2-40B4-BE49-F238E27FC236}">
                  <a16:creationId xmlns:a16="http://schemas.microsoft.com/office/drawing/2014/main" id="{917DC8C0-E50C-445B-B1DD-EFB1207C507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4" y="1536"/>
              <a:ext cx="19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7" name="Picture 43">
              <a:extLst>
                <a:ext uri="{FF2B5EF4-FFF2-40B4-BE49-F238E27FC236}">
                  <a16:creationId xmlns:a16="http://schemas.microsoft.com/office/drawing/2014/main" id="{4D158DE8-E5FE-40AB-B06D-85CED8F685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64" y="1584"/>
              <a:ext cx="24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8" name="Picture 44">
              <a:extLst>
                <a:ext uri="{FF2B5EF4-FFF2-40B4-BE49-F238E27FC236}">
                  <a16:creationId xmlns:a16="http://schemas.microsoft.com/office/drawing/2014/main" id="{71053572-54AA-46AF-A0B7-873465DDDAE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04" y="1656"/>
              <a:ext cx="28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9" name="Picture 45">
              <a:extLst>
                <a:ext uri="{FF2B5EF4-FFF2-40B4-BE49-F238E27FC236}">
                  <a16:creationId xmlns:a16="http://schemas.microsoft.com/office/drawing/2014/main" id="{35E9C747-F738-482F-8BFF-93494FEE9D5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44" y="1728"/>
              <a:ext cx="33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70" name="Text Box 46">
              <a:extLst>
                <a:ext uri="{FF2B5EF4-FFF2-40B4-BE49-F238E27FC236}">
                  <a16:creationId xmlns:a16="http://schemas.microsoft.com/office/drawing/2014/main" id="{CB427760-48C7-4CCB-A153-9F9448F8D832}"/>
                </a:ext>
              </a:extLst>
            </p:cNvPr>
            <p:cNvSpPr txBox="1">
              <a:spLocks noChangeArrowheads="1"/>
            </p:cNvSpPr>
            <p:nvPr/>
          </p:nvSpPr>
          <p:spPr bwMode="auto">
            <a:xfrm>
              <a:off x="1488" y="2736"/>
              <a:ext cx="1344"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zh-CN" altLang="en-US" sz="2400" b="1" dirty="0">
                  <a:solidFill>
                    <a:srgbClr val="000099"/>
                  </a:solidFill>
                  <a:latin typeface="Times New Roman" panose="02020603050405020304" pitchFamily="18" charset="0"/>
                </a:rPr>
                <a:t>主机</a:t>
              </a:r>
            </a:p>
          </p:txBody>
        </p:sp>
        <p:sp>
          <p:nvSpPr>
            <p:cNvPr id="116771" name="Text Box 47">
              <a:extLst>
                <a:ext uri="{FF2B5EF4-FFF2-40B4-BE49-F238E27FC236}">
                  <a16:creationId xmlns:a16="http://schemas.microsoft.com/office/drawing/2014/main" id="{29B920A9-6BEE-4FBF-B91A-24F331AFB25F}"/>
                </a:ext>
              </a:extLst>
            </p:cNvPr>
            <p:cNvSpPr txBox="1">
              <a:spLocks noChangeArrowheads="1"/>
            </p:cNvSpPr>
            <p:nvPr/>
          </p:nvSpPr>
          <p:spPr bwMode="auto">
            <a:xfrm>
              <a:off x="2352" y="0"/>
              <a:ext cx="384" cy="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zh-CN" altLang="en-US" sz="2400" b="1" smtClean="0">
                  <a:solidFill>
                    <a:srgbClr val="000099"/>
                  </a:solidFill>
                  <a:latin typeface="Times New Roman" panose="02020603050405020304" pitchFamily="18" charset="0"/>
                </a:rPr>
                <a:t>设备</a:t>
              </a:r>
              <a:endParaRPr lang="zh-CN" altLang="en-US" sz="2400" b="1" dirty="0">
                <a:solidFill>
                  <a:srgbClr val="000099"/>
                </a:solidFill>
                <a:latin typeface="Times New Roman" panose="02020603050405020304" pitchFamily="18" charset="0"/>
              </a:endParaRPr>
            </a:p>
          </p:txBody>
        </p:sp>
        <p:pic>
          <p:nvPicPr>
            <p:cNvPr id="116772" name="Picture 48">
              <a:extLst>
                <a:ext uri="{FF2B5EF4-FFF2-40B4-BE49-F238E27FC236}">
                  <a16:creationId xmlns:a16="http://schemas.microsoft.com/office/drawing/2014/main" id="{AE7C7988-B6AD-4FC3-B901-932131B55CB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4" y="1488"/>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73" name="Line 49">
              <a:extLst>
                <a:ext uri="{FF2B5EF4-FFF2-40B4-BE49-F238E27FC236}">
                  <a16:creationId xmlns:a16="http://schemas.microsoft.com/office/drawing/2014/main" id="{04B43E12-BC13-45DF-B0DD-88771A0A0BAC}"/>
                </a:ext>
              </a:extLst>
            </p:cNvPr>
            <p:cNvSpPr>
              <a:spLocks noChangeShapeType="1"/>
            </p:cNvSpPr>
            <p:nvPr/>
          </p:nvSpPr>
          <p:spPr bwMode="auto">
            <a:xfrm flipH="1" flipV="1">
              <a:off x="624" y="1584"/>
              <a:ext cx="1008" cy="28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74" name="Line 50">
              <a:extLst>
                <a:ext uri="{FF2B5EF4-FFF2-40B4-BE49-F238E27FC236}">
                  <a16:creationId xmlns:a16="http://schemas.microsoft.com/office/drawing/2014/main" id="{15E4DE27-92B1-4B9B-AE24-E4312E12AD85}"/>
                </a:ext>
              </a:extLst>
            </p:cNvPr>
            <p:cNvSpPr>
              <a:spLocks noChangeShapeType="1"/>
            </p:cNvSpPr>
            <p:nvPr/>
          </p:nvSpPr>
          <p:spPr bwMode="auto">
            <a:xfrm flipH="1" flipV="1">
              <a:off x="624" y="576"/>
              <a:ext cx="1056" cy="1104"/>
            </a:xfrm>
            <a:prstGeom prst="line">
              <a:avLst/>
            </a:prstGeom>
            <a:noFill/>
            <a:ln w="952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75" name="Line 51">
              <a:extLst>
                <a:ext uri="{FF2B5EF4-FFF2-40B4-BE49-F238E27FC236}">
                  <a16:creationId xmlns:a16="http://schemas.microsoft.com/office/drawing/2014/main" id="{BD696C1C-E910-487D-9911-03876EB1B68B}"/>
                </a:ext>
              </a:extLst>
            </p:cNvPr>
            <p:cNvSpPr>
              <a:spLocks noChangeShapeType="1"/>
            </p:cNvSpPr>
            <p:nvPr/>
          </p:nvSpPr>
          <p:spPr bwMode="auto">
            <a:xfrm flipH="1" flipV="1">
              <a:off x="1920" y="480"/>
              <a:ext cx="240" cy="120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76" name="Line 52">
              <a:extLst>
                <a:ext uri="{FF2B5EF4-FFF2-40B4-BE49-F238E27FC236}">
                  <a16:creationId xmlns:a16="http://schemas.microsoft.com/office/drawing/2014/main" id="{8AA92A70-9833-49CE-BE0D-5537DF99A07E}"/>
                </a:ext>
              </a:extLst>
            </p:cNvPr>
            <p:cNvSpPr>
              <a:spLocks noChangeShapeType="1"/>
            </p:cNvSpPr>
            <p:nvPr/>
          </p:nvSpPr>
          <p:spPr bwMode="auto">
            <a:xfrm flipV="1">
              <a:off x="2256" y="624"/>
              <a:ext cx="1344" cy="105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77" name="Line 53">
              <a:extLst>
                <a:ext uri="{FF2B5EF4-FFF2-40B4-BE49-F238E27FC236}">
                  <a16:creationId xmlns:a16="http://schemas.microsoft.com/office/drawing/2014/main" id="{D984EB4D-F4D7-447A-AE4F-F443A750B7A3}"/>
                </a:ext>
              </a:extLst>
            </p:cNvPr>
            <p:cNvSpPr>
              <a:spLocks noChangeShapeType="1"/>
            </p:cNvSpPr>
            <p:nvPr/>
          </p:nvSpPr>
          <p:spPr bwMode="auto">
            <a:xfrm flipV="1">
              <a:off x="2544" y="1728"/>
              <a:ext cx="1248" cy="144"/>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Text Box 47">
              <a:extLst>
                <a:ext uri="{FF2B5EF4-FFF2-40B4-BE49-F238E27FC236}">
                  <a16:creationId xmlns:a16="http://schemas.microsoft.com/office/drawing/2014/main" id="{29B920A9-6BEE-4FBF-B91A-24F331AFB25F}"/>
                </a:ext>
              </a:extLst>
            </p:cNvPr>
            <p:cNvSpPr txBox="1">
              <a:spLocks noChangeArrowheads="1"/>
            </p:cNvSpPr>
            <p:nvPr/>
          </p:nvSpPr>
          <p:spPr bwMode="auto">
            <a:xfrm>
              <a:off x="4206" y="-62"/>
              <a:ext cx="384"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zh-CN" altLang="en-US" sz="2400" b="1" dirty="0">
                  <a:solidFill>
                    <a:srgbClr val="000099"/>
                  </a:solidFill>
                  <a:latin typeface="Times New Roman" panose="02020603050405020304" pitchFamily="18" charset="0"/>
                </a:rPr>
                <a:t>终端</a:t>
              </a:r>
            </a:p>
          </p:txBody>
        </p:sp>
        <p:sp>
          <p:nvSpPr>
            <p:cNvPr id="43" name="Text Box 47">
              <a:extLst>
                <a:ext uri="{FF2B5EF4-FFF2-40B4-BE49-F238E27FC236}">
                  <a16:creationId xmlns:a16="http://schemas.microsoft.com/office/drawing/2014/main" id="{29B920A9-6BEE-4FBF-B91A-24F331AFB25F}"/>
                </a:ext>
              </a:extLst>
            </p:cNvPr>
            <p:cNvSpPr txBox="1">
              <a:spLocks noChangeArrowheads="1"/>
            </p:cNvSpPr>
            <p:nvPr/>
          </p:nvSpPr>
          <p:spPr bwMode="auto">
            <a:xfrm>
              <a:off x="-288" y="-216"/>
              <a:ext cx="384"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zh-CN" altLang="en-US" sz="2400" b="1" dirty="0">
                  <a:solidFill>
                    <a:srgbClr val="000099"/>
                  </a:solidFill>
                  <a:latin typeface="Times New Roman" panose="02020603050405020304" pitchFamily="18" charset="0"/>
                </a:rPr>
                <a:t>终端</a:t>
              </a:r>
            </a:p>
          </p:txBody>
        </p:sp>
        <p:sp>
          <p:nvSpPr>
            <p:cNvPr id="44" name="Text Box 47">
              <a:extLst>
                <a:ext uri="{FF2B5EF4-FFF2-40B4-BE49-F238E27FC236}">
                  <a16:creationId xmlns:a16="http://schemas.microsoft.com/office/drawing/2014/main" id="{29B920A9-6BEE-4FBF-B91A-24F331AFB25F}"/>
                </a:ext>
              </a:extLst>
            </p:cNvPr>
            <p:cNvSpPr txBox="1">
              <a:spLocks noChangeArrowheads="1"/>
            </p:cNvSpPr>
            <p:nvPr/>
          </p:nvSpPr>
          <p:spPr bwMode="auto">
            <a:xfrm>
              <a:off x="-302" y="1848"/>
              <a:ext cx="384"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zh-CN" altLang="en-US" sz="2400" b="1" dirty="0">
                  <a:solidFill>
                    <a:srgbClr val="000099"/>
                  </a:solidFill>
                  <a:latin typeface="Times New Roman" panose="02020603050405020304" pitchFamily="18" charset="0"/>
                </a:rPr>
                <a:t>终端</a:t>
              </a:r>
            </a:p>
          </p:txBody>
        </p:sp>
        <p:sp>
          <p:nvSpPr>
            <p:cNvPr id="45" name="Text Box 47">
              <a:extLst>
                <a:ext uri="{FF2B5EF4-FFF2-40B4-BE49-F238E27FC236}">
                  <a16:creationId xmlns:a16="http://schemas.microsoft.com/office/drawing/2014/main" id="{29B920A9-6BEE-4FBF-B91A-24F331AFB25F}"/>
                </a:ext>
              </a:extLst>
            </p:cNvPr>
            <p:cNvSpPr txBox="1">
              <a:spLocks noChangeArrowheads="1"/>
            </p:cNvSpPr>
            <p:nvPr/>
          </p:nvSpPr>
          <p:spPr bwMode="auto">
            <a:xfrm>
              <a:off x="4162" y="2045"/>
              <a:ext cx="384"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zh-CN" altLang="en-US" sz="2400" b="1" dirty="0">
                  <a:solidFill>
                    <a:srgbClr val="000099"/>
                  </a:solidFill>
                  <a:latin typeface="Times New Roman" panose="02020603050405020304" pitchFamily="18" charset="0"/>
                </a:rPr>
                <a:t>终端</a:t>
              </a:r>
            </a:p>
          </p:txBody>
        </p:sp>
      </p:grpSp>
      <p:sp>
        <p:nvSpPr>
          <p:cNvPr id="2" name="矩形 1"/>
          <p:cNvSpPr/>
          <p:nvPr/>
        </p:nvSpPr>
        <p:spPr>
          <a:xfrm>
            <a:off x="831274" y="1210482"/>
            <a:ext cx="5966690" cy="461665"/>
          </a:xfrm>
          <a:prstGeom prst="rect">
            <a:avLst/>
          </a:prstGeom>
        </p:spPr>
        <p:txBody>
          <a:bodyPr wrap="square">
            <a:spAutoFit/>
          </a:bodyPr>
          <a:lstStyle/>
          <a:p>
            <a:pPr marL="342900" indent="-342900">
              <a:buFont typeface="Wingdings" panose="05000000000000000000" pitchFamily="2" charset="2"/>
              <a:buChar char="n"/>
            </a:pPr>
            <a:r>
              <a:rPr lang="zh-CN" altLang="en-US" sz="2400" dirty="0">
                <a:solidFill>
                  <a:srgbClr val="000099"/>
                </a:solidFill>
                <a:effectLst>
                  <a:outerShdw blurRad="38100" dist="38100" dir="2700000" algn="tl">
                    <a:srgbClr val="C0C0C0"/>
                  </a:outerShdw>
                </a:effectLst>
                <a:ea typeface="楷体_GB2312" pitchFamily="1" charset="-122"/>
              </a:rPr>
              <a:t>分时系统（</a:t>
            </a:r>
            <a:r>
              <a:rPr lang="en-US" altLang="zh-CN" sz="2400" dirty="0">
                <a:solidFill>
                  <a:srgbClr val="000099"/>
                </a:solidFill>
                <a:effectLst>
                  <a:outerShdw blurRad="38100" dist="38100" dir="2700000" algn="tl">
                    <a:srgbClr val="C0C0C0"/>
                  </a:outerShdw>
                </a:effectLst>
                <a:ea typeface="楷体_GB2312" pitchFamily="1" charset="-122"/>
              </a:rPr>
              <a:t>Time </a:t>
            </a:r>
            <a:r>
              <a:rPr lang="en-US" altLang="zh-CN" sz="2400" dirty="0" smtClean="0">
                <a:solidFill>
                  <a:srgbClr val="000099"/>
                </a:solidFill>
                <a:effectLst>
                  <a:outerShdw blurRad="38100" dist="38100" dir="2700000" algn="tl">
                    <a:srgbClr val="C0C0C0"/>
                  </a:outerShdw>
                </a:effectLst>
                <a:ea typeface="楷体_GB2312" pitchFamily="1" charset="-122"/>
              </a:rPr>
              <a:t>Sharing System</a:t>
            </a:r>
            <a:r>
              <a:rPr lang="zh-CN" altLang="en-US" sz="2400" dirty="0" smtClean="0">
                <a:solidFill>
                  <a:srgbClr val="000099"/>
                </a:solidFill>
                <a:effectLst>
                  <a:outerShdw blurRad="38100" dist="38100" dir="2700000" algn="tl">
                    <a:srgbClr val="C0C0C0"/>
                  </a:outerShdw>
                </a:effectLst>
                <a:ea typeface="楷体_GB2312" pitchFamily="1" charset="-122"/>
              </a:rPr>
              <a:t>）</a:t>
            </a:r>
            <a:endParaRPr lang="zh-CN" altLang="en-US" sz="2400" dirty="0">
              <a:solidFill>
                <a:srgbClr val="000099"/>
              </a:solidFill>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日期占位符 3">
            <a:extLst>
              <a:ext uri="{FF2B5EF4-FFF2-40B4-BE49-F238E27FC236}">
                <a16:creationId xmlns:a16="http://schemas.microsoft.com/office/drawing/2014/main" id="{451D2AF3-14BA-4A42-AE8D-F69B4C5C86DE}"/>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396846F9-62BF-4848-B0B1-0FAC115AA0ED}" type="datetime1">
              <a:rPr lang="zh-CN" altLang="en-US" sz="1000">
                <a:latin typeface="Helvetica" panose="020B0604020202020204" pitchFamily="34" charset="0"/>
              </a:rPr>
              <a:pPr>
                <a:spcBef>
                  <a:spcPct val="0"/>
                </a:spcBef>
                <a:buClrTx/>
                <a:buSzTx/>
                <a:buFont typeface="Arial" panose="020B0604020202020204" pitchFamily="34" charset="0"/>
                <a:buNone/>
              </a:pPr>
              <a:t>2023/11/17</a:t>
            </a:fld>
            <a:endParaRPr lang="en-US" altLang="zh-CN" sz="1000">
              <a:latin typeface="Helvetica" panose="020B0604020202020204" pitchFamily="34" charset="0"/>
            </a:endParaRPr>
          </a:p>
        </p:txBody>
      </p:sp>
      <p:sp>
        <p:nvSpPr>
          <p:cNvPr id="118787" name="Rectangle 2">
            <a:extLst>
              <a:ext uri="{FF2B5EF4-FFF2-40B4-BE49-F238E27FC236}">
                <a16:creationId xmlns:a16="http://schemas.microsoft.com/office/drawing/2014/main" id="{4E808296-05C2-4CB8-BCEC-1651FB130B94}"/>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分时系统</a:t>
            </a:r>
          </a:p>
        </p:txBody>
      </p:sp>
      <p:sp>
        <p:nvSpPr>
          <p:cNvPr id="118788" name="AutoShape 4">
            <a:extLst>
              <a:ext uri="{FF2B5EF4-FFF2-40B4-BE49-F238E27FC236}">
                <a16:creationId xmlns:a16="http://schemas.microsoft.com/office/drawing/2014/main" id="{C0FBA688-E15B-4FB1-9E8E-751A070C86D2}"/>
              </a:ext>
            </a:extLst>
          </p:cNvPr>
          <p:cNvSpPr>
            <a:spLocks noChangeArrowheads="1"/>
          </p:cNvSpPr>
          <p:nvPr/>
        </p:nvSpPr>
        <p:spPr bwMode="auto">
          <a:xfrm rot="702196">
            <a:off x="6467475" y="1403939"/>
            <a:ext cx="1905000" cy="1155700"/>
          </a:xfrm>
          <a:prstGeom prst="cloudCallout">
            <a:avLst>
              <a:gd name="adj1" fmla="val -39069"/>
              <a:gd name="adj2" fmla="val 93241"/>
            </a:avLst>
          </a:prstGeom>
          <a:solidFill>
            <a:srgbClr val="FFCC99"/>
          </a:soli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sz="2400">
                <a:latin typeface="Times New Roman" panose="02020603050405020304" pitchFamily="18" charset="0"/>
              </a:rPr>
              <a:t>分时处理</a:t>
            </a:r>
          </a:p>
          <a:p>
            <a:pPr algn="ctr">
              <a:spcBef>
                <a:spcPct val="0"/>
              </a:spcBef>
              <a:buClrTx/>
              <a:buSzTx/>
              <a:buFont typeface="Arial" panose="020B0604020202020204" pitchFamily="34" charset="0"/>
              <a:buNone/>
            </a:pPr>
            <a:r>
              <a:rPr lang="zh-CN" altLang="en-US" sz="2400">
                <a:latin typeface="Times New Roman" panose="02020603050405020304" pitchFamily="18" charset="0"/>
              </a:rPr>
              <a:t>终端请求</a:t>
            </a:r>
          </a:p>
        </p:txBody>
      </p:sp>
      <p:sp>
        <p:nvSpPr>
          <p:cNvPr id="118789" name="Text Box 5">
            <a:extLst>
              <a:ext uri="{FF2B5EF4-FFF2-40B4-BE49-F238E27FC236}">
                <a16:creationId xmlns:a16="http://schemas.microsoft.com/office/drawing/2014/main" id="{4A690F72-74D7-4BC8-B6E8-DE0C6326497C}"/>
              </a:ext>
            </a:extLst>
          </p:cNvPr>
          <p:cNvSpPr txBox="1"/>
          <p:nvPr/>
        </p:nvSpPr>
        <p:spPr>
          <a:xfrm>
            <a:off x="1371600" y="4455114"/>
            <a:ext cx="7391400" cy="1015663"/>
          </a:xfrm>
          <a:prstGeom prst="rect">
            <a:avLst/>
          </a:prstGeom>
          <a:noFill/>
          <a:ln w="9525">
            <a:noFill/>
            <a:miter/>
          </a:ln>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lang="zh-CN" altLang="en-US" sz="2400" noProof="1">
                <a:effectLst>
                  <a:outerShdw blurRad="38100" dist="38100" dir="2700000" algn="tl">
                    <a:srgbClr val="C0C0C0"/>
                  </a:outerShdw>
                </a:effectLst>
                <a:latin typeface="Times New Roman" panose="02020603050405020304" pitchFamily="18" charset="0"/>
              </a:rPr>
              <a:t>界面</a:t>
            </a:r>
            <a:r>
              <a:rPr lang="zh-CN" sz="2400" noProof="1">
                <a:effectLst>
                  <a:outerShdw blurRad="38100" dist="38100" dir="2700000" algn="tl">
                    <a:srgbClr val="C0C0C0"/>
                  </a:outerShdw>
                </a:effectLst>
                <a:latin typeface="Times New Roman" panose="02020603050405020304" pitchFamily="18" charset="0"/>
              </a:rPr>
              <a:t>1</a:t>
            </a:r>
            <a:r>
              <a:rPr lang="zh-CN" altLang="en-US" sz="2400" noProof="1">
                <a:effectLst>
                  <a:outerShdw blurRad="38100" dist="38100" dir="2700000" algn="tl">
                    <a:srgbClr val="C0C0C0"/>
                  </a:outerShdw>
                </a:effectLst>
                <a:latin typeface="Times New Roman" panose="02020603050405020304" pitchFamily="18" charset="0"/>
              </a:rPr>
              <a:t>：交互式命令语言</a:t>
            </a:r>
            <a:r>
              <a:rPr lang="zh-CN" sz="2400" noProof="1">
                <a:effectLst>
                  <a:outerShdw blurRad="38100" dist="38100" dir="2700000" algn="tl">
                    <a:srgbClr val="C0C0C0"/>
                  </a:outerShdw>
                </a:effectLst>
                <a:latin typeface="宋体" panose="02010600030101010101" pitchFamily="2" charset="-122"/>
              </a:rPr>
              <a:t>(</a:t>
            </a:r>
            <a:r>
              <a:rPr lang="en-US" sz="2400" noProof="1">
                <a:effectLst>
                  <a:outerShdw blurRad="38100" dist="38100" dir="2700000" algn="tl">
                    <a:srgbClr val="C0C0C0"/>
                  </a:outerShdw>
                </a:effectLst>
                <a:latin typeface="Times New Roman" panose="02020603050405020304" pitchFamily="18" charset="0"/>
              </a:rPr>
              <a:t>eg. shell, command</a:t>
            </a:r>
            <a:r>
              <a:rPr lang="en-US" sz="2400" noProof="1" smtClean="0">
                <a:effectLst>
                  <a:outerShdw blurRad="38100" dist="38100" dir="2700000" algn="tl">
                    <a:srgbClr val="C0C0C0"/>
                  </a:outerShdw>
                </a:effectLst>
                <a:latin typeface="宋体" panose="02010600030101010101" pitchFamily="2" charset="-122"/>
              </a:rPr>
              <a:t>)</a:t>
            </a:r>
            <a:r>
              <a:rPr lang="zh-CN" altLang="en-US" sz="2400" noProof="1" smtClean="0">
                <a:effectLst>
                  <a:outerShdw blurRad="38100" dist="38100" dir="2700000" algn="tl">
                    <a:srgbClr val="C0C0C0"/>
                  </a:outerShdw>
                </a:effectLst>
                <a:latin typeface="宋体" panose="02010600030101010101" pitchFamily="2" charset="-122"/>
              </a:rPr>
              <a:t>（</a:t>
            </a:r>
            <a:r>
              <a:rPr lang="en-US" altLang="zh-CN" sz="2400" noProof="1" smtClean="0">
                <a:solidFill>
                  <a:srgbClr val="0016E2"/>
                </a:solidFill>
                <a:effectLst>
                  <a:outerShdw blurRad="38100" dist="38100" dir="2700000" algn="tl">
                    <a:srgbClr val="C0C0C0"/>
                  </a:outerShdw>
                </a:effectLst>
                <a:latin typeface="宋体" panose="02010600030101010101" pitchFamily="2" charset="-122"/>
              </a:rPr>
              <a:t>CLI</a:t>
            </a:r>
            <a:r>
              <a:rPr lang="zh-CN" altLang="en-US" sz="2400" noProof="1" smtClean="0">
                <a:effectLst>
                  <a:outerShdw blurRad="38100" dist="38100" dir="2700000" algn="tl">
                    <a:srgbClr val="C0C0C0"/>
                  </a:outerShdw>
                </a:effectLst>
                <a:latin typeface="宋体" panose="02010600030101010101" pitchFamily="2" charset="-122"/>
              </a:rPr>
              <a:t>）</a:t>
            </a:r>
            <a:endParaRPr lang="en-US" sz="2400" noProof="1">
              <a:effectLst>
                <a:outerShdw blurRad="38100" dist="38100" dir="2700000" algn="tl">
                  <a:srgbClr val="C0C0C0"/>
                </a:outerShdw>
              </a:effectLst>
              <a:latin typeface="宋体" panose="02010600030101010101" pitchFamily="2" charset="-122"/>
            </a:endParaRPr>
          </a:p>
          <a:p>
            <a:pPr eaLnBrk="1" hangingPunct="1">
              <a:spcBef>
                <a:spcPct val="50000"/>
              </a:spcBef>
              <a:defRPr/>
            </a:pPr>
            <a:r>
              <a:rPr lang="zh-CN" altLang="en-US" sz="2400" noProof="1">
                <a:effectLst>
                  <a:outerShdw blurRad="38100" dist="38100" dir="2700000" algn="tl">
                    <a:srgbClr val="C0C0C0"/>
                  </a:outerShdw>
                </a:effectLst>
                <a:latin typeface="Times New Roman" panose="02020603050405020304" pitchFamily="18" charset="0"/>
              </a:rPr>
              <a:t>界面</a:t>
            </a:r>
            <a:r>
              <a:rPr lang="zh-CN" sz="2400" noProof="1">
                <a:effectLst>
                  <a:outerShdw blurRad="38100" dist="38100" dir="2700000" algn="tl">
                    <a:srgbClr val="C0C0C0"/>
                  </a:outerShdw>
                </a:effectLst>
                <a:latin typeface="Times New Roman" panose="02020603050405020304" pitchFamily="18" charset="0"/>
              </a:rPr>
              <a:t>2</a:t>
            </a:r>
            <a:r>
              <a:rPr lang="zh-CN" altLang="en-US" sz="2400" noProof="1">
                <a:effectLst>
                  <a:outerShdw blurRad="38100" dist="38100" dir="2700000" algn="tl">
                    <a:srgbClr val="C0C0C0"/>
                  </a:outerShdw>
                </a:effectLst>
                <a:latin typeface="Times New Roman" panose="02020603050405020304" pitchFamily="18" charset="0"/>
              </a:rPr>
              <a:t>：图形用户界面</a:t>
            </a:r>
            <a:r>
              <a:rPr lang="zh-CN" sz="2400" noProof="1">
                <a:effectLst>
                  <a:outerShdw blurRad="38100" dist="38100" dir="2700000" algn="tl">
                    <a:srgbClr val="C0C0C0"/>
                  </a:outerShdw>
                </a:effectLst>
                <a:latin typeface="宋体" panose="02010600030101010101" pitchFamily="2" charset="-122"/>
              </a:rPr>
              <a:t>(</a:t>
            </a:r>
            <a:r>
              <a:rPr lang="en-US" sz="2400" noProof="1">
                <a:solidFill>
                  <a:srgbClr val="0016E2"/>
                </a:solidFill>
                <a:effectLst>
                  <a:outerShdw blurRad="38100" dist="38100" dir="2700000" algn="tl">
                    <a:srgbClr val="C0C0C0"/>
                  </a:outerShdw>
                </a:effectLst>
                <a:latin typeface="Times New Roman" panose="02020603050405020304" pitchFamily="18" charset="0"/>
              </a:rPr>
              <a:t>GUI</a:t>
            </a:r>
            <a:r>
              <a:rPr lang="en-US" sz="2400" noProof="1">
                <a:effectLst>
                  <a:outerShdw blurRad="38100" dist="38100" dir="2700000" algn="tl">
                    <a:srgbClr val="C0C0C0"/>
                  </a:outerShdw>
                </a:effectLst>
                <a:latin typeface="宋体" panose="02010600030101010101" pitchFamily="2" charset="-122"/>
              </a:rPr>
              <a:t>)</a:t>
            </a:r>
          </a:p>
        </p:txBody>
      </p:sp>
      <p:sp>
        <p:nvSpPr>
          <p:cNvPr id="118790" name="Rectangle 6">
            <a:extLst>
              <a:ext uri="{FF2B5EF4-FFF2-40B4-BE49-F238E27FC236}">
                <a16:creationId xmlns:a16="http://schemas.microsoft.com/office/drawing/2014/main" id="{8578E53A-C4F1-47B7-A5C0-976705BEFF0F}"/>
              </a:ext>
            </a:extLst>
          </p:cNvPr>
          <p:cNvSpPr/>
          <p:nvPr/>
        </p:nvSpPr>
        <p:spPr>
          <a:xfrm>
            <a:off x="1676400" y="1483314"/>
            <a:ext cx="4724400" cy="1524000"/>
          </a:xfrm>
          <a:prstGeom prst="rect">
            <a:avLst/>
          </a:prstGeom>
          <a:no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sz="2400" noProof="1">
              <a:effectLst>
                <a:outerShdw blurRad="38100" dist="38100" dir="2700000" algn="tl">
                  <a:srgbClr val="FFFFFF"/>
                </a:outerShdw>
              </a:effectLst>
              <a:latin typeface="Times New Roman" panose="02020603050405020304" pitchFamily="18" charset="0"/>
            </a:endParaRPr>
          </a:p>
          <a:p>
            <a:pPr algn="ctr" eaLnBrk="1" hangingPunct="1">
              <a:defRPr/>
            </a:pPr>
            <a:r>
              <a:rPr lang="en-US" sz="2400" noProof="1">
                <a:latin typeface="Times New Roman" panose="02020603050405020304" pitchFamily="18" charset="0"/>
              </a:rPr>
              <a:t>Time Sharing OS</a:t>
            </a:r>
          </a:p>
        </p:txBody>
      </p:sp>
      <p:sp>
        <p:nvSpPr>
          <p:cNvPr id="117767" name="Rectangle 7">
            <a:extLst>
              <a:ext uri="{FF2B5EF4-FFF2-40B4-BE49-F238E27FC236}">
                <a16:creationId xmlns:a16="http://schemas.microsoft.com/office/drawing/2014/main" id="{195D8388-2578-4E74-8B52-903C7EAAA76C}"/>
              </a:ext>
            </a:extLst>
          </p:cNvPr>
          <p:cNvSpPr>
            <a:spLocks noChangeArrowheads="1"/>
          </p:cNvSpPr>
          <p:nvPr/>
        </p:nvSpPr>
        <p:spPr bwMode="auto">
          <a:xfrm>
            <a:off x="2987675" y="1508714"/>
            <a:ext cx="2133600" cy="609600"/>
          </a:xfrm>
          <a:prstGeom prst="rect">
            <a:avLst/>
          </a:prstGeom>
          <a:noFill/>
          <a:ln w="9525">
            <a:solidFill>
              <a:srgbClr val="000000"/>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2400" dirty="0">
                <a:latin typeface="Times New Roman" panose="02020603050405020304" pitchFamily="18" charset="0"/>
              </a:rPr>
              <a:t>Hardware</a:t>
            </a:r>
          </a:p>
        </p:txBody>
      </p:sp>
      <p:sp>
        <p:nvSpPr>
          <p:cNvPr id="118792" name="AutoShape 8">
            <a:extLst>
              <a:ext uri="{FF2B5EF4-FFF2-40B4-BE49-F238E27FC236}">
                <a16:creationId xmlns:a16="http://schemas.microsoft.com/office/drawing/2014/main" id="{EDD44575-07AC-41A4-9F77-E7762CED2854}"/>
              </a:ext>
            </a:extLst>
          </p:cNvPr>
          <p:cNvSpPr/>
          <p:nvPr/>
        </p:nvSpPr>
        <p:spPr>
          <a:xfrm>
            <a:off x="1979613" y="3616914"/>
            <a:ext cx="611187" cy="449263"/>
          </a:xfrm>
          <a:prstGeom prst="flowChartPunchedCard">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buNone/>
              <a:defRPr/>
            </a:pPr>
            <a:r>
              <a:rPr lang="zh-CN" altLang="en-US" sz="2400" noProof="1">
                <a:effectLst>
                  <a:outerShdw blurRad="38100" dist="38100" dir="2700000">
                    <a:srgbClr val="FFFFFF"/>
                  </a:outerShdw>
                </a:effectLst>
                <a:latin typeface="Times New Roman" pitchFamily="2" charset="0"/>
                <a:ea typeface="+mn-ea"/>
                <a:cs typeface="+mn-ea"/>
              </a:rPr>
              <a:t>终端</a:t>
            </a:r>
            <a:endParaRPr lang="zh-CN" altLang="en-US" sz="2400" noProof="1">
              <a:effectLst>
                <a:outerShdw blurRad="38100" dist="38100" dir="2700000">
                  <a:srgbClr val="FFFFFF"/>
                </a:outerShdw>
              </a:effectLst>
              <a:latin typeface="Times New Roman" pitchFamily="2" charset="0"/>
              <a:ea typeface="+mn-ea"/>
            </a:endParaRPr>
          </a:p>
        </p:txBody>
      </p:sp>
      <p:sp>
        <p:nvSpPr>
          <p:cNvPr id="118793" name="AutoShape 9">
            <a:extLst>
              <a:ext uri="{FF2B5EF4-FFF2-40B4-BE49-F238E27FC236}">
                <a16:creationId xmlns:a16="http://schemas.microsoft.com/office/drawing/2014/main" id="{063504DC-A9EE-4281-94B3-254D09F30DA5}"/>
              </a:ext>
            </a:extLst>
          </p:cNvPr>
          <p:cNvSpPr/>
          <p:nvPr/>
        </p:nvSpPr>
        <p:spPr>
          <a:xfrm>
            <a:off x="3198813" y="3624852"/>
            <a:ext cx="611187" cy="449262"/>
          </a:xfrm>
          <a:prstGeom prst="flowChartPunchedCard">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buNone/>
              <a:defRPr/>
            </a:pPr>
            <a:r>
              <a:rPr lang="zh-CN" altLang="en-US" sz="2400" noProof="1">
                <a:effectLst>
                  <a:outerShdw blurRad="38100" dist="38100" dir="2700000">
                    <a:srgbClr val="FFFFFF"/>
                  </a:outerShdw>
                </a:effectLst>
                <a:latin typeface="Times New Roman" pitchFamily="2" charset="0"/>
                <a:ea typeface="+mn-ea"/>
                <a:cs typeface="+mn-ea"/>
              </a:rPr>
              <a:t>终端</a:t>
            </a:r>
            <a:endParaRPr lang="zh-CN" altLang="en-US" sz="2400" noProof="1">
              <a:effectLst>
                <a:outerShdw blurRad="38100" dist="38100" dir="2700000">
                  <a:srgbClr val="FFFFFF"/>
                </a:outerShdw>
              </a:effectLst>
              <a:latin typeface="Times New Roman" pitchFamily="2" charset="0"/>
              <a:ea typeface="+mn-ea"/>
            </a:endParaRPr>
          </a:p>
        </p:txBody>
      </p:sp>
      <p:sp>
        <p:nvSpPr>
          <p:cNvPr id="118794" name="AutoShape 10">
            <a:extLst>
              <a:ext uri="{FF2B5EF4-FFF2-40B4-BE49-F238E27FC236}">
                <a16:creationId xmlns:a16="http://schemas.microsoft.com/office/drawing/2014/main" id="{B9B84AAE-4455-42B9-BA97-05697182329B}"/>
              </a:ext>
            </a:extLst>
          </p:cNvPr>
          <p:cNvSpPr/>
          <p:nvPr/>
        </p:nvSpPr>
        <p:spPr>
          <a:xfrm>
            <a:off x="5561013" y="3616914"/>
            <a:ext cx="611187" cy="449263"/>
          </a:xfrm>
          <a:prstGeom prst="flowChartPunchedCard">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buNone/>
              <a:defRPr/>
            </a:pPr>
            <a:r>
              <a:rPr lang="zh-CN" altLang="en-US" sz="2400" noProof="1">
                <a:effectLst>
                  <a:outerShdw blurRad="38100" dist="38100" dir="2700000">
                    <a:srgbClr val="FFFFFF"/>
                  </a:outerShdw>
                </a:effectLst>
                <a:latin typeface="Times New Roman" pitchFamily="2" charset="0"/>
                <a:ea typeface="+mn-ea"/>
                <a:cs typeface="+mn-ea"/>
              </a:rPr>
              <a:t>终端</a:t>
            </a:r>
            <a:endParaRPr lang="zh-CN" altLang="en-US" sz="2400" noProof="1">
              <a:effectLst>
                <a:outerShdw blurRad="38100" dist="38100" dir="2700000">
                  <a:srgbClr val="FFFFFF"/>
                </a:outerShdw>
              </a:effectLst>
              <a:latin typeface="Times New Roman" pitchFamily="2" charset="0"/>
              <a:ea typeface="+mn-ea"/>
            </a:endParaRPr>
          </a:p>
        </p:txBody>
      </p:sp>
      <p:sp>
        <p:nvSpPr>
          <p:cNvPr id="117771" name="AutoShape 11">
            <a:extLst>
              <a:ext uri="{FF2B5EF4-FFF2-40B4-BE49-F238E27FC236}">
                <a16:creationId xmlns:a16="http://schemas.microsoft.com/office/drawing/2014/main" id="{71891896-3ED0-4AB3-BDB8-4C5E90209145}"/>
              </a:ext>
            </a:extLst>
          </p:cNvPr>
          <p:cNvSpPr>
            <a:spLocks noChangeArrowheads="1"/>
          </p:cNvSpPr>
          <p:nvPr/>
        </p:nvSpPr>
        <p:spPr bwMode="auto">
          <a:xfrm>
            <a:off x="3429000" y="3007314"/>
            <a:ext cx="125413" cy="576263"/>
          </a:xfrm>
          <a:prstGeom prst="upDownArrow">
            <a:avLst>
              <a:gd name="adj1" fmla="val 50000"/>
              <a:gd name="adj2" fmla="val 91750"/>
            </a:avLst>
          </a:prstGeom>
          <a:solidFill>
            <a:schemeClr val="bg1"/>
          </a:solidFill>
          <a:ln w="9525">
            <a:solidFill>
              <a:schemeClr val="tx1"/>
            </a:solidFill>
            <a:miter lim="800000"/>
            <a:headEnd/>
            <a:tailEnd/>
          </a:ln>
        </p:spPr>
        <p:txBody>
          <a:bodyPr vert="eaVert"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17772" name="AutoShape 12">
            <a:extLst>
              <a:ext uri="{FF2B5EF4-FFF2-40B4-BE49-F238E27FC236}">
                <a16:creationId xmlns:a16="http://schemas.microsoft.com/office/drawing/2014/main" id="{8331CFED-8327-4D10-B66B-4B48EA260144}"/>
              </a:ext>
            </a:extLst>
          </p:cNvPr>
          <p:cNvSpPr>
            <a:spLocks noChangeArrowheads="1"/>
          </p:cNvSpPr>
          <p:nvPr/>
        </p:nvSpPr>
        <p:spPr bwMode="auto">
          <a:xfrm>
            <a:off x="2286000" y="3007314"/>
            <a:ext cx="125413" cy="576263"/>
          </a:xfrm>
          <a:prstGeom prst="upDownArrow">
            <a:avLst>
              <a:gd name="adj1" fmla="val 50000"/>
              <a:gd name="adj2" fmla="val 91750"/>
            </a:avLst>
          </a:prstGeom>
          <a:solidFill>
            <a:schemeClr val="bg1"/>
          </a:solidFill>
          <a:ln w="9525">
            <a:solidFill>
              <a:schemeClr val="tx1"/>
            </a:solidFill>
            <a:miter lim="800000"/>
            <a:headEnd/>
            <a:tailEnd/>
          </a:ln>
        </p:spPr>
        <p:txBody>
          <a:bodyPr vert="eaVert"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17773" name="AutoShape 13">
            <a:extLst>
              <a:ext uri="{FF2B5EF4-FFF2-40B4-BE49-F238E27FC236}">
                <a16:creationId xmlns:a16="http://schemas.microsoft.com/office/drawing/2014/main" id="{FA8D3646-2759-4CC2-AE85-DFA45931BED1}"/>
              </a:ext>
            </a:extLst>
          </p:cNvPr>
          <p:cNvSpPr>
            <a:spLocks noChangeArrowheads="1"/>
          </p:cNvSpPr>
          <p:nvPr/>
        </p:nvSpPr>
        <p:spPr bwMode="auto">
          <a:xfrm>
            <a:off x="5791200" y="3007314"/>
            <a:ext cx="125413" cy="576263"/>
          </a:xfrm>
          <a:prstGeom prst="upDownArrow">
            <a:avLst>
              <a:gd name="adj1" fmla="val 50000"/>
              <a:gd name="adj2" fmla="val 91750"/>
            </a:avLst>
          </a:prstGeom>
          <a:solidFill>
            <a:schemeClr val="bg1"/>
          </a:solidFill>
          <a:ln w="9525">
            <a:solidFill>
              <a:schemeClr val="tx1"/>
            </a:solidFill>
            <a:miter lim="800000"/>
            <a:headEnd/>
            <a:tailEnd/>
          </a:ln>
        </p:spPr>
        <p:txBody>
          <a:bodyPr vert="eaVert"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18798" name="Text Box 14">
            <a:extLst>
              <a:ext uri="{FF2B5EF4-FFF2-40B4-BE49-F238E27FC236}">
                <a16:creationId xmlns:a16="http://schemas.microsoft.com/office/drawing/2014/main" id="{8EAC7730-E18B-42E8-83D5-1EB8E89DC2C0}"/>
              </a:ext>
            </a:extLst>
          </p:cNvPr>
          <p:cNvSpPr txBox="1"/>
          <p:nvPr/>
        </p:nvSpPr>
        <p:spPr>
          <a:xfrm>
            <a:off x="4343400" y="3540714"/>
            <a:ext cx="762000" cy="457200"/>
          </a:xfrm>
          <a:prstGeom prst="rect">
            <a:avLst/>
          </a:prstGeom>
          <a:solidFill>
            <a:srgbClr val="FFFFFF"/>
          </a:solidFill>
          <a:ln w="9525">
            <a:noFill/>
            <a:miter/>
          </a:ln>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lang="zh-CN" sz="2400" noProof="1">
                <a:effectLst>
                  <a:outerShdw blurRad="38100" dist="38100" dir="2700000" algn="tl">
                    <a:srgbClr val="C0C0C0"/>
                  </a:outerShdw>
                </a:effectLst>
                <a:latin typeface="Times New Roman" panose="02020603050405020304"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8788"/>
                                        </p:tgtEl>
                                        <p:attrNameLst>
                                          <p:attrName>style.visibility</p:attrName>
                                        </p:attrNameLst>
                                      </p:cBhvr>
                                      <p:to>
                                        <p:strVal val="visible"/>
                                      </p:to>
                                    </p:set>
                                    <p:animEffect transition="in" filter="dissolve">
                                      <p:cBhvr>
                                        <p:cTn id="7" dur="500"/>
                                        <p:tgtEl>
                                          <p:spTgt spid="118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日期占位符 3">
            <a:extLst>
              <a:ext uri="{FF2B5EF4-FFF2-40B4-BE49-F238E27FC236}">
                <a16:creationId xmlns:a16="http://schemas.microsoft.com/office/drawing/2014/main" id="{1B0BB71F-897E-4135-91FE-76D7B11FA0B0}"/>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1994308A-2186-4CB7-A4DF-23351378EAA6}"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a:latin typeface="Helvetica" panose="020B0604020202020204" pitchFamily="34" charset="0"/>
            </a:endParaRPr>
          </a:p>
        </p:txBody>
      </p:sp>
      <p:sp>
        <p:nvSpPr>
          <p:cNvPr id="100355" name="Rectangle 2">
            <a:extLst>
              <a:ext uri="{FF2B5EF4-FFF2-40B4-BE49-F238E27FC236}">
                <a16:creationId xmlns:a16="http://schemas.microsoft.com/office/drawing/2014/main" id="{DAB484F9-16B0-4A46-89DD-8280FBE3B155}"/>
              </a:ext>
            </a:extLst>
          </p:cNvPr>
          <p:cNvSpPr>
            <a:spLocks noGrp="1"/>
          </p:cNvSpPr>
          <p:nvPr>
            <p:ph type="title" idx="4294967295"/>
          </p:nvPr>
        </p:nvSpPr>
        <p:spPr>
          <a:xfrm>
            <a:off x="695036" y="510073"/>
            <a:ext cx="8077200" cy="609600"/>
          </a:xfrm>
          <a:ln>
            <a:miter/>
          </a:ln>
        </p:spPr>
        <p:txBody>
          <a:bodyPr/>
          <a:lstStyle/>
          <a:p>
            <a:pPr eaLnBrk="1" hangingPunct="1">
              <a:defRPr/>
            </a:pPr>
            <a:r>
              <a:rPr lang="zh-CN" altLang="en-US" noProof="1" smtClean="0">
                <a:solidFill>
                  <a:srgbClr val="0000FF"/>
                </a:solidFill>
                <a:effectLst>
                  <a:outerShdw blurRad="38100" dist="38100" dir="2700000">
                    <a:srgbClr val="C0C0C0"/>
                  </a:outerShdw>
                </a:effectLst>
                <a:latin typeface="华文行楷" pitchFamily="2" charset="-122"/>
                <a:ea typeface="华文行楷" pitchFamily="2" charset="-122"/>
              </a:rPr>
              <a:t>早期的</a:t>
            </a:r>
            <a:r>
              <a:rPr lang="en-US" altLang="zh-CN" noProof="1" smtClean="0">
                <a:solidFill>
                  <a:srgbClr val="0000FF"/>
                </a:solidFill>
                <a:effectLst>
                  <a:outerShdw blurRad="38100" dist="38100" dir="2700000">
                    <a:srgbClr val="C0C0C0"/>
                  </a:outerShdw>
                </a:effectLst>
                <a:latin typeface="华文行楷" pitchFamily="2" charset="-122"/>
                <a:ea typeface="华文行楷" pitchFamily="2" charset="-122"/>
              </a:rPr>
              <a:t>O</a:t>
            </a:r>
            <a:r>
              <a:rPr lang="zh-CN" altLang="en-US" noProof="1" smtClean="0">
                <a:solidFill>
                  <a:srgbClr val="0000FF"/>
                </a:solidFill>
                <a:effectLst>
                  <a:outerShdw blurRad="38100" dist="38100" dir="2700000">
                    <a:srgbClr val="C0C0C0"/>
                  </a:outerShdw>
                </a:effectLst>
                <a:latin typeface="华文行楷" pitchFamily="2" charset="-122"/>
                <a:ea typeface="华文行楷" pitchFamily="2" charset="-122"/>
              </a:rPr>
              <a:t>S-</a:t>
            </a:r>
            <a:r>
              <a:rPr lang="zh-CN" altLang="en-US" noProof="1" smtClean="0">
                <a:solidFill>
                  <a:srgbClr val="7030A0"/>
                </a:solidFill>
                <a:effectLst>
                  <a:outerShdw blurRad="38100" dist="38100" dir="2700000">
                    <a:srgbClr val="C0C0C0"/>
                  </a:outerShdw>
                </a:effectLst>
                <a:latin typeface="华文行楷" pitchFamily="2" charset="-122"/>
                <a:ea typeface="华文行楷" pitchFamily="2" charset="-122"/>
              </a:rPr>
              <a:t>简单的监控程序（</a:t>
            </a:r>
            <a:r>
              <a:rPr lang="en-US" altLang="zh-CN" noProof="1" smtClean="0">
                <a:solidFill>
                  <a:srgbClr val="7030A0"/>
                </a:solidFill>
                <a:effectLst>
                  <a:outerShdw blurRad="38100" dist="38100" dir="2700000">
                    <a:srgbClr val="C0C0C0"/>
                  </a:outerShdw>
                </a:effectLst>
                <a:latin typeface="华文行楷" pitchFamily="2" charset="-122"/>
                <a:ea typeface="华文行楷" pitchFamily="2" charset="-122"/>
              </a:rPr>
              <a:t>Monitor</a:t>
            </a:r>
            <a:r>
              <a:rPr lang="zh-CN" altLang="en-US" noProof="1" smtClean="0">
                <a:solidFill>
                  <a:srgbClr val="7030A0"/>
                </a:solidFill>
                <a:effectLst>
                  <a:outerShdw blurRad="38100" dist="38100" dir="2700000">
                    <a:srgbClr val="C0C0C0"/>
                  </a:outerShdw>
                </a:effectLst>
                <a:latin typeface="华文行楷" pitchFamily="2" charset="-122"/>
                <a:ea typeface="华文行楷" pitchFamily="2" charset="-122"/>
              </a:rPr>
              <a:t>）</a:t>
            </a:r>
            <a:endParaRPr lang="zh-CN" altLang="en-US" sz="2800" noProof="1">
              <a:solidFill>
                <a:srgbClr val="7030A0"/>
              </a:solidFill>
              <a:effectLst>
                <a:outerShdw blurRad="38100" dist="38100" dir="2700000">
                  <a:srgbClr val="C0C0C0"/>
                </a:outerShdw>
              </a:effectLst>
              <a:latin typeface="华文隶书" pitchFamily="2" charset="-122"/>
              <a:ea typeface="华文隶书" pitchFamily="2" charset="-122"/>
            </a:endParaRPr>
          </a:p>
        </p:txBody>
      </p:sp>
      <p:sp>
        <p:nvSpPr>
          <p:cNvPr id="99332" name="Rectangle 3">
            <a:extLst>
              <a:ext uri="{FF2B5EF4-FFF2-40B4-BE49-F238E27FC236}">
                <a16:creationId xmlns:a16="http://schemas.microsoft.com/office/drawing/2014/main" id="{44421011-8086-4918-AACC-6067E9994311}"/>
              </a:ext>
            </a:extLst>
          </p:cNvPr>
          <p:cNvSpPr>
            <a:spLocks noGrp="1" noChangeArrowheads="1"/>
          </p:cNvSpPr>
          <p:nvPr>
            <p:ph type="body" idx="4294967295"/>
          </p:nvPr>
        </p:nvSpPr>
        <p:spPr>
          <a:xfrm>
            <a:off x="914400" y="1600199"/>
            <a:ext cx="7772400" cy="1891146"/>
          </a:xfrm>
        </p:spPr>
        <p:txBody>
          <a:bodyPr/>
          <a:lstStyle/>
          <a:p>
            <a:pPr eaLnBrk="1" hangingPunct="1"/>
            <a:r>
              <a:rPr lang="zh-CN" altLang="en-US" sz="1800" dirty="0" smtClean="0">
                <a:latin typeface="楷体_GB2312" pitchFamily="1" charset="-122"/>
                <a:ea typeface="楷体_GB2312" pitchFamily="1" charset="-122"/>
              </a:rPr>
              <a:t>早期的硬件价格昂贵，机器多为大型机，</a:t>
            </a:r>
            <a:r>
              <a:rPr lang="en-US" altLang="zh-CN" sz="1800" dirty="0" smtClean="0">
                <a:latin typeface="楷体_GB2312" pitchFamily="1" charset="-122"/>
                <a:ea typeface="楷体_GB2312" pitchFamily="1" charset="-122"/>
              </a:rPr>
              <a:t>PC</a:t>
            </a:r>
            <a:r>
              <a:rPr lang="zh-CN" altLang="en-US" sz="1800" dirty="0" smtClean="0">
                <a:latin typeface="楷体_GB2312" pitchFamily="1" charset="-122"/>
                <a:ea typeface="楷体_GB2312" pitchFamily="1" charset="-122"/>
              </a:rPr>
              <a:t>机尚未出现</a:t>
            </a:r>
            <a:endParaRPr lang="en-US" altLang="zh-CN" sz="1800" dirty="0" smtClean="0">
              <a:latin typeface="楷体_GB2312" pitchFamily="1" charset="-122"/>
              <a:ea typeface="楷体_GB2312" pitchFamily="1" charset="-122"/>
            </a:endParaRPr>
          </a:p>
          <a:p>
            <a:pPr eaLnBrk="1" hangingPunct="1"/>
            <a:r>
              <a:rPr lang="zh-CN" altLang="en-US" sz="1800" dirty="0" smtClean="0">
                <a:latin typeface="楷体_GB2312" pitchFamily="1" charset="-122"/>
                <a:ea typeface="楷体_GB2312" pitchFamily="1" charset="-122"/>
              </a:rPr>
              <a:t>很多操作多为手工操作</a:t>
            </a:r>
            <a:endParaRPr lang="zh-CN" altLang="en-US" sz="1800" dirty="0">
              <a:latin typeface="楷体_GB2312" pitchFamily="1" charset="-122"/>
              <a:ea typeface="楷体_GB2312" pitchFamily="1" charset="-122"/>
            </a:endParaRPr>
          </a:p>
          <a:p>
            <a:pPr marL="685800" lvl="1" eaLnBrk="1" hangingPunct="1">
              <a:buFont typeface="Arial" panose="020B0604020202020204" pitchFamily="34" charset="0"/>
              <a:buChar char="•"/>
            </a:pPr>
            <a:r>
              <a:rPr lang="zh-CN" altLang="en-US" sz="1800" dirty="0" smtClean="0">
                <a:latin typeface="楷体_GB2312" pitchFamily="1" charset="-122"/>
                <a:ea typeface="楷体_GB2312" pitchFamily="1" charset="-122"/>
              </a:rPr>
              <a:t>内存比较小，</a:t>
            </a:r>
            <a:r>
              <a:rPr lang="en-US" altLang="zh-CN" sz="1800" dirty="0" smtClean="0">
                <a:latin typeface="楷体_GB2312" pitchFamily="1" charset="-122"/>
                <a:ea typeface="楷体_GB2312" pitchFamily="1" charset="-122"/>
              </a:rPr>
              <a:t>CPU</a:t>
            </a:r>
            <a:r>
              <a:rPr lang="zh-CN" altLang="en-US" sz="1800" dirty="0" smtClean="0">
                <a:latin typeface="楷体_GB2312" pitchFamily="1" charset="-122"/>
                <a:ea typeface="楷体_GB2312" pitchFamily="1" charset="-122"/>
              </a:rPr>
              <a:t>处理能力也有限</a:t>
            </a:r>
            <a:endParaRPr lang="en-US" altLang="zh-CN" sz="1800" dirty="0">
              <a:latin typeface="楷体_GB2312" pitchFamily="1" charset="-122"/>
              <a:ea typeface="楷体_GB2312" pitchFamily="1" charset="-122"/>
            </a:endParaRPr>
          </a:p>
          <a:p>
            <a:pPr marL="685800" lvl="1" eaLnBrk="1" hangingPunct="1">
              <a:buFont typeface="Arial" panose="020B0604020202020204" pitchFamily="34" charset="0"/>
              <a:buChar char="•"/>
            </a:pPr>
            <a:r>
              <a:rPr lang="zh-CN" altLang="en-US" sz="1800" dirty="0" smtClean="0">
                <a:latin typeface="楷体_GB2312" pitchFamily="1" charset="-122"/>
                <a:ea typeface="楷体_GB2312" pitchFamily="1" charset="-122"/>
              </a:rPr>
              <a:t>采用卡片机、纸带机进行输入</a:t>
            </a:r>
            <a:r>
              <a:rPr lang="en-US" altLang="zh-CN" sz="1800" dirty="0" smtClean="0">
                <a:latin typeface="楷体_GB2312" pitchFamily="1" charset="-122"/>
                <a:ea typeface="楷体_GB2312" pitchFamily="1" charset="-122"/>
              </a:rPr>
              <a:t>/</a:t>
            </a:r>
            <a:r>
              <a:rPr lang="zh-CN" altLang="en-US" sz="1800" dirty="0" smtClean="0">
                <a:latin typeface="楷体_GB2312" pitchFamily="1" charset="-122"/>
                <a:ea typeface="楷体_GB2312" pitchFamily="1" charset="-122"/>
              </a:rPr>
              <a:t>输出</a:t>
            </a:r>
            <a:endParaRPr lang="en-US" altLang="zh-CN" sz="1800" dirty="0">
              <a:latin typeface="楷体_GB2312" pitchFamily="1" charset="-122"/>
              <a:ea typeface="楷体_GB2312" pitchFamily="1" charset="-122"/>
            </a:endParaRPr>
          </a:p>
          <a:p>
            <a:pPr marL="685800" lvl="1" eaLnBrk="1" hangingPunct="1">
              <a:buFont typeface="Arial" panose="020B0604020202020204" pitchFamily="34" charset="0"/>
              <a:buChar char="•"/>
            </a:pPr>
            <a:r>
              <a:rPr lang="zh-CN" altLang="en-US" sz="1800" dirty="0" smtClean="0">
                <a:latin typeface="楷体_GB2312" pitchFamily="1" charset="-122"/>
                <a:ea typeface="楷体_GB2312" pitchFamily="1" charset="-122"/>
              </a:rPr>
              <a:t>用户</a:t>
            </a:r>
            <a:r>
              <a:rPr lang="zh-CN" altLang="en-US" sz="1800" dirty="0">
                <a:latin typeface="楷体_GB2312" pitchFamily="1" charset="-122"/>
                <a:ea typeface="楷体_GB2312" pitchFamily="1" charset="-122"/>
              </a:rPr>
              <a:t>独占资源</a:t>
            </a:r>
          </a:p>
        </p:txBody>
      </p:sp>
      <p:pic>
        <p:nvPicPr>
          <p:cNvPr id="99333" name="Picture 4">
            <a:extLst>
              <a:ext uri="{FF2B5EF4-FFF2-40B4-BE49-F238E27FC236}">
                <a16:creationId xmlns:a16="http://schemas.microsoft.com/office/drawing/2014/main" id="{0B099D7A-0F37-4D6C-AD4D-900B0AEB0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8623" y="4103070"/>
            <a:ext cx="626586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8" name="AutoShape 5">
            <a:extLst>
              <a:ext uri="{FF2B5EF4-FFF2-40B4-BE49-F238E27FC236}">
                <a16:creationId xmlns:a16="http://schemas.microsoft.com/office/drawing/2014/main" id="{76B25870-5E9A-4C13-A460-017AE400008C}"/>
              </a:ext>
            </a:extLst>
          </p:cNvPr>
          <p:cNvSpPr/>
          <p:nvPr/>
        </p:nvSpPr>
        <p:spPr>
          <a:xfrm>
            <a:off x="4516581" y="3142015"/>
            <a:ext cx="2244438" cy="1086596"/>
          </a:xfrm>
          <a:prstGeom prst="cloudCallout">
            <a:avLst>
              <a:gd name="adj1" fmla="val -99762"/>
              <a:gd name="adj2" fmla="val 63438"/>
            </a:avLst>
          </a:prstGeom>
          <a:solidFill>
            <a:srgbClr val="FFCC99"/>
          </a:solidFill>
          <a:ln w="9525" cap="flat" cmpd="sng">
            <a:solidFill>
              <a:schemeClr val="tx1"/>
            </a:solidFill>
            <a:prstDash val="solid"/>
            <a:headEnd type="none" w="med" len="med"/>
            <a:tailEnd type="none" w="med" len="med"/>
          </a:ln>
        </p:spPr>
        <p:txBody>
          <a:bodyPr wrap="square" anchor="ctr">
            <a:noAutofit/>
          </a:bodyPr>
          <a:lstStyle/>
          <a:p>
            <a:pPr algn="ctr" eaLnBrk="1" hangingPunct="1">
              <a:buFont typeface="Arial" panose="020B0604020202020204" pitchFamily="34" charset="0"/>
              <a:buNone/>
              <a:defRPr/>
            </a:pPr>
            <a:r>
              <a:rPr lang="zh-CN" altLang="en-US" noProof="1" smtClean="0">
                <a:solidFill>
                  <a:srgbClr val="000000"/>
                </a:solidFill>
                <a:latin typeface="Times New Roman" pitchFamily="2" charset="0"/>
                <a:ea typeface="+mn-ea"/>
                <a:cs typeface="+mn-ea"/>
              </a:rPr>
              <a:t>硬件功能简单，价格昂贵</a:t>
            </a:r>
            <a:r>
              <a:rPr lang="en-US" altLang="x-none" noProof="1" smtClean="0">
                <a:solidFill>
                  <a:srgbClr val="000000"/>
                </a:solidFill>
                <a:effectLst>
                  <a:outerShdw blurRad="38100" dist="38100" dir="2700000">
                    <a:srgbClr val="FFFFFF"/>
                  </a:outerShdw>
                </a:effectLst>
                <a:latin typeface="Times New Roman" pitchFamily="2" charset="0"/>
                <a:ea typeface="+mn-ea"/>
                <a:cs typeface="+mn-ea"/>
              </a:rPr>
              <a:t> </a:t>
            </a:r>
            <a:endParaRPr lang="en-US" altLang="x-none" noProof="1">
              <a:solidFill>
                <a:srgbClr val="000000"/>
              </a:solidFill>
              <a:effectLst>
                <a:outerShdw blurRad="38100" dist="38100" dir="2700000">
                  <a:srgbClr val="FFFFFF"/>
                </a:outerShdw>
              </a:effectLst>
              <a:latin typeface="Times New Roman" pitchFamily="2" charset="0"/>
              <a:ea typeface="+mn-ea"/>
            </a:endParaRPr>
          </a:p>
        </p:txBody>
      </p:sp>
    </p:spTree>
    <p:extLst>
      <p:ext uri="{BB962C8B-B14F-4D97-AF65-F5344CB8AC3E}">
        <p14:creationId xmlns:p14="http://schemas.microsoft.com/office/powerpoint/2010/main" val="109744848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53541FB9-89B7-4699-A3BE-9DE6B23721FA}"/>
              </a:ext>
            </a:extLst>
          </p:cNvPr>
          <p:cNvSpPr>
            <a:spLocks noGrp="1"/>
          </p:cNvSpPr>
          <p:nvPr>
            <p:ph type="title" idx="4294967295"/>
          </p:nvPr>
        </p:nvSpPr>
        <p:spPr>
          <a:xfrm>
            <a:off x="909668" y="563417"/>
            <a:ext cx="7340600" cy="637309"/>
          </a:xfrm>
          <a:ln>
            <a:miter/>
          </a:ln>
        </p:spPr>
        <p:txBody>
          <a:bodyPr/>
          <a:lstStyle/>
          <a:p>
            <a:pPr>
              <a:lnSpc>
                <a:spcPct val="50000"/>
              </a:lnSpc>
              <a:defRPr/>
            </a:pPr>
            <a:r>
              <a:rPr lang="zh-CN" altLang="en-US" sz="2800" dirty="0">
                <a:solidFill>
                  <a:srgbClr val="7030A0"/>
                </a:solidFill>
                <a:effectLst>
                  <a:outerShdw blurRad="38100" dist="38100" dir="2700000" algn="tl">
                    <a:srgbClr val="C0C0C0"/>
                  </a:outerShdw>
                </a:effectLst>
                <a:ea typeface="楷体_GB2312" pitchFamily="1" charset="-122"/>
              </a:rPr>
              <a:t>分时操作系统</a:t>
            </a:r>
          </a:p>
        </p:txBody>
      </p:sp>
      <p:sp>
        <p:nvSpPr>
          <p:cNvPr id="118787" name="Rectangle 3">
            <a:extLst>
              <a:ext uri="{FF2B5EF4-FFF2-40B4-BE49-F238E27FC236}">
                <a16:creationId xmlns:a16="http://schemas.microsoft.com/office/drawing/2014/main" id="{B924BB2E-86C1-47C1-BC4E-E378614F0D81}"/>
              </a:ext>
            </a:extLst>
          </p:cNvPr>
          <p:cNvSpPr>
            <a:spLocks noGrp="1" noChangeArrowheads="1"/>
          </p:cNvSpPr>
          <p:nvPr>
            <p:ph type="body" idx="4294967295"/>
          </p:nvPr>
        </p:nvSpPr>
        <p:spPr>
          <a:xfrm>
            <a:off x="685799" y="1524000"/>
            <a:ext cx="8120849" cy="4114800"/>
          </a:xfrm>
        </p:spPr>
        <p:txBody>
          <a:bodyPr/>
          <a:lstStyle/>
          <a:p>
            <a:pPr marL="0" indent="0"/>
            <a:r>
              <a:rPr lang="zh-CN" altLang="en-US" sz="2400" dirty="0" smtClean="0">
                <a:latin typeface="楷体_GB2312" pitchFamily="1" charset="-122"/>
                <a:ea typeface="楷体_GB2312" pitchFamily="1" charset="-122"/>
              </a:rPr>
              <a:t>时间片（</a:t>
            </a:r>
            <a:r>
              <a:rPr lang="en-US" altLang="zh-CN" sz="2400" dirty="0" smtClean="0">
                <a:solidFill>
                  <a:srgbClr val="006600"/>
                </a:solidFill>
                <a:latin typeface="楷体_GB2312" pitchFamily="1" charset="-122"/>
                <a:ea typeface="楷体_GB2312" pitchFamily="1" charset="-122"/>
              </a:rPr>
              <a:t>Time Slice</a:t>
            </a:r>
            <a:r>
              <a:rPr lang="en-US" altLang="zh-CN" sz="2400" dirty="0" smtClean="0">
                <a:latin typeface="楷体_GB2312" pitchFamily="1" charset="-122"/>
                <a:ea typeface="楷体_GB2312" pitchFamily="1" charset="-122"/>
              </a:rPr>
              <a:t>,</a:t>
            </a:r>
            <a:r>
              <a:rPr lang="en-US" altLang="zh-CN" sz="2400" noProof="1">
                <a:solidFill>
                  <a:srgbClr val="0505CB"/>
                </a:solidFill>
                <a:effectLst>
                  <a:outerShdw blurRad="38100" dist="38100" dir="2700000">
                    <a:srgbClr val="C0C0C0"/>
                  </a:outerShdw>
                </a:effectLst>
              </a:rPr>
              <a:t> </a:t>
            </a:r>
            <a:r>
              <a:rPr lang="en-US" altLang="zh-CN" sz="2400" noProof="1">
                <a:solidFill>
                  <a:srgbClr val="0505CB"/>
                </a:solidFill>
              </a:rPr>
              <a:t>Quantum</a:t>
            </a:r>
            <a:r>
              <a:rPr lang="en-US" altLang="zh-CN" sz="2400" noProof="1">
                <a:solidFill>
                  <a:srgbClr val="0505CB"/>
                </a:solidFill>
                <a:effectLst>
                  <a:outerShdw blurRad="38100" dist="38100" dir="2700000">
                    <a:srgbClr val="C0C0C0"/>
                  </a:outerShdw>
                </a:effectLst>
              </a:rPr>
              <a:t> </a:t>
            </a:r>
            <a:r>
              <a:rPr lang="zh-CN" altLang="en-US" sz="2400" dirty="0" smtClean="0">
                <a:latin typeface="楷体_GB2312" pitchFamily="1" charset="-122"/>
                <a:ea typeface="楷体_GB2312" pitchFamily="1" charset="-122"/>
              </a:rPr>
              <a:t>）：</a:t>
            </a:r>
            <a:endParaRPr lang="zh-CN" altLang="en-US" sz="2400" dirty="0">
              <a:latin typeface="楷体_GB2312" pitchFamily="1" charset="-122"/>
              <a:ea typeface="楷体_GB2312" pitchFamily="1" charset="-122"/>
            </a:endParaRPr>
          </a:p>
          <a:p>
            <a:pPr lvl="1">
              <a:buFont typeface="Wingdings" panose="05000000000000000000" pitchFamily="2" charset="2"/>
              <a:buChar char="l"/>
            </a:pPr>
            <a:r>
              <a:rPr lang="zh-CN" altLang="en-US" sz="2400" dirty="0" smtClean="0">
                <a:latin typeface="楷体_GB2312" pitchFamily="1" charset="-122"/>
                <a:ea typeface="楷体_GB2312" pitchFamily="1" charset="-122"/>
              </a:rPr>
              <a:t>操作系统</a:t>
            </a:r>
            <a:r>
              <a:rPr lang="zh-CN" altLang="en-US" sz="2400" dirty="0">
                <a:latin typeface="楷体_GB2312" pitchFamily="1" charset="-122"/>
                <a:ea typeface="楷体_GB2312" pitchFamily="1" charset="-122"/>
              </a:rPr>
              <a:t>将</a:t>
            </a:r>
            <a:r>
              <a:rPr lang="zh-CN" altLang="en-US" sz="2400" dirty="0">
                <a:solidFill>
                  <a:srgbClr val="7030A0"/>
                </a:solidFill>
                <a:latin typeface="楷体_GB2312" pitchFamily="1" charset="-122"/>
                <a:ea typeface="楷体_GB2312" pitchFamily="1" charset="-122"/>
              </a:rPr>
              <a:t>CPU的时间</a:t>
            </a:r>
            <a:r>
              <a:rPr lang="zh-CN" altLang="en-US" sz="2400" dirty="0">
                <a:latin typeface="楷体_GB2312" pitchFamily="1" charset="-122"/>
                <a:ea typeface="楷体_GB2312" pitchFamily="1" charset="-122"/>
              </a:rPr>
              <a:t>划分成若干个片段,称为</a:t>
            </a:r>
            <a:r>
              <a:rPr lang="zh-CN" altLang="en-US" sz="2400" dirty="0">
                <a:solidFill>
                  <a:srgbClr val="7030A0"/>
                </a:solidFill>
                <a:latin typeface="楷体_GB2312" pitchFamily="1" charset="-122"/>
                <a:ea typeface="楷体_GB2312" pitchFamily="1" charset="-122"/>
              </a:rPr>
              <a:t>时间片</a:t>
            </a:r>
          </a:p>
          <a:p>
            <a:pPr lvl="1">
              <a:buFont typeface="Wingdings" panose="05000000000000000000" pitchFamily="2" charset="2"/>
              <a:buChar char="l"/>
            </a:pPr>
            <a:r>
              <a:rPr lang="zh-CN" altLang="en-US" sz="2400" dirty="0" smtClean="0">
                <a:latin typeface="楷体_GB2312" pitchFamily="1" charset="-122"/>
                <a:ea typeface="楷体_GB2312" pitchFamily="1" charset="-122"/>
              </a:rPr>
              <a:t>操作系统</a:t>
            </a:r>
            <a:r>
              <a:rPr lang="zh-CN" altLang="en-US" sz="2400" dirty="0">
                <a:latin typeface="楷体_GB2312" pitchFamily="1" charset="-122"/>
                <a:ea typeface="楷体_GB2312" pitchFamily="1" charset="-122"/>
              </a:rPr>
              <a:t>以</a:t>
            </a:r>
            <a:r>
              <a:rPr lang="zh-CN" altLang="en-US" sz="2400" dirty="0">
                <a:solidFill>
                  <a:srgbClr val="7030A0"/>
                </a:solidFill>
                <a:latin typeface="楷体_GB2312" pitchFamily="1" charset="-122"/>
                <a:ea typeface="楷体_GB2312" pitchFamily="1" charset="-122"/>
              </a:rPr>
              <a:t>时间片为单位</a:t>
            </a:r>
            <a:r>
              <a:rPr lang="zh-CN" altLang="en-US" sz="2400" dirty="0">
                <a:latin typeface="楷体_GB2312" pitchFamily="1" charset="-122"/>
                <a:ea typeface="楷体_GB2312" pitchFamily="1" charset="-122"/>
              </a:rPr>
              <a:t>,</a:t>
            </a:r>
            <a:r>
              <a:rPr lang="zh-CN" altLang="en-US" sz="2400" dirty="0">
                <a:solidFill>
                  <a:srgbClr val="0409E2"/>
                </a:solidFill>
                <a:latin typeface="楷体_GB2312" pitchFamily="1" charset="-122"/>
                <a:ea typeface="楷体_GB2312" pitchFamily="1" charset="-122"/>
              </a:rPr>
              <a:t>轮流</a:t>
            </a:r>
            <a:r>
              <a:rPr lang="zh-CN" altLang="en-US" sz="2400" dirty="0">
                <a:latin typeface="楷体_GB2312" pitchFamily="1" charset="-122"/>
                <a:ea typeface="楷体_GB2312" pitchFamily="1" charset="-122"/>
              </a:rPr>
              <a:t>为每个终端用户服务</a:t>
            </a:r>
          </a:p>
          <a:p>
            <a:pPr lvl="1">
              <a:buFont typeface="Wingdings" panose="05000000000000000000" pitchFamily="2" charset="2"/>
              <a:buChar char="l"/>
            </a:pPr>
            <a:r>
              <a:rPr lang="zh-CN" altLang="en-US" sz="2400" dirty="0" smtClean="0">
                <a:latin typeface="楷体_GB2312" pitchFamily="1" charset="-122"/>
                <a:ea typeface="楷体_GB2312" pitchFamily="1" charset="-122"/>
              </a:rPr>
              <a:t>每次为一个终端服务</a:t>
            </a:r>
            <a:r>
              <a:rPr lang="zh-CN" altLang="en-US" sz="2400" dirty="0">
                <a:latin typeface="楷体_GB2312" pitchFamily="1" charset="-122"/>
                <a:ea typeface="楷体_GB2312" pitchFamily="1" charset="-122"/>
              </a:rPr>
              <a:t>一个时间片</a:t>
            </a:r>
          </a:p>
          <a:p>
            <a:pPr lvl="2">
              <a:buFont typeface="Wingdings" panose="05000000000000000000" pitchFamily="2" charset="2"/>
              <a:buChar char="ü"/>
            </a:pPr>
            <a:r>
              <a:rPr lang="zh-CN" altLang="en-US" sz="2000" dirty="0" smtClean="0">
                <a:latin typeface="楷体_GB2312" pitchFamily="1" charset="-122"/>
                <a:ea typeface="楷体_GB2312" pitchFamily="1" charset="-122"/>
              </a:rPr>
              <a:t>其</a:t>
            </a:r>
            <a:r>
              <a:rPr lang="zh-CN" altLang="en-US" sz="2000" dirty="0">
                <a:latin typeface="楷体_GB2312" pitchFamily="1" charset="-122"/>
                <a:ea typeface="楷体_GB2312" pitchFamily="1" charset="-122"/>
              </a:rPr>
              <a:t>特点是利用人的错觉，使人感觉不</a:t>
            </a:r>
            <a:r>
              <a:rPr lang="zh-CN" altLang="en-US" sz="2000" dirty="0" smtClean="0">
                <a:latin typeface="楷体_GB2312" pitchFamily="1" charset="-122"/>
                <a:ea typeface="楷体_GB2312" pitchFamily="1" charset="-122"/>
              </a:rPr>
              <a:t>到系统是在分时为自己提供服务</a:t>
            </a:r>
            <a:endParaRPr lang="zh-CN" altLang="en-US" sz="2000" dirty="0">
              <a:latin typeface="楷体_GB2312" pitchFamily="1" charset="-122"/>
              <a:ea typeface="楷体_GB2312" pitchFamily="1" charset="-122"/>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19810" name="日期占位符 3">
            <a:extLst>
              <a:ext uri="{FF2B5EF4-FFF2-40B4-BE49-F238E27FC236}">
                <a16:creationId xmlns:a16="http://schemas.microsoft.com/office/drawing/2014/main" id="{FCA16677-33E9-469E-B8CE-7529A15C5F3C}"/>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8D0308A0-7D8B-4E91-B1D8-5EA9095AEB4C}"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a:latin typeface="Helvetica" panose="020B0604020202020204" pitchFamily="34" charset="0"/>
            </a:endParaRPr>
          </a:p>
        </p:txBody>
      </p:sp>
      <p:sp>
        <p:nvSpPr>
          <p:cNvPr id="120835" name="Rectangle 2">
            <a:extLst>
              <a:ext uri="{FF2B5EF4-FFF2-40B4-BE49-F238E27FC236}">
                <a16:creationId xmlns:a16="http://schemas.microsoft.com/office/drawing/2014/main" id="{D53C0862-6424-4C2A-8D2D-10B27E688FB4}"/>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分时系统</a:t>
            </a:r>
          </a:p>
        </p:txBody>
      </p:sp>
      <p:sp>
        <p:nvSpPr>
          <p:cNvPr id="119812" name="Rectangle 3">
            <a:extLst>
              <a:ext uri="{FF2B5EF4-FFF2-40B4-BE49-F238E27FC236}">
                <a16:creationId xmlns:a16="http://schemas.microsoft.com/office/drawing/2014/main" id="{936A4A00-8A24-41F8-8C58-6BB245852DB3}"/>
              </a:ext>
            </a:extLst>
          </p:cNvPr>
          <p:cNvSpPr>
            <a:spLocks noGrp="1" noChangeArrowheads="1"/>
          </p:cNvSpPr>
          <p:nvPr>
            <p:ph type="body" idx="4294967295"/>
          </p:nvPr>
        </p:nvSpPr>
        <p:spPr/>
        <p:txBody>
          <a:bodyPr/>
          <a:lstStyle/>
          <a:p>
            <a:pPr eaLnBrk="1" hangingPunct="1"/>
            <a:r>
              <a:rPr lang="zh-CN" altLang="en-US" sz="2400" dirty="0">
                <a:latin typeface="楷体_GB2312" pitchFamily="1" charset="-122"/>
                <a:ea typeface="楷体_GB2312" pitchFamily="1" charset="-122"/>
              </a:rPr>
              <a:t>CPU通过在作业之间的切换来执行多个位于内存中或物理存储器上的</a:t>
            </a:r>
            <a:r>
              <a:rPr lang="zh-CN" altLang="en-US" sz="2400" dirty="0" smtClean="0">
                <a:latin typeface="楷体_GB2312" pitchFamily="1" charset="-122"/>
                <a:ea typeface="楷体_GB2312" pitchFamily="1" charset="-122"/>
              </a:rPr>
              <a:t>作业</a:t>
            </a:r>
            <a:endParaRPr lang="en-US" altLang="zh-CN" sz="2400" dirty="0" smtClean="0">
              <a:latin typeface="楷体_GB2312" pitchFamily="1" charset="-122"/>
              <a:ea typeface="楷体_GB2312" pitchFamily="1" charset="-122"/>
            </a:endParaRPr>
          </a:p>
          <a:p>
            <a:pPr lvl="1" eaLnBrk="1" hangingPunct="1"/>
            <a:r>
              <a:rPr lang="zh-CN" altLang="en-US" sz="2000" dirty="0" smtClean="0">
                <a:solidFill>
                  <a:srgbClr val="0409E2"/>
                </a:solidFill>
                <a:latin typeface="楷体_GB2312" pitchFamily="1" charset="-122"/>
                <a:ea typeface="楷体_GB2312" pitchFamily="1" charset="-122"/>
              </a:rPr>
              <a:t>CPU</a:t>
            </a:r>
            <a:r>
              <a:rPr lang="zh-CN" altLang="en-US" sz="2000" dirty="0">
                <a:solidFill>
                  <a:srgbClr val="0409E2"/>
                </a:solidFill>
                <a:latin typeface="楷体_GB2312" pitchFamily="1" charset="-122"/>
                <a:ea typeface="楷体_GB2312" pitchFamily="1" charset="-122"/>
              </a:rPr>
              <a:t>只能分配给那些在内存中的</a:t>
            </a:r>
            <a:r>
              <a:rPr lang="zh-CN" altLang="en-US" sz="2000" dirty="0" smtClean="0">
                <a:solidFill>
                  <a:srgbClr val="0409E2"/>
                </a:solidFill>
                <a:latin typeface="楷体_GB2312" pitchFamily="1" charset="-122"/>
                <a:ea typeface="楷体_GB2312" pitchFamily="1" charset="-122"/>
              </a:rPr>
              <a:t>作业</a:t>
            </a:r>
            <a:endParaRPr lang="zh-CN" altLang="en-US" sz="2000" dirty="0">
              <a:solidFill>
                <a:srgbClr val="0409E2"/>
              </a:solidFill>
              <a:latin typeface="楷体_GB2312" pitchFamily="1" charset="-122"/>
              <a:ea typeface="楷体_GB2312" pitchFamily="1" charset="-122"/>
            </a:endParaRPr>
          </a:p>
          <a:p>
            <a:pPr eaLnBrk="1" hangingPunct="1"/>
            <a:r>
              <a:rPr lang="zh-CN" altLang="en-US" sz="2400" dirty="0">
                <a:solidFill>
                  <a:srgbClr val="0070C0"/>
                </a:solidFill>
                <a:latin typeface="楷体_GB2312" pitchFamily="1" charset="-122"/>
                <a:ea typeface="楷体_GB2312" pitchFamily="1" charset="-122"/>
              </a:rPr>
              <a:t>作业在内存与物理存储器之间来回交换</a:t>
            </a:r>
            <a:r>
              <a:rPr lang="zh-CN" altLang="en-US" sz="2400" dirty="0">
                <a:latin typeface="楷体_GB2312" pitchFamily="1" charset="-122"/>
                <a:ea typeface="楷体_GB2312" pitchFamily="1" charset="-122"/>
              </a:rPr>
              <a:t>（</a:t>
            </a:r>
            <a:r>
              <a:rPr lang="zh-CN" altLang="en-US" sz="2400" dirty="0">
                <a:solidFill>
                  <a:srgbClr val="7030A0"/>
                </a:solidFill>
                <a:latin typeface="楷体_GB2312" pitchFamily="1" charset="-122"/>
                <a:ea typeface="楷体_GB2312" pitchFamily="1" charset="-122"/>
              </a:rPr>
              <a:t>swap</a:t>
            </a:r>
            <a:r>
              <a:rPr lang="zh-CN" altLang="en-US" sz="2400" dirty="0">
                <a:latin typeface="楷体_GB2312" pitchFamily="1" charset="-122"/>
                <a:ea typeface="楷体_GB2312" pitchFamily="1" charset="-122"/>
              </a:rPr>
              <a:t>）</a:t>
            </a:r>
          </a:p>
          <a:p>
            <a:pPr eaLnBrk="1" hangingPunct="1"/>
            <a:r>
              <a:rPr lang="zh-CN" altLang="en-US" sz="2400" dirty="0">
                <a:latin typeface="楷体_GB2312" pitchFamily="1" charset="-122"/>
                <a:ea typeface="楷体_GB2312" pitchFamily="1" charset="-122"/>
              </a:rPr>
              <a:t>允许用户与系统之间的</a:t>
            </a:r>
            <a:r>
              <a:rPr lang="zh-CN" altLang="en-US" sz="2400" dirty="0">
                <a:solidFill>
                  <a:srgbClr val="C00000"/>
                </a:solidFill>
                <a:latin typeface="楷体_GB2312" pitchFamily="1" charset="-122"/>
                <a:ea typeface="楷体_GB2312" pitchFamily="1" charset="-122"/>
              </a:rPr>
              <a:t>联机通信（</a:t>
            </a:r>
            <a:r>
              <a:rPr lang="zh-CN" altLang="en-US" sz="2400" dirty="0" smtClean="0">
                <a:solidFill>
                  <a:srgbClr val="C00000"/>
                </a:solidFill>
                <a:latin typeface="楷体_GB2312" pitchFamily="1" charset="-122"/>
                <a:ea typeface="楷体_GB2312" pitchFamily="1" charset="-122"/>
              </a:rPr>
              <a:t>交互性）</a:t>
            </a:r>
            <a:endParaRPr lang="zh-CN" altLang="en-US" sz="2400" dirty="0">
              <a:solidFill>
                <a:srgbClr val="C00000"/>
              </a:solidFill>
              <a:latin typeface="楷体_GB2312" pitchFamily="1" charset="-122"/>
              <a:ea typeface="楷体_GB2312" pitchFamily="1" charset="-122"/>
            </a:endParaRPr>
          </a:p>
          <a:p>
            <a:pPr lvl="1" eaLnBrk="1" hangingPunct="1"/>
            <a:r>
              <a:rPr lang="zh-CN" altLang="en-US" sz="2000" dirty="0">
                <a:latin typeface="楷体_GB2312" pitchFamily="1" charset="-122"/>
                <a:ea typeface="楷体_GB2312" pitchFamily="1" charset="-122"/>
              </a:rPr>
              <a:t>当OS执行完一条命令后，它将接收用户通过键盘输入的下一条控制指令。</a:t>
            </a:r>
          </a:p>
          <a:p>
            <a:pPr eaLnBrk="1" hangingPunct="1"/>
            <a:r>
              <a:rPr lang="zh-CN" altLang="en-US" sz="2400" dirty="0">
                <a:latin typeface="楷体_GB2312" pitchFamily="1" charset="-122"/>
                <a:ea typeface="楷体_GB2312" pitchFamily="1" charset="-122"/>
              </a:rPr>
              <a:t>联机系统必须提供给用户访问数据和代码。</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日期占位符 3">
            <a:extLst>
              <a:ext uri="{FF2B5EF4-FFF2-40B4-BE49-F238E27FC236}">
                <a16:creationId xmlns:a16="http://schemas.microsoft.com/office/drawing/2014/main" id="{499E2711-85A8-4033-8418-93F093A99071}"/>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51013C6F-142D-4793-8FBD-8325DC957A58}"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a:latin typeface="Helvetica" panose="020B0604020202020204" pitchFamily="34" charset="0"/>
            </a:endParaRPr>
          </a:p>
        </p:txBody>
      </p:sp>
      <p:sp>
        <p:nvSpPr>
          <p:cNvPr id="121859" name="Rectangle 2">
            <a:extLst>
              <a:ext uri="{FF2B5EF4-FFF2-40B4-BE49-F238E27FC236}">
                <a16:creationId xmlns:a16="http://schemas.microsoft.com/office/drawing/2014/main" id="{E69FEB3C-1F8A-4EAC-9C21-6935A12BAE6D}"/>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分时系统</a:t>
            </a:r>
          </a:p>
        </p:txBody>
      </p:sp>
      <p:sp>
        <p:nvSpPr>
          <p:cNvPr id="120836" name="Rectangle 3">
            <a:extLst>
              <a:ext uri="{FF2B5EF4-FFF2-40B4-BE49-F238E27FC236}">
                <a16:creationId xmlns:a16="http://schemas.microsoft.com/office/drawing/2014/main" id="{C8486E15-A834-43EB-BAE0-DA3EA2608F40}"/>
              </a:ext>
            </a:extLst>
          </p:cNvPr>
          <p:cNvSpPr>
            <a:spLocks noGrp="1" noChangeArrowheads="1"/>
          </p:cNvSpPr>
          <p:nvPr>
            <p:ph type="body" idx="4294967295"/>
          </p:nvPr>
        </p:nvSpPr>
        <p:spPr/>
        <p:txBody>
          <a:bodyPr/>
          <a:lstStyle/>
          <a:p>
            <a:pPr eaLnBrk="1" hangingPunct="1"/>
            <a:r>
              <a:rPr lang="zh-CN" altLang="en-US" sz="2800" dirty="0" smtClean="0">
                <a:ea typeface="楷体_GB2312" pitchFamily="1" charset="-122"/>
              </a:rPr>
              <a:t>分时系统</a:t>
            </a:r>
            <a:r>
              <a:rPr lang="zh-CN" altLang="en-US" sz="2800" dirty="0">
                <a:ea typeface="楷体_GB2312" pitchFamily="1" charset="-122"/>
              </a:rPr>
              <a:t>的特点</a:t>
            </a:r>
          </a:p>
          <a:p>
            <a:pPr lvl="1" eaLnBrk="1" hangingPunct="1">
              <a:buFont typeface="Wingdings" panose="05000000000000000000" pitchFamily="2" charset="2"/>
              <a:buChar char="l"/>
            </a:pPr>
            <a:r>
              <a:rPr lang="zh-CN" altLang="en-US" sz="2400" dirty="0" smtClean="0">
                <a:ea typeface="楷体_GB2312" pitchFamily="1" charset="-122"/>
              </a:rPr>
              <a:t>多</a:t>
            </a:r>
            <a:r>
              <a:rPr lang="zh-CN" altLang="en-US" sz="2400" dirty="0">
                <a:ea typeface="楷体_GB2312" pitchFamily="1" charset="-122"/>
              </a:rPr>
              <a:t>道性、同时性、独立性、及时性、交互性</a:t>
            </a:r>
          </a:p>
          <a:p>
            <a:pPr lvl="1" eaLnBrk="1" hangingPunct="1">
              <a:buFont typeface="Wingdings" panose="05000000000000000000" pitchFamily="2" charset="2"/>
              <a:buChar char="l"/>
            </a:pPr>
            <a:r>
              <a:rPr lang="zh-CN" altLang="en-US" sz="2400" dirty="0" smtClean="0">
                <a:solidFill>
                  <a:srgbClr val="7030A0"/>
                </a:solidFill>
                <a:ea typeface="楷体_GB2312" pitchFamily="1" charset="-122"/>
              </a:rPr>
              <a:t>响应时间</a:t>
            </a:r>
            <a:r>
              <a:rPr lang="zh-CN" altLang="en-US" sz="2400" dirty="0">
                <a:solidFill>
                  <a:srgbClr val="7030A0"/>
                </a:solidFill>
                <a:ea typeface="楷体_GB2312" pitchFamily="1" charset="-122"/>
              </a:rPr>
              <a:t>：</a:t>
            </a:r>
            <a:r>
              <a:rPr lang="zh-CN" altLang="en-US" sz="2400" dirty="0">
                <a:ea typeface="楷体_GB2312" pitchFamily="1" charset="-122"/>
              </a:rPr>
              <a:t>终端用户发出命令到处理机运行完毕并返回结果给终端的时间</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日期占位符 3">
            <a:extLst>
              <a:ext uri="{FF2B5EF4-FFF2-40B4-BE49-F238E27FC236}">
                <a16:creationId xmlns:a16="http://schemas.microsoft.com/office/drawing/2014/main" id="{05F03375-0426-46EC-91EF-ED4CE58B3817}"/>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9F8D2911-724C-41D9-8F14-D6A67BD22339}"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a:latin typeface="Helvetica" panose="020B0604020202020204" pitchFamily="34" charset="0"/>
            </a:endParaRPr>
          </a:p>
        </p:txBody>
      </p:sp>
      <p:sp>
        <p:nvSpPr>
          <p:cNvPr id="122883" name="Rectangle 2">
            <a:extLst>
              <a:ext uri="{FF2B5EF4-FFF2-40B4-BE49-F238E27FC236}">
                <a16:creationId xmlns:a16="http://schemas.microsoft.com/office/drawing/2014/main" id="{378C0CF1-56A6-4DA1-92D6-49F9D99A03AD}"/>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分时系统</a:t>
            </a:r>
          </a:p>
        </p:txBody>
      </p:sp>
      <p:sp>
        <p:nvSpPr>
          <p:cNvPr id="121860" name="Rectangle 3">
            <a:extLst>
              <a:ext uri="{FF2B5EF4-FFF2-40B4-BE49-F238E27FC236}">
                <a16:creationId xmlns:a16="http://schemas.microsoft.com/office/drawing/2014/main" id="{5C0A82B5-D1ED-4E36-9748-B3F7436924A4}"/>
              </a:ext>
            </a:extLst>
          </p:cNvPr>
          <p:cNvSpPr>
            <a:spLocks noGrp="1" noChangeArrowheads="1"/>
          </p:cNvSpPr>
          <p:nvPr>
            <p:ph type="body" idx="4294967295"/>
          </p:nvPr>
        </p:nvSpPr>
        <p:spPr/>
        <p:txBody>
          <a:bodyPr/>
          <a:lstStyle/>
          <a:p>
            <a:pPr eaLnBrk="1" hangingPunct="1"/>
            <a:r>
              <a:rPr lang="zh-CN" altLang="en-US" sz="2800" dirty="0">
                <a:solidFill>
                  <a:srgbClr val="7030A0"/>
                </a:solidFill>
                <a:ea typeface="楷体_GB2312" pitchFamily="1" charset="-122"/>
              </a:rPr>
              <a:t>管理程序的功能</a:t>
            </a:r>
          </a:p>
          <a:p>
            <a:pPr eaLnBrk="1" hangingPunct="1">
              <a:buFont typeface="Wingdings" panose="05000000000000000000" pitchFamily="2" charset="2"/>
              <a:buNone/>
            </a:pPr>
            <a:r>
              <a:rPr lang="zh-CN" altLang="en-US" sz="2800" dirty="0">
                <a:ea typeface="楷体_GB2312" pitchFamily="1" charset="-122"/>
              </a:rPr>
              <a:t>    </a:t>
            </a:r>
            <a:r>
              <a:rPr lang="zh-CN" altLang="en-US" sz="2400" dirty="0">
                <a:ea typeface="楷体_GB2312" pitchFamily="1" charset="-122"/>
              </a:rPr>
              <a:t>内存管理和保护、处理机管理、设备管理、文件管理、磁盘管理</a:t>
            </a:r>
          </a:p>
          <a:p>
            <a:pPr eaLnBrk="1" hangingPunct="1"/>
            <a:r>
              <a:rPr lang="zh-CN" altLang="en-US" sz="2800" dirty="0">
                <a:solidFill>
                  <a:srgbClr val="7030A0"/>
                </a:solidFill>
                <a:ea typeface="楷体_GB2312" pitchFamily="1" charset="-122"/>
              </a:rPr>
              <a:t>内存覆盖、交换技术、虚拟内存</a:t>
            </a:r>
          </a:p>
          <a:p>
            <a:pPr eaLnBrk="1" hangingPunct="1"/>
            <a:r>
              <a:rPr lang="zh-CN" altLang="en-US" sz="2800" dirty="0">
                <a:solidFill>
                  <a:srgbClr val="C00000"/>
                </a:solidFill>
                <a:ea typeface="楷体_GB2312" pitchFamily="1" charset="-122"/>
              </a:rPr>
              <a:t>虚拟</a:t>
            </a:r>
            <a:r>
              <a:rPr lang="zh-CN" altLang="en-US" sz="2800" dirty="0" smtClean="0">
                <a:solidFill>
                  <a:srgbClr val="C00000"/>
                </a:solidFill>
                <a:ea typeface="楷体_GB2312" pitchFamily="1" charset="-122"/>
              </a:rPr>
              <a:t>内存（虚拟存储器）</a:t>
            </a:r>
            <a:endParaRPr lang="zh-CN" altLang="en-US" sz="2800" dirty="0">
              <a:solidFill>
                <a:srgbClr val="C00000"/>
              </a:solidFill>
              <a:ea typeface="楷体_GB2312" pitchFamily="1" charset="-122"/>
            </a:endParaRPr>
          </a:p>
          <a:p>
            <a:pPr eaLnBrk="1" hangingPunct="1">
              <a:buFont typeface="Wingdings" panose="05000000000000000000" pitchFamily="2" charset="2"/>
              <a:buNone/>
            </a:pPr>
            <a:r>
              <a:rPr lang="zh-CN" altLang="en-US" sz="2800" dirty="0">
                <a:ea typeface="楷体_GB2312" pitchFamily="1" charset="-122"/>
              </a:rPr>
              <a:t>    </a:t>
            </a:r>
            <a:r>
              <a:rPr lang="zh-CN" altLang="en-US" sz="2400" dirty="0">
                <a:ea typeface="楷体_GB2312" pitchFamily="1" charset="-122"/>
              </a:rPr>
              <a:t>允许作业的执行</a:t>
            </a:r>
            <a:r>
              <a:rPr lang="zh-CN" altLang="en-US" sz="2400" dirty="0">
                <a:solidFill>
                  <a:srgbClr val="C00000"/>
                </a:solidFill>
                <a:ea typeface="楷体_GB2312" pitchFamily="1" charset="-122"/>
              </a:rPr>
              <a:t>不完全</a:t>
            </a:r>
            <a:r>
              <a:rPr lang="zh-CN" altLang="en-US" sz="2400" dirty="0">
                <a:ea typeface="楷体_GB2312" pitchFamily="1" charset="-122"/>
              </a:rPr>
              <a:t>在物理内存中，而是暂时放在磁盘上，根据需要调入调出</a:t>
            </a:r>
          </a:p>
          <a:p>
            <a:pPr eaLnBrk="1" hangingPunct="1">
              <a:buFont typeface="Wingdings" panose="05000000000000000000" pitchFamily="2" charset="2"/>
              <a:buNone/>
            </a:pPr>
            <a:r>
              <a:rPr lang="zh-CN" altLang="en-US" sz="2800" dirty="0">
                <a:solidFill>
                  <a:schemeClr val="accent2"/>
                </a:solidFill>
                <a:ea typeface="楷体_GB2312" pitchFamily="1" charset="-122"/>
              </a:rPr>
              <a:t>    </a:t>
            </a:r>
            <a:r>
              <a:rPr lang="zh-CN" altLang="en-US" sz="2800" dirty="0">
                <a:solidFill>
                  <a:srgbClr val="7030A0"/>
                </a:solidFill>
                <a:ea typeface="楷体_GB2312" pitchFamily="1" charset="-122"/>
              </a:rPr>
              <a:t>所以允许运行比物理内存大的程序</a:t>
            </a:r>
          </a:p>
          <a:p>
            <a:pPr eaLnBrk="1" hangingPunct="1">
              <a:buFont typeface="Wingdings" panose="05000000000000000000" pitchFamily="2" charset="2"/>
              <a:buNone/>
            </a:pPr>
            <a:endParaRPr lang="zh-CN" altLang="en-US" sz="2800" dirty="0">
              <a:solidFill>
                <a:schemeClr val="accent2"/>
              </a:solidFill>
              <a:ea typeface="楷体_GB2312" pitchFamily="1" charset="-122"/>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8B302071-FD26-45D7-AD49-5605C6D018B6}"/>
              </a:ext>
            </a:extLst>
          </p:cNvPr>
          <p:cNvSpPr>
            <a:spLocks noGrp="1"/>
          </p:cNvSpPr>
          <p:nvPr>
            <p:ph type="title" idx="4294967295"/>
          </p:nvPr>
        </p:nvSpPr>
        <p:spPr>
          <a:xfrm>
            <a:off x="1116013" y="620713"/>
            <a:ext cx="7340600" cy="685800"/>
          </a:xfrm>
          <a:ln>
            <a:miter/>
          </a:ln>
        </p:spPr>
        <p:txBody>
          <a:bodyPr/>
          <a:lstStyle/>
          <a:p>
            <a:pPr>
              <a:spcAft>
                <a:spcPts val="300"/>
              </a:spcAft>
              <a:defRPr/>
            </a:pPr>
            <a:r>
              <a:rPr lang="zh-CN" altLang="en-US" sz="3400" noProof="1" smtClean="0">
                <a:solidFill>
                  <a:srgbClr val="7030A0"/>
                </a:solidFill>
                <a:effectLst>
                  <a:outerShdw blurRad="38100" dist="38100" dir="2700000">
                    <a:srgbClr val="C0C0C0"/>
                  </a:outerShdw>
                </a:effectLst>
                <a:latin typeface="宋体" charset="-122"/>
              </a:rPr>
              <a:t>第一个分时系统：</a:t>
            </a:r>
            <a:r>
              <a:rPr lang="en-US" altLang="zh-CN" sz="3400" noProof="1" smtClean="0">
                <a:solidFill>
                  <a:srgbClr val="7030A0"/>
                </a:solidFill>
                <a:effectLst>
                  <a:outerShdw blurRad="38100" dist="38100" dir="2700000">
                    <a:srgbClr val="C0C0C0"/>
                  </a:outerShdw>
                </a:effectLst>
                <a:latin typeface="宋体" charset="-122"/>
              </a:rPr>
              <a:t>CTSS</a:t>
            </a:r>
            <a:endParaRPr lang="zh-CN" altLang="en-US" sz="3400" noProof="1">
              <a:solidFill>
                <a:srgbClr val="7030A0"/>
              </a:solidFill>
              <a:effectLst>
                <a:outerShdw blurRad="38100" dist="38100" dir="2700000">
                  <a:srgbClr val="C0C0C0"/>
                </a:outerShdw>
              </a:effectLst>
              <a:latin typeface="宋体" charset="-122"/>
            </a:endParaRPr>
          </a:p>
        </p:txBody>
      </p:sp>
      <p:sp>
        <p:nvSpPr>
          <p:cNvPr id="122883" name="Rectangle 3">
            <a:extLst>
              <a:ext uri="{FF2B5EF4-FFF2-40B4-BE49-F238E27FC236}">
                <a16:creationId xmlns:a16="http://schemas.microsoft.com/office/drawing/2014/main" id="{BA2C65F7-606B-4DF4-A4E1-093567D6F7BF}"/>
              </a:ext>
            </a:extLst>
          </p:cNvPr>
          <p:cNvSpPr>
            <a:spLocks noGrp="1" noChangeArrowheads="1"/>
          </p:cNvSpPr>
          <p:nvPr>
            <p:ph type="body" idx="4294967295"/>
          </p:nvPr>
        </p:nvSpPr>
        <p:spPr>
          <a:xfrm>
            <a:off x="684213" y="1504904"/>
            <a:ext cx="7772400" cy="4798241"/>
          </a:xfrm>
        </p:spPr>
        <p:txBody>
          <a:bodyPr/>
          <a:lstStyle/>
          <a:p>
            <a:pPr eaLnBrk="1" hangingPunct="1">
              <a:lnSpc>
                <a:spcPct val="90000"/>
              </a:lnSpc>
              <a:spcAft>
                <a:spcPts val="300"/>
              </a:spcAft>
            </a:pPr>
            <a:r>
              <a:rPr lang="en-US" altLang="zh-CN" sz="2400" dirty="0" smtClean="0">
                <a:solidFill>
                  <a:srgbClr val="0016E2"/>
                </a:solidFill>
              </a:rPr>
              <a:t>CTSS</a:t>
            </a:r>
            <a:r>
              <a:rPr lang="zh-CN" altLang="en-US" sz="2400" dirty="0" smtClean="0"/>
              <a:t>：</a:t>
            </a:r>
            <a:r>
              <a:rPr lang="en-US" altLang="zh-CN" dirty="0"/>
              <a:t> </a:t>
            </a:r>
            <a:r>
              <a:rPr lang="en-US" altLang="zh-CN" sz="2400" dirty="0">
                <a:solidFill>
                  <a:srgbClr val="006600"/>
                </a:solidFill>
              </a:rPr>
              <a:t>Compatible Time-Sharing </a:t>
            </a:r>
            <a:r>
              <a:rPr lang="en-US" altLang="zh-CN" sz="2400" dirty="0" smtClean="0">
                <a:solidFill>
                  <a:srgbClr val="006600"/>
                </a:solidFill>
              </a:rPr>
              <a:t>System</a:t>
            </a:r>
            <a:r>
              <a:rPr lang="zh-CN" altLang="en-US" sz="2400" dirty="0" smtClean="0"/>
              <a:t>，相容分时系统</a:t>
            </a:r>
            <a:endParaRPr lang="zh-CN" altLang="en-US" sz="1600" dirty="0">
              <a:ea typeface="楷体_GB2312" pitchFamily="1" charset="-122"/>
            </a:endParaRPr>
          </a:p>
          <a:p>
            <a:pPr eaLnBrk="1" hangingPunct="1">
              <a:lnSpc>
                <a:spcPct val="90000"/>
              </a:lnSpc>
              <a:spcAft>
                <a:spcPts val="300"/>
              </a:spcAft>
            </a:pPr>
            <a:r>
              <a:rPr lang="en-US" altLang="zh-CN" sz="2400" dirty="0"/>
              <a:t>1961 </a:t>
            </a:r>
            <a:r>
              <a:rPr lang="zh-CN" altLang="en-US" sz="2400" dirty="0"/>
              <a:t>年</a:t>
            </a:r>
            <a:r>
              <a:rPr lang="zh-CN" altLang="en-US" sz="2400" dirty="0" smtClean="0"/>
              <a:t>，</a:t>
            </a:r>
            <a:r>
              <a:rPr lang="zh-CN" altLang="en-US" sz="2400" dirty="0"/>
              <a:t>美国著名的计算机科学家</a:t>
            </a:r>
            <a:r>
              <a:rPr lang="zh-CN" altLang="en-US" sz="2400" b="1" dirty="0">
                <a:solidFill>
                  <a:srgbClr val="0070C0"/>
                </a:solidFill>
              </a:rPr>
              <a:t>费尔南多</a:t>
            </a:r>
            <a:r>
              <a:rPr lang="en-US" altLang="zh-CN" sz="2400" b="1" dirty="0">
                <a:solidFill>
                  <a:srgbClr val="0070C0"/>
                </a:solidFill>
              </a:rPr>
              <a:t>·</a:t>
            </a:r>
            <a:r>
              <a:rPr lang="zh-CN" altLang="en-US" sz="2400" b="1" dirty="0">
                <a:solidFill>
                  <a:srgbClr val="0070C0"/>
                </a:solidFill>
              </a:rPr>
              <a:t>科尔巴托</a:t>
            </a:r>
            <a:r>
              <a:rPr lang="zh-CN" altLang="en-US" sz="2400" dirty="0"/>
              <a:t>（</a:t>
            </a:r>
            <a:r>
              <a:rPr lang="en-US" altLang="zh-CN" sz="2400" dirty="0"/>
              <a:t>Fernando </a:t>
            </a:r>
            <a:r>
              <a:rPr lang="en-US" altLang="zh-CN" sz="2400" dirty="0" err="1"/>
              <a:t>Corbato</a:t>
            </a:r>
            <a:r>
              <a:rPr lang="en-US" altLang="zh-CN" sz="2400" dirty="0"/>
              <a:t> </a:t>
            </a:r>
            <a:r>
              <a:rPr lang="zh-CN" altLang="en-US" sz="2400" dirty="0"/>
              <a:t>）在 </a:t>
            </a:r>
            <a:r>
              <a:rPr lang="en-US" altLang="zh-CN" sz="2400" dirty="0">
                <a:solidFill>
                  <a:srgbClr val="C00000"/>
                </a:solidFill>
              </a:rPr>
              <a:t>MIT</a:t>
            </a:r>
            <a:r>
              <a:rPr lang="en-US" altLang="zh-CN" sz="2400" dirty="0"/>
              <a:t> </a:t>
            </a:r>
            <a:r>
              <a:rPr lang="zh-CN" altLang="en-US" sz="2400" dirty="0"/>
              <a:t>的计算机中心主导</a:t>
            </a:r>
            <a:r>
              <a:rPr lang="zh-CN" altLang="en-US" sz="2400" dirty="0" smtClean="0"/>
              <a:t>建立了第一</a:t>
            </a:r>
            <a:r>
              <a:rPr lang="zh-CN" altLang="en-US" sz="2400" dirty="0"/>
              <a:t>个</a:t>
            </a:r>
            <a:r>
              <a:rPr lang="zh-CN" altLang="en-US" sz="2400" dirty="0" smtClean="0"/>
              <a:t>分时操作系统：</a:t>
            </a:r>
            <a:r>
              <a:rPr lang="en-US" altLang="zh-CN" sz="2400" dirty="0" smtClean="0">
                <a:solidFill>
                  <a:srgbClr val="0016E2"/>
                </a:solidFill>
              </a:rPr>
              <a:t>CTSS</a:t>
            </a:r>
          </a:p>
          <a:p>
            <a:pPr eaLnBrk="1" hangingPunct="1">
              <a:lnSpc>
                <a:spcPct val="90000"/>
              </a:lnSpc>
              <a:spcAft>
                <a:spcPts val="300"/>
              </a:spcAft>
            </a:pPr>
            <a:r>
              <a:rPr lang="zh-CN" altLang="en-US" sz="2400" dirty="0"/>
              <a:t>使用一个指令 </a:t>
            </a:r>
            <a:r>
              <a:rPr lang="en-US" altLang="zh-CN" sz="2400" dirty="0" smtClean="0"/>
              <a:t>LOGIN</a:t>
            </a:r>
            <a:r>
              <a:rPr lang="zh-CN" altLang="en-US" sz="2400" dirty="0" smtClean="0"/>
              <a:t>来</a:t>
            </a:r>
            <a:r>
              <a:rPr lang="zh-CN" altLang="en-US" sz="2400" dirty="0"/>
              <a:t>登入系统，同时使用密码（</a:t>
            </a:r>
            <a:r>
              <a:rPr lang="en-US" altLang="zh-CN" sz="2400" dirty="0" smtClean="0"/>
              <a:t>passwords</a:t>
            </a:r>
            <a:r>
              <a:rPr lang="zh-CN" altLang="en-US" sz="2400" dirty="0" smtClean="0"/>
              <a:t>）</a:t>
            </a:r>
            <a:endParaRPr lang="en-US" altLang="zh-CN" sz="2400" dirty="0" smtClean="0"/>
          </a:p>
          <a:p>
            <a:pPr lvl="1" eaLnBrk="1" hangingPunct="1">
              <a:lnSpc>
                <a:spcPct val="90000"/>
              </a:lnSpc>
              <a:spcAft>
                <a:spcPts val="300"/>
              </a:spcAft>
            </a:pPr>
            <a:r>
              <a:rPr lang="zh-CN" altLang="en-US" sz="2000" dirty="0"/>
              <a:t>首次在电脑上使用密码作系统保护</a:t>
            </a:r>
            <a:r>
              <a:rPr lang="zh-CN" altLang="en-US" sz="2000" dirty="0" smtClean="0"/>
              <a:t>；</a:t>
            </a:r>
            <a:endParaRPr lang="en-US" altLang="zh-CN" sz="2000" dirty="0" smtClean="0"/>
          </a:p>
          <a:p>
            <a:pPr lvl="1" eaLnBrk="1" hangingPunct="1">
              <a:lnSpc>
                <a:spcPct val="90000"/>
              </a:lnSpc>
              <a:spcAft>
                <a:spcPts val="300"/>
              </a:spcAft>
            </a:pPr>
            <a:r>
              <a:rPr lang="en-US" altLang="zh-CN" sz="2000" dirty="0" err="1"/>
              <a:t>Corbato</a:t>
            </a:r>
            <a:r>
              <a:rPr lang="zh-CN" altLang="en-US" sz="2000" dirty="0" smtClean="0"/>
              <a:t>也</a:t>
            </a:r>
            <a:r>
              <a:rPr lang="zh-CN" altLang="en-US" sz="2000" dirty="0"/>
              <a:t>被业界普遍认为是世界上第一位使用密码来保护访问一个大型计算机系统上的文件的人</a:t>
            </a:r>
            <a:endParaRPr lang="en-US" altLang="zh-CN" sz="2000" dirty="0"/>
          </a:p>
          <a:p>
            <a:pPr eaLnBrk="1" hangingPunct="1">
              <a:lnSpc>
                <a:spcPct val="90000"/>
              </a:lnSpc>
              <a:spcAft>
                <a:spcPts val="300"/>
              </a:spcAft>
            </a:pPr>
            <a:endParaRPr lang="zh-CN" altLang="en-US" sz="2400"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8B302071-FD26-45D7-AD49-5605C6D018B6}"/>
              </a:ext>
            </a:extLst>
          </p:cNvPr>
          <p:cNvSpPr>
            <a:spLocks noGrp="1"/>
          </p:cNvSpPr>
          <p:nvPr>
            <p:ph type="title" idx="4294967295"/>
          </p:nvPr>
        </p:nvSpPr>
        <p:spPr>
          <a:xfrm>
            <a:off x="1116013" y="620713"/>
            <a:ext cx="7340600" cy="685800"/>
          </a:xfrm>
          <a:ln>
            <a:miter/>
          </a:ln>
        </p:spPr>
        <p:txBody>
          <a:bodyPr/>
          <a:lstStyle/>
          <a:p>
            <a:pPr>
              <a:spcAft>
                <a:spcPts val="300"/>
              </a:spcAft>
              <a:defRPr/>
            </a:pPr>
            <a:r>
              <a:rPr lang="zh-CN" altLang="en-US" sz="3400" noProof="1" smtClean="0">
                <a:solidFill>
                  <a:srgbClr val="7030A0"/>
                </a:solidFill>
                <a:effectLst>
                  <a:outerShdw blurRad="38100" dist="38100" dir="2700000">
                    <a:srgbClr val="C0C0C0"/>
                  </a:outerShdw>
                </a:effectLst>
                <a:latin typeface="宋体" charset="-122"/>
              </a:rPr>
              <a:t>MULTICS</a:t>
            </a:r>
            <a:endParaRPr lang="zh-CN" altLang="en-US" sz="3400" noProof="1">
              <a:solidFill>
                <a:srgbClr val="7030A0"/>
              </a:solidFill>
              <a:effectLst>
                <a:outerShdw blurRad="38100" dist="38100" dir="2700000">
                  <a:srgbClr val="C0C0C0"/>
                </a:outerShdw>
              </a:effectLst>
              <a:latin typeface="宋体" charset="-122"/>
            </a:endParaRPr>
          </a:p>
        </p:txBody>
      </p:sp>
      <p:sp>
        <p:nvSpPr>
          <p:cNvPr id="122883" name="Rectangle 3">
            <a:extLst>
              <a:ext uri="{FF2B5EF4-FFF2-40B4-BE49-F238E27FC236}">
                <a16:creationId xmlns:a16="http://schemas.microsoft.com/office/drawing/2014/main" id="{BA2C65F7-606B-4DF4-A4E1-093567D6F7BF}"/>
              </a:ext>
            </a:extLst>
          </p:cNvPr>
          <p:cNvSpPr>
            <a:spLocks noGrp="1" noChangeArrowheads="1"/>
          </p:cNvSpPr>
          <p:nvPr>
            <p:ph type="body" idx="4294967295"/>
          </p:nvPr>
        </p:nvSpPr>
        <p:spPr>
          <a:xfrm>
            <a:off x="684213" y="1504904"/>
            <a:ext cx="7772400" cy="4798241"/>
          </a:xfrm>
        </p:spPr>
        <p:txBody>
          <a:bodyPr/>
          <a:lstStyle/>
          <a:p>
            <a:pPr eaLnBrk="1" hangingPunct="1">
              <a:lnSpc>
                <a:spcPct val="90000"/>
              </a:lnSpc>
              <a:spcAft>
                <a:spcPts val="300"/>
              </a:spcAft>
            </a:pPr>
            <a:r>
              <a:rPr lang="en-US" altLang="zh-CN" sz="2000" dirty="0">
                <a:ea typeface="楷体_GB2312" pitchFamily="1" charset="-122"/>
              </a:rPr>
              <a:t>CTSS </a:t>
            </a:r>
            <a:r>
              <a:rPr lang="zh-CN" altLang="en-US" sz="2000" dirty="0">
                <a:ea typeface="楷体_GB2312" pitchFamily="1" charset="-122"/>
              </a:rPr>
              <a:t>开发成功引起</a:t>
            </a:r>
            <a:r>
              <a:rPr lang="zh-CN" altLang="en-US" sz="2000" dirty="0" smtClean="0">
                <a:ea typeface="楷体_GB2312" pitchFamily="1" charset="-122"/>
              </a:rPr>
              <a:t>了当时计算机最大用户美国国防部</a:t>
            </a:r>
            <a:r>
              <a:rPr lang="zh-CN" altLang="en-US" sz="2000" dirty="0">
                <a:ea typeface="楷体_GB2312" pitchFamily="1" charset="-122"/>
              </a:rPr>
              <a:t>的高度重视</a:t>
            </a:r>
            <a:endParaRPr lang="en-US" altLang="zh-CN" sz="2000" dirty="0">
              <a:ea typeface="楷体_GB2312" pitchFamily="1" charset="-122"/>
            </a:endParaRPr>
          </a:p>
          <a:p>
            <a:pPr eaLnBrk="1" hangingPunct="1">
              <a:lnSpc>
                <a:spcPct val="90000"/>
              </a:lnSpc>
              <a:spcAft>
                <a:spcPts val="300"/>
              </a:spcAft>
            </a:pPr>
            <a:r>
              <a:rPr lang="zh-CN" altLang="en-US" sz="2000" dirty="0" smtClean="0">
                <a:solidFill>
                  <a:srgbClr val="C00000"/>
                </a:solidFill>
                <a:ea typeface="楷体_GB2312" pitchFamily="1" charset="-122"/>
              </a:rPr>
              <a:t>1965</a:t>
            </a:r>
            <a:r>
              <a:rPr lang="zh-CN" altLang="en-US" sz="2000" dirty="0" smtClean="0">
                <a:ea typeface="楷体_GB2312" pitchFamily="1" charset="-122"/>
              </a:rPr>
              <a:t>年</a:t>
            </a:r>
            <a:r>
              <a:rPr lang="zh-CN" altLang="en-US" sz="2000" dirty="0">
                <a:ea typeface="楷体_GB2312" pitchFamily="1" charset="-122"/>
              </a:rPr>
              <a:t>在ARPA的支持下</a:t>
            </a:r>
            <a:r>
              <a:rPr lang="zh-CN" altLang="en-US" sz="2000" dirty="0">
                <a:solidFill>
                  <a:srgbClr val="7030A0"/>
                </a:solidFill>
                <a:ea typeface="楷体_GB2312" pitchFamily="1" charset="-122"/>
              </a:rPr>
              <a:t>MIT、AT&amp;</a:t>
            </a:r>
            <a:r>
              <a:rPr lang="zh-CN" altLang="en-US" sz="2000" dirty="0" smtClean="0">
                <a:solidFill>
                  <a:srgbClr val="7030A0"/>
                </a:solidFill>
                <a:ea typeface="楷体_GB2312" pitchFamily="1" charset="-122"/>
              </a:rPr>
              <a:t>T</a:t>
            </a:r>
            <a:r>
              <a:rPr lang="zh-CN" altLang="en-US" sz="2000" dirty="0" smtClean="0">
                <a:ea typeface="楷体_GB2312" pitchFamily="1" charset="-122"/>
              </a:rPr>
              <a:t>和</a:t>
            </a:r>
            <a:r>
              <a:rPr lang="zh-CN" altLang="en-US" sz="2000" dirty="0">
                <a:solidFill>
                  <a:srgbClr val="7030A0"/>
                </a:solidFill>
                <a:ea typeface="楷体_GB2312" pitchFamily="1" charset="-122"/>
              </a:rPr>
              <a:t>通用电气公司</a:t>
            </a:r>
            <a:r>
              <a:rPr lang="zh-CN" altLang="en-US" sz="2000" dirty="0">
                <a:ea typeface="楷体_GB2312" pitchFamily="1" charset="-122"/>
              </a:rPr>
              <a:t>决定开发一种“</a:t>
            </a:r>
            <a:r>
              <a:rPr lang="zh-CN" altLang="en-US" sz="2000" dirty="0">
                <a:solidFill>
                  <a:srgbClr val="0409E2"/>
                </a:solidFill>
                <a:ea typeface="楷体_GB2312" pitchFamily="1" charset="-122"/>
              </a:rPr>
              <a:t>公用计算服务系统</a:t>
            </a:r>
            <a:r>
              <a:rPr lang="zh-CN" altLang="en-US" sz="2000" dirty="0">
                <a:ea typeface="楷体_GB2312" pitchFamily="1" charset="-122"/>
              </a:rPr>
              <a:t>”， 希望能够同时支持整个波士顿所有的分时用户</a:t>
            </a:r>
            <a:r>
              <a:rPr lang="zh-CN" altLang="en-US" sz="2000" dirty="0" smtClean="0">
                <a:ea typeface="楷体_GB2312" pitchFamily="1" charset="-122"/>
              </a:rPr>
              <a:t>。</a:t>
            </a:r>
            <a:endParaRPr lang="en-US" altLang="zh-CN" sz="2000" dirty="0" smtClean="0">
              <a:ea typeface="楷体_GB2312" pitchFamily="1" charset="-122"/>
            </a:endParaRPr>
          </a:p>
          <a:p>
            <a:pPr lvl="1" eaLnBrk="1" hangingPunct="1">
              <a:lnSpc>
                <a:spcPct val="90000"/>
              </a:lnSpc>
              <a:spcAft>
                <a:spcPts val="300"/>
              </a:spcAft>
            </a:pPr>
            <a:r>
              <a:rPr lang="zh-CN" altLang="en-US" sz="1800" dirty="0" smtClean="0">
                <a:ea typeface="楷体_GB2312" pitchFamily="1" charset="-122"/>
              </a:rPr>
              <a:t>该</a:t>
            </a:r>
            <a:r>
              <a:rPr lang="zh-CN" altLang="en-US" sz="1800" dirty="0">
                <a:ea typeface="楷体_GB2312" pitchFamily="1" charset="-122"/>
              </a:rPr>
              <a:t>系统称作</a:t>
            </a:r>
            <a:r>
              <a:rPr lang="zh-CN" altLang="en-US" sz="1800" dirty="0" smtClean="0">
                <a:solidFill>
                  <a:srgbClr val="C00000"/>
                </a:solidFill>
                <a:ea typeface="楷体_GB2312" pitchFamily="1" charset="-122"/>
              </a:rPr>
              <a:t>MULTICS</a:t>
            </a:r>
            <a:endParaRPr lang="en-US" altLang="zh-CN" sz="1800" dirty="0" smtClean="0">
              <a:solidFill>
                <a:srgbClr val="C00000"/>
              </a:solidFill>
              <a:ea typeface="楷体_GB2312" pitchFamily="1" charset="-122"/>
            </a:endParaRPr>
          </a:p>
          <a:p>
            <a:pPr lvl="1" eaLnBrk="1" hangingPunct="1">
              <a:lnSpc>
                <a:spcPct val="90000"/>
              </a:lnSpc>
              <a:spcAft>
                <a:spcPts val="300"/>
              </a:spcAft>
            </a:pPr>
            <a:r>
              <a:rPr lang="zh-CN" altLang="en-US" sz="1800" dirty="0">
                <a:ea typeface="楷体_GB2312" pitchFamily="1" charset="-122"/>
              </a:rPr>
              <a:t> </a:t>
            </a:r>
            <a:r>
              <a:rPr lang="zh-CN" altLang="en-US" sz="1800" dirty="0" smtClean="0">
                <a:solidFill>
                  <a:srgbClr val="C00000"/>
                </a:solidFill>
                <a:ea typeface="楷体_GB2312" pitchFamily="1" charset="-122"/>
              </a:rPr>
              <a:t>MULT</a:t>
            </a:r>
            <a:r>
              <a:rPr lang="zh-CN" altLang="en-US" sz="1800" dirty="0" smtClean="0">
                <a:ea typeface="楷体_GB2312" pitchFamily="1" charset="-122"/>
              </a:rPr>
              <a:t>iplexed </a:t>
            </a:r>
            <a:r>
              <a:rPr lang="zh-CN" altLang="en-US" sz="1800" dirty="0">
                <a:solidFill>
                  <a:srgbClr val="C00000"/>
                </a:solidFill>
                <a:ea typeface="楷体_GB2312" pitchFamily="1" charset="-122"/>
              </a:rPr>
              <a:t>I</a:t>
            </a:r>
            <a:r>
              <a:rPr lang="zh-CN" altLang="en-US" sz="1800" dirty="0">
                <a:ea typeface="楷体_GB2312" pitchFamily="1" charset="-122"/>
              </a:rPr>
              <a:t>nformation and </a:t>
            </a:r>
            <a:r>
              <a:rPr lang="zh-CN" altLang="en-US" sz="1800" dirty="0">
                <a:solidFill>
                  <a:srgbClr val="C00000"/>
                </a:solidFill>
                <a:ea typeface="楷体_GB2312" pitchFamily="1" charset="-122"/>
              </a:rPr>
              <a:t>C</a:t>
            </a:r>
            <a:r>
              <a:rPr lang="zh-CN" altLang="en-US" sz="1800" dirty="0">
                <a:ea typeface="楷体_GB2312" pitchFamily="1" charset="-122"/>
              </a:rPr>
              <a:t>omputing </a:t>
            </a:r>
            <a:r>
              <a:rPr lang="zh-CN" altLang="en-US" sz="1800" dirty="0">
                <a:solidFill>
                  <a:srgbClr val="C00000"/>
                </a:solidFill>
                <a:ea typeface="楷体_GB2312" pitchFamily="1" charset="-122"/>
              </a:rPr>
              <a:t>S</a:t>
            </a:r>
            <a:r>
              <a:rPr lang="zh-CN" altLang="en-US" sz="1800" dirty="0">
                <a:ea typeface="楷体_GB2312" pitchFamily="1" charset="-122"/>
              </a:rPr>
              <a:t>ervice </a:t>
            </a:r>
          </a:p>
          <a:p>
            <a:pPr eaLnBrk="1" hangingPunct="1">
              <a:lnSpc>
                <a:spcPct val="90000"/>
              </a:lnSpc>
              <a:spcAft>
                <a:spcPts val="300"/>
              </a:spcAft>
            </a:pPr>
            <a:r>
              <a:rPr lang="zh-CN" altLang="en-US" sz="2000" dirty="0" smtClean="0">
                <a:ea typeface="楷体_GB2312" pitchFamily="1" charset="-122"/>
              </a:rPr>
              <a:t>MULTICS</a:t>
            </a:r>
            <a:r>
              <a:rPr lang="zh-CN" altLang="en-US" sz="2000" dirty="0">
                <a:ea typeface="楷体_GB2312" pitchFamily="1" charset="-122"/>
              </a:rPr>
              <a:t>设计</a:t>
            </a:r>
            <a:r>
              <a:rPr lang="zh-CN" altLang="en-US" sz="2000" dirty="0" smtClean="0">
                <a:ea typeface="楷体_GB2312" pitchFamily="1" charset="-122"/>
              </a:rPr>
              <a:t>目标</a:t>
            </a:r>
            <a:endParaRPr lang="en-US" altLang="zh-CN" sz="2000" dirty="0" smtClean="0">
              <a:ea typeface="楷体_GB2312" pitchFamily="1" charset="-122"/>
            </a:endParaRPr>
          </a:p>
          <a:p>
            <a:pPr lvl="1" eaLnBrk="1" hangingPunct="1">
              <a:lnSpc>
                <a:spcPct val="90000"/>
              </a:lnSpc>
              <a:spcAft>
                <a:spcPts val="300"/>
              </a:spcAft>
            </a:pPr>
            <a:r>
              <a:rPr lang="zh-CN" altLang="en-US" sz="1800" dirty="0" smtClean="0">
                <a:ea typeface="楷体_GB2312" pitchFamily="1" charset="-122"/>
              </a:rPr>
              <a:t>便利</a:t>
            </a:r>
            <a:r>
              <a:rPr lang="zh-CN" altLang="en-US" sz="1800" dirty="0">
                <a:ea typeface="楷体_GB2312" pitchFamily="1" charset="-122"/>
              </a:rPr>
              <a:t>的远程终端使用，大量终端通过电话线接入计算机主机</a:t>
            </a:r>
            <a:r>
              <a:rPr lang="zh-CN" altLang="en-US" sz="1800" dirty="0" smtClean="0">
                <a:ea typeface="楷体_GB2312" pitchFamily="1" charset="-122"/>
              </a:rPr>
              <a:t>；</a:t>
            </a:r>
            <a:endParaRPr lang="en-US" altLang="zh-CN" sz="1800" dirty="0" smtClean="0">
              <a:ea typeface="楷体_GB2312" pitchFamily="1" charset="-122"/>
            </a:endParaRPr>
          </a:p>
          <a:p>
            <a:pPr lvl="1" eaLnBrk="1" hangingPunct="1">
              <a:lnSpc>
                <a:spcPct val="90000"/>
              </a:lnSpc>
              <a:spcAft>
                <a:spcPts val="300"/>
              </a:spcAft>
            </a:pPr>
            <a:r>
              <a:rPr lang="zh-CN" altLang="en-US" sz="1800" dirty="0" smtClean="0">
                <a:ea typeface="楷体_GB2312" pitchFamily="1" charset="-122"/>
              </a:rPr>
              <a:t>高</a:t>
            </a:r>
            <a:r>
              <a:rPr lang="zh-CN" altLang="en-US" sz="1800" dirty="0">
                <a:ea typeface="楷体_GB2312" pitchFamily="1" charset="-122"/>
              </a:rPr>
              <a:t>可靠的大型文件系统</a:t>
            </a:r>
            <a:r>
              <a:rPr lang="zh-CN" altLang="en-US" sz="1800" dirty="0" smtClean="0">
                <a:ea typeface="楷体_GB2312" pitchFamily="1" charset="-122"/>
              </a:rPr>
              <a:t>；</a:t>
            </a:r>
            <a:endParaRPr lang="en-US" altLang="zh-CN" sz="1800" dirty="0" smtClean="0">
              <a:ea typeface="楷体_GB2312" pitchFamily="1" charset="-122"/>
            </a:endParaRPr>
          </a:p>
          <a:p>
            <a:pPr lvl="1" eaLnBrk="1" hangingPunct="1">
              <a:lnSpc>
                <a:spcPct val="90000"/>
              </a:lnSpc>
              <a:spcAft>
                <a:spcPts val="300"/>
              </a:spcAft>
            </a:pPr>
            <a:r>
              <a:rPr lang="zh-CN" altLang="en-US" sz="1800" dirty="0" smtClean="0">
                <a:ea typeface="楷体_GB2312" pitchFamily="1" charset="-122"/>
              </a:rPr>
              <a:t>大</a:t>
            </a:r>
            <a:r>
              <a:rPr lang="zh-CN" altLang="en-US" sz="1800" dirty="0">
                <a:ea typeface="楷体_GB2312" pitchFamily="1" charset="-122"/>
              </a:rPr>
              <a:t>容量的用户信息共享</a:t>
            </a:r>
            <a:r>
              <a:rPr lang="zh-CN" altLang="en-US" sz="1800" dirty="0" smtClean="0">
                <a:ea typeface="楷体_GB2312" pitchFamily="1" charset="-122"/>
              </a:rPr>
              <a:t>；</a:t>
            </a:r>
            <a:endParaRPr lang="en-US" altLang="zh-CN" sz="1800" dirty="0" smtClean="0">
              <a:ea typeface="楷体_GB2312" pitchFamily="1" charset="-122"/>
            </a:endParaRPr>
          </a:p>
          <a:p>
            <a:pPr lvl="1" eaLnBrk="1" hangingPunct="1">
              <a:lnSpc>
                <a:spcPct val="90000"/>
              </a:lnSpc>
              <a:spcAft>
                <a:spcPts val="300"/>
              </a:spcAft>
            </a:pPr>
            <a:r>
              <a:rPr lang="zh-CN" altLang="en-US" sz="1800" dirty="0" smtClean="0">
                <a:ea typeface="楷体_GB2312" pitchFamily="1" charset="-122"/>
              </a:rPr>
              <a:t>存储</a:t>
            </a:r>
            <a:r>
              <a:rPr lang="zh-CN" altLang="en-US" sz="1800" dirty="0">
                <a:ea typeface="楷体_GB2312" pitchFamily="1" charset="-122"/>
              </a:rPr>
              <a:t>和构造层次化信息结构的能力</a:t>
            </a:r>
            <a:r>
              <a:rPr lang="zh-CN" altLang="en-US" sz="1800" dirty="0" smtClean="0">
                <a:ea typeface="楷体_GB2312" pitchFamily="1" charset="-122"/>
              </a:rPr>
              <a:t>；</a:t>
            </a:r>
            <a:endParaRPr lang="en-US" altLang="zh-CN" sz="1800" dirty="0">
              <a:ea typeface="楷体_GB2312" pitchFamily="1" charset="-122"/>
            </a:endParaRPr>
          </a:p>
          <a:p>
            <a:pPr lvl="1" eaLnBrk="1" hangingPunct="1">
              <a:lnSpc>
                <a:spcPct val="90000"/>
              </a:lnSpc>
              <a:spcAft>
                <a:spcPts val="300"/>
              </a:spcAft>
            </a:pPr>
            <a:r>
              <a:rPr lang="zh-CN" altLang="en-US" sz="1800" dirty="0" smtClean="0">
                <a:ea typeface="楷体_GB2312" pitchFamily="1" charset="-122"/>
              </a:rPr>
              <a:t>……</a:t>
            </a:r>
            <a:endParaRPr lang="zh-CN" altLang="en-US" sz="1800" dirty="0">
              <a:ea typeface="楷体_GB2312" pitchFamily="1" charset="-122"/>
            </a:endParaRPr>
          </a:p>
        </p:txBody>
      </p:sp>
    </p:spTree>
    <p:extLst>
      <p:ext uri="{BB962C8B-B14F-4D97-AF65-F5344CB8AC3E}">
        <p14:creationId xmlns:p14="http://schemas.microsoft.com/office/powerpoint/2010/main" val="1130928717"/>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3BBF167D-935C-441D-8BD9-9B59920B9B92}"/>
              </a:ext>
            </a:extLst>
          </p:cNvPr>
          <p:cNvSpPr>
            <a:spLocks noGrp="1" noChangeArrowheads="1"/>
          </p:cNvSpPr>
          <p:nvPr>
            <p:ph type="body" idx="4294967295"/>
          </p:nvPr>
        </p:nvSpPr>
        <p:spPr>
          <a:xfrm>
            <a:off x="685800" y="1700213"/>
            <a:ext cx="7989888" cy="4132416"/>
          </a:xfrm>
        </p:spPr>
        <p:txBody>
          <a:bodyPr/>
          <a:lstStyle/>
          <a:p>
            <a:r>
              <a:rPr lang="zh-CN" altLang="en-US" sz="2400" dirty="0">
                <a:ea typeface="楷体_GB2312" pitchFamily="1" charset="-122"/>
              </a:rPr>
              <a:t>MULTICS研制难度超出了所有人预料</a:t>
            </a:r>
          </a:p>
          <a:p>
            <a:pPr lvl="1">
              <a:buFont typeface="Wingdings" panose="05000000000000000000" pitchFamily="2" charset="2"/>
              <a:buChar char="l"/>
            </a:pPr>
            <a:r>
              <a:rPr lang="zh-CN" altLang="en-US" sz="2000" dirty="0" smtClean="0">
                <a:ea typeface="楷体_GB2312" pitchFamily="1" charset="-122"/>
              </a:rPr>
              <a:t>长期</a:t>
            </a:r>
            <a:r>
              <a:rPr lang="zh-CN" altLang="en-US" sz="2000" dirty="0">
                <a:ea typeface="楷体_GB2312" pitchFamily="1" charset="-122"/>
              </a:rPr>
              <a:t>研制工作达不到预期</a:t>
            </a:r>
            <a:r>
              <a:rPr lang="zh-CN" altLang="en-US" sz="2000" dirty="0" smtClean="0">
                <a:ea typeface="楷体_GB2312" pitchFamily="1" charset="-122"/>
              </a:rPr>
              <a:t>目标</a:t>
            </a:r>
            <a:endParaRPr lang="en-US" altLang="zh-CN" sz="2000" dirty="0" smtClean="0">
              <a:ea typeface="楷体_GB2312" pitchFamily="1" charset="-122"/>
            </a:endParaRPr>
          </a:p>
          <a:p>
            <a:pPr lvl="1">
              <a:buFont typeface="Wingdings" panose="05000000000000000000" pitchFamily="2" charset="2"/>
              <a:buChar char="l"/>
            </a:pPr>
            <a:r>
              <a:rPr lang="en-US" altLang="zh-CN" sz="2000" dirty="0" smtClean="0">
                <a:ea typeface="楷体_GB2312" pitchFamily="1" charset="-122"/>
              </a:rPr>
              <a:t>4</a:t>
            </a:r>
            <a:r>
              <a:rPr lang="zh-CN" altLang="en-US" sz="2000" dirty="0" smtClean="0">
                <a:ea typeface="楷体_GB2312" pitchFamily="1" charset="-122"/>
              </a:rPr>
              <a:t>年之后的1969年4月</a:t>
            </a:r>
            <a:r>
              <a:rPr lang="zh-CN" altLang="en-US" sz="2000" dirty="0">
                <a:solidFill>
                  <a:srgbClr val="C00000"/>
                </a:solidFill>
                <a:ea typeface="楷体_GB2312" pitchFamily="1" charset="-122"/>
              </a:rPr>
              <a:t>贝尔</a:t>
            </a:r>
            <a:r>
              <a:rPr lang="zh-CN" altLang="en-US" sz="2000" dirty="0" smtClean="0">
                <a:solidFill>
                  <a:srgbClr val="C00000"/>
                </a:solidFill>
                <a:ea typeface="楷体_GB2312" pitchFamily="1" charset="-122"/>
              </a:rPr>
              <a:t>实验室</a:t>
            </a:r>
            <a:r>
              <a:rPr lang="zh-CN" altLang="en-US" sz="2000" dirty="0">
                <a:ea typeface="楷体_GB2312" pitchFamily="1" charset="-122"/>
              </a:rPr>
              <a:t>与</a:t>
            </a:r>
            <a:r>
              <a:rPr lang="zh-CN" altLang="en-US" sz="2000" dirty="0" smtClean="0">
                <a:solidFill>
                  <a:srgbClr val="C00000"/>
                </a:solidFill>
                <a:ea typeface="楷体_GB2312" pitchFamily="1" charset="-122"/>
              </a:rPr>
              <a:t>通用</a:t>
            </a:r>
            <a:r>
              <a:rPr lang="zh-CN" altLang="en-US" sz="2000" dirty="0">
                <a:solidFill>
                  <a:srgbClr val="C00000"/>
                </a:solidFill>
                <a:ea typeface="楷体_GB2312" pitchFamily="1" charset="-122"/>
              </a:rPr>
              <a:t>电气</a:t>
            </a:r>
            <a:r>
              <a:rPr lang="zh-CN" altLang="en-US" sz="2000" dirty="0" smtClean="0">
                <a:solidFill>
                  <a:srgbClr val="C00000"/>
                </a:solidFill>
                <a:ea typeface="楷体_GB2312" pitchFamily="1" charset="-122"/>
              </a:rPr>
              <a:t>公司</a:t>
            </a:r>
            <a:r>
              <a:rPr lang="zh-CN" altLang="en-US" sz="2000" dirty="0" smtClean="0">
                <a:ea typeface="楷体_GB2312" pitchFamily="1" charset="-122"/>
              </a:rPr>
              <a:t>相继退出；</a:t>
            </a:r>
            <a:endParaRPr lang="en-US" altLang="zh-CN" sz="2000" dirty="0" smtClean="0">
              <a:ea typeface="楷体_GB2312" pitchFamily="1" charset="-122"/>
            </a:endParaRPr>
          </a:p>
          <a:p>
            <a:pPr lvl="1">
              <a:buFont typeface="Wingdings" panose="05000000000000000000" pitchFamily="2" charset="2"/>
              <a:buChar char="l"/>
            </a:pPr>
            <a:r>
              <a:rPr lang="zh-CN" altLang="en-US" sz="2000" dirty="0" smtClean="0">
                <a:ea typeface="楷体_GB2312" pitchFamily="1" charset="-122"/>
              </a:rPr>
              <a:t>但是，</a:t>
            </a:r>
            <a:r>
              <a:rPr lang="zh-CN" altLang="en-US" sz="2000" dirty="0">
                <a:ea typeface="楷体_GB2312" pitchFamily="1" charset="-122"/>
              </a:rPr>
              <a:t>经过多年的努力，MULTICS成功</a:t>
            </a:r>
            <a:r>
              <a:rPr lang="zh-CN" altLang="en-US" sz="2000" dirty="0" smtClean="0">
                <a:ea typeface="楷体_GB2312" pitchFamily="1" charset="-122"/>
              </a:rPr>
              <a:t>地得到应用；</a:t>
            </a:r>
            <a:endParaRPr lang="en-US" altLang="zh-CN" sz="2000" dirty="0" smtClean="0">
              <a:ea typeface="楷体_GB2312" pitchFamily="1" charset="-122"/>
            </a:endParaRPr>
          </a:p>
          <a:p>
            <a:pPr lvl="1">
              <a:buFont typeface="Wingdings" panose="05000000000000000000" pitchFamily="2" charset="2"/>
              <a:buChar char="l"/>
            </a:pPr>
            <a:r>
              <a:rPr lang="zh-CN" altLang="en-US" sz="2000" dirty="0">
                <a:ea typeface="楷体_GB2312" pitchFamily="1" charset="-122"/>
              </a:rPr>
              <a:t>由于</a:t>
            </a:r>
            <a:r>
              <a:rPr lang="zh-CN" altLang="en-US" sz="2000" dirty="0" smtClean="0">
                <a:ea typeface="楷体_GB2312" pitchFamily="1" charset="-122"/>
              </a:rPr>
              <a:t>MULTICS存在的诸多问题，以及</a:t>
            </a:r>
            <a:r>
              <a:rPr lang="en-US" altLang="zh-CN" sz="2000" dirty="0" smtClean="0">
                <a:ea typeface="楷体_GB2312" pitchFamily="1" charset="-122"/>
              </a:rPr>
              <a:t>UNIX</a:t>
            </a:r>
            <a:r>
              <a:rPr lang="zh-CN" altLang="en-US" sz="2000" dirty="0" smtClean="0">
                <a:ea typeface="楷体_GB2312" pitchFamily="1" charset="-122"/>
              </a:rPr>
              <a:t>的兴起，运行</a:t>
            </a:r>
            <a:r>
              <a:rPr lang="zh-CN" altLang="en-US" sz="2000" dirty="0">
                <a:ea typeface="楷体_GB2312" pitchFamily="1" charset="-122"/>
              </a:rPr>
              <a:t>MULTICS的计算机系统在</a:t>
            </a:r>
            <a:r>
              <a:rPr lang="zh-CN" altLang="en-US" sz="2000" dirty="0" smtClean="0">
                <a:ea typeface="楷体_GB2312" pitchFamily="1" charset="-122"/>
              </a:rPr>
              <a:t>九十年代陆续</a:t>
            </a:r>
            <a:r>
              <a:rPr lang="zh-CN" altLang="en-US" sz="2000" dirty="0">
                <a:ea typeface="楷体_GB2312" pitchFamily="1" charset="-122"/>
              </a:rPr>
              <a:t>被关闭；</a:t>
            </a:r>
          </a:p>
          <a:p>
            <a:r>
              <a:rPr lang="zh-CN" altLang="en-US" sz="2400" dirty="0">
                <a:solidFill>
                  <a:srgbClr val="C00000"/>
                </a:solidFill>
                <a:ea typeface="楷体_GB2312" pitchFamily="1" charset="-122"/>
              </a:rPr>
              <a:t>MULTICS引入了许多现代操作系统领域概念雏形，</a:t>
            </a:r>
            <a:r>
              <a:rPr lang="zh-CN" altLang="en-US" sz="2400" dirty="0" smtClean="0">
                <a:solidFill>
                  <a:srgbClr val="C00000"/>
                </a:solidFill>
                <a:ea typeface="楷体_GB2312" pitchFamily="1" charset="-122"/>
              </a:rPr>
              <a:t>对以后</a:t>
            </a:r>
            <a:r>
              <a:rPr lang="zh-CN" altLang="en-US" sz="2400" dirty="0">
                <a:solidFill>
                  <a:srgbClr val="C00000"/>
                </a:solidFill>
                <a:ea typeface="楷体_GB2312" pitchFamily="1" charset="-122"/>
              </a:rPr>
              <a:t>操作系统特别是UNIX的成功有着巨大的影响 </a:t>
            </a:r>
          </a:p>
        </p:txBody>
      </p:sp>
      <p:sp>
        <p:nvSpPr>
          <p:cNvPr id="3" name="Rectangle 2">
            <a:extLst>
              <a:ext uri="{FF2B5EF4-FFF2-40B4-BE49-F238E27FC236}">
                <a16:creationId xmlns:a16="http://schemas.microsoft.com/office/drawing/2014/main" id="{8B302071-FD26-45D7-AD49-5605C6D018B6}"/>
              </a:ext>
            </a:extLst>
          </p:cNvPr>
          <p:cNvSpPr txBox="1">
            <a:spLocks/>
          </p:cNvSpPr>
          <p:nvPr/>
        </p:nvSpPr>
        <p:spPr bwMode="auto">
          <a:xfrm>
            <a:off x="1116013" y="620713"/>
            <a:ext cx="7340600" cy="6858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spcAft>
                <a:spcPts val="300"/>
              </a:spcAft>
              <a:defRPr/>
            </a:pPr>
            <a:r>
              <a:rPr lang="zh-CN" altLang="en-US" sz="3400" noProof="1" smtClean="0">
                <a:solidFill>
                  <a:srgbClr val="7030A0"/>
                </a:solidFill>
                <a:effectLst>
                  <a:outerShdw blurRad="38100" dist="38100" dir="2700000">
                    <a:srgbClr val="C0C0C0"/>
                  </a:outerShdw>
                </a:effectLst>
                <a:latin typeface="宋体" charset="-122"/>
              </a:rPr>
              <a:t>MULTICS</a:t>
            </a:r>
            <a:endParaRPr lang="zh-CN" altLang="en-US" sz="3400" noProof="1">
              <a:solidFill>
                <a:srgbClr val="7030A0"/>
              </a:solidFill>
              <a:effectLst>
                <a:outerShdw blurRad="38100" dist="38100" dir="2700000">
                  <a:srgbClr val="C0C0C0"/>
                </a:outerShdw>
              </a:effectLst>
              <a:latin typeface="宋体" charset="-122"/>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67CB2FD5-598B-4CA2-BE37-1603022A773A}"/>
              </a:ext>
            </a:extLst>
          </p:cNvPr>
          <p:cNvSpPr>
            <a:spLocks noGrp="1"/>
          </p:cNvSpPr>
          <p:nvPr>
            <p:ph type="title" idx="4294967295"/>
          </p:nvPr>
        </p:nvSpPr>
        <p:spPr>
          <a:xfrm>
            <a:off x="684213" y="620713"/>
            <a:ext cx="7772400" cy="685800"/>
          </a:xfrm>
          <a:ln>
            <a:miter/>
          </a:ln>
        </p:spPr>
        <p:txBody>
          <a:bodyPr/>
          <a:lstStyle/>
          <a:p>
            <a:pPr>
              <a:defRPr/>
            </a:pPr>
            <a:r>
              <a:rPr lang="zh-CN" altLang="en-US" sz="3400" noProof="1">
                <a:solidFill>
                  <a:srgbClr val="7030A0"/>
                </a:solidFill>
                <a:effectLst>
                  <a:outerShdw blurRad="38100" dist="38100" dir="2700000">
                    <a:srgbClr val="C0C0C0"/>
                  </a:outerShdw>
                </a:effectLst>
                <a:latin typeface="宋体" charset="-122"/>
              </a:rPr>
              <a:t>小型计算机，电子游戏和UNIX的成功</a:t>
            </a:r>
          </a:p>
        </p:txBody>
      </p:sp>
      <p:sp>
        <p:nvSpPr>
          <p:cNvPr id="124931" name="Rectangle 3">
            <a:extLst>
              <a:ext uri="{FF2B5EF4-FFF2-40B4-BE49-F238E27FC236}">
                <a16:creationId xmlns:a16="http://schemas.microsoft.com/office/drawing/2014/main" id="{4771179F-2C9F-41D1-A233-FE2DF570ED72}"/>
              </a:ext>
            </a:extLst>
          </p:cNvPr>
          <p:cNvSpPr>
            <a:spLocks noGrp="1" noChangeArrowheads="1"/>
          </p:cNvSpPr>
          <p:nvPr>
            <p:ph type="body" idx="4294967295"/>
          </p:nvPr>
        </p:nvSpPr>
        <p:spPr>
          <a:xfrm>
            <a:off x="684213" y="1508702"/>
            <a:ext cx="7950200" cy="4772025"/>
          </a:xfrm>
        </p:spPr>
        <p:txBody>
          <a:bodyPr/>
          <a:lstStyle/>
          <a:p>
            <a:pPr>
              <a:lnSpc>
                <a:spcPct val="90000"/>
              </a:lnSpc>
            </a:pPr>
            <a:r>
              <a:rPr lang="zh-CN" altLang="en-US" sz="1800" b="1" dirty="0">
                <a:solidFill>
                  <a:srgbClr val="0409E2"/>
                </a:solidFill>
                <a:latin typeface="楷体_GB2312" pitchFamily="1" charset="-122"/>
                <a:ea typeface="楷体_GB2312" pitchFamily="1" charset="-122"/>
              </a:rPr>
              <a:t>Ken Thompson </a:t>
            </a:r>
            <a:r>
              <a:rPr lang="en-US" altLang="zh-CN" sz="1800" dirty="0" smtClean="0">
                <a:latin typeface="楷体_GB2312" pitchFamily="1" charset="-122"/>
                <a:ea typeface="楷体_GB2312" pitchFamily="1" charset="-122"/>
              </a:rPr>
              <a:t>1966</a:t>
            </a:r>
            <a:r>
              <a:rPr lang="zh-CN" altLang="en-US" sz="1800" dirty="0">
                <a:latin typeface="楷体_GB2312" pitchFamily="1" charset="-122"/>
                <a:ea typeface="楷体_GB2312" pitchFamily="1" charset="-122"/>
              </a:rPr>
              <a:t>年加入了贝尔</a:t>
            </a:r>
            <a:r>
              <a:rPr lang="zh-CN" altLang="en-US" sz="1800" dirty="0" smtClean="0">
                <a:latin typeface="楷体_GB2312" pitchFamily="1" charset="-122"/>
                <a:ea typeface="楷体_GB2312" pitchFamily="1" charset="-122"/>
              </a:rPr>
              <a:t>实验室，参与了</a:t>
            </a:r>
            <a:r>
              <a:rPr lang="en-US" altLang="zh-CN" sz="1800" dirty="0" smtClean="0">
                <a:latin typeface="楷体_GB2312" pitchFamily="1" charset="-122"/>
                <a:ea typeface="楷体_GB2312" pitchFamily="1" charset="-122"/>
              </a:rPr>
              <a:t>Multics</a:t>
            </a:r>
            <a:r>
              <a:rPr lang="zh-CN" altLang="en-US" sz="1800" dirty="0" smtClean="0">
                <a:latin typeface="楷体_GB2312" pitchFamily="1" charset="-122"/>
                <a:ea typeface="楷体_GB2312" pitchFamily="1" charset="-122"/>
              </a:rPr>
              <a:t>的开发</a:t>
            </a:r>
            <a:endParaRPr lang="en-US" altLang="zh-CN" sz="1800" dirty="0" smtClean="0">
              <a:latin typeface="楷体_GB2312" pitchFamily="1" charset="-122"/>
              <a:ea typeface="楷体_GB2312" pitchFamily="1" charset="-122"/>
            </a:endParaRPr>
          </a:p>
          <a:p>
            <a:pPr lvl="1">
              <a:lnSpc>
                <a:spcPct val="90000"/>
              </a:lnSpc>
            </a:pPr>
            <a:r>
              <a:rPr lang="zh-CN" altLang="en-US" sz="1600" dirty="0" smtClean="0">
                <a:latin typeface="楷体_GB2312" pitchFamily="1" charset="-122"/>
                <a:ea typeface="楷体_GB2312" pitchFamily="1" charset="-122"/>
              </a:rPr>
              <a:t>发明了</a:t>
            </a:r>
            <a:r>
              <a:rPr lang="en-US" altLang="zh-CN" sz="1600" dirty="0" err="1" smtClean="0">
                <a:solidFill>
                  <a:srgbClr val="006600"/>
                </a:solidFill>
                <a:latin typeface="楷体_GB2312" pitchFamily="1" charset="-122"/>
                <a:ea typeface="楷体_GB2312" pitchFamily="1" charset="-122"/>
              </a:rPr>
              <a:t>B（Bon</a:t>
            </a:r>
            <a:r>
              <a:rPr lang="en-US" altLang="zh-CN" sz="1600" dirty="0" smtClean="0">
                <a:solidFill>
                  <a:srgbClr val="006600"/>
                </a:solidFill>
                <a:latin typeface="楷体_GB2312" pitchFamily="1" charset="-122"/>
                <a:ea typeface="楷体_GB2312" pitchFamily="1" charset="-122"/>
              </a:rPr>
              <a:t>）</a:t>
            </a:r>
            <a:r>
              <a:rPr lang="zh-CN" altLang="en-US" sz="1600" dirty="0" smtClean="0">
                <a:solidFill>
                  <a:srgbClr val="006600"/>
                </a:solidFill>
                <a:latin typeface="楷体_GB2312" pitchFamily="1" charset="-122"/>
                <a:ea typeface="楷体_GB2312" pitchFamily="1" charset="-122"/>
              </a:rPr>
              <a:t>语言</a:t>
            </a:r>
            <a:endParaRPr lang="en-US" altLang="zh-CN" sz="1600" dirty="0" smtClean="0">
              <a:solidFill>
                <a:srgbClr val="006600"/>
              </a:solidFill>
              <a:latin typeface="楷体_GB2312" pitchFamily="1" charset="-122"/>
              <a:ea typeface="楷体_GB2312" pitchFamily="1" charset="-122"/>
            </a:endParaRPr>
          </a:p>
          <a:p>
            <a:pPr lvl="1">
              <a:lnSpc>
                <a:spcPct val="90000"/>
              </a:lnSpc>
            </a:pPr>
            <a:r>
              <a:rPr lang="zh-CN" altLang="en-US" sz="1600" dirty="0" smtClean="0">
                <a:latin typeface="楷体_GB2312" pitchFamily="1" charset="-122"/>
                <a:ea typeface="楷体_GB2312" pitchFamily="1" charset="-122"/>
              </a:rPr>
              <a:t>同时写了一个运行在</a:t>
            </a:r>
            <a:r>
              <a:rPr lang="en-US" altLang="zh-CN" sz="1600" dirty="0" smtClean="0">
                <a:solidFill>
                  <a:srgbClr val="006600"/>
                </a:solidFill>
                <a:latin typeface="楷体_GB2312" pitchFamily="1" charset="-122"/>
                <a:ea typeface="楷体_GB2312" pitchFamily="1" charset="-122"/>
              </a:rPr>
              <a:t>Multics</a:t>
            </a:r>
            <a:r>
              <a:rPr lang="zh-CN" altLang="en-US" sz="1600" dirty="0" smtClean="0">
                <a:latin typeface="楷体_GB2312" pitchFamily="1" charset="-122"/>
                <a:ea typeface="楷体_GB2312" pitchFamily="1" charset="-122"/>
              </a:rPr>
              <a:t>之上的“</a:t>
            </a:r>
            <a:r>
              <a:rPr lang="en-US" altLang="zh-CN" sz="1600" dirty="0" smtClean="0">
                <a:solidFill>
                  <a:srgbClr val="0070C0"/>
                </a:solidFill>
                <a:latin typeface="楷体_GB2312" pitchFamily="1" charset="-122"/>
                <a:ea typeface="楷体_GB2312" pitchFamily="1" charset="-122"/>
              </a:rPr>
              <a:t>star travel</a:t>
            </a:r>
            <a:r>
              <a:rPr lang="en-US" altLang="zh-CN" sz="1600" dirty="0" smtClean="0">
                <a:latin typeface="楷体_GB2312" pitchFamily="1" charset="-122"/>
                <a:ea typeface="楷体_GB2312" pitchFamily="1" charset="-122"/>
              </a:rPr>
              <a:t>”</a:t>
            </a:r>
            <a:r>
              <a:rPr lang="zh-CN" altLang="en-US" sz="1600" dirty="0" smtClean="0">
                <a:latin typeface="楷体_GB2312" pitchFamily="1" charset="-122"/>
                <a:ea typeface="楷体_GB2312" pitchFamily="1" charset="-122"/>
              </a:rPr>
              <a:t>游戏</a:t>
            </a:r>
            <a:endParaRPr lang="en-US" altLang="zh-CN" sz="1600" dirty="0">
              <a:latin typeface="楷体_GB2312" pitchFamily="1" charset="-122"/>
              <a:ea typeface="楷体_GB2312" pitchFamily="1" charset="-122"/>
            </a:endParaRPr>
          </a:p>
          <a:p>
            <a:pPr>
              <a:lnSpc>
                <a:spcPct val="90000"/>
              </a:lnSpc>
            </a:pPr>
            <a:r>
              <a:rPr lang="zh-CN" altLang="en-US" sz="1800" dirty="0" smtClean="0">
                <a:latin typeface="楷体_GB2312" pitchFamily="1" charset="-122"/>
                <a:ea typeface="楷体_GB2312" pitchFamily="1" charset="-122"/>
              </a:rPr>
              <a:t>1969年</a:t>
            </a:r>
            <a:r>
              <a:rPr lang="zh-CN" altLang="en-US" sz="1800" dirty="0">
                <a:latin typeface="楷体_GB2312" pitchFamily="1" charset="-122"/>
                <a:ea typeface="楷体_GB2312" pitchFamily="1" charset="-122"/>
              </a:rPr>
              <a:t>，在贝尔退出MULTICS研制项目后，</a:t>
            </a:r>
            <a:r>
              <a:rPr lang="zh-CN" altLang="en-US" sz="1800" b="1" dirty="0">
                <a:solidFill>
                  <a:srgbClr val="0409E2"/>
                </a:solidFill>
                <a:latin typeface="楷体_GB2312" pitchFamily="1" charset="-122"/>
                <a:ea typeface="楷体_GB2312" pitchFamily="1" charset="-122"/>
              </a:rPr>
              <a:t>Ken Thompson</a:t>
            </a:r>
            <a:r>
              <a:rPr lang="zh-CN" altLang="en-US" sz="1800" dirty="0">
                <a:solidFill>
                  <a:srgbClr val="0409E2"/>
                </a:solidFill>
                <a:latin typeface="楷体_GB2312" pitchFamily="1" charset="-122"/>
                <a:ea typeface="楷体_GB2312" pitchFamily="1" charset="-122"/>
              </a:rPr>
              <a:t>和</a:t>
            </a:r>
            <a:r>
              <a:rPr lang="zh-CN" altLang="en-US" sz="1800" b="1" dirty="0">
                <a:solidFill>
                  <a:srgbClr val="0409E2"/>
                </a:solidFill>
                <a:latin typeface="楷体_GB2312" pitchFamily="1" charset="-122"/>
                <a:ea typeface="楷体_GB2312" pitchFamily="1" charset="-122"/>
              </a:rPr>
              <a:t>Dennis M. Ritchie</a:t>
            </a:r>
            <a:r>
              <a:rPr lang="zh-CN" altLang="en-US" sz="1800" dirty="0">
                <a:solidFill>
                  <a:srgbClr val="0409E2"/>
                </a:solidFill>
                <a:latin typeface="楷体_GB2312" pitchFamily="1" charset="-122"/>
                <a:ea typeface="楷体_GB2312" pitchFamily="1" charset="-122"/>
              </a:rPr>
              <a:t> </a:t>
            </a:r>
            <a:r>
              <a:rPr lang="zh-CN" altLang="en-US" sz="1800" dirty="0">
                <a:latin typeface="楷体_GB2312" pitchFamily="1" charset="-122"/>
                <a:ea typeface="楷体_GB2312" pitchFamily="1" charset="-122"/>
              </a:rPr>
              <a:t>想申请</a:t>
            </a:r>
            <a:r>
              <a:rPr lang="zh-CN" altLang="en-US" sz="1800" dirty="0" smtClean="0">
                <a:latin typeface="楷体_GB2312" pitchFamily="1" charset="-122"/>
                <a:ea typeface="楷体_GB2312" pitchFamily="1" charset="-122"/>
              </a:rPr>
              <a:t>经费购买计算机</a:t>
            </a:r>
            <a:r>
              <a:rPr lang="zh-CN" altLang="en-US" sz="1800" dirty="0">
                <a:latin typeface="楷体_GB2312" pitchFamily="1" charset="-122"/>
                <a:ea typeface="楷体_GB2312" pitchFamily="1" charset="-122"/>
              </a:rPr>
              <a:t>从事操作系统研究，但多次申请得不到批准</a:t>
            </a:r>
          </a:p>
          <a:p>
            <a:pPr>
              <a:lnSpc>
                <a:spcPct val="90000"/>
              </a:lnSpc>
            </a:pPr>
            <a:r>
              <a:rPr lang="zh-CN" altLang="en-US" sz="1800" dirty="0">
                <a:latin typeface="楷体_GB2312" pitchFamily="1" charset="-122"/>
                <a:ea typeface="楷体_GB2312" pitchFamily="1" charset="-122"/>
              </a:rPr>
              <a:t>项目无着落，他们在一台</a:t>
            </a:r>
            <a:r>
              <a:rPr lang="zh-CN" altLang="en-US" sz="1800" dirty="0" smtClean="0">
                <a:latin typeface="楷体_GB2312" pitchFamily="1" charset="-122"/>
                <a:ea typeface="楷体_GB2312" pitchFamily="1" charset="-122"/>
              </a:rPr>
              <a:t>无人使用的</a:t>
            </a:r>
            <a:r>
              <a:rPr lang="en-US" altLang="zh-CN" sz="1800" dirty="0">
                <a:solidFill>
                  <a:srgbClr val="0409E2"/>
                </a:solidFill>
                <a:latin typeface="楷体_GB2312" pitchFamily="1" charset="-122"/>
                <a:ea typeface="楷体_GB2312" pitchFamily="1" charset="-122"/>
              </a:rPr>
              <a:t>DEC </a:t>
            </a:r>
            <a:r>
              <a:rPr lang="zh-CN" altLang="en-US" sz="1800" dirty="0">
                <a:solidFill>
                  <a:srgbClr val="0409E2"/>
                </a:solidFill>
                <a:latin typeface="楷体_GB2312" pitchFamily="1" charset="-122"/>
                <a:ea typeface="楷体_GB2312" pitchFamily="1" charset="-122"/>
              </a:rPr>
              <a:t>PDP-7</a:t>
            </a:r>
            <a:r>
              <a:rPr lang="zh-CN" altLang="en-US" sz="1800" dirty="0">
                <a:latin typeface="楷体_GB2312" pitchFamily="1" charset="-122"/>
                <a:ea typeface="楷体_GB2312" pitchFamily="1" charset="-122"/>
              </a:rPr>
              <a:t>上，</a:t>
            </a:r>
            <a:r>
              <a:rPr lang="zh-CN" altLang="en-US" sz="1800" dirty="0" smtClean="0">
                <a:latin typeface="楷体_GB2312" pitchFamily="1" charset="-122"/>
                <a:ea typeface="楷体_GB2312" pitchFamily="1" charset="-122"/>
              </a:rPr>
              <a:t>重新思考原先</a:t>
            </a:r>
            <a:r>
              <a:rPr lang="zh-CN" altLang="en-US" sz="1800" dirty="0">
                <a:latin typeface="楷体_GB2312" pitchFamily="1" charset="-122"/>
                <a:ea typeface="楷体_GB2312" pitchFamily="1" charset="-122"/>
              </a:rPr>
              <a:t>在MULTICS项目上设计的</a:t>
            </a:r>
            <a:r>
              <a:rPr lang="zh-CN" altLang="en-US" sz="1800" dirty="0" smtClean="0">
                <a:solidFill>
                  <a:srgbClr val="7030A0"/>
                </a:solidFill>
              </a:rPr>
              <a:t>“</a:t>
            </a:r>
            <a:r>
              <a:rPr lang="zh-CN" altLang="en-US" sz="1800" dirty="0" smtClean="0">
                <a:solidFill>
                  <a:srgbClr val="7030A0"/>
                </a:solidFill>
                <a:latin typeface="楷体_GB2312" pitchFamily="1" charset="-122"/>
                <a:ea typeface="楷体_GB2312" pitchFamily="1" charset="-122"/>
              </a:rPr>
              <a:t>S</a:t>
            </a:r>
            <a:r>
              <a:rPr lang="en-US" altLang="zh-CN" sz="1800" dirty="0" smtClean="0">
                <a:solidFill>
                  <a:srgbClr val="7030A0"/>
                </a:solidFill>
                <a:latin typeface="楷体_GB2312" pitchFamily="1" charset="-122"/>
                <a:ea typeface="楷体_GB2312" pitchFamily="1" charset="-122"/>
              </a:rPr>
              <a:t>tar</a:t>
            </a:r>
            <a:r>
              <a:rPr lang="zh-CN" altLang="en-US" sz="1800" dirty="0" smtClean="0">
                <a:solidFill>
                  <a:srgbClr val="7030A0"/>
                </a:solidFill>
                <a:latin typeface="楷体_GB2312" pitchFamily="1" charset="-122"/>
                <a:ea typeface="楷体_GB2312" pitchFamily="1" charset="-122"/>
              </a:rPr>
              <a:t> </a:t>
            </a:r>
            <a:r>
              <a:rPr lang="en-US" altLang="zh-CN" sz="1800" dirty="0" smtClean="0">
                <a:solidFill>
                  <a:srgbClr val="7030A0"/>
                </a:solidFill>
                <a:latin typeface="楷体_GB2312" pitchFamily="1" charset="-122"/>
                <a:ea typeface="楷体_GB2312" pitchFamily="1" charset="-122"/>
              </a:rPr>
              <a:t>Travel</a:t>
            </a:r>
            <a:r>
              <a:rPr lang="zh-CN" altLang="en-US" sz="1800" dirty="0" smtClean="0">
                <a:solidFill>
                  <a:srgbClr val="7030A0"/>
                </a:solidFill>
              </a:rPr>
              <a:t>”</a:t>
            </a:r>
            <a:r>
              <a:rPr lang="zh-CN" altLang="en-US" sz="1800" dirty="0">
                <a:solidFill>
                  <a:srgbClr val="7030A0"/>
                </a:solidFill>
                <a:latin typeface="楷体_GB2312" pitchFamily="1" charset="-122"/>
                <a:ea typeface="楷体_GB2312" pitchFamily="1" charset="-122"/>
              </a:rPr>
              <a:t>游戏</a:t>
            </a:r>
          </a:p>
          <a:p>
            <a:pPr>
              <a:lnSpc>
                <a:spcPct val="90000"/>
              </a:lnSpc>
            </a:pPr>
            <a:r>
              <a:rPr lang="zh-CN" altLang="en-US" sz="1800" dirty="0">
                <a:latin typeface="楷体_GB2312" pitchFamily="1" charset="-122"/>
                <a:ea typeface="楷体_GB2312" pitchFamily="1" charset="-122"/>
              </a:rPr>
              <a:t>为了使游戏能够在PDP-7上顺利运行，</a:t>
            </a:r>
            <a:r>
              <a:rPr lang="zh-CN" altLang="en-US" sz="1800" dirty="0" smtClean="0">
                <a:latin typeface="楷体_GB2312" pitchFamily="1" charset="-122"/>
                <a:ea typeface="楷体_GB2312" pitchFamily="1" charset="-122"/>
              </a:rPr>
              <a:t>他们陆续</a:t>
            </a:r>
            <a:r>
              <a:rPr lang="zh-CN" altLang="en-US" sz="1800" dirty="0">
                <a:latin typeface="楷体_GB2312" pitchFamily="1" charset="-122"/>
                <a:ea typeface="楷体_GB2312" pitchFamily="1" charset="-122"/>
              </a:rPr>
              <a:t>开发了</a:t>
            </a:r>
            <a:r>
              <a:rPr lang="zh-CN" altLang="en-US" sz="1800" dirty="0">
                <a:solidFill>
                  <a:srgbClr val="7030A0"/>
                </a:solidFill>
                <a:latin typeface="楷体_GB2312" pitchFamily="1" charset="-122"/>
                <a:ea typeface="楷体_GB2312" pitchFamily="1" charset="-122"/>
              </a:rPr>
              <a:t>浮点运算软件包</a:t>
            </a:r>
            <a:r>
              <a:rPr lang="zh-CN" altLang="en-US" sz="1800" dirty="0">
                <a:latin typeface="楷体_GB2312" pitchFamily="1" charset="-122"/>
                <a:ea typeface="楷体_GB2312" pitchFamily="1" charset="-122"/>
              </a:rPr>
              <a:t>、</a:t>
            </a:r>
            <a:r>
              <a:rPr lang="zh-CN" altLang="en-US" sz="1800" dirty="0">
                <a:solidFill>
                  <a:srgbClr val="7030A0"/>
                </a:solidFill>
                <a:latin typeface="楷体_GB2312" pitchFamily="1" charset="-122"/>
                <a:ea typeface="楷体_GB2312" pitchFamily="1" charset="-122"/>
              </a:rPr>
              <a:t>显示驱动软件</a:t>
            </a:r>
            <a:r>
              <a:rPr lang="zh-CN" altLang="en-US" sz="1800" dirty="0">
                <a:latin typeface="楷体_GB2312" pitchFamily="1" charset="-122"/>
                <a:ea typeface="楷体_GB2312" pitchFamily="1" charset="-122"/>
              </a:rPr>
              <a:t>，设计了</a:t>
            </a:r>
            <a:r>
              <a:rPr lang="zh-CN" altLang="en-US" sz="1800" dirty="0">
                <a:solidFill>
                  <a:srgbClr val="7030A0"/>
                </a:solidFill>
                <a:latin typeface="楷体_GB2312" pitchFamily="1" charset="-122"/>
                <a:ea typeface="楷体_GB2312" pitchFamily="1" charset="-122"/>
              </a:rPr>
              <a:t>文件系统</a:t>
            </a:r>
            <a:r>
              <a:rPr lang="zh-CN" altLang="en-US" sz="1800" dirty="0" smtClean="0">
                <a:latin typeface="楷体_GB2312" pitchFamily="1" charset="-122"/>
                <a:ea typeface="楷体_GB2312" pitchFamily="1" charset="-122"/>
              </a:rPr>
              <a:t>、</a:t>
            </a:r>
            <a:r>
              <a:rPr lang="zh-CN" altLang="en-US" sz="1800" dirty="0">
                <a:solidFill>
                  <a:srgbClr val="7030A0"/>
                </a:solidFill>
                <a:latin typeface="楷体_GB2312" pitchFamily="1" charset="-122"/>
                <a:ea typeface="楷体_GB2312" pitchFamily="1" charset="-122"/>
              </a:rPr>
              <a:t>诸多实用程序、shell 和</a:t>
            </a:r>
            <a:r>
              <a:rPr lang="zh-CN" altLang="en-US" sz="1800" dirty="0" smtClean="0">
                <a:solidFill>
                  <a:srgbClr val="7030A0"/>
                </a:solidFill>
                <a:latin typeface="楷体_GB2312" pitchFamily="1" charset="-122"/>
                <a:ea typeface="楷体_GB2312" pitchFamily="1" charset="-122"/>
              </a:rPr>
              <a:t>汇编程序等</a:t>
            </a:r>
            <a:endParaRPr lang="zh-CN" altLang="en-US" sz="1800" dirty="0">
              <a:solidFill>
                <a:srgbClr val="7030A0"/>
              </a:solidFill>
              <a:latin typeface="楷体_GB2312" pitchFamily="1" charset="-122"/>
              <a:ea typeface="楷体_GB2312" pitchFamily="1" charset="-122"/>
            </a:endParaRPr>
          </a:p>
          <a:p>
            <a:pPr>
              <a:lnSpc>
                <a:spcPct val="90000"/>
              </a:lnSpc>
            </a:pPr>
            <a:r>
              <a:rPr lang="zh-CN" altLang="en-US" sz="1800" dirty="0" smtClean="0">
                <a:solidFill>
                  <a:srgbClr val="C00000"/>
                </a:solidFill>
                <a:latin typeface="楷体_GB2312" pitchFamily="1" charset="-122"/>
                <a:ea typeface="楷体_GB2312" pitchFamily="1" charset="-122"/>
              </a:rPr>
              <a:t>1970年</a:t>
            </a:r>
            <a:r>
              <a:rPr lang="zh-CN" altLang="en-US" sz="1800" dirty="0">
                <a:latin typeface="楷体_GB2312" pitchFamily="1" charset="-122"/>
                <a:ea typeface="楷体_GB2312" pitchFamily="1" charset="-122"/>
              </a:rPr>
              <a:t>，</a:t>
            </a:r>
            <a:r>
              <a:rPr lang="zh-CN" altLang="en-US" sz="1800" dirty="0" smtClean="0">
                <a:latin typeface="楷体_GB2312" pitchFamily="1" charset="-122"/>
                <a:ea typeface="楷体_GB2312" pitchFamily="1" charset="-122"/>
              </a:rPr>
              <a:t>在上述工作的基础上，利用</a:t>
            </a:r>
            <a:r>
              <a:rPr lang="en-US" altLang="zh-CN" sz="1800" dirty="0" smtClean="0">
                <a:latin typeface="楷体_GB2312" pitchFamily="1" charset="-122"/>
                <a:ea typeface="楷体_GB2312" pitchFamily="1" charset="-122"/>
              </a:rPr>
              <a:t>B</a:t>
            </a:r>
            <a:r>
              <a:rPr lang="zh-CN" altLang="en-US" sz="1800" dirty="0" smtClean="0">
                <a:latin typeface="楷体_GB2312" pitchFamily="1" charset="-122"/>
                <a:ea typeface="楷体_GB2312" pitchFamily="1" charset="-122"/>
              </a:rPr>
              <a:t>语言实现了一个新的系统，并命名为</a:t>
            </a:r>
            <a:r>
              <a:rPr lang="en-US" altLang="zh-CN" sz="1800" dirty="0" smtClean="0">
                <a:latin typeface="楷体_GB2312" pitchFamily="1" charset="-122"/>
                <a:ea typeface="楷体_GB2312" pitchFamily="1" charset="-122"/>
              </a:rPr>
              <a:t> </a:t>
            </a:r>
            <a:r>
              <a:rPr lang="en-US" altLang="zh-CN" sz="1800" b="1" dirty="0" err="1">
                <a:latin typeface="楷体_GB2312" pitchFamily="1" charset="-122"/>
                <a:ea typeface="楷体_GB2312" pitchFamily="1" charset="-122"/>
              </a:rPr>
              <a:t>UNiplexed</a:t>
            </a:r>
            <a:r>
              <a:rPr lang="en-US" altLang="zh-CN" sz="1800" b="1" dirty="0">
                <a:latin typeface="楷体_GB2312" pitchFamily="1" charset="-122"/>
                <a:ea typeface="楷体_GB2312" pitchFamily="1" charset="-122"/>
              </a:rPr>
              <a:t> Information and Computing System</a:t>
            </a:r>
            <a:r>
              <a:rPr lang="zh-CN" altLang="en-US" sz="1800" b="1" dirty="0">
                <a:latin typeface="楷体_GB2312" pitchFamily="1" charset="-122"/>
                <a:ea typeface="楷体_GB2312" pitchFamily="1" charset="-122"/>
              </a:rPr>
              <a:t>（</a:t>
            </a:r>
            <a:r>
              <a:rPr lang="en-US" altLang="zh-CN" sz="1800" b="1" dirty="0" smtClean="0">
                <a:latin typeface="楷体_GB2312" pitchFamily="1" charset="-122"/>
                <a:ea typeface="楷体_GB2312" pitchFamily="1" charset="-122"/>
              </a:rPr>
              <a:t>UNICS</a:t>
            </a:r>
            <a:r>
              <a:rPr lang="zh-CN" altLang="en-US" sz="1800" b="1" dirty="0" smtClean="0">
                <a:latin typeface="楷体_GB2312" pitchFamily="1" charset="-122"/>
                <a:ea typeface="楷体_GB2312" pitchFamily="1" charset="-122"/>
                <a:sym typeface="Wingdings" panose="05000000000000000000" pitchFamily="2" charset="2"/>
              </a:rPr>
              <a:t>）</a:t>
            </a:r>
            <a:endParaRPr lang="en-US" altLang="zh-CN" sz="1800" b="1" dirty="0" smtClean="0">
              <a:latin typeface="楷体_GB2312" pitchFamily="1" charset="-122"/>
              <a:ea typeface="楷体_GB2312" pitchFamily="1" charset="-122"/>
              <a:sym typeface="Wingdings" panose="05000000000000000000" pitchFamily="2" charset="2"/>
            </a:endParaRPr>
          </a:p>
          <a:p>
            <a:pPr lvl="1">
              <a:lnSpc>
                <a:spcPct val="90000"/>
              </a:lnSpc>
            </a:pPr>
            <a:r>
              <a:rPr lang="en-US" altLang="zh-CN" sz="1600" dirty="0">
                <a:latin typeface="楷体_GB2312" pitchFamily="1" charset="-122"/>
                <a:ea typeface="楷体_GB2312" pitchFamily="1" charset="-122"/>
              </a:rPr>
              <a:t>UNICS</a:t>
            </a:r>
            <a:r>
              <a:rPr lang="zh-CN" altLang="en-US" sz="1600" dirty="0">
                <a:latin typeface="楷体_GB2312" pitchFamily="1" charset="-122"/>
                <a:ea typeface="楷体_GB2312" pitchFamily="1" charset="-122"/>
                <a:sym typeface="Wingdings" panose="05000000000000000000" pitchFamily="2" charset="2"/>
              </a:rPr>
              <a:t>后改为</a:t>
            </a:r>
            <a:r>
              <a:rPr lang="zh-CN" altLang="en-US" sz="1600" dirty="0">
                <a:latin typeface="楷体_GB2312" pitchFamily="1" charset="-122"/>
                <a:ea typeface="楷体_GB2312" pitchFamily="1" charset="-122"/>
              </a:rPr>
              <a:t>UNIX，作为</a:t>
            </a:r>
            <a:r>
              <a:rPr lang="en-US" altLang="zh-CN" sz="1600" dirty="0">
                <a:latin typeface="楷体_GB2312" pitchFamily="1" charset="-122"/>
                <a:ea typeface="楷体_GB2312" pitchFamily="1" charset="-122"/>
              </a:rPr>
              <a:t>UNIX</a:t>
            </a:r>
            <a:r>
              <a:rPr lang="zh-CN" altLang="en-US" sz="1600" dirty="0">
                <a:latin typeface="楷体_GB2312" pitchFamily="1" charset="-122"/>
                <a:ea typeface="楷体_GB2312" pitchFamily="1" charset="-122"/>
              </a:rPr>
              <a:t>的第一个</a:t>
            </a:r>
            <a:r>
              <a:rPr lang="zh-CN" altLang="en-US" sz="1600" dirty="0" smtClean="0">
                <a:latin typeface="楷体_GB2312" pitchFamily="1" charset="-122"/>
                <a:ea typeface="楷体_GB2312" pitchFamily="1" charset="-122"/>
              </a:rPr>
              <a:t>版本（利用</a:t>
            </a:r>
            <a:r>
              <a:rPr lang="en-US" altLang="zh-CN" sz="1600" dirty="0" smtClean="0">
                <a:latin typeface="楷体_GB2312" pitchFamily="1" charset="-122"/>
                <a:ea typeface="楷体_GB2312" pitchFamily="1" charset="-122"/>
              </a:rPr>
              <a:t>B</a:t>
            </a:r>
            <a:r>
              <a:rPr lang="zh-CN" altLang="en-US" sz="1600" dirty="0" smtClean="0">
                <a:latin typeface="楷体_GB2312" pitchFamily="1" charset="-122"/>
                <a:ea typeface="楷体_GB2312" pitchFamily="1" charset="-122"/>
              </a:rPr>
              <a:t>语言开发）</a:t>
            </a:r>
            <a:endParaRPr lang="zh-CN" altLang="en-US" sz="1600" dirty="0">
              <a:latin typeface="楷体_GB2312" pitchFamily="1" charset="-122"/>
              <a:ea typeface="楷体_GB2312" pitchFamily="1" charset="-122"/>
            </a:endParaRPr>
          </a:p>
          <a:p>
            <a:pPr>
              <a:lnSpc>
                <a:spcPct val="90000"/>
              </a:lnSpc>
            </a:pPr>
            <a:r>
              <a:rPr lang="en-US" altLang="zh-CN" sz="1800" dirty="0" smtClean="0">
                <a:solidFill>
                  <a:srgbClr val="0070C0"/>
                </a:solidFill>
                <a:latin typeface="楷体_GB2312" pitchFamily="1" charset="-122"/>
                <a:ea typeface="楷体_GB2312" pitchFamily="1" charset="-122"/>
              </a:rPr>
              <a:t>1971</a:t>
            </a:r>
            <a:r>
              <a:rPr lang="zh-CN" altLang="en-US" sz="1800" dirty="0" smtClean="0">
                <a:solidFill>
                  <a:srgbClr val="0070C0"/>
                </a:solidFill>
                <a:latin typeface="楷体_GB2312" pitchFamily="1" charset="-122"/>
                <a:ea typeface="楷体_GB2312" pitchFamily="1" charset="-122"/>
              </a:rPr>
              <a:t>年，两人发明</a:t>
            </a:r>
            <a:r>
              <a:rPr lang="en-US" altLang="zh-CN" sz="1800" dirty="0" smtClean="0">
                <a:solidFill>
                  <a:srgbClr val="C00000"/>
                </a:solidFill>
                <a:latin typeface="楷体_GB2312" pitchFamily="1" charset="-122"/>
                <a:ea typeface="楷体_GB2312" pitchFamily="1" charset="-122"/>
              </a:rPr>
              <a:t>C</a:t>
            </a:r>
            <a:r>
              <a:rPr lang="zh-CN" altLang="en-US" sz="1800" dirty="0" smtClean="0">
                <a:solidFill>
                  <a:srgbClr val="C00000"/>
                </a:solidFill>
                <a:latin typeface="楷体_GB2312" pitchFamily="1" charset="-122"/>
                <a:ea typeface="楷体_GB2312" pitchFamily="1" charset="-122"/>
              </a:rPr>
              <a:t>语言</a:t>
            </a:r>
            <a:endParaRPr lang="en-US" altLang="zh-CN" sz="1800" dirty="0" smtClean="0">
              <a:solidFill>
                <a:srgbClr val="C00000"/>
              </a:solidFill>
              <a:latin typeface="楷体_GB2312" pitchFamily="1" charset="-122"/>
              <a:ea typeface="楷体_GB2312" pitchFamily="1" charset="-122"/>
            </a:endParaRPr>
          </a:p>
          <a:p>
            <a:pPr>
              <a:lnSpc>
                <a:spcPct val="90000"/>
              </a:lnSpc>
            </a:pPr>
            <a:r>
              <a:rPr lang="en-US" altLang="zh-CN" sz="1800" dirty="0" smtClean="0">
                <a:latin typeface="楷体_GB2312" pitchFamily="1" charset="-122"/>
                <a:ea typeface="楷体_GB2312" pitchFamily="1" charset="-122"/>
              </a:rPr>
              <a:t>1973</a:t>
            </a:r>
            <a:r>
              <a:rPr lang="zh-CN" altLang="en-US" sz="1800" dirty="0" smtClean="0">
                <a:latin typeface="楷体_GB2312" pitchFamily="1" charset="-122"/>
                <a:ea typeface="楷体_GB2312" pitchFamily="1" charset="-122"/>
              </a:rPr>
              <a:t>年，两人用</a:t>
            </a:r>
            <a:r>
              <a:rPr lang="zh-CN" altLang="en-US" sz="1800" dirty="0">
                <a:latin typeface="楷体_GB2312" pitchFamily="1" charset="-122"/>
                <a:ea typeface="楷体_GB2312" pitchFamily="1" charset="-122"/>
              </a:rPr>
              <a:t>C</a:t>
            </a:r>
            <a:r>
              <a:rPr lang="zh-CN" altLang="en-US" sz="1800" dirty="0" smtClean="0">
                <a:latin typeface="楷体_GB2312" pitchFamily="1" charset="-122"/>
                <a:ea typeface="楷体_GB2312" pitchFamily="1" charset="-122"/>
              </a:rPr>
              <a:t>语言重写</a:t>
            </a:r>
            <a:r>
              <a:rPr lang="en-US" altLang="zh-CN" sz="1800" dirty="0" smtClean="0">
                <a:latin typeface="楷体_GB2312" pitchFamily="1" charset="-122"/>
                <a:ea typeface="楷体_GB2312" pitchFamily="1" charset="-122"/>
              </a:rPr>
              <a:t>UNIX</a:t>
            </a:r>
            <a:r>
              <a:rPr lang="zh-CN" altLang="en-US" sz="1800" dirty="0" smtClean="0">
                <a:latin typeface="楷体_GB2312" pitchFamily="1" charset="-122"/>
                <a:ea typeface="楷体_GB2312" pitchFamily="1" charset="-122"/>
              </a:rPr>
              <a:t>，安装在</a:t>
            </a:r>
            <a:r>
              <a:rPr lang="en-US" altLang="zh-CN" sz="1800" dirty="0" smtClean="0">
                <a:latin typeface="楷体_GB2312" pitchFamily="1" charset="-122"/>
                <a:ea typeface="楷体_GB2312" pitchFamily="1" charset="-122"/>
              </a:rPr>
              <a:t>PDP-11</a:t>
            </a:r>
            <a:r>
              <a:rPr lang="zh-CN" altLang="en-US" sz="1800" dirty="0" smtClean="0">
                <a:latin typeface="楷体_GB2312" pitchFamily="1" charset="-122"/>
                <a:ea typeface="楷体_GB2312" pitchFamily="1" charset="-122"/>
              </a:rPr>
              <a:t>机器上</a:t>
            </a:r>
            <a:endParaRPr lang="zh-CN" altLang="en-US" sz="2000" dirty="0">
              <a:latin typeface="楷体_GB2312" pitchFamily="1" charset="-122"/>
              <a:ea typeface="楷体_GB2312" pitchFamily="1" charset="-122"/>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i0.hdslb.com/bfs/article/c7f1084f7464d146c1fedada3c0048fec49c5cd5.png@!web-article-pic.av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 name="图片 2"/>
          <p:cNvPicPr>
            <a:picLocks noChangeAspect="1"/>
          </p:cNvPicPr>
          <p:nvPr/>
        </p:nvPicPr>
        <p:blipFill>
          <a:blip r:embed="rId2"/>
          <a:stretch>
            <a:fillRect/>
          </a:stretch>
        </p:blipFill>
        <p:spPr>
          <a:xfrm>
            <a:off x="1291648" y="1863870"/>
            <a:ext cx="5581650" cy="4238625"/>
          </a:xfrm>
          <a:prstGeom prst="rect">
            <a:avLst/>
          </a:prstGeom>
        </p:spPr>
      </p:pic>
      <p:sp>
        <p:nvSpPr>
          <p:cNvPr id="4" name="Rectangle 2">
            <a:extLst>
              <a:ext uri="{FF2B5EF4-FFF2-40B4-BE49-F238E27FC236}">
                <a16:creationId xmlns:a16="http://schemas.microsoft.com/office/drawing/2014/main" id="{67CB2FD5-598B-4CA2-BE37-1603022A773A}"/>
              </a:ext>
            </a:extLst>
          </p:cNvPr>
          <p:cNvSpPr txBox="1">
            <a:spLocks/>
          </p:cNvSpPr>
          <p:nvPr/>
        </p:nvSpPr>
        <p:spPr bwMode="auto">
          <a:xfrm>
            <a:off x="721158" y="620713"/>
            <a:ext cx="7772400" cy="6858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en-US" altLang="zh-CN" sz="3400" noProof="1">
                <a:solidFill>
                  <a:srgbClr val="7030A0"/>
                </a:solidFill>
                <a:effectLst>
                  <a:outerShdw blurRad="38100" dist="38100" dir="2700000">
                    <a:srgbClr val="C0C0C0"/>
                  </a:outerShdw>
                </a:effectLst>
                <a:latin typeface="宋体" charset="-122"/>
              </a:rPr>
              <a:t>Ken </a:t>
            </a:r>
            <a:r>
              <a:rPr lang="en-US" altLang="zh-CN" sz="3400" noProof="1" smtClean="0">
                <a:solidFill>
                  <a:srgbClr val="7030A0"/>
                </a:solidFill>
                <a:effectLst>
                  <a:outerShdw blurRad="38100" dist="38100" dir="2700000">
                    <a:srgbClr val="C0C0C0"/>
                  </a:outerShdw>
                </a:effectLst>
                <a:latin typeface="宋体" charset="-122"/>
              </a:rPr>
              <a:t>Thompson</a:t>
            </a:r>
            <a:r>
              <a:rPr lang="zh-CN" altLang="en-US" sz="3400" noProof="1" smtClean="0">
                <a:solidFill>
                  <a:srgbClr val="7030A0"/>
                </a:solidFill>
                <a:effectLst>
                  <a:outerShdw blurRad="38100" dist="38100" dir="2700000">
                    <a:srgbClr val="C0C0C0"/>
                  </a:outerShdw>
                </a:effectLst>
                <a:latin typeface="宋体" charset="-122"/>
              </a:rPr>
              <a:t>与</a:t>
            </a:r>
            <a:r>
              <a:rPr lang="en-US" altLang="zh-CN" sz="3400" noProof="1" smtClean="0">
                <a:solidFill>
                  <a:srgbClr val="7030A0"/>
                </a:solidFill>
                <a:effectLst>
                  <a:outerShdw blurRad="38100" dist="38100" dir="2700000">
                    <a:srgbClr val="C0C0C0"/>
                  </a:outerShdw>
                </a:effectLst>
                <a:latin typeface="宋体" charset="-122"/>
              </a:rPr>
              <a:t>Dennis Ritchie</a:t>
            </a:r>
            <a:endParaRPr lang="zh-CN" altLang="en-US" sz="3400" noProof="1">
              <a:solidFill>
                <a:srgbClr val="7030A0"/>
              </a:solidFill>
              <a:effectLst>
                <a:outerShdw blurRad="38100" dist="38100" dir="2700000">
                  <a:srgbClr val="C0C0C0"/>
                </a:outerShdw>
              </a:effectLst>
              <a:latin typeface="宋体" charset="-122"/>
            </a:endParaRPr>
          </a:p>
        </p:txBody>
      </p:sp>
    </p:spTree>
    <p:extLst>
      <p:ext uri="{BB962C8B-B14F-4D97-AF65-F5344CB8AC3E}">
        <p14:creationId xmlns:p14="http://schemas.microsoft.com/office/powerpoint/2010/main" val="26189505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25D68B4C-F201-48FA-AAE8-C16FE7089192}"/>
              </a:ext>
            </a:extLst>
          </p:cNvPr>
          <p:cNvSpPr>
            <a:spLocks noGrp="1"/>
          </p:cNvSpPr>
          <p:nvPr>
            <p:ph type="title" idx="4294967295"/>
          </p:nvPr>
        </p:nvSpPr>
        <p:spPr>
          <a:xfrm>
            <a:off x="1116013" y="620713"/>
            <a:ext cx="7340600" cy="609600"/>
          </a:xfrm>
          <a:ln>
            <a:miter/>
          </a:ln>
        </p:spPr>
        <p:txBody>
          <a:bodyPr/>
          <a:lstStyle/>
          <a:p>
            <a:pPr>
              <a:defRPr/>
            </a:pPr>
            <a:r>
              <a:rPr lang="en-US" altLang="zh-CN" sz="3400" noProof="1">
                <a:solidFill>
                  <a:srgbClr val="7030A0"/>
                </a:solidFill>
                <a:effectLst>
                  <a:outerShdw blurRad="38100" dist="38100" dir="2700000">
                    <a:srgbClr val="C0C0C0"/>
                  </a:outerShdw>
                </a:effectLst>
                <a:latin typeface="宋体" charset="-122"/>
              </a:rPr>
              <a:t>UNIX</a:t>
            </a:r>
          </a:p>
        </p:txBody>
      </p:sp>
      <p:sp>
        <p:nvSpPr>
          <p:cNvPr id="125955" name="Rectangle 3">
            <a:extLst>
              <a:ext uri="{FF2B5EF4-FFF2-40B4-BE49-F238E27FC236}">
                <a16:creationId xmlns:a16="http://schemas.microsoft.com/office/drawing/2014/main" id="{4964065C-13F4-41EC-862D-5C4C8F0E44B4}"/>
              </a:ext>
            </a:extLst>
          </p:cNvPr>
          <p:cNvSpPr>
            <a:spLocks noGrp="1" noChangeArrowheads="1"/>
          </p:cNvSpPr>
          <p:nvPr>
            <p:ph type="body" idx="4294967295"/>
          </p:nvPr>
        </p:nvSpPr>
        <p:spPr>
          <a:xfrm>
            <a:off x="755650" y="1628775"/>
            <a:ext cx="8034338" cy="4953000"/>
          </a:xfrm>
        </p:spPr>
        <p:txBody>
          <a:bodyPr/>
          <a:lstStyle/>
          <a:p>
            <a:pPr>
              <a:spcAft>
                <a:spcPts val="300"/>
              </a:spcAft>
            </a:pPr>
            <a:r>
              <a:rPr lang="zh-CN" altLang="en-US" sz="2400" dirty="0">
                <a:latin typeface="楷体_GB2312" pitchFamily="1" charset="-122"/>
                <a:ea typeface="楷体_GB2312" pitchFamily="1" charset="-122"/>
              </a:rPr>
              <a:t>UNIX是现代操作系统的代表。Unix运行时的安全性、可靠性以及强大的计算能力赢得广大用户的</a:t>
            </a:r>
            <a:r>
              <a:rPr lang="zh-CN" altLang="en-US" sz="2400" dirty="0" smtClean="0">
                <a:latin typeface="楷体_GB2312" pitchFamily="1" charset="-122"/>
                <a:ea typeface="楷体_GB2312" pitchFamily="1" charset="-122"/>
              </a:rPr>
              <a:t>信赖</a:t>
            </a:r>
            <a:endParaRPr lang="en-US" altLang="zh-CN" sz="2400" dirty="0" smtClean="0">
              <a:latin typeface="楷体_GB2312" pitchFamily="1" charset="-122"/>
              <a:ea typeface="楷体_GB2312" pitchFamily="1" charset="-122"/>
            </a:endParaRPr>
          </a:p>
          <a:p>
            <a:pPr>
              <a:spcAft>
                <a:spcPts val="300"/>
              </a:spcAft>
            </a:pPr>
            <a:r>
              <a:rPr lang="zh-CN" altLang="en-US" sz="2400" dirty="0">
                <a:solidFill>
                  <a:srgbClr val="FF3300"/>
                </a:solidFill>
                <a:latin typeface="楷体_GB2312" pitchFamily="1" charset="-122"/>
                <a:ea typeface="楷体_GB2312" pitchFamily="1" charset="-122"/>
              </a:rPr>
              <a:t>促使UNIX系统成功的因素</a:t>
            </a:r>
            <a:r>
              <a:rPr lang="zh-CN" altLang="en-US" sz="2400" dirty="0" smtClean="0">
                <a:solidFill>
                  <a:srgbClr val="FF3300"/>
                </a:solidFill>
                <a:latin typeface="楷体_GB2312" pitchFamily="1" charset="-122"/>
                <a:ea typeface="楷体_GB2312" pitchFamily="1" charset="-122"/>
              </a:rPr>
              <a:t>：</a:t>
            </a:r>
            <a:r>
              <a:rPr lang="zh-CN" altLang="en-US" sz="2400" dirty="0" smtClean="0">
                <a:latin typeface="楷体_GB2312" pitchFamily="1" charset="-122"/>
                <a:ea typeface="楷体_GB2312" pitchFamily="1" charset="-122"/>
              </a:rPr>
              <a:t> </a:t>
            </a:r>
            <a:endParaRPr lang="zh-CN" altLang="en-US" sz="2400" dirty="0">
              <a:latin typeface="楷体_GB2312" pitchFamily="1" charset="-122"/>
              <a:ea typeface="楷体_GB2312" pitchFamily="1" charset="-122"/>
            </a:endParaRPr>
          </a:p>
          <a:p>
            <a:pPr lvl="1">
              <a:spcAft>
                <a:spcPts val="300"/>
              </a:spcAft>
            </a:pPr>
            <a:r>
              <a:rPr lang="zh-CN" altLang="en-US" sz="2200" b="1" dirty="0" smtClean="0">
                <a:latin typeface="楷体_GB2312" pitchFamily="1" charset="-122"/>
                <a:ea typeface="楷体_GB2312" pitchFamily="1" charset="-122"/>
              </a:rPr>
              <a:t>UNIX</a:t>
            </a:r>
            <a:r>
              <a:rPr lang="zh-CN" altLang="en-US" sz="2200" b="1" dirty="0">
                <a:latin typeface="楷体_GB2312" pitchFamily="1" charset="-122"/>
                <a:ea typeface="楷体_GB2312" pitchFamily="1" charset="-122"/>
              </a:rPr>
              <a:t>是用</a:t>
            </a:r>
            <a:r>
              <a:rPr lang="zh-CN" altLang="en-US" sz="2200" b="1" dirty="0">
                <a:solidFill>
                  <a:srgbClr val="7030A0"/>
                </a:solidFill>
                <a:latin typeface="楷体_GB2312" pitchFamily="1" charset="-122"/>
                <a:ea typeface="楷体_GB2312" pitchFamily="1" charset="-122"/>
              </a:rPr>
              <a:t>C语言</a:t>
            </a:r>
            <a:r>
              <a:rPr lang="zh-CN" altLang="en-US" sz="2200" b="1" dirty="0">
                <a:latin typeface="楷体_GB2312" pitchFamily="1" charset="-122"/>
                <a:ea typeface="楷体_GB2312" pitchFamily="1" charset="-122"/>
              </a:rPr>
              <a:t>编写，因此它是可移植</a:t>
            </a:r>
            <a:r>
              <a:rPr lang="zh-CN" altLang="en-US" sz="2200" b="1" dirty="0" smtClean="0">
                <a:latin typeface="楷体_GB2312" pitchFamily="1" charset="-122"/>
                <a:ea typeface="楷体_GB2312" pitchFamily="1" charset="-122"/>
              </a:rPr>
              <a:t>的</a:t>
            </a:r>
            <a:endParaRPr lang="en-US" altLang="zh-CN" sz="2200" b="1" dirty="0" smtClean="0">
              <a:latin typeface="楷体_GB2312" pitchFamily="1" charset="-122"/>
              <a:ea typeface="楷体_GB2312" pitchFamily="1" charset="-122"/>
            </a:endParaRPr>
          </a:p>
          <a:p>
            <a:pPr lvl="2">
              <a:spcAft>
                <a:spcPts val="300"/>
              </a:spcAft>
            </a:pPr>
            <a:r>
              <a:rPr lang="zh-CN" altLang="en-US" sz="1800" dirty="0" smtClean="0">
                <a:latin typeface="楷体_GB2312" pitchFamily="1" charset="-122"/>
                <a:ea typeface="楷体_GB2312" pitchFamily="1" charset="-122"/>
              </a:rPr>
              <a:t>UNIX </a:t>
            </a:r>
            <a:r>
              <a:rPr lang="zh-CN" altLang="en-US" sz="1800" dirty="0">
                <a:latin typeface="楷体_GB2312" pitchFamily="1" charset="-122"/>
                <a:ea typeface="楷体_GB2312" pitchFamily="1" charset="-122"/>
              </a:rPr>
              <a:t>是世界上唯一能</a:t>
            </a:r>
            <a:r>
              <a:rPr lang="zh-CN" altLang="en-US" sz="1800" dirty="0" smtClean="0">
                <a:latin typeface="楷体_GB2312" pitchFamily="1" charset="-122"/>
                <a:ea typeface="楷体_GB2312" pitchFamily="1" charset="-122"/>
              </a:rPr>
              <a:t>在</a:t>
            </a:r>
            <a:r>
              <a:rPr lang="en-US" altLang="zh-CN" sz="1800" dirty="0" smtClean="0">
                <a:latin typeface="楷体_GB2312" pitchFamily="1" charset="-122"/>
                <a:ea typeface="楷体_GB2312" pitchFamily="1" charset="-122"/>
              </a:rPr>
              <a:t>Laptop</a:t>
            </a:r>
            <a:r>
              <a:rPr lang="zh-CN" altLang="en-US" sz="1800" dirty="0" smtClean="0">
                <a:latin typeface="楷体_GB2312" pitchFamily="1" charset="-122"/>
                <a:ea typeface="楷体_GB2312" pitchFamily="1" charset="-122"/>
              </a:rPr>
              <a:t>、</a:t>
            </a:r>
            <a:r>
              <a:rPr lang="zh-CN" altLang="en-US" sz="1800" dirty="0">
                <a:latin typeface="楷体_GB2312" pitchFamily="1" charset="-122"/>
                <a:ea typeface="楷体_GB2312" pitchFamily="1" charset="-122"/>
              </a:rPr>
              <a:t>PC机、</a:t>
            </a:r>
            <a:r>
              <a:rPr lang="zh-CN" altLang="en-US" sz="1800" dirty="0" smtClean="0">
                <a:latin typeface="楷体_GB2312" pitchFamily="1" charset="-122"/>
                <a:ea typeface="楷体_GB2312" pitchFamily="1" charset="-122"/>
              </a:rPr>
              <a:t>工作站和大型机</a:t>
            </a:r>
            <a:r>
              <a:rPr lang="zh-CN" altLang="en-US" sz="1800" dirty="0">
                <a:latin typeface="楷体_GB2312" pitchFamily="1" charset="-122"/>
                <a:ea typeface="楷体_GB2312" pitchFamily="1" charset="-122"/>
              </a:rPr>
              <a:t>上运行的操作系统</a:t>
            </a:r>
          </a:p>
          <a:p>
            <a:pPr lvl="1">
              <a:spcAft>
                <a:spcPts val="300"/>
              </a:spcAft>
            </a:pPr>
            <a:r>
              <a:rPr lang="zh-CN" altLang="en-US" sz="2200" dirty="0" smtClean="0">
                <a:latin typeface="楷体_GB2312" pitchFamily="1" charset="-122"/>
                <a:ea typeface="楷体_GB2312" pitchFamily="1" charset="-122"/>
              </a:rPr>
              <a:t>系统</a:t>
            </a:r>
            <a:r>
              <a:rPr lang="zh-CN" altLang="en-US" sz="2200" dirty="0">
                <a:latin typeface="楷体_GB2312" pitchFamily="1" charset="-122"/>
                <a:ea typeface="楷体_GB2312" pitchFamily="1" charset="-122"/>
              </a:rPr>
              <a:t>源代码非常有效，系统容易适应特殊的需求</a:t>
            </a:r>
          </a:p>
          <a:p>
            <a:pPr lvl="1">
              <a:spcAft>
                <a:spcPts val="300"/>
              </a:spcAft>
            </a:pPr>
            <a:r>
              <a:rPr lang="zh-CN" altLang="en-US" sz="2200" dirty="0" smtClean="0">
                <a:latin typeface="楷体_GB2312" pitchFamily="1" charset="-122"/>
                <a:ea typeface="楷体_GB2312" pitchFamily="1" charset="-122"/>
              </a:rPr>
              <a:t>它</a:t>
            </a:r>
            <a:r>
              <a:rPr lang="zh-CN" altLang="en-US" sz="2200" dirty="0">
                <a:latin typeface="楷体_GB2312" pitchFamily="1" charset="-122"/>
                <a:ea typeface="楷体_GB2312" pitchFamily="1" charset="-122"/>
              </a:rPr>
              <a:t>是一</a:t>
            </a:r>
            <a:r>
              <a:rPr lang="zh-CN" altLang="en-US" sz="2200" dirty="0" smtClean="0">
                <a:latin typeface="楷体_GB2312" pitchFamily="1" charset="-122"/>
                <a:ea typeface="楷体_GB2312" pitchFamily="1" charset="-122"/>
              </a:rPr>
              <a:t>个可靠的</a:t>
            </a:r>
            <a:r>
              <a:rPr lang="zh-CN" altLang="en-US" sz="2200" dirty="0">
                <a:latin typeface="楷体_GB2312" pitchFamily="1" charset="-122"/>
                <a:ea typeface="楷体_GB2312" pitchFamily="1" charset="-122"/>
              </a:rPr>
              <a:t>、通用的、多用户、多任务、</a:t>
            </a:r>
            <a:r>
              <a:rPr lang="zh-CN" altLang="en-US" sz="2200" dirty="0" smtClean="0">
                <a:latin typeface="楷体_GB2312" pitchFamily="1" charset="-122"/>
                <a:ea typeface="楷体_GB2312" pitchFamily="1" charset="-122"/>
              </a:rPr>
              <a:t>分时操作系统</a:t>
            </a:r>
            <a:endParaRPr lang="en-US" altLang="zh-CN" sz="2200" dirty="0" smtClean="0">
              <a:latin typeface="楷体_GB2312" pitchFamily="1" charset="-122"/>
              <a:ea typeface="楷体_GB2312" pitchFamily="1" charset="-122"/>
            </a:endParaRPr>
          </a:p>
        </p:txBody>
      </p:sp>
      <p:sp>
        <p:nvSpPr>
          <p:cNvPr id="2" name="文本框 1"/>
          <p:cNvSpPr txBox="1"/>
          <p:nvPr/>
        </p:nvSpPr>
        <p:spPr>
          <a:xfrm>
            <a:off x="7666182" y="5504873"/>
            <a:ext cx="960582" cy="276999"/>
          </a:xfrm>
          <a:prstGeom prst="rect">
            <a:avLst/>
          </a:prstGeom>
          <a:noFill/>
        </p:spPr>
        <p:txBody>
          <a:bodyPr wrap="square" rtlCol="0">
            <a:spAutoFit/>
          </a:bodyPr>
          <a:lstStyle/>
          <a:p>
            <a:r>
              <a:rPr lang="zh-CN" altLang="en-US" sz="1200" dirty="0" smtClean="0"/>
              <a:t>曙光</a:t>
            </a:r>
            <a:r>
              <a:rPr lang="en-US" altLang="zh-CN" sz="1200" dirty="0" smtClean="0"/>
              <a:t>3000</a:t>
            </a:r>
            <a:endParaRPr lang="zh-CN" altLang="en-US" sz="1200"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190A33BA-29B2-4489-9999-DA228038CD9F}"/>
              </a:ext>
            </a:extLst>
          </p:cNvPr>
          <p:cNvSpPr>
            <a:spLocks noGrp="1"/>
          </p:cNvSpPr>
          <p:nvPr>
            <p:ph type="title" idx="4294967295"/>
          </p:nvPr>
        </p:nvSpPr>
        <p:spPr>
          <a:ln>
            <a:miter/>
          </a:ln>
        </p:spPr>
        <p:txBody>
          <a:bodyPr/>
          <a:lstStyle/>
          <a:p>
            <a:pPr eaLnBrk="1" hangingPunct="1">
              <a:defRPr/>
            </a:pPr>
            <a:r>
              <a:rPr lang="zh-CN" altLang="en-US" sz="2800" noProof="1" smtClean="0">
                <a:solidFill>
                  <a:srgbClr val="0000FF"/>
                </a:solidFill>
                <a:effectLst>
                  <a:outerShdw blurRad="38100" dist="38100" dir="2700000">
                    <a:srgbClr val="C0C0C0"/>
                  </a:outerShdw>
                </a:effectLst>
                <a:latin typeface="华文隶书" pitchFamily="2" charset="-122"/>
                <a:ea typeface="华文隶书" pitchFamily="2" charset="-122"/>
              </a:rPr>
              <a:t>简单的监控程序（</a:t>
            </a:r>
            <a:r>
              <a:rPr lang="en-US" altLang="zh-CN" sz="2800" noProof="1" smtClean="0">
                <a:solidFill>
                  <a:srgbClr val="0000FF"/>
                </a:solidFill>
                <a:effectLst>
                  <a:outerShdw blurRad="38100" dist="38100" dir="2700000">
                    <a:srgbClr val="C0C0C0"/>
                  </a:outerShdw>
                </a:effectLst>
                <a:latin typeface="华文隶书" pitchFamily="2" charset="-122"/>
                <a:ea typeface="华文隶书" pitchFamily="2" charset="-122"/>
              </a:rPr>
              <a:t>monitor</a:t>
            </a:r>
            <a:r>
              <a:rPr lang="zh-CN" altLang="en-US" sz="2800" noProof="1" smtClean="0">
                <a:solidFill>
                  <a:srgbClr val="0000FF"/>
                </a:solidFill>
                <a:effectLst>
                  <a:outerShdw blurRad="38100" dist="38100" dir="2700000">
                    <a:srgbClr val="C0C0C0"/>
                  </a:outerShdw>
                </a:effectLst>
                <a:latin typeface="华文隶书" pitchFamily="2" charset="-122"/>
                <a:ea typeface="华文隶书" pitchFamily="2" charset="-122"/>
              </a:rPr>
              <a:t>）</a:t>
            </a:r>
            <a:r>
              <a:rPr lang="en-US" altLang="zh-CN" sz="2800" noProof="1" smtClean="0">
                <a:solidFill>
                  <a:srgbClr val="0000FF"/>
                </a:solidFill>
                <a:effectLst>
                  <a:outerShdw blurRad="38100" dist="38100" dir="2700000">
                    <a:srgbClr val="C0C0C0"/>
                  </a:outerShdw>
                </a:effectLst>
                <a:latin typeface="华文隶书" pitchFamily="2" charset="-122"/>
                <a:ea typeface="华文隶书" pitchFamily="2" charset="-122"/>
              </a:rPr>
              <a:t>+</a:t>
            </a:r>
            <a:r>
              <a:rPr lang="zh-CN" altLang="en-US" sz="2800" noProof="1" smtClean="0">
                <a:solidFill>
                  <a:srgbClr val="0000FF"/>
                </a:solidFill>
                <a:effectLst>
                  <a:outerShdw blurRad="38100" dist="38100" dir="2700000">
                    <a:srgbClr val="C0C0C0"/>
                  </a:outerShdw>
                </a:effectLst>
                <a:latin typeface="华文隶书" pitchFamily="2" charset="-122"/>
                <a:ea typeface="华文隶书" pitchFamily="2" charset="-122"/>
              </a:rPr>
              <a:t>人工操作</a:t>
            </a:r>
            <a:endParaRPr lang="zh-CN" altLang="en-US" sz="2800" noProof="1">
              <a:solidFill>
                <a:srgbClr val="0000FF"/>
              </a:solidFill>
              <a:effectLst>
                <a:outerShdw blurRad="38100" dist="38100" dir="2700000">
                  <a:srgbClr val="C0C0C0"/>
                </a:outerShdw>
              </a:effectLst>
              <a:latin typeface="华文隶书" pitchFamily="2" charset="-122"/>
              <a:ea typeface="华文隶书" pitchFamily="2" charset="-122"/>
            </a:endParaRPr>
          </a:p>
        </p:txBody>
      </p:sp>
      <p:sp>
        <p:nvSpPr>
          <p:cNvPr id="100355" name="Rectangle 3">
            <a:extLst>
              <a:ext uri="{FF2B5EF4-FFF2-40B4-BE49-F238E27FC236}">
                <a16:creationId xmlns:a16="http://schemas.microsoft.com/office/drawing/2014/main" id="{719504D7-86E8-4B15-85D6-47A71420FE7A}"/>
              </a:ext>
            </a:extLst>
          </p:cNvPr>
          <p:cNvSpPr>
            <a:spLocks noGrp="1" noChangeArrowheads="1"/>
          </p:cNvSpPr>
          <p:nvPr>
            <p:ph type="body" idx="4294967295"/>
          </p:nvPr>
        </p:nvSpPr>
        <p:spPr>
          <a:xfrm>
            <a:off x="412951" y="1096662"/>
            <a:ext cx="5836929" cy="2969311"/>
          </a:xfrm>
        </p:spPr>
        <p:txBody>
          <a:bodyPr/>
          <a:lstStyle/>
          <a:p>
            <a:pPr algn="just" eaLnBrk="1" hangingPunct="1">
              <a:lnSpc>
                <a:spcPct val="140000"/>
              </a:lnSpc>
            </a:pPr>
            <a:r>
              <a:rPr lang="zh-CN" altLang="en-US" sz="2000" dirty="0" smtClean="0">
                <a:solidFill>
                  <a:srgbClr val="FF0000"/>
                </a:solidFill>
              </a:rPr>
              <a:t>工作</a:t>
            </a:r>
            <a:r>
              <a:rPr lang="zh-CN" altLang="en-US" sz="2000" dirty="0">
                <a:solidFill>
                  <a:srgbClr val="FF0000"/>
                </a:solidFill>
              </a:rPr>
              <a:t>流程</a:t>
            </a:r>
            <a:r>
              <a:rPr lang="zh-CN" altLang="en-US" sz="2000" dirty="0"/>
              <a:t>：</a:t>
            </a:r>
          </a:p>
          <a:p>
            <a:pPr lvl="2" algn="just" eaLnBrk="1" hangingPunct="1">
              <a:lnSpc>
                <a:spcPct val="140000"/>
              </a:lnSpc>
              <a:buFont typeface="Wingdings" panose="05000000000000000000" pitchFamily="2" charset="2"/>
              <a:buNone/>
            </a:pPr>
            <a:r>
              <a:rPr lang="zh-CN" altLang="en-US" sz="1600" dirty="0"/>
              <a:t>（1）由程序员事先穿孔（对应程序和数据）</a:t>
            </a:r>
          </a:p>
          <a:p>
            <a:pPr lvl="2" algn="just" eaLnBrk="1" hangingPunct="1">
              <a:lnSpc>
                <a:spcPct val="140000"/>
              </a:lnSpc>
              <a:buFont typeface="Wingdings" panose="05000000000000000000" pitchFamily="2" charset="2"/>
              <a:buNone/>
            </a:pPr>
            <a:r>
              <a:rPr lang="zh-CN" altLang="en-US" sz="1600" dirty="0"/>
              <a:t>（2）将穿孔的纸带（卡片）装入纸带（</a:t>
            </a:r>
            <a:r>
              <a:rPr lang="zh-CN" altLang="en-US" sz="1600" dirty="0" smtClean="0"/>
              <a:t>卡片）输入机</a:t>
            </a:r>
            <a:endParaRPr lang="zh-CN" altLang="en-US" sz="1600" dirty="0"/>
          </a:p>
          <a:p>
            <a:pPr lvl="2" algn="just" eaLnBrk="1" hangingPunct="1">
              <a:lnSpc>
                <a:spcPct val="140000"/>
              </a:lnSpc>
              <a:buFont typeface="Wingdings" panose="05000000000000000000" pitchFamily="2" charset="2"/>
              <a:buNone/>
            </a:pPr>
            <a:r>
              <a:rPr lang="zh-CN" altLang="en-US" sz="1600" dirty="0"/>
              <a:t>（3）再启动输入机将程序和数据输入计算机，</a:t>
            </a:r>
          </a:p>
          <a:p>
            <a:pPr lvl="2" algn="just" eaLnBrk="1" hangingPunct="1">
              <a:lnSpc>
                <a:spcPct val="140000"/>
              </a:lnSpc>
              <a:buFont typeface="Wingdings" panose="05000000000000000000" pitchFamily="2" charset="2"/>
              <a:buNone/>
            </a:pPr>
            <a:r>
              <a:rPr lang="zh-CN" altLang="en-US" sz="1600" dirty="0"/>
              <a:t>（4）然后启动计算机运行。</a:t>
            </a:r>
          </a:p>
          <a:p>
            <a:pPr lvl="2" algn="just" eaLnBrk="1" hangingPunct="1">
              <a:lnSpc>
                <a:spcPct val="140000"/>
              </a:lnSpc>
              <a:buFont typeface="Wingdings" panose="05000000000000000000" pitchFamily="2" charset="2"/>
              <a:buNone/>
            </a:pPr>
            <a:r>
              <a:rPr lang="zh-CN" altLang="en-US" sz="1600" dirty="0"/>
              <a:t>（5）运行完毕取走计算机结果。</a:t>
            </a:r>
          </a:p>
          <a:p>
            <a:pPr lvl="2" algn="just" eaLnBrk="1" hangingPunct="1">
              <a:lnSpc>
                <a:spcPct val="140000"/>
              </a:lnSpc>
              <a:buFont typeface="Wingdings" panose="05000000000000000000" pitchFamily="2" charset="2"/>
              <a:buNone/>
            </a:pPr>
            <a:r>
              <a:rPr lang="zh-CN" altLang="en-US" sz="1600" dirty="0"/>
              <a:t>（6）下一位用户</a:t>
            </a:r>
          </a:p>
        </p:txBody>
      </p:sp>
      <p:pic>
        <p:nvPicPr>
          <p:cNvPr id="100356" name="Picture 6">
            <a:extLst>
              <a:ext uri="{FF2B5EF4-FFF2-40B4-BE49-F238E27FC236}">
                <a16:creationId xmlns:a16="http://schemas.microsoft.com/office/drawing/2014/main" id="{1CC776C4-7B79-488E-9F86-C7C4323DE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9168" y="2457173"/>
            <a:ext cx="2752077" cy="132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日期占位符 4">
            <a:extLst>
              <a:ext uri="{FF2B5EF4-FFF2-40B4-BE49-F238E27FC236}">
                <a16:creationId xmlns:a16="http://schemas.microsoft.com/office/drawing/2014/main" id="{DB82585A-ADC0-40D9-A832-7C103B862601}"/>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0E0C3B7-CDE7-43C9-B797-351266827CBE}"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dirty="0">
              <a:latin typeface="Helvetica" panose="020B0604020202020204" pitchFamily="34" charset="0"/>
            </a:endParaRPr>
          </a:p>
        </p:txBody>
      </p:sp>
      <p:pic>
        <p:nvPicPr>
          <p:cNvPr id="2" name="图片 1"/>
          <p:cNvPicPr>
            <a:picLocks noChangeAspect="1"/>
          </p:cNvPicPr>
          <p:nvPr/>
        </p:nvPicPr>
        <p:blipFill>
          <a:blip r:embed="rId3"/>
          <a:stretch>
            <a:fillRect/>
          </a:stretch>
        </p:blipFill>
        <p:spPr>
          <a:xfrm>
            <a:off x="506026" y="4179406"/>
            <a:ext cx="3417904" cy="1958736"/>
          </a:xfrm>
          <a:prstGeom prst="rect">
            <a:avLst/>
          </a:prstGeom>
        </p:spPr>
      </p:pic>
      <p:pic>
        <p:nvPicPr>
          <p:cNvPr id="3" name="图片 2"/>
          <p:cNvPicPr>
            <a:picLocks noChangeAspect="1"/>
          </p:cNvPicPr>
          <p:nvPr/>
        </p:nvPicPr>
        <p:blipFill>
          <a:blip r:embed="rId4"/>
          <a:stretch>
            <a:fillRect/>
          </a:stretch>
        </p:blipFill>
        <p:spPr>
          <a:xfrm>
            <a:off x="4113876" y="3908425"/>
            <a:ext cx="4062458" cy="2343150"/>
          </a:xfrm>
          <a:prstGeom prst="rect">
            <a:avLst/>
          </a:prstGeom>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26978" name="Group 2">
            <a:extLst>
              <a:ext uri="{FF2B5EF4-FFF2-40B4-BE49-F238E27FC236}">
                <a16:creationId xmlns:a16="http://schemas.microsoft.com/office/drawing/2014/main" id="{3118A7A4-133E-4AB7-A89A-49046D94C2F1}"/>
              </a:ext>
            </a:extLst>
          </p:cNvPr>
          <p:cNvGrpSpPr>
            <a:grpSpLocks/>
          </p:cNvGrpSpPr>
          <p:nvPr/>
        </p:nvGrpSpPr>
        <p:grpSpPr bwMode="auto">
          <a:xfrm>
            <a:off x="1219200" y="609600"/>
            <a:ext cx="6324600" cy="5715000"/>
            <a:chOff x="0" y="0"/>
            <a:chExt cx="3984" cy="3600"/>
          </a:xfrm>
        </p:grpSpPr>
        <p:grpSp>
          <p:nvGrpSpPr>
            <p:cNvPr id="126980" name="Group 3">
              <a:extLst>
                <a:ext uri="{FF2B5EF4-FFF2-40B4-BE49-F238E27FC236}">
                  <a16:creationId xmlns:a16="http://schemas.microsoft.com/office/drawing/2014/main" id="{3A8C72FD-291E-49E6-B83D-C38DDD6D744D}"/>
                </a:ext>
              </a:extLst>
            </p:cNvPr>
            <p:cNvGrpSpPr>
              <a:grpSpLocks/>
            </p:cNvGrpSpPr>
            <p:nvPr/>
          </p:nvGrpSpPr>
          <p:grpSpPr bwMode="auto">
            <a:xfrm>
              <a:off x="0" y="0"/>
              <a:ext cx="3984" cy="3120"/>
              <a:chOff x="0" y="0"/>
              <a:chExt cx="3984" cy="3120"/>
            </a:xfrm>
          </p:grpSpPr>
          <p:sp>
            <p:nvSpPr>
              <p:cNvPr id="126982" name="AutoShape 4">
                <a:extLst>
                  <a:ext uri="{FF2B5EF4-FFF2-40B4-BE49-F238E27FC236}">
                    <a16:creationId xmlns:a16="http://schemas.microsoft.com/office/drawing/2014/main" id="{F983423C-B5CF-425A-A1E8-37D2C3FC444E}"/>
                  </a:ext>
                </a:extLst>
              </p:cNvPr>
              <p:cNvSpPr>
                <a:spLocks noChangeArrowheads="1"/>
              </p:cNvSpPr>
              <p:nvPr/>
            </p:nvSpPr>
            <p:spPr bwMode="auto">
              <a:xfrm>
                <a:off x="1392" y="2544"/>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solidFill>
                      <a:schemeClr val="hlink"/>
                    </a:solidFill>
                    <a:latin typeface="Tahoma" panose="020B0604030504040204" pitchFamily="34" charset="0"/>
                  </a:rPr>
                  <a:t>SVR4  1989</a:t>
                </a:r>
              </a:p>
            </p:txBody>
          </p:sp>
          <p:sp>
            <p:nvSpPr>
              <p:cNvPr id="126983" name="AutoShape 5">
                <a:extLst>
                  <a:ext uri="{FF2B5EF4-FFF2-40B4-BE49-F238E27FC236}">
                    <a16:creationId xmlns:a16="http://schemas.microsoft.com/office/drawing/2014/main" id="{A20CB970-B17C-47D1-9BD9-4DC52CD7C0DB}"/>
                  </a:ext>
                </a:extLst>
              </p:cNvPr>
              <p:cNvSpPr>
                <a:spLocks noChangeArrowheads="1"/>
              </p:cNvSpPr>
              <p:nvPr/>
            </p:nvSpPr>
            <p:spPr bwMode="auto">
              <a:xfrm>
                <a:off x="720" y="2976"/>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IBMAIX</a:t>
                </a:r>
              </a:p>
            </p:txBody>
          </p:sp>
          <p:sp>
            <p:nvSpPr>
              <p:cNvPr id="126984" name="AutoShape 6">
                <a:extLst>
                  <a:ext uri="{FF2B5EF4-FFF2-40B4-BE49-F238E27FC236}">
                    <a16:creationId xmlns:a16="http://schemas.microsoft.com/office/drawing/2014/main" id="{139122D8-8582-4F4B-BC99-08E213D662BD}"/>
                  </a:ext>
                </a:extLst>
              </p:cNvPr>
              <p:cNvSpPr>
                <a:spLocks noChangeArrowheads="1"/>
              </p:cNvSpPr>
              <p:nvPr/>
            </p:nvSpPr>
            <p:spPr bwMode="auto">
              <a:xfrm>
                <a:off x="2064" y="2976"/>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Sun Solaris</a:t>
                </a:r>
              </a:p>
            </p:txBody>
          </p:sp>
          <p:sp>
            <p:nvSpPr>
              <p:cNvPr id="126985" name="AutoShape 7">
                <a:extLst>
                  <a:ext uri="{FF2B5EF4-FFF2-40B4-BE49-F238E27FC236}">
                    <a16:creationId xmlns:a16="http://schemas.microsoft.com/office/drawing/2014/main" id="{DD237C2D-EFFF-4C52-BAB3-9ADF653DC882}"/>
                  </a:ext>
                </a:extLst>
              </p:cNvPr>
              <p:cNvSpPr>
                <a:spLocks noChangeArrowheads="1"/>
              </p:cNvSpPr>
              <p:nvPr/>
            </p:nvSpPr>
            <p:spPr bwMode="auto">
              <a:xfrm>
                <a:off x="1920" y="2112"/>
                <a:ext cx="864"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sz="1400">
                    <a:latin typeface="Tahoma" panose="020B0604030504040204" pitchFamily="34" charset="0"/>
                  </a:rPr>
                  <a:t>第</a:t>
                </a:r>
                <a:r>
                  <a:rPr lang="en-US" altLang="zh-CN" sz="1400">
                    <a:latin typeface="Tahoma" panose="020B0604030504040204" pitchFamily="34" charset="0"/>
                  </a:rPr>
                  <a:t>10</a:t>
                </a:r>
                <a:r>
                  <a:rPr lang="zh-CN" altLang="en-US" sz="1400">
                    <a:latin typeface="Tahoma" panose="020B0604030504040204" pitchFamily="34" charset="0"/>
                  </a:rPr>
                  <a:t>版</a:t>
                </a:r>
                <a:r>
                  <a:rPr lang="en-US" altLang="zh-CN" sz="1400">
                    <a:latin typeface="Tahoma" panose="020B0604030504040204" pitchFamily="34" charset="0"/>
                  </a:rPr>
                  <a:t>1988</a:t>
                </a:r>
              </a:p>
            </p:txBody>
          </p:sp>
          <p:grpSp>
            <p:nvGrpSpPr>
              <p:cNvPr id="126986" name="Group 8">
                <a:extLst>
                  <a:ext uri="{FF2B5EF4-FFF2-40B4-BE49-F238E27FC236}">
                    <a16:creationId xmlns:a16="http://schemas.microsoft.com/office/drawing/2014/main" id="{3068193B-C58B-4091-A610-035CE8468489}"/>
                  </a:ext>
                </a:extLst>
              </p:cNvPr>
              <p:cNvGrpSpPr>
                <a:grpSpLocks/>
              </p:cNvGrpSpPr>
              <p:nvPr/>
            </p:nvGrpSpPr>
            <p:grpSpPr bwMode="auto">
              <a:xfrm>
                <a:off x="0" y="1344"/>
                <a:ext cx="1008" cy="1008"/>
                <a:chOff x="0" y="0"/>
                <a:chExt cx="1008" cy="1008"/>
              </a:xfrm>
            </p:grpSpPr>
            <p:sp>
              <p:nvSpPr>
                <p:cNvPr id="127021" name="AutoShape 9">
                  <a:extLst>
                    <a:ext uri="{FF2B5EF4-FFF2-40B4-BE49-F238E27FC236}">
                      <a16:creationId xmlns:a16="http://schemas.microsoft.com/office/drawing/2014/main" id="{2A910BC1-C0F8-4E0D-9667-36501738764D}"/>
                    </a:ext>
                  </a:extLst>
                </p:cNvPr>
                <p:cNvSpPr>
                  <a:spLocks noChangeArrowheads="1"/>
                </p:cNvSpPr>
                <p:nvPr/>
              </p:nvSpPr>
              <p:spPr bwMode="auto">
                <a:xfrm>
                  <a:off x="0" y="0"/>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System III 1982</a:t>
                  </a:r>
                </a:p>
              </p:txBody>
            </p:sp>
            <p:sp>
              <p:nvSpPr>
                <p:cNvPr id="127022" name="AutoShape 10">
                  <a:extLst>
                    <a:ext uri="{FF2B5EF4-FFF2-40B4-BE49-F238E27FC236}">
                      <a16:creationId xmlns:a16="http://schemas.microsoft.com/office/drawing/2014/main" id="{4D44D3EF-1F56-4DAF-AE2F-7568E9F3B24E}"/>
                    </a:ext>
                  </a:extLst>
                </p:cNvPr>
                <p:cNvSpPr>
                  <a:spLocks noChangeArrowheads="1"/>
                </p:cNvSpPr>
                <p:nvPr/>
              </p:nvSpPr>
              <p:spPr bwMode="auto">
                <a:xfrm>
                  <a:off x="0" y="288"/>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System v 1983</a:t>
                  </a:r>
                </a:p>
              </p:txBody>
            </p:sp>
            <p:sp>
              <p:nvSpPr>
                <p:cNvPr id="127023" name="AutoShape 11">
                  <a:extLst>
                    <a:ext uri="{FF2B5EF4-FFF2-40B4-BE49-F238E27FC236}">
                      <a16:creationId xmlns:a16="http://schemas.microsoft.com/office/drawing/2014/main" id="{673D476D-583C-4098-8008-296F1752902A}"/>
                    </a:ext>
                  </a:extLst>
                </p:cNvPr>
                <p:cNvSpPr>
                  <a:spLocks noChangeArrowheads="1"/>
                </p:cNvSpPr>
                <p:nvPr/>
              </p:nvSpPr>
              <p:spPr bwMode="auto">
                <a:xfrm>
                  <a:off x="0" y="576"/>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SvR2 1984</a:t>
                  </a:r>
                </a:p>
              </p:txBody>
            </p:sp>
            <p:sp>
              <p:nvSpPr>
                <p:cNvPr id="127024" name="AutoShape 12">
                  <a:extLst>
                    <a:ext uri="{FF2B5EF4-FFF2-40B4-BE49-F238E27FC236}">
                      <a16:creationId xmlns:a16="http://schemas.microsoft.com/office/drawing/2014/main" id="{1E584775-DA89-4869-8367-669E4A9BC37B}"/>
                    </a:ext>
                  </a:extLst>
                </p:cNvPr>
                <p:cNvSpPr>
                  <a:spLocks noChangeArrowheads="1"/>
                </p:cNvSpPr>
                <p:nvPr/>
              </p:nvSpPr>
              <p:spPr bwMode="auto">
                <a:xfrm>
                  <a:off x="0" y="864"/>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SVR3   1987</a:t>
                  </a:r>
                </a:p>
              </p:txBody>
            </p:sp>
            <p:sp>
              <p:nvSpPr>
                <p:cNvPr id="127025" name="Line 13">
                  <a:extLst>
                    <a:ext uri="{FF2B5EF4-FFF2-40B4-BE49-F238E27FC236}">
                      <a16:creationId xmlns:a16="http://schemas.microsoft.com/office/drawing/2014/main" id="{D78C0F27-4D30-4798-8CC5-1BD74FC4DACF}"/>
                    </a:ext>
                  </a:extLst>
                </p:cNvPr>
                <p:cNvSpPr>
                  <a:spLocks noChangeShapeType="1"/>
                </p:cNvSpPr>
                <p:nvPr/>
              </p:nvSpPr>
              <p:spPr bwMode="auto">
                <a:xfrm>
                  <a:off x="480" y="14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26" name="Line 14">
                  <a:extLst>
                    <a:ext uri="{FF2B5EF4-FFF2-40B4-BE49-F238E27FC236}">
                      <a16:creationId xmlns:a16="http://schemas.microsoft.com/office/drawing/2014/main" id="{F41B96A6-C4F9-4BBE-B480-7BDEACE831E3}"/>
                    </a:ext>
                  </a:extLst>
                </p:cNvPr>
                <p:cNvSpPr>
                  <a:spLocks noChangeShapeType="1"/>
                </p:cNvSpPr>
                <p:nvPr/>
              </p:nvSpPr>
              <p:spPr bwMode="auto">
                <a:xfrm>
                  <a:off x="480" y="43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27" name="Line 15">
                  <a:extLst>
                    <a:ext uri="{FF2B5EF4-FFF2-40B4-BE49-F238E27FC236}">
                      <a16:creationId xmlns:a16="http://schemas.microsoft.com/office/drawing/2014/main" id="{D006EAC0-4FA1-48FF-8711-E2235F104E45}"/>
                    </a:ext>
                  </a:extLst>
                </p:cNvPr>
                <p:cNvSpPr>
                  <a:spLocks noChangeShapeType="1"/>
                </p:cNvSpPr>
                <p:nvPr/>
              </p:nvSpPr>
              <p:spPr bwMode="auto">
                <a:xfrm>
                  <a:off x="480" y="72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26987" name="Line 16">
                <a:extLst>
                  <a:ext uri="{FF2B5EF4-FFF2-40B4-BE49-F238E27FC236}">
                    <a16:creationId xmlns:a16="http://schemas.microsoft.com/office/drawing/2014/main" id="{047DC1E5-1C3E-495B-9B07-A900AD1CCE48}"/>
                  </a:ext>
                </a:extLst>
              </p:cNvPr>
              <p:cNvSpPr>
                <a:spLocks noChangeShapeType="1"/>
              </p:cNvSpPr>
              <p:nvPr/>
            </p:nvSpPr>
            <p:spPr bwMode="auto">
              <a:xfrm flipH="1">
                <a:off x="624" y="1248"/>
                <a:ext cx="768"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6988" name="Line 17">
                <a:extLst>
                  <a:ext uri="{FF2B5EF4-FFF2-40B4-BE49-F238E27FC236}">
                    <a16:creationId xmlns:a16="http://schemas.microsoft.com/office/drawing/2014/main" id="{29C8B9C5-EE4C-416D-94A1-753F5C5132EA}"/>
                  </a:ext>
                </a:extLst>
              </p:cNvPr>
              <p:cNvSpPr>
                <a:spLocks noChangeShapeType="1"/>
              </p:cNvSpPr>
              <p:nvPr/>
            </p:nvSpPr>
            <p:spPr bwMode="auto">
              <a:xfrm>
                <a:off x="2400" y="1248"/>
                <a:ext cx="624"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6989" name="Line 18">
                <a:extLst>
                  <a:ext uri="{FF2B5EF4-FFF2-40B4-BE49-F238E27FC236}">
                    <a16:creationId xmlns:a16="http://schemas.microsoft.com/office/drawing/2014/main" id="{FCC6436C-A1E7-48EA-B38D-EF6F9A25C544}"/>
                  </a:ext>
                </a:extLst>
              </p:cNvPr>
              <p:cNvSpPr>
                <a:spLocks noChangeShapeType="1"/>
              </p:cNvSpPr>
              <p:nvPr/>
            </p:nvSpPr>
            <p:spPr bwMode="auto">
              <a:xfrm>
                <a:off x="2400" y="960"/>
                <a:ext cx="1008"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26990" name="Group 19">
                <a:extLst>
                  <a:ext uri="{FF2B5EF4-FFF2-40B4-BE49-F238E27FC236}">
                    <a16:creationId xmlns:a16="http://schemas.microsoft.com/office/drawing/2014/main" id="{C99F6B4A-99A6-4A6D-9F5A-78439DAA36F0}"/>
                  </a:ext>
                </a:extLst>
              </p:cNvPr>
              <p:cNvGrpSpPr>
                <a:grpSpLocks/>
              </p:cNvGrpSpPr>
              <p:nvPr/>
            </p:nvGrpSpPr>
            <p:grpSpPr bwMode="auto">
              <a:xfrm>
                <a:off x="2976" y="1152"/>
                <a:ext cx="1008" cy="1488"/>
                <a:chOff x="0" y="0"/>
                <a:chExt cx="1008" cy="1488"/>
              </a:xfrm>
            </p:grpSpPr>
            <p:sp>
              <p:nvSpPr>
                <p:cNvPr id="127010" name="AutoShape 20">
                  <a:extLst>
                    <a:ext uri="{FF2B5EF4-FFF2-40B4-BE49-F238E27FC236}">
                      <a16:creationId xmlns:a16="http://schemas.microsoft.com/office/drawing/2014/main" id="{B567045E-1887-4C73-82F6-4D49AEA584D3}"/>
                    </a:ext>
                  </a:extLst>
                </p:cNvPr>
                <p:cNvSpPr>
                  <a:spLocks noChangeArrowheads="1"/>
                </p:cNvSpPr>
                <p:nvPr/>
              </p:nvSpPr>
              <p:spPr bwMode="auto">
                <a:xfrm>
                  <a:off x="0" y="0"/>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1 BSD   1977</a:t>
                  </a:r>
                </a:p>
              </p:txBody>
            </p:sp>
            <p:sp>
              <p:nvSpPr>
                <p:cNvPr id="127011" name="AutoShape 21">
                  <a:extLst>
                    <a:ext uri="{FF2B5EF4-FFF2-40B4-BE49-F238E27FC236}">
                      <a16:creationId xmlns:a16="http://schemas.microsoft.com/office/drawing/2014/main" id="{2944D4B2-27D0-4AAE-BD2F-817A62AC75F7}"/>
                    </a:ext>
                  </a:extLst>
                </p:cNvPr>
                <p:cNvSpPr>
                  <a:spLocks noChangeArrowheads="1"/>
                </p:cNvSpPr>
                <p:nvPr/>
              </p:nvSpPr>
              <p:spPr bwMode="auto">
                <a:xfrm>
                  <a:off x="0" y="240"/>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2 BSD   1978</a:t>
                  </a:r>
                </a:p>
              </p:txBody>
            </p:sp>
            <p:sp>
              <p:nvSpPr>
                <p:cNvPr id="127012" name="AutoShape 22">
                  <a:extLst>
                    <a:ext uri="{FF2B5EF4-FFF2-40B4-BE49-F238E27FC236}">
                      <a16:creationId xmlns:a16="http://schemas.microsoft.com/office/drawing/2014/main" id="{A2235C73-0563-4972-8B7A-671C4B2172A6}"/>
                    </a:ext>
                  </a:extLst>
                </p:cNvPr>
                <p:cNvSpPr>
                  <a:spLocks noChangeArrowheads="1"/>
                </p:cNvSpPr>
                <p:nvPr/>
              </p:nvSpPr>
              <p:spPr bwMode="auto">
                <a:xfrm>
                  <a:off x="0" y="480"/>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3 BSD   1978</a:t>
                  </a:r>
                </a:p>
              </p:txBody>
            </p:sp>
            <p:sp>
              <p:nvSpPr>
                <p:cNvPr id="127013" name="AutoShape 23">
                  <a:extLst>
                    <a:ext uri="{FF2B5EF4-FFF2-40B4-BE49-F238E27FC236}">
                      <a16:creationId xmlns:a16="http://schemas.microsoft.com/office/drawing/2014/main" id="{7E051CEA-933B-4E72-8CAA-3E773872389C}"/>
                    </a:ext>
                  </a:extLst>
                </p:cNvPr>
                <p:cNvSpPr>
                  <a:spLocks noChangeArrowheads="1"/>
                </p:cNvSpPr>
                <p:nvPr/>
              </p:nvSpPr>
              <p:spPr bwMode="auto">
                <a:xfrm>
                  <a:off x="0" y="768"/>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4.0 BSD   1979</a:t>
                  </a:r>
                </a:p>
              </p:txBody>
            </p:sp>
            <p:sp>
              <p:nvSpPr>
                <p:cNvPr id="127014" name="AutoShape 24">
                  <a:extLst>
                    <a:ext uri="{FF2B5EF4-FFF2-40B4-BE49-F238E27FC236}">
                      <a16:creationId xmlns:a16="http://schemas.microsoft.com/office/drawing/2014/main" id="{15B423DE-E3A6-4AAD-8327-6BB3E906F818}"/>
                    </a:ext>
                  </a:extLst>
                </p:cNvPr>
                <p:cNvSpPr>
                  <a:spLocks noChangeArrowheads="1"/>
                </p:cNvSpPr>
                <p:nvPr/>
              </p:nvSpPr>
              <p:spPr bwMode="auto">
                <a:xfrm>
                  <a:off x="0" y="1056"/>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4.3 BSD   1986</a:t>
                  </a:r>
                </a:p>
              </p:txBody>
            </p:sp>
            <p:sp>
              <p:nvSpPr>
                <p:cNvPr id="127015" name="AutoShape 25">
                  <a:extLst>
                    <a:ext uri="{FF2B5EF4-FFF2-40B4-BE49-F238E27FC236}">
                      <a16:creationId xmlns:a16="http://schemas.microsoft.com/office/drawing/2014/main" id="{3799E7F5-443D-46D6-B52F-51E8B4D30AEC}"/>
                    </a:ext>
                  </a:extLst>
                </p:cNvPr>
                <p:cNvSpPr>
                  <a:spLocks noChangeArrowheads="1"/>
                </p:cNvSpPr>
                <p:nvPr/>
              </p:nvSpPr>
              <p:spPr bwMode="auto">
                <a:xfrm>
                  <a:off x="0" y="1344"/>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4.4 BSD   1992</a:t>
                  </a:r>
                </a:p>
              </p:txBody>
            </p:sp>
            <p:sp>
              <p:nvSpPr>
                <p:cNvPr id="127016" name="Line 26">
                  <a:extLst>
                    <a:ext uri="{FF2B5EF4-FFF2-40B4-BE49-F238E27FC236}">
                      <a16:creationId xmlns:a16="http://schemas.microsoft.com/office/drawing/2014/main" id="{8BD93465-FED6-4C29-AEBC-873A34D2BBC2}"/>
                    </a:ext>
                  </a:extLst>
                </p:cNvPr>
                <p:cNvSpPr>
                  <a:spLocks noChangeShapeType="1"/>
                </p:cNvSpPr>
                <p:nvPr/>
              </p:nvSpPr>
              <p:spPr bwMode="auto">
                <a:xfrm>
                  <a:off x="480" y="144"/>
                  <a:ext cx="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17" name="Line 27">
                  <a:extLst>
                    <a:ext uri="{FF2B5EF4-FFF2-40B4-BE49-F238E27FC236}">
                      <a16:creationId xmlns:a16="http://schemas.microsoft.com/office/drawing/2014/main" id="{298D80DB-FEB3-4466-8D63-3062B9EBCF44}"/>
                    </a:ext>
                  </a:extLst>
                </p:cNvPr>
                <p:cNvSpPr>
                  <a:spLocks noChangeShapeType="1"/>
                </p:cNvSpPr>
                <p:nvPr/>
              </p:nvSpPr>
              <p:spPr bwMode="auto">
                <a:xfrm>
                  <a:off x="480" y="384"/>
                  <a:ext cx="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18" name="Line 28">
                  <a:extLst>
                    <a:ext uri="{FF2B5EF4-FFF2-40B4-BE49-F238E27FC236}">
                      <a16:creationId xmlns:a16="http://schemas.microsoft.com/office/drawing/2014/main" id="{87FC60FA-BC06-443A-A354-447BA7FA1930}"/>
                    </a:ext>
                  </a:extLst>
                </p:cNvPr>
                <p:cNvSpPr>
                  <a:spLocks noChangeShapeType="1"/>
                </p:cNvSpPr>
                <p:nvPr/>
              </p:nvSpPr>
              <p:spPr bwMode="auto">
                <a:xfrm>
                  <a:off x="480" y="62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19" name="Line 29">
                  <a:extLst>
                    <a:ext uri="{FF2B5EF4-FFF2-40B4-BE49-F238E27FC236}">
                      <a16:creationId xmlns:a16="http://schemas.microsoft.com/office/drawing/2014/main" id="{C5B42F13-8894-47E4-86DA-69351A9C89A0}"/>
                    </a:ext>
                  </a:extLst>
                </p:cNvPr>
                <p:cNvSpPr>
                  <a:spLocks noChangeShapeType="1"/>
                </p:cNvSpPr>
                <p:nvPr/>
              </p:nvSpPr>
              <p:spPr bwMode="auto">
                <a:xfrm>
                  <a:off x="480" y="91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20" name="Line 30">
                  <a:extLst>
                    <a:ext uri="{FF2B5EF4-FFF2-40B4-BE49-F238E27FC236}">
                      <a16:creationId xmlns:a16="http://schemas.microsoft.com/office/drawing/2014/main" id="{2B7A7754-E1BD-403C-86B1-D717050F7976}"/>
                    </a:ext>
                  </a:extLst>
                </p:cNvPr>
                <p:cNvSpPr>
                  <a:spLocks noChangeShapeType="1"/>
                </p:cNvSpPr>
                <p:nvPr/>
              </p:nvSpPr>
              <p:spPr bwMode="auto">
                <a:xfrm>
                  <a:off x="480"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26991" name="Line 31">
                <a:extLst>
                  <a:ext uri="{FF2B5EF4-FFF2-40B4-BE49-F238E27FC236}">
                    <a16:creationId xmlns:a16="http://schemas.microsoft.com/office/drawing/2014/main" id="{88C1227D-54C8-4623-B8D7-549259EA648E}"/>
                  </a:ext>
                </a:extLst>
              </p:cNvPr>
              <p:cNvSpPr>
                <a:spLocks noChangeShapeType="1"/>
              </p:cNvSpPr>
              <p:nvPr/>
            </p:nvSpPr>
            <p:spPr bwMode="auto">
              <a:xfrm flipH="1">
                <a:off x="2256" y="2304"/>
                <a:ext cx="72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6992" name="Line 32">
                <a:extLst>
                  <a:ext uri="{FF2B5EF4-FFF2-40B4-BE49-F238E27FC236}">
                    <a16:creationId xmlns:a16="http://schemas.microsoft.com/office/drawing/2014/main" id="{06D01F2E-3359-493E-9D7F-D86F2D87C239}"/>
                  </a:ext>
                </a:extLst>
              </p:cNvPr>
              <p:cNvSpPr>
                <a:spLocks noChangeShapeType="1"/>
              </p:cNvSpPr>
              <p:nvPr/>
            </p:nvSpPr>
            <p:spPr bwMode="auto">
              <a:xfrm>
                <a:off x="624" y="2352"/>
                <a:ext cx="120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6993" name="Line 33">
                <a:extLst>
                  <a:ext uri="{FF2B5EF4-FFF2-40B4-BE49-F238E27FC236}">
                    <a16:creationId xmlns:a16="http://schemas.microsoft.com/office/drawing/2014/main" id="{9DD6A4DA-1B09-4D45-9AF4-2C099BE5D0ED}"/>
                  </a:ext>
                </a:extLst>
              </p:cNvPr>
              <p:cNvSpPr>
                <a:spLocks noChangeShapeType="1"/>
              </p:cNvSpPr>
              <p:nvPr/>
            </p:nvSpPr>
            <p:spPr bwMode="auto">
              <a:xfrm flipH="1">
                <a:off x="1248" y="2688"/>
                <a:ext cx="576"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6994" name="Line 34">
                <a:extLst>
                  <a:ext uri="{FF2B5EF4-FFF2-40B4-BE49-F238E27FC236}">
                    <a16:creationId xmlns:a16="http://schemas.microsoft.com/office/drawing/2014/main" id="{0FB4E0B3-A29D-450E-B8A2-B53D28185319}"/>
                  </a:ext>
                </a:extLst>
              </p:cNvPr>
              <p:cNvSpPr>
                <a:spLocks noChangeShapeType="1"/>
              </p:cNvSpPr>
              <p:nvPr/>
            </p:nvSpPr>
            <p:spPr bwMode="auto">
              <a:xfrm>
                <a:off x="1968" y="2688"/>
                <a:ext cx="72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6995" name="Line 35">
                <a:extLst>
                  <a:ext uri="{FF2B5EF4-FFF2-40B4-BE49-F238E27FC236}">
                    <a16:creationId xmlns:a16="http://schemas.microsoft.com/office/drawing/2014/main" id="{5981A3C9-CC1D-4877-BE14-5E63E6832A8F}"/>
                  </a:ext>
                </a:extLst>
              </p:cNvPr>
              <p:cNvSpPr>
                <a:spLocks noChangeShapeType="1"/>
              </p:cNvSpPr>
              <p:nvPr/>
            </p:nvSpPr>
            <p:spPr bwMode="auto">
              <a:xfrm>
                <a:off x="1872" y="1824"/>
                <a:ext cx="0" cy="7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6996" name="Line 36">
                <a:extLst>
                  <a:ext uri="{FF2B5EF4-FFF2-40B4-BE49-F238E27FC236}">
                    <a16:creationId xmlns:a16="http://schemas.microsoft.com/office/drawing/2014/main" id="{475ADEF7-6D9E-4E9B-A2B5-C9BBC110A5AB}"/>
                  </a:ext>
                </a:extLst>
              </p:cNvPr>
              <p:cNvSpPr>
                <a:spLocks noChangeShapeType="1"/>
              </p:cNvSpPr>
              <p:nvPr/>
            </p:nvSpPr>
            <p:spPr bwMode="auto">
              <a:xfrm>
                <a:off x="1920" y="1824"/>
                <a:ext cx="384"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26997" name="Group 37">
                <a:extLst>
                  <a:ext uri="{FF2B5EF4-FFF2-40B4-BE49-F238E27FC236}">
                    <a16:creationId xmlns:a16="http://schemas.microsoft.com/office/drawing/2014/main" id="{FA1FD9B6-CD64-4A8A-9479-2B0BA00FD06F}"/>
                  </a:ext>
                </a:extLst>
              </p:cNvPr>
              <p:cNvGrpSpPr>
                <a:grpSpLocks/>
              </p:cNvGrpSpPr>
              <p:nvPr/>
            </p:nvGrpSpPr>
            <p:grpSpPr bwMode="auto">
              <a:xfrm>
                <a:off x="1392" y="0"/>
                <a:ext cx="1392" cy="1824"/>
                <a:chOff x="0" y="0"/>
                <a:chExt cx="1392" cy="1824"/>
              </a:xfrm>
            </p:grpSpPr>
            <p:sp>
              <p:nvSpPr>
                <p:cNvPr id="126998" name="AutoShape 38">
                  <a:extLst>
                    <a:ext uri="{FF2B5EF4-FFF2-40B4-BE49-F238E27FC236}">
                      <a16:creationId xmlns:a16="http://schemas.microsoft.com/office/drawing/2014/main" id="{44FF426F-0AD7-4667-9279-6CA2578119BC}"/>
                    </a:ext>
                  </a:extLst>
                </p:cNvPr>
                <p:cNvSpPr>
                  <a:spLocks noChangeArrowheads="1"/>
                </p:cNvSpPr>
                <p:nvPr/>
              </p:nvSpPr>
              <p:spPr bwMode="auto">
                <a:xfrm>
                  <a:off x="0" y="240"/>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sz="1400">
                      <a:latin typeface="Tahoma" panose="020B0604030504040204" pitchFamily="34" charset="0"/>
                    </a:rPr>
                    <a:t>第</a:t>
                  </a:r>
                  <a:r>
                    <a:rPr lang="en-US" altLang="zh-CN" sz="1400">
                      <a:latin typeface="Tahoma" panose="020B0604030504040204" pitchFamily="34" charset="0"/>
                    </a:rPr>
                    <a:t>1</a:t>
                  </a:r>
                  <a:r>
                    <a:rPr lang="zh-CN" altLang="en-US" sz="1400">
                      <a:latin typeface="Tahoma" panose="020B0604030504040204" pitchFamily="34" charset="0"/>
                    </a:rPr>
                    <a:t>版</a:t>
                  </a:r>
                  <a:r>
                    <a:rPr lang="en-US" altLang="zh-CN" sz="1400">
                      <a:latin typeface="Tahoma" panose="020B0604030504040204" pitchFamily="34" charset="0"/>
                    </a:rPr>
                    <a:t>1969</a:t>
                  </a:r>
                  <a:r>
                    <a:rPr lang="zh-CN" altLang="en-US" sz="1400">
                      <a:latin typeface="Tahoma" panose="020B0604030504040204" pitchFamily="34" charset="0"/>
                    </a:rPr>
                    <a:t>年</a:t>
                  </a:r>
                </a:p>
              </p:txBody>
            </p:sp>
            <p:sp>
              <p:nvSpPr>
                <p:cNvPr id="126999" name="AutoShape 39">
                  <a:extLst>
                    <a:ext uri="{FF2B5EF4-FFF2-40B4-BE49-F238E27FC236}">
                      <a16:creationId xmlns:a16="http://schemas.microsoft.com/office/drawing/2014/main" id="{6D040278-CE85-49DD-8B6C-3908A937CD4D}"/>
                    </a:ext>
                  </a:extLst>
                </p:cNvPr>
                <p:cNvSpPr>
                  <a:spLocks noChangeArrowheads="1"/>
                </p:cNvSpPr>
                <p:nvPr/>
              </p:nvSpPr>
              <p:spPr bwMode="auto">
                <a:xfrm>
                  <a:off x="0" y="528"/>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sz="1400">
                      <a:latin typeface="Tahoma" panose="020B0604030504040204" pitchFamily="34" charset="0"/>
                    </a:rPr>
                    <a:t>第</a:t>
                  </a:r>
                  <a:r>
                    <a:rPr lang="en-US" altLang="zh-CN" sz="1400">
                      <a:latin typeface="Tahoma" panose="020B0604030504040204" pitchFamily="34" charset="0"/>
                    </a:rPr>
                    <a:t>5</a:t>
                  </a:r>
                  <a:r>
                    <a:rPr lang="zh-CN" altLang="en-US" sz="1400">
                      <a:latin typeface="Tahoma" panose="020B0604030504040204" pitchFamily="34" charset="0"/>
                    </a:rPr>
                    <a:t>版</a:t>
                  </a:r>
                  <a:r>
                    <a:rPr lang="en-US" altLang="zh-CN" sz="1400">
                      <a:latin typeface="Tahoma" panose="020B0604030504040204" pitchFamily="34" charset="0"/>
                    </a:rPr>
                    <a:t>1973</a:t>
                  </a:r>
                </a:p>
              </p:txBody>
            </p:sp>
            <p:sp>
              <p:nvSpPr>
                <p:cNvPr id="127000" name="AutoShape 40">
                  <a:extLst>
                    <a:ext uri="{FF2B5EF4-FFF2-40B4-BE49-F238E27FC236}">
                      <a16:creationId xmlns:a16="http://schemas.microsoft.com/office/drawing/2014/main" id="{C573637D-1153-4692-ABE0-79F7ABB3BE56}"/>
                    </a:ext>
                  </a:extLst>
                </p:cNvPr>
                <p:cNvSpPr>
                  <a:spLocks noChangeArrowheads="1"/>
                </p:cNvSpPr>
                <p:nvPr/>
              </p:nvSpPr>
              <p:spPr bwMode="auto">
                <a:xfrm>
                  <a:off x="0" y="816"/>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sz="1400">
                      <a:latin typeface="Tahoma" panose="020B0604030504040204" pitchFamily="34" charset="0"/>
                    </a:rPr>
                    <a:t>第</a:t>
                  </a:r>
                  <a:r>
                    <a:rPr lang="en-US" altLang="zh-CN" sz="1400">
                      <a:latin typeface="Tahoma" panose="020B0604030504040204" pitchFamily="34" charset="0"/>
                    </a:rPr>
                    <a:t>6</a:t>
                  </a:r>
                  <a:r>
                    <a:rPr lang="zh-CN" altLang="en-US" sz="1400">
                      <a:latin typeface="Tahoma" panose="020B0604030504040204" pitchFamily="34" charset="0"/>
                    </a:rPr>
                    <a:t>版</a:t>
                  </a:r>
                  <a:r>
                    <a:rPr lang="en-US" altLang="zh-CN" sz="1400">
                      <a:latin typeface="Tahoma" panose="020B0604030504040204" pitchFamily="34" charset="0"/>
                    </a:rPr>
                    <a:t>1976</a:t>
                  </a:r>
                </a:p>
              </p:txBody>
            </p:sp>
            <p:sp>
              <p:nvSpPr>
                <p:cNvPr id="127001" name="AutoShape 41">
                  <a:extLst>
                    <a:ext uri="{FF2B5EF4-FFF2-40B4-BE49-F238E27FC236}">
                      <a16:creationId xmlns:a16="http://schemas.microsoft.com/office/drawing/2014/main" id="{2BA37D2A-EB85-4A53-8413-F89CE114DE42}"/>
                    </a:ext>
                  </a:extLst>
                </p:cNvPr>
                <p:cNvSpPr>
                  <a:spLocks noChangeArrowheads="1"/>
                </p:cNvSpPr>
                <p:nvPr/>
              </p:nvSpPr>
              <p:spPr bwMode="auto">
                <a:xfrm>
                  <a:off x="0" y="1104"/>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sz="1400">
                      <a:latin typeface="Tahoma" panose="020B0604030504040204" pitchFamily="34" charset="0"/>
                    </a:rPr>
                    <a:t>第</a:t>
                  </a:r>
                  <a:r>
                    <a:rPr lang="en-US" altLang="zh-CN" sz="1400">
                      <a:latin typeface="Tahoma" panose="020B0604030504040204" pitchFamily="34" charset="0"/>
                    </a:rPr>
                    <a:t>7</a:t>
                  </a:r>
                  <a:r>
                    <a:rPr lang="zh-CN" altLang="en-US" sz="1400">
                      <a:latin typeface="Tahoma" panose="020B0604030504040204" pitchFamily="34" charset="0"/>
                    </a:rPr>
                    <a:t>版</a:t>
                  </a:r>
                  <a:r>
                    <a:rPr lang="en-US" altLang="zh-CN" sz="1400">
                      <a:latin typeface="Tahoma" panose="020B0604030504040204" pitchFamily="34" charset="0"/>
                    </a:rPr>
                    <a:t>1978</a:t>
                  </a:r>
                </a:p>
              </p:txBody>
            </p:sp>
            <p:sp>
              <p:nvSpPr>
                <p:cNvPr id="127002" name="AutoShape 42">
                  <a:extLst>
                    <a:ext uri="{FF2B5EF4-FFF2-40B4-BE49-F238E27FC236}">
                      <a16:creationId xmlns:a16="http://schemas.microsoft.com/office/drawing/2014/main" id="{4ABE70E7-D2E9-4183-925C-D5BFA09D012A}"/>
                    </a:ext>
                  </a:extLst>
                </p:cNvPr>
                <p:cNvSpPr>
                  <a:spLocks noChangeArrowheads="1"/>
                </p:cNvSpPr>
                <p:nvPr/>
              </p:nvSpPr>
              <p:spPr bwMode="auto">
                <a:xfrm>
                  <a:off x="0" y="1392"/>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sz="1400">
                      <a:latin typeface="Tahoma" panose="020B0604030504040204" pitchFamily="34" charset="0"/>
                    </a:rPr>
                    <a:t>第</a:t>
                  </a:r>
                  <a:r>
                    <a:rPr lang="en-US" altLang="zh-CN" sz="1400">
                      <a:latin typeface="Tahoma" panose="020B0604030504040204" pitchFamily="34" charset="0"/>
                    </a:rPr>
                    <a:t>8</a:t>
                  </a:r>
                  <a:r>
                    <a:rPr lang="zh-CN" altLang="en-US" sz="1400">
                      <a:latin typeface="Tahoma" panose="020B0604030504040204" pitchFamily="34" charset="0"/>
                    </a:rPr>
                    <a:t>版</a:t>
                  </a:r>
                  <a:r>
                    <a:rPr lang="en-US" altLang="zh-CN" sz="1400">
                      <a:latin typeface="Tahoma" panose="020B0604030504040204" pitchFamily="34" charset="0"/>
                    </a:rPr>
                    <a:t>1982</a:t>
                  </a:r>
                </a:p>
              </p:txBody>
            </p:sp>
            <p:sp>
              <p:nvSpPr>
                <p:cNvPr id="127003" name="AutoShape 43">
                  <a:extLst>
                    <a:ext uri="{FF2B5EF4-FFF2-40B4-BE49-F238E27FC236}">
                      <a16:creationId xmlns:a16="http://schemas.microsoft.com/office/drawing/2014/main" id="{E35FEC21-5B73-42AD-B78B-432872213464}"/>
                    </a:ext>
                  </a:extLst>
                </p:cNvPr>
                <p:cNvSpPr>
                  <a:spLocks noChangeArrowheads="1"/>
                </p:cNvSpPr>
                <p:nvPr/>
              </p:nvSpPr>
              <p:spPr bwMode="auto">
                <a:xfrm>
                  <a:off x="0" y="1680"/>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sz="1400">
                      <a:latin typeface="Tahoma" panose="020B0604030504040204" pitchFamily="34" charset="0"/>
                    </a:rPr>
                    <a:t>第</a:t>
                  </a:r>
                  <a:r>
                    <a:rPr lang="en-US" altLang="zh-CN" sz="1400">
                      <a:latin typeface="Tahoma" panose="020B0604030504040204" pitchFamily="34" charset="0"/>
                    </a:rPr>
                    <a:t>9</a:t>
                  </a:r>
                  <a:r>
                    <a:rPr lang="zh-CN" altLang="en-US" sz="1400">
                      <a:latin typeface="Tahoma" panose="020B0604030504040204" pitchFamily="34" charset="0"/>
                    </a:rPr>
                    <a:t>版</a:t>
                  </a:r>
                  <a:r>
                    <a:rPr lang="en-US" altLang="zh-CN" sz="1400">
                      <a:latin typeface="Tahoma" panose="020B0604030504040204" pitchFamily="34" charset="0"/>
                    </a:rPr>
                    <a:t>1986</a:t>
                  </a:r>
                </a:p>
              </p:txBody>
            </p:sp>
            <p:sp>
              <p:nvSpPr>
                <p:cNvPr id="127004" name="Line 44">
                  <a:extLst>
                    <a:ext uri="{FF2B5EF4-FFF2-40B4-BE49-F238E27FC236}">
                      <a16:creationId xmlns:a16="http://schemas.microsoft.com/office/drawing/2014/main" id="{A831CDD3-E5B6-41CF-BC2B-A403304F3856}"/>
                    </a:ext>
                  </a:extLst>
                </p:cNvPr>
                <p:cNvSpPr>
                  <a:spLocks noChangeShapeType="1"/>
                </p:cNvSpPr>
                <p:nvPr/>
              </p:nvSpPr>
              <p:spPr bwMode="auto">
                <a:xfrm>
                  <a:off x="480" y="38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05" name="Line 45">
                  <a:extLst>
                    <a:ext uri="{FF2B5EF4-FFF2-40B4-BE49-F238E27FC236}">
                      <a16:creationId xmlns:a16="http://schemas.microsoft.com/office/drawing/2014/main" id="{8575B0EE-77D2-4B1B-8738-3E65BD339B38}"/>
                    </a:ext>
                  </a:extLst>
                </p:cNvPr>
                <p:cNvSpPr>
                  <a:spLocks noChangeShapeType="1"/>
                </p:cNvSpPr>
                <p:nvPr/>
              </p:nvSpPr>
              <p:spPr bwMode="auto">
                <a:xfrm>
                  <a:off x="480" y="67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06" name="Line 46">
                  <a:extLst>
                    <a:ext uri="{FF2B5EF4-FFF2-40B4-BE49-F238E27FC236}">
                      <a16:creationId xmlns:a16="http://schemas.microsoft.com/office/drawing/2014/main" id="{239685FC-44CE-49DE-83AD-B06573475F6D}"/>
                    </a:ext>
                  </a:extLst>
                </p:cNvPr>
                <p:cNvSpPr>
                  <a:spLocks noChangeShapeType="1"/>
                </p:cNvSpPr>
                <p:nvPr/>
              </p:nvSpPr>
              <p:spPr bwMode="auto">
                <a:xfrm>
                  <a:off x="480" y="96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07" name="Line 47">
                  <a:extLst>
                    <a:ext uri="{FF2B5EF4-FFF2-40B4-BE49-F238E27FC236}">
                      <a16:creationId xmlns:a16="http://schemas.microsoft.com/office/drawing/2014/main" id="{16DBBD28-F26D-4D26-BA62-A59F16937410}"/>
                    </a:ext>
                  </a:extLst>
                </p:cNvPr>
                <p:cNvSpPr>
                  <a:spLocks noChangeShapeType="1"/>
                </p:cNvSpPr>
                <p:nvPr/>
              </p:nvSpPr>
              <p:spPr bwMode="auto">
                <a:xfrm>
                  <a:off x="480" y="1248"/>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08" name="Line 48">
                  <a:extLst>
                    <a:ext uri="{FF2B5EF4-FFF2-40B4-BE49-F238E27FC236}">
                      <a16:creationId xmlns:a16="http://schemas.microsoft.com/office/drawing/2014/main" id="{15A16162-1EA9-4C6A-8D28-123D01902439}"/>
                    </a:ext>
                  </a:extLst>
                </p:cNvPr>
                <p:cNvSpPr>
                  <a:spLocks noChangeShapeType="1"/>
                </p:cNvSpPr>
                <p:nvPr/>
              </p:nvSpPr>
              <p:spPr bwMode="auto">
                <a:xfrm>
                  <a:off x="480" y="1536"/>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09" name="Text Box 49">
                  <a:extLst>
                    <a:ext uri="{FF2B5EF4-FFF2-40B4-BE49-F238E27FC236}">
                      <a16:creationId xmlns:a16="http://schemas.microsoft.com/office/drawing/2014/main" id="{5AF9A224-8FF2-4740-AF17-0C059F2F6418}"/>
                    </a:ext>
                  </a:extLst>
                </p:cNvPr>
                <p:cNvSpPr txBox="1">
                  <a:spLocks noChangeArrowheads="1"/>
                </p:cNvSpPr>
                <p:nvPr/>
              </p:nvSpPr>
              <p:spPr bwMode="auto">
                <a:xfrm>
                  <a:off x="144" y="0"/>
                  <a:ext cx="12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en-US" altLang="zh-CN" sz="1800" dirty="0">
                      <a:latin typeface="Tahoma" panose="020B0604030504040204" pitchFamily="34" charset="0"/>
                    </a:rPr>
                    <a:t>Bell </a:t>
                  </a:r>
                  <a:r>
                    <a:rPr lang="en-US" altLang="zh-CN" sz="1800" dirty="0" smtClean="0">
                      <a:latin typeface="Tahoma" panose="020B0604030504040204" pitchFamily="34" charset="0"/>
                    </a:rPr>
                    <a:t>Labs--UNIX</a:t>
                  </a:r>
                  <a:endParaRPr lang="en-US" altLang="zh-CN" sz="1800" dirty="0">
                    <a:latin typeface="Tahoma" panose="020B0604030504040204" pitchFamily="34" charset="0"/>
                  </a:endParaRPr>
                </a:p>
              </p:txBody>
            </p:sp>
          </p:grpSp>
        </p:grpSp>
        <p:sp>
          <p:nvSpPr>
            <p:cNvPr id="126981" name="Text Box 50">
              <a:extLst>
                <a:ext uri="{FF2B5EF4-FFF2-40B4-BE49-F238E27FC236}">
                  <a16:creationId xmlns:a16="http://schemas.microsoft.com/office/drawing/2014/main" id="{2D90F2AC-BBD2-441C-B2F4-6FF00516BD73}"/>
                </a:ext>
              </a:extLst>
            </p:cNvPr>
            <p:cNvSpPr txBox="1">
              <a:spLocks noChangeArrowheads="1"/>
            </p:cNvSpPr>
            <p:nvPr/>
          </p:nvSpPr>
          <p:spPr bwMode="auto">
            <a:xfrm>
              <a:off x="1104" y="3312"/>
              <a:ext cx="20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en-US" altLang="zh-CN" sz="2400">
                  <a:latin typeface="Tahoma" panose="020B0604030504040204" pitchFamily="34" charset="0"/>
                </a:rPr>
                <a:t>UNIX</a:t>
              </a:r>
              <a:r>
                <a:rPr lang="zh-CN" altLang="en-US" sz="2400">
                  <a:latin typeface="Tahoma" panose="020B0604030504040204" pitchFamily="34" charset="0"/>
                </a:rPr>
                <a:t>版本发展历史</a:t>
              </a:r>
            </a:p>
          </p:txBody>
        </p:sp>
      </p:grpSp>
      <p:sp>
        <p:nvSpPr>
          <p:cNvPr id="126979" name="Text Box 51">
            <a:hlinkClick r:id="rId2" action="ppaction://hlinksldjump"/>
            <a:extLst>
              <a:ext uri="{FF2B5EF4-FFF2-40B4-BE49-F238E27FC236}">
                <a16:creationId xmlns:a16="http://schemas.microsoft.com/office/drawing/2014/main" id="{3BE60499-B022-45E5-B692-B3A817A6FA8A}"/>
              </a:ext>
            </a:extLst>
          </p:cNvPr>
          <p:cNvSpPr txBox="1">
            <a:spLocks noChangeArrowheads="1"/>
          </p:cNvSpPr>
          <p:nvPr/>
        </p:nvSpPr>
        <p:spPr bwMode="auto">
          <a:xfrm>
            <a:off x="8077200" y="61722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400" b="1">
                <a:latin typeface="Times New Roman" panose="02020603050405020304" pitchFamily="18" charset="0"/>
              </a:rPr>
              <a:t>返回</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日期占位符 3">
            <a:extLst>
              <a:ext uri="{FF2B5EF4-FFF2-40B4-BE49-F238E27FC236}">
                <a16:creationId xmlns:a16="http://schemas.microsoft.com/office/drawing/2014/main" id="{150CB0A5-B2DA-4737-9439-F9A8E7D32AEB}"/>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3280AAE4-FB3C-441E-A6B6-5E5B64FFF935}"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a:latin typeface="Helvetica" panose="020B0604020202020204" pitchFamily="34" charset="0"/>
            </a:endParaRPr>
          </a:p>
        </p:txBody>
      </p:sp>
      <p:sp>
        <p:nvSpPr>
          <p:cNvPr id="129027" name="Rectangle 2">
            <a:extLst>
              <a:ext uri="{FF2B5EF4-FFF2-40B4-BE49-F238E27FC236}">
                <a16:creationId xmlns:a16="http://schemas.microsoft.com/office/drawing/2014/main" id="{4F158C2B-DB06-44E0-AC20-ECF24450C89C}"/>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桌面系统</a:t>
            </a:r>
          </a:p>
        </p:txBody>
      </p:sp>
      <p:sp>
        <p:nvSpPr>
          <p:cNvPr id="128004" name="Rectangle 3">
            <a:extLst>
              <a:ext uri="{FF2B5EF4-FFF2-40B4-BE49-F238E27FC236}">
                <a16:creationId xmlns:a16="http://schemas.microsoft.com/office/drawing/2014/main" id="{B044C94D-0D3D-45A7-88B1-C2FC901056E8}"/>
              </a:ext>
            </a:extLst>
          </p:cNvPr>
          <p:cNvSpPr>
            <a:spLocks noGrp="1" noChangeArrowheads="1"/>
          </p:cNvSpPr>
          <p:nvPr>
            <p:ph type="body" idx="4294967295"/>
          </p:nvPr>
        </p:nvSpPr>
        <p:spPr>
          <a:xfrm>
            <a:off x="914400" y="1316115"/>
            <a:ext cx="7772400" cy="4729578"/>
          </a:xfrm>
        </p:spPr>
        <p:txBody>
          <a:bodyPr/>
          <a:lstStyle/>
          <a:p>
            <a:pPr eaLnBrk="1" hangingPunct="1">
              <a:lnSpc>
                <a:spcPct val="90000"/>
              </a:lnSpc>
            </a:pPr>
            <a:r>
              <a:rPr lang="zh-CN" altLang="en-US" sz="2000" dirty="0">
                <a:latin typeface="楷体_GB2312" pitchFamily="1" charset="-122"/>
                <a:ea typeface="楷体_GB2312" pitchFamily="1" charset="-122"/>
              </a:rPr>
              <a:t>硬件价格降低，使人们都可以拥有一台计算机，CPU、设备的利用率也不再是主要问题</a:t>
            </a:r>
            <a:r>
              <a:rPr lang="zh-CN" altLang="en-US" sz="2000" dirty="0" smtClean="0">
                <a:latin typeface="楷体_GB2312" pitchFamily="1" charset="-122"/>
                <a:ea typeface="楷体_GB2312" pitchFamily="1" charset="-122"/>
              </a:rPr>
              <a:t>。</a:t>
            </a:r>
            <a:endParaRPr lang="en-US" altLang="zh-CN" sz="2000" dirty="0" smtClean="0">
              <a:latin typeface="楷体_GB2312" pitchFamily="1" charset="-122"/>
              <a:ea typeface="楷体_GB2312" pitchFamily="1" charset="-122"/>
            </a:endParaRPr>
          </a:p>
          <a:p>
            <a:pPr eaLnBrk="1" hangingPunct="1">
              <a:lnSpc>
                <a:spcPct val="90000"/>
              </a:lnSpc>
            </a:pPr>
            <a:r>
              <a:rPr lang="zh-CN" altLang="en-US" sz="2000" dirty="0" smtClean="0">
                <a:latin typeface="楷体_GB2312" pitchFamily="1" charset="-122"/>
                <a:ea typeface="楷体_GB2312" pitchFamily="1" charset="-122"/>
              </a:rPr>
              <a:t>PC</a:t>
            </a:r>
            <a:r>
              <a:rPr lang="zh-CN" altLang="en-US" sz="2000" dirty="0">
                <a:latin typeface="楷体_GB2312" pitchFamily="1" charset="-122"/>
                <a:ea typeface="楷体_GB2312" pitchFamily="1" charset="-122"/>
              </a:rPr>
              <a:t>－为单个用户服务的计算机系统</a:t>
            </a:r>
          </a:p>
          <a:p>
            <a:pPr eaLnBrk="1" hangingPunct="1">
              <a:lnSpc>
                <a:spcPct val="90000"/>
              </a:lnSpc>
            </a:pPr>
            <a:r>
              <a:rPr lang="zh-CN" altLang="en-US" sz="2000" dirty="0">
                <a:latin typeface="楷体_GB2312" pitchFamily="1" charset="-122"/>
                <a:ea typeface="楷体_GB2312" pitchFamily="1" charset="-122"/>
              </a:rPr>
              <a:t>I/O设备 － 键盘，鼠标，显示器，打印机等</a:t>
            </a:r>
          </a:p>
          <a:p>
            <a:pPr eaLnBrk="1" hangingPunct="1">
              <a:lnSpc>
                <a:spcPct val="90000"/>
              </a:lnSpc>
            </a:pPr>
            <a:r>
              <a:rPr lang="zh-CN" altLang="en-US" sz="2000" dirty="0">
                <a:latin typeface="楷体_GB2312" pitchFamily="1" charset="-122"/>
                <a:ea typeface="楷体_GB2312" pitchFamily="1" charset="-122"/>
              </a:rPr>
              <a:t>非多用户、用户方便性和响应性</a:t>
            </a:r>
          </a:p>
          <a:p>
            <a:pPr eaLnBrk="1" hangingPunct="1">
              <a:lnSpc>
                <a:spcPct val="90000"/>
              </a:lnSpc>
            </a:pPr>
            <a:r>
              <a:rPr lang="zh-CN" altLang="en-US" sz="2000" dirty="0">
                <a:latin typeface="楷体_GB2312" pitchFamily="1" charset="-122"/>
                <a:ea typeface="楷体_GB2312" pitchFamily="1" charset="-122"/>
              </a:rPr>
              <a:t>可以采用大型机操作系统上的技术</a:t>
            </a:r>
          </a:p>
          <a:p>
            <a:pPr eaLnBrk="1" hangingPunct="1">
              <a:lnSpc>
                <a:spcPct val="90000"/>
              </a:lnSpc>
            </a:pPr>
            <a:r>
              <a:rPr lang="en-US" altLang="zh-CN" sz="2000" dirty="0" smtClean="0">
                <a:solidFill>
                  <a:srgbClr val="0016E2"/>
                </a:solidFill>
                <a:latin typeface="楷体_GB2312" pitchFamily="1" charset="-122"/>
                <a:ea typeface="楷体_GB2312" pitchFamily="1" charset="-122"/>
              </a:rPr>
              <a:t>PC</a:t>
            </a:r>
            <a:r>
              <a:rPr lang="zh-CN" altLang="en-US" sz="2000" dirty="0" smtClean="0">
                <a:solidFill>
                  <a:srgbClr val="0016E2"/>
                </a:solidFill>
                <a:latin typeface="楷体_GB2312" pitchFamily="1" charset="-122"/>
                <a:ea typeface="楷体_GB2312" pitchFamily="1" charset="-122"/>
              </a:rPr>
              <a:t>机可以</a:t>
            </a:r>
            <a:r>
              <a:rPr lang="zh-CN" altLang="en-US" sz="2000" dirty="0">
                <a:solidFill>
                  <a:srgbClr val="0016E2"/>
                </a:solidFill>
                <a:latin typeface="楷体_GB2312" pitchFamily="1" charset="-122"/>
                <a:ea typeface="楷体_GB2312" pitchFamily="1" charset="-122"/>
              </a:rPr>
              <a:t>运行多个不同类型的</a:t>
            </a:r>
            <a:r>
              <a:rPr lang="zh-CN" altLang="en-US" sz="2000" dirty="0" smtClean="0">
                <a:solidFill>
                  <a:srgbClr val="0016E2"/>
                </a:solidFill>
                <a:latin typeface="楷体_GB2312" pitchFamily="1" charset="-122"/>
                <a:ea typeface="楷体_GB2312" pitchFamily="1" charset="-122"/>
              </a:rPr>
              <a:t>操作系统</a:t>
            </a:r>
            <a:endParaRPr lang="en-US" altLang="zh-CN" sz="2000" dirty="0" smtClean="0">
              <a:solidFill>
                <a:srgbClr val="0016E2"/>
              </a:solidFill>
              <a:latin typeface="楷体_GB2312" pitchFamily="1" charset="-122"/>
              <a:ea typeface="楷体_GB2312" pitchFamily="1" charset="-122"/>
            </a:endParaRPr>
          </a:p>
          <a:p>
            <a:pPr lvl="1" eaLnBrk="1" hangingPunct="1">
              <a:lnSpc>
                <a:spcPct val="90000"/>
              </a:lnSpc>
            </a:pPr>
            <a:r>
              <a:rPr lang="en-US" altLang="zh-CN" sz="1800" dirty="0" smtClean="0">
                <a:solidFill>
                  <a:srgbClr val="006600"/>
                </a:solidFill>
              </a:rPr>
              <a:t>DOS</a:t>
            </a:r>
            <a:r>
              <a:rPr lang="zh-CN" altLang="en-US" sz="1800" dirty="0" smtClean="0"/>
              <a:t>：</a:t>
            </a:r>
            <a:r>
              <a:rPr lang="en-US" altLang="zh-CN" sz="1800" dirty="0" smtClean="0"/>
              <a:t>CP/M</a:t>
            </a:r>
            <a:r>
              <a:rPr lang="zh-CN" altLang="en-US" sz="1800" dirty="0" smtClean="0"/>
              <a:t>，</a:t>
            </a:r>
            <a:r>
              <a:rPr lang="en-US" altLang="zh-CN" sz="1800" dirty="0" smtClean="0"/>
              <a:t>PC-DOS</a:t>
            </a:r>
            <a:r>
              <a:rPr lang="zh-CN" altLang="en-US" sz="1800" dirty="0" smtClean="0"/>
              <a:t>，</a:t>
            </a:r>
            <a:r>
              <a:rPr lang="en-US" altLang="zh-CN" sz="1800" dirty="0" smtClean="0"/>
              <a:t>MS-DOS</a:t>
            </a:r>
            <a:r>
              <a:rPr lang="zh-CN" altLang="en-US" sz="1800" dirty="0" smtClean="0"/>
              <a:t>，各种</a:t>
            </a:r>
            <a:r>
              <a:rPr lang="en-US" altLang="zh-CN" sz="1800" dirty="0" smtClean="0"/>
              <a:t>DOS</a:t>
            </a:r>
          </a:p>
          <a:p>
            <a:pPr lvl="1" eaLnBrk="1" hangingPunct="1">
              <a:lnSpc>
                <a:spcPct val="90000"/>
              </a:lnSpc>
            </a:pPr>
            <a:r>
              <a:rPr lang="zh-CN" altLang="en-US" sz="1800" dirty="0"/>
              <a:t>Xenix，</a:t>
            </a:r>
            <a:r>
              <a:rPr lang="en-US" altLang="zh-CN" sz="1800" dirty="0" smtClean="0"/>
              <a:t>MINIX</a:t>
            </a:r>
          </a:p>
          <a:p>
            <a:pPr lvl="1" eaLnBrk="1" hangingPunct="1">
              <a:lnSpc>
                <a:spcPct val="90000"/>
              </a:lnSpc>
            </a:pPr>
            <a:r>
              <a:rPr lang="zh-CN" altLang="en-US" sz="1800" dirty="0" smtClean="0"/>
              <a:t>Windows</a:t>
            </a:r>
            <a:r>
              <a:rPr lang="zh-CN" altLang="en-US" sz="1800" dirty="0"/>
              <a:t>，</a:t>
            </a:r>
            <a:r>
              <a:rPr lang="zh-CN" altLang="en-US" sz="1800" dirty="0" smtClean="0"/>
              <a:t>MacOS，Linux</a:t>
            </a:r>
            <a:r>
              <a:rPr lang="zh-CN" altLang="en-US" sz="1800" dirty="0"/>
              <a:t>，Solaris，OS/</a:t>
            </a:r>
            <a:r>
              <a:rPr lang="zh-CN" altLang="en-US" sz="1800" dirty="0" smtClean="0"/>
              <a:t>2</a:t>
            </a:r>
            <a:endParaRPr lang="zh-CN" altLang="en-US" sz="1800"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72831091-C58F-4D0A-B991-FE7C0DCF8723}"/>
              </a:ext>
            </a:extLst>
          </p:cNvPr>
          <p:cNvSpPr>
            <a:spLocks noGrp="1"/>
          </p:cNvSpPr>
          <p:nvPr>
            <p:ph type="title" idx="4294967295"/>
          </p:nvPr>
        </p:nvSpPr>
        <p:spPr>
          <a:xfrm>
            <a:off x="827088" y="476250"/>
            <a:ext cx="8012112" cy="685800"/>
          </a:xfrm>
          <a:ln>
            <a:miter/>
          </a:ln>
        </p:spPr>
        <p:txBody>
          <a:bodyPr/>
          <a:lstStyle/>
          <a:p>
            <a:pPr>
              <a:defRPr/>
            </a:pPr>
            <a:r>
              <a:rPr lang="en-US" altLang="zh-CN" sz="2800" dirty="0" smtClean="0">
                <a:solidFill>
                  <a:srgbClr val="7030A0"/>
                </a:solidFill>
                <a:effectLst>
                  <a:outerShdw blurRad="38100" dist="38100" dir="2700000" algn="tl">
                    <a:srgbClr val="C0C0C0"/>
                  </a:outerShdw>
                </a:effectLst>
                <a:ea typeface="楷体_GB2312" pitchFamily="1" charset="-122"/>
              </a:rPr>
              <a:t>Tips</a:t>
            </a:r>
            <a:r>
              <a:rPr lang="zh-CN" altLang="en-US" sz="2800" dirty="0" smtClean="0">
                <a:solidFill>
                  <a:srgbClr val="7030A0"/>
                </a:solidFill>
                <a:effectLst>
                  <a:outerShdw blurRad="38100" dist="38100" dir="2700000" algn="tl">
                    <a:srgbClr val="C0C0C0"/>
                  </a:outerShdw>
                </a:effectLst>
                <a:ea typeface="楷体_GB2312" pitchFamily="1" charset="-122"/>
              </a:rPr>
              <a:t>：个人计算机</a:t>
            </a:r>
            <a:r>
              <a:rPr lang="en-US" altLang="zh-CN" sz="2800" dirty="0">
                <a:solidFill>
                  <a:srgbClr val="7030A0"/>
                </a:solidFill>
                <a:effectLst>
                  <a:outerShdw blurRad="38100" dist="38100" dir="2700000" algn="tl">
                    <a:srgbClr val="C0C0C0"/>
                  </a:outerShdw>
                </a:effectLst>
                <a:ea typeface="楷体_GB2312" pitchFamily="1" charset="-122"/>
              </a:rPr>
              <a:t>Alto</a:t>
            </a:r>
            <a:endParaRPr lang="zh-CN" altLang="en-US" sz="2800" dirty="0">
              <a:solidFill>
                <a:srgbClr val="7030A0"/>
              </a:solidFill>
              <a:effectLst>
                <a:outerShdw blurRad="38100" dist="38100" dir="2700000" algn="tl">
                  <a:srgbClr val="C0C0C0"/>
                </a:outerShdw>
              </a:effectLst>
              <a:ea typeface="楷体_GB2312" pitchFamily="1" charset="-122"/>
            </a:endParaRPr>
          </a:p>
        </p:txBody>
      </p:sp>
      <p:sp>
        <p:nvSpPr>
          <p:cNvPr id="129027" name="Rectangle 3">
            <a:extLst>
              <a:ext uri="{FF2B5EF4-FFF2-40B4-BE49-F238E27FC236}">
                <a16:creationId xmlns:a16="http://schemas.microsoft.com/office/drawing/2014/main" id="{1E7383E9-C901-458A-8D99-81422E4F5336}"/>
              </a:ext>
            </a:extLst>
          </p:cNvPr>
          <p:cNvSpPr>
            <a:spLocks noGrp="1" noChangeArrowheads="1"/>
          </p:cNvSpPr>
          <p:nvPr>
            <p:ph type="body" idx="4294967295"/>
          </p:nvPr>
        </p:nvSpPr>
        <p:spPr>
          <a:xfrm>
            <a:off x="900113" y="1358467"/>
            <a:ext cx="7704137" cy="4885315"/>
          </a:xfrm>
        </p:spPr>
        <p:txBody>
          <a:bodyPr/>
          <a:lstStyle/>
          <a:p>
            <a:pPr eaLnBrk="1">
              <a:lnSpc>
                <a:spcPct val="90000"/>
              </a:lnSpc>
            </a:pPr>
            <a:r>
              <a:rPr lang="zh-CN" altLang="en-US" sz="1800" b="1" dirty="0" smtClean="0">
                <a:latin typeface="楷体_GB2312" pitchFamily="1" charset="-122"/>
                <a:ea typeface="楷体_GB2312" pitchFamily="1" charset="-122"/>
              </a:rPr>
              <a:t>1972年</a:t>
            </a:r>
            <a:r>
              <a:rPr lang="zh-CN" altLang="en-US" sz="1800" b="1" dirty="0" smtClean="0">
                <a:solidFill>
                  <a:srgbClr val="0409E2"/>
                </a:solidFill>
                <a:latin typeface="楷体_GB2312" pitchFamily="1" charset="-122"/>
                <a:ea typeface="楷体_GB2312" pitchFamily="1" charset="-122"/>
              </a:rPr>
              <a:t>施</a:t>
            </a:r>
            <a:r>
              <a:rPr lang="zh-CN" altLang="en-US" sz="1800" b="1" dirty="0">
                <a:solidFill>
                  <a:srgbClr val="0409E2"/>
                </a:solidFill>
                <a:latin typeface="楷体_GB2312" pitchFamily="1" charset="-122"/>
                <a:ea typeface="楷体_GB2312" pitchFamily="1" charset="-122"/>
              </a:rPr>
              <a:t>乐Palo Alto</a:t>
            </a:r>
            <a:r>
              <a:rPr lang="zh-CN" altLang="en-US" sz="1800" b="1" dirty="0" smtClean="0">
                <a:solidFill>
                  <a:srgbClr val="0409E2"/>
                </a:solidFill>
                <a:latin typeface="楷体_GB2312" pitchFamily="1" charset="-122"/>
                <a:ea typeface="楷体_GB2312" pitchFamily="1" charset="-122"/>
              </a:rPr>
              <a:t>研究中心研制出了</a:t>
            </a:r>
            <a:r>
              <a:rPr lang="zh-CN" altLang="en-US" sz="1800" b="1" dirty="0" smtClean="0">
                <a:latin typeface="楷体_GB2312" pitchFamily="1" charset="-122"/>
                <a:ea typeface="楷体_GB2312" pitchFamily="1" charset="-122"/>
              </a:rPr>
              <a:t>世界</a:t>
            </a:r>
            <a:r>
              <a:rPr lang="zh-CN" altLang="en-US" sz="1800" b="1" dirty="0">
                <a:latin typeface="楷体_GB2312" pitchFamily="1" charset="-122"/>
                <a:ea typeface="楷体_GB2312" pitchFamily="1" charset="-122"/>
              </a:rPr>
              <a:t>上</a:t>
            </a:r>
            <a:r>
              <a:rPr lang="zh-CN" altLang="en-US" sz="1800" b="1" dirty="0">
                <a:solidFill>
                  <a:srgbClr val="C00000"/>
                </a:solidFill>
                <a:latin typeface="楷体_GB2312" pitchFamily="1" charset="-122"/>
                <a:ea typeface="楷体_GB2312" pitchFamily="1" charset="-122"/>
              </a:rPr>
              <a:t>第一台</a:t>
            </a:r>
            <a:r>
              <a:rPr lang="zh-CN" altLang="en-US" sz="1800" b="1" dirty="0" smtClean="0">
                <a:solidFill>
                  <a:srgbClr val="C00000"/>
                </a:solidFill>
                <a:latin typeface="楷体_GB2312" pitchFamily="1" charset="-122"/>
                <a:ea typeface="楷体_GB2312" pitchFamily="1" charset="-122"/>
              </a:rPr>
              <a:t>个人计算机（</a:t>
            </a:r>
            <a:r>
              <a:rPr lang="en-US" altLang="zh-CN" sz="1800" b="1" dirty="0" smtClean="0">
                <a:solidFill>
                  <a:srgbClr val="C00000"/>
                </a:solidFill>
                <a:latin typeface="楷体_GB2312" pitchFamily="1" charset="-122"/>
                <a:ea typeface="楷体_GB2312" pitchFamily="1" charset="-122"/>
              </a:rPr>
              <a:t>PC</a:t>
            </a:r>
            <a:r>
              <a:rPr lang="zh-CN" altLang="en-US" sz="1800" b="1" dirty="0" smtClean="0">
                <a:solidFill>
                  <a:srgbClr val="C00000"/>
                </a:solidFill>
                <a:latin typeface="楷体_GB2312" pitchFamily="1" charset="-122"/>
                <a:ea typeface="楷体_GB2312" pitchFamily="1" charset="-122"/>
              </a:rPr>
              <a:t>）Alto</a:t>
            </a:r>
            <a:endParaRPr lang="en-US" altLang="zh-CN" sz="1800" b="1" dirty="0" smtClean="0">
              <a:solidFill>
                <a:srgbClr val="C00000"/>
              </a:solidFill>
              <a:latin typeface="楷体_GB2312" pitchFamily="1" charset="-122"/>
              <a:ea typeface="楷体_GB2312" pitchFamily="1" charset="-122"/>
            </a:endParaRPr>
          </a:p>
          <a:p>
            <a:pPr lvl="1" eaLnBrk="1">
              <a:lnSpc>
                <a:spcPct val="90000"/>
              </a:lnSpc>
            </a:pPr>
            <a:r>
              <a:rPr lang="zh-CN" altLang="en-US" sz="1800" dirty="0" smtClean="0">
                <a:latin typeface="楷体_GB2312" pitchFamily="1" charset="-122"/>
                <a:ea typeface="楷体_GB2312" pitchFamily="1" charset="-122"/>
              </a:rPr>
              <a:t>设计目标由</a:t>
            </a:r>
            <a:r>
              <a:rPr lang="zh-CN" altLang="en-US" sz="1800" dirty="0">
                <a:latin typeface="楷体_GB2312" pitchFamily="1" charset="-122"/>
                <a:ea typeface="楷体_GB2312" pitchFamily="1" charset="-122"/>
              </a:rPr>
              <a:t>一个人使用</a:t>
            </a:r>
            <a:r>
              <a:rPr lang="zh-CN" altLang="en-US" sz="1800" dirty="0" smtClean="0">
                <a:latin typeface="楷体_GB2312" pitchFamily="1" charset="-122"/>
                <a:ea typeface="楷体_GB2312" pitchFamily="1" charset="-122"/>
              </a:rPr>
              <a:t>，包括键盘</a:t>
            </a:r>
            <a:r>
              <a:rPr lang="zh-CN" altLang="en-US" sz="1800" dirty="0">
                <a:latin typeface="楷体_GB2312" pitchFamily="1" charset="-122"/>
                <a:ea typeface="楷体_GB2312" pitchFamily="1" charset="-122"/>
              </a:rPr>
              <a:t>和</a:t>
            </a:r>
            <a:r>
              <a:rPr lang="zh-CN" altLang="en-US" sz="1800" dirty="0" smtClean="0">
                <a:latin typeface="楷体_GB2312" pitchFamily="1" charset="-122"/>
                <a:ea typeface="楷体_GB2312" pitchFamily="1" charset="-122"/>
              </a:rPr>
              <a:t>显示器</a:t>
            </a:r>
            <a:endParaRPr lang="en-US" altLang="zh-CN" sz="1800" dirty="0" smtClean="0">
              <a:latin typeface="楷体_GB2312" pitchFamily="1" charset="-122"/>
              <a:ea typeface="楷体_GB2312" pitchFamily="1" charset="-122"/>
            </a:endParaRPr>
          </a:p>
          <a:p>
            <a:pPr lvl="1" eaLnBrk="1">
              <a:lnSpc>
                <a:spcPct val="90000"/>
              </a:lnSpc>
            </a:pPr>
            <a:r>
              <a:rPr lang="zh-CN" altLang="en-US" sz="1800" dirty="0" smtClean="0">
                <a:latin typeface="楷体_GB2312" pitchFamily="1" charset="-122"/>
                <a:ea typeface="楷体_GB2312" pitchFamily="1" charset="-122"/>
              </a:rPr>
              <a:t>采用</a:t>
            </a:r>
            <a:r>
              <a:rPr lang="zh-CN" altLang="en-US" sz="1800" dirty="0">
                <a:latin typeface="楷体_GB2312" pitchFamily="1" charset="-122"/>
                <a:ea typeface="楷体_GB2312" pitchFamily="1" charset="-122"/>
              </a:rPr>
              <a:t>了许多奠定今天计算机应用基础的技术</a:t>
            </a:r>
            <a:endParaRPr lang="en-US" altLang="zh-CN" sz="1800" dirty="0">
              <a:latin typeface="楷体_GB2312" pitchFamily="1" charset="-122"/>
              <a:ea typeface="楷体_GB2312" pitchFamily="1" charset="-122"/>
            </a:endParaRPr>
          </a:p>
          <a:p>
            <a:pPr lvl="2" eaLnBrk="1">
              <a:lnSpc>
                <a:spcPct val="90000"/>
              </a:lnSpc>
            </a:pPr>
            <a:r>
              <a:rPr lang="zh-CN" altLang="en-US" sz="1600" b="1" dirty="0" smtClean="0">
                <a:solidFill>
                  <a:srgbClr val="C00000"/>
                </a:solidFill>
                <a:latin typeface="楷体_GB2312" pitchFamily="1" charset="-122"/>
                <a:ea typeface="楷体_GB2312" pitchFamily="1" charset="-122"/>
              </a:rPr>
              <a:t>图形</a:t>
            </a:r>
            <a:r>
              <a:rPr lang="zh-CN" altLang="en-US" sz="1600" b="1" dirty="0">
                <a:solidFill>
                  <a:srgbClr val="C00000"/>
                </a:solidFill>
                <a:latin typeface="楷体_GB2312" pitchFamily="1" charset="-122"/>
                <a:ea typeface="楷体_GB2312" pitchFamily="1" charset="-122"/>
              </a:rPr>
              <a:t>界面</a:t>
            </a:r>
            <a:r>
              <a:rPr lang="zh-CN" altLang="en-US" sz="1600" b="1" dirty="0" smtClean="0">
                <a:solidFill>
                  <a:srgbClr val="C00000"/>
                </a:solidFill>
                <a:latin typeface="楷体_GB2312" pitchFamily="1" charset="-122"/>
                <a:ea typeface="楷体_GB2312" pitchFamily="1" charset="-122"/>
              </a:rPr>
              <a:t>技术</a:t>
            </a:r>
            <a:endParaRPr lang="en-US" altLang="zh-CN" sz="1600" b="1" dirty="0" smtClean="0">
              <a:solidFill>
                <a:srgbClr val="C00000"/>
              </a:solidFill>
              <a:latin typeface="楷体_GB2312" pitchFamily="1" charset="-122"/>
              <a:ea typeface="楷体_GB2312" pitchFamily="1" charset="-122"/>
            </a:endParaRPr>
          </a:p>
          <a:p>
            <a:pPr lvl="2" eaLnBrk="1">
              <a:lnSpc>
                <a:spcPct val="90000"/>
              </a:lnSpc>
            </a:pPr>
            <a:r>
              <a:rPr lang="zh-CN" altLang="en-US" sz="1600" b="1" dirty="0" smtClean="0">
                <a:solidFill>
                  <a:srgbClr val="C00000"/>
                </a:solidFill>
                <a:latin typeface="楷体_GB2312" pitchFamily="1" charset="-122"/>
                <a:ea typeface="楷体_GB2312" pitchFamily="1" charset="-122"/>
              </a:rPr>
              <a:t>以太网技术，实现</a:t>
            </a:r>
            <a:r>
              <a:rPr lang="zh-CN" altLang="en-US" sz="1600" b="1" dirty="0">
                <a:solidFill>
                  <a:srgbClr val="C00000"/>
                </a:solidFill>
                <a:latin typeface="楷体_GB2312" pitchFamily="1" charset="-122"/>
                <a:ea typeface="楷体_GB2312" pitchFamily="1" charset="-122"/>
              </a:rPr>
              <a:t>了</a:t>
            </a:r>
            <a:r>
              <a:rPr lang="en-US" altLang="zh-CN" sz="1600" b="1" dirty="0">
                <a:solidFill>
                  <a:srgbClr val="C00000"/>
                </a:solidFill>
                <a:latin typeface="楷体_GB2312" pitchFamily="1" charset="-122"/>
                <a:ea typeface="楷体_GB2312" pitchFamily="1" charset="-122"/>
              </a:rPr>
              <a:t>Alto</a:t>
            </a:r>
            <a:r>
              <a:rPr lang="zh-CN" altLang="en-US" sz="1600" b="1" dirty="0">
                <a:solidFill>
                  <a:srgbClr val="C00000"/>
                </a:solidFill>
                <a:latin typeface="楷体_GB2312" pitchFamily="1" charset="-122"/>
                <a:ea typeface="楷体_GB2312" pitchFamily="1" charset="-122"/>
              </a:rPr>
              <a:t>计算机间的联网</a:t>
            </a:r>
            <a:r>
              <a:rPr lang="zh-CN" altLang="en-US" sz="1600" b="1" dirty="0" smtClean="0">
                <a:solidFill>
                  <a:srgbClr val="C00000"/>
                </a:solidFill>
                <a:latin typeface="楷体_GB2312" pitchFamily="1" charset="-122"/>
                <a:ea typeface="楷体_GB2312" pitchFamily="1" charset="-122"/>
              </a:rPr>
              <a:t>功能</a:t>
            </a:r>
            <a:endParaRPr lang="en-US" altLang="zh-CN" sz="1600" b="1" dirty="0" smtClean="0">
              <a:solidFill>
                <a:srgbClr val="C00000"/>
              </a:solidFill>
              <a:latin typeface="楷体_GB2312" pitchFamily="1" charset="-122"/>
              <a:ea typeface="楷体_GB2312" pitchFamily="1" charset="-122"/>
            </a:endParaRPr>
          </a:p>
          <a:p>
            <a:pPr lvl="2" eaLnBrk="1">
              <a:lnSpc>
                <a:spcPct val="90000"/>
              </a:lnSpc>
            </a:pPr>
            <a:r>
              <a:rPr lang="zh-CN" altLang="en-US" sz="1600" b="1" dirty="0" smtClean="0">
                <a:solidFill>
                  <a:srgbClr val="C00000"/>
                </a:solidFill>
                <a:latin typeface="楷体_GB2312" pitchFamily="1" charset="-122"/>
                <a:ea typeface="楷体_GB2312" pitchFamily="1" charset="-122"/>
              </a:rPr>
              <a:t>配备</a:t>
            </a:r>
            <a:r>
              <a:rPr lang="zh-CN" altLang="en-US" sz="1600" b="1" dirty="0">
                <a:solidFill>
                  <a:srgbClr val="C00000"/>
                </a:solidFill>
                <a:latin typeface="楷体_GB2312" pitchFamily="1" charset="-122"/>
                <a:ea typeface="楷体_GB2312" pitchFamily="1" charset="-122"/>
              </a:rPr>
              <a:t>了一种三键</a:t>
            </a:r>
            <a:r>
              <a:rPr lang="zh-CN" altLang="en-US" sz="1600" b="1" dirty="0" smtClean="0">
                <a:solidFill>
                  <a:srgbClr val="C00000"/>
                </a:solidFill>
                <a:latin typeface="楷体_GB2312" pitchFamily="1" charset="-122"/>
                <a:ea typeface="楷体_GB2312" pitchFamily="1" charset="-122"/>
              </a:rPr>
              <a:t>鼠标</a:t>
            </a:r>
            <a:endParaRPr lang="en-US" altLang="zh-CN" sz="1600" b="1" dirty="0">
              <a:solidFill>
                <a:srgbClr val="C00000"/>
              </a:solidFill>
              <a:latin typeface="楷体_GB2312" pitchFamily="1" charset="-122"/>
              <a:ea typeface="楷体_GB2312" pitchFamily="1" charset="-122"/>
            </a:endParaRPr>
          </a:p>
          <a:p>
            <a:pPr eaLnBrk="1">
              <a:lnSpc>
                <a:spcPct val="90000"/>
              </a:lnSpc>
            </a:pPr>
            <a:r>
              <a:rPr lang="zh-CN" altLang="en-US" sz="1800" dirty="0" smtClean="0">
                <a:latin typeface="楷体_GB2312" pitchFamily="1" charset="-122"/>
                <a:ea typeface="楷体_GB2312" pitchFamily="1" charset="-122"/>
              </a:rPr>
              <a:t>当时计算机市场被</a:t>
            </a:r>
            <a:r>
              <a:rPr lang="en-US" altLang="zh-CN" sz="1800" dirty="0" smtClean="0">
                <a:solidFill>
                  <a:srgbClr val="0070C0"/>
                </a:solidFill>
                <a:latin typeface="楷体_GB2312" pitchFamily="1" charset="-122"/>
                <a:ea typeface="楷体_GB2312" pitchFamily="1" charset="-122"/>
              </a:rPr>
              <a:t>IBM</a:t>
            </a:r>
            <a:r>
              <a:rPr lang="zh-CN" altLang="en-US" sz="1800" dirty="0">
                <a:solidFill>
                  <a:srgbClr val="0070C0"/>
                </a:solidFill>
                <a:latin typeface="楷体_GB2312" pitchFamily="1" charset="-122"/>
                <a:ea typeface="楷体_GB2312" pitchFamily="1" charset="-122"/>
              </a:rPr>
              <a:t>的大型机</a:t>
            </a:r>
            <a:r>
              <a:rPr lang="zh-CN" altLang="en-US" sz="1800" dirty="0">
                <a:latin typeface="楷体_GB2312" pitchFamily="1" charset="-122"/>
                <a:ea typeface="楷体_GB2312" pitchFamily="1" charset="-122"/>
              </a:rPr>
              <a:t>、</a:t>
            </a:r>
            <a:r>
              <a:rPr lang="en-US" altLang="zh-CN" sz="1800" dirty="0">
                <a:solidFill>
                  <a:srgbClr val="000099"/>
                </a:solidFill>
                <a:latin typeface="楷体_GB2312" pitchFamily="1" charset="-122"/>
                <a:ea typeface="楷体_GB2312" pitchFamily="1" charset="-122"/>
              </a:rPr>
              <a:t>DEC</a:t>
            </a:r>
            <a:r>
              <a:rPr lang="zh-CN" altLang="en-US" sz="1800" dirty="0">
                <a:solidFill>
                  <a:srgbClr val="000099"/>
                </a:solidFill>
                <a:latin typeface="楷体_GB2312" pitchFamily="1" charset="-122"/>
                <a:ea typeface="楷体_GB2312" pitchFamily="1" charset="-122"/>
              </a:rPr>
              <a:t>的</a:t>
            </a:r>
            <a:r>
              <a:rPr lang="zh-CN" altLang="en-US" sz="1800" b="1" dirty="0" smtClean="0">
                <a:solidFill>
                  <a:srgbClr val="000099"/>
                </a:solidFill>
                <a:latin typeface="楷体_GB2312" pitchFamily="1" charset="-122"/>
                <a:ea typeface="楷体_GB2312" pitchFamily="1" charset="-122"/>
              </a:rPr>
              <a:t>小型机</a:t>
            </a:r>
            <a:r>
              <a:rPr lang="zh-CN" altLang="en-US" sz="1800" dirty="0">
                <a:latin typeface="楷体_GB2312" pitchFamily="1" charset="-122"/>
                <a:ea typeface="楷体_GB2312" pitchFamily="1" charset="-122"/>
              </a:rPr>
              <a:t>所</a:t>
            </a:r>
            <a:r>
              <a:rPr lang="zh-CN" altLang="en-US" sz="1800" dirty="0" smtClean="0">
                <a:latin typeface="楷体_GB2312" pitchFamily="1" charset="-122"/>
                <a:ea typeface="楷体_GB2312" pitchFamily="1" charset="-122"/>
              </a:rPr>
              <a:t>占据</a:t>
            </a:r>
            <a:endParaRPr lang="en-US" altLang="zh-CN" sz="1800" dirty="0" smtClean="0">
              <a:latin typeface="楷体_GB2312" pitchFamily="1" charset="-122"/>
              <a:ea typeface="楷体_GB2312" pitchFamily="1" charset="-122"/>
            </a:endParaRPr>
          </a:p>
          <a:p>
            <a:pPr eaLnBrk="1">
              <a:lnSpc>
                <a:spcPct val="90000"/>
              </a:lnSpc>
            </a:pPr>
            <a:r>
              <a:rPr lang="zh-CN" altLang="en-US" sz="1800" dirty="0" smtClean="0">
                <a:latin typeface="楷体_GB2312" pitchFamily="1" charset="-122"/>
                <a:ea typeface="楷体_GB2312" pitchFamily="1" charset="-122"/>
              </a:rPr>
              <a:t>“</a:t>
            </a:r>
            <a:r>
              <a:rPr lang="zh-CN" altLang="en-US" sz="1800" b="1" dirty="0">
                <a:solidFill>
                  <a:srgbClr val="7030A0"/>
                </a:solidFill>
                <a:latin typeface="楷体_GB2312" pitchFamily="1" charset="-122"/>
                <a:ea typeface="楷体_GB2312" pitchFamily="1" charset="-122"/>
              </a:rPr>
              <a:t>施乐不知道该怎样去生产电脑，他们的销售队伍也不知道该怎样去卖电脑。</a:t>
            </a:r>
            <a:r>
              <a:rPr lang="zh-CN" altLang="en-US" sz="1800" dirty="0" smtClean="0">
                <a:latin typeface="楷体_GB2312" pitchFamily="1" charset="-122"/>
                <a:ea typeface="楷体_GB2312" pitchFamily="1" charset="-122"/>
              </a:rPr>
              <a:t>”</a:t>
            </a:r>
            <a:r>
              <a:rPr lang="en-US" altLang="zh-CN" sz="1800" dirty="0" smtClean="0">
                <a:latin typeface="楷体_GB2312" pitchFamily="1" charset="-122"/>
                <a:ea typeface="楷体_GB2312" pitchFamily="1" charset="-122"/>
              </a:rPr>
              <a:t>-</a:t>
            </a:r>
            <a:r>
              <a:rPr lang="zh-CN" altLang="en-US" sz="1800" dirty="0">
                <a:latin typeface="楷体_GB2312" pitchFamily="1" charset="-122"/>
                <a:ea typeface="楷体_GB2312" pitchFamily="1" charset="-122"/>
              </a:rPr>
              <a:t>管理学者道格拉斯</a:t>
            </a:r>
            <a:r>
              <a:rPr lang="en-US" altLang="zh-CN" sz="1800" dirty="0">
                <a:latin typeface="楷体_GB2312" pitchFamily="1" charset="-122"/>
                <a:ea typeface="楷体_GB2312" pitchFamily="1" charset="-122"/>
              </a:rPr>
              <a:t>•</a:t>
            </a:r>
            <a:r>
              <a:rPr lang="zh-CN" altLang="en-US" sz="1800" dirty="0">
                <a:latin typeface="楷体_GB2312" pitchFamily="1" charset="-122"/>
                <a:ea typeface="楷体_GB2312" pitchFamily="1" charset="-122"/>
              </a:rPr>
              <a:t>史密斯</a:t>
            </a:r>
            <a:endParaRPr lang="en-US" altLang="zh-CN" sz="1800" dirty="0">
              <a:latin typeface="楷体_GB2312" pitchFamily="1" charset="-122"/>
              <a:ea typeface="楷体_GB2312" pitchFamily="1" charset="-122"/>
            </a:endParaRPr>
          </a:p>
          <a:p>
            <a:pPr eaLnBrk="1">
              <a:lnSpc>
                <a:spcPct val="90000"/>
              </a:lnSpc>
            </a:pPr>
            <a:r>
              <a:rPr lang="en-US" altLang="zh-CN" sz="1800" b="1" dirty="0">
                <a:latin typeface="楷体_GB2312" pitchFamily="1" charset="-122"/>
                <a:ea typeface="楷体_GB2312" pitchFamily="1" charset="-122"/>
              </a:rPr>
              <a:t>Alto</a:t>
            </a:r>
            <a:r>
              <a:rPr lang="zh-CN" altLang="en-US" sz="1800" b="1" dirty="0">
                <a:latin typeface="楷体_GB2312" pitchFamily="1" charset="-122"/>
                <a:ea typeface="楷体_GB2312" pitchFamily="1" charset="-122"/>
              </a:rPr>
              <a:t>在施乐近似于被闲置，它后来被认为是史上“</a:t>
            </a:r>
            <a:r>
              <a:rPr lang="zh-CN" altLang="en-US" sz="1800" b="1" dirty="0">
                <a:solidFill>
                  <a:srgbClr val="C00000"/>
                </a:solidFill>
                <a:latin typeface="楷体_GB2312" pitchFamily="1" charset="-122"/>
                <a:ea typeface="楷体_GB2312" pitchFamily="1" charset="-122"/>
              </a:rPr>
              <a:t>最伟大的失败产品</a:t>
            </a:r>
            <a:r>
              <a:rPr lang="zh-CN" altLang="en-US" sz="1800" b="1" dirty="0">
                <a:latin typeface="楷体_GB2312" pitchFamily="1" charset="-122"/>
                <a:ea typeface="楷体_GB2312" pitchFamily="1" charset="-122"/>
              </a:rPr>
              <a:t>”</a:t>
            </a:r>
            <a:r>
              <a:rPr lang="zh-CN" altLang="en-US" sz="1800" b="1" dirty="0" smtClean="0">
                <a:latin typeface="楷体_GB2312" pitchFamily="1" charset="-122"/>
                <a:ea typeface="楷体_GB2312" pitchFamily="1" charset="-122"/>
              </a:rPr>
              <a:t>之一</a:t>
            </a:r>
            <a:endParaRPr lang="en-US" altLang="zh-CN" sz="1800" b="1" dirty="0" smtClean="0">
              <a:latin typeface="楷体_GB2312" pitchFamily="1" charset="-122"/>
              <a:ea typeface="楷体_GB2312" pitchFamily="1" charset="-122"/>
            </a:endParaRPr>
          </a:p>
          <a:p>
            <a:pPr eaLnBrk="1">
              <a:lnSpc>
                <a:spcPct val="90000"/>
              </a:lnSpc>
            </a:pPr>
            <a:r>
              <a:rPr lang="en-US" altLang="zh-CN" sz="1800" dirty="0">
                <a:latin typeface="楷体_GB2312" pitchFamily="1" charset="-122"/>
                <a:ea typeface="楷体_GB2312" pitchFamily="1" charset="-122"/>
              </a:rPr>
              <a:t>1977</a:t>
            </a:r>
            <a:r>
              <a:rPr lang="zh-CN" altLang="en-US" sz="1800" dirty="0">
                <a:latin typeface="楷体_GB2312" pitchFamily="1" charset="-122"/>
                <a:ea typeface="楷体_GB2312" pitchFamily="1" charset="-122"/>
              </a:rPr>
              <a:t>年</a:t>
            </a:r>
            <a:r>
              <a:rPr lang="en-US" altLang="zh-CN" sz="1800" dirty="0">
                <a:latin typeface="楷体_GB2312" pitchFamily="1" charset="-122"/>
                <a:ea typeface="楷体_GB2312" pitchFamily="1" charset="-122"/>
              </a:rPr>
              <a:t>4</a:t>
            </a:r>
            <a:r>
              <a:rPr lang="zh-CN" altLang="en-US" sz="1800" dirty="0">
                <a:latin typeface="楷体_GB2312" pitchFamily="1" charset="-122"/>
                <a:ea typeface="楷体_GB2312" pitchFamily="1" charset="-122"/>
              </a:rPr>
              <a:t>月，相比</a:t>
            </a:r>
            <a:r>
              <a:rPr lang="en-US" altLang="zh-CN" sz="1800" dirty="0">
                <a:latin typeface="楷体_GB2312" pitchFamily="1" charset="-122"/>
                <a:ea typeface="楷体_GB2312" pitchFamily="1" charset="-122"/>
              </a:rPr>
              <a:t>Alto</a:t>
            </a:r>
            <a:r>
              <a:rPr lang="zh-CN" altLang="en-US" sz="1800" dirty="0">
                <a:latin typeface="楷体_GB2312" pitchFamily="1" charset="-122"/>
                <a:ea typeface="楷体_GB2312" pitchFamily="1" charset="-122"/>
              </a:rPr>
              <a:t>功能要弱很多的</a:t>
            </a:r>
            <a:r>
              <a:rPr lang="zh-CN" altLang="en-US" sz="1800" b="1" dirty="0">
                <a:solidFill>
                  <a:srgbClr val="0016E2"/>
                </a:solidFill>
                <a:latin typeface="楷体_GB2312" pitchFamily="1" charset="-122"/>
                <a:ea typeface="楷体_GB2312" pitchFamily="1" charset="-122"/>
              </a:rPr>
              <a:t>苹果</a:t>
            </a:r>
            <a:r>
              <a:rPr lang="en-US" altLang="zh-CN" sz="1800" b="1" dirty="0">
                <a:solidFill>
                  <a:srgbClr val="0016E2"/>
                </a:solidFill>
                <a:latin typeface="楷体_GB2312" pitchFamily="1" charset="-122"/>
                <a:ea typeface="楷体_GB2312" pitchFamily="1" charset="-122"/>
              </a:rPr>
              <a:t>II</a:t>
            </a:r>
            <a:r>
              <a:rPr lang="zh-CN" altLang="en-US" sz="1800" b="1" dirty="0" smtClean="0">
                <a:solidFill>
                  <a:srgbClr val="0016E2"/>
                </a:solidFill>
                <a:latin typeface="楷体_GB2312" pitchFamily="1" charset="-122"/>
                <a:ea typeface="楷体_GB2312" pitchFamily="1" charset="-122"/>
              </a:rPr>
              <a:t>型个人电脑</a:t>
            </a:r>
            <a:r>
              <a:rPr lang="zh-CN" altLang="en-US" sz="1800" dirty="0">
                <a:latin typeface="楷体_GB2312" pitchFamily="1" charset="-122"/>
                <a:ea typeface="楷体_GB2312" pitchFamily="1" charset="-122"/>
              </a:rPr>
              <a:t>推出后受到市场欢迎</a:t>
            </a:r>
            <a:endParaRPr lang="en-US" altLang="zh-CN" sz="1800" dirty="0">
              <a:latin typeface="楷体_GB2312" pitchFamily="1" charset="-122"/>
              <a:ea typeface="楷体_GB2312" pitchFamily="1" charset="-122"/>
            </a:endParaRPr>
          </a:p>
          <a:p>
            <a:pPr lvl="1" eaLnBrk="1">
              <a:lnSpc>
                <a:spcPct val="90000"/>
              </a:lnSpc>
            </a:pPr>
            <a:endParaRPr lang="zh-CN" altLang="en-US" sz="1800" dirty="0">
              <a:latin typeface="楷体_GB2312" pitchFamily="1" charset="-122"/>
              <a:ea typeface="楷体_GB2312" pitchFamily="1" charset="-122"/>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72831091-C58F-4D0A-B991-FE7C0DCF8723}"/>
              </a:ext>
            </a:extLst>
          </p:cNvPr>
          <p:cNvSpPr>
            <a:spLocks noGrp="1"/>
          </p:cNvSpPr>
          <p:nvPr>
            <p:ph type="title" idx="4294967295"/>
          </p:nvPr>
        </p:nvSpPr>
        <p:spPr>
          <a:xfrm>
            <a:off x="827088" y="476250"/>
            <a:ext cx="8012112" cy="685800"/>
          </a:xfrm>
          <a:ln>
            <a:miter/>
          </a:ln>
        </p:spPr>
        <p:txBody>
          <a:bodyPr/>
          <a:lstStyle/>
          <a:p>
            <a:pPr>
              <a:defRPr/>
            </a:pPr>
            <a:r>
              <a:rPr lang="zh-CN" altLang="en-US" sz="3800" dirty="0">
                <a:solidFill>
                  <a:srgbClr val="0000FF"/>
                </a:solidFill>
                <a:effectLst>
                  <a:outerShdw blurRad="38100" dist="38100" dir="2700000" algn="tl">
                    <a:srgbClr val="C0C0C0"/>
                  </a:outerShdw>
                </a:effectLst>
                <a:ea typeface="华文行楷" panose="02010800040101010101" pitchFamily="2" charset="-122"/>
              </a:rPr>
              <a:t>桌面系统—</a:t>
            </a:r>
            <a:r>
              <a:rPr lang="zh-CN" altLang="en-US" sz="2400" dirty="0">
                <a:solidFill>
                  <a:srgbClr val="7030A0"/>
                </a:solidFill>
                <a:effectLst>
                  <a:outerShdw blurRad="38100" dist="38100" dir="2700000" algn="tl">
                    <a:srgbClr val="C0C0C0"/>
                  </a:outerShdw>
                </a:effectLst>
                <a:latin typeface="楷体_GB2312" pitchFamily="1" charset="-122"/>
                <a:ea typeface="楷体_GB2312" pitchFamily="1" charset="-122"/>
              </a:rPr>
              <a:t>CP/M 操作系统</a:t>
            </a:r>
          </a:p>
        </p:txBody>
      </p:sp>
      <p:sp>
        <p:nvSpPr>
          <p:cNvPr id="129027" name="Rectangle 3">
            <a:extLst>
              <a:ext uri="{FF2B5EF4-FFF2-40B4-BE49-F238E27FC236}">
                <a16:creationId xmlns:a16="http://schemas.microsoft.com/office/drawing/2014/main" id="{1E7383E9-C901-458A-8D99-81422E4F5336}"/>
              </a:ext>
            </a:extLst>
          </p:cNvPr>
          <p:cNvSpPr>
            <a:spLocks noGrp="1" noChangeArrowheads="1"/>
          </p:cNvSpPr>
          <p:nvPr>
            <p:ph type="body" idx="4294967295"/>
          </p:nvPr>
        </p:nvSpPr>
        <p:spPr>
          <a:xfrm>
            <a:off x="900113" y="1700213"/>
            <a:ext cx="7704137" cy="4798241"/>
          </a:xfrm>
        </p:spPr>
        <p:txBody>
          <a:bodyPr/>
          <a:lstStyle/>
          <a:p>
            <a:pPr>
              <a:lnSpc>
                <a:spcPct val="90000"/>
              </a:lnSpc>
            </a:pPr>
            <a:r>
              <a:rPr lang="en-US" altLang="zh-CN" sz="2000" dirty="0" smtClean="0"/>
              <a:t>PL/M</a:t>
            </a:r>
            <a:r>
              <a:rPr lang="zh-CN" altLang="en-US" sz="2000" dirty="0" smtClean="0"/>
              <a:t>语言</a:t>
            </a:r>
            <a:endParaRPr lang="en-US" altLang="zh-CN" sz="2000" dirty="0" smtClean="0"/>
          </a:p>
          <a:p>
            <a:pPr lvl="1">
              <a:lnSpc>
                <a:spcPct val="90000"/>
              </a:lnSpc>
            </a:pPr>
            <a:r>
              <a:rPr lang="en-US" altLang="zh-CN" sz="1800" dirty="0" smtClean="0"/>
              <a:t>1972</a:t>
            </a:r>
            <a:r>
              <a:rPr lang="zh-CN" altLang="en-US" sz="1800" dirty="0" smtClean="0"/>
              <a:t>年由</a:t>
            </a:r>
            <a:r>
              <a:rPr lang="zh-CN" altLang="en-US" sz="1800" dirty="0"/>
              <a:t>加里</a:t>
            </a:r>
            <a:r>
              <a:rPr lang="en-US" altLang="zh-CN" sz="1800" dirty="0"/>
              <a:t>·</a:t>
            </a:r>
            <a:r>
              <a:rPr lang="zh-CN" altLang="en-US" sz="1800" dirty="0"/>
              <a:t>基尔代尔（</a:t>
            </a:r>
            <a:r>
              <a:rPr lang="zh-CN" altLang="en-US" sz="1800" dirty="0">
                <a:solidFill>
                  <a:srgbClr val="7030A0"/>
                </a:solidFill>
                <a:latin typeface="楷体_GB2312" pitchFamily="1" charset="-122"/>
                <a:ea typeface="楷体_GB2312" pitchFamily="1" charset="-122"/>
              </a:rPr>
              <a:t> Gary Kildall </a:t>
            </a:r>
            <a:r>
              <a:rPr lang="zh-CN" altLang="en-US" sz="1800" dirty="0"/>
              <a:t>）</a:t>
            </a:r>
            <a:r>
              <a:rPr lang="zh-CN" altLang="en-US" sz="1800" dirty="0" smtClean="0"/>
              <a:t>设计</a:t>
            </a:r>
            <a:endParaRPr lang="en-US" altLang="zh-CN" sz="1800" dirty="0" smtClean="0"/>
          </a:p>
          <a:p>
            <a:pPr marL="457200" lvl="1" indent="0">
              <a:lnSpc>
                <a:spcPct val="90000"/>
              </a:lnSpc>
              <a:buNone/>
            </a:pPr>
            <a:r>
              <a:rPr lang="en-US" altLang="zh-CN" sz="1800" dirty="0"/>
              <a:t> </a:t>
            </a:r>
            <a:r>
              <a:rPr lang="en-US" altLang="zh-CN" sz="1800" dirty="0" smtClean="0"/>
              <a:t>    </a:t>
            </a:r>
            <a:r>
              <a:rPr lang="zh-CN" altLang="en-US" sz="1800" dirty="0" smtClean="0"/>
              <a:t>了一种类似于</a:t>
            </a:r>
            <a:r>
              <a:rPr lang="en-US" altLang="zh-CN" sz="1800" dirty="0" smtClean="0"/>
              <a:t>Pascal</a:t>
            </a:r>
            <a:r>
              <a:rPr lang="zh-CN" altLang="en-US" sz="1800" dirty="0" smtClean="0"/>
              <a:t>的高级语言</a:t>
            </a:r>
            <a:endParaRPr lang="en-US" altLang="zh-CN" sz="1800" dirty="0" smtClean="0"/>
          </a:p>
          <a:p>
            <a:pPr lvl="1">
              <a:lnSpc>
                <a:spcPct val="90000"/>
              </a:lnSpc>
            </a:pPr>
            <a:r>
              <a:rPr lang="zh-CN" altLang="en-US" sz="1800" b="1" dirty="0" smtClean="0"/>
              <a:t>设计目的</a:t>
            </a:r>
            <a:r>
              <a:rPr lang="zh-CN" altLang="en-US" sz="1800" dirty="0" smtClean="0"/>
              <a:t>：用于</a:t>
            </a:r>
            <a:r>
              <a:rPr lang="en-US" altLang="zh-CN" sz="1800" dirty="0">
                <a:solidFill>
                  <a:srgbClr val="C00000"/>
                </a:solidFill>
              </a:rPr>
              <a:t>Intel</a:t>
            </a:r>
            <a:r>
              <a:rPr lang="zh-CN" altLang="en-US" sz="1800" dirty="0"/>
              <a:t>公司生产的单片机和微处理器系统软件和应用软件的</a:t>
            </a:r>
            <a:r>
              <a:rPr lang="zh-CN" altLang="en-US" sz="1800" dirty="0" smtClean="0"/>
              <a:t>开发</a:t>
            </a:r>
            <a:endParaRPr lang="en-US" altLang="zh-CN" sz="1800" dirty="0" smtClean="0"/>
          </a:p>
          <a:p>
            <a:pPr lvl="1">
              <a:lnSpc>
                <a:spcPct val="90000"/>
              </a:lnSpc>
            </a:pPr>
            <a:r>
              <a:rPr lang="zh-CN" altLang="en-US" sz="1800" dirty="0" smtClean="0"/>
              <a:t>能像</a:t>
            </a:r>
            <a:r>
              <a:rPr lang="zh-CN" altLang="en-US" sz="1800" b="1" dirty="0" smtClean="0">
                <a:solidFill>
                  <a:srgbClr val="7030A0"/>
                </a:solidFill>
              </a:rPr>
              <a:t>汇编语言</a:t>
            </a:r>
            <a:r>
              <a:rPr lang="zh-CN" altLang="en-US" sz="1800" dirty="0"/>
              <a:t>那样直接</a:t>
            </a:r>
            <a:r>
              <a:rPr lang="zh-CN" altLang="en-US" sz="1800" dirty="0">
                <a:solidFill>
                  <a:srgbClr val="C00000"/>
                </a:solidFill>
              </a:rPr>
              <a:t>利用</a:t>
            </a:r>
            <a:r>
              <a:rPr lang="en-US" altLang="zh-CN" sz="1800" dirty="0">
                <a:solidFill>
                  <a:srgbClr val="C00000"/>
                </a:solidFill>
              </a:rPr>
              <a:t>CPU</a:t>
            </a:r>
            <a:r>
              <a:rPr lang="zh-CN" altLang="en-US" sz="1800" dirty="0">
                <a:solidFill>
                  <a:srgbClr val="C00000"/>
                </a:solidFill>
              </a:rPr>
              <a:t>的硬件特性</a:t>
            </a:r>
            <a:r>
              <a:rPr lang="zh-CN" altLang="en-US" sz="1800" dirty="0"/>
              <a:t>进行</a:t>
            </a:r>
            <a:r>
              <a:rPr lang="zh-CN" altLang="en-US" sz="1800" dirty="0" smtClean="0"/>
              <a:t>程序设计</a:t>
            </a:r>
            <a:endParaRPr lang="en-US" altLang="zh-CN" sz="1800" dirty="0" smtClean="0"/>
          </a:p>
          <a:p>
            <a:pPr lvl="1">
              <a:lnSpc>
                <a:spcPct val="90000"/>
              </a:lnSpc>
            </a:pPr>
            <a:r>
              <a:rPr lang="en-US" altLang="zh-CN" sz="1800" dirty="0"/>
              <a:t>PL/M</a:t>
            </a:r>
            <a:r>
              <a:rPr lang="zh-CN" altLang="en-US" sz="1800" dirty="0" smtClean="0"/>
              <a:t>编译器如同汇编器</a:t>
            </a:r>
            <a:r>
              <a:rPr lang="zh-CN" altLang="en-US" sz="1800" dirty="0"/>
              <a:t>一样可产生紧凑代码</a:t>
            </a:r>
            <a:r>
              <a:rPr lang="zh-CN" altLang="en-US" sz="1800" dirty="0" smtClean="0"/>
              <a:t>。</a:t>
            </a:r>
            <a:endParaRPr lang="en-US" altLang="zh-CN" sz="1800" dirty="0" smtClean="0"/>
          </a:p>
          <a:p>
            <a:pPr lvl="1">
              <a:lnSpc>
                <a:spcPct val="90000"/>
              </a:lnSpc>
            </a:pPr>
            <a:r>
              <a:rPr lang="zh-CN" altLang="en-US" sz="1800" dirty="0" smtClean="0"/>
              <a:t>有人称</a:t>
            </a:r>
            <a:r>
              <a:rPr lang="en-US" altLang="zh-CN" sz="1800" dirty="0" smtClean="0"/>
              <a:t>PL/M</a:t>
            </a:r>
            <a:r>
              <a:rPr lang="zh-CN" altLang="en-US" sz="1800" dirty="0" smtClean="0"/>
              <a:t>是一种“</a:t>
            </a:r>
            <a:r>
              <a:rPr lang="zh-CN" altLang="en-US" sz="1800" b="1" dirty="0" smtClean="0">
                <a:solidFill>
                  <a:srgbClr val="C00000"/>
                </a:solidFill>
              </a:rPr>
              <a:t>高级汇编语言</a:t>
            </a:r>
            <a:r>
              <a:rPr lang="zh-CN" altLang="en-US" sz="1800" dirty="0" smtClean="0"/>
              <a:t>”</a:t>
            </a:r>
            <a:endParaRPr lang="en-US" altLang="zh-CN" sz="1800" dirty="0" smtClean="0"/>
          </a:p>
        </p:txBody>
      </p:sp>
      <p:pic>
        <p:nvPicPr>
          <p:cNvPr id="157698" name="Picture 2" descr="加里·基尔代尔"/>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4291" y="819150"/>
            <a:ext cx="1336098" cy="1767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963030"/>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72831091-C58F-4D0A-B991-FE7C0DCF8723}"/>
              </a:ext>
            </a:extLst>
          </p:cNvPr>
          <p:cNvSpPr>
            <a:spLocks noGrp="1"/>
          </p:cNvSpPr>
          <p:nvPr>
            <p:ph type="title" idx="4294967295"/>
          </p:nvPr>
        </p:nvSpPr>
        <p:spPr>
          <a:xfrm>
            <a:off x="827088" y="476250"/>
            <a:ext cx="8012112" cy="685800"/>
          </a:xfrm>
          <a:ln>
            <a:miter/>
          </a:ln>
        </p:spPr>
        <p:txBody>
          <a:bodyPr/>
          <a:lstStyle/>
          <a:p>
            <a:pPr>
              <a:defRPr/>
            </a:pPr>
            <a:r>
              <a:rPr lang="zh-CN" altLang="en-US" sz="3800">
                <a:solidFill>
                  <a:srgbClr val="0000FF"/>
                </a:solidFill>
                <a:effectLst>
                  <a:outerShdw blurRad="38100" dist="38100" dir="2700000" algn="tl">
                    <a:srgbClr val="C0C0C0"/>
                  </a:outerShdw>
                </a:effectLst>
                <a:ea typeface="华文行楷" panose="02010800040101010101" pitchFamily="2" charset="-122"/>
              </a:rPr>
              <a:t>桌面系统—</a:t>
            </a:r>
            <a:r>
              <a:rPr lang="zh-CN" altLang="en-US" sz="2400">
                <a:solidFill>
                  <a:schemeClr val="tx1"/>
                </a:solidFill>
                <a:effectLst>
                  <a:outerShdw blurRad="38100" dist="38100" dir="2700000" algn="tl">
                    <a:srgbClr val="C0C0C0"/>
                  </a:outerShdw>
                </a:effectLst>
                <a:latin typeface="楷体_GB2312" pitchFamily="1" charset="-122"/>
                <a:ea typeface="楷体_GB2312" pitchFamily="1" charset="-122"/>
              </a:rPr>
              <a:t>CP/M 操作系统</a:t>
            </a:r>
          </a:p>
        </p:txBody>
      </p:sp>
      <p:sp>
        <p:nvSpPr>
          <p:cNvPr id="129027" name="Rectangle 3">
            <a:extLst>
              <a:ext uri="{FF2B5EF4-FFF2-40B4-BE49-F238E27FC236}">
                <a16:creationId xmlns:a16="http://schemas.microsoft.com/office/drawing/2014/main" id="{1E7383E9-C901-458A-8D99-81422E4F5336}"/>
              </a:ext>
            </a:extLst>
          </p:cNvPr>
          <p:cNvSpPr>
            <a:spLocks noGrp="1" noChangeArrowheads="1"/>
          </p:cNvSpPr>
          <p:nvPr>
            <p:ph type="body" idx="4294967295"/>
          </p:nvPr>
        </p:nvSpPr>
        <p:spPr>
          <a:xfrm>
            <a:off x="900113" y="1700213"/>
            <a:ext cx="7704137" cy="4798241"/>
          </a:xfrm>
        </p:spPr>
        <p:txBody>
          <a:bodyPr/>
          <a:lstStyle/>
          <a:p>
            <a:pPr eaLnBrk="1"/>
            <a:r>
              <a:rPr lang="zh-CN" altLang="en-US" sz="2000" dirty="0" smtClean="0">
                <a:latin typeface="楷体_GB2312" pitchFamily="1" charset="-122"/>
                <a:ea typeface="楷体_GB2312" pitchFamily="1" charset="-122"/>
              </a:rPr>
              <a:t>1973年，</a:t>
            </a:r>
            <a:r>
              <a:rPr lang="zh-CN" altLang="en-US" sz="2000" dirty="0" smtClean="0">
                <a:solidFill>
                  <a:srgbClr val="7030A0"/>
                </a:solidFill>
                <a:latin typeface="楷体_GB2312" pitchFamily="1" charset="-122"/>
                <a:ea typeface="楷体_GB2312" pitchFamily="1" charset="-122"/>
              </a:rPr>
              <a:t>Gary Kildall</a:t>
            </a:r>
            <a:r>
              <a:rPr lang="zh-CN" altLang="en-US" sz="2000" dirty="0" smtClean="0">
                <a:solidFill>
                  <a:srgbClr val="C00000"/>
                </a:solidFill>
                <a:latin typeface="楷体_GB2312" pitchFamily="1" charset="-122"/>
                <a:ea typeface="楷体_GB2312" pitchFamily="1" charset="-122"/>
              </a:rPr>
              <a:t>看到个人计算机</a:t>
            </a:r>
            <a:r>
              <a:rPr lang="zh-CN" altLang="en-US" sz="2000" dirty="0">
                <a:solidFill>
                  <a:srgbClr val="C00000"/>
                </a:solidFill>
                <a:latin typeface="楷体_GB2312" pitchFamily="1" charset="-122"/>
                <a:ea typeface="楷体_GB2312" pitchFamily="1" charset="-122"/>
              </a:rPr>
              <a:t>操作系统的需求</a:t>
            </a:r>
            <a:r>
              <a:rPr lang="zh-CN" altLang="en-US" sz="2000" dirty="0">
                <a:latin typeface="楷体_GB2312" pitchFamily="1" charset="-122"/>
                <a:ea typeface="楷体_GB2312" pitchFamily="1" charset="-122"/>
              </a:rPr>
              <a:t>,</a:t>
            </a:r>
            <a:r>
              <a:rPr lang="en-US" altLang="zh-CN" sz="2000" dirty="0">
                <a:latin typeface="楷体_GB2312" pitchFamily="1" charset="-122"/>
                <a:ea typeface="楷体_GB2312" pitchFamily="1" charset="-122"/>
              </a:rPr>
              <a:t> </a:t>
            </a:r>
            <a:r>
              <a:rPr lang="zh-CN" altLang="en-US" sz="2000" dirty="0" smtClean="0">
                <a:latin typeface="楷体_GB2312" pitchFamily="1" charset="-122"/>
                <a:ea typeface="楷体_GB2312" pitchFamily="1" charset="-122"/>
              </a:rPr>
              <a:t>在</a:t>
            </a:r>
            <a:r>
              <a:rPr lang="en-US" altLang="zh-CN" sz="2000" dirty="0" smtClean="0">
                <a:latin typeface="楷体_GB2312" pitchFamily="1" charset="-122"/>
                <a:ea typeface="楷体_GB2312" pitchFamily="1" charset="-122"/>
              </a:rPr>
              <a:t>DEC</a:t>
            </a:r>
            <a:r>
              <a:rPr lang="zh-CN" altLang="en-US" sz="2000" dirty="0">
                <a:latin typeface="楷体_GB2312" pitchFamily="1" charset="-122"/>
                <a:ea typeface="楷体_GB2312" pitchFamily="1" charset="-122"/>
              </a:rPr>
              <a:t>公司的主机</a:t>
            </a:r>
            <a:r>
              <a:rPr lang="en-US" altLang="zh-CN" sz="2000" dirty="0">
                <a:latin typeface="楷体_GB2312" pitchFamily="1" charset="-122"/>
                <a:ea typeface="楷体_GB2312" pitchFamily="1" charset="-122"/>
              </a:rPr>
              <a:t>TOPS-10</a:t>
            </a:r>
            <a:r>
              <a:rPr lang="zh-CN" altLang="en-US" sz="2000" dirty="0" smtClean="0">
                <a:latin typeface="楷体_GB2312" pitchFamily="1" charset="-122"/>
                <a:ea typeface="楷体_GB2312" pitchFamily="1" charset="-122"/>
              </a:rPr>
              <a:t>上利用</a:t>
            </a:r>
            <a:r>
              <a:rPr lang="en-US" altLang="zh-CN" sz="2000" dirty="0" smtClean="0">
                <a:latin typeface="楷体_GB2312" pitchFamily="1" charset="-122"/>
                <a:ea typeface="楷体_GB2312" pitchFamily="1" charset="-122"/>
              </a:rPr>
              <a:t>PL/M</a:t>
            </a:r>
            <a:r>
              <a:rPr lang="zh-CN" altLang="en-US" sz="2000" dirty="0" smtClean="0">
                <a:latin typeface="楷体_GB2312" pitchFamily="1" charset="-122"/>
                <a:ea typeface="楷体_GB2312" pitchFamily="1" charset="-122"/>
              </a:rPr>
              <a:t>语言设计</a:t>
            </a:r>
            <a:r>
              <a:rPr lang="zh-CN" altLang="en-US" sz="2000" dirty="0">
                <a:latin typeface="楷体_GB2312" pitchFamily="1" charset="-122"/>
                <a:ea typeface="楷体_GB2312" pitchFamily="1" charset="-122"/>
              </a:rPr>
              <a:t>了</a:t>
            </a:r>
            <a:r>
              <a:rPr lang="zh-CN" altLang="en-US" sz="2000" dirty="0">
                <a:solidFill>
                  <a:srgbClr val="FF0000"/>
                </a:solidFill>
                <a:latin typeface="楷体_GB2312" pitchFamily="1" charset="-122"/>
                <a:ea typeface="楷体_GB2312" pitchFamily="1" charset="-122"/>
              </a:rPr>
              <a:t>CP/M</a:t>
            </a:r>
            <a:r>
              <a:rPr lang="zh-CN" altLang="en-US" sz="2000" dirty="0" smtClean="0">
                <a:latin typeface="楷体_GB2312" pitchFamily="1" charset="-122"/>
                <a:ea typeface="楷体_GB2312" pitchFamily="1" charset="-122"/>
              </a:rPr>
              <a:t>操作系统的雏形，于</a:t>
            </a:r>
            <a:r>
              <a:rPr lang="en-US" altLang="zh-CN" sz="2000" dirty="0" smtClean="0">
                <a:latin typeface="楷体_GB2312" pitchFamily="1" charset="-122"/>
                <a:ea typeface="楷体_GB2312" pitchFamily="1" charset="-122"/>
              </a:rPr>
              <a:t>1974</a:t>
            </a:r>
            <a:r>
              <a:rPr lang="zh-CN" altLang="en-US" sz="2000" dirty="0" smtClean="0">
                <a:latin typeface="楷体_GB2312" pitchFamily="1" charset="-122"/>
                <a:ea typeface="楷体_GB2312" pitchFamily="1" charset="-122"/>
              </a:rPr>
              <a:t>年正式将</a:t>
            </a:r>
            <a:r>
              <a:rPr lang="en-US" altLang="zh-CN" sz="2000" dirty="0" smtClean="0">
                <a:latin typeface="楷体_GB2312" pitchFamily="1" charset="-122"/>
                <a:ea typeface="楷体_GB2312" pitchFamily="1" charset="-122"/>
              </a:rPr>
              <a:t>V1.3</a:t>
            </a:r>
            <a:r>
              <a:rPr lang="zh-CN" altLang="en-US" sz="2000" dirty="0" smtClean="0">
                <a:latin typeface="楷体_GB2312" pitchFamily="1" charset="-122"/>
                <a:ea typeface="楷体_GB2312" pitchFamily="1" charset="-122"/>
              </a:rPr>
              <a:t>命名为</a:t>
            </a:r>
            <a:r>
              <a:rPr lang="en-US" altLang="zh-CN" sz="2000" dirty="0" smtClean="0">
                <a:latin typeface="楷体_GB2312" pitchFamily="1" charset="-122"/>
                <a:ea typeface="楷体_GB2312" pitchFamily="1" charset="-122"/>
              </a:rPr>
              <a:t>CP/M</a:t>
            </a:r>
            <a:endParaRPr lang="zh-CN" altLang="en-US" sz="2000" dirty="0">
              <a:latin typeface="楷体_GB2312" pitchFamily="1" charset="-122"/>
              <a:ea typeface="楷体_GB2312" pitchFamily="1" charset="-122"/>
            </a:endParaRPr>
          </a:p>
          <a:p>
            <a:pPr lvl="1" eaLnBrk="1"/>
            <a:r>
              <a:rPr lang="en-US" altLang="zh-CN" sz="1800" b="1" u="sng" dirty="0">
                <a:solidFill>
                  <a:srgbClr val="C00000"/>
                </a:solidFill>
                <a:latin typeface="楷体_GB2312" pitchFamily="1" charset="-122"/>
                <a:ea typeface="楷体_GB2312" pitchFamily="1" charset="-122"/>
              </a:rPr>
              <a:t>C</a:t>
            </a:r>
            <a:r>
              <a:rPr lang="en-US" altLang="zh-CN" sz="1800" b="1" dirty="0">
                <a:solidFill>
                  <a:srgbClr val="000099"/>
                </a:solidFill>
                <a:latin typeface="楷体_GB2312" pitchFamily="1" charset="-122"/>
                <a:ea typeface="楷体_GB2312" pitchFamily="1" charset="-122"/>
              </a:rPr>
              <a:t>ontrol </a:t>
            </a:r>
            <a:r>
              <a:rPr lang="en-US" altLang="zh-CN" sz="1800" b="1" u="sng" dirty="0">
                <a:solidFill>
                  <a:srgbClr val="C00000"/>
                </a:solidFill>
                <a:latin typeface="楷体_GB2312" pitchFamily="1" charset="-122"/>
                <a:ea typeface="楷体_GB2312" pitchFamily="1" charset="-122"/>
              </a:rPr>
              <a:t>P</a:t>
            </a:r>
            <a:r>
              <a:rPr lang="en-US" altLang="zh-CN" sz="1800" b="1" dirty="0">
                <a:solidFill>
                  <a:srgbClr val="000099"/>
                </a:solidFill>
                <a:latin typeface="楷体_GB2312" pitchFamily="1" charset="-122"/>
                <a:ea typeface="楷体_GB2312" pitchFamily="1" charset="-122"/>
              </a:rPr>
              <a:t>rogram/</a:t>
            </a:r>
            <a:r>
              <a:rPr lang="en-US" altLang="zh-CN" sz="1800" b="1" u="sng" dirty="0">
                <a:solidFill>
                  <a:srgbClr val="C00000"/>
                </a:solidFill>
                <a:latin typeface="楷体_GB2312" pitchFamily="1" charset="-122"/>
                <a:ea typeface="楷体_GB2312" pitchFamily="1" charset="-122"/>
              </a:rPr>
              <a:t>M</a:t>
            </a:r>
            <a:r>
              <a:rPr lang="en-US" altLang="zh-CN" sz="1800" b="1" dirty="0">
                <a:solidFill>
                  <a:srgbClr val="000099"/>
                </a:solidFill>
                <a:latin typeface="楷体_GB2312" pitchFamily="1" charset="-122"/>
                <a:ea typeface="楷体_GB2312" pitchFamily="1" charset="-122"/>
              </a:rPr>
              <a:t>icroprocessor or </a:t>
            </a:r>
            <a:r>
              <a:rPr lang="en-US" altLang="zh-CN" sz="1800" b="1" dirty="0" smtClean="0">
                <a:solidFill>
                  <a:srgbClr val="000099"/>
                </a:solidFill>
                <a:latin typeface="楷体_GB2312" pitchFamily="1" charset="-122"/>
                <a:ea typeface="楷体_GB2312" pitchFamily="1" charset="-122"/>
              </a:rPr>
              <a:t>Microcomputer</a:t>
            </a:r>
          </a:p>
          <a:p>
            <a:pPr lvl="1" eaLnBrk="1"/>
            <a:r>
              <a:rPr lang="zh-CN" altLang="en-US" sz="1800" dirty="0" smtClean="0">
                <a:latin typeface="楷体_GB2312" pitchFamily="1" charset="-122"/>
                <a:ea typeface="楷体_GB2312" pitchFamily="1" charset="-122"/>
              </a:rPr>
              <a:t>有时称</a:t>
            </a:r>
            <a:r>
              <a:rPr lang="en-US" altLang="zh-CN" sz="1800" dirty="0" smtClean="0">
                <a:latin typeface="楷体_GB2312" pitchFamily="1" charset="-122"/>
                <a:ea typeface="楷体_GB2312" pitchFamily="1" charset="-122"/>
              </a:rPr>
              <a:t>CP/M</a:t>
            </a:r>
            <a:r>
              <a:rPr lang="zh-CN" altLang="en-US" sz="1800" dirty="0" smtClean="0">
                <a:latin typeface="楷体_GB2312" pitchFamily="1" charset="-122"/>
                <a:ea typeface="楷体_GB2312" pitchFamily="1" charset="-122"/>
              </a:rPr>
              <a:t>为</a:t>
            </a:r>
            <a:r>
              <a:rPr lang="en-US" altLang="zh-CN" sz="1800" dirty="0" smtClean="0">
                <a:latin typeface="楷体_GB2312" pitchFamily="1" charset="-122"/>
                <a:ea typeface="楷体_GB2312" pitchFamily="1" charset="-122"/>
              </a:rPr>
              <a:t>CP/M DOS</a:t>
            </a:r>
          </a:p>
          <a:p>
            <a:pPr lvl="1" eaLnBrk="1"/>
            <a:r>
              <a:rPr lang="zh-CN" altLang="en-US" sz="1800" b="1" dirty="0" smtClean="0">
                <a:latin typeface="楷体_GB2312" pitchFamily="1" charset="-122"/>
                <a:ea typeface="楷体_GB2312" pitchFamily="1" charset="-122"/>
              </a:rPr>
              <a:t>这时的</a:t>
            </a:r>
            <a:r>
              <a:rPr lang="en-US" altLang="zh-CN" sz="1800" b="1" dirty="0" smtClean="0">
                <a:latin typeface="楷体_GB2312" pitchFamily="1" charset="-122"/>
                <a:ea typeface="楷体_GB2312" pitchFamily="1" charset="-122"/>
              </a:rPr>
              <a:t>CP/M</a:t>
            </a:r>
            <a:r>
              <a:rPr lang="zh-CN" altLang="en-US" sz="1800" b="1" dirty="0" smtClean="0">
                <a:latin typeface="楷体_GB2312" pitchFamily="1" charset="-122"/>
                <a:ea typeface="楷体_GB2312" pitchFamily="1" charset="-122"/>
              </a:rPr>
              <a:t>是单用户、单任务</a:t>
            </a:r>
            <a:endParaRPr lang="en-US" altLang="zh-CN" sz="1800" b="1" dirty="0" smtClean="0">
              <a:latin typeface="楷体_GB2312" pitchFamily="1" charset="-122"/>
              <a:ea typeface="楷体_GB2312" pitchFamily="1" charset="-122"/>
            </a:endParaRPr>
          </a:p>
          <a:p>
            <a:pPr lvl="1" eaLnBrk="1"/>
            <a:endParaRPr lang="en-US" altLang="zh-CN" sz="1800" b="1" dirty="0">
              <a:latin typeface="楷体_GB2312" pitchFamily="1" charset="-122"/>
              <a:ea typeface="楷体_GB2312" pitchFamily="1" charset="-122"/>
            </a:endParaRPr>
          </a:p>
          <a:p>
            <a:pPr eaLnBrk="1"/>
            <a:r>
              <a:rPr lang="en-US" altLang="zh-CN" sz="2000" dirty="0"/>
              <a:t>CP/M</a:t>
            </a:r>
            <a:r>
              <a:rPr lang="zh-CN" altLang="en-US" sz="2000" dirty="0"/>
              <a:t>可管理主机、内存、磁鼓、磁带、磁盘、打印机等</a:t>
            </a:r>
            <a:r>
              <a:rPr lang="zh-CN" altLang="en-US" sz="2000" dirty="0" smtClean="0"/>
              <a:t>设备</a:t>
            </a:r>
            <a:endParaRPr lang="en-US" altLang="zh-CN" sz="2000" dirty="0" smtClean="0"/>
          </a:p>
          <a:p>
            <a:pPr eaLnBrk="1"/>
            <a:r>
              <a:rPr lang="zh-CN" altLang="en-US" sz="2000" dirty="0" smtClean="0">
                <a:solidFill>
                  <a:srgbClr val="0409E2"/>
                </a:solidFill>
                <a:latin typeface="楷体_GB2312" pitchFamily="1" charset="-122"/>
                <a:ea typeface="楷体_GB2312" pitchFamily="1" charset="-122"/>
              </a:rPr>
              <a:t>CP</a:t>
            </a:r>
            <a:r>
              <a:rPr lang="zh-CN" altLang="en-US" sz="2000" dirty="0">
                <a:solidFill>
                  <a:srgbClr val="0409E2"/>
                </a:solidFill>
                <a:latin typeface="楷体_GB2312" pitchFamily="1" charset="-122"/>
                <a:ea typeface="楷体_GB2312" pitchFamily="1" charset="-122"/>
              </a:rPr>
              <a:t>/M操作系统成为世界上流行最广的8位操作系统之一</a:t>
            </a:r>
            <a:endParaRPr lang="en-US" altLang="zh-CN" sz="2000" dirty="0">
              <a:solidFill>
                <a:srgbClr val="0409E2"/>
              </a:solidFill>
              <a:latin typeface="楷体_GB2312" pitchFamily="1" charset="-122"/>
              <a:ea typeface="楷体_GB2312" pitchFamily="1" charset="-122"/>
            </a:endParaRPr>
          </a:p>
          <a:p>
            <a:pPr eaLnBrk="1"/>
            <a:r>
              <a:rPr lang="zh-CN" altLang="en-US" sz="2000" dirty="0" smtClean="0">
                <a:solidFill>
                  <a:srgbClr val="7030A0"/>
                </a:solidFill>
                <a:latin typeface="楷体_GB2312" pitchFamily="1" charset="-122"/>
                <a:ea typeface="楷体_GB2312" pitchFamily="1" charset="-122"/>
              </a:rPr>
              <a:t>到</a:t>
            </a:r>
            <a:r>
              <a:rPr lang="en-US" altLang="zh-CN" sz="2000" dirty="0">
                <a:solidFill>
                  <a:srgbClr val="7030A0"/>
                </a:solidFill>
                <a:latin typeface="楷体_GB2312" pitchFamily="1" charset="-122"/>
                <a:ea typeface="楷体_GB2312" pitchFamily="1" charset="-122"/>
              </a:rPr>
              <a:t>1979</a:t>
            </a:r>
            <a:r>
              <a:rPr lang="zh-CN" altLang="en-US" sz="2000" dirty="0">
                <a:solidFill>
                  <a:srgbClr val="7030A0"/>
                </a:solidFill>
                <a:latin typeface="楷体_GB2312" pitchFamily="1" charset="-122"/>
                <a:ea typeface="楷体_GB2312" pitchFamily="1" charset="-122"/>
              </a:rPr>
              <a:t>年，</a:t>
            </a:r>
            <a:r>
              <a:rPr lang="en-US" altLang="zh-CN" sz="2000" dirty="0">
                <a:solidFill>
                  <a:srgbClr val="7030A0"/>
                </a:solidFill>
                <a:latin typeface="楷体_GB2312" pitchFamily="1" charset="-122"/>
                <a:ea typeface="楷体_GB2312" pitchFamily="1" charset="-122"/>
              </a:rPr>
              <a:t>CP/M</a:t>
            </a:r>
            <a:r>
              <a:rPr lang="zh-CN" altLang="en-US" sz="2000" dirty="0">
                <a:solidFill>
                  <a:srgbClr val="7030A0"/>
                </a:solidFill>
                <a:latin typeface="楷体_GB2312" pitchFamily="1" charset="-122"/>
                <a:ea typeface="楷体_GB2312" pitchFamily="1" charset="-122"/>
              </a:rPr>
              <a:t>已经成为</a:t>
            </a:r>
            <a:r>
              <a:rPr lang="en-US" altLang="zh-CN" sz="2000" b="1" dirty="0">
                <a:solidFill>
                  <a:srgbClr val="7030A0"/>
                </a:solidFill>
                <a:latin typeface="楷体_GB2312" pitchFamily="1" charset="-122"/>
                <a:ea typeface="楷体_GB2312" pitchFamily="1" charset="-122"/>
              </a:rPr>
              <a:t>8</a:t>
            </a:r>
            <a:r>
              <a:rPr lang="zh-CN" altLang="en-US" sz="2000" b="1" dirty="0">
                <a:solidFill>
                  <a:srgbClr val="7030A0"/>
                </a:solidFill>
                <a:latin typeface="楷体_GB2312" pitchFamily="1" charset="-122"/>
                <a:ea typeface="楷体_GB2312" pitchFamily="1" charset="-122"/>
              </a:rPr>
              <a:t>位数微处理器计算机的实际标准</a:t>
            </a:r>
            <a:endParaRPr lang="en-US" altLang="zh-CN" sz="2000" b="1" dirty="0">
              <a:solidFill>
                <a:srgbClr val="7030A0"/>
              </a:solidFill>
              <a:latin typeface="楷体_GB2312" pitchFamily="1" charset="-122"/>
              <a:ea typeface="楷体_GB2312" pitchFamily="1" charset="-122"/>
            </a:endParaRPr>
          </a:p>
          <a:p>
            <a:pPr eaLnBrk="1">
              <a:lnSpc>
                <a:spcPct val="90000"/>
              </a:lnSpc>
            </a:pPr>
            <a:endParaRPr lang="en-US" altLang="zh-CN" sz="2000" dirty="0"/>
          </a:p>
          <a:p>
            <a:pPr eaLnBrk="1">
              <a:lnSpc>
                <a:spcPct val="90000"/>
              </a:lnSpc>
            </a:pPr>
            <a:endParaRPr lang="en-US" altLang="zh-CN" sz="2000" dirty="0" smtClean="0">
              <a:solidFill>
                <a:srgbClr val="0409E2"/>
              </a:solidFill>
              <a:latin typeface="楷体_GB2312" pitchFamily="1" charset="-122"/>
              <a:ea typeface="楷体_GB2312" pitchFamily="1" charset="-122"/>
            </a:endParaRPr>
          </a:p>
        </p:txBody>
      </p:sp>
    </p:spTree>
    <p:extLst>
      <p:ext uri="{BB962C8B-B14F-4D97-AF65-F5344CB8AC3E}">
        <p14:creationId xmlns:p14="http://schemas.microsoft.com/office/powerpoint/2010/main" val="1127411408"/>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72831091-C58F-4D0A-B991-FE7C0DCF8723}"/>
              </a:ext>
            </a:extLst>
          </p:cNvPr>
          <p:cNvSpPr>
            <a:spLocks noGrp="1"/>
          </p:cNvSpPr>
          <p:nvPr>
            <p:ph type="title" idx="4294967295"/>
          </p:nvPr>
        </p:nvSpPr>
        <p:spPr>
          <a:xfrm>
            <a:off x="827088" y="476250"/>
            <a:ext cx="8012112" cy="685800"/>
          </a:xfrm>
          <a:ln>
            <a:miter/>
          </a:ln>
        </p:spPr>
        <p:txBody>
          <a:bodyPr/>
          <a:lstStyle/>
          <a:p>
            <a:pPr>
              <a:defRPr/>
            </a:pPr>
            <a:r>
              <a:rPr lang="zh-CN" altLang="en-US" sz="3800" dirty="0">
                <a:solidFill>
                  <a:srgbClr val="0000FF"/>
                </a:solidFill>
                <a:effectLst>
                  <a:outerShdw blurRad="38100" dist="38100" dir="2700000" algn="tl">
                    <a:srgbClr val="C0C0C0"/>
                  </a:outerShdw>
                </a:effectLst>
                <a:ea typeface="华文行楷" panose="02010800040101010101" pitchFamily="2" charset="-122"/>
              </a:rPr>
              <a:t>桌面系统—</a:t>
            </a:r>
            <a:r>
              <a:rPr lang="zh-CN" altLang="en-US" sz="2400" dirty="0">
                <a:solidFill>
                  <a:schemeClr val="tx1"/>
                </a:solidFill>
                <a:effectLst>
                  <a:outerShdw blurRad="38100" dist="38100" dir="2700000" algn="tl">
                    <a:srgbClr val="C0C0C0"/>
                  </a:outerShdw>
                </a:effectLst>
                <a:latin typeface="楷体_GB2312" pitchFamily="1" charset="-122"/>
                <a:ea typeface="楷体_GB2312" pitchFamily="1" charset="-122"/>
              </a:rPr>
              <a:t>CP/M 操作系统</a:t>
            </a:r>
          </a:p>
        </p:txBody>
      </p:sp>
      <p:sp>
        <p:nvSpPr>
          <p:cNvPr id="129027" name="Rectangle 3">
            <a:extLst>
              <a:ext uri="{FF2B5EF4-FFF2-40B4-BE49-F238E27FC236}">
                <a16:creationId xmlns:a16="http://schemas.microsoft.com/office/drawing/2014/main" id="{1E7383E9-C901-458A-8D99-81422E4F5336}"/>
              </a:ext>
            </a:extLst>
          </p:cNvPr>
          <p:cNvSpPr>
            <a:spLocks noGrp="1" noChangeArrowheads="1"/>
          </p:cNvSpPr>
          <p:nvPr>
            <p:ph type="body" idx="4294967295"/>
          </p:nvPr>
        </p:nvSpPr>
        <p:spPr>
          <a:xfrm>
            <a:off x="900113" y="1700213"/>
            <a:ext cx="7704137" cy="4798241"/>
          </a:xfrm>
        </p:spPr>
        <p:txBody>
          <a:bodyPr/>
          <a:lstStyle/>
          <a:p>
            <a:r>
              <a:rPr lang="en-US" altLang="zh-CN" sz="2000" dirty="0" smtClean="0"/>
              <a:t>CP/M</a:t>
            </a:r>
            <a:r>
              <a:rPr lang="zh-CN" altLang="en-US" sz="2000" dirty="0"/>
              <a:t>主要的产品</a:t>
            </a:r>
            <a:endParaRPr lang="en-US" altLang="zh-CN" sz="2000" dirty="0"/>
          </a:p>
          <a:p>
            <a:pPr lvl="1"/>
            <a:r>
              <a:rPr lang="en-US" altLang="zh-CN" sz="1800" dirty="0"/>
              <a:t>CP/M-80</a:t>
            </a:r>
            <a:r>
              <a:rPr lang="zh-CN" altLang="en-US" sz="1800" dirty="0"/>
              <a:t>：运行在</a:t>
            </a:r>
            <a:r>
              <a:rPr lang="en-US" altLang="zh-CN" sz="1800" dirty="0"/>
              <a:t>Intel 8080</a:t>
            </a:r>
            <a:r>
              <a:rPr lang="zh-CN" altLang="en-US" sz="1800" dirty="0"/>
              <a:t>芯片上</a:t>
            </a:r>
            <a:endParaRPr lang="en-US" altLang="zh-CN" sz="1800" dirty="0"/>
          </a:p>
          <a:p>
            <a:pPr lvl="1"/>
            <a:r>
              <a:rPr lang="en-US" altLang="zh-CN" sz="1800" dirty="0"/>
              <a:t>CP/M-86</a:t>
            </a:r>
            <a:r>
              <a:rPr lang="zh-CN" altLang="en-US" sz="1800" dirty="0"/>
              <a:t>：运行在</a:t>
            </a:r>
            <a:r>
              <a:rPr lang="en-US" altLang="zh-CN" sz="1800" dirty="0"/>
              <a:t>8088</a:t>
            </a:r>
            <a:r>
              <a:rPr lang="zh-CN" altLang="en-US" sz="1800" dirty="0"/>
              <a:t>、</a:t>
            </a:r>
            <a:r>
              <a:rPr lang="en-US" altLang="zh-CN" sz="1800" dirty="0"/>
              <a:t>8086</a:t>
            </a:r>
            <a:r>
              <a:rPr lang="zh-CN" altLang="en-US" sz="1800" dirty="0"/>
              <a:t>芯片上</a:t>
            </a:r>
            <a:endParaRPr lang="en-US" altLang="zh-CN" sz="1800" dirty="0"/>
          </a:p>
          <a:p>
            <a:pPr lvl="1"/>
            <a:r>
              <a:rPr lang="en-US" altLang="zh-CN" sz="1800" dirty="0"/>
              <a:t>CP/M-68K</a:t>
            </a:r>
            <a:r>
              <a:rPr lang="zh-CN" altLang="en-US" sz="1800" dirty="0"/>
              <a:t>：运行在</a:t>
            </a:r>
            <a:r>
              <a:rPr lang="en-US" altLang="zh-CN" sz="1800" dirty="0"/>
              <a:t>Motorola 68000</a:t>
            </a:r>
            <a:r>
              <a:rPr lang="zh-CN" altLang="en-US" sz="1800" dirty="0"/>
              <a:t>芯片上</a:t>
            </a:r>
            <a:endParaRPr lang="en-US" altLang="zh-CN" sz="1800" dirty="0"/>
          </a:p>
          <a:p>
            <a:pPr lvl="1"/>
            <a:r>
              <a:rPr lang="zh-CN" altLang="en-US" sz="1800" dirty="0"/>
              <a:t>多用户</a:t>
            </a:r>
            <a:r>
              <a:rPr lang="en-US" altLang="zh-CN" sz="1800" dirty="0" smtClean="0"/>
              <a:t>MP/M-80</a:t>
            </a:r>
            <a:r>
              <a:rPr lang="zh-CN" altLang="en-US" sz="1800" dirty="0" smtClean="0"/>
              <a:t>：后来在</a:t>
            </a:r>
            <a:r>
              <a:rPr lang="zh-CN" altLang="en-US" sz="1800" dirty="0"/>
              <a:t>单用户</a:t>
            </a:r>
            <a:r>
              <a:rPr lang="en-US" altLang="zh-CN" sz="1800" dirty="0"/>
              <a:t>CP/M-80</a:t>
            </a:r>
            <a:r>
              <a:rPr lang="zh-CN" altLang="en-US" sz="1800" dirty="0"/>
              <a:t>操作系统的基础</a:t>
            </a:r>
            <a:r>
              <a:rPr lang="zh-CN" altLang="en-US" sz="1800" dirty="0" smtClean="0"/>
              <a:t>上实现</a:t>
            </a:r>
            <a:endParaRPr lang="en-US" altLang="zh-CN" sz="1800" dirty="0"/>
          </a:p>
          <a:p>
            <a:pPr lvl="1"/>
            <a:r>
              <a:rPr lang="en-US" altLang="zh-CN" sz="1800" dirty="0"/>
              <a:t>Concurrent CP/M-86</a:t>
            </a:r>
            <a:r>
              <a:rPr lang="zh-CN" altLang="en-US" sz="1800" dirty="0"/>
              <a:t>和多用户</a:t>
            </a:r>
            <a:r>
              <a:rPr lang="en-US" altLang="zh-CN" sz="1800" dirty="0" smtClean="0"/>
              <a:t>MP/M-86</a:t>
            </a:r>
            <a:r>
              <a:rPr lang="zh-CN" altLang="en-US" sz="1800" dirty="0" smtClean="0"/>
              <a:t>：在</a:t>
            </a:r>
            <a:r>
              <a:rPr lang="zh-CN" altLang="en-US" sz="1800" dirty="0"/>
              <a:t>单用户</a:t>
            </a:r>
            <a:r>
              <a:rPr lang="en-US" altLang="zh-CN" sz="1800" dirty="0"/>
              <a:t>CP/M-86</a:t>
            </a:r>
            <a:r>
              <a:rPr lang="zh-CN" altLang="en-US" sz="1800" dirty="0"/>
              <a:t>基础</a:t>
            </a:r>
            <a:r>
              <a:rPr lang="zh-CN" altLang="en-US" sz="1800" dirty="0" smtClean="0"/>
              <a:t>上</a:t>
            </a:r>
            <a:endParaRPr lang="en-US" altLang="zh-CN" sz="2000" dirty="0" smtClean="0"/>
          </a:p>
          <a:p>
            <a:r>
              <a:rPr lang="en-US" altLang="zh-CN" sz="2000" dirty="0" smtClean="0"/>
              <a:t>CP/M</a:t>
            </a:r>
            <a:r>
              <a:rPr lang="zh-CN" altLang="en-US" sz="2000" dirty="0"/>
              <a:t>因为在向</a:t>
            </a:r>
            <a:r>
              <a:rPr lang="en-US" altLang="zh-CN" sz="2000" b="1" dirty="0">
                <a:solidFill>
                  <a:srgbClr val="C00000"/>
                </a:solidFill>
              </a:rPr>
              <a:t>16</a:t>
            </a:r>
            <a:r>
              <a:rPr lang="zh-CN" altLang="en-US" sz="2000" b="1" dirty="0">
                <a:solidFill>
                  <a:srgbClr val="C00000"/>
                </a:solidFill>
              </a:rPr>
              <a:t>位</a:t>
            </a:r>
            <a:r>
              <a:rPr lang="en-US" altLang="zh-CN" sz="2000" b="1" dirty="0">
                <a:solidFill>
                  <a:srgbClr val="C00000"/>
                </a:solidFill>
              </a:rPr>
              <a:t>CPU</a:t>
            </a:r>
            <a:r>
              <a:rPr lang="zh-CN" altLang="en-US" sz="2000" dirty="0"/>
              <a:t>的转化上错失机会，在以</a:t>
            </a:r>
            <a:r>
              <a:rPr lang="en-US" altLang="zh-CN" sz="2000" dirty="0"/>
              <a:t>IBM</a:t>
            </a:r>
            <a:r>
              <a:rPr lang="zh-CN" altLang="en-US" sz="2000" dirty="0"/>
              <a:t>的</a:t>
            </a:r>
            <a:r>
              <a:rPr lang="en-US" altLang="zh-CN" sz="2000" dirty="0"/>
              <a:t>PC/AT</a:t>
            </a:r>
            <a:r>
              <a:rPr lang="zh-CN" altLang="en-US" sz="2000" dirty="0"/>
              <a:t>以及兼容机为中心的</a:t>
            </a:r>
            <a:r>
              <a:rPr lang="en-US" altLang="zh-CN" sz="2000" dirty="0"/>
              <a:t>16</a:t>
            </a:r>
            <a:r>
              <a:rPr lang="zh-CN" altLang="en-US" sz="2000" dirty="0"/>
              <a:t>位</a:t>
            </a:r>
            <a:r>
              <a:rPr lang="en-US" altLang="zh-CN" sz="2000" dirty="0"/>
              <a:t>PC</a:t>
            </a:r>
            <a:r>
              <a:rPr lang="zh-CN" altLang="en-US" sz="2000" dirty="0"/>
              <a:t>市场上，惨败给</a:t>
            </a:r>
            <a:r>
              <a:rPr lang="en-US" altLang="zh-CN" sz="2000" dirty="0">
                <a:solidFill>
                  <a:srgbClr val="0016E2"/>
                </a:solidFill>
              </a:rPr>
              <a:t>Microsoft</a:t>
            </a:r>
            <a:r>
              <a:rPr lang="zh-CN" altLang="en-US" sz="2000" dirty="0">
                <a:solidFill>
                  <a:srgbClr val="0016E2"/>
                </a:solidFill>
              </a:rPr>
              <a:t>的</a:t>
            </a:r>
            <a:r>
              <a:rPr lang="en-US" altLang="zh-CN" sz="2000" dirty="0">
                <a:solidFill>
                  <a:srgbClr val="0016E2"/>
                </a:solidFill>
              </a:rPr>
              <a:t>MS-DOS</a:t>
            </a:r>
            <a:r>
              <a:rPr lang="zh-CN" altLang="en-US" sz="2000" dirty="0"/>
              <a:t>，从而从市场上消失。</a:t>
            </a:r>
            <a:endParaRPr lang="en-US" altLang="zh-CN" sz="2000" dirty="0"/>
          </a:p>
          <a:p>
            <a:pPr>
              <a:lnSpc>
                <a:spcPct val="90000"/>
              </a:lnSpc>
            </a:pPr>
            <a:endParaRPr lang="en-US" altLang="zh-CN" sz="2000" dirty="0" smtClean="0">
              <a:solidFill>
                <a:srgbClr val="0409E2"/>
              </a:solidFill>
              <a:latin typeface="楷体_GB2312" pitchFamily="1" charset="-122"/>
              <a:ea typeface="楷体_GB2312" pitchFamily="1" charset="-122"/>
            </a:endParaRPr>
          </a:p>
        </p:txBody>
      </p:sp>
    </p:spTree>
    <p:extLst>
      <p:ext uri="{BB962C8B-B14F-4D97-AF65-F5344CB8AC3E}">
        <p14:creationId xmlns:p14="http://schemas.microsoft.com/office/powerpoint/2010/main" val="1629234521"/>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72831091-C58F-4D0A-B991-FE7C0DCF8723}"/>
              </a:ext>
            </a:extLst>
          </p:cNvPr>
          <p:cNvSpPr>
            <a:spLocks noGrp="1"/>
          </p:cNvSpPr>
          <p:nvPr>
            <p:ph type="title" idx="4294967295"/>
          </p:nvPr>
        </p:nvSpPr>
        <p:spPr>
          <a:xfrm>
            <a:off x="827088" y="476250"/>
            <a:ext cx="8012112" cy="685800"/>
          </a:xfrm>
          <a:ln>
            <a:miter/>
          </a:ln>
        </p:spPr>
        <p:txBody>
          <a:bodyPr/>
          <a:lstStyle/>
          <a:p>
            <a:pPr>
              <a:defRPr/>
            </a:pPr>
            <a:r>
              <a:rPr lang="zh-CN" altLang="en-US" sz="3800" dirty="0">
                <a:solidFill>
                  <a:srgbClr val="0000FF"/>
                </a:solidFill>
                <a:effectLst>
                  <a:outerShdw blurRad="38100" dist="38100" dir="2700000" algn="tl">
                    <a:srgbClr val="C0C0C0"/>
                  </a:outerShdw>
                </a:effectLst>
                <a:ea typeface="华文行楷" panose="02010800040101010101" pitchFamily="2" charset="-122"/>
              </a:rPr>
              <a:t>CP/M 操作系统</a:t>
            </a:r>
            <a:r>
              <a:rPr lang="en-US" altLang="zh-CN" sz="2800" dirty="0" smtClean="0">
                <a:solidFill>
                  <a:srgbClr val="7030A0"/>
                </a:solidFill>
                <a:effectLst>
                  <a:outerShdw blurRad="38100" dist="38100" dir="2700000" algn="tl">
                    <a:srgbClr val="C0C0C0"/>
                  </a:outerShdw>
                </a:effectLst>
                <a:latin typeface="楷体_GB2312" pitchFamily="1" charset="-122"/>
                <a:ea typeface="楷体_GB2312" pitchFamily="1" charset="-122"/>
              </a:rPr>
              <a:t>-BIOS</a:t>
            </a:r>
            <a:endParaRPr lang="zh-CN" altLang="en-US" sz="2800" dirty="0">
              <a:solidFill>
                <a:srgbClr val="7030A0"/>
              </a:solidFill>
              <a:effectLst>
                <a:outerShdw blurRad="38100" dist="38100" dir="2700000" algn="tl">
                  <a:srgbClr val="C0C0C0"/>
                </a:outerShdw>
              </a:effectLst>
              <a:latin typeface="楷体_GB2312" pitchFamily="1" charset="-122"/>
              <a:ea typeface="楷体_GB2312" pitchFamily="1" charset="-122"/>
            </a:endParaRPr>
          </a:p>
        </p:txBody>
      </p:sp>
      <p:sp>
        <p:nvSpPr>
          <p:cNvPr id="129027" name="Rectangle 3">
            <a:extLst>
              <a:ext uri="{FF2B5EF4-FFF2-40B4-BE49-F238E27FC236}">
                <a16:creationId xmlns:a16="http://schemas.microsoft.com/office/drawing/2014/main" id="{1E7383E9-C901-458A-8D99-81422E4F5336}"/>
              </a:ext>
            </a:extLst>
          </p:cNvPr>
          <p:cNvSpPr>
            <a:spLocks noGrp="1" noChangeArrowheads="1"/>
          </p:cNvSpPr>
          <p:nvPr>
            <p:ph type="body" idx="4294967295"/>
          </p:nvPr>
        </p:nvSpPr>
        <p:spPr>
          <a:xfrm>
            <a:off x="900113" y="1700213"/>
            <a:ext cx="7704137" cy="4798241"/>
          </a:xfrm>
        </p:spPr>
        <p:txBody>
          <a:bodyPr/>
          <a:lstStyle/>
          <a:p>
            <a:r>
              <a:rPr lang="en-US" altLang="zh-CN" sz="2000" b="1" dirty="0" smtClean="0">
                <a:latin typeface="楷体_GB2312" pitchFamily="1" charset="-122"/>
                <a:ea typeface="楷体_GB2312" pitchFamily="1" charset="-122"/>
              </a:rPr>
              <a:t>CP/M</a:t>
            </a:r>
            <a:r>
              <a:rPr lang="zh-CN" altLang="en-US" sz="2000" b="1" dirty="0">
                <a:latin typeface="楷体_GB2312" pitchFamily="1" charset="-122"/>
                <a:ea typeface="楷体_GB2312" pitchFamily="1" charset="-122"/>
              </a:rPr>
              <a:t>操作系统有较好的层次结构。</a:t>
            </a:r>
            <a:endParaRPr lang="en-US" altLang="zh-CN" sz="2000" b="1" dirty="0">
              <a:latin typeface="楷体_GB2312" pitchFamily="1" charset="-122"/>
              <a:ea typeface="楷体_GB2312" pitchFamily="1" charset="-122"/>
            </a:endParaRPr>
          </a:p>
          <a:p>
            <a:pPr lvl="1"/>
            <a:r>
              <a:rPr lang="zh-CN" altLang="en-US" sz="1800" b="1" dirty="0">
                <a:latin typeface="楷体_GB2312" pitchFamily="1" charset="-122"/>
                <a:ea typeface="楷体_GB2312" pitchFamily="1" charset="-122"/>
              </a:rPr>
              <a:t>利用</a:t>
            </a:r>
            <a:r>
              <a:rPr lang="zh-CN" altLang="en-US" sz="1800" b="1" dirty="0">
                <a:solidFill>
                  <a:srgbClr val="C00000"/>
                </a:solidFill>
                <a:latin typeface="楷体_GB2312" pitchFamily="1" charset="-122"/>
                <a:ea typeface="楷体_GB2312" pitchFamily="1" charset="-122"/>
              </a:rPr>
              <a:t>BIOS</a:t>
            </a:r>
            <a:r>
              <a:rPr lang="zh-CN" altLang="en-US" sz="1800" b="1" dirty="0">
                <a:solidFill>
                  <a:srgbClr val="7030A0"/>
                </a:solidFill>
                <a:latin typeface="楷体_GB2312" pitchFamily="1" charset="-122"/>
                <a:ea typeface="楷体_GB2312" pitchFamily="1" charset="-122"/>
              </a:rPr>
              <a:t>把操作系统的其他模块与硬件配置分</a:t>
            </a:r>
            <a:r>
              <a:rPr lang="zh-CN" altLang="en-US" sz="1800" b="1" dirty="0" smtClean="0">
                <a:solidFill>
                  <a:srgbClr val="7030A0"/>
                </a:solidFill>
                <a:latin typeface="楷体_GB2312" pitchFamily="1" charset="-122"/>
                <a:ea typeface="楷体_GB2312" pitchFamily="1" charset="-122"/>
              </a:rPr>
              <a:t>隔开</a:t>
            </a:r>
            <a:endParaRPr lang="en-US" altLang="zh-CN" sz="1800" b="1" dirty="0" smtClean="0">
              <a:solidFill>
                <a:srgbClr val="7030A0"/>
              </a:solidFill>
              <a:latin typeface="楷体_GB2312" pitchFamily="1" charset="-122"/>
              <a:ea typeface="楷体_GB2312" pitchFamily="1" charset="-122"/>
            </a:endParaRPr>
          </a:p>
          <a:p>
            <a:pPr lvl="1"/>
            <a:r>
              <a:rPr lang="zh-CN" altLang="en-US" sz="1800" b="1" dirty="0" smtClean="0">
                <a:latin typeface="楷体_GB2312" pitchFamily="1" charset="-122"/>
                <a:ea typeface="楷体_GB2312" pitchFamily="1" charset="-122"/>
              </a:rPr>
              <a:t>所以</a:t>
            </a:r>
            <a:r>
              <a:rPr lang="zh-CN" altLang="en-US" sz="1800" b="1" dirty="0">
                <a:latin typeface="楷体_GB2312" pitchFamily="1" charset="-122"/>
                <a:ea typeface="楷体_GB2312" pitchFamily="1" charset="-122"/>
              </a:rPr>
              <a:t>它的</a:t>
            </a:r>
            <a:r>
              <a:rPr lang="zh-CN" altLang="en-US" sz="1800" b="1" dirty="0">
                <a:solidFill>
                  <a:srgbClr val="0016E2"/>
                </a:solidFill>
                <a:latin typeface="楷体_GB2312" pitchFamily="1" charset="-122"/>
                <a:ea typeface="楷体_GB2312" pitchFamily="1" charset="-122"/>
              </a:rPr>
              <a:t>可移植性好</a:t>
            </a:r>
            <a:r>
              <a:rPr lang="zh-CN" altLang="en-US" sz="1800" b="1" dirty="0">
                <a:latin typeface="楷体_GB2312" pitchFamily="1" charset="-122"/>
                <a:ea typeface="楷体_GB2312" pitchFamily="1" charset="-122"/>
              </a:rPr>
              <a:t>, 具有较好的可适应性和易学易用性</a:t>
            </a:r>
            <a:endParaRPr lang="en-US" altLang="zh-CN" sz="1800" b="1" dirty="0">
              <a:latin typeface="楷体_GB2312" pitchFamily="1" charset="-122"/>
              <a:ea typeface="楷体_GB2312" pitchFamily="1" charset="-122"/>
            </a:endParaRPr>
          </a:p>
          <a:p>
            <a:pPr lvl="1"/>
            <a:endParaRPr lang="en-US" altLang="zh-CN" sz="1800" b="1" dirty="0" smtClean="0">
              <a:latin typeface="楷体_GB2312" pitchFamily="1" charset="-122"/>
              <a:ea typeface="楷体_GB2312" pitchFamily="1" charset="-122"/>
            </a:endParaRPr>
          </a:p>
          <a:p>
            <a:pPr lvl="1"/>
            <a:r>
              <a:rPr lang="en-US" altLang="zh-CN" sz="1800" b="1" dirty="0" smtClean="0">
                <a:latin typeface="楷体_GB2312" pitchFamily="1" charset="-122"/>
                <a:ea typeface="楷体_GB2312" pitchFamily="1" charset="-122"/>
              </a:rPr>
              <a:t>BIOS-</a:t>
            </a:r>
            <a:r>
              <a:rPr lang="en-US" altLang="zh-CN" sz="1800" b="1" dirty="0">
                <a:latin typeface="楷体_GB2312" pitchFamily="1" charset="-122"/>
                <a:ea typeface="楷体_GB2312" pitchFamily="1" charset="-122"/>
              </a:rPr>
              <a:t>-</a:t>
            </a:r>
            <a:r>
              <a:rPr lang="en-US" altLang="zh-CN" sz="1800" b="1" u="sng" dirty="0">
                <a:solidFill>
                  <a:srgbClr val="C00000"/>
                </a:solidFill>
                <a:latin typeface="Times New Roman" panose="02020603050405020304" pitchFamily="18" charset="0"/>
                <a:cs typeface="Times New Roman" panose="02020603050405020304" pitchFamily="18" charset="0"/>
              </a:rPr>
              <a:t>B</a:t>
            </a:r>
            <a:r>
              <a:rPr lang="en-US" altLang="zh-CN" sz="1800" b="1" dirty="0">
                <a:solidFill>
                  <a:srgbClr val="000000"/>
                </a:solidFill>
                <a:latin typeface="Times New Roman" panose="02020603050405020304" pitchFamily="18" charset="0"/>
                <a:cs typeface="Times New Roman" panose="02020603050405020304" pitchFamily="18" charset="0"/>
              </a:rPr>
              <a:t>asic </a:t>
            </a:r>
            <a:r>
              <a:rPr lang="en-US" altLang="zh-CN" sz="1800" b="1" u="sng" dirty="0">
                <a:solidFill>
                  <a:srgbClr val="C00000"/>
                </a:solidFill>
                <a:latin typeface="Times New Roman" panose="02020603050405020304" pitchFamily="18" charset="0"/>
                <a:cs typeface="Times New Roman" panose="02020603050405020304" pitchFamily="18" charset="0"/>
              </a:rPr>
              <a:t>I</a:t>
            </a:r>
            <a:r>
              <a:rPr lang="en-US" altLang="zh-CN" sz="1800" b="1" dirty="0">
                <a:solidFill>
                  <a:srgbClr val="000000"/>
                </a:solidFill>
                <a:latin typeface="Times New Roman" panose="02020603050405020304" pitchFamily="18" charset="0"/>
                <a:cs typeface="Times New Roman" panose="02020603050405020304" pitchFamily="18" charset="0"/>
              </a:rPr>
              <a:t>nput </a:t>
            </a:r>
            <a:r>
              <a:rPr lang="en-US" altLang="zh-CN" sz="1800" b="1" u="sng" dirty="0">
                <a:solidFill>
                  <a:srgbClr val="C00000"/>
                </a:solidFill>
                <a:latin typeface="Times New Roman" panose="02020603050405020304" pitchFamily="18" charset="0"/>
                <a:cs typeface="Times New Roman" panose="02020603050405020304" pitchFamily="18" charset="0"/>
              </a:rPr>
              <a:t>O</a:t>
            </a:r>
            <a:r>
              <a:rPr lang="en-US" altLang="zh-CN" sz="1800" b="1" dirty="0">
                <a:solidFill>
                  <a:srgbClr val="000000"/>
                </a:solidFill>
                <a:latin typeface="Times New Roman" panose="02020603050405020304" pitchFamily="18" charset="0"/>
                <a:cs typeface="Times New Roman" panose="02020603050405020304" pitchFamily="18" charset="0"/>
              </a:rPr>
              <a:t>utput </a:t>
            </a:r>
            <a:r>
              <a:rPr lang="en-US" altLang="zh-CN" sz="1800" b="1" u="sng" dirty="0">
                <a:solidFill>
                  <a:srgbClr val="C00000"/>
                </a:solidFill>
                <a:latin typeface="Times New Roman" panose="02020603050405020304" pitchFamily="18" charset="0"/>
                <a:cs typeface="Times New Roman" panose="02020603050405020304" pitchFamily="18" charset="0"/>
              </a:rPr>
              <a:t>S</a:t>
            </a:r>
            <a:r>
              <a:rPr lang="en-US" altLang="zh-CN" sz="1800" b="1" dirty="0">
                <a:solidFill>
                  <a:srgbClr val="000000"/>
                </a:solidFill>
                <a:latin typeface="Times New Roman" panose="02020603050405020304" pitchFamily="18" charset="0"/>
                <a:cs typeface="Times New Roman" panose="02020603050405020304" pitchFamily="18" charset="0"/>
              </a:rPr>
              <a:t>ystem</a:t>
            </a:r>
            <a:endParaRPr lang="zh-CN" altLang="en-US" sz="1800" b="1" dirty="0">
              <a:latin typeface="楷体_GB2312" pitchFamily="1" charset="-122"/>
              <a:ea typeface="楷体_GB2312" pitchFamily="1" charset="-122"/>
            </a:endParaRPr>
          </a:p>
          <a:p>
            <a:pPr>
              <a:lnSpc>
                <a:spcPct val="90000"/>
              </a:lnSpc>
            </a:pPr>
            <a:endParaRPr lang="en-US" altLang="zh-CN" sz="2000" dirty="0" smtClean="0">
              <a:solidFill>
                <a:srgbClr val="0409E2"/>
              </a:solidFill>
              <a:latin typeface="楷体_GB2312" pitchFamily="1" charset="-122"/>
              <a:ea typeface="楷体_GB2312" pitchFamily="1" charset="-122"/>
            </a:endParaRPr>
          </a:p>
        </p:txBody>
      </p:sp>
    </p:spTree>
    <p:extLst>
      <p:ext uri="{BB962C8B-B14F-4D97-AF65-F5344CB8AC3E}">
        <p14:creationId xmlns:p14="http://schemas.microsoft.com/office/powerpoint/2010/main" val="3243956041"/>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B989EBFD-7256-40B5-9EEA-0687EB4B9694}"/>
              </a:ext>
            </a:extLst>
          </p:cNvPr>
          <p:cNvSpPr>
            <a:spLocks noGrp="1" noChangeArrowheads="1"/>
          </p:cNvSpPr>
          <p:nvPr>
            <p:ph type="title"/>
          </p:nvPr>
        </p:nvSpPr>
        <p:spPr/>
        <p:txBody>
          <a:bodyPr/>
          <a:lstStyle/>
          <a:p>
            <a:r>
              <a:rPr lang="en-US" altLang="zh-CN" dirty="0" smtClean="0"/>
              <a:t>BIOS</a:t>
            </a:r>
            <a:endParaRPr lang="en-US" altLang="zh-CN" dirty="0"/>
          </a:p>
        </p:txBody>
      </p:sp>
      <p:grpSp>
        <p:nvGrpSpPr>
          <p:cNvPr id="19459" name="组合 2">
            <a:extLst>
              <a:ext uri="{FF2B5EF4-FFF2-40B4-BE49-F238E27FC236}">
                <a16:creationId xmlns:a16="http://schemas.microsoft.com/office/drawing/2014/main" id="{28901594-1715-4D54-AEE1-5023334849D1}"/>
              </a:ext>
            </a:extLst>
          </p:cNvPr>
          <p:cNvGrpSpPr>
            <a:grpSpLocks/>
          </p:cNvGrpSpPr>
          <p:nvPr/>
        </p:nvGrpSpPr>
        <p:grpSpPr bwMode="auto">
          <a:xfrm>
            <a:off x="898525" y="1266825"/>
            <a:ext cx="8245475" cy="4427538"/>
            <a:chOff x="725488" y="1292225"/>
            <a:chExt cx="8245475" cy="5129213"/>
          </a:xfrm>
        </p:grpSpPr>
        <p:sp>
          <p:nvSpPr>
            <p:cNvPr id="13" name="Rectangle 12">
              <a:extLst>
                <a:ext uri="{FF2B5EF4-FFF2-40B4-BE49-F238E27FC236}">
                  <a16:creationId xmlns:a16="http://schemas.microsoft.com/office/drawing/2014/main" id="{B8157C97-55E3-463D-894E-52F28D8F6025}"/>
                </a:ext>
              </a:extLst>
            </p:cNvPr>
            <p:cNvSpPr/>
            <p:nvPr/>
          </p:nvSpPr>
          <p:spPr>
            <a:xfrm>
              <a:off x="725488" y="3512003"/>
              <a:ext cx="6072188" cy="1348050"/>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Operating </a:t>
              </a:r>
              <a:br>
                <a:rPr lang="en-US" sz="1400" b="1" dirty="0">
                  <a:solidFill>
                    <a:schemeClr val="tx1"/>
                  </a:solidFill>
                </a:rPr>
              </a:br>
              <a:r>
                <a:rPr lang="en-US" sz="1400" b="1" dirty="0">
                  <a:solidFill>
                    <a:schemeClr val="tx1"/>
                  </a:solidFill>
                </a:rPr>
                <a:t>System</a:t>
              </a:r>
            </a:p>
          </p:txBody>
        </p:sp>
        <p:sp>
          <p:nvSpPr>
            <p:cNvPr id="14" name="Rectangle 13">
              <a:extLst>
                <a:ext uri="{FF2B5EF4-FFF2-40B4-BE49-F238E27FC236}">
                  <a16:creationId xmlns:a16="http://schemas.microsoft.com/office/drawing/2014/main" id="{F1076917-A869-4A84-9240-5449B8FD2388}"/>
                </a:ext>
              </a:extLst>
            </p:cNvPr>
            <p:cNvSpPr/>
            <p:nvPr/>
          </p:nvSpPr>
          <p:spPr>
            <a:xfrm>
              <a:off x="725488" y="3512003"/>
              <a:ext cx="1060450" cy="1348050"/>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Memory </a:t>
              </a:r>
              <a:r>
                <a:rPr lang="en-US" sz="1400" b="1" dirty="0" err="1">
                  <a:solidFill>
                    <a:schemeClr val="tx1"/>
                  </a:solidFill>
                </a:rPr>
                <a:t>Mgmt</a:t>
              </a:r>
              <a:endParaRPr lang="en-US" sz="1400" b="1" dirty="0">
                <a:solidFill>
                  <a:schemeClr val="tx1"/>
                </a:solidFill>
              </a:endParaRPr>
            </a:p>
          </p:txBody>
        </p:sp>
        <p:sp>
          <p:nvSpPr>
            <p:cNvPr id="15" name="Rectangle 14">
              <a:extLst>
                <a:ext uri="{FF2B5EF4-FFF2-40B4-BE49-F238E27FC236}">
                  <a16:creationId xmlns:a16="http://schemas.microsoft.com/office/drawing/2014/main" id="{F3A80488-38EE-4FC4-B7D6-9451036D8045}"/>
                </a:ext>
              </a:extLst>
            </p:cNvPr>
            <p:cNvSpPr/>
            <p:nvPr/>
          </p:nvSpPr>
          <p:spPr>
            <a:xfrm>
              <a:off x="1785938" y="3512003"/>
              <a:ext cx="1060450" cy="1348050"/>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File Systems</a:t>
              </a:r>
            </a:p>
          </p:txBody>
        </p:sp>
        <p:sp>
          <p:nvSpPr>
            <p:cNvPr id="16" name="Rectangle 15">
              <a:extLst>
                <a:ext uri="{FF2B5EF4-FFF2-40B4-BE49-F238E27FC236}">
                  <a16:creationId xmlns:a16="http://schemas.microsoft.com/office/drawing/2014/main" id="{01AB4C67-F94C-44A0-ACF4-2950512FA9C5}"/>
                </a:ext>
              </a:extLst>
            </p:cNvPr>
            <p:cNvSpPr/>
            <p:nvPr/>
          </p:nvSpPr>
          <p:spPr>
            <a:xfrm>
              <a:off x="4513263" y="3512003"/>
              <a:ext cx="1138238" cy="1348050"/>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Scheduler</a:t>
              </a:r>
            </a:p>
          </p:txBody>
        </p:sp>
        <p:sp>
          <p:nvSpPr>
            <p:cNvPr id="17" name="Rectangle 16">
              <a:extLst>
                <a:ext uri="{FF2B5EF4-FFF2-40B4-BE49-F238E27FC236}">
                  <a16:creationId xmlns:a16="http://schemas.microsoft.com/office/drawing/2014/main" id="{616AADE4-7111-4FEA-8E09-8F1BC9BD4AA6}"/>
                </a:ext>
              </a:extLst>
            </p:cNvPr>
            <p:cNvSpPr/>
            <p:nvPr/>
          </p:nvSpPr>
          <p:spPr>
            <a:xfrm>
              <a:off x="5654676" y="3513842"/>
              <a:ext cx="1136650" cy="1349890"/>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a:t>
              </a:r>
            </a:p>
          </p:txBody>
        </p:sp>
        <p:sp>
          <p:nvSpPr>
            <p:cNvPr id="18" name="Rectangle 17">
              <a:extLst>
                <a:ext uri="{FF2B5EF4-FFF2-40B4-BE49-F238E27FC236}">
                  <a16:creationId xmlns:a16="http://schemas.microsoft.com/office/drawing/2014/main" id="{0E5F0F3A-90F2-487C-9298-884DAB96C16E}"/>
                </a:ext>
              </a:extLst>
            </p:cNvPr>
            <p:cNvSpPr/>
            <p:nvPr/>
          </p:nvSpPr>
          <p:spPr>
            <a:xfrm>
              <a:off x="725488" y="5490860"/>
              <a:ext cx="6072188" cy="343909"/>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BIOS</a:t>
              </a:r>
            </a:p>
          </p:txBody>
        </p:sp>
        <p:sp>
          <p:nvSpPr>
            <p:cNvPr id="19" name="Rectangle 18">
              <a:extLst>
                <a:ext uri="{FF2B5EF4-FFF2-40B4-BE49-F238E27FC236}">
                  <a16:creationId xmlns:a16="http://schemas.microsoft.com/office/drawing/2014/main" id="{5E397666-C1BB-467E-AF9C-C6A459252F5D}"/>
                </a:ext>
              </a:extLst>
            </p:cNvPr>
            <p:cNvSpPr/>
            <p:nvPr/>
          </p:nvSpPr>
          <p:spPr>
            <a:xfrm>
              <a:off x="725488" y="5016376"/>
              <a:ext cx="6072188" cy="343909"/>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Boot Loader</a:t>
              </a:r>
            </a:p>
          </p:txBody>
        </p:sp>
        <p:sp>
          <p:nvSpPr>
            <p:cNvPr id="20" name="Rectangle 19">
              <a:extLst>
                <a:ext uri="{FF2B5EF4-FFF2-40B4-BE49-F238E27FC236}">
                  <a16:creationId xmlns:a16="http://schemas.microsoft.com/office/drawing/2014/main" id="{30A65B6F-4BF1-409D-878B-0E14F853078E}"/>
                </a:ext>
              </a:extLst>
            </p:cNvPr>
            <p:cNvSpPr/>
            <p:nvPr/>
          </p:nvSpPr>
          <p:spPr>
            <a:xfrm>
              <a:off x="725488" y="1292225"/>
              <a:ext cx="1330325" cy="1351729"/>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Application</a:t>
              </a:r>
            </a:p>
          </p:txBody>
        </p:sp>
        <p:sp>
          <p:nvSpPr>
            <p:cNvPr id="21" name="Rectangle 20">
              <a:extLst>
                <a:ext uri="{FF2B5EF4-FFF2-40B4-BE49-F238E27FC236}">
                  <a16:creationId xmlns:a16="http://schemas.microsoft.com/office/drawing/2014/main" id="{D9A188DD-786D-48BF-97F6-8FD06321BA66}"/>
                </a:ext>
              </a:extLst>
            </p:cNvPr>
            <p:cNvSpPr/>
            <p:nvPr/>
          </p:nvSpPr>
          <p:spPr>
            <a:xfrm>
              <a:off x="2208213" y="1292225"/>
              <a:ext cx="1330325" cy="1351729"/>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Application</a:t>
              </a:r>
            </a:p>
          </p:txBody>
        </p:sp>
        <p:sp>
          <p:nvSpPr>
            <p:cNvPr id="22" name="Rectangle 21">
              <a:extLst>
                <a:ext uri="{FF2B5EF4-FFF2-40B4-BE49-F238E27FC236}">
                  <a16:creationId xmlns:a16="http://schemas.microsoft.com/office/drawing/2014/main" id="{F4CC1F26-B09E-4AF1-B647-52DB9BEC5A0E}"/>
                </a:ext>
              </a:extLst>
            </p:cNvPr>
            <p:cNvSpPr/>
            <p:nvPr/>
          </p:nvSpPr>
          <p:spPr>
            <a:xfrm>
              <a:off x="3765551" y="1292225"/>
              <a:ext cx="1330325" cy="1351729"/>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Application</a:t>
              </a:r>
            </a:p>
          </p:txBody>
        </p:sp>
        <p:sp>
          <p:nvSpPr>
            <p:cNvPr id="23" name="Rectangle 22">
              <a:extLst>
                <a:ext uri="{FF2B5EF4-FFF2-40B4-BE49-F238E27FC236}">
                  <a16:creationId xmlns:a16="http://schemas.microsoft.com/office/drawing/2014/main" id="{83178A5D-54EB-421F-90B8-E21006F848B8}"/>
                </a:ext>
              </a:extLst>
            </p:cNvPr>
            <p:cNvSpPr/>
            <p:nvPr/>
          </p:nvSpPr>
          <p:spPr>
            <a:xfrm>
              <a:off x="5248276" y="1292225"/>
              <a:ext cx="1330325" cy="1351729"/>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Application</a:t>
              </a:r>
            </a:p>
          </p:txBody>
        </p:sp>
        <p:grpSp>
          <p:nvGrpSpPr>
            <p:cNvPr id="19471" name="组合 1">
              <a:extLst>
                <a:ext uri="{FF2B5EF4-FFF2-40B4-BE49-F238E27FC236}">
                  <a16:creationId xmlns:a16="http://schemas.microsoft.com/office/drawing/2014/main" id="{B4EF57ED-0CB9-497C-BAA5-3118C16D2F33}"/>
                </a:ext>
              </a:extLst>
            </p:cNvPr>
            <p:cNvGrpSpPr>
              <a:grpSpLocks/>
            </p:cNvGrpSpPr>
            <p:nvPr/>
          </p:nvGrpSpPr>
          <p:grpSpPr bwMode="auto">
            <a:xfrm>
              <a:off x="725488" y="1292225"/>
              <a:ext cx="8245475" cy="5129213"/>
              <a:chOff x="725488" y="1292225"/>
              <a:chExt cx="8245475" cy="5129213"/>
            </a:xfrm>
          </p:grpSpPr>
          <p:sp>
            <p:nvSpPr>
              <p:cNvPr id="4" name="Rectangle 3">
                <a:extLst>
                  <a:ext uri="{FF2B5EF4-FFF2-40B4-BE49-F238E27FC236}">
                    <a16:creationId xmlns:a16="http://schemas.microsoft.com/office/drawing/2014/main" id="{FB5EE3A1-DA5B-492B-B829-D0074AAA15BB}"/>
                  </a:ext>
                </a:extLst>
              </p:cNvPr>
              <p:cNvSpPr/>
              <p:nvPr/>
            </p:nvSpPr>
            <p:spPr bwMode="auto">
              <a:xfrm>
                <a:off x="725488" y="5950632"/>
                <a:ext cx="6072188" cy="470806"/>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Hardware</a:t>
                </a:r>
              </a:p>
            </p:txBody>
          </p:sp>
          <p:pic>
            <p:nvPicPr>
              <p:cNvPr id="19473" name="Picture 6">
                <a:extLst>
                  <a:ext uri="{FF2B5EF4-FFF2-40B4-BE49-F238E27FC236}">
                    <a16:creationId xmlns:a16="http://schemas.microsoft.com/office/drawing/2014/main" id="{9D730CDB-DF24-46B7-A1D2-4C5874C34F5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36292" y="5998837"/>
                <a:ext cx="375057" cy="345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4" name="Picture 7">
                <a:extLst>
                  <a:ext uri="{FF2B5EF4-FFF2-40B4-BE49-F238E27FC236}">
                    <a16:creationId xmlns:a16="http://schemas.microsoft.com/office/drawing/2014/main" id="{8C73A205-EEA0-4542-96C1-2CBB064E520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52709" y="5994333"/>
                <a:ext cx="385903" cy="407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5" name="Picture 9">
                <a:extLst>
                  <a:ext uri="{FF2B5EF4-FFF2-40B4-BE49-F238E27FC236}">
                    <a16:creationId xmlns:a16="http://schemas.microsoft.com/office/drawing/2014/main" id="{D7454FA2-B25E-4E5F-950F-A226D47C2F7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908495" y="5984335"/>
                <a:ext cx="330120" cy="37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6" name="Picture 10">
                <a:extLst>
                  <a:ext uri="{FF2B5EF4-FFF2-40B4-BE49-F238E27FC236}">
                    <a16:creationId xmlns:a16="http://schemas.microsoft.com/office/drawing/2014/main" id="{E3DDE2E3-A91B-4008-9CFE-6AC13DF70C1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912603" y="5998837"/>
                <a:ext cx="538592" cy="345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6" name="Elbow Connector 25">
                <a:extLst>
                  <a:ext uri="{FF2B5EF4-FFF2-40B4-BE49-F238E27FC236}">
                    <a16:creationId xmlns:a16="http://schemas.microsoft.com/office/drawing/2014/main" id="{F779AA22-CE74-41A9-B3E4-F72D4DE8F93E}"/>
                  </a:ext>
                </a:extLst>
              </p:cNvPr>
              <p:cNvCxnSpPr>
                <a:stCxn id="20" idx="2"/>
                <a:endCxn id="21" idx="2"/>
              </p:cNvCxnSpPr>
              <p:nvPr/>
            </p:nvCxnSpPr>
            <p:spPr bwMode="auto">
              <a:xfrm rot="16200000" flipH="1">
                <a:off x="2131927" y="1901671"/>
                <a:ext cx="12873" cy="1482725"/>
              </a:xfrm>
              <a:prstGeom prst="bentConnector3">
                <a:avLst>
                  <a:gd name="adj1" fmla="val 1800000"/>
                </a:avLst>
              </a:prstGeom>
              <a:ln>
                <a:tailEnd type="arrow"/>
              </a:ln>
            </p:spPr>
            <p:style>
              <a:lnRef idx="2">
                <a:schemeClr val="dk1"/>
              </a:lnRef>
              <a:fillRef idx="0">
                <a:schemeClr val="dk1"/>
              </a:fillRef>
              <a:effectRef idx="1">
                <a:schemeClr val="dk1"/>
              </a:effectRef>
              <a:fontRef idx="minor">
                <a:schemeClr val="tx1"/>
              </a:fontRef>
            </p:style>
          </p:cxnSp>
          <p:cxnSp>
            <p:nvCxnSpPr>
              <p:cNvPr id="28" name="Elbow Connector 27">
                <a:extLst>
                  <a:ext uri="{FF2B5EF4-FFF2-40B4-BE49-F238E27FC236}">
                    <a16:creationId xmlns:a16="http://schemas.microsoft.com/office/drawing/2014/main" id="{88FFC9C7-85A1-435A-982F-2AB2A2C84EC8}"/>
                  </a:ext>
                </a:extLst>
              </p:cNvPr>
              <p:cNvCxnSpPr/>
              <p:nvPr/>
            </p:nvCxnSpPr>
            <p:spPr bwMode="auto">
              <a:xfrm rot="16200000" flipH="1">
                <a:off x="5089439" y="1901671"/>
                <a:ext cx="12873" cy="1482725"/>
              </a:xfrm>
              <a:prstGeom prst="bentConnector3">
                <a:avLst>
                  <a:gd name="adj1" fmla="val 4120000"/>
                </a:avLst>
              </a:prstGeom>
              <a:ln>
                <a:tailEnd type="arrow"/>
              </a:ln>
            </p:spPr>
            <p:style>
              <a:lnRef idx="2">
                <a:schemeClr val="dk1"/>
              </a:lnRef>
              <a:fillRef idx="0">
                <a:schemeClr val="dk1"/>
              </a:fillRef>
              <a:effectRef idx="1">
                <a:schemeClr val="dk1"/>
              </a:effectRef>
              <a:fontRef idx="minor">
                <a:schemeClr val="tx1"/>
              </a:fontRef>
            </p:style>
          </p:cxnSp>
          <p:grpSp>
            <p:nvGrpSpPr>
              <p:cNvPr id="19479" name="Group 42">
                <a:extLst>
                  <a:ext uri="{FF2B5EF4-FFF2-40B4-BE49-F238E27FC236}">
                    <a16:creationId xmlns:a16="http://schemas.microsoft.com/office/drawing/2014/main" id="{CE7793FF-8661-4505-9194-A7FDC433B0D4}"/>
                  </a:ext>
                </a:extLst>
              </p:cNvPr>
              <p:cNvGrpSpPr>
                <a:grpSpLocks/>
              </p:cNvGrpSpPr>
              <p:nvPr/>
            </p:nvGrpSpPr>
            <p:grpSpPr bwMode="auto">
              <a:xfrm>
                <a:off x="995363" y="2649533"/>
                <a:ext cx="5170487" cy="681042"/>
                <a:chOff x="1249680" y="2833990"/>
                <a:chExt cx="5170495" cy="681370"/>
              </a:xfrm>
            </p:grpSpPr>
            <p:cxnSp>
              <p:nvCxnSpPr>
                <p:cNvPr id="37" name="Straight Connector 36">
                  <a:extLst>
                    <a:ext uri="{FF2B5EF4-FFF2-40B4-BE49-F238E27FC236}">
                      <a16:creationId xmlns:a16="http://schemas.microsoft.com/office/drawing/2014/main" id="{5BA86BF4-110C-468A-85AA-07D0DD0D52E0}"/>
                    </a:ext>
                  </a:extLst>
                </p:cNvPr>
                <p:cNvCxnSpPr/>
                <p:nvPr/>
              </p:nvCxnSpPr>
              <p:spPr>
                <a:xfrm>
                  <a:off x="1249680" y="2833927"/>
                  <a:ext cx="0" cy="680789"/>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60D3BA52-9A31-4390-8984-FB06AE0451CE}"/>
                    </a:ext>
                  </a:extLst>
                </p:cNvPr>
                <p:cNvCxnSpPr/>
                <p:nvPr/>
              </p:nvCxnSpPr>
              <p:spPr>
                <a:xfrm>
                  <a:off x="1249680" y="3514717"/>
                  <a:ext cx="5170496" cy="0"/>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9B46CC82-3336-4BB4-BD86-EB9C3ABD1363}"/>
                    </a:ext>
                  </a:extLst>
                </p:cNvPr>
                <p:cNvCxnSpPr/>
                <p:nvPr/>
              </p:nvCxnSpPr>
              <p:spPr>
                <a:xfrm flipV="1">
                  <a:off x="6420176" y="2833927"/>
                  <a:ext cx="0" cy="6807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cxnSp>
            <p:nvCxnSpPr>
              <p:cNvPr id="47" name="Elbow Connector 46">
                <a:extLst>
                  <a:ext uri="{FF2B5EF4-FFF2-40B4-BE49-F238E27FC236}">
                    <a16:creationId xmlns:a16="http://schemas.microsoft.com/office/drawing/2014/main" id="{1F512C41-CF9E-4687-8DC1-75E1619DB4C9}"/>
                  </a:ext>
                </a:extLst>
              </p:cNvPr>
              <p:cNvCxnSpPr>
                <a:stCxn id="23" idx="2"/>
              </p:cNvCxnSpPr>
              <p:nvPr/>
            </p:nvCxnSpPr>
            <p:spPr bwMode="auto">
              <a:xfrm rot="5400000" flipH="1" flipV="1">
                <a:off x="7078160" y="1286128"/>
                <a:ext cx="7356" cy="2336800"/>
              </a:xfrm>
              <a:prstGeom prst="bentConnector4">
                <a:avLst>
                  <a:gd name="adj1" fmla="val -61670288"/>
                  <a:gd name="adj2" fmla="val 100761"/>
                </a:avLst>
              </a:prstGeom>
              <a:ln>
                <a:tailEnd type="arrow"/>
              </a:ln>
            </p:spPr>
            <p:style>
              <a:lnRef idx="2">
                <a:schemeClr val="dk1"/>
              </a:lnRef>
              <a:fillRef idx="0">
                <a:schemeClr val="dk1"/>
              </a:fillRef>
              <a:effectRef idx="1">
                <a:schemeClr val="dk1"/>
              </a:effectRef>
              <a:fontRef idx="minor">
                <a:schemeClr val="tx1"/>
              </a:fontRef>
            </p:style>
          </p:cxnSp>
          <p:sp>
            <p:nvSpPr>
              <p:cNvPr id="50" name="Cloud 49">
                <a:extLst>
                  <a:ext uri="{FF2B5EF4-FFF2-40B4-BE49-F238E27FC236}">
                    <a16:creationId xmlns:a16="http://schemas.microsoft.com/office/drawing/2014/main" id="{E13060F3-B808-4CD5-BD62-D32ADBEF220A}"/>
                  </a:ext>
                </a:extLst>
              </p:cNvPr>
              <p:cNvSpPr/>
              <p:nvPr/>
            </p:nvSpPr>
            <p:spPr bwMode="auto">
              <a:xfrm>
                <a:off x="6959601" y="3898211"/>
                <a:ext cx="2011362" cy="2170122"/>
              </a:xfrm>
              <a:prstGeom prst="cloud">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t>Networks</a:t>
                </a:r>
              </a:p>
            </p:txBody>
          </p:sp>
          <p:sp>
            <p:nvSpPr>
              <p:cNvPr id="55" name="Rectangle 54">
                <a:extLst>
                  <a:ext uri="{FF2B5EF4-FFF2-40B4-BE49-F238E27FC236}">
                    <a16:creationId xmlns:a16="http://schemas.microsoft.com/office/drawing/2014/main" id="{12CED556-A035-4BFA-BDC5-6A435DB82242}"/>
                  </a:ext>
                </a:extLst>
              </p:cNvPr>
              <p:cNvSpPr/>
              <p:nvPr/>
            </p:nvSpPr>
            <p:spPr bwMode="auto">
              <a:xfrm>
                <a:off x="725488" y="1292225"/>
                <a:ext cx="655638" cy="503910"/>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T1</a:t>
                </a:r>
              </a:p>
            </p:txBody>
          </p:sp>
          <p:sp>
            <p:nvSpPr>
              <p:cNvPr id="56" name="Rectangle 55">
                <a:extLst>
                  <a:ext uri="{FF2B5EF4-FFF2-40B4-BE49-F238E27FC236}">
                    <a16:creationId xmlns:a16="http://schemas.microsoft.com/office/drawing/2014/main" id="{7E1D419B-7CE3-4A75-92FC-D78845249716}"/>
                  </a:ext>
                </a:extLst>
              </p:cNvPr>
              <p:cNvSpPr/>
              <p:nvPr/>
            </p:nvSpPr>
            <p:spPr bwMode="auto">
              <a:xfrm>
                <a:off x="1381126" y="1297743"/>
                <a:ext cx="655637" cy="502070"/>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T2</a:t>
                </a:r>
              </a:p>
            </p:txBody>
          </p:sp>
          <p:sp>
            <p:nvSpPr>
              <p:cNvPr id="57" name="Rectangle 56">
                <a:extLst>
                  <a:ext uri="{FF2B5EF4-FFF2-40B4-BE49-F238E27FC236}">
                    <a16:creationId xmlns:a16="http://schemas.microsoft.com/office/drawing/2014/main" id="{B9F31DD5-8789-4DF4-811B-E1FB3EA53135}"/>
                  </a:ext>
                </a:extLst>
              </p:cNvPr>
              <p:cNvSpPr/>
              <p:nvPr/>
            </p:nvSpPr>
            <p:spPr bwMode="auto">
              <a:xfrm>
                <a:off x="725488" y="2145561"/>
                <a:ext cx="655638" cy="503910"/>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T3</a:t>
                </a:r>
              </a:p>
            </p:txBody>
          </p:sp>
          <p:sp>
            <p:nvSpPr>
              <p:cNvPr id="58" name="Rectangle 57">
                <a:extLst>
                  <a:ext uri="{FF2B5EF4-FFF2-40B4-BE49-F238E27FC236}">
                    <a16:creationId xmlns:a16="http://schemas.microsoft.com/office/drawing/2014/main" id="{3C63DAA7-89F7-4FB0-827C-0253893A4669}"/>
                  </a:ext>
                </a:extLst>
              </p:cNvPr>
              <p:cNvSpPr/>
              <p:nvPr/>
            </p:nvSpPr>
            <p:spPr bwMode="auto">
              <a:xfrm>
                <a:off x="1381126" y="2145561"/>
                <a:ext cx="655637" cy="503910"/>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T4</a:t>
                </a:r>
              </a:p>
            </p:txBody>
          </p:sp>
        </p:grpSp>
      </p:grpSp>
      <p:sp>
        <p:nvSpPr>
          <p:cNvPr id="2" name="椭圆 1"/>
          <p:cNvSpPr/>
          <p:nvPr/>
        </p:nvSpPr>
        <p:spPr>
          <a:xfrm>
            <a:off x="2710657" y="4878388"/>
            <a:ext cx="2374983" cy="34285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87659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2CC26BCF-661F-4156-B422-15D586453A37}"/>
              </a:ext>
            </a:extLst>
          </p:cNvPr>
          <p:cNvSpPr>
            <a:spLocks noGrp="1"/>
          </p:cNvSpPr>
          <p:nvPr>
            <p:ph type="title" idx="4294967295"/>
          </p:nvPr>
        </p:nvSpPr>
        <p:spPr>
          <a:xfrm>
            <a:off x="1116013" y="620713"/>
            <a:ext cx="7340600" cy="609600"/>
          </a:xfrm>
          <a:ln>
            <a:miter/>
          </a:ln>
        </p:spPr>
        <p:txBody>
          <a:bodyPr/>
          <a:lstStyle/>
          <a:p>
            <a:pPr>
              <a:defRPr/>
            </a:pPr>
            <a:r>
              <a:rPr lang="zh-CN" altLang="en-US" sz="3400" b="0" dirty="0" smtClean="0">
                <a:solidFill>
                  <a:srgbClr val="7030A0"/>
                </a:solidFill>
                <a:effectLst>
                  <a:outerShdw blurRad="38100" dist="38100" dir="2700000" algn="tl">
                    <a:srgbClr val="C0C0C0"/>
                  </a:outerShdw>
                </a:effectLst>
                <a:latin typeface="楷体_GB2312" pitchFamily="1" charset="-122"/>
                <a:ea typeface="楷体_GB2312" pitchFamily="1" charset="-122"/>
              </a:rPr>
              <a:t>微软</a:t>
            </a:r>
            <a:r>
              <a:rPr lang="en-US" altLang="zh-CN" sz="3400" b="0" dirty="0" smtClean="0">
                <a:solidFill>
                  <a:srgbClr val="7030A0"/>
                </a:solidFill>
                <a:effectLst>
                  <a:outerShdw blurRad="38100" dist="38100" dir="2700000" algn="tl">
                    <a:srgbClr val="C0C0C0"/>
                  </a:outerShdw>
                </a:effectLst>
                <a:latin typeface="楷体_GB2312" pitchFamily="1" charset="-122"/>
                <a:ea typeface="楷体_GB2312" pitchFamily="1" charset="-122"/>
              </a:rPr>
              <a:t>MS-DOS</a:t>
            </a:r>
            <a:r>
              <a:rPr lang="zh-CN" altLang="en-US" sz="3400" b="0" dirty="0" smtClean="0">
                <a:solidFill>
                  <a:srgbClr val="7030A0"/>
                </a:solidFill>
                <a:effectLst>
                  <a:outerShdw blurRad="38100" dist="38100" dir="2700000" algn="tl">
                    <a:srgbClr val="C0C0C0"/>
                  </a:outerShdw>
                </a:effectLst>
                <a:latin typeface="楷体_GB2312" pitchFamily="1" charset="-122"/>
                <a:ea typeface="楷体_GB2312" pitchFamily="1" charset="-122"/>
              </a:rPr>
              <a:t>与</a:t>
            </a:r>
            <a:r>
              <a:rPr lang="en-US" altLang="zh-CN" sz="3400" b="0" dirty="0" smtClean="0">
                <a:solidFill>
                  <a:srgbClr val="7030A0"/>
                </a:solidFill>
                <a:effectLst>
                  <a:outerShdw blurRad="38100" dist="38100" dir="2700000" algn="tl">
                    <a:srgbClr val="C0C0C0"/>
                  </a:outerShdw>
                </a:effectLst>
                <a:latin typeface="楷体_GB2312" pitchFamily="1" charset="-122"/>
                <a:ea typeface="楷体_GB2312" pitchFamily="1" charset="-122"/>
              </a:rPr>
              <a:t>IBM</a:t>
            </a:r>
            <a:r>
              <a:rPr lang="en-US" altLang="zh-CN" sz="3400" dirty="0" smtClean="0">
                <a:solidFill>
                  <a:srgbClr val="7030A0"/>
                </a:solidFill>
                <a:effectLst>
                  <a:outerShdw blurRad="38100" dist="38100" dir="2700000" algn="tl">
                    <a:srgbClr val="C0C0C0"/>
                  </a:outerShdw>
                </a:effectLst>
                <a:latin typeface="楷体_GB2312" pitchFamily="1" charset="-122"/>
                <a:ea typeface="楷体_GB2312" pitchFamily="1" charset="-122"/>
              </a:rPr>
              <a:t> PC-</a:t>
            </a:r>
            <a:r>
              <a:rPr lang="zh-CN" altLang="en-US" sz="3400" dirty="0" smtClean="0">
                <a:solidFill>
                  <a:srgbClr val="7030A0"/>
                </a:solidFill>
                <a:effectLst>
                  <a:outerShdw blurRad="38100" dist="38100" dir="2700000" algn="tl">
                    <a:srgbClr val="C0C0C0"/>
                  </a:outerShdw>
                </a:effectLst>
                <a:latin typeface="楷体_GB2312" pitchFamily="1" charset="-122"/>
                <a:ea typeface="楷体_GB2312" pitchFamily="1" charset="-122"/>
              </a:rPr>
              <a:t>DOS</a:t>
            </a:r>
            <a:endParaRPr lang="zh-CN" altLang="en-US" sz="3400" dirty="0">
              <a:solidFill>
                <a:srgbClr val="7030A0"/>
              </a:solidFill>
              <a:effectLst>
                <a:outerShdw blurRad="38100" dist="38100" dir="2700000" algn="tl">
                  <a:srgbClr val="C0C0C0"/>
                </a:outerShdw>
              </a:effectLst>
              <a:latin typeface="楷体_GB2312" pitchFamily="1" charset="-122"/>
              <a:ea typeface="楷体_GB2312" pitchFamily="1" charset="-122"/>
            </a:endParaRPr>
          </a:p>
        </p:txBody>
      </p:sp>
      <p:sp>
        <p:nvSpPr>
          <p:cNvPr id="130051" name="Rectangle 3">
            <a:extLst>
              <a:ext uri="{FF2B5EF4-FFF2-40B4-BE49-F238E27FC236}">
                <a16:creationId xmlns:a16="http://schemas.microsoft.com/office/drawing/2014/main" id="{CE67980D-953E-46AA-9780-A67C9ECEEBBD}"/>
              </a:ext>
            </a:extLst>
          </p:cNvPr>
          <p:cNvSpPr>
            <a:spLocks noGrp="1" noChangeArrowheads="1"/>
          </p:cNvSpPr>
          <p:nvPr>
            <p:ph type="body" idx="4294967295"/>
          </p:nvPr>
        </p:nvSpPr>
        <p:spPr>
          <a:xfrm>
            <a:off x="684213" y="1700213"/>
            <a:ext cx="8208962" cy="4378325"/>
          </a:xfrm>
        </p:spPr>
        <p:txBody>
          <a:bodyPr/>
          <a:lstStyle/>
          <a:p>
            <a:pPr eaLnBrk="1"/>
            <a:r>
              <a:rPr lang="en-US" altLang="zh-CN" sz="2400" dirty="0" smtClean="0">
                <a:latin typeface="楷体_GB2312" pitchFamily="1" charset="-122"/>
                <a:ea typeface="楷体_GB2312" pitchFamily="1" charset="-122"/>
              </a:rPr>
              <a:t>QDOS</a:t>
            </a:r>
          </a:p>
          <a:p>
            <a:pPr lvl="1" eaLnBrk="1"/>
            <a:r>
              <a:rPr lang="en-US" altLang="zh-CN" sz="2000" dirty="0" smtClean="0"/>
              <a:t>1980</a:t>
            </a:r>
            <a:r>
              <a:rPr lang="zh-CN" altLang="en-US" sz="2000" dirty="0"/>
              <a:t>年，</a:t>
            </a:r>
            <a:r>
              <a:rPr lang="zh-CN" altLang="en-US" sz="2000" b="1" dirty="0">
                <a:solidFill>
                  <a:srgbClr val="006600"/>
                </a:solidFill>
              </a:rPr>
              <a:t>西雅图电脑产品公司</a:t>
            </a:r>
            <a:r>
              <a:rPr lang="zh-CN" altLang="en-US" sz="2000" dirty="0"/>
              <a:t>的一名</a:t>
            </a:r>
            <a:r>
              <a:rPr lang="en-US" altLang="zh-CN" sz="2000" dirty="0"/>
              <a:t>24</a:t>
            </a:r>
            <a:r>
              <a:rPr lang="zh-CN" altLang="en-US" sz="2000" dirty="0"/>
              <a:t>岁的程序员</a:t>
            </a:r>
            <a:r>
              <a:rPr lang="zh-CN" altLang="en-US" sz="2000" dirty="0">
                <a:solidFill>
                  <a:srgbClr val="0070C0"/>
                </a:solidFill>
              </a:rPr>
              <a:t>蒂姆</a:t>
            </a:r>
            <a:r>
              <a:rPr lang="en-US" altLang="zh-CN" sz="2000" dirty="0">
                <a:solidFill>
                  <a:srgbClr val="0070C0"/>
                </a:solidFill>
              </a:rPr>
              <a:t>·</a:t>
            </a:r>
            <a:r>
              <a:rPr lang="zh-CN" altLang="en-US" sz="2000" dirty="0">
                <a:solidFill>
                  <a:srgbClr val="0070C0"/>
                </a:solidFill>
              </a:rPr>
              <a:t>帕特森</a:t>
            </a:r>
            <a:r>
              <a:rPr lang="zh-CN" altLang="en-US" sz="2000" dirty="0"/>
              <a:t>（</a:t>
            </a:r>
            <a:r>
              <a:rPr lang="en-US" altLang="zh-CN" sz="2000" dirty="0"/>
              <a:t>Tim Paterson</a:t>
            </a:r>
            <a:r>
              <a:rPr lang="zh-CN" altLang="en-US" sz="2000" dirty="0"/>
              <a:t>）</a:t>
            </a:r>
            <a:r>
              <a:rPr lang="zh-CN" altLang="en-US" sz="2000" dirty="0" smtClean="0"/>
              <a:t>花了</a:t>
            </a:r>
            <a:r>
              <a:rPr lang="zh-CN" altLang="en-US" sz="2000" dirty="0"/>
              <a:t>四个月时间</a:t>
            </a:r>
            <a:r>
              <a:rPr lang="zh-CN" altLang="en-US" sz="2000" dirty="0" smtClean="0"/>
              <a:t>编写</a:t>
            </a:r>
            <a:endParaRPr lang="en-US" altLang="zh-CN" sz="2000" dirty="0" smtClean="0"/>
          </a:p>
          <a:p>
            <a:pPr lvl="1" eaLnBrk="1"/>
            <a:r>
              <a:rPr lang="en-US" altLang="zh-CN" sz="2000" dirty="0" smtClean="0"/>
              <a:t>QDOS</a:t>
            </a:r>
            <a:r>
              <a:rPr lang="zh-CN" altLang="en-US" sz="2000" dirty="0" smtClean="0"/>
              <a:t>借用</a:t>
            </a:r>
            <a:r>
              <a:rPr lang="zh-CN" altLang="en-US" sz="2000" dirty="0"/>
              <a:t>了</a:t>
            </a:r>
            <a:r>
              <a:rPr lang="en-US" altLang="zh-CN" sz="2000" dirty="0">
                <a:solidFill>
                  <a:srgbClr val="7030A0"/>
                </a:solidFill>
              </a:rPr>
              <a:t>CM/P</a:t>
            </a:r>
            <a:r>
              <a:rPr lang="zh-CN" altLang="en-US" sz="2000" dirty="0"/>
              <a:t>操作系统的构想和</a:t>
            </a:r>
            <a:r>
              <a:rPr lang="zh-CN" altLang="en-US" sz="2000" dirty="0" smtClean="0"/>
              <a:t>名称，因此戏称为</a:t>
            </a:r>
            <a:r>
              <a:rPr lang="en-US" altLang="zh-CN" sz="2000" b="1" dirty="0">
                <a:solidFill>
                  <a:srgbClr val="0409E2"/>
                </a:solidFill>
              </a:rPr>
              <a:t>Quick and Dirty Operating System</a:t>
            </a:r>
          </a:p>
          <a:p>
            <a:pPr lvl="1" eaLnBrk="1"/>
            <a:endParaRPr lang="en-US" altLang="zh-CN" sz="1800" dirty="0"/>
          </a:p>
          <a:p>
            <a:pPr lvl="1" eaLnBrk="1"/>
            <a:endParaRPr lang="zh-CN" altLang="en-US" sz="1800"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2CC26BCF-661F-4156-B422-15D586453A37}"/>
              </a:ext>
            </a:extLst>
          </p:cNvPr>
          <p:cNvSpPr>
            <a:spLocks noGrp="1"/>
          </p:cNvSpPr>
          <p:nvPr>
            <p:ph type="title" idx="4294967295"/>
          </p:nvPr>
        </p:nvSpPr>
        <p:spPr>
          <a:xfrm>
            <a:off x="1116013" y="620713"/>
            <a:ext cx="7340600" cy="609600"/>
          </a:xfrm>
          <a:ln>
            <a:miter/>
          </a:ln>
        </p:spPr>
        <p:txBody>
          <a:bodyPr/>
          <a:lstStyle/>
          <a:p>
            <a:pPr>
              <a:defRPr/>
            </a:pPr>
            <a:r>
              <a:rPr lang="en-US" altLang="zh-CN" sz="3400" b="0" dirty="0">
                <a:solidFill>
                  <a:srgbClr val="7030A0"/>
                </a:solidFill>
                <a:effectLst>
                  <a:outerShdw blurRad="38100" dist="38100" dir="2700000" algn="tl">
                    <a:srgbClr val="C0C0C0"/>
                  </a:outerShdw>
                </a:effectLst>
                <a:latin typeface="楷体_GB2312" pitchFamily="1" charset="-122"/>
                <a:ea typeface="楷体_GB2312" pitchFamily="1" charset="-122"/>
              </a:rPr>
              <a:t>MS-DOS</a:t>
            </a:r>
            <a:r>
              <a:rPr lang="zh-CN" altLang="en-US" sz="3400" b="0" dirty="0">
                <a:solidFill>
                  <a:srgbClr val="7030A0"/>
                </a:solidFill>
                <a:effectLst>
                  <a:outerShdw blurRad="38100" dist="38100" dir="2700000" algn="tl">
                    <a:srgbClr val="C0C0C0"/>
                  </a:outerShdw>
                </a:effectLst>
                <a:latin typeface="楷体_GB2312" pitchFamily="1" charset="-122"/>
                <a:ea typeface="楷体_GB2312" pitchFamily="1" charset="-122"/>
              </a:rPr>
              <a:t>与</a:t>
            </a:r>
            <a:r>
              <a:rPr lang="en-US" altLang="zh-CN" sz="3400" b="0" dirty="0">
                <a:solidFill>
                  <a:srgbClr val="7030A0"/>
                </a:solidFill>
                <a:effectLst>
                  <a:outerShdw blurRad="38100" dist="38100" dir="2700000" algn="tl">
                    <a:srgbClr val="C0C0C0"/>
                  </a:outerShdw>
                </a:effectLst>
                <a:latin typeface="楷体_GB2312" pitchFamily="1" charset="-122"/>
                <a:ea typeface="楷体_GB2312" pitchFamily="1" charset="-122"/>
              </a:rPr>
              <a:t>IBM</a:t>
            </a:r>
            <a:r>
              <a:rPr lang="en-US" altLang="zh-CN" sz="3400" dirty="0">
                <a:solidFill>
                  <a:srgbClr val="7030A0"/>
                </a:solidFill>
                <a:effectLst>
                  <a:outerShdw blurRad="38100" dist="38100" dir="2700000" algn="tl">
                    <a:srgbClr val="C0C0C0"/>
                  </a:outerShdw>
                </a:effectLst>
                <a:latin typeface="楷体_GB2312" pitchFamily="1" charset="-122"/>
                <a:ea typeface="楷体_GB2312" pitchFamily="1" charset="-122"/>
              </a:rPr>
              <a:t> PC-</a:t>
            </a:r>
            <a:r>
              <a:rPr lang="zh-CN" altLang="en-US" sz="3400" dirty="0">
                <a:solidFill>
                  <a:srgbClr val="7030A0"/>
                </a:solidFill>
                <a:effectLst>
                  <a:outerShdw blurRad="38100" dist="38100" dir="2700000" algn="tl">
                    <a:srgbClr val="C0C0C0"/>
                  </a:outerShdw>
                </a:effectLst>
                <a:latin typeface="楷体_GB2312" pitchFamily="1" charset="-122"/>
                <a:ea typeface="楷体_GB2312" pitchFamily="1" charset="-122"/>
              </a:rPr>
              <a:t>DOS</a:t>
            </a:r>
          </a:p>
        </p:txBody>
      </p:sp>
      <p:sp>
        <p:nvSpPr>
          <p:cNvPr id="130051" name="Rectangle 3">
            <a:extLst>
              <a:ext uri="{FF2B5EF4-FFF2-40B4-BE49-F238E27FC236}">
                <a16:creationId xmlns:a16="http://schemas.microsoft.com/office/drawing/2014/main" id="{CE67980D-953E-46AA-9780-A67C9ECEEBBD}"/>
              </a:ext>
            </a:extLst>
          </p:cNvPr>
          <p:cNvSpPr>
            <a:spLocks noGrp="1" noChangeArrowheads="1"/>
          </p:cNvSpPr>
          <p:nvPr>
            <p:ph type="body" idx="4294967295"/>
          </p:nvPr>
        </p:nvSpPr>
        <p:spPr>
          <a:xfrm>
            <a:off x="684213" y="1700213"/>
            <a:ext cx="8208962" cy="4378325"/>
          </a:xfrm>
        </p:spPr>
        <p:txBody>
          <a:bodyPr/>
          <a:lstStyle/>
          <a:p>
            <a:pPr eaLnBrk="1"/>
            <a:r>
              <a:rPr lang="en-US" altLang="zh-CN" sz="2000" dirty="0" smtClean="0">
                <a:latin typeface="楷体_GB2312" pitchFamily="1" charset="-122"/>
                <a:ea typeface="楷体_GB2312" pitchFamily="1" charset="-122"/>
              </a:rPr>
              <a:t>PC</a:t>
            </a:r>
            <a:r>
              <a:rPr lang="zh-CN" altLang="en-US" sz="2000" dirty="0" smtClean="0">
                <a:latin typeface="楷体_GB2312" pitchFamily="1" charset="-122"/>
                <a:ea typeface="楷体_GB2312" pitchFamily="1" charset="-122"/>
              </a:rPr>
              <a:t>机的</a:t>
            </a:r>
            <a:r>
              <a:rPr lang="zh-CN" altLang="en-US" sz="2000" dirty="0">
                <a:latin typeface="楷体_GB2312" pitchFamily="1" charset="-122"/>
                <a:ea typeface="楷体_GB2312" pitchFamily="1" charset="-122"/>
              </a:rPr>
              <a:t>成功</a:t>
            </a:r>
            <a:r>
              <a:rPr lang="zh-CN" altLang="en-US" sz="2000" dirty="0" smtClean="0">
                <a:latin typeface="楷体_GB2312" pitchFamily="1" charset="-122"/>
                <a:ea typeface="楷体_GB2312" pitchFamily="1" charset="-122"/>
              </a:rPr>
              <a:t>，迫使</a:t>
            </a:r>
            <a:r>
              <a:rPr lang="zh-CN" altLang="en-US" sz="2000" b="1" dirty="0" smtClean="0">
                <a:solidFill>
                  <a:srgbClr val="7030A0"/>
                </a:solidFill>
                <a:latin typeface="楷体_GB2312" pitchFamily="1" charset="-122"/>
                <a:ea typeface="楷体_GB2312" pitchFamily="1" charset="-122"/>
              </a:rPr>
              <a:t>IBM</a:t>
            </a:r>
            <a:r>
              <a:rPr lang="zh-CN" altLang="en-US" sz="2000" dirty="0">
                <a:latin typeface="楷体_GB2312" pitchFamily="1" charset="-122"/>
                <a:ea typeface="楷体_GB2312" pitchFamily="1" charset="-122"/>
              </a:rPr>
              <a:t>采取紧急战略行动,决定要在1980年尽快生产出微型计算机，以应付挑战</a:t>
            </a:r>
          </a:p>
          <a:p>
            <a:pPr eaLnBrk="1"/>
            <a:r>
              <a:rPr lang="zh-CN" altLang="en-US" sz="2000" dirty="0" smtClean="0">
                <a:latin typeface="楷体_GB2312" pitchFamily="1" charset="-122"/>
                <a:ea typeface="楷体_GB2312" pitchFamily="1" charset="-122"/>
              </a:rPr>
              <a:t>当时</a:t>
            </a:r>
            <a:r>
              <a:rPr lang="en-US" altLang="zh-CN" sz="2000" dirty="0" smtClean="0">
                <a:solidFill>
                  <a:srgbClr val="7030A0"/>
                </a:solidFill>
                <a:latin typeface="楷体_GB2312" pitchFamily="1" charset="-122"/>
                <a:ea typeface="楷体_GB2312" pitchFamily="1" charset="-122"/>
              </a:rPr>
              <a:t>IBM</a:t>
            </a:r>
            <a:r>
              <a:rPr lang="zh-CN" altLang="en-US" sz="2000" dirty="0" smtClean="0">
                <a:solidFill>
                  <a:srgbClr val="006600"/>
                </a:solidFill>
                <a:latin typeface="楷体_GB2312" pitchFamily="1" charset="-122"/>
                <a:ea typeface="楷体_GB2312" pitchFamily="1" charset="-122"/>
              </a:rPr>
              <a:t>没有</a:t>
            </a:r>
            <a:r>
              <a:rPr lang="zh-CN" altLang="en-US" sz="2000" dirty="0">
                <a:solidFill>
                  <a:srgbClr val="006600"/>
                </a:solidFill>
                <a:latin typeface="楷体_GB2312" pitchFamily="1" charset="-122"/>
                <a:ea typeface="楷体_GB2312" pitchFamily="1" charset="-122"/>
              </a:rPr>
              <a:t>开发相应的操作系统</a:t>
            </a:r>
            <a:r>
              <a:rPr lang="zh-CN" altLang="en-US" sz="2000" dirty="0">
                <a:latin typeface="楷体_GB2312" pitchFamily="1" charset="-122"/>
                <a:ea typeface="楷体_GB2312" pitchFamily="1" charset="-122"/>
              </a:rPr>
              <a:t>，捷径就是与现有的操作系统配套</a:t>
            </a:r>
            <a:endParaRPr lang="en-US" altLang="zh-CN" sz="2000" dirty="0">
              <a:latin typeface="楷体_GB2312" pitchFamily="1" charset="-122"/>
              <a:ea typeface="楷体_GB2312" pitchFamily="1" charset="-122"/>
            </a:endParaRPr>
          </a:p>
          <a:p>
            <a:pPr eaLnBrk="1"/>
            <a:r>
              <a:rPr lang="zh-CN" altLang="en-US" sz="2000" b="1" dirty="0" smtClean="0">
                <a:solidFill>
                  <a:srgbClr val="000099"/>
                </a:solidFill>
                <a:latin typeface="楷体_GB2312" pitchFamily="1" charset="-122"/>
                <a:ea typeface="楷体_GB2312" pitchFamily="1" charset="-122"/>
              </a:rPr>
              <a:t>IBM</a:t>
            </a:r>
            <a:r>
              <a:rPr lang="zh-CN" altLang="en-US" sz="2000" b="1" dirty="0">
                <a:solidFill>
                  <a:srgbClr val="000099"/>
                </a:solidFill>
                <a:latin typeface="楷体_GB2312" pitchFamily="1" charset="-122"/>
                <a:ea typeface="楷体_GB2312" pitchFamily="1" charset="-122"/>
              </a:rPr>
              <a:t>公司洽谈 CP/M操作系统不</a:t>
            </a:r>
            <a:r>
              <a:rPr lang="zh-CN" altLang="en-US" sz="2000" b="1" dirty="0" smtClean="0">
                <a:solidFill>
                  <a:srgbClr val="000099"/>
                </a:solidFill>
                <a:latin typeface="楷体_GB2312" pitchFamily="1" charset="-122"/>
                <a:ea typeface="楷体_GB2312" pitchFamily="1" charset="-122"/>
              </a:rPr>
              <a:t>顺利</a:t>
            </a:r>
            <a:endParaRPr lang="en-US" altLang="zh-CN" sz="2000" b="1" dirty="0" smtClean="0">
              <a:solidFill>
                <a:srgbClr val="000099"/>
              </a:solidFill>
              <a:latin typeface="楷体_GB2312" pitchFamily="1" charset="-122"/>
              <a:ea typeface="楷体_GB2312" pitchFamily="1" charset="-122"/>
            </a:endParaRPr>
          </a:p>
          <a:p>
            <a:pPr lvl="1" eaLnBrk="1"/>
            <a:r>
              <a:rPr lang="zh-CN" altLang="en-US" sz="2000" dirty="0" smtClean="0">
                <a:latin typeface="楷体_GB2312" pitchFamily="1" charset="-122"/>
                <a:ea typeface="楷体_GB2312" pitchFamily="1" charset="-122"/>
              </a:rPr>
              <a:t>说法之一：</a:t>
            </a:r>
            <a:r>
              <a:rPr lang="zh-CN" altLang="en-US" sz="2000" dirty="0">
                <a:solidFill>
                  <a:srgbClr val="7030A0"/>
                </a:solidFill>
                <a:latin typeface="楷体_GB2312" pitchFamily="1" charset="-122"/>
                <a:ea typeface="楷体_GB2312" pitchFamily="1" charset="-122"/>
              </a:rPr>
              <a:t> Gary Kildall</a:t>
            </a:r>
            <a:r>
              <a:rPr lang="zh-CN" altLang="en-US" sz="2000" dirty="0" smtClean="0">
                <a:latin typeface="楷体_GB2312" pitchFamily="1" charset="-122"/>
                <a:ea typeface="楷体_GB2312" pitchFamily="1" charset="-122"/>
              </a:rPr>
              <a:t>这</a:t>
            </a:r>
            <a:r>
              <a:rPr lang="zh-CN" altLang="en-US" sz="2000" dirty="0">
                <a:latin typeface="楷体_GB2312" pitchFamily="1" charset="-122"/>
                <a:ea typeface="楷体_GB2312" pitchFamily="1" charset="-122"/>
              </a:rPr>
              <a:t>位电脑博士骄傲自大</a:t>
            </a:r>
            <a:r>
              <a:rPr lang="zh-CN" altLang="en-US" sz="2000" dirty="0" smtClean="0">
                <a:latin typeface="楷体_GB2312" pitchFamily="1" charset="-122"/>
                <a:ea typeface="楷体_GB2312" pitchFamily="1" charset="-122"/>
              </a:rPr>
              <a:t>，当</a:t>
            </a:r>
            <a:r>
              <a:rPr lang="en-US" altLang="zh-CN" sz="2000" dirty="0">
                <a:latin typeface="楷体_GB2312" pitchFamily="1" charset="-122"/>
                <a:ea typeface="楷体_GB2312" pitchFamily="1" charset="-122"/>
              </a:rPr>
              <a:t>IBM</a:t>
            </a:r>
            <a:r>
              <a:rPr lang="zh-CN" altLang="en-US" sz="2000" dirty="0">
                <a:latin typeface="楷体_GB2312" pitchFamily="1" charset="-122"/>
                <a:ea typeface="楷体_GB2312" pitchFamily="1" charset="-122"/>
              </a:rPr>
              <a:t>带着一生难遇的大生意找他时，他竟然驾着他的双引擎小</a:t>
            </a:r>
            <a:r>
              <a:rPr lang="zh-CN" altLang="en-US" sz="2000" dirty="0" smtClean="0">
                <a:latin typeface="楷体_GB2312" pitchFamily="1" charset="-122"/>
                <a:ea typeface="楷体_GB2312" pitchFamily="1" charset="-122"/>
              </a:rPr>
              <a:t>飞机去兜风，留下当律师</a:t>
            </a:r>
            <a:r>
              <a:rPr lang="zh-CN" altLang="en-US" sz="2000" dirty="0">
                <a:latin typeface="楷体_GB2312" pitchFamily="1" charset="-122"/>
                <a:ea typeface="楷体_GB2312" pitchFamily="1" charset="-122"/>
              </a:rPr>
              <a:t>的太太和</a:t>
            </a:r>
            <a:r>
              <a:rPr lang="en-US" altLang="zh-CN" sz="2000" dirty="0">
                <a:latin typeface="楷体_GB2312" pitchFamily="1" charset="-122"/>
                <a:ea typeface="楷体_GB2312" pitchFamily="1" charset="-122"/>
              </a:rPr>
              <a:t>IBM</a:t>
            </a:r>
            <a:r>
              <a:rPr lang="zh-CN" altLang="en-US" sz="2000" dirty="0" smtClean="0">
                <a:latin typeface="楷体_GB2312" pitchFamily="1" charset="-122"/>
                <a:ea typeface="楷体_GB2312" pitchFamily="1" charset="-122"/>
              </a:rPr>
              <a:t>打交道，他太太不同意</a:t>
            </a:r>
            <a:r>
              <a:rPr lang="en-US" altLang="zh-CN" sz="2000" dirty="0" smtClean="0">
                <a:latin typeface="楷体_GB2312" pitchFamily="1" charset="-122"/>
                <a:ea typeface="楷体_GB2312" pitchFamily="1" charset="-122"/>
              </a:rPr>
              <a:t>IBM</a:t>
            </a:r>
            <a:r>
              <a:rPr lang="zh-CN" altLang="en-US" sz="2000" dirty="0">
                <a:latin typeface="楷体_GB2312" pitchFamily="1" charset="-122"/>
                <a:ea typeface="楷体_GB2312" pitchFamily="1" charset="-122"/>
              </a:rPr>
              <a:t>一大堆不泄密的限制协议</a:t>
            </a:r>
            <a:r>
              <a:rPr lang="zh-CN" altLang="en-US" sz="2000" dirty="0" smtClean="0">
                <a:latin typeface="楷体_GB2312" pitchFamily="1" charset="-122"/>
                <a:ea typeface="楷体_GB2312" pitchFamily="1" charset="-122"/>
              </a:rPr>
              <a:t>，一天</a:t>
            </a:r>
            <a:r>
              <a:rPr lang="zh-CN" altLang="en-US" sz="2000" dirty="0">
                <a:latin typeface="楷体_GB2312" pitchFamily="1" charset="-122"/>
                <a:ea typeface="楷体_GB2312" pitchFamily="1" charset="-122"/>
              </a:rPr>
              <a:t>的大部分时间都花在讨价还价上，双方达成的唯一协议</a:t>
            </a:r>
            <a:r>
              <a:rPr lang="zh-CN" altLang="en-US" sz="2000" dirty="0" smtClean="0">
                <a:latin typeface="楷体_GB2312" pitchFamily="1" charset="-122"/>
                <a:ea typeface="楷体_GB2312" pitchFamily="1" charset="-122"/>
              </a:rPr>
              <a:t>就是不</a:t>
            </a:r>
            <a:r>
              <a:rPr lang="zh-CN" altLang="en-US" sz="2000" dirty="0">
                <a:latin typeface="楷体_GB2312" pitchFamily="1" charset="-122"/>
                <a:ea typeface="楷体_GB2312" pitchFamily="1" charset="-122"/>
              </a:rPr>
              <a:t>泄露</a:t>
            </a:r>
            <a:r>
              <a:rPr lang="en-US" altLang="zh-CN" sz="2000" dirty="0">
                <a:latin typeface="楷体_GB2312" pitchFamily="1" charset="-122"/>
                <a:ea typeface="楷体_GB2312" pitchFamily="1" charset="-122"/>
              </a:rPr>
              <a:t>IBM</a:t>
            </a:r>
            <a:r>
              <a:rPr lang="zh-CN" altLang="en-US" sz="2000" dirty="0">
                <a:latin typeface="楷体_GB2312" pitchFamily="1" charset="-122"/>
                <a:ea typeface="楷体_GB2312" pitchFamily="1" charset="-122"/>
              </a:rPr>
              <a:t>来访这件</a:t>
            </a:r>
            <a:r>
              <a:rPr lang="zh-CN" altLang="en-US" sz="2000" dirty="0" smtClean="0">
                <a:latin typeface="楷体_GB2312" pitchFamily="1" charset="-122"/>
                <a:ea typeface="楷体_GB2312" pitchFamily="1" charset="-122"/>
              </a:rPr>
              <a:t>事</a:t>
            </a:r>
            <a:endParaRPr lang="en-US" altLang="zh-CN" sz="2000" dirty="0" smtClean="0">
              <a:latin typeface="楷体_GB2312" pitchFamily="1" charset="-122"/>
              <a:ea typeface="楷体_GB2312" pitchFamily="1" charset="-122"/>
            </a:endParaRPr>
          </a:p>
          <a:p>
            <a:pPr lvl="1" eaLnBrk="1"/>
            <a:r>
              <a:rPr lang="zh-CN" altLang="en-US" sz="2000" dirty="0">
                <a:latin typeface="楷体_GB2312" pitchFamily="1" charset="-122"/>
                <a:ea typeface="楷体_GB2312" pitchFamily="1" charset="-122"/>
              </a:rPr>
              <a:t>但</a:t>
            </a:r>
            <a:r>
              <a:rPr lang="zh-CN" altLang="en-US" sz="2000" dirty="0" smtClean="0">
                <a:latin typeface="楷体_GB2312" pitchFamily="1" charset="-122"/>
                <a:ea typeface="楷体_GB2312" pitchFamily="1" charset="-122"/>
              </a:rPr>
              <a:t>基尔代尔否定</a:t>
            </a:r>
            <a:r>
              <a:rPr lang="zh-CN" altLang="en-US" sz="2000" dirty="0">
                <a:latin typeface="楷体_GB2312" pitchFamily="1" charset="-122"/>
                <a:ea typeface="楷体_GB2312" pitchFamily="1" charset="-122"/>
              </a:rPr>
              <a:t>这种说法，他说上午去处理一件紧急事务，下午</a:t>
            </a:r>
            <a:r>
              <a:rPr lang="en-US" altLang="zh-CN" sz="2000" dirty="0">
                <a:latin typeface="楷体_GB2312" pitchFamily="1" charset="-122"/>
                <a:ea typeface="楷体_GB2312" pitchFamily="1" charset="-122"/>
              </a:rPr>
              <a:t>3</a:t>
            </a:r>
            <a:r>
              <a:rPr lang="zh-CN" altLang="en-US" sz="2000" dirty="0">
                <a:latin typeface="楷体_GB2312" pitchFamily="1" charset="-122"/>
                <a:ea typeface="楷体_GB2312" pitchFamily="1" charset="-122"/>
              </a:rPr>
              <a:t>点就赶回来以便和</a:t>
            </a:r>
            <a:r>
              <a:rPr lang="en-US" altLang="zh-CN" sz="2000" dirty="0">
                <a:latin typeface="楷体_GB2312" pitchFamily="1" charset="-122"/>
                <a:ea typeface="楷体_GB2312" pitchFamily="1" charset="-122"/>
              </a:rPr>
              <a:t>IBM</a:t>
            </a:r>
            <a:r>
              <a:rPr lang="zh-CN" altLang="en-US" sz="2000" dirty="0">
                <a:latin typeface="楷体_GB2312" pitchFamily="1" charset="-122"/>
                <a:ea typeface="楷体_GB2312" pitchFamily="1" charset="-122"/>
              </a:rPr>
              <a:t>的人见面。对于</a:t>
            </a:r>
            <a:r>
              <a:rPr lang="en-US" altLang="zh-CN" sz="2000" dirty="0">
                <a:latin typeface="楷体_GB2312" pitchFamily="1" charset="-122"/>
                <a:ea typeface="楷体_GB2312" pitchFamily="1" charset="-122"/>
              </a:rPr>
              <a:t>IBM</a:t>
            </a:r>
            <a:r>
              <a:rPr lang="zh-CN" altLang="en-US" sz="2000" dirty="0">
                <a:latin typeface="楷体_GB2312" pitchFamily="1" charset="-122"/>
                <a:ea typeface="楷体_GB2312" pitchFamily="1" charset="-122"/>
              </a:rPr>
              <a:t>要签署的文件，他赞同妻子的做法</a:t>
            </a:r>
            <a:endParaRPr lang="en-US" altLang="zh-CN" sz="2000" dirty="0">
              <a:latin typeface="楷体_GB2312" pitchFamily="1" charset="-122"/>
              <a:ea typeface="楷体_GB2312" pitchFamily="1" charset="-122"/>
            </a:endParaRPr>
          </a:p>
        </p:txBody>
      </p:sp>
    </p:spTree>
    <p:extLst>
      <p:ext uri="{BB962C8B-B14F-4D97-AF65-F5344CB8AC3E}">
        <p14:creationId xmlns:p14="http://schemas.microsoft.com/office/powerpoint/2010/main" val="292854438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190A33BA-29B2-4489-9999-DA228038CD9F}"/>
              </a:ext>
            </a:extLst>
          </p:cNvPr>
          <p:cNvSpPr>
            <a:spLocks noGrp="1"/>
          </p:cNvSpPr>
          <p:nvPr>
            <p:ph type="title" idx="4294967295"/>
          </p:nvPr>
        </p:nvSpPr>
        <p:spPr>
          <a:ln>
            <a:miter/>
          </a:ln>
        </p:spPr>
        <p:txBody>
          <a:bodyPr/>
          <a:lstStyle/>
          <a:p>
            <a:pPr eaLnBrk="1" hangingPunct="1">
              <a:defRPr/>
            </a:pPr>
            <a:r>
              <a:rPr lang="zh-CN" altLang="en-US" sz="2800" noProof="1" smtClean="0">
                <a:solidFill>
                  <a:srgbClr val="0000FF"/>
                </a:solidFill>
                <a:effectLst>
                  <a:outerShdw blurRad="38100" dist="38100" dir="2700000">
                    <a:srgbClr val="C0C0C0"/>
                  </a:outerShdw>
                </a:effectLst>
                <a:latin typeface="华文隶书" pitchFamily="2" charset="-122"/>
                <a:ea typeface="华文隶书" pitchFamily="2" charset="-122"/>
              </a:rPr>
              <a:t>简单的监控程序（</a:t>
            </a:r>
            <a:r>
              <a:rPr lang="en-US" altLang="zh-CN" sz="2800" noProof="1" smtClean="0">
                <a:solidFill>
                  <a:srgbClr val="0000FF"/>
                </a:solidFill>
                <a:effectLst>
                  <a:outerShdw blurRad="38100" dist="38100" dir="2700000">
                    <a:srgbClr val="C0C0C0"/>
                  </a:outerShdw>
                </a:effectLst>
                <a:latin typeface="华文隶书" pitchFamily="2" charset="-122"/>
                <a:ea typeface="华文隶书" pitchFamily="2" charset="-122"/>
              </a:rPr>
              <a:t>monitor</a:t>
            </a:r>
            <a:r>
              <a:rPr lang="zh-CN" altLang="en-US" sz="2800" noProof="1" smtClean="0">
                <a:solidFill>
                  <a:srgbClr val="0000FF"/>
                </a:solidFill>
                <a:effectLst>
                  <a:outerShdw blurRad="38100" dist="38100" dir="2700000">
                    <a:srgbClr val="C0C0C0"/>
                  </a:outerShdw>
                </a:effectLst>
                <a:latin typeface="华文隶书" pitchFamily="2" charset="-122"/>
                <a:ea typeface="华文隶书" pitchFamily="2" charset="-122"/>
              </a:rPr>
              <a:t>）</a:t>
            </a:r>
            <a:r>
              <a:rPr lang="en-US" altLang="zh-CN" sz="2800" noProof="1" smtClean="0">
                <a:solidFill>
                  <a:srgbClr val="0000FF"/>
                </a:solidFill>
                <a:effectLst>
                  <a:outerShdw blurRad="38100" dist="38100" dir="2700000">
                    <a:srgbClr val="C0C0C0"/>
                  </a:outerShdw>
                </a:effectLst>
                <a:latin typeface="华文隶书" pitchFamily="2" charset="-122"/>
                <a:ea typeface="华文隶书" pitchFamily="2" charset="-122"/>
              </a:rPr>
              <a:t>+</a:t>
            </a:r>
            <a:r>
              <a:rPr lang="zh-CN" altLang="en-US" sz="2800" noProof="1" smtClean="0">
                <a:solidFill>
                  <a:srgbClr val="0000FF"/>
                </a:solidFill>
                <a:effectLst>
                  <a:outerShdw blurRad="38100" dist="38100" dir="2700000">
                    <a:srgbClr val="C0C0C0"/>
                  </a:outerShdw>
                </a:effectLst>
                <a:latin typeface="华文隶书" pitchFamily="2" charset="-122"/>
                <a:ea typeface="华文隶书" pitchFamily="2" charset="-122"/>
              </a:rPr>
              <a:t>人工操作</a:t>
            </a:r>
            <a:endParaRPr lang="zh-CN" altLang="en-US" sz="2800" noProof="1">
              <a:solidFill>
                <a:srgbClr val="0000FF"/>
              </a:solidFill>
              <a:effectLst>
                <a:outerShdw blurRad="38100" dist="38100" dir="2700000">
                  <a:srgbClr val="C0C0C0"/>
                </a:outerShdw>
              </a:effectLst>
              <a:latin typeface="华文隶书" pitchFamily="2" charset="-122"/>
              <a:ea typeface="华文隶书" pitchFamily="2" charset="-122"/>
            </a:endParaRPr>
          </a:p>
        </p:txBody>
      </p:sp>
      <p:sp>
        <p:nvSpPr>
          <p:cNvPr id="100355" name="Rectangle 3">
            <a:extLst>
              <a:ext uri="{FF2B5EF4-FFF2-40B4-BE49-F238E27FC236}">
                <a16:creationId xmlns:a16="http://schemas.microsoft.com/office/drawing/2014/main" id="{719504D7-86E8-4B15-85D6-47A71420FE7A}"/>
              </a:ext>
            </a:extLst>
          </p:cNvPr>
          <p:cNvSpPr>
            <a:spLocks noGrp="1" noChangeArrowheads="1"/>
          </p:cNvSpPr>
          <p:nvPr>
            <p:ph type="body" idx="4294967295"/>
          </p:nvPr>
        </p:nvSpPr>
        <p:spPr>
          <a:xfrm>
            <a:off x="412951" y="1096662"/>
            <a:ext cx="5836929" cy="2969311"/>
          </a:xfrm>
        </p:spPr>
        <p:txBody>
          <a:bodyPr/>
          <a:lstStyle/>
          <a:p>
            <a:pPr algn="just" eaLnBrk="1" hangingPunct="1">
              <a:lnSpc>
                <a:spcPct val="140000"/>
              </a:lnSpc>
            </a:pPr>
            <a:r>
              <a:rPr lang="zh-CN" altLang="en-US" sz="2000" dirty="0" smtClean="0">
                <a:solidFill>
                  <a:srgbClr val="FF0000"/>
                </a:solidFill>
              </a:rPr>
              <a:t>工作</a:t>
            </a:r>
            <a:r>
              <a:rPr lang="zh-CN" altLang="en-US" sz="2000" dirty="0">
                <a:solidFill>
                  <a:srgbClr val="FF0000"/>
                </a:solidFill>
              </a:rPr>
              <a:t>流程</a:t>
            </a:r>
            <a:r>
              <a:rPr lang="zh-CN" altLang="en-US" sz="2000" dirty="0" smtClean="0"/>
              <a:t>：</a:t>
            </a:r>
            <a:endParaRPr lang="zh-CN" altLang="en-US" sz="2000" dirty="0"/>
          </a:p>
        </p:txBody>
      </p:sp>
      <p:sp>
        <p:nvSpPr>
          <p:cNvPr id="6" name="日期占位符 4">
            <a:extLst>
              <a:ext uri="{FF2B5EF4-FFF2-40B4-BE49-F238E27FC236}">
                <a16:creationId xmlns:a16="http://schemas.microsoft.com/office/drawing/2014/main" id="{DB82585A-ADC0-40D9-A832-7C103B862601}"/>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0E0C3B7-CDE7-43C9-B797-351266827CBE}"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dirty="0">
              <a:latin typeface="Helvetica" panose="020B0604020202020204" pitchFamily="34" charset="0"/>
            </a:endParaRPr>
          </a:p>
        </p:txBody>
      </p:sp>
      <p:pic>
        <p:nvPicPr>
          <p:cNvPr id="4" name="图片 3"/>
          <p:cNvPicPr>
            <a:picLocks noChangeAspect="1"/>
          </p:cNvPicPr>
          <p:nvPr/>
        </p:nvPicPr>
        <p:blipFill>
          <a:blip r:embed="rId2"/>
          <a:stretch>
            <a:fillRect/>
          </a:stretch>
        </p:blipFill>
        <p:spPr>
          <a:xfrm>
            <a:off x="1104900" y="1721571"/>
            <a:ext cx="3581400" cy="2047875"/>
          </a:xfrm>
          <a:prstGeom prst="rect">
            <a:avLst/>
          </a:prstGeom>
        </p:spPr>
      </p:pic>
      <p:sp>
        <p:nvSpPr>
          <p:cNvPr id="5" name="AutoShape 2" descr="https://i0.hdslb.com/bfs/article/4248702288f187bf8c2b269a8f74ad47da39255f.png@!web-article-pic.av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p:cNvPicPr>
            <a:picLocks noChangeAspect="1"/>
          </p:cNvPicPr>
          <p:nvPr/>
        </p:nvPicPr>
        <p:blipFill>
          <a:blip r:embed="rId3"/>
          <a:stretch>
            <a:fillRect/>
          </a:stretch>
        </p:blipFill>
        <p:spPr>
          <a:xfrm>
            <a:off x="4861646" y="1721571"/>
            <a:ext cx="3133725" cy="2676525"/>
          </a:xfrm>
          <a:prstGeom prst="rect">
            <a:avLst/>
          </a:prstGeom>
        </p:spPr>
      </p:pic>
    </p:spTree>
    <p:extLst>
      <p:ext uri="{BB962C8B-B14F-4D97-AF65-F5344CB8AC3E}">
        <p14:creationId xmlns:p14="http://schemas.microsoft.com/office/powerpoint/2010/main" val="347721923"/>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2CC26BCF-661F-4156-B422-15D586453A37}"/>
              </a:ext>
            </a:extLst>
          </p:cNvPr>
          <p:cNvSpPr>
            <a:spLocks noGrp="1"/>
          </p:cNvSpPr>
          <p:nvPr>
            <p:ph type="title" idx="4294967295"/>
          </p:nvPr>
        </p:nvSpPr>
        <p:spPr>
          <a:xfrm>
            <a:off x="1116013" y="620713"/>
            <a:ext cx="7340600" cy="609600"/>
          </a:xfrm>
          <a:ln>
            <a:miter/>
          </a:ln>
        </p:spPr>
        <p:txBody>
          <a:bodyPr/>
          <a:lstStyle/>
          <a:p>
            <a:pPr>
              <a:defRPr/>
            </a:pPr>
            <a:r>
              <a:rPr lang="en-US" altLang="zh-CN" sz="3400" b="0" dirty="0">
                <a:solidFill>
                  <a:srgbClr val="7030A0"/>
                </a:solidFill>
                <a:effectLst>
                  <a:outerShdw blurRad="38100" dist="38100" dir="2700000" algn="tl">
                    <a:srgbClr val="C0C0C0"/>
                  </a:outerShdw>
                </a:effectLst>
                <a:latin typeface="楷体_GB2312" pitchFamily="1" charset="-122"/>
                <a:ea typeface="楷体_GB2312" pitchFamily="1" charset="-122"/>
              </a:rPr>
              <a:t>MS-DOS</a:t>
            </a:r>
            <a:r>
              <a:rPr lang="zh-CN" altLang="en-US" sz="3400" b="0" dirty="0">
                <a:solidFill>
                  <a:srgbClr val="7030A0"/>
                </a:solidFill>
                <a:effectLst>
                  <a:outerShdw blurRad="38100" dist="38100" dir="2700000" algn="tl">
                    <a:srgbClr val="C0C0C0"/>
                  </a:outerShdw>
                </a:effectLst>
                <a:latin typeface="楷体_GB2312" pitchFamily="1" charset="-122"/>
                <a:ea typeface="楷体_GB2312" pitchFamily="1" charset="-122"/>
              </a:rPr>
              <a:t>与</a:t>
            </a:r>
            <a:r>
              <a:rPr lang="en-US" altLang="zh-CN" sz="3400" b="0" dirty="0">
                <a:solidFill>
                  <a:srgbClr val="7030A0"/>
                </a:solidFill>
                <a:effectLst>
                  <a:outerShdw blurRad="38100" dist="38100" dir="2700000" algn="tl">
                    <a:srgbClr val="C0C0C0"/>
                  </a:outerShdw>
                </a:effectLst>
                <a:latin typeface="楷体_GB2312" pitchFamily="1" charset="-122"/>
                <a:ea typeface="楷体_GB2312" pitchFamily="1" charset="-122"/>
              </a:rPr>
              <a:t>IBM</a:t>
            </a:r>
            <a:r>
              <a:rPr lang="en-US" altLang="zh-CN" sz="3400" dirty="0">
                <a:solidFill>
                  <a:srgbClr val="7030A0"/>
                </a:solidFill>
                <a:effectLst>
                  <a:outerShdw blurRad="38100" dist="38100" dir="2700000" algn="tl">
                    <a:srgbClr val="C0C0C0"/>
                  </a:outerShdw>
                </a:effectLst>
                <a:latin typeface="楷体_GB2312" pitchFamily="1" charset="-122"/>
                <a:ea typeface="楷体_GB2312" pitchFamily="1" charset="-122"/>
              </a:rPr>
              <a:t> PC-</a:t>
            </a:r>
            <a:r>
              <a:rPr lang="zh-CN" altLang="en-US" sz="3400" dirty="0">
                <a:solidFill>
                  <a:srgbClr val="7030A0"/>
                </a:solidFill>
                <a:effectLst>
                  <a:outerShdw blurRad="38100" dist="38100" dir="2700000" algn="tl">
                    <a:srgbClr val="C0C0C0"/>
                  </a:outerShdw>
                </a:effectLst>
                <a:latin typeface="楷体_GB2312" pitchFamily="1" charset="-122"/>
                <a:ea typeface="楷体_GB2312" pitchFamily="1" charset="-122"/>
              </a:rPr>
              <a:t>DOS</a:t>
            </a:r>
          </a:p>
        </p:txBody>
      </p:sp>
      <p:sp>
        <p:nvSpPr>
          <p:cNvPr id="130051" name="Rectangle 3">
            <a:extLst>
              <a:ext uri="{FF2B5EF4-FFF2-40B4-BE49-F238E27FC236}">
                <a16:creationId xmlns:a16="http://schemas.microsoft.com/office/drawing/2014/main" id="{CE67980D-953E-46AA-9780-A67C9ECEEBBD}"/>
              </a:ext>
            </a:extLst>
          </p:cNvPr>
          <p:cNvSpPr>
            <a:spLocks noGrp="1" noChangeArrowheads="1"/>
          </p:cNvSpPr>
          <p:nvPr>
            <p:ph type="body" idx="4294967295"/>
          </p:nvPr>
        </p:nvSpPr>
        <p:spPr>
          <a:xfrm>
            <a:off x="681832" y="1386176"/>
            <a:ext cx="8208962" cy="4378325"/>
          </a:xfrm>
        </p:spPr>
        <p:txBody>
          <a:bodyPr/>
          <a:lstStyle/>
          <a:p>
            <a:pPr eaLnBrk="1"/>
            <a:r>
              <a:rPr lang="en-US" altLang="zh-CN" sz="2000" dirty="0">
                <a:latin typeface="楷体_GB2312" pitchFamily="1" charset="-122"/>
                <a:ea typeface="楷体_GB2312" pitchFamily="1" charset="-122"/>
              </a:rPr>
              <a:t>IBM</a:t>
            </a:r>
            <a:r>
              <a:rPr lang="zh-CN" altLang="en-US" sz="2000" dirty="0">
                <a:latin typeface="楷体_GB2312" pitchFamily="1" charset="-122"/>
                <a:ea typeface="楷体_GB2312" pitchFamily="1" charset="-122"/>
              </a:rPr>
              <a:t>没能</a:t>
            </a:r>
            <a:r>
              <a:rPr lang="zh-CN" altLang="en-US" sz="2000" dirty="0" smtClean="0">
                <a:latin typeface="楷体_GB2312" pitchFamily="1" charset="-122"/>
                <a:ea typeface="楷体_GB2312" pitchFamily="1" charset="-122"/>
              </a:rPr>
              <a:t>与</a:t>
            </a:r>
            <a:r>
              <a:rPr lang="zh-CN" altLang="en-US" sz="2000" dirty="0">
                <a:solidFill>
                  <a:srgbClr val="7030A0"/>
                </a:solidFill>
                <a:latin typeface="楷体_GB2312" pitchFamily="1" charset="-122"/>
                <a:ea typeface="楷体_GB2312" pitchFamily="1" charset="-122"/>
              </a:rPr>
              <a:t>Gary Kildall</a:t>
            </a:r>
            <a:r>
              <a:rPr lang="zh-CN" altLang="en-US" sz="2000" dirty="0" smtClean="0">
                <a:latin typeface="楷体_GB2312" pitchFamily="1" charset="-122"/>
                <a:ea typeface="楷体_GB2312" pitchFamily="1" charset="-122"/>
              </a:rPr>
              <a:t>达成协议，</a:t>
            </a:r>
            <a:r>
              <a:rPr lang="zh-CN" altLang="en-US" sz="2000" dirty="0">
                <a:solidFill>
                  <a:srgbClr val="C00000"/>
                </a:solidFill>
                <a:latin typeface="楷体_GB2312" pitchFamily="1" charset="-122"/>
                <a:ea typeface="楷体_GB2312" pitchFamily="1" charset="-122"/>
              </a:rPr>
              <a:t>盖茨</a:t>
            </a:r>
            <a:r>
              <a:rPr lang="zh-CN" altLang="en-US" sz="2000" dirty="0">
                <a:solidFill>
                  <a:srgbClr val="0070C0"/>
                </a:solidFill>
                <a:latin typeface="楷体_GB2312" pitchFamily="1" charset="-122"/>
                <a:ea typeface="楷体_GB2312" pitchFamily="1" charset="-122"/>
              </a:rPr>
              <a:t>就自告奋勇揽下了这笔</a:t>
            </a:r>
            <a:r>
              <a:rPr lang="zh-CN" altLang="en-US" sz="2000" dirty="0" smtClean="0">
                <a:solidFill>
                  <a:srgbClr val="0070C0"/>
                </a:solidFill>
                <a:latin typeface="楷体_GB2312" pitchFamily="1" charset="-122"/>
                <a:ea typeface="楷体_GB2312" pitchFamily="1" charset="-122"/>
              </a:rPr>
              <a:t>生意</a:t>
            </a:r>
            <a:r>
              <a:rPr lang="zh-CN" altLang="en-US" sz="2000" dirty="0" smtClean="0">
                <a:latin typeface="楷体_GB2312" pitchFamily="1" charset="-122"/>
                <a:ea typeface="楷体_GB2312" pitchFamily="1" charset="-122"/>
              </a:rPr>
              <a:t>，机遇</a:t>
            </a:r>
            <a:r>
              <a:rPr lang="zh-CN" altLang="en-US" sz="2000" dirty="0">
                <a:latin typeface="楷体_GB2312" pitchFamily="1" charset="-122"/>
                <a:ea typeface="楷体_GB2312" pitchFamily="1" charset="-122"/>
              </a:rPr>
              <a:t>落到了微软公司</a:t>
            </a:r>
          </a:p>
          <a:p>
            <a:pPr eaLnBrk="1"/>
            <a:r>
              <a:rPr lang="zh-CN" altLang="en-US" sz="2000" dirty="0">
                <a:latin typeface="楷体_GB2312" pitchFamily="1" charset="-122"/>
                <a:ea typeface="楷体_GB2312" pitchFamily="1" charset="-122"/>
              </a:rPr>
              <a:t>在关键时刻，开发新操作系统时间和人手上已经不可能，</a:t>
            </a:r>
            <a:r>
              <a:rPr lang="zh-CN" altLang="en-US" sz="2000" dirty="0">
                <a:solidFill>
                  <a:srgbClr val="0070C0"/>
                </a:solidFill>
                <a:latin typeface="楷体_GB2312" pitchFamily="1" charset="-122"/>
                <a:ea typeface="楷体_GB2312" pitchFamily="1" charset="-122"/>
              </a:rPr>
              <a:t>微软</a:t>
            </a:r>
            <a:r>
              <a:rPr lang="zh-CN" altLang="en-US" sz="2000" dirty="0">
                <a:latin typeface="楷体_GB2312" pitchFamily="1" charset="-122"/>
                <a:ea typeface="楷体_GB2312" pitchFamily="1" charset="-122"/>
              </a:rPr>
              <a:t>找到</a:t>
            </a:r>
            <a:r>
              <a:rPr lang="zh-CN" altLang="en-US" sz="2000" b="1" dirty="0">
                <a:latin typeface="楷体_GB2312" pitchFamily="1" charset="-122"/>
                <a:ea typeface="楷体_GB2312" pitchFamily="1" charset="-122"/>
              </a:rPr>
              <a:t>西雅图计算机产品公司</a:t>
            </a:r>
            <a:r>
              <a:rPr lang="zh-CN" altLang="en-US" sz="2000" dirty="0">
                <a:latin typeface="楷体_GB2312" pitchFamily="1" charset="-122"/>
                <a:ea typeface="楷体_GB2312" pitchFamily="1" charset="-122"/>
              </a:rPr>
              <a:t>，达成</a:t>
            </a:r>
            <a:r>
              <a:rPr lang="zh-CN" altLang="en-US" sz="2000" b="1" u="sng" dirty="0">
                <a:solidFill>
                  <a:srgbClr val="C00000"/>
                </a:solidFill>
                <a:latin typeface="楷体_GB2312" pitchFamily="1" charset="-122"/>
                <a:ea typeface="楷体_GB2312" pitchFamily="1" charset="-122"/>
              </a:rPr>
              <a:t>由</a:t>
            </a:r>
            <a:r>
              <a:rPr lang="zh-CN" altLang="en-US" sz="2000" b="1" u="sng" dirty="0">
                <a:solidFill>
                  <a:srgbClr val="0409E2"/>
                </a:solidFill>
                <a:latin typeface="楷体_GB2312" pitchFamily="1" charset="-122"/>
                <a:ea typeface="楷体_GB2312" pitchFamily="1" charset="-122"/>
              </a:rPr>
              <a:t>微软</a:t>
            </a:r>
            <a:r>
              <a:rPr lang="zh-CN" altLang="en-US" sz="2000" b="1" u="sng" dirty="0">
                <a:solidFill>
                  <a:srgbClr val="006600"/>
                </a:solidFill>
                <a:latin typeface="楷体_GB2312" pitchFamily="1" charset="-122"/>
                <a:ea typeface="楷体_GB2312" pitchFamily="1" charset="-122"/>
              </a:rPr>
              <a:t>经销</a:t>
            </a:r>
            <a:r>
              <a:rPr lang="zh-CN" altLang="en-US" sz="2000" dirty="0">
                <a:solidFill>
                  <a:srgbClr val="7030A0"/>
                </a:solidFill>
                <a:latin typeface="楷体_GB2312" pitchFamily="1" charset="-122"/>
                <a:ea typeface="楷体_GB2312" pitchFamily="1" charset="-122"/>
              </a:rPr>
              <a:t>西雅图计算机产品公司</a:t>
            </a:r>
            <a:r>
              <a:rPr lang="zh-CN" altLang="en-US" sz="2000" dirty="0">
                <a:latin typeface="楷体_GB2312" pitchFamily="1" charset="-122"/>
                <a:ea typeface="楷体_GB2312" pitchFamily="1" charset="-122"/>
              </a:rPr>
              <a:t>的</a:t>
            </a:r>
            <a:r>
              <a:rPr lang="zh-CN" altLang="en-US" sz="2000" b="1" dirty="0">
                <a:solidFill>
                  <a:srgbClr val="C00000"/>
                </a:solidFill>
                <a:latin typeface="楷体_GB2312" pitchFamily="1" charset="-122"/>
                <a:ea typeface="楷体_GB2312" pitchFamily="1" charset="-122"/>
              </a:rPr>
              <a:t>QDOS</a:t>
            </a:r>
            <a:r>
              <a:rPr lang="zh-CN" altLang="en-US" sz="2000" dirty="0">
                <a:latin typeface="楷体_GB2312" pitchFamily="1" charset="-122"/>
                <a:ea typeface="楷体_GB2312" pitchFamily="1" charset="-122"/>
              </a:rPr>
              <a:t>操作系统的协议</a:t>
            </a:r>
          </a:p>
          <a:p>
            <a:pPr lvl="1" eaLnBrk="1"/>
            <a:r>
              <a:rPr lang="zh-CN" altLang="en-US" sz="1800" b="1" dirty="0" smtClean="0">
                <a:latin typeface="楷体_GB2312" pitchFamily="1" charset="-122"/>
                <a:ea typeface="楷体_GB2312" pitchFamily="1" charset="-122"/>
              </a:rPr>
              <a:t>微软付</a:t>
            </a:r>
            <a:r>
              <a:rPr lang="zh-CN" altLang="en-US" sz="1800" b="1" dirty="0">
                <a:latin typeface="楷体_GB2312" pitchFamily="1" charset="-122"/>
                <a:ea typeface="楷体_GB2312" pitchFamily="1" charset="-122"/>
              </a:rPr>
              <a:t>了大约</a:t>
            </a:r>
            <a:r>
              <a:rPr lang="en-US" altLang="zh-CN" sz="1800" b="1" dirty="0">
                <a:latin typeface="楷体_GB2312" pitchFamily="1" charset="-122"/>
                <a:ea typeface="楷体_GB2312" pitchFamily="1" charset="-122"/>
              </a:rPr>
              <a:t>7.5</a:t>
            </a:r>
            <a:r>
              <a:rPr lang="zh-CN" altLang="en-US" sz="1800" b="1" dirty="0">
                <a:latin typeface="楷体_GB2312" pitchFamily="1" charset="-122"/>
                <a:ea typeface="楷体_GB2312" pitchFamily="1" charset="-122"/>
              </a:rPr>
              <a:t>万美元，连人带产品一起买下</a:t>
            </a:r>
            <a:r>
              <a:rPr lang="zh-CN" altLang="en-US" sz="1800" b="1" dirty="0" smtClean="0">
                <a:latin typeface="楷体_GB2312" pitchFamily="1" charset="-122"/>
                <a:ea typeface="楷体_GB2312" pitchFamily="1" charset="-122"/>
              </a:rPr>
              <a:t>，</a:t>
            </a:r>
            <a:r>
              <a:rPr lang="zh-CN" altLang="en-US" sz="1800" b="1" dirty="0" smtClean="0">
                <a:solidFill>
                  <a:srgbClr val="021E5E"/>
                </a:solidFill>
                <a:latin typeface="楷体_GB2312" pitchFamily="1" charset="-122"/>
                <a:ea typeface="楷体_GB2312" pitchFamily="1" charset="-122"/>
              </a:rPr>
              <a:t>并</a:t>
            </a:r>
            <a:r>
              <a:rPr lang="zh-CN" altLang="en-US" sz="1800" b="1" dirty="0">
                <a:solidFill>
                  <a:srgbClr val="021E5E"/>
                </a:solidFill>
                <a:latin typeface="楷体_GB2312" pitchFamily="1" charset="-122"/>
                <a:ea typeface="楷体_GB2312" pitchFamily="1" charset="-122"/>
              </a:rPr>
              <a:t>倒手给了</a:t>
            </a:r>
            <a:r>
              <a:rPr lang="en-US" altLang="zh-CN" sz="1800" b="1" dirty="0">
                <a:solidFill>
                  <a:srgbClr val="021E5E"/>
                </a:solidFill>
                <a:latin typeface="楷体_GB2312" pitchFamily="1" charset="-122"/>
                <a:ea typeface="楷体_GB2312" pitchFamily="1" charset="-122"/>
              </a:rPr>
              <a:t>IBM</a:t>
            </a:r>
          </a:p>
          <a:p>
            <a:pPr eaLnBrk="1"/>
            <a:r>
              <a:rPr lang="zh-CN" altLang="en-US" sz="2000" dirty="0" smtClean="0">
                <a:latin typeface="楷体_GB2312" pitchFamily="1" charset="-122"/>
                <a:ea typeface="楷体_GB2312" pitchFamily="1" charset="-122"/>
              </a:rPr>
              <a:t>当时</a:t>
            </a:r>
            <a:r>
              <a:rPr lang="zh-CN" altLang="en-US" sz="2000" dirty="0">
                <a:latin typeface="楷体_GB2312" pitchFamily="1" charset="-122"/>
                <a:ea typeface="楷体_GB2312" pitchFamily="1" charset="-122"/>
              </a:rPr>
              <a:t>西雅图公司并</a:t>
            </a:r>
            <a:r>
              <a:rPr lang="zh-CN" altLang="en-US" sz="2000" dirty="0" smtClean="0">
                <a:latin typeface="楷体_GB2312" pitchFamily="1" charset="-122"/>
                <a:ea typeface="楷体_GB2312" pitchFamily="1" charset="-122"/>
              </a:rPr>
              <a:t>不知道微软会将</a:t>
            </a:r>
            <a:r>
              <a:rPr lang="zh-CN" altLang="en-US" sz="2000" dirty="0" smtClean="0">
                <a:solidFill>
                  <a:srgbClr val="7030A0"/>
                </a:solidFill>
                <a:latin typeface="楷体_GB2312" pitchFamily="1" charset="-122"/>
                <a:ea typeface="楷体_GB2312" pitchFamily="1" charset="-122"/>
              </a:rPr>
              <a:t>QDOS</a:t>
            </a:r>
            <a:r>
              <a:rPr lang="zh-CN" altLang="en-US" sz="2000" dirty="0" smtClean="0">
                <a:latin typeface="楷体_GB2312" pitchFamily="1" charset="-122"/>
                <a:ea typeface="楷体_GB2312" pitchFamily="1" charset="-122"/>
              </a:rPr>
              <a:t>转卖给</a:t>
            </a:r>
            <a:r>
              <a:rPr lang="zh-CN" altLang="en-US" sz="2000" dirty="0">
                <a:latin typeface="楷体_GB2312" pitchFamily="1" charset="-122"/>
                <a:ea typeface="楷体_GB2312" pitchFamily="1" charset="-122"/>
              </a:rPr>
              <a:t>IBM，否则历史将会怎样演变，谁也无法</a:t>
            </a:r>
            <a:r>
              <a:rPr lang="zh-CN" altLang="en-US" sz="2000" dirty="0" smtClean="0">
                <a:latin typeface="楷体_GB2312" pitchFamily="1" charset="-122"/>
                <a:ea typeface="楷体_GB2312" pitchFamily="1" charset="-122"/>
              </a:rPr>
              <a:t>知晓</a:t>
            </a:r>
            <a:endParaRPr lang="en-US" altLang="zh-CN" sz="2000" dirty="0" smtClean="0">
              <a:latin typeface="楷体_GB2312" pitchFamily="1" charset="-122"/>
              <a:ea typeface="楷体_GB2312" pitchFamily="1" charset="-122"/>
            </a:endParaRPr>
          </a:p>
          <a:p>
            <a:pPr eaLnBrk="1">
              <a:lnSpc>
                <a:spcPct val="90000"/>
              </a:lnSpc>
              <a:spcAft>
                <a:spcPts val="300"/>
              </a:spcAft>
            </a:pPr>
            <a:r>
              <a:rPr lang="en-US" altLang="zh-CN" sz="2000" b="1" dirty="0">
                <a:solidFill>
                  <a:srgbClr val="0409E2"/>
                </a:solidFill>
                <a:latin typeface="楷体_GB2312" pitchFamily="1" charset="-122"/>
                <a:ea typeface="楷体_GB2312" pitchFamily="1" charset="-122"/>
              </a:rPr>
              <a:t>IBM</a:t>
            </a:r>
            <a:r>
              <a:rPr lang="zh-CN" altLang="en-US" sz="2000" b="1" dirty="0">
                <a:latin typeface="楷体_GB2312" pitchFamily="1" charset="-122"/>
                <a:ea typeface="楷体_GB2312" pitchFamily="1" charset="-122"/>
              </a:rPr>
              <a:t>基于</a:t>
            </a:r>
            <a:r>
              <a:rPr lang="en-US" altLang="zh-CN" sz="2000" b="1" dirty="0">
                <a:solidFill>
                  <a:srgbClr val="0070C0"/>
                </a:solidFill>
                <a:latin typeface="楷体_GB2312" pitchFamily="1" charset="-122"/>
                <a:ea typeface="楷体_GB2312" pitchFamily="1" charset="-122"/>
              </a:rPr>
              <a:t>QDOS</a:t>
            </a:r>
            <a:r>
              <a:rPr lang="zh-CN" altLang="en-US" sz="2000" b="1" dirty="0">
                <a:latin typeface="楷体_GB2312" pitchFamily="1" charset="-122"/>
                <a:ea typeface="楷体_GB2312" pitchFamily="1" charset="-122"/>
              </a:rPr>
              <a:t>开发了</a:t>
            </a:r>
            <a:r>
              <a:rPr lang="en-US" altLang="zh-CN" sz="2000" b="1" dirty="0">
                <a:solidFill>
                  <a:srgbClr val="7030A0"/>
                </a:solidFill>
                <a:latin typeface="楷体_GB2312" pitchFamily="1" charset="-122"/>
                <a:ea typeface="楷体_GB2312" pitchFamily="1" charset="-122"/>
              </a:rPr>
              <a:t>PC-DOS</a:t>
            </a:r>
          </a:p>
          <a:p>
            <a:pPr eaLnBrk="1">
              <a:lnSpc>
                <a:spcPct val="90000"/>
              </a:lnSpc>
              <a:spcAft>
                <a:spcPts val="300"/>
              </a:spcAft>
            </a:pPr>
            <a:r>
              <a:rPr lang="en-US" altLang="zh-CN" sz="2000" b="1" dirty="0">
                <a:solidFill>
                  <a:srgbClr val="0409E2"/>
                </a:solidFill>
                <a:latin typeface="楷体_GB2312" pitchFamily="1" charset="-122"/>
                <a:ea typeface="楷体_GB2312" pitchFamily="1" charset="-122"/>
              </a:rPr>
              <a:t>Microsoft</a:t>
            </a:r>
            <a:r>
              <a:rPr lang="zh-CN" altLang="en-US" sz="2000" b="1" dirty="0">
                <a:latin typeface="楷体_GB2312" pitchFamily="1" charset="-122"/>
                <a:ea typeface="楷体_GB2312" pitchFamily="1" charset="-122"/>
              </a:rPr>
              <a:t>也基于</a:t>
            </a:r>
            <a:r>
              <a:rPr lang="en-US" altLang="zh-CN" sz="2000" b="1" dirty="0">
                <a:solidFill>
                  <a:srgbClr val="0070C0"/>
                </a:solidFill>
                <a:latin typeface="楷体_GB2312" pitchFamily="1" charset="-122"/>
                <a:ea typeface="楷体_GB2312" pitchFamily="1" charset="-122"/>
              </a:rPr>
              <a:t>QDOS</a:t>
            </a:r>
            <a:r>
              <a:rPr lang="zh-CN" altLang="en-US" sz="2000" b="1" dirty="0">
                <a:latin typeface="楷体_GB2312" pitchFamily="1" charset="-122"/>
                <a:ea typeface="楷体_GB2312" pitchFamily="1" charset="-122"/>
              </a:rPr>
              <a:t>开发了</a:t>
            </a:r>
            <a:r>
              <a:rPr lang="en-US" altLang="zh-CN" sz="2000" b="1" dirty="0">
                <a:solidFill>
                  <a:srgbClr val="7030A0"/>
                </a:solidFill>
                <a:latin typeface="楷体_GB2312" pitchFamily="1" charset="-122"/>
                <a:ea typeface="楷体_GB2312" pitchFamily="1" charset="-122"/>
              </a:rPr>
              <a:t>MS-DOS</a:t>
            </a:r>
            <a:endParaRPr lang="zh-CN" altLang="en-US" sz="2000" b="1" dirty="0">
              <a:solidFill>
                <a:srgbClr val="7030A0"/>
              </a:solidFill>
              <a:latin typeface="楷体_GB2312" pitchFamily="1" charset="-122"/>
              <a:ea typeface="楷体_GB2312" pitchFamily="1" charset="-122"/>
            </a:endParaRPr>
          </a:p>
          <a:p>
            <a:pPr eaLnBrk="1">
              <a:lnSpc>
                <a:spcPct val="90000"/>
              </a:lnSpc>
              <a:spcAft>
                <a:spcPts val="300"/>
              </a:spcAft>
            </a:pPr>
            <a:r>
              <a:rPr lang="en-US" altLang="zh-CN" sz="2000" dirty="0">
                <a:latin typeface="楷体_GB2312" pitchFamily="1" charset="-122"/>
                <a:ea typeface="楷体_GB2312" pitchFamily="1" charset="-122"/>
              </a:rPr>
              <a:t>1981</a:t>
            </a:r>
            <a:r>
              <a:rPr lang="zh-CN" altLang="en-US" sz="2000" dirty="0">
                <a:latin typeface="楷体_GB2312" pitchFamily="1" charset="-122"/>
                <a:ea typeface="楷体_GB2312" pitchFamily="1" charset="-122"/>
              </a:rPr>
              <a:t>年，</a:t>
            </a:r>
            <a:r>
              <a:rPr lang="en-US" altLang="zh-CN" sz="2000" dirty="0">
                <a:latin typeface="楷体_GB2312" pitchFamily="1" charset="-122"/>
                <a:ea typeface="楷体_GB2312" pitchFamily="1" charset="-122"/>
              </a:rPr>
              <a:t>IBM</a:t>
            </a:r>
            <a:r>
              <a:rPr lang="zh-CN" altLang="en-US" sz="2000" dirty="0">
                <a:latin typeface="楷体_GB2312" pitchFamily="1" charset="-122"/>
                <a:ea typeface="楷体_GB2312" pitchFamily="1" charset="-122"/>
              </a:rPr>
              <a:t>推出第一台带有</a:t>
            </a:r>
            <a:r>
              <a:rPr lang="en-US" altLang="zh-CN" sz="2000" dirty="0">
                <a:solidFill>
                  <a:srgbClr val="7030A0"/>
                </a:solidFill>
                <a:latin typeface="楷体_GB2312" pitchFamily="1" charset="-122"/>
                <a:ea typeface="楷体_GB2312" pitchFamily="1" charset="-122"/>
              </a:rPr>
              <a:t>PC-DOS</a:t>
            </a:r>
            <a:r>
              <a:rPr lang="zh-CN" altLang="en-US" sz="2000" dirty="0" smtClean="0">
                <a:latin typeface="楷体_GB2312" pitchFamily="1" charset="-122"/>
                <a:ea typeface="楷体_GB2312" pitchFamily="1" charset="-122"/>
              </a:rPr>
              <a:t>的</a:t>
            </a:r>
            <a:r>
              <a:rPr lang="en-US" altLang="zh-CN" sz="2000" dirty="0" smtClean="0">
                <a:latin typeface="楷体_GB2312" pitchFamily="1" charset="-122"/>
                <a:ea typeface="楷体_GB2312" pitchFamily="1" charset="-122"/>
              </a:rPr>
              <a:t>PC</a:t>
            </a:r>
          </a:p>
          <a:p>
            <a:pPr eaLnBrk="1">
              <a:lnSpc>
                <a:spcPct val="90000"/>
              </a:lnSpc>
              <a:spcAft>
                <a:spcPts val="300"/>
              </a:spcAft>
            </a:pPr>
            <a:r>
              <a:rPr lang="zh-CN" altLang="en-US" sz="2000" dirty="0" smtClean="0">
                <a:solidFill>
                  <a:srgbClr val="006600"/>
                </a:solidFill>
                <a:latin typeface="楷体_GB2312" pitchFamily="1" charset="-122"/>
                <a:ea typeface="楷体_GB2312" pitchFamily="1" charset="-122"/>
              </a:rPr>
              <a:t>版权</a:t>
            </a:r>
            <a:r>
              <a:rPr lang="zh-CN" altLang="en-US" sz="2000" dirty="0">
                <a:solidFill>
                  <a:srgbClr val="006600"/>
                </a:solidFill>
                <a:latin typeface="楷体_GB2312" pitchFamily="1" charset="-122"/>
                <a:ea typeface="楷体_GB2312" pitchFamily="1" charset="-122"/>
              </a:rPr>
              <a:t>合同：</a:t>
            </a:r>
            <a:r>
              <a:rPr lang="zh-CN" altLang="en-US" sz="2000" dirty="0" smtClean="0">
                <a:solidFill>
                  <a:srgbClr val="006600"/>
                </a:solidFill>
                <a:latin typeface="楷体_GB2312" pitchFamily="1" charset="-122"/>
                <a:ea typeface="楷体_GB2312" pitchFamily="1" charset="-122"/>
              </a:rPr>
              <a:t>没有在</a:t>
            </a:r>
            <a:r>
              <a:rPr lang="en-US" altLang="zh-CN" sz="2000" dirty="0" smtClean="0">
                <a:solidFill>
                  <a:srgbClr val="006600"/>
                </a:solidFill>
                <a:latin typeface="楷体_GB2312" pitchFamily="1" charset="-122"/>
                <a:ea typeface="楷体_GB2312" pitchFamily="1" charset="-122"/>
              </a:rPr>
              <a:t>IBM</a:t>
            </a:r>
            <a:r>
              <a:rPr lang="zh-CN" altLang="en-US" sz="2000" dirty="0" smtClean="0">
                <a:solidFill>
                  <a:srgbClr val="006600"/>
                </a:solidFill>
                <a:latin typeface="楷体_GB2312" pitchFamily="1" charset="-122"/>
                <a:ea typeface="楷体_GB2312" pitchFamily="1" charset="-122"/>
              </a:rPr>
              <a:t>上限制</a:t>
            </a:r>
            <a:r>
              <a:rPr lang="zh-CN" altLang="en-US" sz="2000" dirty="0">
                <a:solidFill>
                  <a:srgbClr val="006600"/>
                </a:solidFill>
                <a:latin typeface="楷体_GB2312" pitchFamily="1" charset="-122"/>
                <a:ea typeface="楷体_GB2312" pitchFamily="1" charset="-122"/>
              </a:rPr>
              <a:t>MS-</a:t>
            </a:r>
            <a:r>
              <a:rPr lang="zh-CN" altLang="en-US" sz="2000" dirty="0" smtClean="0">
                <a:solidFill>
                  <a:srgbClr val="006600"/>
                </a:solidFill>
                <a:latin typeface="楷体_GB2312" pitchFamily="1" charset="-122"/>
                <a:ea typeface="楷体_GB2312" pitchFamily="1" charset="-122"/>
              </a:rPr>
              <a:t>DOS的使用</a:t>
            </a:r>
            <a:endParaRPr lang="zh-CN" altLang="en-US" sz="2000" dirty="0">
              <a:solidFill>
                <a:srgbClr val="006600"/>
              </a:solidFill>
              <a:latin typeface="楷体_GB2312" pitchFamily="1" charset="-122"/>
              <a:ea typeface="楷体_GB2312" pitchFamily="1" charset="-122"/>
            </a:endParaRPr>
          </a:p>
          <a:p>
            <a:pPr eaLnBrk="1"/>
            <a:endParaRPr lang="en-US" altLang="zh-CN" sz="2000" dirty="0" smtClean="0">
              <a:latin typeface="楷体_GB2312" pitchFamily="1" charset="-122"/>
              <a:ea typeface="楷体_GB2312" pitchFamily="1" charset="-122"/>
            </a:endParaRPr>
          </a:p>
          <a:p>
            <a:pPr eaLnBrk="1"/>
            <a:endParaRPr lang="zh-CN" altLang="en-US" sz="2000" dirty="0">
              <a:latin typeface="楷体_GB2312" pitchFamily="1" charset="-122"/>
              <a:ea typeface="楷体_GB2312" pitchFamily="1" charset="-122"/>
            </a:endParaRPr>
          </a:p>
        </p:txBody>
      </p:sp>
    </p:spTree>
    <p:extLst>
      <p:ext uri="{BB962C8B-B14F-4D97-AF65-F5344CB8AC3E}">
        <p14:creationId xmlns:p14="http://schemas.microsoft.com/office/powerpoint/2010/main" val="67687205"/>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2CC26BCF-661F-4156-B422-15D586453A37}"/>
              </a:ext>
            </a:extLst>
          </p:cNvPr>
          <p:cNvSpPr>
            <a:spLocks noGrp="1"/>
          </p:cNvSpPr>
          <p:nvPr>
            <p:ph type="title" idx="4294967295"/>
          </p:nvPr>
        </p:nvSpPr>
        <p:spPr>
          <a:xfrm>
            <a:off x="1116013" y="620713"/>
            <a:ext cx="7340600" cy="609600"/>
          </a:xfrm>
          <a:ln>
            <a:miter/>
          </a:ln>
        </p:spPr>
        <p:txBody>
          <a:bodyPr/>
          <a:lstStyle/>
          <a:p>
            <a:pPr>
              <a:defRPr/>
            </a:pPr>
            <a:r>
              <a:rPr lang="zh-CN" altLang="en-US" sz="3600" dirty="0">
                <a:solidFill>
                  <a:srgbClr val="7030A0"/>
                </a:solidFill>
                <a:latin typeface="楷体_GB2312" pitchFamily="1" charset="-122"/>
                <a:ea typeface="楷体_GB2312" pitchFamily="1" charset="-122"/>
              </a:rPr>
              <a:t>Gary </a:t>
            </a:r>
            <a:r>
              <a:rPr lang="zh-CN" altLang="en-US" sz="3600" dirty="0" smtClean="0">
                <a:solidFill>
                  <a:srgbClr val="7030A0"/>
                </a:solidFill>
                <a:latin typeface="楷体_GB2312" pitchFamily="1" charset="-122"/>
                <a:ea typeface="楷体_GB2312" pitchFamily="1" charset="-122"/>
              </a:rPr>
              <a:t>Kildall的懊恼</a:t>
            </a:r>
            <a:endParaRPr lang="zh-CN" altLang="en-US" sz="3400" dirty="0">
              <a:solidFill>
                <a:srgbClr val="7030A0"/>
              </a:solidFill>
              <a:effectLst>
                <a:outerShdw blurRad="38100" dist="38100" dir="2700000" algn="tl">
                  <a:srgbClr val="C0C0C0"/>
                </a:outerShdw>
              </a:effectLst>
              <a:latin typeface="楷体_GB2312" pitchFamily="1" charset="-122"/>
              <a:ea typeface="楷体_GB2312" pitchFamily="1" charset="-122"/>
            </a:endParaRPr>
          </a:p>
        </p:txBody>
      </p:sp>
      <p:sp>
        <p:nvSpPr>
          <p:cNvPr id="130051" name="Rectangle 3">
            <a:extLst>
              <a:ext uri="{FF2B5EF4-FFF2-40B4-BE49-F238E27FC236}">
                <a16:creationId xmlns:a16="http://schemas.microsoft.com/office/drawing/2014/main" id="{CE67980D-953E-46AA-9780-A67C9ECEEBBD}"/>
              </a:ext>
            </a:extLst>
          </p:cNvPr>
          <p:cNvSpPr>
            <a:spLocks noGrp="1" noChangeArrowheads="1"/>
          </p:cNvSpPr>
          <p:nvPr>
            <p:ph type="body" idx="4294967295"/>
          </p:nvPr>
        </p:nvSpPr>
        <p:spPr>
          <a:xfrm>
            <a:off x="681832" y="1386176"/>
            <a:ext cx="8208962" cy="4378325"/>
          </a:xfrm>
        </p:spPr>
        <p:txBody>
          <a:bodyPr/>
          <a:lstStyle/>
          <a:p>
            <a:pPr eaLnBrk="1"/>
            <a:r>
              <a:rPr lang="zh-CN" altLang="en-US" sz="1800" dirty="0"/>
              <a:t>“</a:t>
            </a:r>
            <a:r>
              <a:rPr lang="zh-CN" altLang="en-US" sz="1800" b="1" dirty="0"/>
              <a:t>我对和</a:t>
            </a:r>
            <a:r>
              <a:rPr lang="en-US" altLang="zh-CN" sz="1800" b="1" dirty="0"/>
              <a:t>CP/M</a:t>
            </a:r>
            <a:r>
              <a:rPr lang="zh-CN" altLang="en-US" sz="1800" b="1" dirty="0"/>
              <a:t>的相似感到惊讶，它们太相像了，系统功能简直一模一样。我对</a:t>
            </a:r>
            <a:r>
              <a:rPr lang="en-US" altLang="zh-CN" sz="1800" b="1" dirty="0"/>
              <a:t>IBM</a:t>
            </a:r>
            <a:r>
              <a:rPr lang="zh-CN" altLang="en-US" sz="1800" b="1" dirty="0"/>
              <a:t>和微软的做法非常愤怒。我们在这里与</a:t>
            </a:r>
            <a:r>
              <a:rPr lang="en-US" altLang="zh-CN" sz="1800" b="1" dirty="0"/>
              <a:t>IBM</a:t>
            </a:r>
            <a:r>
              <a:rPr lang="zh-CN" altLang="en-US" sz="1800" b="1" dirty="0"/>
              <a:t>诚心诚意地谈判，结果却被他们敲了竹杠。毫无疑问，业内任何一个看到它的人都知道，它甚至连指令都跟</a:t>
            </a:r>
            <a:r>
              <a:rPr lang="en-US" altLang="zh-CN" sz="1800" b="1" dirty="0">
                <a:solidFill>
                  <a:srgbClr val="C00000"/>
                </a:solidFill>
              </a:rPr>
              <a:t>CP/M</a:t>
            </a:r>
            <a:r>
              <a:rPr lang="zh-CN" altLang="en-US" sz="1800" b="1" dirty="0"/>
              <a:t>一样。我可以坐下来，完全不用任何说明就可以使用它。这简直让人难以置信</a:t>
            </a:r>
            <a:r>
              <a:rPr lang="zh-CN" altLang="en-US" sz="1800" dirty="0"/>
              <a:t>。</a:t>
            </a:r>
            <a:r>
              <a:rPr lang="zh-CN" altLang="en-US" sz="1800" dirty="0" smtClean="0"/>
              <a:t>”</a:t>
            </a:r>
            <a:r>
              <a:rPr lang="en-US" altLang="zh-CN" sz="1800" dirty="0" smtClean="0"/>
              <a:t>--</a:t>
            </a:r>
            <a:r>
              <a:rPr lang="zh-CN" altLang="en-US" sz="1800" dirty="0">
                <a:solidFill>
                  <a:srgbClr val="7030A0"/>
                </a:solidFill>
                <a:latin typeface="楷体_GB2312" pitchFamily="1" charset="-122"/>
                <a:ea typeface="楷体_GB2312" pitchFamily="1" charset="-122"/>
              </a:rPr>
              <a:t> Gary </a:t>
            </a:r>
            <a:r>
              <a:rPr lang="zh-CN" altLang="en-US" sz="1800" dirty="0" smtClean="0">
                <a:solidFill>
                  <a:srgbClr val="7030A0"/>
                </a:solidFill>
                <a:latin typeface="楷体_GB2312" pitchFamily="1" charset="-122"/>
                <a:ea typeface="楷体_GB2312" pitchFamily="1" charset="-122"/>
              </a:rPr>
              <a:t>Kildall</a:t>
            </a:r>
            <a:endParaRPr lang="en-US" altLang="zh-CN" sz="1800" dirty="0" smtClean="0">
              <a:solidFill>
                <a:srgbClr val="7030A0"/>
              </a:solidFill>
              <a:latin typeface="楷体_GB2312" pitchFamily="1" charset="-122"/>
              <a:ea typeface="楷体_GB2312" pitchFamily="1" charset="-122"/>
            </a:endParaRPr>
          </a:p>
          <a:p>
            <a:pPr eaLnBrk="1"/>
            <a:r>
              <a:rPr lang="zh-CN" altLang="en-US" sz="1800" dirty="0"/>
              <a:t>Gary Kildall提出可能危及</a:t>
            </a:r>
            <a:r>
              <a:rPr lang="en-US" altLang="zh-CN" sz="1800" dirty="0"/>
              <a:t>IBM</a:t>
            </a:r>
            <a:r>
              <a:rPr lang="zh-CN" altLang="en-US" sz="1800" dirty="0"/>
              <a:t>软件计划的</a:t>
            </a:r>
            <a:r>
              <a:rPr lang="zh-CN" altLang="en-US" sz="1800" dirty="0" smtClean="0"/>
              <a:t>诉讼</a:t>
            </a:r>
            <a:endParaRPr lang="en-US" altLang="zh-CN" sz="1800" dirty="0" smtClean="0"/>
          </a:p>
          <a:p>
            <a:pPr eaLnBrk="1"/>
            <a:r>
              <a:rPr lang="zh-CN" altLang="en-US" sz="1800" b="1" dirty="0" smtClean="0"/>
              <a:t>Gary </a:t>
            </a:r>
            <a:r>
              <a:rPr lang="zh-CN" altLang="en-US" sz="1800" b="1" dirty="0"/>
              <a:t>Kildall告状的真正目的，只是</a:t>
            </a:r>
            <a:r>
              <a:rPr lang="zh-CN" altLang="en-US" sz="1800" b="1" dirty="0">
                <a:solidFill>
                  <a:srgbClr val="C00000"/>
                </a:solidFill>
              </a:rPr>
              <a:t>希望</a:t>
            </a:r>
            <a:r>
              <a:rPr lang="en-US" altLang="zh-CN" sz="1800" b="1" dirty="0">
                <a:solidFill>
                  <a:srgbClr val="C00000"/>
                </a:solidFill>
              </a:rPr>
              <a:t>IBM</a:t>
            </a:r>
            <a:r>
              <a:rPr lang="zh-CN" altLang="en-US" sz="1800" b="1" dirty="0">
                <a:solidFill>
                  <a:srgbClr val="C00000"/>
                </a:solidFill>
              </a:rPr>
              <a:t>在</a:t>
            </a:r>
            <a:r>
              <a:rPr lang="en-US" altLang="zh-CN" sz="1800" b="1" dirty="0">
                <a:solidFill>
                  <a:srgbClr val="C00000"/>
                </a:solidFill>
              </a:rPr>
              <a:t>PC</a:t>
            </a:r>
            <a:r>
              <a:rPr lang="zh-CN" altLang="en-US" sz="1800" b="1" dirty="0">
                <a:solidFill>
                  <a:srgbClr val="C00000"/>
                </a:solidFill>
              </a:rPr>
              <a:t>中采用他下一版的</a:t>
            </a:r>
            <a:r>
              <a:rPr lang="en-US" altLang="zh-CN" sz="1800" b="1" dirty="0">
                <a:solidFill>
                  <a:srgbClr val="C00000"/>
                </a:solidFill>
              </a:rPr>
              <a:t>CP/M</a:t>
            </a:r>
            <a:r>
              <a:rPr lang="zh-CN" altLang="en-US" sz="1800" b="1" dirty="0"/>
              <a:t>。</a:t>
            </a:r>
            <a:r>
              <a:rPr lang="en-US" altLang="zh-CN" sz="1800" b="1" dirty="0" smtClean="0"/>
              <a:t>IBM</a:t>
            </a:r>
            <a:r>
              <a:rPr lang="zh-CN" altLang="en-US" sz="1800" b="1" dirty="0" smtClean="0"/>
              <a:t>乐于从命，也使微软</a:t>
            </a:r>
            <a:r>
              <a:rPr lang="zh-CN" altLang="en-US" sz="1800" b="1" dirty="0"/>
              <a:t>也躲过了致命的一</a:t>
            </a:r>
            <a:r>
              <a:rPr lang="zh-CN" altLang="en-US" sz="1800" b="1" dirty="0" smtClean="0"/>
              <a:t>劫</a:t>
            </a:r>
            <a:endParaRPr lang="en-US" altLang="zh-CN" sz="1800" b="1" dirty="0" smtClean="0"/>
          </a:p>
          <a:p>
            <a:pPr eaLnBrk="1"/>
            <a:r>
              <a:rPr lang="zh-CN" altLang="en-US" sz="1800" dirty="0"/>
              <a:t>为此</a:t>
            </a:r>
            <a:r>
              <a:rPr lang="en-US" altLang="zh-CN" sz="1800" dirty="0"/>
              <a:t>IBM</a:t>
            </a:r>
            <a:r>
              <a:rPr lang="zh-CN" altLang="en-US" sz="1800" dirty="0"/>
              <a:t>策划了一个广告</a:t>
            </a:r>
            <a:r>
              <a:rPr lang="zh-CN" altLang="en-US" sz="1800" dirty="0" smtClean="0"/>
              <a:t>，广告中显示标志</a:t>
            </a:r>
            <a:r>
              <a:rPr lang="zh-CN" altLang="en-US" sz="1800" dirty="0"/>
              <a:t>着</a:t>
            </a:r>
            <a:r>
              <a:rPr lang="en-US" altLang="zh-CN" sz="1800" b="1" dirty="0">
                <a:solidFill>
                  <a:srgbClr val="C00000"/>
                </a:solidFill>
              </a:rPr>
              <a:t>DOS</a:t>
            </a:r>
            <a:r>
              <a:rPr lang="zh-CN" altLang="en-US" sz="1800" b="1" dirty="0">
                <a:solidFill>
                  <a:srgbClr val="C00000"/>
                </a:solidFill>
              </a:rPr>
              <a:t>、</a:t>
            </a:r>
            <a:r>
              <a:rPr lang="en-US" altLang="zh-CN" sz="1800" b="1" dirty="0">
                <a:solidFill>
                  <a:srgbClr val="C00000"/>
                </a:solidFill>
              </a:rPr>
              <a:t>CP/M</a:t>
            </a:r>
            <a:r>
              <a:rPr lang="zh-CN" altLang="en-US" sz="1800" b="1" dirty="0">
                <a:solidFill>
                  <a:srgbClr val="C00000"/>
                </a:solidFill>
              </a:rPr>
              <a:t>和</a:t>
            </a:r>
            <a:r>
              <a:rPr lang="en-US" altLang="zh-CN" sz="1800" b="1" dirty="0">
                <a:solidFill>
                  <a:srgbClr val="C00000"/>
                </a:solidFill>
              </a:rPr>
              <a:t>UCSD</a:t>
            </a:r>
            <a:r>
              <a:rPr lang="zh-CN" altLang="en-US" sz="1800" dirty="0"/>
              <a:t>的三扇门</a:t>
            </a:r>
            <a:endParaRPr lang="en-US" altLang="zh-CN" sz="1800" dirty="0"/>
          </a:p>
          <a:p>
            <a:pPr eaLnBrk="1"/>
            <a:r>
              <a:rPr lang="zh-CN" altLang="en-US" sz="1800" dirty="0"/>
              <a:t>Gary Kildall</a:t>
            </a:r>
            <a:r>
              <a:rPr lang="zh-CN" altLang="en-US" sz="1800" dirty="0" smtClean="0"/>
              <a:t>不</a:t>
            </a:r>
            <a:r>
              <a:rPr lang="zh-CN" altLang="en-US" sz="1800" dirty="0"/>
              <a:t>明白以超低级价格占领市场树立事实标准的策略，他的</a:t>
            </a:r>
            <a:r>
              <a:rPr lang="en-US" altLang="zh-CN" sz="1800" dirty="0"/>
              <a:t>CP/M</a:t>
            </a:r>
            <a:r>
              <a:rPr lang="zh-CN" altLang="en-US" sz="1800" dirty="0"/>
              <a:t>售价大约是</a:t>
            </a:r>
            <a:r>
              <a:rPr lang="en-US" altLang="zh-CN" sz="1800" dirty="0"/>
              <a:t>MS-DOS 40</a:t>
            </a:r>
            <a:r>
              <a:rPr lang="zh-CN" altLang="en-US" sz="1800" dirty="0"/>
              <a:t>美元的</a:t>
            </a:r>
            <a:r>
              <a:rPr lang="en-US" altLang="zh-CN" sz="1800" dirty="0"/>
              <a:t>6</a:t>
            </a:r>
            <a:r>
              <a:rPr lang="zh-CN" altLang="en-US" sz="1800" dirty="0"/>
              <a:t>倍。而且在版本更新上也明显落后于微软。因此正像基尔代尔说的，“</a:t>
            </a:r>
            <a:r>
              <a:rPr lang="en-US" altLang="zh-CN" sz="1800" dirty="0"/>
              <a:t>CP/M</a:t>
            </a:r>
            <a:r>
              <a:rPr lang="zh-CN" altLang="en-US" sz="1800" dirty="0"/>
              <a:t>基本上中途就夭折了”</a:t>
            </a:r>
            <a:endParaRPr lang="en-US" altLang="zh-CN" sz="1800" dirty="0"/>
          </a:p>
          <a:p>
            <a:pPr eaLnBrk="1"/>
            <a:endParaRPr lang="zh-CN" altLang="en-US" sz="2000" dirty="0">
              <a:latin typeface="楷体_GB2312" pitchFamily="1" charset="-122"/>
              <a:ea typeface="楷体_GB2312" pitchFamily="1" charset="-122"/>
            </a:endParaRPr>
          </a:p>
        </p:txBody>
      </p:sp>
    </p:spTree>
    <p:extLst>
      <p:ext uri="{BB962C8B-B14F-4D97-AF65-F5344CB8AC3E}">
        <p14:creationId xmlns:p14="http://schemas.microsoft.com/office/powerpoint/2010/main" val="1003156574"/>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5C2BCEB6-AA88-4991-8BC8-C48FD8DCDC46}"/>
              </a:ext>
            </a:extLst>
          </p:cNvPr>
          <p:cNvSpPr>
            <a:spLocks noGrp="1" noChangeArrowheads="1"/>
          </p:cNvSpPr>
          <p:nvPr>
            <p:ph type="body" idx="4294967295"/>
          </p:nvPr>
        </p:nvSpPr>
        <p:spPr>
          <a:xfrm>
            <a:off x="814388" y="1149350"/>
            <a:ext cx="7867650" cy="4987925"/>
          </a:xfrm>
        </p:spPr>
        <p:txBody>
          <a:bodyPr/>
          <a:lstStyle/>
          <a:p>
            <a:pPr eaLnBrk="1">
              <a:lnSpc>
                <a:spcPct val="90000"/>
              </a:lnSpc>
              <a:spcAft>
                <a:spcPts val="300"/>
              </a:spcAft>
            </a:pPr>
            <a:r>
              <a:rPr lang="zh-CN" altLang="en-US" sz="2000" b="1" dirty="0" smtClean="0">
                <a:solidFill>
                  <a:srgbClr val="C00000"/>
                </a:solidFill>
                <a:latin typeface="楷体_GB2312" pitchFamily="1" charset="-122"/>
                <a:ea typeface="楷体_GB2312" pitchFamily="1" charset="-122"/>
              </a:rPr>
              <a:t>随着IBM</a:t>
            </a:r>
            <a:r>
              <a:rPr lang="en-US" altLang="zh-CN" sz="2000" b="1" dirty="0" smtClean="0">
                <a:solidFill>
                  <a:srgbClr val="C00000"/>
                </a:solidFill>
                <a:latin typeface="楷体_GB2312" pitchFamily="1" charset="-122"/>
                <a:ea typeface="楷体_GB2312" pitchFamily="1" charset="-122"/>
              </a:rPr>
              <a:t>-</a:t>
            </a:r>
            <a:r>
              <a:rPr lang="zh-CN" altLang="en-US" sz="2000" b="1" dirty="0" smtClean="0">
                <a:solidFill>
                  <a:srgbClr val="C00000"/>
                </a:solidFill>
                <a:latin typeface="楷体_GB2312" pitchFamily="1" charset="-122"/>
                <a:ea typeface="楷体_GB2312" pitchFamily="1" charset="-122"/>
              </a:rPr>
              <a:t>PC</a:t>
            </a:r>
            <a:r>
              <a:rPr lang="zh-CN" altLang="en-US" sz="2000" b="1" dirty="0">
                <a:solidFill>
                  <a:srgbClr val="C00000"/>
                </a:solidFill>
                <a:latin typeface="楷体_GB2312" pitchFamily="1" charset="-122"/>
                <a:ea typeface="楷体_GB2312" pitchFamily="1" charset="-122"/>
              </a:rPr>
              <a:t>和</a:t>
            </a:r>
            <a:r>
              <a:rPr lang="zh-CN" altLang="en-US" sz="2000" b="1" dirty="0" smtClean="0">
                <a:solidFill>
                  <a:srgbClr val="C00000"/>
                </a:solidFill>
                <a:latin typeface="楷体_GB2312" pitchFamily="1" charset="-122"/>
                <a:ea typeface="楷体_GB2312" pitchFamily="1" charset="-122"/>
              </a:rPr>
              <a:t>MS</a:t>
            </a:r>
            <a:r>
              <a:rPr lang="en-US" altLang="zh-CN" sz="2000" b="1" dirty="0" smtClean="0">
                <a:solidFill>
                  <a:srgbClr val="C00000"/>
                </a:solidFill>
                <a:latin typeface="楷体_GB2312" pitchFamily="1" charset="-122"/>
                <a:ea typeface="楷体_GB2312" pitchFamily="1" charset="-122"/>
              </a:rPr>
              <a:t>-</a:t>
            </a:r>
            <a:r>
              <a:rPr lang="zh-CN" altLang="en-US" sz="2000" b="1" dirty="0" smtClean="0">
                <a:solidFill>
                  <a:srgbClr val="C00000"/>
                </a:solidFill>
                <a:latin typeface="楷体_GB2312" pitchFamily="1" charset="-122"/>
                <a:ea typeface="楷体_GB2312" pitchFamily="1" charset="-122"/>
              </a:rPr>
              <a:t>DOS普及（</a:t>
            </a:r>
            <a:r>
              <a:rPr lang="en-US" altLang="zh-CN" sz="2000" b="1" dirty="0" smtClean="0">
                <a:solidFill>
                  <a:srgbClr val="C00000"/>
                </a:solidFill>
                <a:latin typeface="楷体_GB2312" pitchFamily="1" charset="-122"/>
                <a:ea typeface="楷体_GB2312" pitchFamily="1" charset="-122"/>
              </a:rPr>
              <a:t>80</a:t>
            </a:r>
            <a:r>
              <a:rPr lang="zh-CN" altLang="en-US" sz="2000" b="1" dirty="0" smtClean="0">
                <a:solidFill>
                  <a:srgbClr val="C00000"/>
                </a:solidFill>
                <a:latin typeface="楷体_GB2312" pitchFamily="1" charset="-122"/>
                <a:ea typeface="楷体_GB2312" pitchFamily="1" charset="-122"/>
              </a:rPr>
              <a:t>年代）</a:t>
            </a:r>
            <a:r>
              <a:rPr lang="zh-CN" altLang="en-US" sz="2000" dirty="0" smtClean="0">
                <a:solidFill>
                  <a:srgbClr val="C00000"/>
                </a:solidFill>
                <a:latin typeface="楷体_GB2312" pitchFamily="1" charset="-122"/>
                <a:ea typeface="楷体_GB2312" pitchFamily="1" charset="-122"/>
              </a:rPr>
              <a:t>，</a:t>
            </a:r>
            <a:r>
              <a:rPr lang="zh-CN" altLang="en-US" sz="2000" dirty="0">
                <a:latin typeface="楷体_GB2312" pitchFamily="1" charset="-122"/>
                <a:ea typeface="楷体_GB2312" pitchFamily="1" charset="-122"/>
              </a:rPr>
              <a:t>CP/M逐渐走向下坡路</a:t>
            </a:r>
          </a:p>
          <a:p>
            <a:pPr eaLnBrk="1">
              <a:lnSpc>
                <a:spcPct val="90000"/>
              </a:lnSpc>
              <a:spcAft>
                <a:spcPts val="300"/>
              </a:spcAft>
            </a:pPr>
            <a:r>
              <a:rPr lang="zh-CN" altLang="en-US" sz="2000" dirty="0" smtClean="0">
                <a:latin typeface="楷体_GB2312" pitchFamily="1" charset="-122"/>
                <a:ea typeface="楷体_GB2312" pitchFamily="1" charset="-122"/>
              </a:rPr>
              <a:t>MS</a:t>
            </a:r>
            <a:r>
              <a:rPr lang="en-US" altLang="zh-CN" sz="2000" dirty="0" smtClean="0">
                <a:latin typeface="楷体_GB2312" pitchFamily="1" charset="-122"/>
                <a:ea typeface="楷体_GB2312" pitchFamily="1" charset="-122"/>
              </a:rPr>
              <a:t>-D</a:t>
            </a:r>
            <a:r>
              <a:rPr lang="zh-CN" altLang="en-US" sz="2000" dirty="0" smtClean="0">
                <a:latin typeface="楷体_GB2312" pitchFamily="1" charset="-122"/>
                <a:ea typeface="楷体_GB2312" pitchFamily="1" charset="-122"/>
              </a:rPr>
              <a:t>OS</a:t>
            </a:r>
            <a:r>
              <a:rPr lang="zh-CN" altLang="en-US" sz="2000" dirty="0">
                <a:latin typeface="楷体_GB2312" pitchFamily="1" charset="-122"/>
                <a:ea typeface="楷体_GB2312" pitchFamily="1" charset="-122"/>
              </a:rPr>
              <a:t>有优良的文件系统</a:t>
            </a:r>
          </a:p>
          <a:p>
            <a:pPr lvl="1" eaLnBrk="1">
              <a:lnSpc>
                <a:spcPct val="90000"/>
              </a:lnSpc>
              <a:spcAft>
                <a:spcPts val="300"/>
              </a:spcAft>
              <a:buFont typeface="Arial" panose="020B0604020202020204" pitchFamily="34" charset="0"/>
              <a:buChar char="•"/>
            </a:pPr>
            <a:r>
              <a:rPr lang="zh-CN" altLang="en-US" sz="1800" dirty="0" smtClean="0">
                <a:latin typeface="楷体_GB2312" pitchFamily="1" charset="-122"/>
                <a:ea typeface="楷体_GB2312" pitchFamily="1" charset="-122"/>
              </a:rPr>
              <a:t>但</a:t>
            </a:r>
            <a:r>
              <a:rPr lang="zh-CN" altLang="en-US" sz="1800" dirty="0">
                <a:latin typeface="楷体_GB2312" pitchFamily="1" charset="-122"/>
                <a:ea typeface="楷体_GB2312" pitchFamily="1" charset="-122"/>
              </a:rPr>
              <a:t>受到Intel x86体系结构的限制</a:t>
            </a:r>
          </a:p>
          <a:p>
            <a:pPr lvl="1" eaLnBrk="1">
              <a:lnSpc>
                <a:spcPct val="90000"/>
              </a:lnSpc>
              <a:spcAft>
                <a:spcPts val="300"/>
              </a:spcAft>
              <a:buFont typeface="Arial" panose="020B0604020202020204" pitchFamily="34" charset="0"/>
              <a:buChar char="•"/>
            </a:pPr>
            <a:r>
              <a:rPr lang="zh-CN" altLang="en-US" sz="1800" b="1" dirty="0" smtClean="0">
                <a:solidFill>
                  <a:srgbClr val="0070C0"/>
                </a:solidFill>
                <a:latin typeface="楷体_GB2312" pitchFamily="1" charset="-122"/>
                <a:ea typeface="楷体_GB2312" pitchFamily="1" charset="-122"/>
              </a:rPr>
              <a:t>缺乏</a:t>
            </a:r>
            <a:r>
              <a:rPr lang="zh-CN" altLang="en-US" sz="1800" b="1" dirty="0">
                <a:solidFill>
                  <a:srgbClr val="0070C0"/>
                </a:solidFill>
                <a:latin typeface="楷体_GB2312" pitchFamily="1" charset="-122"/>
                <a:ea typeface="楷体_GB2312" pitchFamily="1" charset="-122"/>
              </a:rPr>
              <a:t>以硬件为基础的存储保护</a:t>
            </a:r>
            <a:r>
              <a:rPr lang="zh-CN" altLang="en-US" sz="1800" b="1" dirty="0" smtClean="0">
                <a:solidFill>
                  <a:srgbClr val="0070C0"/>
                </a:solidFill>
                <a:latin typeface="楷体_GB2312" pitchFamily="1" charset="-122"/>
                <a:ea typeface="楷体_GB2312" pitchFamily="1" charset="-122"/>
              </a:rPr>
              <a:t>机制</a:t>
            </a:r>
            <a:endParaRPr lang="en-US" altLang="zh-CN" sz="1800" b="1" dirty="0" smtClean="0">
              <a:solidFill>
                <a:srgbClr val="0070C0"/>
              </a:solidFill>
              <a:latin typeface="楷体_GB2312" pitchFamily="1" charset="-122"/>
              <a:ea typeface="楷体_GB2312" pitchFamily="1" charset="-122"/>
            </a:endParaRPr>
          </a:p>
          <a:p>
            <a:pPr lvl="2" eaLnBrk="1">
              <a:lnSpc>
                <a:spcPct val="90000"/>
              </a:lnSpc>
              <a:spcAft>
                <a:spcPts val="300"/>
              </a:spcAft>
              <a:buFont typeface="Arial" panose="020B0604020202020204" pitchFamily="34" charset="0"/>
              <a:buChar char="•"/>
            </a:pPr>
            <a:r>
              <a:rPr lang="zh-CN" altLang="en-US" sz="1600" b="1" u="sng" dirty="0" smtClean="0">
                <a:solidFill>
                  <a:srgbClr val="7030A0"/>
                </a:solidFill>
                <a:latin typeface="楷体_GB2312" pitchFamily="1" charset="-122"/>
                <a:ea typeface="楷体_GB2312" pitchFamily="1" charset="-122"/>
              </a:rPr>
              <a:t>当时的</a:t>
            </a:r>
            <a:r>
              <a:rPr lang="en-US" altLang="zh-CN" sz="1600" b="1" u="sng" dirty="0" smtClean="0">
                <a:solidFill>
                  <a:srgbClr val="7030A0"/>
                </a:solidFill>
                <a:latin typeface="楷体_GB2312" pitchFamily="1" charset="-122"/>
                <a:ea typeface="楷体_GB2312" pitchFamily="1" charset="-122"/>
              </a:rPr>
              <a:t>CPU</a:t>
            </a:r>
            <a:r>
              <a:rPr lang="zh-CN" altLang="en-US" sz="1600" b="1" u="sng" dirty="0" smtClean="0">
                <a:solidFill>
                  <a:srgbClr val="7030A0"/>
                </a:solidFill>
                <a:latin typeface="楷体_GB2312" pitchFamily="1" charset="-122"/>
                <a:ea typeface="楷体_GB2312" pitchFamily="1" charset="-122"/>
              </a:rPr>
              <a:t>不提供相应的保护机制</a:t>
            </a:r>
            <a:endParaRPr lang="zh-CN" altLang="en-US" sz="1600" b="1" u="sng" dirty="0">
              <a:solidFill>
                <a:srgbClr val="7030A0"/>
              </a:solidFill>
              <a:latin typeface="楷体_GB2312" pitchFamily="1" charset="-122"/>
              <a:ea typeface="楷体_GB2312" pitchFamily="1" charset="-122"/>
            </a:endParaRPr>
          </a:p>
          <a:p>
            <a:pPr lvl="1" eaLnBrk="1">
              <a:lnSpc>
                <a:spcPct val="90000"/>
              </a:lnSpc>
              <a:spcAft>
                <a:spcPts val="300"/>
              </a:spcAft>
              <a:buFont typeface="Arial" panose="020B0604020202020204" pitchFamily="34" charset="0"/>
              <a:buChar char="•"/>
            </a:pPr>
            <a:r>
              <a:rPr lang="zh-CN" altLang="en-US" sz="1800" dirty="0">
                <a:latin typeface="楷体_GB2312" pitchFamily="1" charset="-122"/>
                <a:ea typeface="楷体_GB2312" pitchFamily="1" charset="-122"/>
              </a:rPr>
              <a:t>它属于单用户单任务操作系统</a:t>
            </a:r>
          </a:p>
          <a:p>
            <a:pPr eaLnBrk="1">
              <a:lnSpc>
                <a:spcPct val="90000"/>
              </a:lnSpc>
              <a:spcAft>
                <a:spcPts val="300"/>
              </a:spcAft>
            </a:pPr>
            <a:r>
              <a:rPr lang="zh-CN" altLang="en-US" sz="2000" dirty="0">
                <a:latin typeface="楷体_GB2312" pitchFamily="1" charset="-122"/>
                <a:ea typeface="楷体_GB2312" pitchFamily="1" charset="-122"/>
              </a:rPr>
              <a:t>从1981的 1.0版到1998年在Windows 95/98之下的7.0版，MS DOS历经了16个年头</a:t>
            </a:r>
          </a:p>
          <a:p>
            <a:pPr eaLnBrk="1">
              <a:lnSpc>
                <a:spcPct val="90000"/>
              </a:lnSpc>
              <a:spcAft>
                <a:spcPts val="300"/>
              </a:spcAft>
            </a:pPr>
            <a:r>
              <a:rPr lang="zh-CN" altLang="en-US" sz="2000" dirty="0">
                <a:latin typeface="楷体_GB2312" pitchFamily="1" charset="-122"/>
                <a:ea typeface="楷体_GB2312" pitchFamily="1" charset="-122"/>
              </a:rPr>
              <a:t>迄今仍有MS DOS爱好者继续开发各种DOS软件产品</a:t>
            </a:r>
          </a:p>
          <a:p>
            <a:pPr eaLnBrk="1">
              <a:lnSpc>
                <a:spcPct val="90000"/>
              </a:lnSpc>
              <a:spcAft>
                <a:spcPts val="300"/>
              </a:spcAft>
            </a:pPr>
            <a:r>
              <a:rPr lang="zh-CN" altLang="en-US" sz="2000" dirty="0">
                <a:solidFill>
                  <a:srgbClr val="0000FF"/>
                </a:solidFill>
                <a:latin typeface="楷体_GB2312" pitchFamily="1" charset="-122"/>
                <a:ea typeface="楷体_GB2312" pitchFamily="1" charset="-122"/>
              </a:rPr>
              <a:t>兼容机市场，Compaq 与 Micro Channel</a:t>
            </a:r>
          </a:p>
        </p:txBody>
      </p:sp>
      <p:sp>
        <p:nvSpPr>
          <p:cNvPr id="2" name="矩形 1"/>
          <p:cNvSpPr/>
          <p:nvPr/>
        </p:nvSpPr>
        <p:spPr>
          <a:xfrm>
            <a:off x="1283674" y="385724"/>
            <a:ext cx="7221134" cy="523220"/>
          </a:xfrm>
          <a:prstGeom prst="rect">
            <a:avLst/>
          </a:prstGeom>
        </p:spPr>
        <p:txBody>
          <a:bodyPr wrap="square">
            <a:spAutoFit/>
          </a:bodyPr>
          <a:lstStyle/>
          <a:p>
            <a:pPr algn="ctr"/>
            <a:r>
              <a:rPr lang="en-US" altLang="zh-CN" sz="2800" dirty="0">
                <a:solidFill>
                  <a:srgbClr val="7030A0"/>
                </a:solidFill>
                <a:effectLst>
                  <a:outerShdw blurRad="38100" dist="38100" dir="2700000" algn="tl">
                    <a:srgbClr val="C0C0C0"/>
                  </a:outerShdw>
                </a:effectLst>
                <a:latin typeface="楷体_GB2312" pitchFamily="1" charset="-122"/>
                <a:ea typeface="楷体_GB2312" pitchFamily="1" charset="-122"/>
              </a:rPr>
              <a:t>MS-DOS</a:t>
            </a:r>
            <a:r>
              <a:rPr lang="zh-CN" altLang="en-US" sz="2800" dirty="0">
                <a:solidFill>
                  <a:srgbClr val="7030A0"/>
                </a:solidFill>
                <a:effectLst>
                  <a:outerShdw blurRad="38100" dist="38100" dir="2700000" algn="tl">
                    <a:srgbClr val="C0C0C0"/>
                  </a:outerShdw>
                </a:effectLst>
                <a:latin typeface="楷体_GB2312" pitchFamily="1" charset="-122"/>
                <a:ea typeface="楷体_GB2312" pitchFamily="1" charset="-122"/>
              </a:rPr>
              <a:t>与</a:t>
            </a:r>
            <a:r>
              <a:rPr lang="en-US" altLang="zh-CN" sz="2800" dirty="0">
                <a:solidFill>
                  <a:srgbClr val="7030A0"/>
                </a:solidFill>
                <a:effectLst>
                  <a:outerShdw blurRad="38100" dist="38100" dir="2700000" algn="tl">
                    <a:srgbClr val="C0C0C0"/>
                  </a:outerShdw>
                </a:effectLst>
                <a:latin typeface="楷体_GB2312" pitchFamily="1" charset="-122"/>
                <a:ea typeface="楷体_GB2312" pitchFamily="1" charset="-122"/>
              </a:rPr>
              <a:t>IBM PC-</a:t>
            </a:r>
            <a:r>
              <a:rPr lang="zh-CN" altLang="en-US" sz="2800" dirty="0">
                <a:solidFill>
                  <a:srgbClr val="7030A0"/>
                </a:solidFill>
                <a:effectLst>
                  <a:outerShdw blurRad="38100" dist="38100" dir="2700000" algn="tl">
                    <a:srgbClr val="C0C0C0"/>
                  </a:outerShdw>
                </a:effectLst>
                <a:latin typeface="楷体_GB2312" pitchFamily="1" charset="-122"/>
                <a:ea typeface="楷体_GB2312" pitchFamily="1" charset="-122"/>
              </a:rPr>
              <a:t>DOS</a:t>
            </a:r>
            <a:endParaRPr lang="zh-CN" altLang="en-US" sz="2800"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2A7B754B-C6FE-4C11-B03C-EB1BF2E23BFB}"/>
              </a:ext>
            </a:extLst>
          </p:cNvPr>
          <p:cNvSpPr>
            <a:spLocks noGrp="1"/>
          </p:cNvSpPr>
          <p:nvPr>
            <p:ph type="title" idx="4294967295"/>
          </p:nvPr>
        </p:nvSpPr>
        <p:spPr>
          <a:xfrm>
            <a:off x="1042988" y="620713"/>
            <a:ext cx="7340600" cy="762000"/>
          </a:xfrm>
          <a:ln>
            <a:miter/>
          </a:ln>
        </p:spPr>
        <p:txBody>
          <a:bodyPr/>
          <a:lstStyle/>
          <a:p>
            <a:pPr>
              <a:defRPr/>
            </a:pPr>
            <a:r>
              <a:rPr lang="zh-CN" altLang="en-US" sz="3400" noProof="1">
                <a:solidFill>
                  <a:srgbClr val="0409E2"/>
                </a:solidFill>
                <a:effectLst>
                  <a:outerShdw blurRad="38100" dist="38100" dir="2700000">
                    <a:srgbClr val="C0C0C0"/>
                  </a:outerShdw>
                </a:effectLst>
                <a:latin typeface="宋体" charset="-122"/>
              </a:rPr>
              <a:t>拯救苹果公司的Macintosh(MAC OS)</a:t>
            </a:r>
          </a:p>
        </p:txBody>
      </p:sp>
      <p:sp>
        <p:nvSpPr>
          <p:cNvPr id="132099" name="Rectangle 3">
            <a:extLst>
              <a:ext uri="{FF2B5EF4-FFF2-40B4-BE49-F238E27FC236}">
                <a16:creationId xmlns:a16="http://schemas.microsoft.com/office/drawing/2014/main" id="{196EB7AC-3248-4D4A-915C-29645A83FCA1}"/>
              </a:ext>
            </a:extLst>
          </p:cNvPr>
          <p:cNvSpPr>
            <a:spLocks noGrp="1" noChangeArrowheads="1"/>
          </p:cNvSpPr>
          <p:nvPr>
            <p:ph type="body" idx="4294967295"/>
          </p:nvPr>
        </p:nvSpPr>
        <p:spPr>
          <a:xfrm>
            <a:off x="762000" y="1752600"/>
            <a:ext cx="7986713" cy="5105400"/>
          </a:xfrm>
        </p:spPr>
        <p:txBody>
          <a:bodyPr/>
          <a:lstStyle/>
          <a:p>
            <a:r>
              <a:rPr lang="zh-CN" altLang="en-US" sz="2400" dirty="0" smtClean="0">
                <a:latin typeface="楷体_GB2312" pitchFamily="1" charset="-122"/>
                <a:ea typeface="楷体_GB2312" pitchFamily="1" charset="-122"/>
              </a:rPr>
              <a:t>在</a:t>
            </a:r>
            <a:r>
              <a:rPr lang="zh-CN" altLang="en-US" sz="2400" dirty="0" smtClean="0">
                <a:solidFill>
                  <a:srgbClr val="006600"/>
                </a:solidFill>
                <a:latin typeface="楷体_GB2312" pitchFamily="1" charset="-122"/>
                <a:ea typeface="楷体_GB2312" pitchFamily="1" charset="-122"/>
              </a:rPr>
              <a:t>IBM</a:t>
            </a:r>
            <a:r>
              <a:rPr lang="zh-CN" altLang="en-US" sz="2400" dirty="0">
                <a:latin typeface="楷体_GB2312" pitchFamily="1" charset="-122"/>
                <a:ea typeface="楷体_GB2312" pitchFamily="1" charset="-122"/>
              </a:rPr>
              <a:t>推出</a:t>
            </a:r>
            <a:r>
              <a:rPr lang="en-US" altLang="zh-CN" sz="2400" dirty="0" smtClean="0">
                <a:solidFill>
                  <a:srgbClr val="006600"/>
                </a:solidFill>
                <a:latin typeface="楷体_GB2312" pitchFamily="1" charset="-122"/>
                <a:ea typeface="楷体_GB2312" pitchFamily="1" charset="-122"/>
              </a:rPr>
              <a:t>IBM</a:t>
            </a:r>
            <a:r>
              <a:rPr lang="zh-CN" altLang="en-US" sz="2400" dirty="0" smtClean="0">
                <a:solidFill>
                  <a:srgbClr val="006600"/>
                </a:solidFill>
                <a:latin typeface="楷体_GB2312" pitchFamily="1" charset="-122"/>
                <a:ea typeface="楷体_GB2312" pitchFamily="1" charset="-122"/>
              </a:rPr>
              <a:t> </a:t>
            </a:r>
            <a:r>
              <a:rPr lang="zh-CN" altLang="en-US" sz="2400" dirty="0">
                <a:solidFill>
                  <a:srgbClr val="006600"/>
                </a:solidFill>
                <a:latin typeface="楷体_GB2312" pitchFamily="1" charset="-122"/>
                <a:ea typeface="楷体_GB2312" pitchFamily="1" charset="-122"/>
              </a:rPr>
              <a:t>PC</a:t>
            </a:r>
            <a:r>
              <a:rPr lang="zh-CN" altLang="en-US" sz="2400" dirty="0">
                <a:latin typeface="楷体_GB2312" pitchFamily="1" charset="-122"/>
                <a:ea typeface="楷体_GB2312" pitchFamily="1" charset="-122"/>
              </a:rPr>
              <a:t>机后，市场卷起一股龙卷风</a:t>
            </a:r>
          </a:p>
          <a:p>
            <a:r>
              <a:rPr lang="zh-CN" altLang="en-US" sz="2400" dirty="0">
                <a:latin typeface="楷体_GB2312" pitchFamily="1" charset="-122"/>
                <a:ea typeface="楷体_GB2312" pitchFamily="1" charset="-122"/>
              </a:rPr>
              <a:t>IBM自己也没有料到产品会有如此巨大的成功</a:t>
            </a:r>
          </a:p>
          <a:p>
            <a:r>
              <a:rPr lang="zh-CN" altLang="en-US" sz="2400" dirty="0">
                <a:latin typeface="楷体_GB2312" pitchFamily="1" charset="-122"/>
                <a:ea typeface="楷体_GB2312" pitchFamily="1" charset="-122"/>
              </a:rPr>
              <a:t>IBM的成功说明必有其他公司失败。甚至连苹果公司也遇到了</a:t>
            </a:r>
            <a:r>
              <a:rPr lang="zh-CN" altLang="en-US" sz="2400" dirty="0" smtClean="0">
                <a:latin typeface="楷体_GB2312" pitchFamily="1" charset="-122"/>
                <a:ea typeface="楷体_GB2312" pitchFamily="1" charset="-122"/>
              </a:rPr>
              <a:t>问题</a:t>
            </a:r>
            <a:endParaRPr lang="zh-CN" altLang="en-US" sz="2400" dirty="0">
              <a:latin typeface="楷体_GB2312" pitchFamily="1" charset="-122"/>
              <a:ea typeface="楷体_GB2312" pitchFamily="1" charset="-122"/>
            </a:endParaRPr>
          </a:p>
          <a:p>
            <a:r>
              <a:rPr lang="zh-CN" altLang="en-US" sz="2400" b="1" dirty="0">
                <a:latin typeface="楷体_GB2312" pitchFamily="1" charset="-122"/>
                <a:ea typeface="楷体_GB2312" pitchFamily="1" charset="-122"/>
              </a:rPr>
              <a:t>苹果公司</a:t>
            </a:r>
            <a:r>
              <a:rPr lang="zh-CN" altLang="en-US" sz="2400" dirty="0">
                <a:latin typeface="楷体_GB2312" pitchFamily="1" charset="-122"/>
                <a:ea typeface="楷体_GB2312" pitchFamily="1" charset="-122"/>
              </a:rPr>
              <a:t>推出</a:t>
            </a:r>
            <a:r>
              <a:rPr lang="zh-CN" altLang="en-US" sz="2400" dirty="0">
                <a:solidFill>
                  <a:srgbClr val="7030A0"/>
                </a:solidFill>
                <a:latin typeface="楷体_GB2312" pitchFamily="1" charset="-122"/>
                <a:ea typeface="楷体_GB2312" pitchFamily="1" charset="-122"/>
              </a:rPr>
              <a:t>Lisa</a:t>
            </a:r>
            <a:r>
              <a:rPr lang="zh-CN" altLang="en-US" sz="2400" dirty="0">
                <a:latin typeface="楷体_GB2312" pitchFamily="1" charset="-122"/>
                <a:ea typeface="楷体_GB2312" pitchFamily="1" charset="-122"/>
              </a:rPr>
              <a:t>机遭到失败，</a:t>
            </a:r>
            <a:r>
              <a:rPr lang="zh-CN" altLang="en-US" sz="2400" dirty="0">
                <a:solidFill>
                  <a:srgbClr val="7030A0"/>
                </a:solidFill>
                <a:latin typeface="楷体_GB2312" pitchFamily="1" charset="-122"/>
                <a:ea typeface="楷体_GB2312" pitchFamily="1" charset="-122"/>
              </a:rPr>
              <a:t>Apple III</a:t>
            </a:r>
            <a:r>
              <a:rPr lang="zh-CN" altLang="en-US" sz="2400" dirty="0">
                <a:latin typeface="楷体_GB2312" pitchFamily="1" charset="-122"/>
                <a:ea typeface="楷体_GB2312" pitchFamily="1" charset="-122"/>
              </a:rPr>
              <a:t>型也遭到</a:t>
            </a:r>
            <a:r>
              <a:rPr lang="zh-CN" altLang="en-US" sz="2400" dirty="0" smtClean="0">
                <a:latin typeface="楷体_GB2312" pitchFamily="1" charset="-122"/>
                <a:ea typeface="楷体_GB2312" pitchFamily="1" charset="-122"/>
              </a:rPr>
              <a:t>失败</a:t>
            </a:r>
            <a:endParaRPr lang="zh-CN" altLang="en-US" sz="2400" dirty="0">
              <a:latin typeface="楷体_GB2312" pitchFamily="1" charset="-122"/>
              <a:ea typeface="楷体_GB2312" pitchFamily="1" charset="-122"/>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8DA4B5E1-0B7A-4CFB-8FE8-8C9A715A2F9D}"/>
              </a:ext>
            </a:extLst>
          </p:cNvPr>
          <p:cNvSpPr>
            <a:spLocks noGrp="1"/>
          </p:cNvSpPr>
          <p:nvPr>
            <p:ph type="title" idx="4294967295"/>
          </p:nvPr>
        </p:nvSpPr>
        <p:spPr>
          <a:xfrm>
            <a:off x="305522" y="361084"/>
            <a:ext cx="8610600" cy="1143000"/>
          </a:xfrm>
          <a:ln>
            <a:miter/>
          </a:ln>
        </p:spPr>
        <p:txBody>
          <a:bodyPr/>
          <a:lstStyle/>
          <a:p>
            <a:pPr>
              <a:defRPr/>
            </a:pPr>
            <a:r>
              <a:rPr lang="zh-CN" altLang="en-US" noProof="1">
                <a:solidFill>
                  <a:srgbClr val="7030A0"/>
                </a:solidFill>
                <a:effectLst>
                  <a:outerShdw blurRad="38100" dist="38100" dir="2700000">
                    <a:srgbClr val="C0C0C0"/>
                  </a:outerShdw>
                </a:effectLst>
                <a:latin typeface="宋体" charset="-122"/>
              </a:rPr>
              <a:t>施乐Palo Alto</a:t>
            </a:r>
            <a:r>
              <a:rPr lang="zh-CN" altLang="en-US" noProof="1" smtClean="0">
                <a:solidFill>
                  <a:srgbClr val="7030A0"/>
                </a:solidFill>
                <a:effectLst>
                  <a:outerShdw blurRad="38100" dist="38100" dir="2700000">
                    <a:srgbClr val="C0C0C0"/>
                  </a:outerShdw>
                </a:effectLst>
                <a:latin typeface="宋体" charset="-122"/>
              </a:rPr>
              <a:t>研究中心</a:t>
            </a:r>
            <a:r>
              <a:rPr lang="en-US" altLang="zh-CN" noProof="1" smtClean="0">
                <a:solidFill>
                  <a:srgbClr val="7030A0"/>
                </a:solidFill>
                <a:effectLst>
                  <a:outerShdw blurRad="38100" dist="38100" dir="2700000">
                    <a:srgbClr val="C0C0C0"/>
                  </a:outerShdw>
                </a:effectLst>
                <a:latin typeface="宋体" charset="-122"/>
              </a:rPr>
              <a:t/>
            </a:r>
            <a:br>
              <a:rPr lang="en-US" altLang="zh-CN" noProof="1" smtClean="0">
                <a:solidFill>
                  <a:srgbClr val="7030A0"/>
                </a:solidFill>
                <a:effectLst>
                  <a:outerShdw blurRad="38100" dist="38100" dir="2700000">
                    <a:srgbClr val="C0C0C0"/>
                  </a:outerShdw>
                </a:effectLst>
                <a:latin typeface="宋体" charset="-122"/>
              </a:rPr>
            </a:br>
            <a:r>
              <a:rPr lang="zh-CN" altLang="en-US" sz="2400" noProof="1" smtClean="0">
                <a:solidFill>
                  <a:srgbClr val="7030A0"/>
                </a:solidFill>
                <a:effectLst>
                  <a:outerShdw blurRad="38100" dist="38100" dir="2700000">
                    <a:srgbClr val="C0C0C0"/>
                  </a:outerShdw>
                </a:effectLst>
                <a:latin typeface="宋体" charset="-122"/>
              </a:rPr>
              <a:t>--</a:t>
            </a:r>
            <a:r>
              <a:rPr lang="zh-CN" altLang="en-US" sz="2400" noProof="1">
                <a:solidFill>
                  <a:srgbClr val="7030A0"/>
                </a:solidFill>
                <a:effectLst>
                  <a:outerShdw blurRad="38100" dist="38100" dir="2700000">
                    <a:srgbClr val="C0C0C0"/>
                  </a:outerShdw>
                </a:effectLst>
                <a:latin typeface="宋体" charset="-122"/>
              </a:rPr>
              <a:t>70年代的计算机研究思想库</a:t>
            </a:r>
          </a:p>
        </p:txBody>
      </p:sp>
      <p:sp>
        <p:nvSpPr>
          <p:cNvPr id="133123" name="Rectangle 3">
            <a:extLst>
              <a:ext uri="{FF2B5EF4-FFF2-40B4-BE49-F238E27FC236}">
                <a16:creationId xmlns:a16="http://schemas.microsoft.com/office/drawing/2014/main" id="{A30E93FD-14AC-48B3-831B-A52748EB1AFA}"/>
              </a:ext>
            </a:extLst>
          </p:cNvPr>
          <p:cNvSpPr>
            <a:spLocks noGrp="1" noChangeArrowheads="1"/>
          </p:cNvSpPr>
          <p:nvPr>
            <p:ph type="body" idx="4294967295"/>
          </p:nvPr>
        </p:nvSpPr>
        <p:spPr>
          <a:xfrm>
            <a:off x="755650" y="1700213"/>
            <a:ext cx="7483475" cy="2822575"/>
          </a:xfrm>
        </p:spPr>
        <p:txBody>
          <a:bodyPr/>
          <a:lstStyle/>
          <a:p>
            <a:r>
              <a:rPr lang="zh-CN" altLang="en-US" sz="2400" dirty="0">
                <a:latin typeface="楷体_GB2312" pitchFamily="1" charset="-122"/>
                <a:ea typeface="楷体_GB2312" pitchFamily="1" charset="-122"/>
              </a:rPr>
              <a:t>世界上第一台</a:t>
            </a:r>
            <a:r>
              <a:rPr lang="zh-CN" altLang="en-US" sz="2400" dirty="0">
                <a:solidFill>
                  <a:srgbClr val="006600"/>
                </a:solidFill>
                <a:latin typeface="楷体_GB2312" pitchFamily="1" charset="-122"/>
                <a:ea typeface="楷体_GB2312" pitchFamily="1" charset="-122"/>
              </a:rPr>
              <a:t>个人计算机Alto</a:t>
            </a:r>
            <a:r>
              <a:rPr lang="zh-CN" altLang="en-US" sz="2400" dirty="0">
                <a:latin typeface="楷体_GB2312" pitchFamily="1" charset="-122"/>
                <a:ea typeface="楷体_GB2312" pitchFamily="1" charset="-122"/>
              </a:rPr>
              <a:t>，1972年在这里出现</a:t>
            </a:r>
          </a:p>
          <a:p>
            <a:r>
              <a:rPr lang="zh-CN" altLang="en-US" sz="2400" dirty="0">
                <a:latin typeface="楷体_GB2312" pitchFamily="1" charset="-122"/>
                <a:ea typeface="楷体_GB2312" pitchFamily="1" charset="-122"/>
              </a:rPr>
              <a:t>很多先进概念和技术的原型都首次出现在这里</a:t>
            </a:r>
          </a:p>
          <a:p>
            <a:pPr lvl="1"/>
            <a:r>
              <a:rPr lang="zh-CN" altLang="en-US" sz="2000" b="1" dirty="0" smtClean="0">
                <a:solidFill>
                  <a:srgbClr val="7030A0"/>
                </a:solidFill>
                <a:latin typeface="楷体_GB2312" pitchFamily="1" charset="-122"/>
                <a:ea typeface="楷体_GB2312" pitchFamily="1" charset="-122"/>
              </a:rPr>
              <a:t>图形界面、手</a:t>
            </a:r>
            <a:r>
              <a:rPr lang="zh-CN" altLang="en-US" sz="2000" b="1" dirty="0">
                <a:solidFill>
                  <a:srgbClr val="7030A0"/>
                </a:solidFill>
                <a:latin typeface="楷体_GB2312" pitchFamily="1" charset="-122"/>
                <a:ea typeface="楷体_GB2312" pitchFamily="1" charset="-122"/>
              </a:rPr>
              <a:t>持</a:t>
            </a:r>
            <a:r>
              <a:rPr lang="zh-CN" altLang="en-US" sz="2000" b="1" dirty="0" smtClean="0">
                <a:solidFill>
                  <a:srgbClr val="7030A0"/>
                </a:solidFill>
                <a:latin typeface="楷体_GB2312" pitchFamily="1" charset="-122"/>
                <a:ea typeface="楷体_GB2312" pitchFamily="1" charset="-122"/>
              </a:rPr>
              <a:t>鼠标、面向对象程序设计、微机网络、桌面</a:t>
            </a:r>
            <a:r>
              <a:rPr lang="zh-CN" altLang="en-US" sz="2000" b="1" dirty="0">
                <a:solidFill>
                  <a:srgbClr val="7030A0"/>
                </a:solidFill>
                <a:latin typeface="楷体_GB2312" pitchFamily="1" charset="-122"/>
                <a:ea typeface="楷体_GB2312" pitchFamily="1" charset="-122"/>
              </a:rPr>
              <a:t>出版和激光打印</a:t>
            </a:r>
            <a:r>
              <a:rPr lang="zh-CN" altLang="en-US" sz="2000" b="1" dirty="0" smtClean="0">
                <a:latin typeface="楷体_GB2312" pitchFamily="1" charset="-122"/>
                <a:ea typeface="楷体_GB2312" pitchFamily="1" charset="-122"/>
              </a:rPr>
              <a:t>等</a:t>
            </a:r>
            <a:endParaRPr lang="zh-CN" altLang="en-US" sz="2000" b="1" dirty="0">
              <a:latin typeface="楷体_GB2312" pitchFamily="1" charset="-122"/>
              <a:ea typeface="楷体_GB2312" pitchFamily="1" charset="-122"/>
            </a:endParaRPr>
          </a:p>
          <a:p>
            <a:pPr>
              <a:buFont typeface="Wingdings" panose="05000000000000000000" pitchFamily="2" charset="2"/>
              <a:buNone/>
            </a:pPr>
            <a:endParaRPr lang="zh-CN" altLang="en-US" sz="2400" dirty="0">
              <a:latin typeface="楷体_GB2312" pitchFamily="1" charset="-122"/>
              <a:ea typeface="楷体_GB2312" pitchFamily="1" charset="-122"/>
            </a:endParaRPr>
          </a:p>
          <a:p>
            <a:pPr>
              <a:buFont typeface="Wingdings" panose="05000000000000000000" pitchFamily="2" charset="2"/>
              <a:buNone/>
            </a:pPr>
            <a:r>
              <a:rPr lang="zh-CN" altLang="en-US" sz="2400" dirty="0">
                <a:latin typeface="楷体_GB2312" pitchFamily="1" charset="-122"/>
                <a:ea typeface="楷体_GB2312" pitchFamily="1" charset="-122"/>
              </a:rPr>
              <a:t>  </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E14C24FD-1AB7-4339-92DC-F3BB5E6C1BD2}"/>
              </a:ext>
            </a:extLst>
          </p:cNvPr>
          <p:cNvSpPr>
            <a:spLocks noGrp="1" noChangeArrowheads="1"/>
          </p:cNvSpPr>
          <p:nvPr>
            <p:ph type="body" idx="4294967295"/>
          </p:nvPr>
        </p:nvSpPr>
        <p:spPr>
          <a:xfrm>
            <a:off x="727075" y="1322388"/>
            <a:ext cx="7993063" cy="4829837"/>
          </a:xfrm>
        </p:spPr>
        <p:txBody>
          <a:bodyPr/>
          <a:lstStyle/>
          <a:p>
            <a:r>
              <a:rPr lang="zh-CN" altLang="en-US" sz="2000" dirty="0">
                <a:latin typeface="楷体_GB2312" pitchFamily="1" charset="-122"/>
                <a:ea typeface="楷体_GB2312" pitchFamily="1" charset="-122"/>
              </a:rPr>
              <a:t>1979年</a:t>
            </a:r>
            <a:r>
              <a:rPr lang="zh-CN" altLang="en-US" sz="2000" b="1" dirty="0">
                <a:solidFill>
                  <a:srgbClr val="006600"/>
                </a:solidFill>
                <a:latin typeface="楷体_GB2312" pitchFamily="1" charset="-122"/>
                <a:ea typeface="楷体_GB2312" pitchFamily="1" charset="-122"/>
              </a:rPr>
              <a:t>苹果公司</a:t>
            </a:r>
            <a:r>
              <a:rPr lang="zh-CN" altLang="en-US" sz="2000" dirty="0">
                <a:latin typeface="楷体_GB2312" pitchFamily="1" charset="-122"/>
                <a:ea typeface="楷体_GB2312" pitchFamily="1" charset="-122"/>
              </a:rPr>
              <a:t>允许</a:t>
            </a:r>
            <a:r>
              <a:rPr lang="zh-CN" altLang="en-US" sz="2000" b="1" dirty="0">
                <a:solidFill>
                  <a:srgbClr val="006600"/>
                </a:solidFill>
                <a:latin typeface="楷体_GB2312" pitchFamily="1" charset="-122"/>
                <a:ea typeface="楷体_GB2312" pitchFamily="1" charset="-122"/>
              </a:rPr>
              <a:t>施乐公司</a:t>
            </a:r>
            <a:r>
              <a:rPr lang="zh-CN" altLang="en-US" sz="2000" dirty="0">
                <a:latin typeface="楷体_GB2312" pitchFamily="1" charset="-122"/>
                <a:ea typeface="楷体_GB2312" pitchFamily="1" charset="-122"/>
              </a:rPr>
              <a:t>购买</a:t>
            </a:r>
            <a:r>
              <a:rPr lang="zh-CN" altLang="en-US" sz="2000" b="1" dirty="0">
                <a:latin typeface="楷体_GB2312" pitchFamily="1" charset="-122"/>
                <a:ea typeface="楷体_GB2312" pitchFamily="1" charset="-122"/>
              </a:rPr>
              <a:t>一百万股</a:t>
            </a:r>
            <a:r>
              <a:rPr lang="zh-CN" altLang="en-US" sz="2000" dirty="0">
                <a:latin typeface="楷体_GB2312" pitchFamily="1" charset="-122"/>
                <a:ea typeface="楷体_GB2312" pitchFamily="1" charset="-122"/>
              </a:rPr>
              <a:t>的苹果公司</a:t>
            </a:r>
            <a:r>
              <a:rPr lang="zh-CN" altLang="en-US" sz="2000" dirty="0" smtClean="0">
                <a:latin typeface="楷体_GB2312" pitchFamily="1" charset="-122"/>
                <a:ea typeface="楷体_GB2312" pitchFamily="1" charset="-122"/>
              </a:rPr>
              <a:t>股票</a:t>
            </a:r>
            <a:endParaRPr lang="en-US" altLang="zh-CN" sz="2000" dirty="0" smtClean="0">
              <a:latin typeface="楷体_GB2312" pitchFamily="1" charset="-122"/>
              <a:ea typeface="楷体_GB2312" pitchFamily="1" charset="-122"/>
            </a:endParaRPr>
          </a:p>
          <a:p>
            <a:r>
              <a:rPr lang="zh-CN" altLang="en-US" sz="2000" dirty="0">
                <a:latin typeface="楷体_GB2312" pitchFamily="1" charset="-122"/>
                <a:ea typeface="楷体_GB2312" pitchFamily="1" charset="-122"/>
              </a:rPr>
              <a:t>作为回报，</a:t>
            </a:r>
            <a:r>
              <a:rPr lang="zh-CN" altLang="en-US" sz="2000" b="1" dirty="0">
                <a:latin typeface="楷体_GB2312" pitchFamily="1" charset="-122"/>
                <a:ea typeface="楷体_GB2312" pitchFamily="1" charset="-122"/>
              </a:rPr>
              <a:t>施乐公司允许苹果公司的少数人员</a:t>
            </a:r>
            <a:r>
              <a:rPr lang="zh-CN" altLang="en-US" sz="2000" dirty="0">
                <a:latin typeface="楷体_GB2312" pitchFamily="1" charset="-122"/>
                <a:ea typeface="楷体_GB2312" pitchFamily="1" charset="-122"/>
              </a:rPr>
              <a:t>，包括</a:t>
            </a:r>
            <a:r>
              <a:rPr lang="zh-CN" altLang="en-US" sz="2000" b="1" dirty="0">
                <a:solidFill>
                  <a:srgbClr val="7030A0"/>
                </a:solidFill>
                <a:latin typeface="楷体_GB2312" pitchFamily="1" charset="-122"/>
                <a:ea typeface="楷体_GB2312" pitchFamily="1" charset="-122"/>
              </a:rPr>
              <a:t>乔布斯</a:t>
            </a:r>
            <a:r>
              <a:rPr lang="zh-CN" altLang="en-US" sz="2000" dirty="0">
                <a:latin typeface="楷体_GB2312" pitchFamily="1" charset="-122"/>
                <a:ea typeface="楷体_GB2312" pitchFamily="1" charset="-122"/>
              </a:rPr>
              <a:t>，在有限的时间内考察</a:t>
            </a:r>
            <a:r>
              <a:rPr lang="zh-CN" altLang="en-US" sz="2000" dirty="0">
                <a:solidFill>
                  <a:srgbClr val="C00000"/>
                </a:solidFill>
                <a:latin typeface="楷体_GB2312" pitchFamily="1" charset="-122"/>
                <a:ea typeface="楷体_GB2312" pitchFamily="1" charset="-122"/>
              </a:rPr>
              <a:t>施乐公司</a:t>
            </a:r>
            <a:r>
              <a:rPr lang="zh-CN" altLang="en-US" sz="2000" b="1" dirty="0">
                <a:solidFill>
                  <a:srgbClr val="C00000"/>
                </a:solidFill>
                <a:latin typeface="楷体_GB2312" pitchFamily="1" charset="-122"/>
                <a:ea typeface="楷体_GB2312" pitchFamily="1" charset="-122"/>
              </a:rPr>
              <a:t>Palo Alto</a:t>
            </a:r>
            <a:r>
              <a:rPr lang="zh-CN" altLang="en-US" sz="2000" dirty="0">
                <a:solidFill>
                  <a:srgbClr val="C00000"/>
                </a:solidFill>
                <a:latin typeface="楷体_GB2312" pitchFamily="1" charset="-122"/>
                <a:ea typeface="楷体_GB2312" pitchFamily="1" charset="-122"/>
              </a:rPr>
              <a:t>研究中心内部</a:t>
            </a:r>
            <a:r>
              <a:rPr lang="zh-CN" altLang="en-US" sz="2000" dirty="0">
                <a:latin typeface="楷体_GB2312" pitchFamily="1" charset="-122"/>
                <a:ea typeface="楷体_GB2312" pitchFamily="1" charset="-122"/>
              </a:rPr>
              <a:t>，并同该思想库的研究人员交谈</a:t>
            </a:r>
          </a:p>
          <a:p>
            <a:pPr>
              <a:buFont typeface="Wingdings" panose="05000000000000000000" pitchFamily="2" charset="2"/>
              <a:buNone/>
            </a:pPr>
            <a:r>
              <a:rPr lang="zh-CN" altLang="en-US" sz="2000" dirty="0" smtClean="0">
                <a:latin typeface="楷体_GB2312" pitchFamily="1" charset="-122"/>
                <a:ea typeface="楷体_GB2312" pitchFamily="1" charset="-122"/>
              </a:rPr>
              <a:t>   </a:t>
            </a:r>
            <a:endParaRPr lang="zh-CN" altLang="en-US" sz="2000" dirty="0">
              <a:latin typeface="楷体_GB2312" pitchFamily="1" charset="-122"/>
              <a:ea typeface="楷体_GB2312" pitchFamily="1" charset="-122"/>
            </a:endParaRPr>
          </a:p>
          <a:p>
            <a:r>
              <a:rPr lang="zh-CN" altLang="en-US" sz="2000" dirty="0">
                <a:latin typeface="楷体_GB2312" pitchFamily="1" charset="-122"/>
                <a:ea typeface="楷体_GB2312" pitchFamily="1" charset="-122"/>
              </a:rPr>
              <a:t>苹果公司对Palo Alto研究中心内的技术大感吃惊</a:t>
            </a:r>
          </a:p>
          <a:p>
            <a:pPr>
              <a:buFont typeface="Wingdings" panose="05000000000000000000" pitchFamily="2" charset="2"/>
              <a:buNone/>
            </a:pPr>
            <a:endParaRPr lang="zh-CN" altLang="en-US" sz="2000" dirty="0">
              <a:latin typeface="楷体_GB2312" pitchFamily="1" charset="-122"/>
              <a:ea typeface="楷体_GB2312" pitchFamily="1" charset="-122"/>
            </a:endParaRPr>
          </a:p>
          <a:p>
            <a:r>
              <a:rPr lang="zh-CN" altLang="en-US" sz="2000" dirty="0">
                <a:solidFill>
                  <a:srgbClr val="C00000"/>
                </a:solidFill>
                <a:latin typeface="楷体_GB2312" pitchFamily="1" charset="-122"/>
                <a:ea typeface="楷体_GB2312" pitchFamily="1" charset="-122"/>
              </a:rPr>
              <a:t>他们更吃惊的是</a:t>
            </a:r>
            <a:r>
              <a:rPr lang="zh-CN" altLang="en-US" sz="2000" dirty="0">
                <a:latin typeface="楷体_GB2312" pitchFamily="1" charset="-122"/>
                <a:ea typeface="楷体_GB2312" pitchFamily="1" charset="-122"/>
              </a:rPr>
              <a:t>，</a:t>
            </a:r>
            <a:r>
              <a:rPr lang="zh-CN" altLang="en-US" sz="2000" dirty="0">
                <a:solidFill>
                  <a:srgbClr val="0070C0"/>
                </a:solidFill>
                <a:latin typeface="楷体_GB2312" pitchFamily="1" charset="-122"/>
                <a:ea typeface="楷体_GB2312" pitchFamily="1" charset="-122"/>
              </a:rPr>
              <a:t>施乐公司在拥有这些宝贵技术的同时竟然什么也没有做！</a:t>
            </a:r>
          </a:p>
        </p:txBody>
      </p:sp>
      <p:sp>
        <p:nvSpPr>
          <p:cNvPr id="2" name="矩形 1"/>
          <p:cNvSpPr/>
          <p:nvPr/>
        </p:nvSpPr>
        <p:spPr>
          <a:xfrm>
            <a:off x="1065320" y="447868"/>
            <a:ext cx="7403977" cy="584775"/>
          </a:xfrm>
          <a:prstGeom prst="rect">
            <a:avLst/>
          </a:prstGeom>
        </p:spPr>
        <p:txBody>
          <a:bodyPr wrap="square">
            <a:spAutoFit/>
          </a:bodyPr>
          <a:lstStyle/>
          <a:p>
            <a:pPr algn="ctr"/>
            <a:r>
              <a:rPr lang="zh-CN" altLang="en-US" sz="3200" b="1" noProof="1">
                <a:solidFill>
                  <a:srgbClr val="7030A0"/>
                </a:solidFill>
                <a:effectLst>
                  <a:outerShdw blurRad="38100" dist="38100" dir="2700000">
                    <a:srgbClr val="C0C0C0"/>
                  </a:outerShdw>
                </a:effectLst>
                <a:latin typeface="宋体" charset="-122"/>
                <a:ea typeface="+mj-ea"/>
                <a:cs typeface="+mj-cs"/>
              </a:rPr>
              <a:t>施乐Palo Alto研究中心</a:t>
            </a:r>
            <a:endParaRPr lang="zh-CN" altLang="en-US" sz="3200" b="1" dirty="0">
              <a:solidFill>
                <a:srgbClr val="7030A0"/>
              </a:solidFill>
              <a:effectLst>
                <a:outerShdw blurRad="38100" dist="38100" dir="2700000">
                  <a:srgbClr val="C0C0C0"/>
                </a:outerShdw>
              </a:effectLst>
              <a:latin typeface="宋体" charset="-122"/>
              <a:ea typeface="+mj-ea"/>
              <a:cs typeface="+mj-cs"/>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D1A17C3B-5917-46EB-A5AF-661783C99BE2}"/>
              </a:ext>
            </a:extLst>
          </p:cNvPr>
          <p:cNvSpPr>
            <a:spLocks noGrp="1" noChangeArrowheads="1"/>
          </p:cNvSpPr>
          <p:nvPr>
            <p:ph type="body" idx="4294967295"/>
          </p:nvPr>
        </p:nvSpPr>
        <p:spPr>
          <a:xfrm>
            <a:off x="684213" y="1628775"/>
            <a:ext cx="8305800" cy="3951288"/>
          </a:xfrm>
        </p:spPr>
        <p:txBody>
          <a:bodyPr/>
          <a:lstStyle/>
          <a:p>
            <a:r>
              <a:rPr lang="zh-CN" altLang="en-US" sz="2400" dirty="0">
                <a:latin typeface="楷体_GB2312" pitchFamily="1" charset="-122"/>
                <a:ea typeface="楷体_GB2312" pitchFamily="1" charset="-122"/>
              </a:rPr>
              <a:t>对Palo Alto研究中心这些科学家们而言，</a:t>
            </a:r>
            <a:r>
              <a:rPr lang="zh-CN" altLang="en-US" sz="2400" b="1" dirty="0">
                <a:solidFill>
                  <a:srgbClr val="C00000"/>
                </a:solidFill>
                <a:latin typeface="楷体_GB2312" pitchFamily="1" charset="-122"/>
                <a:ea typeface="楷体_GB2312" pitchFamily="1" charset="-122"/>
              </a:rPr>
              <a:t>苹果公司</a:t>
            </a:r>
            <a:r>
              <a:rPr lang="zh-CN" altLang="en-US" sz="2400" dirty="0">
                <a:solidFill>
                  <a:srgbClr val="006600"/>
                </a:solidFill>
                <a:latin typeface="楷体_GB2312" pitchFamily="1" charset="-122"/>
                <a:ea typeface="楷体_GB2312" pitchFamily="1" charset="-122"/>
              </a:rPr>
              <a:t>的人是他们第一次遇到真正理解他们技术的人</a:t>
            </a:r>
          </a:p>
          <a:p>
            <a:r>
              <a:rPr lang="zh-CN" altLang="en-US" sz="2400" dirty="0">
                <a:solidFill>
                  <a:srgbClr val="006600"/>
                </a:solidFill>
                <a:latin typeface="楷体_GB2312" pitchFamily="1" charset="-122"/>
                <a:ea typeface="楷体_GB2312" pitchFamily="1" charset="-122"/>
              </a:rPr>
              <a:t>这些科学家们</a:t>
            </a:r>
            <a:r>
              <a:rPr lang="zh-CN" altLang="en-US" sz="2400" dirty="0">
                <a:latin typeface="楷体_GB2312" pitchFamily="1" charset="-122"/>
                <a:ea typeface="楷体_GB2312" pitchFamily="1" charset="-122"/>
              </a:rPr>
              <a:t>后来有的去了</a:t>
            </a:r>
            <a:r>
              <a:rPr lang="zh-CN" altLang="en-US" sz="2400" dirty="0">
                <a:solidFill>
                  <a:srgbClr val="7030A0"/>
                </a:solidFill>
                <a:latin typeface="楷体_GB2312" pitchFamily="1" charset="-122"/>
                <a:ea typeface="楷体_GB2312" pitchFamily="1" charset="-122"/>
              </a:rPr>
              <a:t>苹果公司</a:t>
            </a:r>
            <a:r>
              <a:rPr lang="zh-CN" altLang="en-US" sz="2400" dirty="0">
                <a:latin typeface="楷体_GB2312" pitchFamily="1" charset="-122"/>
                <a:ea typeface="楷体_GB2312" pitchFamily="1" charset="-122"/>
              </a:rPr>
              <a:t>，</a:t>
            </a:r>
            <a:r>
              <a:rPr lang="zh-CN" altLang="en-US" sz="2400" dirty="0">
                <a:solidFill>
                  <a:srgbClr val="7030A0"/>
                </a:solidFill>
                <a:latin typeface="楷体_GB2312" pitchFamily="1" charset="-122"/>
                <a:ea typeface="楷体_GB2312" pitchFamily="1" charset="-122"/>
              </a:rPr>
              <a:t>微软公司</a:t>
            </a:r>
            <a:r>
              <a:rPr lang="zh-CN" altLang="en-US" sz="2400" dirty="0">
                <a:latin typeface="楷体_GB2312" pitchFamily="1" charset="-122"/>
                <a:ea typeface="楷体_GB2312" pitchFamily="1" charset="-122"/>
              </a:rPr>
              <a:t>，有的最终</a:t>
            </a:r>
            <a:r>
              <a:rPr lang="zh-CN" altLang="en-US" sz="2400" dirty="0">
                <a:solidFill>
                  <a:srgbClr val="7030A0"/>
                </a:solidFill>
                <a:latin typeface="楷体_GB2312" pitchFamily="1" charset="-122"/>
                <a:ea typeface="楷体_GB2312" pitchFamily="1" charset="-122"/>
              </a:rPr>
              <a:t>创办了自己的公司</a:t>
            </a:r>
          </a:p>
          <a:p>
            <a:r>
              <a:rPr lang="zh-CN" altLang="en-US" sz="2400" dirty="0" smtClean="0">
                <a:solidFill>
                  <a:srgbClr val="0409E2"/>
                </a:solidFill>
                <a:latin typeface="楷体_GB2312" pitchFamily="1" charset="-122"/>
                <a:ea typeface="楷体_GB2312" pitchFamily="1" charset="-122"/>
              </a:rPr>
              <a:t>苹果公司人员在</a:t>
            </a:r>
            <a:r>
              <a:rPr lang="zh-CN" altLang="en-US" sz="2400" dirty="0">
                <a:solidFill>
                  <a:srgbClr val="0409E2"/>
                </a:solidFill>
                <a:latin typeface="楷体_GB2312" pitchFamily="1" charset="-122"/>
                <a:ea typeface="楷体_GB2312" pitchFamily="1" charset="-122"/>
              </a:rPr>
              <a:t>访问的基础上</a:t>
            </a:r>
            <a:r>
              <a:rPr lang="zh-CN" altLang="en-US" sz="2400" dirty="0" smtClean="0">
                <a:solidFill>
                  <a:srgbClr val="0409E2"/>
                </a:solidFill>
                <a:latin typeface="楷体_GB2312" pitchFamily="1" charset="-122"/>
                <a:ea typeface="楷体_GB2312" pitchFamily="1" charset="-122"/>
              </a:rPr>
              <a:t>，决定</a:t>
            </a:r>
            <a:r>
              <a:rPr lang="zh-CN" altLang="en-US" sz="2400" dirty="0">
                <a:solidFill>
                  <a:srgbClr val="0409E2"/>
                </a:solidFill>
                <a:latin typeface="楷体_GB2312" pitchFamily="1" charset="-122"/>
                <a:ea typeface="楷体_GB2312" pitchFamily="1" charset="-122"/>
              </a:rPr>
              <a:t>立即开发采用这些新技术的个人计算机</a:t>
            </a:r>
          </a:p>
          <a:p>
            <a:r>
              <a:rPr lang="zh-CN" altLang="en-US" sz="2400" dirty="0">
                <a:solidFill>
                  <a:srgbClr val="7030A0"/>
                </a:solidFill>
                <a:latin typeface="楷体_GB2312" pitchFamily="1" charset="-122"/>
                <a:ea typeface="楷体_GB2312" pitchFamily="1" charset="-122"/>
              </a:rPr>
              <a:t>苹果公司已</a:t>
            </a:r>
            <a:r>
              <a:rPr lang="zh-CN" altLang="en-US" sz="2400" dirty="0" smtClean="0">
                <a:solidFill>
                  <a:srgbClr val="7030A0"/>
                </a:solidFill>
                <a:latin typeface="楷体_GB2312" pitchFamily="1" charset="-122"/>
                <a:ea typeface="楷体_GB2312" pitchFamily="1" charset="-122"/>
              </a:rPr>
              <a:t>看到 </a:t>
            </a:r>
            <a:r>
              <a:rPr lang="zh-CN" altLang="en-US" sz="2400" dirty="0">
                <a:solidFill>
                  <a:srgbClr val="7030A0"/>
                </a:solidFill>
                <a:latin typeface="楷体_GB2312" pitchFamily="1" charset="-122"/>
                <a:ea typeface="楷体_GB2312" pitchFamily="1" charset="-122"/>
              </a:rPr>
              <a:t>IBM PC机的技术有多么糟糕，但他们卖得又是特别的好</a:t>
            </a:r>
          </a:p>
        </p:txBody>
      </p:sp>
      <p:sp>
        <p:nvSpPr>
          <p:cNvPr id="3" name="矩形 2"/>
          <p:cNvSpPr/>
          <p:nvPr/>
        </p:nvSpPr>
        <p:spPr>
          <a:xfrm>
            <a:off x="1065320" y="447868"/>
            <a:ext cx="7403977" cy="584775"/>
          </a:xfrm>
          <a:prstGeom prst="rect">
            <a:avLst/>
          </a:prstGeom>
        </p:spPr>
        <p:txBody>
          <a:bodyPr wrap="square">
            <a:spAutoFit/>
          </a:bodyPr>
          <a:lstStyle/>
          <a:p>
            <a:pPr algn="ctr"/>
            <a:r>
              <a:rPr lang="zh-CN" altLang="en-US" sz="3200" b="1" noProof="1">
                <a:solidFill>
                  <a:srgbClr val="7030A0"/>
                </a:solidFill>
                <a:effectLst>
                  <a:outerShdw blurRad="38100" dist="38100" dir="2700000">
                    <a:srgbClr val="C0C0C0"/>
                  </a:outerShdw>
                </a:effectLst>
                <a:latin typeface="宋体" charset="-122"/>
                <a:ea typeface="+mj-ea"/>
                <a:cs typeface="+mj-cs"/>
              </a:rPr>
              <a:t>施乐Palo Alto研究中心</a:t>
            </a:r>
            <a:endParaRPr lang="zh-CN" altLang="en-US" sz="3200" b="1" dirty="0">
              <a:solidFill>
                <a:srgbClr val="7030A0"/>
              </a:solidFill>
              <a:effectLst>
                <a:outerShdw blurRad="38100" dist="38100" dir="2700000">
                  <a:srgbClr val="C0C0C0"/>
                </a:outerShdw>
              </a:effectLst>
              <a:latin typeface="宋体" charset="-122"/>
              <a:ea typeface="+mj-ea"/>
              <a:cs typeface="+mj-cs"/>
            </a:endParaRP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395604AA-F484-4B29-AD2F-EB3FF252FF6B}"/>
              </a:ext>
            </a:extLst>
          </p:cNvPr>
          <p:cNvSpPr>
            <a:spLocks noGrp="1"/>
          </p:cNvSpPr>
          <p:nvPr>
            <p:ph type="title" idx="4294967295"/>
          </p:nvPr>
        </p:nvSpPr>
        <p:spPr>
          <a:xfrm>
            <a:off x="1116013" y="692150"/>
            <a:ext cx="7340600" cy="609600"/>
          </a:xfrm>
          <a:ln>
            <a:miter/>
          </a:ln>
        </p:spPr>
        <p:txBody>
          <a:bodyPr/>
          <a:lstStyle/>
          <a:p>
            <a:pPr>
              <a:defRPr/>
            </a:pPr>
            <a:r>
              <a:rPr lang="zh-CN" altLang="en-US" sz="3400" noProof="1">
                <a:solidFill>
                  <a:srgbClr val="C00000"/>
                </a:solidFill>
                <a:effectLst>
                  <a:outerShdw blurRad="38100" dist="38100" dir="2700000">
                    <a:srgbClr val="C0C0C0"/>
                  </a:outerShdw>
                </a:effectLst>
                <a:latin typeface="宋体" charset="-122"/>
              </a:rPr>
              <a:t>MAC OS</a:t>
            </a:r>
            <a:r>
              <a:rPr lang="zh-CN" altLang="en-US" sz="3400" noProof="1">
                <a:solidFill>
                  <a:srgbClr val="7030A0"/>
                </a:solidFill>
                <a:effectLst>
                  <a:outerShdw blurRad="38100" dist="38100" dir="2700000">
                    <a:srgbClr val="C0C0C0"/>
                  </a:outerShdw>
                </a:effectLst>
                <a:latin typeface="宋体" charset="-122"/>
              </a:rPr>
              <a:t>、鼠标的新型个人计算机</a:t>
            </a:r>
          </a:p>
        </p:txBody>
      </p:sp>
      <p:sp>
        <p:nvSpPr>
          <p:cNvPr id="136195" name="Rectangle 3">
            <a:extLst>
              <a:ext uri="{FF2B5EF4-FFF2-40B4-BE49-F238E27FC236}">
                <a16:creationId xmlns:a16="http://schemas.microsoft.com/office/drawing/2014/main" id="{B7DA4403-F720-4B93-B227-7C41C57B9BB7}"/>
              </a:ext>
            </a:extLst>
          </p:cNvPr>
          <p:cNvSpPr>
            <a:spLocks noGrp="1" noChangeArrowheads="1"/>
          </p:cNvSpPr>
          <p:nvPr>
            <p:ph type="body" idx="4294967295"/>
          </p:nvPr>
        </p:nvSpPr>
        <p:spPr>
          <a:xfrm>
            <a:off x="827088" y="1557338"/>
            <a:ext cx="7818437" cy="5181600"/>
          </a:xfrm>
        </p:spPr>
        <p:txBody>
          <a:bodyPr/>
          <a:lstStyle/>
          <a:p>
            <a:pPr eaLnBrk="1" hangingPunct="1"/>
            <a:r>
              <a:rPr lang="zh-CN" altLang="en-US" sz="2000" dirty="0">
                <a:latin typeface="楷体_GB2312" pitchFamily="1" charset="-122"/>
                <a:ea typeface="楷体_GB2312" pitchFamily="1" charset="-122"/>
              </a:rPr>
              <a:t>1984年，人们看到一则广告：</a:t>
            </a:r>
            <a:r>
              <a:rPr lang="zh-CN" altLang="en-US" sz="2000" dirty="0"/>
              <a:t>“</a:t>
            </a:r>
            <a:r>
              <a:rPr lang="zh-CN" altLang="en-US" sz="2000" dirty="0">
                <a:latin typeface="楷体_GB2312" pitchFamily="1" charset="-122"/>
                <a:ea typeface="楷体_GB2312" pitchFamily="1" charset="-122"/>
              </a:rPr>
              <a:t>What was that?</a:t>
            </a:r>
            <a:r>
              <a:rPr lang="zh-CN" altLang="en-US" sz="2000" dirty="0"/>
              <a:t>”</a:t>
            </a:r>
            <a:r>
              <a:rPr lang="zh-CN" altLang="en-US" sz="2000" dirty="0">
                <a:latin typeface="楷体_GB2312" pitchFamily="1" charset="-122"/>
                <a:ea typeface="楷体_GB2312" pitchFamily="1" charset="-122"/>
              </a:rPr>
              <a:t>和对</a:t>
            </a:r>
            <a:r>
              <a:rPr lang="zh-CN" altLang="en-US" sz="2000" b="1" dirty="0">
                <a:solidFill>
                  <a:srgbClr val="0070C0"/>
                </a:solidFill>
                <a:latin typeface="楷体_GB2312" pitchFamily="1" charset="-122"/>
                <a:ea typeface="楷体_GB2312" pitchFamily="1" charset="-122"/>
              </a:rPr>
              <a:t>Macintosh</a:t>
            </a:r>
            <a:r>
              <a:rPr lang="zh-CN" altLang="en-US" sz="2000" dirty="0">
                <a:latin typeface="楷体_GB2312" pitchFamily="1" charset="-122"/>
                <a:ea typeface="楷体_GB2312" pitchFamily="1" charset="-122"/>
              </a:rPr>
              <a:t>的介绍, 这是配有</a:t>
            </a:r>
            <a:r>
              <a:rPr lang="zh-CN" altLang="en-US" sz="2000" b="1" dirty="0">
                <a:solidFill>
                  <a:srgbClr val="C00000"/>
                </a:solidFill>
                <a:latin typeface="楷体_GB2312" pitchFamily="1" charset="-122"/>
                <a:ea typeface="楷体_GB2312" pitchFamily="1" charset="-122"/>
              </a:rPr>
              <a:t>图形界面</a:t>
            </a:r>
            <a:r>
              <a:rPr lang="zh-CN" altLang="en-US" sz="2000" dirty="0">
                <a:latin typeface="楷体_GB2312" pitchFamily="1" charset="-122"/>
                <a:ea typeface="楷体_GB2312" pitchFamily="1" charset="-122"/>
              </a:rPr>
              <a:t>操作系统 MAC OS和</a:t>
            </a:r>
            <a:r>
              <a:rPr lang="zh-CN" altLang="en-US" sz="2000" b="1" dirty="0">
                <a:solidFill>
                  <a:srgbClr val="C00000"/>
                </a:solidFill>
                <a:latin typeface="楷体_GB2312" pitchFamily="1" charset="-122"/>
                <a:ea typeface="楷体_GB2312" pitchFamily="1" charset="-122"/>
              </a:rPr>
              <a:t>鼠标</a:t>
            </a:r>
            <a:r>
              <a:rPr lang="zh-CN" altLang="en-US" sz="2000" dirty="0">
                <a:latin typeface="楷体_GB2312" pitchFamily="1" charset="-122"/>
                <a:ea typeface="楷体_GB2312" pitchFamily="1" charset="-122"/>
              </a:rPr>
              <a:t>的新型个人计算机</a:t>
            </a:r>
          </a:p>
          <a:p>
            <a:pPr eaLnBrk="1" hangingPunct="1"/>
            <a:r>
              <a:rPr lang="zh-CN" altLang="en-US" sz="2000" dirty="0">
                <a:solidFill>
                  <a:srgbClr val="C00000"/>
                </a:solidFill>
                <a:latin typeface="楷体_GB2312" pitchFamily="1" charset="-122"/>
                <a:ea typeface="楷体_GB2312" pitchFamily="1" charset="-122"/>
              </a:rPr>
              <a:t>MAC机一上市立即在市场上获得极大的成功</a:t>
            </a:r>
          </a:p>
          <a:p>
            <a:pPr eaLnBrk="1" hangingPunct="1"/>
            <a:r>
              <a:rPr lang="zh-CN" altLang="en-US" sz="2000" dirty="0">
                <a:latin typeface="楷体_GB2312" pitchFamily="1" charset="-122"/>
                <a:ea typeface="楷体_GB2312" pitchFamily="1" charset="-122"/>
              </a:rPr>
              <a:t>当年比尔</a:t>
            </a:r>
            <a:r>
              <a:rPr lang="zh-CN" altLang="en-US" sz="2000" dirty="0">
                <a:latin typeface="楷体_GB2312" pitchFamily="1" charset="-122"/>
                <a:ea typeface="楷体_GB2312" pitchFamily="1" charset="-122"/>
                <a:sym typeface="Symbol" panose="05050102010706020507" pitchFamily="18" charset="2"/>
              </a:rPr>
              <a:t>.</a:t>
            </a:r>
            <a:r>
              <a:rPr lang="zh-CN" altLang="en-US" sz="2000" dirty="0">
                <a:latin typeface="楷体_GB2312" pitchFamily="1" charset="-122"/>
                <a:ea typeface="楷体_GB2312" pitchFamily="1" charset="-122"/>
              </a:rPr>
              <a:t>盖茨都说，这是一台他的妈妈也能使用的计算机</a:t>
            </a:r>
          </a:p>
          <a:p>
            <a:pPr eaLnBrk="1" hangingPunct="1"/>
            <a:r>
              <a:rPr lang="zh-CN" altLang="en-US" sz="2000" dirty="0">
                <a:solidFill>
                  <a:srgbClr val="0070C0"/>
                </a:solidFill>
                <a:latin typeface="楷体_GB2312" pitchFamily="1" charset="-122"/>
                <a:ea typeface="楷体_GB2312" pitchFamily="1" charset="-122"/>
              </a:rPr>
              <a:t>Macintosh</a:t>
            </a:r>
            <a:r>
              <a:rPr lang="zh-CN" altLang="en-US" sz="2000" dirty="0">
                <a:latin typeface="楷体_GB2312" pitchFamily="1" charset="-122"/>
                <a:ea typeface="楷体_GB2312" pitchFamily="1" charset="-122"/>
              </a:rPr>
              <a:t>把苹果公司从连续的失败中拯救</a:t>
            </a:r>
            <a:r>
              <a:rPr lang="zh-CN" altLang="en-US" sz="2000" dirty="0" smtClean="0">
                <a:latin typeface="楷体_GB2312" pitchFamily="1" charset="-122"/>
                <a:ea typeface="楷体_GB2312" pitchFamily="1" charset="-122"/>
              </a:rPr>
              <a:t>出来，苹果</a:t>
            </a:r>
            <a:r>
              <a:rPr lang="zh-CN" altLang="en-US" sz="2000" dirty="0">
                <a:latin typeface="楷体_GB2312" pitchFamily="1" charset="-122"/>
                <a:ea typeface="楷体_GB2312" pitchFamily="1" charset="-122"/>
              </a:rPr>
              <a:t>公司又开始向前发展</a:t>
            </a:r>
          </a:p>
          <a:p>
            <a:pPr eaLnBrk="1" hangingPunct="1"/>
            <a:r>
              <a:rPr lang="zh-CN" altLang="en-US" sz="2000" dirty="0">
                <a:latin typeface="楷体_GB2312" pitchFamily="1" charset="-122"/>
                <a:ea typeface="楷体_GB2312" pitchFamily="1" charset="-122"/>
              </a:rPr>
              <a:t>正是</a:t>
            </a:r>
            <a:r>
              <a:rPr lang="zh-CN" altLang="en-US" sz="2000" dirty="0">
                <a:solidFill>
                  <a:srgbClr val="7030A0"/>
                </a:solidFill>
                <a:latin typeface="楷体_GB2312" pitchFamily="1" charset="-122"/>
                <a:ea typeface="楷体_GB2312" pitchFamily="1" charset="-122"/>
              </a:rPr>
              <a:t>Mac先进图形界面操作系统技术，超前PC机若干年</a:t>
            </a:r>
            <a:r>
              <a:rPr lang="zh-CN" altLang="en-US" sz="2000" dirty="0">
                <a:latin typeface="楷体_GB2312" pitchFamily="1" charset="-122"/>
                <a:ea typeface="楷体_GB2312" pitchFamily="1" charset="-122"/>
              </a:rPr>
              <a:t>，造就了一批苹果的忠实追随者</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35895D13-58B9-4922-944A-214C6F2DA1C5}"/>
              </a:ext>
            </a:extLst>
          </p:cNvPr>
          <p:cNvSpPr>
            <a:spLocks noGrp="1"/>
          </p:cNvSpPr>
          <p:nvPr>
            <p:ph type="title" idx="4294967295"/>
          </p:nvPr>
        </p:nvSpPr>
        <p:spPr>
          <a:xfrm>
            <a:off x="1130300" y="384175"/>
            <a:ext cx="7340600" cy="762000"/>
          </a:xfrm>
          <a:ln>
            <a:miter/>
          </a:ln>
        </p:spPr>
        <p:txBody>
          <a:bodyPr/>
          <a:lstStyle/>
          <a:p>
            <a:pPr>
              <a:defRPr/>
            </a:pPr>
            <a:r>
              <a:rPr lang="zh-CN" altLang="en-US" sz="3400" noProof="1">
                <a:solidFill>
                  <a:srgbClr val="7030A0"/>
                </a:solidFill>
                <a:effectLst>
                  <a:outerShdw blurRad="38100" dist="38100" dir="2700000">
                    <a:srgbClr val="C0C0C0"/>
                  </a:outerShdw>
                </a:effectLst>
                <a:latin typeface="宋体" charset="-122"/>
              </a:rPr>
              <a:t>一波三折的微软Windows操作系统</a:t>
            </a:r>
          </a:p>
        </p:txBody>
      </p:sp>
      <p:sp>
        <p:nvSpPr>
          <p:cNvPr id="137219" name="Rectangle 3">
            <a:extLst>
              <a:ext uri="{FF2B5EF4-FFF2-40B4-BE49-F238E27FC236}">
                <a16:creationId xmlns:a16="http://schemas.microsoft.com/office/drawing/2014/main" id="{DDEC9F92-5694-427A-8BA7-F5700CFB47E9}"/>
              </a:ext>
            </a:extLst>
          </p:cNvPr>
          <p:cNvSpPr>
            <a:spLocks noGrp="1" noChangeArrowheads="1"/>
          </p:cNvSpPr>
          <p:nvPr>
            <p:ph type="body" idx="4294967295"/>
          </p:nvPr>
        </p:nvSpPr>
        <p:spPr>
          <a:xfrm>
            <a:off x="900113" y="1700213"/>
            <a:ext cx="7920037" cy="3810000"/>
          </a:xfrm>
        </p:spPr>
        <p:txBody>
          <a:bodyPr/>
          <a:lstStyle/>
          <a:p>
            <a:r>
              <a:rPr lang="zh-CN" altLang="en-US" sz="2400" dirty="0">
                <a:latin typeface="楷体_GB2312" pitchFamily="1" charset="-122"/>
                <a:ea typeface="楷体_GB2312" pitchFamily="1" charset="-122"/>
              </a:rPr>
              <a:t>1983年10月，PC机竞争厂家的图形界面相关产品上市</a:t>
            </a:r>
          </a:p>
          <a:p>
            <a:r>
              <a:rPr lang="zh-CN" altLang="en-US" sz="2400" dirty="0">
                <a:latin typeface="楷体_GB2312" pitchFamily="1" charset="-122"/>
                <a:ea typeface="楷体_GB2312" pitchFamily="1" charset="-122"/>
              </a:rPr>
              <a:t>面对市场压力，比尔.盖茨在</a:t>
            </a:r>
            <a:r>
              <a:rPr lang="zh-CN" altLang="en-US" sz="2400" b="1" dirty="0">
                <a:solidFill>
                  <a:srgbClr val="7030A0"/>
                </a:solidFill>
                <a:latin typeface="楷体_GB2312" pitchFamily="1" charset="-122"/>
                <a:ea typeface="楷体_GB2312" pitchFamily="1" charset="-122"/>
              </a:rPr>
              <a:t>1983年11月10日</a:t>
            </a:r>
            <a:r>
              <a:rPr lang="zh-CN" altLang="en-US" sz="2400" dirty="0">
                <a:latin typeface="楷体_GB2312" pitchFamily="1" charset="-122"/>
                <a:ea typeface="楷体_GB2312" pitchFamily="1" charset="-122"/>
              </a:rPr>
              <a:t>宣布推出</a:t>
            </a:r>
            <a:r>
              <a:rPr lang="zh-CN" altLang="en-US" sz="2400" dirty="0">
                <a:solidFill>
                  <a:srgbClr val="7030A0"/>
                </a:solidFill>
                <a:latin typeface="楷体_GB2312" pitchFamily="1" charset="-122"/>
                <a:ea typeface="楷体_GB2312" pitchFamily="1" charset="-122"/>
              </a:rPr>
              <a:t>Windows</a:t>
            </a:r>
            <a:r>
              <a:rPr lang="zh-CN" altLang="en-US" sz="2400" dirty="0">
                <a:latin typeface="楷体_GB2312" pitchFamily="1" charset="-122"/>
                <a:ea typeface="楷体_GB2312" pitchFamily="1" charset="-122"/>
              </a:rPr>
              <a:t>操作系统</a:t>
            </a:r>
          </a:p>
          <a:p>
            <a:r>
              <a:rPr lang="zh-CN" altLang="en-US" sz="2400" dirty="0">
                <a:solidFill>
                  <a:srgbClr val="006600"/>
                </a:solidFill>
                <a:latin typeface="楷体_GB2312" pitchFamily="1" charset="-122"/>
                <a:ea typeface="楷体_GB2312" pitchFamily="1" charset="-122"/>
              </a:rPr>
              <a:t>然而宣布容易，交货不简单</a:t>
            </a:r>
            <a:r>
              <a:rPr lang="zh-CN" altLang="en-US" sz="2400" dirty="0">
                <a:latin typeface="楷体_GB2312" pitchFamily="1" charset="-122"/>
                <a:ea typeface="楷体_GB2312" pitchFamily="1" charset="-122"/>
              </a:rPr>
              <a:t>，Windows交货期的灾难，成了当年计算机界的笑柄</a:t>
            </a:r>
          </a:p>
          <a:p>
            <a:r>
              <a:rPr lang="zh-CN" altLang="en-US" sz="2400" dirty="0">
                <a:latin typeface="楷体_GB2312" pitchFamily="1" charset="-122"/>
                <a:ea typeface="楷体_GB2312" pitchFamily="1" charset="-122"/>
              </a:rPr>
              <a:t>直到</a:t>
            </a:r>
            <a:r>
              <a:rPr lang="zh-CN" altLang="en-US" sz="2400" b="1" dirty="0">
                <a:solidFill>
                  <a:srgbClr val="7030A0"/>
                </a:solidFill>
                <a:latin typeface="楷体_GB2312" pitchFamily="1" charset="-122"/>
                <a:ea typeface="楷体_GB2312" pitchFamily="1" charset="-122"/>
              </a:rPr>
              <a:t>1985年11月20日</a:t>
            </a:r>
            <a:r>
              <a:rPr lang="zh-CN" altLang="en-US" sz="2400" dirty="0">
                <a:latin typeface="楷体_GB2312" pitchFamily="1" charset="-122"/>
                <a:ea typeface="楷体_GB2312" pitchFamily="1" charset="-122"/>
              </a:rPr>
              <a:t>，</a:t>
            </a:r>
            <a:r>
              <a:rPr lang="zh-CN" altLang="en-US" sz="2400" dirty="0">
                <a:solidFill>
                  <a:srgbClr val="7030A0"/>
                </a:solidFill>
                <a:latin typeface="楷体_GB2312" pitchFamily="1" charset="-122"/>
                <a:ea typeface="楷体_GB2312" pitchFamily="1" charset="-122"/>
              </a:rPr>
              <a:t>Windows 1.0</a:t>
            </a:r>
            <a:r>
              <a:rPr lang="zh-CN" altLang="en-US" sz="2400" dirty="0">
                <a:latin typeface="楷体_GB2312" pitchFamily="1" charset="-122"/>
                <a:ea typeface="楷体_GB2312" pitchFamily="1" charset="-122"/>
              </a:rPr>
              <a:t>才正式上市</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A2B2108A-3EF5-458F-8938-177057C478D3}"/>
              </a:ext>
            </a:extLst>
          </p:cNvPr>
          <p:cNvSpPr>
            <a:spLocks noGrp="1"/>
          </p:cNvSpPr>
          <p:nvPr>
            <p:ph type="title" idx="4294967295"/>
          </p:nvPr>
        </p:nvSpPr>
        <p:spPr>
          <a:xfrm>
            <a:off x="1116013" y="476250"/>
            <a:ext cx="7340600" cy="762000"/>
          </a:xfrm>
          <a:ln>
            <a:miter/>
          </a:ln>
        </p:spPr>
        <p:txBody>
          <a:bodyPr/>
          <a:lstStyle/>
          <a:p>
            <a:pPr>
              <a:defRPr/>
            </a:pPr>
            <a:r>
              <a:rPr lang="zh-CN" altLang="en-US" sz="3400" noProof="1">
                <a:solidFill>
                  <a:srgbClr val="7030A0"/>
                </a:solidFill>
                <a:effectLst>
                  <a:outerShdw blurRad="38100" dist="38100" dir="2700000">
                    <a:srgbClr val="C0C0C0"/>
                  </a:outerShdw>
                </a:effectLst>
                <a:latin typeface="宋体" charset="-122"/>
              </a:rPr>
              <a:t>Windows的历史记录</a:t>
            </a:r>
          </a:p>
        </p:txBody>
      </p:sp>
      <p:sp>
        <p:nvSpPr>
          <p:cNvPr id="138243" name="Rectangle 3">
            <a:extLst>
              <a:ext uri="{FF2B5EF4-FFF2-40B4-BE49-F238E27FC236}">
                <a16:creationId xmlns:a16="http://schemas.microsoft.com/office/drawing/2014/main" id="{BE361AEA-68B3-47C6-8A6D-0B6CCBA80742}"/>
              </a:ext>
            </a:extLst>
          </p:cNvPr>
          <p:cNvSpPr>
            <a:spLocks noGrp="1" noChangeArrowheads="1"/>
          </p:cNvSpPr>
          <p:nvPr>
            <p:ph type="body" idx="4294967295"/>
          </p:nvPr>
        </p:nvSpPr>
        <p:spPr>
          <a:xfrm>
            <a:off x="684213" y="1600200"/>
            <a:ext cx="7921625" cy="3557588"/>
          </a:xfrm>
        </p:spPr>
        <p:txBody>
          <a:bodyPr/>
          <a:lstStyle/>
          <a:p>
            <a:pPr>
              <a:spcAft>
                <a:spcPts val="300"/>
              </a:spcAft>
            </a:pPr>
            <a:r>
              <a:rPr lang="zh-CN" altLang="en-US" sz="2000" dirty="0">
                <a:solidFill>
                  <a:srgbClr val="0409E2"/>
                </a:solidFill>
                <a:latin typeface="楷体_GB2312" pitchFamily="1" charset="-122"/>
                <a:ea typeface="楷体_GB2312" pitchFamily="1" charset="-122"/>
              </a:rPr>
              <a:t>Windows在当时微软历史上创了几个记录</a:t>
            </a:r>
            <a:r>
              <a:rPr lang="zh-CN" altLang="en-US" sz="2000" dirty="0">
                <a:latin typeface="楷体_GB2312" pitchFamily="1" charset="-122"/>
                <a:ea typeface="楷体_GB2312" pitchFamily="1" charset="-122"/>
              </a:rPr>
              <a:t>：延迟交货次数最多，投入开发人员最多，开发时间最长，更换主管人员最多</a:t>
            </a:r>
          </a:p>
          <a:p>
            <a:pPr>
              <a:spcAft>
                <a:spcPts val="300"/>
              </a:spcAft>
            </a:pPr>
            <a:r>
              <a:rPr lang="zh-CN" altLang="en-US" sz="2000" dirty="0">
                <a:latin typeface="楷体_GB2312" pitchFamily="1" charset="-122"/>
                <a:ea typeface="楷体_GB2312" pitchFamily="1" charset="-122"/>
              </a:rPr>
              <a:t>不过几年之后，Windows终于创造了销售成绩最佳的历史记录</a:t>
            </a:r>
          </a:p>
          <a:p>
            <a:pPr>
              <a:spcAft>
                <a:spcPts val="300"/>
              </a:spcAft>
            </a:pPr>
            <a:r>
              <a:rPr lang="zh-CN" altLang="en-US" sz="2000" dirty="0">
                <a:latin typeface="楷体_GB2312" pitchFamily="1" charset="-122"/>
                <a:ea typeface="楷体_GB2312" pitchFamily="1" charset="-122"/>
              </a:rPr>
              <a:t>1992年4月，</a:t>
            </a:r>
            <a:r>
              <a:rPr lang="zh-CN" altLang="en-US" sz="2000" dirty="0">
                <a:solidFill>
                  <a:srgbClr val="0409E2"/>
                </a:solidFill>
                <a:latin typeface="楷体_GB2312" pitchFamily="1" charset="-122"/>
                <a:ea typeface="楷体_GB2312" pitchFamily="1" charset="-122"/>
              </a:rPr>
              <a:t>推出Windows 3.1</a:t>
            </a:r>
            <a:r>
              <a:rPr lang="zh-CN" altLang="en-US" sz="2000" dirty="0">
                <a:latin typeface="楷体_GB2312" pitchFamily="1" charset="-122"/>
                <a:ea typeface="楷体_GB2312" pitchFamily="1" charset="-122"/>
              </a:rPr>
              <a:t>, 1993年5月，发表</a:t>
            </a:r>
            <a:r>
              <a:rPr lang="zh-CN" altLang="en-US" sz="2000" dirty="0">
                <a:solidFill>
                  <a:srgbClr val="0409E2"/>
                </a:solidFill>
                <a:latin typeface="楷体_GB2312" pitchFamily="1" charset="-122"/>
                <a:ea typeface="楷体_GB2312" pitchFamily="1" charset="-122"/>
              </a:rPr>
              <a:t>Windows NT</a:t>
            </a:r>
          </a:p>
          <a:p>
            <a:pPr>
              <a:spcAft>
                <a:spcPts val="300"/>
              </a:spcAft>
            </a:pPr>
            <a:r>
              <a:rPr lang="zh-CN" altLang="en-US" sz="2000" dirty="0" smtClean="0">
                <a:latin typeface="楷体_GB2312" pitchFamily="1" charset="-122"/>
                <a:ea typeface="楷体_GB2312" pitchFamily="1" charset="-122"/>
              </a:rPr>
              <a:t>相关产品：</a:t>
            </a:r>
            <a:endParaRPr lang="en-US" altLang="zh-CN" sz="2000" dirty="0" smtClean="0">
              <a:latin typeface="楷体_GB2312" pitchFamily="1" charset="-122"/>
              <a:ea typeface="楷体_GB2312" pitchFamily="1" charset="-122"/>
            </a:endParaRPr>
          </a:p>
          <a:p>
            <a:pPr lvl="1">
              <a:spcAft>
                <a:spcPts val="300"/>
              </a:spcAft>
            </a:pPr>
            <a:r>
              <a:rPr lang="zh-CN" altLang="en-US" sz="1800" dirty="0" smtClean="0">
                <a:latin typeface="楷体_GB2312" pitchFamily="1" charset="-122"/>
                <a:ea typeface="楷体_GB2312" pitchFamily="1" charset="-122"/>
              </a:rPr>
              <a:t>Windows </a:t>
            </a:r>
            <a:r>
              <a:rPr lang="zh-CN" altLang="en-US" sz="1800" dirty="0">
                <a:latin typeface="楷体_GB2312" pitchFamily="1" charset="-122"/>
                <a:ea typeface="楷体_GB2312" pitchFamily="1" charset="-122"/>
              </a:rPr>
              <a:t>95，Windows CE，Windows 98，Windows 2000，Windows XP, Windows Vista</a:t>
            </a:r>
          </a:p>
          <a:p>
            <a:pPr>
              <a:spcAft>
                <a:spcPts val="300"/>
              </a:spcAft>
            </a:pPr>
            <a:r>
              <a:rPr lang="zh-CN" altLang="en-US" sz="2000" dirty="0">
                <a:solidFill>
                  <a:srgbClr val="006600"/>
                </a:solidFill>
                <a:latin typeface="楷体_GB2312" pitchFamily="1" charset="-122"/>
                <a:ea typeface="楷体_GB2312" pitchFamily="1" charset="-122"/>
              </a:rPr>
              <a:t>个人计算机采用Windows占90％以上，微软公司成了垄断PC行业的同义词</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77476" y="2272145"/>
            <a:ext cx="7770596" cy="2613892"/>
          </a:xfrm>
          <a:prstGeom prst="rect">
            <a:avLst/>
          </a:prstGeom>
        </p:spPr>
      </p:pic>
      <p:sp>
        <p:nvSpPr>
          <p:cNvPr id="3" name="Rectangle 2">
            <a:extLst>
              <a:ext uri="{FF2B5EF4-FFF2-40B4-BE49-F238E27FC236}">
                <a16:creationId xmlns:a16="http://schemas.microsoft.com/office/drawing/2014/main" id="{22FEE6B8-AC6E-41EC-B154-8DD3D987364F}"/>
              </a:ext>
            </a:extLst>
          </p:cNvPr>
          <p:cNvSpPr txBox="1">
            <a:spLocks/>
          </p:cNvSpPr>
          <p:nvPr/>
        </p:nvSpPr>
        <p:spPr bwMode="auto">
          <a:xfrm>
            <a:off x="762000" y="594804"/>
            <a:ext cx="8382000" cy="848234"/>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eaLnBrk="1" hangingPunct="1">
              <a:defRPr/>
            </a:pPr>
            <a:r>
              <a:rPr lang="zh-CN" altLang="en-US" sz="2800" noProof="1" smtClean="0">
                <a:solidFill>
                  <a:srgbClr val="0000FF"/>
                </a:solidFill>
                <a:effectLst>
                  <a:outerShdw blurRad="38100" dist="38100" dir="2700000">
                    <a:srgbClr val="C0C0C0"/>
                  </a:outerShdw>
                </a:effectLst>
                <a:latin typeface="华文隶书" pitchFamily="2" charset="-122"/>
                <a:ea typeface="华文隶书" pitchFamily="2" charset="-122"/>
              </a:rPr>
              <a:t>脱机输入/输出方式(off-Line I/O）（脱机</a:t>
            </a:r>
            <a:r>
              <a:rPr lang="en-US" altLang="zh-CN" sz="2800" noProof="1" smtClean="0">
                <a:solidFill>
                  <a:srgbClr val="0000FF"/>
                </a:solidFill>
                <a:effectLst>
                  <a:outerShdw blurRad="38100" dist="38100" dir="2700000">
                    <a:srgbClr val="C0C0C0"/>
                  </a:outerShdw>
                </a:effectLst>
                <a:latin typeface="华文隶书" pitchFamily="2" charset="-122"/>
                <a:ea typeface="华文隶书" pitchFamily="2" charset="-122"/>
              </a:rPr>
              <a:t>I/O</a:t>
            </a:r>
            <a:r>
              <a:rPr lang="zh-CN" altLang="en-US" sz="2800" noProof="1" smtClean="0">
                <a:solidFill>
                  <a:srgbClr val="0000FF"/>
                </a:solidFill>
                <a:effectLst>
                  <a:outerShdw blurRad="38100" dist="38100" dir="2700000">
                    <a:srgbClr val="C0C0C0"/>
                  </a:outerShdw>
                </a:effectLst>
                <a:latin typeface="华文隶书" pitchFamily="2" charset="-122"/>
                <a:ea typeface="华文隶书" pitchFamily="2" charset="-122"/>
              </a:rPr>
              <a:t>）</a:t>
            </a:r>
            <a:endParaRPr lang="zh-CN" altLang="en-US" sz="2800" noProof="1">
              <a:solidFill>
                <a:srgbClr val="0000FF"/>
              </a:solidFill>
              <a:effectLst>
                <a:outerShdw blurRad="38100" dist="38100" dir="2700000">
                  <a:srgbClr val="C0C0C0"/>
                </a:outerShdw>
              </a:effectLst>
              <a:latin typeface="华文隶书" pitchFamily="2" charset="-122"/>
              <a:ea typeface="华文隶书" pitchFamily="2" charset="-122"/>
            </a:endParaRPr>
          </a:p>
        </p:txBody>
      </p:sp>
      <p:sp>
        <p:nvSpPr>
          <p:cNvPr id="4" name="环形箭头 3"/>
          <p:cNvSpPr/>
          <p:nvPr/>
        </p:nvSpPr>
        <p:spPr>
          <a:xfrm>
            <a:off x="1246909" y="2272145"/>
            <a:ext cx="905164" cy="60960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环形箭头 4"/>
          <p:cNvSpPr/>
          <p:nvPr/>
        </p:nvSpPr>
        <p:spPr>
          <a:xfrm>
            <a:off x="2309091" y="1976581"/>
            <a:ext cx="1958109" cy="905164"/>
          </a:xfrm>
          <a:prstGeom prst="circularArrow">
            <a:avLst>
              <a:gd name="adj1" fmla="val 12500"/>
              <a:gd name="adj2" fmla="val 2003177"/>
              <a:gd name="adj3" fmla="val 20457681"/>
              <a:gd name="adj4" fmla="val 10656958"/>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环形箭头 7"/>
          <p:cNvSpPr/>
          <p:nvPr/>
        </p:nvSpPr>
        <p:spPr>
          <a:xfrm>
            <a:off x="4835237" y="2096654"/>
            <a:ext cx="2327563" cy="960581"/>
          </a:xfrm>
          <a:prstGeom prst="circularArrow">
            <a:avLst>
              <a:gd name="adj1" fmla="val 12500"/>
              <a:gd name="adj2" fmla="val 2003177"/>
              <a:gd name="adj3" fmla="val 20457681"/>
              <a:gd name="adj4" fmla="val 10800000"/>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282170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FA5CE197-FE78-46E4-A121-28970DC2831B}"/>
              </a:ext>
            </a:extLst>
          </p:cNvPr>
          <p:cNvSpPr>
            <a:spLocks noGrp="1"/>
          </p:cNvSpPr>
          <p:nvPr>
            <p:ph type="title" idx="4294967295"/>
          </p:nvPr>
        </p:nvSpPr>
        <p:spPr>
          <a:xfrm>
            <a:off x="1058863" y="307975"/>
            <a:ext cx="7340600" cy="685800"/>
          </a:xfrm>
          <a:ln>
            <a:miter/>
          </a:ln>
        </p:spPr>
        <p:txBody>
          <a:bodyPr/>
          <a:lstStyle/>
          <a:p>
            <a:pPr>
              <a:defRPr/>
            </a:pPr>
            <a:r>
              <a:rPr lang="zh-CN" altLang="en-US" sz="3400" noProof="1">
                <a:solidFill>
                  <a:schemeClr val="tx1"/>
                </a:solidFill>
                <a:effectLst>
                  <a:outerShdw blurRad="38100" dist="38100" dir="2700000">
                    <a:srgbClr val="C0C0C0"/>
                  </a:outerShdw>
                </a:effectLst>
                <a:latin typeface="宋体" charset="-122"/>
              </a:rPr>
              <a:t> </a:t>
            </a:r>
            <a:r>
              <a:rPr lang="zh-CN" altLang="en-US" sz="3400" noProof="1">
                <a:solidFill>
                  <a:srgbClr val="7030A0"/>
                </a:solidFill>
                <a:effectLst>
                  <a:outerShdw blurRad="38100" dist="38100" dir="2700000">
                    <a:srgbClr val="C0C0C0"/>
                  </a:outerShdw>
                </a:effectLst>
                <a:latin typeface="宋体" charset="-122"/>
              </a:rPr>
              <a:t>Internet时代与Linux</a:t>
            </a:r>
          </a:p>
        </p:txBody>
      </p:sp>
      <p:sp>
        <p:nvSpPr>
          <p:cNvPr id="139267" name="Rectangle 3">
            <a:extLst>
              <a:ext uri="{FF2B5EF4-FFF2-40B4-BE49-F238E27FC236}">
                <a16:creationId xmlns:a16="http://schemas.microsoft.com/office/drawing/2014/main" id="{C69F15DD-7241-4959-86DE-D806337365DC}"/>
              </a:ext>
            </a:extLst>
          </p:cNvPr>
          <p:cNvSpPr>
            <a:spLocks noGrp="1" noChangeArrowheads="1"/>
          </p:cNvSpPr>
          <p:nvPr>
            <p:ph type="body" idx="4294967295"/>
          </p:nvPr>
        </p:nvSpPr>
        <p:spPr>
          <a:xfrm>
            <a:off x="827088" y="1628775"/>
            <a:ext cx="5573712" cy="4439516"/>
          </a:xfrm>
        </p:spPr>
        <p:txBody>
          <a:bodyPr/>
          <a:lstStyle/>
          <a:p>
            <a:pPr eaLnBrk="1" hangingPunct="1"/>
            <a:r>
              <a:rPr lang="zh-CN" altLang="en-US" sz="1800" dirty="0">
                <a:latin typeface="楷体_GB2312" pitchFamily="1" charset="-122"/>
                <a:ea typeface="楷体_GB2312" pitchFamily="1" charset="-122"/>
              </a:rPr>
              <a:t>1990年秋天，Linus在芬兰首都赫尔辛基大学学习操作系统</a:t>
            </a:r>
            <a:r>
              <a:rPr lang="zh-CN" altLang="en-US" sz="1800" dirty="0" smtClean="0">
                <a:latin typeface="楷体_GB2312" pitchFamily="1" charset="-122"/>
                <a:ea typeface="楷体_GB2312" pitchFamily="1" charset="-122"/>
              </a:rPr>
              <a:t>课程</a:t>
            </a:r>
            <a:endParaRPr lang="en-US" altLang="zh-CN" sz="1800" dirty="0" smtClean="0">
              <a:latin typeface="楷体_GB2312" pitchFamily="1" charset="-122"/>
              <a:ea typeface="楷体_GB2312" pitchFamily="1" charset="-122"/>
            </a:endParaRPr>
          </a:p>
          <a:p>
            <a:pPr eaLnBrk="1" hangingPunct="1"/>
            <a:r>
              <a:rPr lang="zh-CN" altLang="en-US" sz="1800" dirty="0" smtClean="0">
                <a:latin typeface="楷体_GB2312" pitchFamily="1" charset="-122"/>
                <a:ea typeface="楷体_GB2312" pitchFamily="1" charset="-122"/>
              </a:rPr>
              <a:t>因为学校上机</a:t>
            </a:r>
            <a:r>
              <a:rPr lang="zh-CN" altLang="en-US" sz="1800" dirty="0">
                <a:latin typeface="楷体_GB2312" pitchFamily="1" charset="-122"/>
                <a:ea typeface="楷体_GB2312" pitchFamily="1" charset="-122"/>
              </a:rPr>
              <a:t>需要排队等待，Linus买了台PC机，开发了第一个程序，程序包括</a:t>
            </a:r>
            <a:r>
              <a:rPr lang="zh-CN" altLang="en-US" sz="1800" dirty="0">
                <a:solidFill>
                  <a:srgbClr val="006600"/>
                </a:solidFill>
                <a:latin typeface="楷体_GB2312" pitchFamily="1" charset="-122"/>
                <a:ea typeface="楷体_GB2312" pitchFamily="1" charset="-122"/>
              </a:rPr>
              <a:t>两个进程</a:t>
            </a:r>
            <a:r>
              <a:rPr lang="zh-CN" altLang="en-US" sz="1800" dirty="0">
                <a:latin typeface="楷体_GB2312" pitchFamily="1" charset="-122"/>
                <a:ea typeface="楷体_GB2312" pitchFamily="1" charset="-122"/>
              </a:rPr>
              <a:t>，</a:t>
            </a:r>
            <a:r>
              <a:rPr lang="zh-CN" altLang="en-US" sz="1800" dirty="0">
                <a:solidFill>
                  <a:srgbClr val="0070C0"/>
                </a:solidFill>
                <a:latin typeface="楷体_GB2312" pitchFamily="1" charset="-122"/>
                <a:ea typeface="楷体_GB2312" pitchFamily="1" charset="-122"/>
              </a:rPr>
              <a:t>向屏幕上写字母</a:t>
            </a:r>
            <a:r>
              <a:rPr lang="zh-CN" altLang="en-US" sz="1800" dirty="0">
                <a:latin typeface="楷体_GB2312" pitchFamily="1" charset="-122"/>
                <a:ea typeface="楷体_GB2312" pitchFamily="1" charset="-122"/>
              </a:rPr>
              <a:t>，</a:t>
            </a:r>
            <a:r>
              <a:rPr lang="zh-CN" altLang="en-US" sz="1800" dirty="0">
                <a:solidFill>
                  <a:srgbClr val="7030A0"/>
                </a:solidFill>
                <a:latin typeface="楷体_GB2312" pitchFamily="1" charset="-122"/>
                <a:ea typeface="楷体_GB2312" pitchFamily="1" charset="-122"/>
              </a:rPr>
              <a:t>然后用定时器来切换进程</a:t>
            </a:r>
          </a:p>
          <a:p>
            <a:pPr eaLnBrk="1" hangingPunct="1"/>
            <a:r>
              <a:rPr lang="zh-CN" altLang="en-US" sz="1800" dirty="0">
                <a:latin typeface="楷体_GB2312" pitchFamily="1" charset="-122"/>
                <a:ea typeface="楷体_GB2312" pitchFamily="1" charset="-122"/>
              </a:rPr>
              <a:t>Linus需要终端仿真程序来存取Usenet新闻组的内容，于是他写了从调制解调器上接发信息的程序以及显示器、键盘和调制解调器的驱动程序</a:t>
            </a:r>
          </a:p>
          <a:p>
            <a:pPr eaLnBrk="1" hangingPunct="1"/>
            <a:r>
              <a:rPr lang="zh-CN" altLang="en-US" sz="1800" dirty="0">
                <a:latin typeface="楷体_GB2312" pitchFamily="1" charset="-122"/>
                <a:ea typeface="楷体_GB2312" pitchFamily="1" charset="-122"/>
              </a:rPr>
              <a:t>然后写了</a:t>
            </a:r>
            <a:r>
              <a:rPr lang="zh-CN" altLang="en-US" sz="1800" dirty="0">
                <a:solidFill>
                  <a:srgbClr val="7030A0"/>
                </a:solidFill>
                <a:latin typeface="楷体_GB2312" pitchFamily="1" charset="-122"/>
                <a:ea typeface="楷体_GB2312" pitchFamily="1" charset="-122"/>
              </a:rPr>
              <a:t>磁盘驱动程序，文件系统</a:t>
            </a:r>
            <a:r>
              <a:rPr lang="zh-CN" altLang="en-US" sz="1800" dirty="0">
                <a:latin typeface="楷体_GB2312" pitchFamily="1" charset="-122"/>
                <a:ea typeface="楷体_GB2312" pitchFamily="1" charset="-122"/>
              </a:rPr>
              <a:t>，一旦有了</a:t>
            </a:r>
            <a:r>
              <a:rPr lang="zh-CN" altLang="en-US" sz="1800" b="1" dirty="0">
                <a:solidFill>
                  <a:srgbClr val="C00000"/>
                </a:solidFill>
                <a:latin typeface="楷体_GB2312" pitchFamily="1" charset="-122"/>
                <a:ea typeface="楷体_GB2312" pitchFamily="1" charset="-122"/>
              </a:rPr>
              <a:t>进程切换、文件系统</a:t>
            </a:r>
            <a:r>
              <a:rPr lang="zh-CN" altLang="en-US" sz="1800" dirty="0">
                <a:latin typeface="楷体_GB2312" pitchFamily="1" charset="-122"/>
                <a:ea typeface="楷体_GB2312" pitchFamily="1" charset="-122"/>
              </a:rPr>
              <a:t>和</a:t>
            </a:r>
            <a:r>
              <a:rPr lang="zh-CN" altLang="en-US" sz="1800" b="1" dirty="0">
                <a:solidFill>
                  <a:srgbClr val="C00000"/>
                </a:solidFill>
                <a:latin typeface="楷体_GB2312" pitchFamily="1" charset="-122"/>
                <a:ea typeface="楷体_GB2312" pitchFamily="1" charset="-122"/>
              </a:rPr>
              <a:t>设备驱动程序</a:t>
            </a:r>
            <a:r>
              <a:rPr lang="zh-CN" altLang="en-US" sz="1800" dirty="0">
                <a:latin typeface="楷体_GB2312" pitchFamily="1" charset="-122"/>
                <a:ea typeface="楷体_GB2312" pitchFamily="1" charset="-122"/>
              </a:rPr>
              <a:t>，就拥有了一个</a:t>
            </a:r>
            <a:r>
              <a:rPr lang="zh-CN" altLang="en-US" sz="1800" dirty="0">
                <a:solidFill>
                  <a:srgbClr val="006600"/>
                </a:solidFill>
                <a:latin typeface="楷体_GB2312" pitchFamily="1" charset="-122"/>
                <a:ea typeface="楷体_GB2312" pitchFamily="1" charset="-122"/>
              </a:rPr>
              <a:t>操作系统原型</a:t>
            </a:r>
            <a:r>
              <a:rPr lang="zh-CN" altLang="en-US" sz="1800" dirty="0">
                <a:latin typeface="楷体_GB2312" pitchFamily="1" charset="-122"/>
                <a:ea typeface="楷体_GB2312" pitchFamily="1" charset="-122"/>
              </a:rPr>
              <a:t>，</a:t>
            </a:r>
            <a:r>
              <a:rPr lang="zh-CN" altLang="en-US" sz="1800" b="1" dirty="0">
                <a:solidFill>
                  <a:srgbClr val="0409E2"/>
                </a:solidFill>
                <a:latin typeface="楷体_GB2312" pitchFamily="1" charset="-122"/>
                <a:ea typeface="楷体_GB2312" pitchFamily="1" charset="-122"/>
              </a:rPr>
              <a:t>或者至少</a:t>
            </a:r>
            <a:r>
              <a:rPr lang="zh-CN" altLang="en-US" sz="1800" b="1" dirty="0" smtClean="0">
                <a:solidFill>
                  <a:srgbClr val="0409E2"/>
                </a:solidFill>
                <a:latin typeface="楷体_GB2312" pitchFamily="1" charset="-122"/>
                <a:ea typeface="楷体_GB2312" pitchFamily="1" charset="-122"/>
              </a:rPr>
              <a:t>是一个</a:t>
            </a:r>
            <a:r>
              <a:rPr lang="en-US" altLang="zh-CN" sz="1800" b="1" dirty="0" smtClean="0">
                <a:solidFill>
                  <a:srgbClr val="0409E2"/>
                </a:solidFill>
                <a:latin typeface="楷体_GB2312" pitchFamily="1" charset="-122"/>
                <a:ea typeface="楷体_GB2312" pitchFamily="1" charset="-122"/>
              </a:rPr>
              <a:t>OS</a:t>
            </a:r>
            <a:r>
              <a:rPr lang="zh-CN" altLang="en-US" sz="1800" b="1" dirty="0" smtClean="0">
                <a:solidFill>
                  <a:srgbClr val="0409E2"/>
                </a:solidFill>
                <a:latin typeface="楷体_GB2312" pitchFamily="1" charset="-122"/>
                <a:ea typeface="楷体_GB2312" pitchFamily="1" charset="-122"/>
              </a:rPr>
              <a:t>内核</a:t>
            </a:r>
            <a:endParaRPr lang="zh-CN" altLang="en-US" sz="1800" b="1" dirty="0">
              <a:solidFill>
                <a:srgbClr val="0409E2"/>
              </a:solidFill>
              <a:latin typeface="楷体_GB2312" pitchFamily="1" charset="-122"/>
              <a:ea typeface="楷体_GB2312" pitchFamily="1" charset="-122"/>
            </a:endParaRPr>
          </a:p>
          <a:p>
            <a:pPr eaLnBrk="1" hangingPunct="1"/>
            <a:r>
              <a:rPr lang="zh-CN" altLang="en-US" sz="1800" dirty="0">
                <a:latin typeface="楷体_GB2312" pitchFamily="1" charset="-122"/>
                <a:ea typeface="楷体_GB2312" pitchFamily="1" charset="-122"/>
              </a:rPr>
              <a:t>Linux就以这样极其古怪但也极其自然式问世</a:t>
            </a:r>
          </a:p>
        </p:txBody>
      </p:sp>
      <p:sp>
        <p:nvSpPr>
          <p:cNvPr id="2" name="AutoShape 2" descr="https://i0.hdslb.com/bfs/article/95d505f213b8393afc0fd943df5af1e0b2af0c96.png@!web-article-pic.av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 name="图片 2"/>
          <p:cNvPicPr>
            <a:picLocks noChangeAspect="1"/>
          </p:cNvPicPr>
          <p:nvPr/>
        </p:nvPicPr>
        <p:blipFill>
          <a:blip r:embed="rId2"/>
          <a:stretch>
            <a:fillRect/>
          </a:stretch>
        </p:blipFill>
        <p:spPr>
          <a:xfrm>
            <a:off x="6253701" y="1455593"/>
            <a:ext cx="2145762" cy="2902739"/>
          </a:xfrm>
          <a:prstGeom prst="rect">
            <a:avLst/>
          </a:prstGeom>
        </p:spPr>
      </p:pic>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0" name="日期占位符 3">
            <a:extLst>
              <a:ext uri="{FF2B5EF4-FFF2-40B4-BE49-F238E27FC236}">
                <a16:creationId xmlns:a16="http://schemas.microsoft.com/office/drawing/2014/main" id="{6BF060CF-0F79-4537-9A6D-547569B97B8C}"/>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26791A17-8822-4635-8589-608276EB4709}"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a:latin typeface="Helvetica" panose="020B0604020202020204" pitchFamily="34" charset="0"/>
            </a:endParaRPr>
          </a:p>
        </p:txBody>
      </p:sp>
      <p:sp>
        <p:nvSpPr>
          <p:cNvPr id="141315" name="Rectangle 2">
            <a:extLst>
              <a:ext uri="{FF2B5EF4-FFF2-40B4-BE49-F238E27FC236}">
                <a16:creationId xmlns:a16="http://schemas.microsoft.com/office/drawing/2014/main" id="{60715D35-3190-489F-8C76-0D98C6004BD9}"/>
              </a:ext>
            </a:extLst>
          </p:cNvPr>
          <p:cNvSpPr>
            <a:spLocks noGrp="1"/>
          </p:cNvSpPr>
          <p:nvPr>
            <p:ph type="title" idx="4294967295"/>
          </p:nvPr>
        </p:nvSpPr>
        <p:spPr>
          <a:ln>
            <a:miter/>
          </a:ln>
        </p:spPr>
        <p:txBody>
          <a:bodyPr/>
          <a:lstStyle/>
          <a:p>
            <a:pPr eaLnBrk="1" hangingPunct="1">
              <a:defRPr/>
            </a:pPr>
            <a:r>
              <a:rPr lang="zh-CN" altLang="en-US" sz="3800" noProof="1">
                <a:solidFill>
                  <a:srgbClr val="0000FF"/>
                </a:solidFill>
                <a:effectLst>
                  <a:outerShdw blurRad="38100" dist="38100" dir="2700000">
                    <a:srgbClr val="C0C0C0"/>
                  </a:outerShdw>
                </a:effectLst>
                <a:latin typeface="华文行楷" pitchFamily="2" charset="-122"/>
                <a:ea typeface="华文行楷" pitchFamily="2" charset="-122"/>
              </a:rPr>
              <a:t>OS的发展过程</a:t>
            </a:r>
            <a:r>
              <a:rPr lang="zh-CN" altLang="en-US" sz="3800" noProof="1">
                <a:solidFill>
                  <a:srgbClr val="0000FF"/>
                </a:solidFill>
                <a:effectLst>
                  <a:outerShdw blurRad="38100" dist="38100" dir="2700000">
                    <a:srgbClr val="C0C0C0"/>
                  </a:outerShdw>
                </a:effectLst>
                <a:ea typeface="华文行楷" pitchFamily="2" charset="-122"/>
              </a:rPr>
              <a:t>—</a:t>
            </a:r>
            <a:r>
              <a:rPr lang="zh-CN" altLang="en-US" sz="2800" noProof="1">
                <a:solidFill>
                  <a:srgbClr val="7030A0"/>
                </a:solidFill>
                <a:effectLst>
                  <a:outerShdw blurRad="38100" dist="38100" dir="2700000">
                    <a:srgbClr val="C0C0C0"/>
                  </a:outerShdw>
                </a:effectLst>
                <a:latin typeface="华文行楷" pitchFamily="2" charset="-122"/>
                <a:ea typeface="华文行楷" pitchFamily="2" charset="-122"/>
              </a:rPr>
              <a:t>并行系统（parallel system）</a:t>
            </a:r>
          </a:p>
        </p:txBody>
      </p:sp>
      <p:sp>
        <p:nvSpPr>
          <p:cNvPr id="140292" name="Rectangle 3">
            <a:extLst>
              <a:ext uri="{FF2B5EF4-FFF2-40B4-BE49-F238E27FC236}">
                <a16:creationId xmlns:a16="http://schemas.microsoft.com/office/drawing/2014/main" id="{9BD05050-3FF8-49E4-8D67-53EFE77A000B}"/>
              </a:ext>
            </a:extLst>
          </p:cNvPr>
          <p:cNvSpPr>
            <a:spLocks noGrp="1" noChangeArrowheads="1"/>
          </p:cNvSpPr>
          <p:nvPr>
            <p:ph type="body" idx="4294967295"/>
          </p:nvPr>
        </p:nvSpPr>
        <p:spPr>
          <a:xfrm>
            <a:off x="827088" y="1282699"/>
            <a:ext cx="7351712" cy="4968875"/>
          </a:xfrm>
        </p:spPr>
        <p:txBody>
          <a:bodyPr/>
          <a:lstStyle/>
          <a:p>
            <a:pPr eaLnBrk="1" hangingPunct="1"/>
            <a:r>
              <a:rPr lang="zh-CN" altLang="en-US" sz="2000" dirty="0">
                <a:latin typeface="楷体_GB2312" pitchFamily="1" charset="-122"/>
                <a:ea typeface="楷体_GB2312" pitchFamily="1" charset="-122"/>
              </a:rPr>
              <a:t>这类系统有多个紧密通信的处理器</a:t>
            </a:r>
          </a:p>
          <a:p>
            <a:pPr lvl="1" eaLnBrk="1" hangingPunct="1"/>
            <a:r>
              <a:rPr lang="zh-CN" altLang="en-US" sz="2000" dirty="0">
                <a:solidFill>
                  <a:srgbClr val="0070C0"/>
                </a:solidFill>
                <a:latin typeface="楷体_GB2312" pitchFamily="1" charset="-122"/>
                <a:ea typeface="楷体_GB2312" pitchFamily="1" charset="-122"/>
              </a:rPr>
              <a:t>亦称为多处理器系统或紧耦合系统</a:t>
            </a:r>
          </a:p>
          <a:p>
            <a:pPr eaLnBrk="1" hangingPunct="1"/>
            <a:r>
              <a:rPr lang="zh-CN" altLang="en-US" sz="2000" b="1" dirty="0">
                <a:solidFill>
                  <a:srgbClr val="7030A0"/>
                </a:solidFill>
                <a:latin typeface="楷体_GB2312" pitchFamily="1" charset="-122"/>
                <a:ea typeface="楷体_GB2312" pitchFamily="1" charset="-122"/>
              </a:rPr>
              <a:t>紧耦合系统</a:t>
            </a:r>
            <a:r>
              <a:rPr lang="zh-CN" altLang="en-US" sz="2000" dirty="0">
                <a:solidFill>
                  <a:schemeClr val="accent2"/>
                </a:solidFill>
                <a:latin typeface="楷体_GB2312" pitchFamily="1" charset="-122"/>
                <a:ea typeface="楷体_GB2312" pitchFamily="1" charset="-122"/>
              </a:rPr>
              <a:t>（</a:t>
            </a:r>
            <a:r>
              <a:rPr lang="zh-CN" altLang="en-US" sz="2000" dirty="0">
                <a:latin typeface="楷体_GB2312" pitchFamily="1" charset="-122"/>
                <a:ea typeface="楷体_GB2312" pitchFamily="1" charset="-122"/>
              </a:rPr>
              <a:t>tightly coupled system）－ </a:t>
            </a:r>
            <a:r>
              <a:rPr lang="zh-CN" altLang="en-US" sz="2000" b="1" dirty="0">
                <a:latin typeface="楷体_GB2312" pitchFamily="1" charset="-122"/>
                <a:ea typeface="楷体_GB2312" pitchFamily="1" charset="-122"/>
              </a:rPr>
              <a:t>多个处理器</a:t>
            </a:r>
            <a:r>
              <a:rPr lang="zh-CN" altLang="en-US" sz="2000" b="1" dirty="0">
                <a:solidFill>
                  <a:srgbClr val="C00000"/>
                </a:solidFill>
                <a:latin typeface="楷体_GB2312" pitchFamily="1" charset="-122"/>
                <a:ea typeface="楷体_GB2312" pitchFamily="1" charset="-122"/>
              </a:rPr>
              <a:t>共享</a:t>
            </a:r>
            <a:r>
              <a:rPr lang="zh-CN" altLang="en-US" sz="2000" b="1" dirty="0">
                <a:latin typeface="楷体_GB2312" pitchFamily="1" charset="-122"/>
                <a:ea typeface="楷体_GB2312" pitchFamily="1" charset="-122"/>
              </a:rPr>
              <a:t>计算机总线、内存、时钟；通信常通过共享内存的方式来实现</a:t>
            </a:r>
            <a:r>
              <a:rPr lang="zh-CN" altLang="en-US" sz="2000" dirty="0">
                <a:latin typeface="楷体_GB2312" pitchFamily="1" charset="-122"/>
                <a:ea typeface="楷体_GB2312" pitchFamily="1" charset="-122"/>
              </a:rPr>
              <a:t>。</a:t>
            </a:r>
          </a:p>
          <a:p>
            <a:pPr eaLnBrk="1" hangingPunct="1"/>
            <a:r>
              <a:rPr lang="zh-CN" altLang="en-US" sz="2000" dirty="0">
                <a:latin typeface="楷体_GB2312" pitchFamily="1" charset="-122"/>
                <a:ea typeface="楷体_GB2312" pitchFamily="1" charset="-122"/>
              </a:rPr>
              <a:t>其主要优点：</a:t>
            </a:r>
          </a:p>
          <a:p>
            <a:pPr lvl="1" eaLnBrk="1" hangingPunct="1"/>
            <a:r>
              <a:rPr lang="zh-CN" altLang="en-US" sz="2000" dirty="0">
                <a:latin typeface="楷体_GB2312" pitchFamily="1" charset="-122"/>
                <a:ea typeface="楷体_GB2312" pitchFamily="1" charset="-122"/>
              </a:rPr>
              <a:t>增加吞吐量（throughput）</a:t>
            </a:r>
          </a:p>
          <a:p>
            <a:pPr lvl="1" eaLnBrk="1" hangingPunct="1"/>
            <a:r>
              <a:rPr lang="zh-CN" altLang="en-US" sz="2000" dirty="0">
                <a:latin typeface="楷体_GB2312" pitchFamily="1" charset="-122"/>
                <a:ea typeface="楷体_GB2312" pitchFamily="1" charset="-122"/>
              </a:rPr>
              <a:t>经济节约</a:t>
            </a:r>
          </a:p>
          <a:p>
            <a:pPr lvl="1" eaLnBrk="1" hangingPunct="1"/>
            <a:r>
              <a:rPr lang="zh-CN" altLang="en-US" sz="2000" dirty="0">
                <a:latin typeface="楷体_GB2312" pitchFamily="1" charset="-122"/>
                <a:ea typeface="楷体_GB2312" pitchFamily="1" charset="-122"/>
              </a:rPr>
              <a:t>增加可靠性（在某些情况下）</a:t>
            </a:r>
          </a:p>
          <a:p>
            <a:pPr lvl="2" eaLnBrk="1" hangingPunct="1"/>
            <a:r>
              <a:rPr lang="zh-CN" altLang="en-US" sz="1800" dirty="0">
                <a:latin typeface="楷体_GB2312" pitchFamily="1" charset="-122"/>
                <a:ea typeface="楷体_GB2312" pitchFamily="1" charset="-122"/>
              </a:rPr>
              <a:t>功能退化（graceful degradation）</a:t>
            </a:r>
          </a:p>
          <a:p>
            <a:pPr lvl="2" eaLnBrk="1" hangingPunct="1"/>
            <a:r>
              <a:rPr lang="zh-CN" altLang="en-US" sz="1800" dirty="0">
                <a:latin typeface="楷体_GB2312" pitchFamily="1" charset="-122"/>
                <a:ea typeface="楷体_GB2312" pitchFamily="1" charset="-122"/>
              </a:rPr>
              <a:t>容错系统（</a:t>
            </a:r>
            <a:r>
              <a:rPr lang="en-US" altLang="zh-CN" sz="1800" dirty="0">
                <a:latin typeface="楷体_GB2312" pitchFamily="1" charset="-122"/>
                <a:ea typeface="楷体_GB2312" pitchFamily="1" charset="-122"/>
              </a:rPr>
              <a:t>fault tolerant)</a:t>
            </a:r>
            <a:endParaRPr lang="en-US" altLang="zh-CN" dirty="0">
              <a:latin typeface="楷体_GB2312" pitchFamily="1" charset="-122"/>
              <a:ea typeface="楷体_GB2312" pitchFamily="1" charset="-122"/>
            </a:endParaRPr>
          </a:p>
          <a:p>
            <a:pPr eaLnBrk="1" hangingPunct="1"/>
            <a:endParaRPr lang="en-US" altLang="zh-CN" sz="2600" dirty="0">
              <a:latin typeface="楷体_GB2312" pitchFamily="1" charset="-122"/>
              <a:ea typeface="楷体_GB2312" pitchFamily="1" charset="-122"/>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日期占位符 3">
            <a:extLst>
              <a:ext uri="{FF2B5EF4-FFF2-40B4-BE49-F238E27FC236}">
                <a16:creationId xmlns:a16="http://schemas.microsoft.com/office/drawing/2014/main" id="{4347504F-2CB8-4811-94E6-10C523807367}"/>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7683DE56-FE11-433F-9008-75B9816FBA10}"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a:latin typeface="Helvetica" panose="020B0604020202020204" pitchFamily="34" charset="0"/>
            </a:endParaRPr>
          </a:p>
        </p:txBody>
      </p:sp>
      <p:sp>
        <p:nvSpPr>
          <p:cNvPr id="143363" name="Rectangle 2">
            <a:extLst>
              <a:ext uri="{FF2B5EF4-FFF2-40B4-BE49-F238E27FC236}">
                <a16:creationId xmlns:a16="http://schemas.microsoft.com/office/drawing/2014/main" id="{0A6B5FC8-215A-4DF8-859D-4A35A5F32CAF}"/>
              </a:ext>
            </a:extLst>
          </p:cNvPr>
          <p:cNvSpPr>
            <a:spLocks noGrp="1"/>
          </p:cNvSpPr>
          <p:nvPr>
            <p:ph type="title" idx="4294967295"/>
          </p:nvPr>
        </p:nvSpPr>
        <p:spPr>
          <a:ln>
            <a:miter/>
          </a:ln>
        </p:spPr>
        <p:txBody>
          <a:bodyPr/>
          <a:lstStyle/>
          <a:p>
            <a:pPr eaLnBrk="1" hangingPunct="1">
              <a:defRPr/>
            </a:pPr>
            <a:r>
              <a:rPr lang="zh-CN" altLang="en-US" noProof="1">
                <a:effectLst>
                  <a:outerShdw blurRad="38100" dist="38100" dir="2700000">
                    <a:srgbClr val="C0C0C0"/>
                  </a:outerShdw>
                </a:effectLst>
              </a:rPr>
              <a:t>紧密耦合多处理体系结构</a:t>
            </a:r>
          </a:p>
        </p:txBody>
      </p:sp>
      <p:graphicFrame>
        <p:nvGraphicFramePr>
          <p:cNvPr id="142340" name="Object 4">
            <a:extLst>
              <a:ext uri="{FF2B5EF4-FFF2-40B4-BE49-F238E27FC236}">
                <a16:creationId xmlns:a16="http://schemas.microsoft.com/office/drawing/2014/main" id="{C56A1860-56E1-4D2A-9B69-5766C996D125}"/>
              </a:ext>
            </a:extLst>
          </p:cNvPr>
          <p:cNvGraphicFramePr>
            <a:graphicFrameLocks noGrp="1" noChangeAspect="1"/>
          </p:cNvGraphicFramePr>
          <p:nvPr>
            <p:ph idx="4294967295"/>
          </p:nvPr>
        </p:nvGraphicFramePr>
        <p:xfrm>
          <a:off x="1758950" y="3157538"/>
          <a:ext cx="6081713" cy="1414462"/>
        </p:xfrm>
        <a:graphic>
          <a:graphicData uri="http://schemas.openxmlformats.org/presentationml/2006/ole">
            <mc:AlternateContent xmlns:mc="http://schemas.openxmlformats.org/markup-compatibility/2006">
              <mc:Choice xmlns:v="urn:schemas-microsoft-com:vml" Requires="v">
                <p:oleObj spid="_x0000_s143046" r:id="rId3" imgW="5841360" imgH="1359360" progId="Visio.Drawing.11">
                  <p:embed/>
                </p:oleObj>
              </mc:Choice>
              <mc:Fallback>
                <p:oleObj r:id="rId3" imgW="5841360" imgH="1359360" progId="Visio.Drawing.11">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8950" y="3157538"/>
                        <a:ext cx="6081713" cy="141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4" name="日期占位符 3">
            <a:extLst>
              <a:ext uri="{FF2B5EF4-FFF2-40B4-BE49-F238E27FC236}">
                <a16:creationId xmlns:a16="http://schemas.microsoft.com/office/drawing/2014/main" id="{720A83B8-3426-4DA3-A63D-AFC3DF48A017}"/>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811FC902-3494-4D4B-8D5D-4D41F7D570DA}"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a:latin typeface="Helvetica" panose="020B0604020202020204" pitchFamily="34" charset="0"/>
            </a:endParaRPr>
          </a:p>
        </p:txBody>
      </p:sp>
      <p:sp>
        <p:nvSpPr>
          <p:cNvPr id="142339" name="Rectangle 2">
            <a:extLst>
              <a:ext uri="{FF2B5EF4-FFF2-40B4-BE49-F238E27FC236}">
                <a16:creationId xmlns:a16="http://schemas.microsoft.com/office/drawing/2014/main" id="{02CD8E93-C0EC-4714-98A6-3679A9E54BD4}"/>
              </a:ext>
            </a:extLst>
          </p:cNvPr>
          <p:cNvSpPr>
            <a:spLocks noGrp="1"/>
          </p:cNvSpPr>
          <p:nvPr>
            <p:ph type="title" idx="4294967295"/>
          </p:nvPr>
        </p:nvSpPr>
        <p:spPr>
          <a:ln>
            <a:miter/>
          </a:ln>
        </p:spPr>
        <p:txBody>
          <a:bodyPr/>
          <a:lstStyle/>
          <a:p>
            <a:pPr eaLnBrk="1" hangingPunct="1">
              <a:defRPr/>
            </a:pPr>
            <a:r>
              <a:rPr lang="en-US" altLang="zh-CN" noProof="1">
                <a:effectLst>
                  <a:outerShdw blurRad="38100" dist="38100" dir="2700000">
                    <a:srgbClr val="C0C0C0"/>
                  </a:outerShdw>
                </a:effectLst>
              </a:rPr>
              <a:t> </a:t>
            </a:r>
          </a:p>
        </p:txBody>
      </p:sp>
      <p:sp>
        <p:nvSpPr>
          <p:cNvPr id="141316" name="Rectangle 3">
            <a:extLst>
              <a:ext uri="{FF2B5EF4-FFF2-40B4-BE49-F238E27FC236}">
                <a16:creationId xmlns:a16="http://schemas.microsoft.com/office/drawing/2014/main" id="{AD772DBC-4700-423A-85C4-B97E43DFA2F3}"/>
              </a:ext>
            </a:extLst>
          </p:cNvPr>
          <p:cNvSpPr>
            <a:spLocks noGrp="1" noChangeArrowheads="1"/>
          </p:cNvSpPr>
          <p:nvPr>
            <p:ph type="body" idx="4294967295"/>
          </p:nvPr>
        </p:nvSpPr>
        <p:spPr/>
        <p:txBody>
          <a:bodyPr/>
          <a:lstStyle/>
          <a:p>
            <a:pPr eaLnBrk="1" hangingPunct="1"/>
            <a:r>
              <a:rPr lang="zh-CN" altLang="en-US" sz="2000" b="1" dirty="0">
                <a:solidFill>
                  <a:srgbClr val="006600"/>
                </a:solidFill>
                <a:latin typeface="楷体_GB2312" pitchFamily="1" charset="-122"/>
                <a:ea typeface="楷体_GB2312" pitchFamily="1" charset="-122"/>
              </a:rPr>
              <a:t>非对称处理</a:t>
            </a:r>
            <a:r>
              <a:rPr lang="zh-CN" altLang="en-US" sz="2000" dirty="0">
                <a:latin typeface="楷体_GB2312" pitchFamily="1" charset="-122"/>
                <a:ea typeface="楷体_GB2312" pitchFamily="1" charset="-122"/>
              </a:rPr>
              <a:t>（Asymmetric multiprocessing）</a:t>
            </a:r>
          </a:p>
          <a:p>
            <a:pPr lvl="1" eaLnBrk="1" hangingPunct="1"/>
            <a:r>
              <a:rPr lang="zh-CN" altLang="en-US" sz="1800" dirty="0" smtClean="0">
                <a:latin typeface="楷体_GB2312" pitchFamily="1" charset="-122"/>
                <a:ea typeface="楷体_GB2312" pitchFamily="1" charset="-122"/>
              </a:rPr>
              <a:t>主</a:t>
            </a:r>
            <a:r>
              <a:rPr lang="en-US" altLang="zh-CN" sz="1800" dirty="0" smtClean="0">
                <a:latin typeface="楷体_GB2312" pitchFamily="1" charset="-122"/>
                <a:ea typeface="楷体_GB2312" pitchFamily="1" charset="-122"/>
              </a:rPr>
              <a:t>-</a:t>
            </a:r>
            <a:r>
              <a:rPr lang="zh-CN" altLang="en-US" sz="1800" dirty="0" smtClean="0">
                <a:latin typeface="楷体_GB2312" pitchFamily="1" charset="-122"/>
                <a:ea typeface="楷体_GB2312" pitchFamily="1" charset="-122"/>
              </a:rPr>
              <a:t>从处理器</a:t>
            </a:r>
            <a:endParaRPr lang="en-US" altLang="zh-CN" sz="1800" dirty="0" smtClean="0">
              <a:latin typeface="楷体_GB2312" pitchFamily="1" charset="-122"/>
              <a:ea typeface="楷体_GB2312" pitchFamily="1" charset="-122"/>
            </a:endParaRPr>
          </a:p>
          <a:p>
            <a:pPr lvl="1" eaLnBrk="1" hangingPunct="1"/>
            <a:r>
              <a:rPr lang="zh-CN" altLang="en-US" sz="1800" dirty="0" smtClean="0">
                <a:latin typeface="楷体_GB2312" pitchFamily="1" charset="-122"/>
                <a:ea typeface="楷体_GB2312" pitchFamily="1" charset="-122"/>
              </a:rPr>
              <a:t>每个</a:t>
            </a:r>
            <a:r>
              <a:rPr lang="zh-CN" altLang="en-US" sz="1800" dirty="0">
                <a:latin typeface="楷体_GB2312" pitchFamily="1" charset="-122"/>
                <a:ea typeface="楷体_GB2312" pitchFamily="1" charset="-122"/>
              </a:rPr>
              <a:t>处理器被赋予一个特定的任务，主处理器为从处理器调度和安排工作。(master-slaver)</a:t>
            </a:r>
          </a:p>
          <a:p>
            <a:pPr lvl="1" eaLnBrk="1" hangingPunct="1"/>
            <a:r>
              <a:rPr lang="zh-CN" altLang="en-US" sz="1800" dirty="0">
                <a:latin typeface="楷体_GB2312" pitchFamily="1" charset="-122"/>
                <a:ea typeface="楷体_GB2312" pitchFamily="1" charset="-122"/>
              </a:rPr>
              <a:t>类似于超大型系统</a:t>
            </a:r>
          </a:p>
          <a:p>
            <a:pPr eaLnBrk="1" hangingPunct="1"/>
            <a:r>
              <a:rPr lang="zh-CN" altLang="en-US" sz="2000" b="1" dirty="0">
                <a:solidFill>
                  <a:srgbClr val="006600"/>
                </a:solidFill>
                <a:latin typeface="楷体_GB2312" pitchFamily="1" charset="-122"/>
                <a:ea typeface="楷体_GB2312" pitchFamily="1" charset="-122"/>
              </a:rPr>
              <a:t>对称处理</a:t>
            </a:r>
            <a:r>
              <a:rPr lang="zh-CN" altLang="en-US" sz="2000" dirty="0">
                <a:latin typeface="楷体_GB2312" pitchFamily="1" charset="-122"/>
                <a:ea typeface="楷体_GB2312" pitchFamily="1" charset="-122"/>
              </a:rPr>
              <a:t>（Symmetric multiprocessing, SMP）</a:t>
            </a:r>
          </a:p>
          <a:p>
            <a:pPr lvl="1" eaLnBrk="1" hangingPunct="1"/>
            <a:r>
              <a:rPr lang="zh-CN" altLang="en-US" sz="1800" b="1" dirty="0">
                <a:latin typeface="楷体_GB2312" pitchFamily="1" charset="-122"/>
                <a:ea typeface="楷体_GB2312" pitchFamily="1" charset="-122"/>
              </a:rPr>
              <a:t>每个处理器都运行同一个操作系统的拷贝，这些拷贝需要互相通信</a:t>
            </a:r>
          </a:p>
          <a:p>
            <a:pPr lvl="1" eaLnBrk="1" hangingPunct="1"/>
            <a:r>
              <a:rPr lang="zh-CN" altLang="en-US" sz="1800" dirty="0">
                <a:latin typeface="楷体_GB2312" pitchFamily="1" charset="-122"/>
                <a:ea typeface="楷体_GB2312" pitchFamily="1" charset="-122"/>
              </a:rPr>
              <a:t>许多处理器可能同时运行而性能上不会有多大损失</a:t>
            </a:r>
          </a:p>
          <a:p>
            <a:pPr lvl="2" eaLnBrk="1" hangingPunct="1"/>
            <a:r>
              <a:rPr lang="zh-CN" altLang="en-US" sz="1600" dirty="0">
                <a:latin typeface="楷体_GB2312" pitchFamily="1" charset="-122"/>
                <a:ea typeface="楷体_GB2312" pitchFamily="1" charset="-122"/>
              </a:rPr>
              <a:t>例如N个处理器理念上可以同时运行N个进程</a:t>
            </a:r>
          </a:p>
          <a:p>
            <a:pPr lvl="1" eaLnBrk="1" hangingPunct="1"/>
            <a:r>
              <a:rPr lang="zh-CN" altLang="en-US" sz="1800" dirty="0">
                <a:latin typeface="楷体_GB2312" pitchFamily="1" charset="-122"/>
                <a:ea typeface="楷体_GB2312" pitchFamily="1" charset="-122"/>
              </a:rPr>
              <a:t>许多现代操作系统支持SMP</a:t>
            </a:r>
          </a:p>
          <a:p>
            <a:pPr lvl="2" eaLnBrk="1" hangingPunct="1"/>
            <a:r>
              <a:rPr lang="zh-CN" altLang="en-US" sz="1600" dirty="0">
                <a:latin typeface="楷体_GB2312" pitchFamily="1" charset="-122"/>
                <a:ea typeface="楷体_GB2312" pitchFamily="1" charset="-122"/>
              </a:rPr>
              <a:t>Windows NT、Solaris、Digital UNIX、OS/2、Linux等</a:t>
            </a:r>
          </a:p>
          <a:p>
            <a:pPr lvl="1" eaLnBrk="1" hangingPunct="1"/>
            <a:endParaRPr lang="zh-CN" altLang="en-US" sz="1800" dirty="0"/>
          </a:p>
        </p:txBody>
      </p:sp>
      <p:sp>
        <p:nvSpPr>
          <p:cNvPr id="141317" name="Rectangle 4">
            <a:extLst>
              <a:ext uri="{FF2B5EF4-FFF2-40B4-BE49-F238E27FC236}">
                <a16:creationId xmlns:a16="http://schemas.microsoft.com/office/drawing/2014/main" id="{6FDA802F-E57D-4C96-BEF5-C212DB98F291}"/>
              </a:ext>
            </a:extLst>
          </p:cNvPr>
          <p:cNvSpPr>
            <a:spLocks noChangeArrowheads="1"/>
          </p:cNvSpPr>
          <p:nvPr/>
        </p:nvSpPr>
        <p:spPr bwMode="auto">
          <a:xfrm>
            <a:off x="827088" y="3333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3800" dirty="0">
                <a:solidFill>
                  <a:srgbClr val="0000FF"/>
                </a:solidFill>
                <a:latin typeface="华文行楷" panose="02010800040101010101" pitchFamily="2" charset="-122"/>
                <a:ea typeface="华文行楷" panose="02010800040101010101" pitchFamily="2" charset="-122"/>
              </a:rPr>
              <a:t>OS</a:t>
            </a:r>
            <a:r>
              <a:rPr lang="zh-CN" altLang="en-US" sz="3800" dirty="0">
                <a:solidFill>
                  <a:srgbClr val="0000FF"/>
                </a:solidFill>
                <a:latin typeface="华文行楷" panose="02010800040101010101" pitchFamily="2" charset="-122"/>
                <a:ea typeface="华文行楷" panose="02010800040101010101" pitchFamily="2" charset="-122"/>
              </a:rPr>
              <a:t>的发展过程</a:t>
            </a:r>
            <a:r>
              <a:rPr lang="en-US" altLang="zh-CN" sz="3800" dirty="0" smtClean="0">
                <a:solidFill>
                  <a:srgbClr val="0000FF"/>
                </a:solidFill>
                <a:latin typeface="Helvetica" panose="020B0604020202020204" pitchFamily="34" charset="0"/>
                <a:ea typeface="华文行楷" panose="02010800040101010101" pitchFamily="2" charset="-122"/>
              </a:rPr>
              <a:t>—</a:t>
            </a:r>
            <a:r>
              <a:rPr lang="zh-CN" altLang="en-US" sz="2800" b="1" dirty="0">
                <a:solidFill>
                  <a:srgbClr val="7030A0"/>
                </a:solidFill>
                <a:latin typeface="楷体_GB2312" pitchFamily="1" charset="-122"/>
                <a:ea typeface="楷体_GB2312" pitchFamily="1" charset="-122"/>
              </a:rPr>
              <a:t>紧耦合系统</a:t>
            </a:r>
            <a:endParaRPr lang="zh-CN" altLang="en-US" sz="2800" dirty="0">
              <a:solidFill>
                <a:srgbClr val="7030A0"/>
              </a:solidFill>
              <a:latin typeface="华文行楷" panose="02010800040101010101" pitchFamily="2" charset="-122"/>
              <a:ea typeface="华文行楷" panose="02010800040101010101" pitchFamily="2" charset="-122"/>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日期占位符 3">
            <a:extLst>
              <a:ext uri="{FF2B5EF4-FFF2-40B4-BE49-F238E27FC236}">
                <a16:creationId xmlns:a16="http://schemas.microsoft.com/office/drawing/2014/main" id="{F7C8FB3B-F7FF-4E2D-9AD5-5D45280F644A}"/>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D7BBA854-A89A-4082-A7E3-BA3CC860DF95}"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a:latin typeface="Helvetica" panose="020B0604020202020204" pitchFamily="34" charset="0"/>
            </a:endParaRPr>
          </a:p>
        </p:txBody>
      </p:sp>
      <p:sp>
        <p:nvSpPr>
          <p:cNvPr id="144387" name="Rectangle 2">
            <a:extLst>
              <a:ext uri="{FF2B5EF4-FFF2-40B4-BE49-F238E27FC236}">
                <a16:creationId xmlns:a16="http://schemas.microsoft.com/office/drawing/2014/main" id="{58212DD0-9F40-45BD-B14E-F96DF1F3A5DF}"/>
              </a:ext>
            </a:extLst>
          </p:cNvPr>
          <p:cNvSpPr>
            <a:spLocks noGrp="1"/>
          </p:cNvSpPr>
          <p:nvPr>
            <p:ph type="title" idx="4294967295"/>
          </p:nvPr>
        </p:nvSpPr>
        <p:spPr>
          <a:xfrm>
            <a:off x="584555" y="415925"/>
            <a:ext cx="8281987" cy="623888"/>
          </a:xfrm>
          <a:ln>
            <a:miter/>
          </a:ln>
        </p:spPr>
        <p:txBody>
          <a:bodyPr/>
          <a:lstStyle/>
          <a:p>
            <a:pPr eaLnBrk="1" hangingPunct="1">
              <a:defRPr/>
            </a:pPr>
            <a:r>
              <a:rPr lang="zh-CN" altLang="en-US" sz="3800" noProof="1">
                <a:solidFill>
                  <a:srgbClr val="0000FF"/>
                </a:solidFill>
                <a:effectLst>
                  <a:outerShdw blurRad="38100" dist="38100" dir="2700000">
                    <a:srgbClr val="C0C0C0"/>
                  </a:outerShdw>
                </a:effectLst>
                <a:latin typeface="华文行楷" pitchFamily="2" charset="-122"/>
                <a:ea typeface="华文行楷" pitchFamily="2" charset="-122"/>
              </a:rPr>
              <a:t>OS的发展过程</a:t>
            </a:r>
            <a:r>
              <a:rPr lang="zh-CN" altLang="en-US" sz="3800" noProof="1">
                <a:solidFill>
                  <a:srgbClr val="0000FF"/>
                </a:solidFill>
                <a:effectLst>
                  <a:outerShdw blurRad="38100" dist="38100" dir="2700000">
                    <a:srgbClr val="C0C0C0"/>
                  </a:outerShdw>
                </a:effectLst>
                <a:ea typeface="华文行楷" pitchFamily="2" charset="-122"/>
              </a:rPr>
              <a:t>—</a:t>
            </a:r>
            <a:r>
              <a:rPr lang="zh-CN" altLang="en-US" sz="2800" noProof="1">
                <a:solidFill>
                  <a:srgbClr val="7030A0"/>
                </a:solidFill>
                <a:effectLst>
                  <a:outerShdw blurRad="38100" dist="38100" dir="2700000">
                    <a:srgbClr val="C0C0C0"/>
                  </a:outerShdw>
                </a:effectLst>
                <a:latin typeface="华文行楷" pitchFamily="2" charset="-122"/>
                <a:ea typeface="华文行楷" pitchFamily="2" charset="-122"/>
              </a:rPr>
              <a:t>分布式系统(distributed system)</a:t>
            </a:r>
          </a:p>
        </p:txBody>
      </p:sp>
      <p:sp>
        <p:nvSpPr>
          <p:cNvPr id="143364" name="Rectangle 3">
            <a:extLst>
              <a:ext uri="{FF2B5EF4-FFF2-40B4-BE49-F238E27FC236}">
                <a16:creationId xmlns:a16="http://schemas.microsoft.com/office/drawing/2014/main" id="{9AE7C3E9-D343-4CBE-9A9E-5FC1E9E982B1}"/>
              </a:ext>
            </a:extLst>
          </p:cNvPr>
          <p:cNvSpPr>
            <a:spLocks noGrp="1" noChangeArrowheads="1"/>
          </p:cNvSpPr>
          <p:nvPr>
            <p:ph type="body" idx="4294967295"/>
          </p:nvPr>
        </p:nvSpPr>
        <p:spPr>
          <a:xfrm>
            <a:off x="827088" y="1282699"/>
            <a:ext cx="7351712" cy="4968875"/>
          </a:xfrm>
        </p:spPr>
        <p:txBody>
          <a:bodyPr/>
          <a:lstStyle/>
          <a:p>
            <a:pPr eaLnBrk="1" hangingPunct="1">
              <a:lnSpc>
                <a:spcPct val="80000"/>
              </a:lnSpc>
            </a:pPr>
            <a:r>
              <a:rPr lang="zh-CN" altLang="en-US" sz="2000" dirty="0" smtClean="0">
                <a:solidFill>
                  <a:srgbClr val="0070C0"/>
                </a:solidFill>
                <a:latin typeface="楷体_GB2312" pitchFamily="1" charset="-122"/>
                <a:ea typeface="楷体_GB2312" pitchFamily="1" charset="-122"/>
              </a:rPr>
              <a:t>若干</a:t>
            </a:r>
            <a:r>
              <a:rPr lang="zh-CN" altLang="en-US" sz="2000" dirty="0">
                <a:solidFill>
                  <a:srgbClr val="0070C0"/>
                </a:solidFill>
                <a:latin typeface="楷体_GB2312" pitchFamily="1" charset="-122"/>
                <a:ea typeface="楷体_GB2312" pitchFamily="1" charset="-122"/>
              </a:rPr>
              <a:t>个位于不同位置的处理器之间组成分布式计算</a:t>
            </a:r>
          </a:p>
          <a:p>
            <a:pPr eaLnBrk="1" hangingPunct="1">
              <a:lnSpc>
                <a:spcPct val="80000"/>
              </a:lnSpc>
            </a:pPr>
            <a:r>
              <a:rPr lang="zh-CN" altLang="en-US" sz="2000" b="1" dirty="0">
                <a:solidFill>
                  <a:srgbClr val="C00000"/>
                </a:solidFill>
                <a:latin typeface="楷体_GB2312" pitchFamily="1" charset="-122"/>
                <a:ea typeface="楷体_GB2312" pitchFamily="1" charset="-122"/>
              </a:rPr>
              <a:t>松耦合系统</a:t>
            </a:r>
            <a:r>
              <a:rPr lang="zh-CN" altLang="en-US" sz="2000" dirty="0">
                <a:solidFill>
                  <a:srgbClr val="C00000"/>
                </a:solidFill>
                <a:latin typeface="楷体_GB2312" pitchFamily="1" charset="-122"/>
                <a:ea typeface="楷体_GB2312" pitchFamily="1" charset="-122"/>
              </a:rPr>
              <a:t> </a:t>
            </a:r>
            <a:r>
              <a:rPr lang="zh-CN" altLang="en-US" sz="2000" dirty="0">
                <a:latin typeface="楷体_GB2312" pitchFamily="1" charset="-122"/>
                <a:ea typeface="楷体_GB2312" pitchFamily="1" charset="-122"/>
              </a:rPr>
              <a:t>（loosely coupled system） － </a:t>
            </a:r>
            <a:r>
              <a:rPr lang="zh-CN" altLang="en-US" sz="2000" dirty="0">
                <a:solidFill>
                  <a:srgbClr val="C00000"/>
                </a:solidFill>
                <a:latin typeface="楷体_GB2312" pitchFamily="1" charset="-122"/>
                <a:ea typeface="楷体_GB2312" pitchFamily="1" charset="-122"/>
              </a:rPr>
              <a:t>每个处理器都有自己的内存</a:t>
            </a:r>
            <a:r>
              <a:rPr lang="zh-CN" altLang="en-US" sz="2000" dirty="0">
                <a:latin typeface="楷体_GB2312" pitchFamily="1" charset="-122"/>
                <a:ea typeface="楷体_GB2312" pitchFamily="1" charset="-122"/>
              </a:rPr>
              <a:t>；处理器相互之间通过不同的通信线路进行通信，如高速总线或电话线</a:t>
            </a:r>
          </a:p>
          <a:p>
            <a:pPr eaLnBrk="1" hangingPunct="1">
              <a:lnSpc>
                <a:spcPct val="80000"/>
              </a:lnSpc>
            </a:pPr>
            <a:r>
              <a:rPr lang="zh-CN" altLang="en-US" sz="2000" dirty="0">
                <a:latin typeface="楷体_GB2312" pitchFamily="1" charset="-122"/>
                <a:ea typeface="楷体_GB2312" pitchFamily="1" charset="-122"/>
              </a:rPr>
              <a:t>优点</a:t>
            </a:r>
          </a:p>
          <a:p>
            <a:pPr lvl="1" eaLnBrk="1" hangingPunct="1">
              <a:lnSpc>
                <a:spcPct val="80000"/>
              </a:lnSpc>
            </a:pPr>
            <a:r>
              <a:rPr lang="zh-CN" altLang="en-US" sz="1800" dirty="0">
                <a:latin typeface="楷体_GB2312" pitchFamily="1" charset="-122"/>
                <a:ea typeface="楷体_GB2312" pitchFamily="1" charset="-122"/>
              </a:rPr>
              <a:t>资源共享</a:t>
            </a:r>
          </a:p>
          <a:p>
            <a:pPr lvl="1" eaLnBrk="1" hangingPunct="1">
              <a:lnSpc>
                <a:spcPct val="80000"/>
              </a:lnSpc>
            </a:pPr>
            <a:r>
              <a:rPr lang="zh-CN" altLang="en-US" sz="1800" dirty="0">
                <a:latin typeface="楷体_GB2312" pitchFamily="1" charset="-122"/>
                <a:ea typeface="楷体_GB2312" pitchFamily="1" charset="-122"/>
              </a:rPr>
              <a:t>计算速度提高</a:t>
            </a:r>
          </a:p>
          <a:p>
            <a:pPr lvl="1" eaLnBrk="1" hangingPunct="1">
              <a:lnSpc>
                <a:spcPct val="80000"/>
              </a:lnSpc>
            </a:pPr>
            <a:r>
              <a:rPr lang="zh-CN" altLang="en-US" sz="1800" dirty="0">
                <a:latin typeface="楷体_GB2312" pitchFamily="1" charset="-122"/>
                <a:ea typeface="楷体_GB2312" pitchFamily="1" charset="-122"/>
              </a:rPr>
              <a:t>可靠性</a:t>
            </a:r>
          </a:p>
          <a:p>
            <a:pPr lvl="1" eaLnBrk="1" hangingPunct="1">
              <a:lnSpc>
                <a:spcPct val="80000"/>
              </a:lnSpc>
            </a:pPr>
            <a:r>
              <a:rPr lang="zh-CN" altLang="en-US" sz="1800" dirty="0">
                <a:latin typeface="楷体_GB2312" pitchFamily="1" charset="-122"/>
                <a:ea typeface="楷体_GB2312" pitchFamily="1" charset="-122"/>
              </a:rPr>
              <a:t>通信</a:t>
            </a:r>
          </a:p>
          <a:p>
            <a:pPr eaLnBrk="1" hangingPunct="1">
              <a:lnSpc>
                <a:spcPct val="80000"/>
              </a:lnSpc>
            </a:pPr>
            <a:r>
              <a:rPr lang="zh-CN" altLang="en-US" sz="2000" dirty="0">
                <a:latin typeface="楷体_GB2312" pitchFamily="1" charset="-122"/>
                <a:ea typeface="楷体_GB2312" pitchFamily="1" charset="-122"/>
              </a:rPr>
              <a:t>需要网络基础结构</a:t>
            </a:r>
          </a:p>
          <a:p>
            <a:pPr eaLnBrk="1" hangingPunct="1">
              <a:lnSpc>
                <a:spcPct val="80000"/>
              </a:lnSpc>
            </a:pPr>
            <a:r>
              <a:rPr lang="zh-CN" altLang="en-US" sz="2000" dirty="0">
                <a:latin typeface="楷体_GB2312" pitchFamily="1" charset="-122"/>
                <a:ea typeface="楷体_GB2312" pitchFamily="1" charset="-122"/>
              </a:rPr>
              <a:t>局域网（local-area network, LAN） 或 广域网（wide-area network, WAN）</a:t>
            </a:r>
          </a:p>
          <a:p>
            <a:pPr lvl="1" eaLnBrk="1" hangingPunct="1">
              <a:lnSpc>
                <a:spcPct val="80000"/>
              </a:lnSpc>
            </a:pPr>
            <a:r>
              <a:rPr lang="zh-CN" altLang="en-US" sz="1800" dirty="0">
                <a:latin typeface="楷体_GB2312" pitchFamily="1" charset="-122"/>
                <a:ea typeface="楷体_GB2312" pitchFamily="1" charset="-122"/>
              </a:rPr>
              <a:t>根据节点间的距离来划分</a:t>
            </a:r>
          </a:p>
          <a:p>
            <a:pPr eaLnBrk="1" hangingPunct="1">
              <a:lnSpc>
                <a:spcPct val="80000"/>
              </a:lnSpc>
            </a:pPr>
            <a:r>
              <a:rPr lang="zh-CN" altLang="en-US" sz="2000" b="1" dirty="0">
                <a:solidFill>
                  <a:srgbClr val="0409E2"/>
                </a:solidFill>
                <a:latin typeface="楷体_GB2312" pitchFamily="1" charset="-122"/>
                <a:ea typeface="楷体_GB2312" pitchFamily="1" charset="-122"/>
              </a:rPr>
              <a:t>可以是C/S系统或端对端系统</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日期占位符 3">
            <a:extLst>
              <a:ext uri="{FF2B5EF4-FFF2-40B4-BE49-F238E27FC236}">
                <a16:creationId xmlns:a16="http://schemas.microsoft.com/office/drawing/2014/main" id="{2001D6B8-2D84-4EFC-8D1A-F8A788C9DE2C}"/>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361D91C6-DC70-4BDB-B12A-0CD97E022C6C}"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a:latin typeface="Helvetica" panose="020B0604020202020204" pitchFamily="34" charset="0"/>
            </a:endParaRPr>
          </a:p>
        </p:txBody>
      </p:sp>
      <p:sp>
        <p:nvSpPr>
          <p:cNvPr id="145411" name="Rectangle 2">
            <a:extLst>
              <a:ext uri="{FF2B5EF4-FFF2-40B4-BE49-F238E27FC236}">
                <a16:creationId xmlns:a16="http://schemas.microsoft.com/office/drawing/2014/main" id="{4851310D-C2B4-4BC9-9095-4CA0EA0E2423}"/>
              </a:ext>
            </a:extLst>
          </p:cNvPr>
          <p:cNvSpPr>
            <a:spLocks noGrp="1"/>
          </p:cNvSpPr>
          <p:nvPr>
            <p:ph type="title" idx="4294967295"/>
          </p:nvPr>
        </p:nvSpPr>
        <p:spPr>
          <a:ln>
            <a:miter/>
          </a:ln>
        </p:spPr>
        <p:txBody>
          <a:bodyPr/>
          <a:lstStyle/>
          <a:p>
            <a:pPr eaLnBrk="1" hangingPunct="1">
              <a:defRPr/>
            </a:pPr>
            <a:r>
              <a:rPr lang="zh-CN" altLang="en-US" noProof="1">
                <a:effectLst>
                  <a:outerShdw blurRad="38100" dist="38100" dir="2700000">
                    <a:srgbClr val="C0C0C0"/>
                  </a:outerShdw>
                </a:effectLst>
              </a:rPr>
              <a:t>客户 － </a:t>
            </a:r>
            <a:r>
              <a:rPr lang="zh-CN" altLang="en-US" noProof="1" smtClean="0">
                <a:effectLst>
                  <a:outerShdw blurRad="38100" dist="38100" dir="2700000">
                    <a:srgbClr val="C0C0C0"/>
                  </a:outerShdw>
                </a:effectLst>
              </a:rPr>
              <a:t>服务器（</a:t>
            </a:r>
            <a:r>
              <a:rPr lang="en-US" altLang="zh-CN" noProof="1" smtClean="0">
                <a:effectLst>
                  <a:outerShdw blurRad="38100" dist="38100" dir="2700000">
                    <a:srgbClr val="C0C0C0"/>
                  </a:outerShdw>
                </a:effectLst>
              </a:rPr>
              <a:t>C/S</a:t>
            </a:r>
            <a:r>
              <a:rPr lang="zh-CN" altLang="en-US" noProof="1" smtClean="0">
                <a:effectLst>
                  <a:outerShdw blurRad="38100" dist="38100" dir="2700000">
                    <a:srgbClr val="C0C0C0"/>
                  </a:outerShdw>
                </a:effectLst>
              </a:rPr>
              <a:t>）系统</a:t>
            </a:r>
            <a:r>
              <a:rPr lang="zh-CN" altLang="en-US" noProof="1">
                <a:effectLst>
                  <a:outerShdw blurRad="38100" dist="38100" dir="2700000">
                    <a:srgbClr val="C0C0C0"/>
                  </a:outerShdw>
                </a:effectLst>
              </a:rPr>
              <a:t>的通用结构</a:t>
            </a:r>
          </a:p>
        </p:txBody>
      </p:sp>
      <p:graphicFrame>
        <p:nvGraphicFramePr>
          <p:cNvPr id="144388" name="Object 4">
            <a:extLst>
              <a:ext uri="{FF2B5EF4-FFF2-40B4-BE49-F238E27FC236}">
                <a16:creationId xmlns:a16="http://schemas.microsoft.com/office/drawing/2014/main" id="{66BB9446-F096-4BC1-A74D-014ECD33EE56}"/>
              </a:ext>
            </a:extLst>
          </p:cNvPr>
          <p:cNvGraphicFramePr>
            <a:graphicFrameLocks noGrp="1" noChangeAspect="1"/>
          </p:cNvGraphicFramePr>
          <p:nvPr>
            <p:ph idx="4294967295"/>
          </p:nvPr>
        </p:nvGraphicFramePr>
        <p:xfrm>
          <a:off x="611188" y="2349500"/>
          <a:ext cx="7993062" cy="1938338"/>
        </p:xfrm>
        <a:graphic>
          <a:graphicData uri="http://schemas.openxmlformats.org/presentationml/2006/ole">
            <mc:AlternateContent xmlns:mc="http://schemas.openxmlformats.org/markup-compatibility/2006">
              <mc:Choice xmlns:v="urn:schemas-microsoft-com:vml" Requires="v">
                <p:oleObj spid="_x0000_s145094" r:id="rId3" imgW="6202800" imgH="1504440" progId="Visio.Drawing.11">
                  <p:embed/>
                </p:oleObj>
              </mc:Choice>
              <mc:Fallback>
                <p:oleObj r:id="rId3" imgW="6202800" imgH="1504440" progId="Visio.Drawing.11">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349500"/>
                        <a:ext cx="7993062"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45410" name="日期占位符 3">
            <a:extLst>
              <a:ext uri="{FF2B5EF4-FFF2-40B4-BE49-F238E27FC236}">
                <a16:creationId xmlns:a16="http://schemas.microsoft.com/office/drawing/2014/main" id="{2EF05068-C2F6-44A0-A7AA-53F1B9DA488B}"/>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6B111599-1E52-473D-BBF7-CE1CF84026DC}"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a:latin typeface="Helvetica" panose="020B0604020202020204" pitchFamily="34" charset="0"/>
            </a:endParaRPr>
          </a:p>
        </p:txBody>
      </p:sp>
      <p:sp>
        <p:nvSpPr>
          <p:cNvPr id="146435" name="Rectangle 2">
            <a:extLst>
              <a:ext uri="{FF2B5EF4-FFF2-40B4-BE49-F238E27FC236}">
                <a16:creationId xmlns:a16="http://schemas.microsoft.com/office/drawing/2014/main" id="{13402261-9F5F-4D3B-B54E-A80317861FB2}"/>
              </a:ext>
            </a:extLst>
          </p:cNvPr>
          <p:cNvSpPr>
            <a:spLocks noGrp="1"/>
          </p:cNvSpPr>
          <p:nvPr>
            <p:ph type="title" idx="4294967295"/>
          </p:nvPr>
        </p:nvSpPr>
        <p:spPr>
          <a:ln>
            <a:miter/>
          </a:ln>
        </p:spPr>
        <p:txBody>
          <a:bodyPr/>
          <a:lstStyle/>
          <a:p>
            <a:pPr eaLnBrk="1" hangingPunct="1">
              <a:defRPr/>
            </a:pPr>
            <a:r>
              <a:rPr lang="zh-CN" altLang="en-US" sz="3800" noProof="1">
                <a:solidFill>
                  <a:srgbClr val="0000FF"/>
                </a:solidFill>
                <a:effectLst>
                  <a:outerShdw blurRad="38100" dist="38100" dir="2700000">
                    <a:srgbClr val="C0C0C0"/>
                  </a:outerShdw>
                </a:effectLst>
                <a:latin typeface="华文行楷" pitchFamily="2" charset="-122"/>
                <a:ea typeface="华文行楷" pitchFamily="2" charset="-122"/>
              </a:rPr>
              <a:t>OS的发展过程</a:t>
            </a:r>
            <a:r>
              <a:rPr lang="zh-CN" altLang="en-US" sz="3800" noProof="1">
                <a:solidFill>
                  <a:srgbClr val="0000FF"/>
                </a:solidFill>
                <a:effectLst>
                  <a:outerShdw blurRad="38100" dist="38100" dir="2700000">
                    <a:srgbClr val="C0C0C0"/>
                  </a:outerShdw>
                </a:effectLst>
                <a:ea typeface="华文行楷" pitchFamily="2" charset="-122"/>
              </a:rPr>
              <a:t>—</a:t>
            </a:r>
            <a:r>
              <a:rPr lang="zh-CN" altLang="en-US" sz="2800" noProof="1">
                <a:solidFill>
                  <a:srgbClr val="7030A0"/>
                </a:solidFill>
                <a:effectLst>
                  <a:outerShdw blurRad="38100" dist="38100" dir="2700000">
                    <a:srgbClr val="C0C0C0"/>
                  </a:outerShdw>
                </a:effectLst>
                <a:latin typeface="华文行楷" pitchFamily="2" charset="-122"/>
                <a:ea typeface="华文行楷" pitchFamily="2" charset="-122"/>
              </a:rPr>
              <a:t>分布式系统(distributed system)</a:t>
            </a:r>
          </a:p>
        </p:txBody>
      </p:sp>
      <p:sp>
        <p:nvSpPr>
          <p:cNvPr id="145412" name="Rectangle 3">
            <a:extLst>
              <a:ext uri="{FF2B5EF4-FFF2-40B4-BE49-F238E27FC236}">
                <a16:creationId xmlns:a16="http://schemas.microsoft.com/office/drawing/2014/main" id="{D29D29B2-52A5-4009-8180-5C857E054C62}"/>
              </a:ext>
            </a:extLst>
          </p:cNvPr>
          <p:cNvSpPr>
            <a:spLocks noGrp="1" noChangeArrowheads="1"/>
          </p:cNvSpPr>
          <p:nvPr>
            <p:ph type="body" idx="4294967295"/>
          </p:nvPr>
        </p:nvSpPr>
        <p:spPr/>
        <p:txBody>
          <a:bodyPr/>
          <a:lstStyle/>
          <a:p>
            <a:pPr eaLnBrk="1" hangingPunct="1"/>
            <a:r>
              <a:rPr lang="zh-CN" altLang="en-US" sz="1800"/>
              <a:t>对等系统</a:t>
            </a:r>
          </a:p>
          <a:p>
            <a:pPr eaLnBrk="1" hangingPunct="1">
              <a:buFont typeface="Wingdings" panose="05000000000000000000" pitchFamily="2" charset="2"/>
              <a:buNone/>
            </a:pPr>
            <a:r>
              <a:rPr lang="zh-CN" altLang="en-US" sz="1800"/>
              <a:t>P2P</a:t>
            </a:r>
          </a:p>
          <a:p>
            <a:pPr eaLnBrk="1" hangingPunct="1">
              <a:buFont typeface="Wingdings" panose="05000000000000000000" pitchFamily="2" charset="2"/>
              <a:buNone/>
            </a:pPr>
            <a:r>
              <a:rPr lang="zh-CN" altLang="en-US" sz="1800"/>
              <a:t>(BT)</a:t>
            </a:r>
          </a:p>
          <a:p>
            <a:pPr eaLnBrk="1" hangingPunct="1">
              <a:buFont typeface="Wingdings" panose="05000000000000000000" pitchFamily="2" charset="2"/>
              <a:buNone/>
            </a:pPr>
            <a:endParaRPr lang="zh-CN" altLang="en-US" sz="180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日期占位符 3">
            <a:extLst>
              <a:ext uri="{FF2B5EF4-FFF2-40B4-BE49-F238E27FC236}">
                <a16:creationId xmlns:a16="http://schemas.microsoft.com/office/drawing/2014/main" id="{6AC2D55E-3AE6-452C-9EE7-4CA095CA011E}"/>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19C14406-A9F3-4C43-938C-3E184DD27D9F}"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a:latin typeface="Helvetica" panose="020B0604020202020204" pitchFamily="34" charset="0"/>
            </a:endParaRPr>
          </a:p>
        </p:txBody>
      </p:sp>
      <p:sp>
        <p:nvSpPr>
          <p:cNvPr id="147459" name="Rectangle 2">
            <a:extLst>
              <a:ext uri="{FF2B5EF4-FFF2-40B4-BE49-F238E27FC236}">
                <a16:creationId xmlns:a16="http://schemas.microsoft.com/office/drawing/2014/main" id="{93CFEBD7-7A51-4DBD-B4E3-A8DDDC1311EA}"/>
              </a:ext>
            </a:extLst>
          </p:cNvPr>
          <p:cNvSpPr>
            <a:spLocks noGrp="1"/>
          </p:cNvSpPr>
          <p:nvPr>
            <p:ph type="title" idx="4294967295"/>
          </p:nvPr>
        </p:nvSpPr>
        <p:spPr>
          <a:xfrm>
            <a:off x="746772" y="573073"/>
            <a:ext cx="8604250" cy="714190"/>
          </a:xfrm>
          <a:ln>
            <a:miter/>
          </a:ln>
        </p:spPr>
        <p:txBody>
          <a:bodyPr/>
          <a:lstStyle/>
          <a:p>
            <a:pPr eaLnBrk="1" hangingPunct="1">
              <a:defRPr/>
            </a:pPr>
            <a:r>
              <a:rPr lang="zh-CN" altLang="en-US" sz="3800"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sz="3800" dirty="0">
                <a:solidFill>
                  <a:srgbClr val="0000FF"/>
                </a:solidFill>
                <a:effectLst>
                  <a:outerShdw blurRad="38100" dist="38100" dir="2700000" algn="tl">
                    <a:srgbClr val="C0C0C0"/>
                  </a:outerShdw>
                </a:effectLst>
                <a:ea typeface="华文行楷" panose="02010800040101010101" pitchFamily="2" charset="-122"/>
              </a:rPr>
              <a:t>—</a:t>
            </a:r>
            <a:r>
              <a:rPr lang="zh-CN" altLang="en-US" sz="2400" dirty="0">
                <a:solidFill>
                  <a:srgbClr val="7030A0"/>
                </a:solidFill>
                <a:effectLst>
                  <a:outerShdw blurRad="38100" dist="38100" dir="2700000" algn="tl">
                    <a:srgbClr val="C0C0C0"/>
                  </a:outerShdw>
                </a:effectLst>
                <a:latin typeface="楷体_GB2312" pitchFamily="1" charset="-122"/>
                <a:ea typeface="楷体_GB2312" pitchFamily="1" charset="-122"/>
              </a:rPr>
              <a:t>集群系统（clustered system）</a:t>
            </a:r>
          </a:p>
        </p:txBody>
      </p:sp>
      <p:sp>
        <p:nvSpPr>
          <p:cNvPr id="146436" name="Rectangle 3">
            <a:extLst>
              <a:ext uri="{FF2B5EF4-FFF2-40B4-BE49-F238E27FC236}">
                <a16:creationId xmlns:a16="http://schemas.microsoft.com/office/drawing/2014/main" id="{FC119609-99EE-4DA0-98D4-048DDACD5B03}"/>
              </a:ext>
            </a:extLst>
          </p:cNvPr>
          <p:cNvSpPr>
            <a:spLocks noGrp="1" noChangeArrowheads="1"/>
          </p:cNvSpPr>
          <p:nvPr>
            <p:ph type="body" idx="4294967295"/>
          </p:nvPr>
        </p:nvSpPr>
        <p:spPr>
          <a:xfrm>
            <a:off x="914400" y="1600200"/>
            <a:ext cx="7772400" cy="3484563"/>
          </a:xfrm>
        </p:spPr>
        <p:txBody>
          <a:bodyPr/>
          <a:lstStyle/>
          <a:p>
            <a:pPr eaLnBrk="1" hangingPunct="1">
              <a:lnSpc>
                <a:spcPct val="90000"/>
              </a:lnSpc>
            </a:pPr>
            <a:r>
              <a:rPr lang="zh-CN" altLang="en-US" sz="2800" dirty="0">
                <a:latin typeface="楷体_GB2312" pitchFamily="1" charset="-122"/>
                <a:ea typeface="楷体_GB2312" pitchFamily="1" charset="-122"/>
              </a:rPr>
              <a:t>服务器按照其体系架构可以分为RISC（精简指令集计算）架构服务器和基于CISC（复杂指令集计算）的IA架构服务器。</a:t>
            </a:r>
            <a:r>
              <a:rPr lang="zh-CN" altLang="en-US" sz="2800" dirty="0"/>
              <a:t> </a:t>
            </a:r>
          </a:p>
          <a:p>
            <a:pPr eaLnBrk="1" hangingPunct="1">
              <a:lnSpc>
                <a:spcPct val="90000"/>
              </a:lnSpc>
            </a:pPr>
            <a:endParaRPr lang="zh-CN" altLang="en-US" sz="2800" dirty="0">
              <a:latin typeface="楷体_GB2312" pitchFamily="1" charset="-122"/>
              <a:ea typeface="楷体_GB2312" pitchFamily="1" charset="-122"/>
            </a:endParaRPr>
          </a:p>
          <a:p>
            <a:pPr eaLnBrk="1" hangingPunct="1">
              <a:lnSpc>
                <a:spcPct val="90000"/>
              </a:lnSpc>
            </a:pPr>
            <a:r>
              <a:rPr lang="zh-CN" altLang="en-US" sz="2800" b="1" dirty="0"/>
              <a:t>Cluster集群技术</a:t>
            </a:r>
            <a:r>
              <a:rPr lang="zh-CN" altLang="en-US" sz="2800" dirty="0"/>
              <a:t>可定义如下：一组</a:t>
            </a:r>
            <a:r>
              <a:rPr lang="zh-CN" altLang="en-US" sz="2800" dirty="0">
                <a:solidFill>
                  <a:srgbClr val="7030A0"/>
                </a:solidFill>
              </a:rPr>
              <a:t>相互独立的</a:t>
            </a:r>
            <a:r>
              <a:rPr lang="zh-CN" altLang="en-US" sz="2800" dirty="0"/>
              <a:t>服务器在网络中</a:t>
            </a:r>
            <a:r>
              <a:rPr lang="zh-CN" altLang="en-US" sz="2800" dirty="0">
                <a:solidFill>
                  <a:srgbClr val="7030A0"/>
                </a:solidFill>
              </a:rPr>
              <a:t>表现为单一的系统</a:t>
            </a:r>
            <a:r>
              <a:rPr lang="zh-CN" altLang="en-US" sz="2800" dirty="0"/>
              <a:t>，并以单一系统的模式加以管理。此单一系统为客户工作站提供高可靠性的服务。</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47458" name="日期占位符 3">
            <a:extLst>
              <a:ext uri="{FF2B5EF4-FFF2-40B4-BE49-F238E27FC236}">
                <a16:creationId xmlns:a16="http://schemas.microsoft.com/office/drawing/2014/main" id="{444FDFFC-0E25-4CFC-B3C7-F86C63F32D8A}"/>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178FB2D9-3648-4BFB-ADCA-1754C2EEEDF1}"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a:latin typeface="Helvetica" panose="020B0604020202020204" pitchFamily="34" charset="0"/>
            </a:endParaRPr>
          </a:p>
        </p:txBody>
      </p:sp>
      <p:sp>
        <p:nvSpPr>
          <p:cNvPr id="148483" name="Rectangle 2">
            <a:extLst>
              <a:ext uri="{FF2B5EF4-FFF2-40B4-BE49-F238E27FC236}">
                <a16:creationId xmlns:a16="http://schemas.microsoft.com/office/drawing/2014/main" id="{9D66F7BA-840D-40BD-A39F-1EEDC85B29F9}"/>
              </a:ext>
            </a:extLst>
          </p:cNvPr>
          <p:cNvSpPr>
            <a:spLocks noGrp="1"/>
          </p:cNvSpPr>
          <p:nvPr>
            <p:ph type="title" idx="4294967295"/>
          </p:nvPr>
        </p:nvSpPr>
        <p:spPr>
          <a:xfrm>
            <a:off x="914400" y="692150"/>
            <a:ext cx="7772400" cy="728663"/>
          </a:xfrm>
          <a:ln>
            <a:miter/>
          </a:ln>
        </p:spPr>
        <p:txBody>
          <a:bodyPr/>
          <a:lstStyle/>
          <a:p>
            <a:pPr eaLnBrk="1" hangingPunct="1">
              <a:defRPr/>
            </a:pPr>
            <a:r>
              <a:rPr lang="en-US" altLang="zh-CN" noProof="1" smtClean="0">
                <a:effectLst>
                  <a:outerShdw blurRad="38100" dist="38100" dir="2700000">
                    <a:srgbClr val="C0C0C0"/>
                  </a:outerShdw>
                </a:effectLst>
              </a:rPr>
              <a:t>Tips</a:t>
            </a:r>
            <a:r>
              <a:rPr lang="zh-CN" altLang="en-US" noProof="1" smtClean="0">
                <a:effectLst>
                  <a:outerShdw blurRad="38100" dist="38100" dir="2700000">
                    <a:srgbClr val="C0C0C0"/>
                  </a:outerShdw>
                </a:effectLst>
              </a:rPr>
              <a:t>：</a:t>
            </a:r>
            <a:r>
              <a:rPr lang="en-US" altLang="zh-CN" noProof="1" smtClean="0">
                <a:effectLst>
                  <a:outerShdw blurRad="38100" dist="38100" dir="2700000">
                    <a:srgbClr val="C0C0C0"/>
                  </a:outerShdw>
                </a:effectLst>
              </a:rPr>
              <a:t>CPU</a:t>
            </a:r>
            <a:r>
              <a:rPr lang="zh-CN" altLang="en-US" noProof="1" smtClean="0">
                <a:effectLst>
                  <a:outerShdw blurRad="38100" dist="38100" dir="2700000">
                    <a:srgbClr val="C0C0C0"/>
                  </a:outerShdw>
                </a:effectLst>
              </a:rPr>
              <a:t>架构</a:t>
            </a:r>
            <a:endParaRPr lang="zh-CN" altLang="en-US" noProof="1">
              <a:effectLst>
                <a:outerShdw blurRad="38100" dist="38100" dir="2700000">
                  <a:srgbClr val="C0C0C0"/>
                </a:outerShdw>
              </a:effectLst>
            </a:endParaRPr>
          </a:p>
        </p:txBody>
      </p:sp>
      <p:sp>
        <p:nvSpPr>
          <p:cNvPr id="147460" name="Rectangle 3">
            <a:extLst>
              <a:ext uri="{FF2B5EF4-FFF2-40B4-BE49-F238E27FC236}">
                <a16:creationId xmlns:a16="http://schemas.microsoft.com/office/drawing/2014/main" id="{E1941250-7387-48E8-A11D-73326062604E}"/>
              </a:ext>
            </a:extLst>
          </p:cNvPr>
          <p:cNvSpPr>
            <a:spLocks noGrp="1" noChangeArrowheads="1"/>
          </p:cNvSpPr>
          <p:nvPr>
            <p:ph type="body" idx="4294967295"/>
          </p:nvPr>
        </p:nvSpPr>
        <p:spPr>
          <a:xfrm>
            <a:off x="855663" y="1674812"/>
            <a:ext cx="7351712" cy="4467370"/>
          </a:xfrm>
        </p:spPr>
        <p:txBody>
          <a:bodyPr/>
          <a:lstStyle/>
          <a:p>
            <a:pPr eaLnBrk="1" hangingPunct="1"/>
            <a:r>
              <a:rPr lang="en-US" altLang="zh-CN" sz="1600" dirty="0"/>
              <a:t>CPU</a:t>
            </a:r>
            <a:r>
              <a:rPr lang="zh-CN" altLang="en-US" sz="1600" dirty="0" smtClean="0"/>
              <a:t>架构</a:t>
            </a:r>
            <a:endParaRPr lang="en-US" altLang="zh-CN" sz="1600" dirty="0" smtClean="0"/>
          </a:p>
          <a:p>
            <a:pPr lvl="1" eaLnBrk="1" hangingPunct="1"/>
            <a:r>
              <a:rPr lang="zh-CN" altLang="en-US" sz="1400" dirty="0" smtClean="0"/>
              <a:t>是</a:t>
            </a:r>
            <a:r>
              <a:rPr lang="en-US" altLang="zh-CN" sz="1400" dirty="0"/>
              <a:t>CPU</a:t>
            </a:r>
            <a:r>
              <a:rPr lang="zh-CN" altLang="en-US" sz="1400" dirty="0"/>
              <a:t>厂商给属于同一系列的</a:t>
            </a:r>
            <a:r>
              <a:rPr lang="en-US" altLang="zh-CN" sz="1400" dirty="0"/>
              <a:t>CPU</a:t>
            </a:r>
            <a:r>
              <a:rPr lang="zh-CN" altLang="en-US" sz="1400" dirty="0"/>
              <a:t>产品定的一个</a:t>
            </a:r>
            <a:r>
              <a:rPr lang="zh-CN" altLang="en-US" sz="1400" dirty="0" smtClean="0"/>
              <a:t>规范</a:t>
            </a:r>
            <a:endParaRPr lang="en-US" altLang="zh-CN" sz="1400" dirty="0" smtClean="0"/>
          </a:p>
          <a:p>
            <a:pPr lvl="1" eaLnBrk="1" hangingPunct="1"/>
            <a:r>
              <a:rPr lang="zh-CN" altLang="en-US" sz="1400" dirty="0" smtClean="0"/>
              <a:t>主要</a:t>
            </a:r>
            <a:r>
              <a:rPr lang="zh-CN" altLang="en-US" sz="1400" dirty="0"/>
              <a:t>目的是为了区分不同类型</a:t>
            </a:r>
            <a:r>
              <a:rPr lang="en-US" altLang="zh-CN" sz="1400" dirty="0"/>
              <a:t>CPU</a:t>
            </a:r>
            <a:r>
              <a:rPr lang="zh-CN" altLang="en-US" sz="1400" dirty="0"/>
              <a:t>的重要</a:t>
            </a:r>
            <a:r>
              <a:rPr lang="zh-CN" altLang="en-US" sz="1400" dirty="0" smtClean="0"/>
              <a:t>标示</a:t>
            </a:r>
            <a:endParaRPr lang="en-US" altLang="zh-CN" sz="1400" dirty="0" smtClean="0"/>
          </a:p>
          <a:p>
            <a:pPr lvl="1" eaLnBrk="1" hangingPunct="1"/>
            <a:r>
              <a:rPr lang="zh-CN" altLang="en-US" sz="1400" b="1" dirty="0" smtClean="0">
                <a:solidFill>
                  <a:srgbClr val="0070C0"/>
                </a:solidFill>
              </a:rPr>
              <a:t>不同的</a:t>
            </a:r>
            <a:r>
              <a:rPr lang="en-US" altLang="zh-CN" sz="1400" b="1" dirty="0" smtClean="0">
                <a:solidFill>
                  <a:srgbClr val="0070C0"/>
                </a:solidFill>
              </a:rPr>
              <a:t>CPU</a:t>
            </a:r>
            <a:r>
              <a:rPr lang="zh-CN" altLang="en-US" sz="1400" b="1" dirty="0" smtClean="0">
                <a:solidFill>
                  <a:srgbClr val="0070C0"/>
                </a:solidFill>
              </a:rPr>
              <a:t>架构，主要指的是其能执行的指令集不同</a:t>
            </a:r>
            <a:endParaRPr lang="en-US" altLang="zh-CN" sz="1400" b="1" dirty="0" smtClean="0">
              <a:solidFill>
                <a:srgbClr val="0070C0"/>
              </a:solidFill>
            </a:endParaRPr>
          </a:p>
          <a:p>
            <a:pPr lvl="1" eaLnBrk="1" hangingPunct="1"/>
            <a:r>
              <a:rPr lang="zh-CN" altLang="en-US" sz="1400" dirty="0" smtClean="0">
                <a:solidFill>
                  <a:srgbClr val="7030A0"/>
                </a:solidFill>
              </a:rPr>
              <a:t>只有</a:t>
            </a:r>
            <a:r>
              <a:rPr lang="zh-CN" altLang="en-US" sz="1400" dirty="0">
                <a:solidFill>
                  <a:srgbClr val="7030A0"/>
                </a:solidFill>
              </a:rPr>
              <a:t>具有相同架构</a:t>
            </a:r>
            <a:r>
              <a:rPr lang="zh-CN" altLang="en-US" sz="1400" dirty="0" smtClean="0">
                <a:solidFill>
                  <a:srgbClr val="7030A0"/>
                </a:solidFill>
              </a:rPr>
              <a:t>的</a:t>
            </a:r>
            <a:r>
              <a:rPr lang="en-US" altLang="zh-CN" sz="1400" dirty="0" smtClean="0">
                <a:solidFill>
                  <a:srgbClr val="7030A0"/>
                </a:solidFill>
              </a:rPr>
              <a:t>CPU</a:t>
            </a:r>
            <a:r>
              <a:rPr lang="zh-CN" altLang="en-US" sz="1400" dirty="0" smtClean="0">
                <a:solidFill>
                  <a:srgbClr val="7030A0"/>
                </a:solidFill>
              </a:rPr>
              <a:t>才可以</a:t>
            </a:r>
            <a:r>
              <a:rPr lang="zh-CN" altLang="en-US" sz="1400" dirty="0">
                <a:solidFill>
                  <a:srgbClr val="7030A0"/>
                </a:solidFill>
              </a:rPr>
              <a:t>执行相同的计算机指令</a:t>
            </a:r>
            <a:endParaRPr lang="en-US" altLang="zh-CN" sz="1400" dirty="0">
              <a:solidFill>
                <a:srgbClr val="7030A0"/>
              </a:solidFill>
            </a:endParaRPr>
          </a:p>
          <a:p>
            <a:pPr eaLnBrk="1" hangingPunct="1"/>
            <a:r>
              <a:rPr lang="zh-CN" altLang="en-US" sz="1600" dirty="0" smtClean="0"/>
              <a:t>目前</a:t>
            </a:r>
            <a:r>
              <a:rPr lang="en-US" altLang="zh-CN" sz="1600" dirty="0" smtClean="0"/>
              <a:t>CPU</a:t>
            </a:r>
            <a:r>
              <a:rPr lang="zh-CN" altLang="en-US" sz="1600" dirty="0"/>
              <a:t>分类主要分有两大</a:t>
            </a:r>
            <a:r>
              <a:rPr lang="zh-CN" altLang="en-US" sz="1600" dirty="0" smtClean="0"/>
              <a:t>阵营</a:t>
            </a:r>
            <a:endParaRPr lang="en-US" altLang="zh-CN" sz="1600" dirty="0" smtClean="0"/>
          </a:p>
          <a:p>
            <a:pPr lvl="1" eaLnBrk="1" hangingPunct="1"/>
            <a:r>
              <a:rPr lang="zh-CN" altLang="en-US" sz="1400" dirty="0" smtClean="0"/>
              <a:t>以</a:t>
            </a:r>
            <a:r>
              <a:rPr lang="en-US" altLang="zh-CN" sz="1400" dirty="0" smtClean="0"/>
              <a:t>intel</a:t>
            </a:r>
            <a:r>
              <a:rPr lang="zh-CN" altLang="en-US" sz="1400" dirty="0"/>
              <a:t>、</a:t>
            </a:r>
            <a:r>
              <a:rPr lang="en-US" altLang="zh-CN" sz="1400" dirty="0"/>
              <a:t>AMD</a:t>
            </a:r>
            <a:r>
              <a:rPr lang="zh-CN" altLang="en-US" sz="1400" dirty="0"/>
              <a:t>为首的</a:t>
            </a:r>
            <a:r>
              <a:rPr lang="zh-CN" altLang="en-US" sz="1400" dirty="0">
                <a:solidFill>
                  <a:srgbClr val="0409E2"/>
                </a:solidFill>
              </a:rPr>
              <a:t>复杂</a:t>
            </a:r>
            <a:r>
              <a:rPr lang="zh-CN" altLang="en-US" sz="1400" dirty="0" smtClean="0">
                <a:solidFill>
                  <a:srgbClr val="0409E2"/>
                </a:solidFill>
              </a:rPr>
              <a:t>指令集（</a:t>
            </a:r>
            <a:r>
              <a:rPr lang="en-US" altLang="zh-CN" sz="1400" dirty="0" smtClean="0">
                <a:solidFill>
                  <a:srgbClr val="0409E2"/>
                </a:solidFill>
              </a:rPr>
              <a:t>CISC</a:t>
            </a:r>
            <a:r>
              <a:rPr lang="zh-CN" altLang="en-US" sz="1400" dirty="0" smtClean="0">
                <a:solidFill>
                  <a:srgbClr val="0409E2"/>
                </a:solidFill>
              </a:rPr>
              <a:t>）</a:t>
            </a:r>
            <a:r>
              <a:rPr lang="en-US" altLang="zh-CN" sz="1400" dirty="0" smtClean="0"/>
              <a:t>CPU</a:t>
            </a:r>
          </a:p>
          <a:p>
            <a:pPr lvl="1" eaLnBrk="1" hangingPunct="1"/>
            <a:r>
              <a:rPr lang="zh-CN" altLang="en-US" sz="1400" dirty="0" smtClean="0"/>
              <a:t>以</a:t>
            </a:r>
            <a:r>
              <a:rPr lang="en-US" altLang="zh-CN" sz="1400" dirty="0"/>
              <a:t>ARM</a:t>
            </a:r>
            <a:r>
              <a:rPr lang="zh-CN" altLang="en-US" sz="1400" dirty="0"/>
              <a:t>、 </a:t>
            </a:r>
            <a:r>
              <a:rPr lang="en-US" altLang="zh-CN" sz="1400" dirty="0" smtClean="0"/>
              <a:t>IBM</a:t>
            </a:r>
            <a:r>
              <a:rPr lang="zh-CN" altLang="en-US" sz="1400" dirty="0" smtClean="0"/>
              <a:t>、</a:t>
            </a:r>
            <a:r>
              <a:rPr lang="en-US" altLang="zh-CN" sz="1400" dirty="0" smtClean="0"/>
              <a:t> MIPS</a:t>
            </a:r>
            <a:r>
              <a:rPr lang="zh-CN" altLang="en-US" sz="1400" dirty="0" smtClean="0"/>
              <a:t>为首</a:t>
            </a:r>
            <a:r>
              <a:rPr lang="zh-CN" altLang="en-US" sz="1400" dirty="0"/>
              <a:t>的</a:t>
            </a:r>
            <a:r>
              <a:rPr lang="zh-CN" altLang="en-US" sz="1400" dirty="0">
                <a:solidFill>
                  <a:srgbClr val="0409E2"/>
                </a:solidFill>
              </a:rPr>
              <a:t>精简</a:t>
            </a:r>
            <a:r>
              <a:rPr lang="zh-CN" altLang="en-US" sz="1400" dirty="0" smtClean="0">
                <a:solidFill>
                  <a:srgbClr val="0409E2"/>
                </a:solidFill>
              </a:rPr>
              <a:t>指令集（</a:t>
            </a:r>
            <a:r>
              <a:rPr lang="en-US" altLang="zh-CN" sz="1400" dirty="0" smtClean="0">
                <a:solidFill>
                  <a:srgbClr val="0409E2"/>
                </a:solidFill>
              </a:rPr>
              <a:t>RISC</a:t>
            </a:r>
            <a:r>
              <a:rPr lang="zh-CN" altLang="en-US" sz="1400" dirty="0" smtClean="0">
                <a:solidFill>
                  <a:srgbClr val="0409E2"/>
                </a:solidFill>
              </a:rPr>
              <a:t>）</a:t>
            </a:r>
            <a:r>
              <a:rPr lang="en-US" altLang="zh-CN" sz="1400" dirty="0" smtClean="0"/>
              <a:t>CPU</a:t>
            </a:r>
          </a:p>
          <a:p>
            <a:pPr eaLnBrk="1" hangingPunct="1"/>
            <a:r>
              <a:rPr lang="zh-CN" altLang="en-US" sz="1600" noProof="1" smtClean="0">
                <a:effectLst>
                  <a:outerShdw blurRad="38100" dist="38100" dir="2700000">
                    <a:srgbClr val="C0C0C0"/>
                  </a:outerShdw>
                </a:effectLst>
              </a:rPr>
              <a:t>几种主要的</a:t>
            </a:r>
            <a:r>
              <a:rPr lang="en-US" altLang="zh-CN" sz="1600" noProof="1" smtClean="0">
                <a:effectLst>
                  <a:outerShdw blurRad="38100" dist="38100" dir="2700000">
                    <a:srgbClr val="C0C0C0"/>
                  </a:outerShdw>
                </a:effectLst>
              </a:rPr>
              <a:t>CPU</a:t>
            </a:r>
            <a:r>
              <a:rPr lang="zh-CN" altLang="en-US" sz="1600" noProof="1" smtClean="0">
                <a:effectLst>
                  <a:outerShdw blurRad="38100" dist="38100" dir="2700000">
                    <a:srgbClr val="C0C0C0"/>
                  </a:outerShdw>
                </a:effectLst>
              </a:rPr>
              <a:t>架构</a:t>
            </a:r>
            <a:endParaRPr lang="en-US" altLang="zh-CN" sz="1600" noProof="1" smtClean="0">
              <a:effectLst>
                <a:outerShdw blurRad="38100" dist="38100" dir="2700000">
                  <a:srgbClr val="C0C0C0"/>
                </a:outerShdw>
              </a:effectLst>
            </a:endParaRPr>
          </a:p>
          <a:p>
            <a:pPr lvl="1" eaLnBrk="1" hangingPunct="1"/>
            <a:r>
              <a:rPr lang="en-US" altLang="zh-CN" sz="1400" dirty="0">
                <a:solidFill>
                  <a:srgbClr val="C00000"/>
                </a:solidFill>
              </a:rPr>
              <a:t>X86</a:t>
            </a:r>
            <a:r>
              <a:rPr lang="zh-CN" altLang="en-US" sz="1400" dirty="0" smtClean="0">
                <a:solidFill>
                  <a:srgbClr val="C00000"/>
                </a:solidFill>
              </a:rPr>
              <a:t>架构</a:t>
            </a:r>
            <a:r>
              <a:rPr lang="zh-CN" altLang="en-US" sz="1400" dirty="0" smtClean="0"/>
              <a:t>：</a:t>
            </a:r>
            <a:r>
              <a:rPr lang="en-US" altLang="zh-CN" sz="1400" dirty="0" smtClean="0"/>
              <a:t>Intel</a:t>
            </a:r>
            <a:r>
              <a:rPr lang="zh-CN" altLang="en-US" sz="1400" dirty="0"/>
              <a:t>、</a:t>
            </a:r>
            <a:r>
              <a:rPr lang="en-US" altLang="zh-CN" sz="1400" dirty="0"/>
              <a:t>AMD</a:t>
            </a:r>
            <a:r>
              <a:rPr lang="zh-CN" altLang="en-US" sz="1400" dirty="0"/>
              <a:t>的</a:t>
            </a:r>
            <a:r>
              <a:rPr lang="en-US" altLang="zh-CN" sz="1400" dirty="0" smtClean="0"/>
              <a:t>CPU</a:t>
            </a:r>
            <a:r>
              <a:rPr lang="zh-CN" altLang="en-US" sz="1400" dirty="0" smtClean="0"/>
              <a:t>；通常细分为</a:t>
            </a:r>
            <a:r>
              <a:rPr lang="en-US" altLang="zh-CN" sz="1400" dirty="0" smtClean="0"/>
              <a:t>X86-32</a:t>
            </a:r>
            <a:r>
              <a:rPr lang="zh-CN" altLang="en-US" sz="1400" dirty="0" smtClean="0"/>
              <a:t>与</a:t>
            </a:r>
            <a:r>
              <a:rPr lang="en-US" altLang="zh-CN" sz="1400" dirty="0" smtClean="0"/>
              <a:t>X86-64</a:t>
            </a:r>
            <a:r>
              <a:rPr lang="zh-CN" altLang="en-US" sz="1400" smtClean="0"/>
              <a:t>架构</a:t>
            </a:r>
            <a:endParaRPr lang="en-US" altLang="zh-CN" sz="1400" dirty="0" smtClean="0"/>
          </a:p>
          <a:p>
            <a:pPr lvl="1" eaLnBrk="1" hangingPunct="1"/>
            <a:r>
              <a:rPr lang="en-US" altLang="zh-CN" sz="1400" dirty="0">
                <a:solidFill>
                  <a:srgbClr val="C00000"/>
                </a:solidFill>
              </a:rPr>
              <a:t>ARM</a:t>
            </a:r>
            <a:r>
              <a:rPr lang="zh-CN" altLang="en-US" sz="1400" dirty="0" smtClean="0">
                <a:solidFill>
                  <a:srgbClr val="C00000"/>
                </a:solidFill>
              </a:rPr>
              <a:t>架构</a:t>
            </a:r>
            <a:r>
              <a:rPr lang="zh-CN" altLang="en-US" sz="1400" dirty="0" smtClean="0"/>
              <a:t>：</a:t>
            </a:r>
            <a:r>
              <a:rPr lang="en-US" altLang="zh-CN" sz="1400" dirty="0" smtClean="0"/>
              <a:t>ARM</a:t>
            </a:r>
            <a:r>
              <a:rPr lang="zh-CN" altLang="en-US" sz="1400" dirty="0" smtClean="0"/>
              <a:t>公司</a:t>
            </a:r>
            <a:r>
              <a:rPr lang="en-US" altLang="zh-CN" sz="1400" dirty="0" smtClean="0"/>
              <a:t>CPU</a:t>
            </a:r>
          </a:p>
          <a:p>
            <a:pPr lvl="1" eaLnBrk="1" hangingPunct="1"/>
            <a:r>
              <a:rPr lang="en-US" altLang="zh-CN" sz="1400" dirty="0"/>
              <a:t>MIPS</a:t>
            </a:r>
            <a:r>
              <a:rPr lang="zh-CN" altLang="en-US" sz="1400" dirty="0" smtClean="0"/>
              <a:t>架构</a:t>
            </a:r>
            <a:r>
              <a:rPr lang="zh-CN" altLang="en-US" sz="1400" dirty="0"/>
              <a:t>：</a:t>
            </a:r>
            <a:r>
              <a:rPr lang="en-US" altLang="zh-CN" sz="1400" dirty="0"/>
              <a:t> Microprocessor without </a:t>
            </a:r>
            <a:r>
              <a:rPr lang="en-US" altLang="zh-CN" sz="1400" dirty="0" smtClean="0"/>
              <a:t>Interlocked Piped Stages </a:t>
            </a:r>
            <a:r>
              <a:rPr lang="en-US" altLang="zh-CN" sz="1400" dirty="0"/>
              <a:t>architecture</a:t>
            </a:r>
          </a:p>
          <a:p>
            <a:pPr lvl="1" eaLnBrk="1" hangingPunct="1"/>
            <a:r>
              <a:rPr lang="en-US" altLang="zh-CN" sz="1400" dirty="0" smtClean="0"/>
              <a:t>PowerPC</a:t>
            </a:r>
            <a:r>
              <a:rPr lang="zh-CN" altLang="en-US" sz="1400" dirty="0" smtClean="0"/>
              <a:t>架构：</a:t>
            </a:r>
            <a:r>
              <a:rPr lang="en-US" altLang="zh-CN" sz="1400" dirty="0" smtClean="0"/>
              <a:t>IBM</a:t>
            </a:r>
            <a:r>
              <a:rPr lang="zh-CN" altLang="en-US" sz="1400" dirty="0"/>
              <a:t>公司的</a:t>
            </a:r>
            <a:r>
              <a:rPr lang="en-US" altLang="zh-CN" sz="1400" dirty="0" smtClean="0"/>
              <a:t>CPU</a:t>
            </a:r>
          </a:p>
          <a:p>
            <a:pPr eaLnBrk="1" hangingPunct="1"/>
            <a:endParaRPr lang="zh-CN" altLang="en-US" sz="2000" dirty="0"/>
          </a:p>
          <a:p>
            <a:pPr eaLnBrk="1" hangingPunct="1"/>
            <a:endParaRPr lang="en-US" altLang="zh-CN" sz="2000" dirty="0"/>
          </a:p>
          <a:p>
            <a:pPr marL="0" indent="0" eaLnBrk="1" hangingPunct="1">
              <a:buNone/>
            </a:pPr>
            <a:r>
              <a:rPr lang="en-US" altLang="zh-CN" sz="2000" dirty="0"/>
              <a:t/>
            </a:r>
            <a:br>
              <a:rPr lang="en-US" altLang="zh-CN" sz="2000" dirty="0"/>
            </a:br>
            <a:endParaRPr lang="en-US" altLang="zh-CN" sz="2000" dirty="0" smtClean="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47458" name="日期占位符 3">
            <a:extLst>
              <a:ext uri="{FF2B5EF4-FFF2-40B4-BE49-F238E27FC236}">
                <a16:creationId xmlns:a16="http://schemas.microsoft.com/office/drawing/2014/main" id="{444FDFFC-0E25-4CFC-B3C7-F86C63F32D8A}"/>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178FB2D9-3648-4BFB-ADCA-1754C2EEEDF1}"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a:latin typeface="Helvetica" panose="020B0604020202020204" pitchFamily="34" charset="0"/>
            </a:endParaRPr>
          </a:p>
        </p:txBody>
      </p:sp>
      <p:sp>
        <p:nvSpPr>
          <p:cNvPr id="148483" name="Rectangle 2">
            <a:extLst>
              <a:ext uri="{FF2B5EF4-FFF2-40B4-BE49-F238E27FC236}">
                <a16:creationId xmlns:a16="http://schemas.microsoft.com/office/drawing/2014/main" id="{9D66F7BA-840D-40BD-A39F-1EEDC85B29F9}"/>
              </a:ext>
            </a:extLst>
          </p:cNvPr>
          <p:cNvSpPr>
            <a:spLocks noGrp="1"/>
          </p:cNvSpPr>
          <p:nvPr>
            <p:ph type="title" idx="4294967295"/>
          </p:nvPr>
        </p:nvSpPr>
        <p:spPr>
          <a:xfrm>
            <a:off x="914400" y="692150"/>
            <a:ext cx="7772400" cy="728663"/>
          </a:xfrm>
          <a:ln>
            <a:miter/>
          </a:ln>
        </p:spPr>
        <p:txBody>
          <a:bodyPr/>
          <a:lstStyle/>
          <a:p>
            <a:pPr eaLnBrk="1" hangingPunct="1">
              <a:defRPr/>
            </a:pPr>
            <a:r>
              <a:rPr lang="en-US" altLang="zh-CN" noProof="1" smtClean="0">
                <a:effectLst>
                  <a:outerShdw blurRad="38100" dist="38100" dir="2700000">
                    <a:srgbClr val="C0C0C0"/>
                  </a:outerShdw>
                </a:effectLst>
              </a:rPr>
              <a:t>Tips</a:t>
            </a:r>
            <a:r>
              <a:rPr lang="zh-CN" altLang="en-US" noProof="1" smtClean="0">
                <a:effectLst>
                  <a:outerShdw blurRad="38100" dist="38100" dir="2700000">
                    <a:srgbClr val="C0C0C0"/>
                  </a:outerShdw>
                </a:effectLst>
              </a:rPr>
              <a:t>：IA</a:t>
            </a:r>
            <a:r>
              <a:rPr lang="en-US" altLang="zh-CN" noProof="1" smtClean="0">
                <a:effectLst>
                  <a:outerShdw blurRad="38100" dist="38100" dir="2700000">
                    <a:srgbClr val="C0C0C0"/>
                  </a:outerShdw>
                </a:effectLst>
              </a:rPr>
              <a:t>(</a:t>
            </a:r>
            <a:r>
              <a:rPr lang="en-US" altLang="zh-CN" dirty="0" smtClean="0"/>
              <a:t>Intel Architecture)</a:t>
            </a:r>
            <a:endParaRPr lang="zh-CN" altLang="en-US" noProof="1">
              <a:effectLst>
                <a:outerShdw blurRad="38100" dist="38100" dir="2700000">
                  <a:srgbClr val="C0C0C0"/>
                </a:outerShdw>
              </a:effectLst>
            </a:endParaRPr>
          </a:p>
        </p:txBody>
      </p:sp>
      <p:sp>
        <p:nvSpPr>
          <p:cNvPr id="147460" name="Rectangle 3">
            <a:extLst>
              <a:ext uri="{FF2B5EF4-FFF2-40B4-BE49-F238E27FC236}">
                <a16:creationId xmlns:a16="http://schemas.microsoft.com/office/drawing/2014/main" id="{E1941250-7387-48E8-A11D-73326062604E}"/>
              </a:ext>
            </a:extLst>
          </p:cNvPr>
          <p:cNvSpPr>
            <a:spLocks noGrp="1" noChangeArrowheads="1"/>
          </p:cNvSpPr>
          <p:nvPr>
            <p:ph type="body" idx="4294967295"/>
          </p:nvPr>
        </p:nvSpPr>
        <p:spPr>
          <a:xfrm>
            <a:off x="855663" y="1674813"/>
            <a:ext cx="7351712" cy="4301114"/>
          </a:xfrm>
        </p:spPr>
        <p:txBody>
          <a:bodyPr/>
          <a:lstStyle/>
          <a:p>
            <a:pPr eaLnBrk="1" hangingPunct="1"/>
            <a:r>
              <a:rPr lang="en-US" altLang="zh-CN" sz="2000" dirty="0"/>
              <a:t>Intel</a:t>
            </a:r>
            <a:r>
              <a:rPr lang="zh-CN" altLang="en-US" sz="2000" dirty="0"/>
              <a:t>推出第</a:t>
            </a:r>
            <a:r>
              <a:rPr lang="zh-CN" altLang="en-US" sz="2000" dirty="0" smtClean="0"/>
              <a:t>一代</a:t>
            </a:r>
            <a:r>
              <a:rPr lang="en-US" altLang="zh-CN" sz="2000" dirty="0" smtClean="0"/>
              <a:t>CPU</a:t>
            </a:r>
            <a:r>
              <a:rPr lang="zh-CN" altLang="en-US" sz="2000" dirty="0" smtClean="0"/>
              <a:t>以数字</a:t>
            </a:r>
            <a:r>
              <a:rPr lang="en-US" altLang="zh-CN" sz="2000" dirty="0" smtClean="0"/>
              <a:t>4004</a:t>
            </a:r>
            <a:r>
              <a:rPr lang="zh-CN" altLang="en-US" sz="2000" dirty="0" smtClean="0"/>
              <a:t>命名</a:t>
            </a:r>
            <a:endParaRPr lang="en-US" altLang="zh-CN" sz="2000" dirty="0" smtClean="0"/>
          </a:p>
          <a:p>
            <a:pPr eaLnBrk="1" hangingPunct="1"/>
            <a:r>
              <a:rPr lang="zh-CN" altLang="en-US" sz="2000" dirty="0"/>
              <a:t>其后</a:t>
            </a:r>
            <a:r>
              <a:rPr lang="zh-CN" altLang="en-US" sz="2000" dirty="0" smtClean="0"/>
              <a:t>产品依次命名为</a:t>
            </a:r>
            <a:r>
              <a:rPr lang="en-US" altLang="zh-CN" sz="2000" dirty="0" smtClean="0"/>
              <a:t>Intel 8080</a:t>
            </a:r>
            <a:r>
              <a:rPr lang="zh-CN" altLang="en-US" sz="2000" dirty="0" smtClean="0"/>
              <a:t>、</a:t>
            </a:r>
            <a:r>
              <a:rPr lang="en-US" altLang="zh-CN" sz="2000" dirty="0" smtClean="0"/>
              <a:t>8086</a:t>
            </a:r>
            <a:r>
              <a:rPr lang="zh-CN" altLang="en-US" sz="2000" dirty="0" smtClean="0"/>
              <a:t>、</a:t>
            </a:r>
            <a:r>
              <a:rPr lang="en-US" altLang="zh-CN" sz="2000" dirty="0" smtClean="0"/>
              <a:t>8088</a:t>
            </a:r>
            <a:r>
              <a:rPr lang="zh-CN" altLang="en-US" sz="2000" dirty="0"/>
              <a:t>、</a:t>
            </a:r>
            <a:r>
              <a:rPr lang="en-US" altLang="zh-CN" sz="2000" dirty="0"/>
              <a:t>80186</a:t>
            </a:r>
            <a:r>
              <a:rPr lang="zh-CN" altLang="en-US" sz="2000" dirty="0"/>
              <a:t>、</a:t>
            </a:r>
            <a:r>
              <a:rPr lang="en-US" altLang="zh-CN" sz="2000" dirty="0"/>
              <a:t>80188</a:t>
            </a:r>
            <a:r>
              <a:rPr lang="zh-CN" altLang="en-US" sz="2000" dirty="0"/>
              <a:t>、</a:t>
            </a:r>
            <a:r>
              <a:rPr lang="en-US" altLang="zh-CN" sz="2000" dirty="0"/>
              <a:t> </a:t>
            </a:r>
            <a:r>
              <a:rPr lang="en-US" altLang="zh-CN" sz="2000" dirty="0" smtClean="0"/>
              <a:t>80286</a:t>
            </a:r>
            <a:r>
              <a:rPr lang="zh-CN" altLang="en-US" sz="2000" dirty="0" smtClean="0"/>
              <a:t>、</a:t>
            </a:r>
            <a:r>
              <a:rPr lang="en-US" altLang="zh-CN" sz="2000" dirty="0" smtClean="0"/>
              <a:t>80386</a:t>
            </a:r>
            <a:r>
              <a:rPr lang="zh-CN" altLang="en-US" sz="2000" dirty="0" smtClean="0"/>
              <a:t>、</a:t>
            </a:r>
            <a:r>
              <a:rPr lang="en-US" altLang="zh-CN" sz="2000" dirty="0" smtClean="0"/>
              <a:t>80486</a:t>
            </a:r>
            <a:r>
              <a:rPr lang="zh-CN" altLang="en-US" sz="2000" dirty="0" smtClean="0"/>
              <a:t>、</a:t>
            </a:r>
            <a:r>
              <a:rPr lang="en-US" altLang="zh-CN" sz="2000" dirty="0" smtClean="0"/>
              <a:t>…</a:t>
            </a:r>
            <a:endParaRPr lang="en-US" altLang="zh-CN" sz="2000" dirty="0"/>
          </a:p>
          <a:p>
            <a:pPr lvl="1" eaLnBrk="1" hangingPunct="1"/>
            <a:r>
              <a:rPr lang="zh-CN" altLang="en-US" sz="1800" dirty="0" smtClean="0"/>
              <a:t>其中，</a:t>
            </a:r>
            <a:r>
              <a:rPr lang="en-US" altLang="zh-CN" sz="1800" dirty="0" smtClean="0"/>
              <a:t>80386</a:t>
            </a:r>
            <a:r>
              <a:rPr lang="zh-CN" altLang="en-US" sz="1800" dirty="0"/>
              <a:t>、</a:t>
            </a:r>
            <a:r>
              <a:rPr lang="en-US" altLang="zh-CN" sz="1800" dirty="0"/>
              <a:t>80486 </a:t>
            </a:r>
            <a:r>
              <a:rPr lang="zh-CN" altLang="en-US" sz="1800" dirty="0" smtClean="0"/>
              <a:t>，</a:t>
            </a:r>
            <a:r>
              <a:rPr lang="en-US" altLang="zh-CN" sz="1800" dirty="0" smtClean="0"/>
              <a:t>Intel</a:t>
            </a:r>
            <a:r>
              <a:rPr lang="zh-CN" altLang="en-US" sz="1800" dirty="0" smtClean="0"/>
              <a:t>通常改称</a:t>
            </a:r>
            <a:r>
              <a:rPr lang="en-US" altLang="zh-CN" sz="1800" dirty="0" smtClean="0"/>
              <a:t>i386</a:t>
            </a:r>
            <a:r>
              <a:rPr lang="zh-CN" altLang="en-US" sz="1800" dirty="0"/>
              <a:t>、</a:t>
            </a:r>
            <a:r>
              <a:rPr lang="en-US" altLang="zh-CN" sz="1800" dirty="0" smtClean="0"/>
              <a:t>i486</a:t>
            </a:r>
          </a:p>
          <a:p>
            <a:pPr lvl="1" eaLnBrk="1" hangingPunct="1"/>
            <a:r>
              <a:rPr lang="zh-CN" altLang="en-US" sz="1800" dirty="0" smtClean="0"/>
              <a:t>被外界</a:t>
            </a:r>
            <a:r>
              <a:rPr lang="zh-CN" altLang="en-US" sz="1800" dirty="0"/>
              <a:t>称为</a:t>
            </a:r>
            <a:r>
              <a:rPr lang="en-US" altLang="zh-CN" sz="1800" dirty="0">
                <a:solidFill>
                  <a:srgbClr val="C00000"/>
                </a:solidFill>
              </a:rPr>
              <a:t>X86</a:t>
            </a:r>
            <a:r>
              <a:rPr lang="zh-CN" altLang="en-US" sz="1800" dirty="0" smtClean="0"/>
              <a:t>架构</a:t>
            </a:r>
            <a:endParaRPr lang="en-US" altLang="zh-CN" sz="1800" dirty="0" smtClean="0"/>
          </a:p>
          <a:p>
            <a:pPr lvl="2" eaLnBrk="1" hangingPunct="1"/>
            <a:r>
              <a:rPr lang="en-US" altLang="zh-CN" sz="1600" dirty="0" smtClean="0"/>
              <a:t>X86-32</a:t>
            </a:r>
            <a:r>
              <a:rPr lang="zh-CN" altLang="en-US" sz="1600" dirty="0" smtClean="0"/>
              <a:t>与</a:t>
            </a:r>
            <a:r>
              <a:rPr lang="en-US" altLang="zh-CN" sz="1600" dirty="0" smtClean="0"/>
              <a:t>X86-64</a:t>
            </a:r>
            <a:r>
              <a:rPr lang="zh-CN" altLang="en-US" sz="1600" dirty="0" smtClean="0"/>
              <a:t>，分别代表</a:t>
            </a:r>
            <a:r>
              <a:rPr lang="en-US" altLang="zh-CN" sz="1600" dirty="0"/>
              <a:t>32</a:t>
            </a:r>
            <a:r>
              <a:rPr lang="zh-CN" altLang="en-US" sz="1600" dirty="0"/>
              <a:t>与</a:t>
            </a:r>
            <a:r>
              <a:rPr lang="en-US" altLang="zh-CN" sz="1600" dirty="0"/>
              <a:t>64</a:t>
            </a:r>
            <a:r>
              <a:rPr lang="zh-CN" altLang="en-US" sz="1600" dirty="0"/>
              <a:t>位处理器</a:t>
            </a:r>
            <a:endParaRPr lang="en-US" altLang="zh-CN" sz="1600" dirty="0"/>
          </a:p>
          <a:p>
            <a:pPr lvl="2" eaLnBrk="1" hangingPunct="1"/>
            <a:r>
              <a:rPr lang="zh-CN" altLang="en-US" sz="1600" dirty="0" smtClean="0"/>
              <a:t>属于同一架构的</a:t>
            </a:r>
            <a:r>
              <a:rPr lang="en-US" altLang="zh-CN" sz="1600" dirty="0" smtClean="0"/>
              <a:t>CPU</a:t>
            </a:r>
            <a:r>
              <a:rPr lang="zh-CN" altLang="en-US" sz="1600" dirty="0" smtClean="0"/>
              <a:t>，具有相同的指令集</a:t>
            </a:r>
            <a:endParaRPr lang="en-US" altLang="zh-CN" sz="1600" dirty="0" smtClean="0"/>
          </a:p>
          <a:p>
            <a:pPr eaLnBrk="1" hangingPunct="1"/>
            <a:r>
              <a:rPr lang="en-US" altLang="zh-CN" sz="2000" dirty="0"/>
              <a:t>Intel</a:t>
            </a:r>
            <a:r>
              <a:rPr lang="zh-CN" altLang="en-US" sz="2000" dirty="0"/>
              <a:t>推出</a:t>
            </a:r>
            <a:r>
              <a:rPr lang="en-US" altLang="zh-CN" sz="2000" dirty="0"/>
              <a:t>i486</a:t>
            </a:r>
            <a:r>
              <a:rPr lang="zh-CN" altLang="en-US" sz="2000" dirty="0"/>
              <a:t>处理器之后，不再以</a:t>
            </a:r>
            <a:r>
              <a:rPr lang="en-US" altLang="zh-CN" sz="2000" dirty="0"/>
              <a:t>X86</a:t>
            </a:r>
            <a:r>
              <a:rPr lang="zh-CN" altLang="en-US" sz="2000" dirty="0"/>
              <a:t>命名，而以较正式的</a:t>
            </a:r>
            <a:r>
              <a:rPr lang="en-US" altLang="zh-CN" sz="2000" dirty="0"/>
              <a:t>IA</a:t>
            </a:r>
            <a:r>
              <a:rPr lang="zh-CN" altLang="en-US" sz="2000" dirty="0"/>
              <a:t>（</a:t>
            </a:r>
            <a:r>
              <a:rPr lang="en-US" altLang="zh-CN" sz="2000" dirty="0"/>
              <a:t>Intel Architecture</a:t>
            </a:r>
            <a:r>
              <a:rPr lang="zh-CN" altLang="en-US" sz="2000" dirty="0"/>
              <a:t>）指称该架构</a:t>
            </a:r>
            <a:r>
              <a:rPr lang="zh-CN" altLang="en-US" sz="2000" dirty="0" smtClean="0"/>
              <a:t>。</a:t>
            </a:r>
            <a:endParaRPr lang="en-US" altLang="zh-CN" sz="2000" dirty="0" smtClean="0"/>
          </a:p>
          <a:p>
            <a:pPr lvl="1" eaLnBrk="1" hangingPunct="1"/>
            <a:r>
              <a:rPr lang="en-US" altLang="zh-CN" sz="1800" dirty="0"/>
              <a:t>IA-32</a:t>
            </a:r>
            <a:r>
              <a:rPr lang="zh-CN" altLang="en-US" sz="1800" dirty="0"/>
              <a:t>或</a:t>
            </a:r>
            <a:r>
              <a:rPr lang="en-US" altLang="zh-CN" sz="1800" dirty="0"/>
              <a:t>IA-64</a:t>
            </a:r>
            <a:r>
              <a:rPr lang="zh-CN" altLang="en-US" sz="1800" dirty="0"/>
              <a:t>，</a:t>
            </a:r>
            <a:r>
              <a:rPr lang="zh-CN" altLang="en-US" sz="1800" dirty="0" smtClean="0"/>
              <a:t>都是</a:t>
            </a:r>
            <a:r>
              <a:rPr lang="en-US" altLang="zh-CN" sz="1800" dirty="0" smtClean="0"/>
              <a:t>Intel</a:t>
            </a:r>
            <a:r>
              <a:rPr lang="zh-CN" altLang="en-US" sz="1800" dirty="0" smtClean="0"/>
              <a:t>旗下</a:t>
            </a:r>
            <a:r>
              <a:rPr lang="zh-CN" altLang="en-US" sz="1800" dirty="0"/>
              <a:t>处理器架构的</a:t>
            </a:r>
            <a:r>
              <a:rPr lang="zh-CN" altLang="en-US" sz="1800" dirty="0" smtClean="0"/>
              <a:t>通称，分别</a:t>
            </a:r>
            <a:r>
              <a:rPr lang="zh-CN" altLang="en-US" sz="1800" dirty="0"/>
              <a:t>代表</a:t>
            </a:r>
            <a:r>
              <a:rPr lang="en-US" altLang="zh-CN" sz="1800" dirty="0"/>
              <a:t>32</a:t>
            </a:r>
            <a:r>
              <a:rPr lang="zh-CN" altLang="en-US" sz="1800" dirty="0"/>
              <a:t>与</a:t>
            </a:r>
            <a:r>
              <a:rPr lang="en-US" altLang="zh-CN" sz="1800" dirty="0"/>
              <a:t>64</a:t>
            </a:r>
            <a:r>
              <a:rPr lang="zh-CN" altLang="en-US" sz="1800" dirty="0"/>
              <a:t>位处理器</a:t>
            </a:r>
            <a:endParaRPr lang="en-US" altLang="zh-CN" sz="1800" dirty="0"/>
          </a:p>
          <a:p>
            <a:pPr eaLnBrk="1" hangingPunct="1"/>
            <a:endParaRPr lang="zh-CN" altLang="en-US" sz="2000" dirty="0"/>
          </a:p>
          <a:p>
            <a:pPr eaLnBrk="1" hangingPunct="1"/>
            <a:endParaRPr lang="en-US" altLang="zh-CN" sz="2000" dirty="0"/>
          </a:p>
          <a:p>
            <a:pPr marL="0" indent="0" eaLnBrk="1" hangingPunct="1">
              <a:buNone/>
            </a:pPr>
            <a:r>
              <a:rPr lang="en-US" altLang="zh-CN" sz="2000" dirty="0"/>
              <a:t/>
            </a:r>
            <a:br>
              <a:rPr lang="en-US" altLang="zh-CN" sz="2000" dirty="0"/>
            </a:br>
            <a:endParaRPr lang="en-US" altLang="zh-CN" sz="2000" dirty="0" smtClean="0"/>
          </a:p>
        </p:txBody>
      </p:sp>
    </p:spTree>
    <p:extLst>
      <p:ext uri="{BB962C8B-B14F-4D97-AF65-F5344CB8AC3E}">
        <p14:creationId xmlns:p14="http://schemas.microsoft.com/office/powerpoint/2010/main" val="249230255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22FEE6B8-AC6E-41EC-B154-8DD3D987364F}"/>
              </a:ext>
            </a:extLst>
          </p:cNvPr>
          <p:cNvSpPr>
            <a:spLocks noGrp="1"/>
          </p:cNvSpPr>
          <p:nvPr>
            <p:ph type="title" idx="4294967295"/>
          </p:nvPr>
        </p:nvSpPr>
        <p:spPr>
          <a:xfrm>
            <a:off x="762000" y="594804"/>
            <a:ext cx="8382000" cy="848234"/>
          </a:xfrm>
          <a:ln>
            <a:miter/>
          </a:ln>
        </p:spPr>
        <p:txBody>
          <a:bodyPr/>
          <a:lstStyle/>
          <a:p>
            <a:pPr eaLnBrk="1" hangingPunct="1">
              <a:defRPr/>
            </a:pPr>
            <a:r>
              <a:rPr lang="zh-CN" altLang="en-US" sz="2800" noProof="1" smtClean="0">
                <a:solidFill>
                  <a:srgbClr val="0000FF"/>
                </a:solidFill>
                <a:effectLst>
                  <a:outerShdw blurRad="38100" dist="38100" dir="2700000">
                    <a:srgbClr val="C0C0C0"/>
                  </a:outerShdw>
                </a:effectLst>
                <a:latin typeface="华文隶书" pitchFamily="2" charset="-122"/>
                <a:ea typeface="华文隶书" pitchFamily="2" charset="-122"/>
              </a:rPr>
              <a:t>脱机</a:t>
            </a:r>
            <a:r>
              <a:rPr lang="zh-CN" altLang="en-US" sz="2800" noProof="1">
                <a:solidFill>
                  <a:srgbClr val="0000FF"/>
                </a:solidFill>
                <a:effectLst>
                  <a:outerShdw blurRad="38100" dist="38100" dir="2700000">
                    <a:srgbClr val="C0C0C0"/>
                  </a:outerShdw>
                </a:effectLst>
                <a:latin typeface="华文隶书" pitchFamily="2" charset="-122"/>
                <a:ea typeface="华文隶书" pitchFamily="2" charset="-122"/>
              </a:rPr>
              <a:t>输入/输出方式(off-Line I/O</a:t>
            </a:r>
            <a:r>
              <a:rPr lang="zh-CN" altLang="en-US" sz="2800" noProof="1" smtClean="0">
                <a:solidFill>
                  <a:srgbClr val="0000FF"/>
                </a:solidFill>
                <a:effectLst>
                  <a:outerShdw blurRad="38100" dist="38100" dir="2700000">
                    <a:srgbClr val="C0C0C0"/>
                  </a:outerShdw>
                </a:effectLst>
                <a:latin typeface="华文隶书" pitchFamily="2" charset="-122"/>
                <a:ea typeface="华文隶书" pitchFamily="2" charset="-122"/>
              </a:rPr>
              <a:t>）（真脱机</a:t>
            </a:r>
            <a:r>
              <a:rPr lang="en-US" altLang="zh-CN" sz="2800" noProof="1" smtClean="0">
                <a:solidFill>
                  <a:srgbClr val="0000FF"/>
                </a:solidFill>
                <a:effectLst>
                  <a:outerShdw blurRad="38100" dist="38100" dir="2700000">
                    <a:srgbClr val="C0C0C0"/>
                  </a:outerShdw>
                </a:effectLst>
                <a:latin typeface="华文隶书" pitchFamily="2" charset="-122"/>
                <a:ea typeface="华文隶书" pitchFamily="2" charset="-122"/>
              </a:rPr>
              <a:t>I/O</a:t>
            </a:r>
            <a:r>
              <a:rPr lang="zh-CN" altLang="en-US" sz="2800" noProof="1" smtClean="0">
                <a:solidFill>
                  <a:srgbClr val="0000FF"/>
                </a:solidFill>
                <a:effectLst>
                  <a:outerShdw blurRad="38100" dist="38100" dir="2700000">
                    <a:srgbClr val="C0C0C0"/>
                  </a:outerShdw>
                </a:effectLst>
                <a:latin typeface="华文隶书" pitchFamily="2" charset="-122"/>
                <a:ea typeface="华文隶书" pitchFamily="2" charset="-122"/>
              </a:rPr>
              <a:t>）</a:t>
            </a:r>
            <a:endParaRPr lang="zh-CN" altLang="en-US" sz="2800" noProof="1">
              <a:solidFill>
                <a:srgbClr val="0000FF"/>
              </a:solidFill>
              <a:effectLst>
                <a:outerShdw blurRad="38100" dist="38100" dir="2700000">
                  <a:srgbClr val="C0C0C0"/>
                </a:outerShdw>
              </a:effectLst>
              <a:latin typeface="华文隶书" pitchFamily="2" charset="-122"/>
              <a:ea typeface="华文隶书" pitchFamily="2" charset="-122"/>
            </a:endParaRPr>
          </a:p>
        </p:txBody>
      </p:sp>
      <p:sp>
        <p:nvSpPr>
          <p:cNvPr id="102403" name="Rectangle 3">
            <a:extLst>
              <a:ext uri="{FF2B5EF4-FFF2-40B4-BE49-F238E27FC236}">
                <a16:creationId xmlns:a16="http://schemas.microsoft.com/office/drawing/2014/main" id="{4DC900A9-D4F8-4B17-A9F9-1F4250F568D8}"/>
              </a:ext>
            </a:extLst>
          </p:cNvPr>
          <p:cNvSpPr>
            <a:spLocks noGrp="1" noChangeArrowheads="1"/>
          </p:cNvSpPr>
          <p:nvPr>
            <p:ph type="body" idx="4294967295"/>
          </p:nvPr>
        </p:nvSpPr>
        <p:spPr>
          <a:xfrm>
            <a:off x="611188" y="1819922"/>
            <a:ext cx="7772400" cy="4339578"/>
          </a:xfrm>
        </p:spPr>
        <p:txBody>
          <a:bodyPr/>
          <a:lstStyle/>
          <a:p>
            <a:pPr algn="just" eaLnBrk="1" hangingPunct="1"/>
            <a:r>
              <a:rPr lang="zh-CN" altLang="en-US" sz="1800" dirty="0"/>
              <a:t>工作流程：（示意图</a:t>
            </a:r>
            <a:r>
              <a:rPr lang="zh-CN" altLang="en-US" sz="1800" dirty="0" smtClean="0"/>
              <a:t>)</a:t>
            </a:r>
          </a:p>
          <a:p>
            <a:pPr algn="just" eaLnBrk="1" hangingPunct="1"/>
            <a:endParaRPr lang="zh-CN" altLang="en-US" sz="1800" dirty="0" smtClean="0"/>
          </a:p>
          <a:p>
            <a:pPr algn="just" eaLnBrk="1" hangingPunct="1">
              <a:buFont typeface="Wingdings" panose="05000000000000000000" pitchFamily="2" charset="2"/>
              <a:buNone/>
            </a:pPr>
            <a:endParaRPr lang="zh-CN" altLang="en-US" sz="1800" dirty="0"/>
          </a:p>
          <a:p>
            <a:pPr algn="just" eaLnBrk="1" hangingPunct="1"/>
            <a:endParaRPr lang="zh-CN" altLang="en-US" sz="1800" dirty="0"/>
          </a:p>
          <a:p>
            <a:pPr algn="just" eaLnBrk="1" hangingPunct="1"/>
            <a:endParaRPr lang="zh-CN" altLang="en-US" sz="1800" dirty="0"/>
          </a:p>
          <a:p>
            <a:pPr algn="just" eaLnBrk="1" hangingPunct="1"/>
            <a:endParaRPr lang="zh-CN" altLang="en-US" sz="1800" dirty="0"/>
          </a:p>
          <a:p>
            <a:pPr algn="just" eaLnBrk="1" hangingPunct="1"/>
            <a:endParaRPr lang="zh-CN" altLang="en-US" sz="1800" dirty="0"/>
          </a:p>
          <a:p>
            <a:pPr algn="just" eaLnBrk="1" hangingPunct="1"/>
            <a:endParaRPr lang="zh-CN" altLang="en-US" sz="1800" dirty="0"/>
          </a:p>
          <a:p>
            <a:pPr algn="just" eaLnBrk="1" hangingPunct="1"/>
            <a:r>
              <a:rPr lang="zh-CN" altLang="en-US" sz="1800" dirty="0"/>
              <a:t>优点：</a:t>
            </a:r>
            <a:r>
              <a:rPr lang="zh-CN" altLang="en-US" sz="2000" dirty="0"/>
              <a:t>（1）减少了CPU的空闲时间。</a:t>
            </a:r>
          </a:p>
          <a:p>
            <a:pPr algn="just" eaLnBrk="1" hangingPunct="1">
              <a:buFont typeface="Wingdings" panose="05000000000000000000" pitchFamily="2" charset="2"/>
              <a:buNone/>
            </a:pPr>
            <a:r>
              <a:rPr lang="zh-CN" altLang="en-US" sz="2000" dirty="0"/>
              <a:t>              </a:t>
            </a:r>
            <a:r>
              <a:rPr lang="zh-CN" altLang="en-US" sz="2000" dirty="0" smtClean="0"/>
              <a:t> （</a:t>
            </a:r>
            <a:r>
              <a:rPr lang="zh-CN" altLang="en-US" sz="2000" dirty="0"/>
              <a:t>2）提高了I/O速度（</a:t>
            </a:r>
            <a:r>
              <a:rPr lang="zh-CN" altLang="en-US" sz="2000" b="1" dirty="0">
                <a:solidFill>
                  <a:srgbClr val="0070C0"/>
                </a:solidFill>
              </a:rPr>
              <a:t>与高速的</a:t>
            </a:r>
            <a:r>
              <a:rPr lang="zh-CN" altLang="en-US" sz="2000" b="1" dirty="0" smtClean="0">
                <a:solidFill>
                  <a:srgbClr val="0070C0"/>
                </a:solidFill>
              </a:rPr>
              <a:t>磁带进行交互</a:t>
            </a:r>
            <a:r>
              <a:rPr lang="zh-CN" altLang="en-US" sz="2000" dirty="0" smtClean="0"/>
              <a:t>）</a:t>
            </a:r>
            <a:endParaRPr lang="zh-CN" altLang="en-US" sz="1800" dirty="0"/>
          </a:p>
        </p:txBody>
      </p:sp>
      <p:sp>
        <p:nvSpPr>
          <p:cNvPr id="102404" name="Text Box 7">
            <a:extLst>
              <a:ext uri="{FF2B5EF4-FFF2-40B4-BE49-F238E27FC236}">
                <a16:creationId xmlns:a16="http://schemas.microsoft.com/office/drawing/2014/main" id="{0C9F6F12-9FC2-49FD-AACF-6A7DCCE1665A}"/>
              </a:ext>
            </a:extLst>
          </p:cNvPr>
          <p:cNvSpPr txBox="1">
            <a:spLocks noChangeArrowheads="1"/>
          </p:cNvSpPr>
          <p:nvPr/>
        </p:nvSpPr>
        <p:spPr bwMode="auto">
          <a:xfrm>
            <a:off x="2286000" y="2590800"/>
            <a:ext cx="14478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a:latin typeface="Times New Roman" panose="02020603050405020304" pitchFamily="18" charset="0"/>
              </a:rPr>
              <a:t>输入设备</a:t>
            </a:r>
          </a:p>
        </p:txBody>
      </p:sp>
      <p:sp>
        <p:nvSpPr>
          <p:cNvPr id="102405" name="Text Box 8">
            <a:extLst>
              <a:ext uri="{FF2B5EF4-FFF2-40B4-BE49-F238E27FC236}">
                <a16:creationId xmlns:a16="http://schemas.microsoft.com/office/drawing/2014/main" id="{150AC1A1-1482-4C40-BD26-E83D431BB36E}"/>
              </a:ext>
            </a:extLst>
          </p:cNvPr>
          <p:cNvSpPr txBox="1">
            <a:spLocks noChangeArrowheads="1"/>
          </p:cNvSpPr>
          <p:nvPr/>
        </p:nvSpPr>
        <p:spPr bwMode="auto">
          <a:xfrm>
            <a:off x="4572000" y="2590800"/>
            <a:ext cx="1219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a:latin typeface="Times New Roman" panose="02020603050405020304" pitchFamily="18" charset="0"/>
              </a:rPr>
              <a:t>外围机</a:t>
            </a:r>
          </a:p>
        </p:txBody>
      </p:sp>
      <p:sp>
        <p:nvSpPr>
          <p:cNvPr id="102406" name="Text Box 9">
            <a:extLst>
              <a:ext uri="{FF2B5EF4-FFF2-40B4-BE49-F238E27FC236}">
                <a16:creationId xmlns:a16="http://schemas.microsoft.com/office/drawing/2014/main" id="{88C39DC4-C1F0-45D5-8AB5-B97CDA2E0D54}"/>
              </a:ext>
            </a:extLst>
          </p:cNvPr>
          <p:cNvSpPr txBox="1">
            <a:spLocks noChangeArrowheads="1"/>
          </p:cNvSpPr>
          <p:nvPr/>
        </p:nvSpPr>
        <p:spPr bwMode="auto">
          <a:xfrm>
            <a:off x="6705600" y="2590800"/>
            <a:ext cx="9144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a:latin typeface="Times New Roman" panose="02020603050405020304" pitchFamily="18" charset="0"/>
              </a:rPr>
              <a:t>外存</a:t>
            </a:r>
          </a:p>
        </p:txBody>
      </p:sp>
      <p:sp>
        <p:nvSpPr>
          <p:cNvPr id="102407" name="Text Box 10">
            <a:extLst>
              <a:ext uri="{FF2B5EF4-FFF2-40B4-BE49-F238E27FC236}">
                <a16:creationId xmlns:a16="http://schemas.microsoft.com/office/drawing/2014/main" id="{A9DD831D-8762-4223-81EB-A7AD7D5CF6EA}"/>
              </a:ext>
            </a:extLst>
          </p:cNvPr>
          <p:cNvSpPr txBox="1">
            <a:spLocks noChangeArrowheads="1"/>
          </p:cNvSpPr>
          <p:nvPr/>
        </p:nvSpPr>
        <p:spPr bwMode="auto">
          <a:xfrm>
            <a:off x="6366769" y="4114800"/>
            <a:ext cx="14478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a:latin typeface="Times New Roman" panose="02020603050405020304" pitchFamily="18" charset="0"/>
              </a:rPr>
              <a:t>输出设备</a:t>
            </a:r>
          </a:p>
        </p:txBody>
      </p:sp>
      <p:sp>
        <p:nvSpPr>
          <p:cNvPr id="102408" name="Text Box 12">
            <a:extLst>
              <a:ext uri="{FF2B5EF4-FFF2-40B4-BE49-F238E27FC236}">
                <a16:creationId xmlns:a16="http://schemas.microsoft.com/office/drawing/2014/main" id="{7F8C4EDD-C921-43E6-8C01-EDE00F561466}"/>
              </a:ext>
            </a:extLst>
          </p:cNvPr>
          <p:cNvSpPr txBox="1">
            <a:spLocks noChangeArrowheads="1"/>
          </p:cNvSpPr>
          <p:nvPr/>
        </p:nvSpPr>
        <p:spPr bwMode="auto">
          <a:xfrm>
            <a:off x="4380393" y="3352800"/>
            <a:ext cx="11430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a:latin typeface="Times New Roman" panose="02020603050405020304" pitchFamily="18" charset="0"/>
              </a:rPr>
              <a:t>主机</a:t>
            </a:r>
          </a:p>
        </p:txBody>
      </p:sp>
      <p:sp>
        <p:nvSpPr>
          <p:cNvPr id="102409" name="Text Box 13">
            <a:extLst>
              <a:ext uri="{FF2B5EF4-FFF2-40B4-BE49-F238E27FC236}">
                <a16:creationId xmlns:a16="http://schemas.microsoft.com/office/drawing/2014/main" id="{23A6EFE8-B269-4B05-8C55-ABDFE2CF18FA}"/>
              </a:ext>
            </a:extLst>
          </p:cNvPr>
          <p:cNvSpPr txBox="1">
            <a:spLocks noChangeArrowheads="1"/>
          </p:cNvSpPr>
          <p:nvPr/>
        </p:nvSpPr>
        <p:spPr bwMode="auto">
          <a:xfrm>
            <a:off x="6519169" y="3352800"/>
            <a:ext cx="9144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a:latin typeface="Times New Roman" panose="02020603050405020304" pitchFamily="18" charset="0"/>
              </a:rPr>
              <a:t>外存</a:t>
            </a:r>
          </a:p>
        </p:txBody>
      </p:sp>
      <p:sp>
        <p:nvSpPr>
          <p:cNvPr id="102410" name="Text Box 14">
            <a:extLst>
              <a:ext uri="{FF2B5EF4-FFF2-40B4-BE49-F238E27FC236}">
                <a16:creationId xmlns:a16="http://schemas.microsoft.com/office/drawing/2014/main" id="{69E4B090-893E-4AE5-8F05-7E3B6B179A8C}"/>
              </a:ext>
            </a:extLst>
          </p:cNvPr>
          <p:cNvSpPr txBox="1">
            <a:spLocks noChangeArrowheads="1"/>
          </p:cNvSpPr>
          <p:nvPr/>
        </p:nvSpPr>
        <p:spPr bwMode="auto">
          <a:xfrm>
            <a:off x="2328169" y="3352800"/>
            <a:ext cx="9144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a:latin typeface="Times New Roman" panose="02020603050405020304" pitchFamily="18" charset="0"/>
              </a:rPr>
              <a:t>外存</a:t>
            </a:r>
          </a:p>
        </p:txBody>
      </p:sp>
      <p:sp>
        <p:nvSpPr>
          <p:cNvPr id="102411" name="Text Box 15">
            <a:extLst>
              <a:ext uri="{FF2B5EF4-FFF2-40B4-BE49-F238E27FC236}">
                <a16:creationId xmlns:a16="http://schemas.microsoft.com/office/drawing/2014/main" id="{A1AD15E8-98D7-4AC8-81C9-D9294C08ABA0}"/>
              </a:ext>
            </a:extLst>
          </p:cNvPr>
          <p:cNvSpPr txBox="1">
            <a:spLocks noChangeArrowheads="1"/>
          </p:cNvSpPr>
          <p:nvPr/>
        </p:nvSpPr>
        <p:spPr bwMode="auto">
          <a:xfrm>
            <a:off x="2328169" y="4038600"/>
            <a:ext cx="9144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a:latin typeface="Times New Roman" panose="02020603050405020304" pitchFamily="18" charset="0"/>
              </a:rPr>
              <a:t>外存</a:t>
            </a:r>
          </a:p>
        </p:txBody>
      </p:sp>
      <p:sp>
        <p:nvSpPr>
          <p:cNvPr id="102412" name="Text Box 16">
            <a:extLst>
              <a:ext uri="{FF2B5EF4-FFF2-40B4-BE49-F238E27FC236}">
                <a16:creationId xmlns:a16="http://schemas.microsoft.com/office/drawing/2014/main" id="{87C1D9E0-6526-4985-9A8F-BB9780896388}"/>
              </a:ext>
            </a:extLst>
          </p:cNvPr>
          <p:cNvSpPr txBox="1">
            <a:spLocks noChangeArrowheads="1"/>
          </p:cNvSpPr>
          <p:nvPr/>
        </p:nvSpPr>
        <p:spPr bwMode="auto">
          <a:xfrm>
            <a:off x="4309369" y="4114800"/>
            <a:ext cx="1219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a:latin typeface="Times New Roman" panose="02020603050405020304" pitchFamily="18" charset="0"/>
              </a:rPr>
              <a:t>外围机</a:t>
            </a:r>
          </a:p>
        </p:txBody>
      </p:sp>
      <p:sp>
        <p:nvSpPr>
          <p:cNvPr id="102413" name="Line 17">
            <a:extLst>
              <a:ext uri="{FF2B5EF4-FFF2-40B4-BE49-F238E27FC236}">
                <a16:creationId xmlns:a16="http://schemas.microsoft.com/office/drawing/2014/main" id="{BA1E1891-217E-4B42-8FD9-FD252F4E27F8}"/>
              </a:ext>
            </a:extLst>
          </p:cNvPr>
          <p:cNvSpPr>
            <a:spLocks noChangeShapeType="1"/>
          </p:cNvSpPr>
          <p:nvPr/>
        </p:nvSpPr>
        <p:spPr bwMode="auto">
          <a:xfrm>
            <a:off x="3733800" y="28194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4" name="Line 18">
            <a:extLst>
              <a:ext uri="{FF2B5EF4-FFF2-40B4-BE49-F238E27FC236}">
                <a16:creationId xmlns:a16="http://schemas.microsoft.com/office/drawing/2014/main" id="{1DBD2218-30A7-42AA-AD3B-AE8DE59689B0}"/>
              </a:ext>
            </a:extLst>
          </p:cNvPr>
          <p:cNvSpPr>
            <a:spLocks noChangeShapeType="1"/>
          </p:cNvSpPr>
          <p:nvPr/>
        </p:nvSpPr>
        <p:spPr bwMode="auto">
          <a:xfrm>
            <a:off x="5791200" y="28194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5" name="Line 19">
            <a:extLst>
              <a:ext uri="{FF2B5EF4-FFF2-40B4-BE49-F238E27FC236}">
                <a16:creationId xmlns:a16="http://schemas.microsoft.com/office/drawing/2014/main" id="{0D316473-235D-4FB6-ABA1-6652DAEB2A46}"/>
              </a:ext>
            </a:extLst>
          </p:cNvPr>
          <p:cNvSpPr>
            <a:spLocks noChangeShapeType="1"/>
          </p:cNvSpPr>
          <p:nvPr/>
        </p:nvSpPr>
        <p:spPr bwMode="auto">
          <a:xfrm>
            <a:off x="3242569" y="3581400"/>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6" name="Line 20">
            <a:extLst>
              <a:ext uri="{FF2B5EF4-FFF2-40B4-BE49-F238E27FC236}">
                <a16:creationId xmlns:a16="http://schemas.microsoft.com/office/drawing/2014/main" id="{E70BAB36-3015-4BAF-A9B4-64E98CAC0F3B}"/>
              </a:ext>
            </a:extLst>
          </p:cNvPr>
          <p:cNvSpPr>
            <a:spLocks noChangeShapeType="1"/>
          </p:cNvSpPr>
          <p:nvPr/>
        </p:nvSpPr>
        <p:spPr bwMode="auto">
          <a:xfrm>
            <a:off x="5528569" y="35814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7" name="Line 21">
            <a:extLst>
              <a:ext uri="{FF2B5EF4-FFF2-40B4-BE49-F238E27FC236}">
                <a16:creationId xmlns:a16="http://schemas.microsoft.com/office/drawing/2014/main" id="{05F8FA28-1324-4DB1-9C69-3C4BC960D89D}"/>
              </a:ext>
            </a:extLst>
          </p:cNvPr>
          <p:cNvSpPr>
            <a:spLocks noChangeShapeType="1"/>
          </p:cNvSpPr>
          <p:nvPr/>
        </p:nvSpPr>
        <p:spPr bwMode="auto">
          <a:xfrm>
            <a:off x="3242569" y="4267200"/>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8" name="Line 22">
            <a:extLst>
              <a:ext uri="{FF2B5EF4-FFF2-40B4-BE49-F238E27FC236}">
                <a16:creationId xmlns:a16="http://schemas.microsoft.com/office/drawing/2014/main" id="{F539479B-06D1-4981-A584-1A9B908115EC}"/>
              </a:ext>
            </a:extLst>
          </p:cNvPr>
          <p:cNvSpPr>
            <a:spLocks noChangeShapeType="1"/>
          </p:cNvSpPr>
          <p:nvPr/>
        </p:nvSpPr>
        <p:spPr bwMode="auto">
          <a:xfrm>
            <a:off x="5528569" y="43434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20" name="Text Box 26">
            <a:extLst>
              <a:ext uri="{FF2B5EF4-FFF2-40B4-BE49-F238E27FC236}">
                <a16:creationId xmlns:a16="http://schemas.microsoft.com/office/drawing/2014/main" id="{B633F557-8620-4555-BE8F-1402617AF654}"/>
              </a:ext>
            </a:extLst>
          </p:cNvPr>
          <p:cNvSpPr txBox="1">
            <a:spLocks noChangeArrowheads="1"/>
          </p:cNvSpPr>
          <p:nvPr/>
        </p:nvSpPr>
        <p:spPr bwMode="auto">
          <a:xfrm>
            <a:off x="3551071" y="3264020"/>
            <a:ext cx="769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400" dirty="0">
                <a:latin typeface="Helvetica" panose="020B0604020202020204" pitchFamily="34" charset="0"/>
              </a:rPr>
              <a:t>高速</a:t>
            </a:r>
          </a:p>
        </p:txBody>
      </p:sp>
      <p:sp>
        <p:nvSpPr>
          <p:cNvPr id="102421" name="Text Box 29">
            <a:extLst>
              <a:ext uri="{FF2B5EF4-FFF2-40B4-BE49-F238E27FC236}">
                <a16:creationId xmlns:a16="http://schemas.microsoft.com/office/drawing/2014/main" id="{8C226D16-894F-4123-B966-068BC0E762A4}"/>
              </a:ext>
            </a:extLst>
          </p:cNvPr>
          <p:cNvSpPr txBox="1">
            <a:spLocks noChangeArrowheads="1"/>
          </p:cNvSpPr>
          <p:nvPr/>
        </p:nvSpPr>
        <p:spPr bwMode="auto">
          <a:xfrm>
            <a:off x="5743115" y="3272898"/>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400" dirty="0">
                <a:latin typeface="Helvetica" panose="020B0604020202020204" pitchFamily="34" charset="0"/>
              </a:rPr>
              <a:t>高速</a:t>
            </a:r>
          </a:p>
        </p:txBody>
      </p:sp>
      <p:sp>
        <p:nvSpPr>
          <p:cNvPr id="102422" name="Text Box 31">
            <a:hlinkClick r:id="rId2" action="ppaction://hlinksldjump"/>
            <a:extLst>
              <a:ext uri="{FF2B5EF4-FFF2-40B4-BE49-F238E27FC236}">
                <a16:creationId xmlns:a16="http://schemas.microsoft.com/office/drawing/2014/main" id="{E900F828-93E0-4BF4-9B8F-284622B96F4C}"/>
              </a:ext>
            </a:extLst>
          </p:cNvPr>
          <p:cNvSpPr txBox="1">
            <a:spLocks noChangeArrowheads="1"/>
          </p:cNvSpPr>
          <p:nvPr/>
        </p:nvSpPr>
        <p:spPr bwMode="auto">
          <a:xfrm>
            <a:off x="8305800" y="60960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r">
              <a:spcBef>
                <a:spcPct val="50000"/>
              </a:spcBef>
              <a:buClrTx/>
              <a:buSzTx/>
              <a:buFont typeface="Arial" panose="020B0604020202020204" pitchFamily="34" charset="0"/>
              <a:buNone/>
            </a:pPr>
            <a:r>
              <a:rPr lang="zh-CN" altLang="en-US" sz="1600" b="1">
                <a:latin typeface="Times New Roman" panose="02020603050405020304" pitchFamily="18" charset="0"/>
              </a:rPr>
              <a:t>返回</a:t>
            </a:r>
          </a:p>
        </p:txBody>
      </p:sp>
      <p:sp>
        <p:nvSpPr>
          <p:cNvPr id="2" name="圆角矩形标注 1"/>
          <p:cNvSpPr/>
          <p:nvPr/>
        </p:nvSpPr>
        <p:spPr>
          <a:xfrm>
            <a:off x="6735932" y="1928693"/>
            <a:ext cx="1078637" cy="389057"/>
          </a:xfrm>
          <a:prstGeom prst="wedgeRoundRectCallout">
            <a:avLst>
              <a:gd name="adj1" fmla="val -31323"/>
              <a:gd name="adj2" fmla="val 838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rgbClr val="000000"/>
                </a:solidFill>
              </a:rPr>
              <a:t>磁带</a:t>
            </a:r>
            <a:endParaRPr lang="zh-CN" altLang="en-US" sz="1600" dirty="0">
              <a:solidFill>
                <a:srgbClr val="000000"/>
              </a:solidFill>
            </a:endParaRPr>
          </a:p>
        </p:txBody>
      </p:sp>
      <p:sp>
        <p:nvSpPr>
          <p:cNvPr id="24" name="圆角矩形标注 23"/>
          <p:cNvSpPr/>
          <p:nvPr/>
        </p:nvSpPr>
        <p:spPr>
          <a:xfrm>
            <a:off x="4503570" y="1891892"/>
            <a:ext cx="1287629" cy="506027"/>
          </a:xfrm>
          <a:prstGeom prst="wedgeRoundRectCallout">
            <a:avLst>
              <a:gd name="adj1" fmla="val -15654"/>
              <a:gd name="adj2" fmla="val 730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rgbClr val="000000"/>
                </a:solidFill>
              </a:rPr>
              <a:t>专用</a:t>
            </a:r>
            <a:r>
              <a:rPr lang="en-US" altLang="zh-CN" sz="1600" dirty="0" smtClean="0">
                <a:solidFill>
                  <a:srgbClr val="000000"/>
                </a:solidFill>
              </a:rPr>
              <a:t>I/O</a:t>
            </a:r>
            <a:endParaRPr lang="zh-CN" altLang="en-US" sz="1600" dirty="0">
              <a:solidFill>
                <a:srgbClr val="000000"/>
              </a:solidFill>
            </a:endParaRPr>
          </a:p>
        </p:txBody>
      </p:sp>
      <p:sp>
        <p:nvSpPr>
          <p:cNvPr id="25" name="圆角矩形标注 24"/>
          <p:cNvSpPr/>
          <p:nvPr/>
        </p:nvSpPr>
        <p:spPr>
          <a:xfrm>
            <a:off x="1157426" y="2162441"/>
            <a:ext cx="2085143" cy="336284"/>
          </a:xfrm>
          <a:prstGeom prst="wedgeRoundRectCallout">
            <a:avLst>
              <a:gd name="adj1" fmla="val -1931"/>
              <a:gd name="adj2" fmla="val 1073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rgbClr val="000000"/>
                </a:solidFill>
              </a:rPr>
              <a:t>卡片机、纸带机</a:t>
            </a:r>
            <a:endParaRPr lang="zh-CN" altLang="en-US" sz="1600" dirty="0">
              <a:solidFill>
                <a:srgbClr val="000000"/>
              </a:solidFill>
            </a:endParaRPr>
          </a:p>
        </p:txBody>
      </p:sp>
      <p:sp>
        <p:nvSpPr>
          <p:cNvPr id="27" name="日期占位符 4">
            <a:extLst>
              <a:ext uri="{FF2B5EF4-FFF2-40B4-BE49-F238E27FC236}">
                <a16:creationId xmlns:a16="http://schemas.microsoft.com/office/drawing/2014/main" id="{DB82585A-ADC0-40D9-A832-7C103B862601}"/>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0E0C3B7-CDE7-43C9-B797-351266827CBE}"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dirty="0">
              <a:latin typeface="Helvetica" panose="020B0604020202020204" pitchFamily="34" charset="0"/>
            </a:endParaRPr>
          </a:p>
        </p:txBody>
      </p:sp>
      <p:sp>
        <p:nvSpPr>
          <p:cNvPr id="26" name="圆角矩形标注 25"/>
          <p:cNvSpPr/>
          <p:nvPr/>
        </p:nvSpPr>
        <p:spPr>
          <a:xfrm>
            <a:off x="1026108" y="3264020"/>
            <a:ext cx="1078637" cy="389057"/>
          </a:xfrm>
          <a:prstGeom prst="wedgeRoundRectCallout">
            <a:avLst>
              <a:gd name="adj1" fmla="val 61157"/>
              <a:gd name="adj2" fmla="val 245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rgbClr val="000000"/>
                </a:solidFill>
              </a:rPr>
              <a:t>磁带</a:t>
            </a:r>
            <a:endParaRPr lang="zh-CN" altLang="en-US" sz="1600" dirty="0">
              <a:solidFill>
                <a:srgbClr val="000000"/>
              </a:solidFill>
            </a:endParaRPr>
          </a:p>
        </p:txBody>
      </p:sp>
      <p:sp>
        <p:nvSpPr>
          <p:cNvPr id="28" name="圆角矩形标注 27"/>
          <p:cNvSpPr/>
          <p:nvPr/>
        </p:nvSpPr>
        <p:spPr>
          <a:xfrm>
            <a:off x="7701162" y="3383169"/>
            <a:ext cx="1078637" cy="389057"/>
          </a:xfrm>
          <a:prstGeom prst="wedgeRoundRectCallout">
            <a:avLst>
              <a:gd name="adj1" fmla="val -69000"/>
              <a:gd name="adj2" fmla="val -63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rgbClr val="000000"/>
                </a:solidFill>
              </a:rPr>
              <a:t>磁带</a:t>
            </a:r>
            <a:endParaRPr lang="zh-CN" altLang="en-US" sz="1600" dirty="0">
              <a:solidFill>
                <a:srgbClr val="000000"/>
              </a:solidFill>
            </a:endParaRPr>
          </a:p>
        </p:txBody>
      </p:sp>
      <p:sp>
        <p:nvSpPr>
          <p:cNvPr id="29" name="圆角矩形标注 28"/>
          <p:cNvSpPr/>
          <p:nvPr/>
        </p:nvSpPr>
        <p:spPr>
          <a:xfrm>
            <a:off x="1091214" y="4038600"/>
            <a:ext cx="1078637" cy="389057"/>
          </a:xfrm>
          <a:prstGeom prst="wedgeRoundRectCallout">
            <a:avLst>
              <a:gd name="adj1" fmla="val 62014"/>
              <a:gd name="adj2" fmla="val -39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rgbClr val="000000"/>
                </a:solidFill>
              </a:rPr>
              <a:t>磁带</a:t>
            </a:r>
            <a:endParaRPr lang="zh-CN" altLang="en-US" sz="1600" dirty="0">
              <a:solidFill>
                <a:srgbClr val="000000"/>
              </a:solidFill>
            </a:endParaRPr>
          </a:p>
        </p:txBody>
      </p:sp>
      <p:sp>
        <p:nvSpPr>
          <p:cNvPr id="30" name="圆角矩形标注 29"/>
          <p:cNvSpPr/>
          <p:nvPr/>
        </p:nvSpPr>
        <p:spPr>
          <a:xfrm>
            <a:off x="6519169" y="4722783"/>
            <a:ext cx="2085143" cy="336284"/>
          </a:xfrm>
          <a:prstGeom prst="wedgeRoundRectCallout">
            <a:avLst>
              <a:gd name="adj1" fmla="val -13448"/>
              <a:gd name="adj2" fmla="val -9586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rgbClr val="000000"/>
                </a:solidFill>
              </a:rPr>
              <a:t>卡片机、纸带机</a:t>
            </a:r>
            <a:endParaRPr lang="zh-CN" altLang="en-US" sz="16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P spid="26" grpId="0" animBg="1"/>
      <p:bldP spid="28" grpId="0" animBg="1"/>
      <p:bldP spid="29" grpId="0" animBg="1"/>
      <p:bldP spid="30"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48482" name="日期占位符 3">
            <a:extLst>
              <a:ext uri="{FF2B5EF4-FFF2-40B4-BE49-F238E27FC236}">
                <a16:creationId xmlns:a16="http://schemas.microsoft.com/office/drawing/2014/main" id="{EF0B2C40-BB86-4301-828D-63FF3D990021}"/>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057FC8E1-65AA-4026-B0A7-ECE044E1C557}" type="datetime1">
              <a:rPr lang="zh-CN" altLang="en-US" sz="1000">
                <a:latin typeface="Helvetica" panose="020B0604020202020204" pitchFamily="34" charset="0"/>
              </a:rPr>
              <a:pPr>
                <a:spcBef>
                  <a:spcPct val="0"/>
                </a:spcBef>
                <a:buClrTx/>
                <a:buSzTx/>
                <a:buFont typeface="Arial" panose="020B0604020202020204" pitchFamily="34" charset="0"/>
                <a:buNone/>
              </a:pPr>
              <a:t>2023/11/17</a:t>
            </a:fld>
            <a:endParaRPr lang="en-US" altLang="zh-CN" sz="1000">
              <a:latin typeface="Helvetica" panose="020B0604020202020204" pitchFamily="34" charset="0"/>
            </a:endParaRPr>
          </a:p>
        </p:txBody>
      </p:sp>
      <p:sp>
        <p:nvSpPr>
          <p:cNvPr id="148484" name="Rectangle 3">
            <a:extLst>
              <a:ext uri="{FF2B5EF4-FFF2-40B4-BE49-F238E27FC236}">
                <a16:creationId xmlns:a16="http://schemas.microsoft.com/office/drawing/2014/main" id="{2F57F489-1AF8-4A88-A258-35346DEBB9EC}"/>
              </a:ext>
            </a:extLst>
          </p:cNvPr>
          <p:cNvSpPr>
            <a:spLocks noGrp="1" noChangeArrowheads="1"/>
          </p:cNvSpPr>
          <p:nvPr>
            <p:ph type="body" idx="4294967295"/>
          </p:nvPr>
        </p:nvSpPr>
        <p:spPr>
          <a:xfrm>
            <a:off x="611188" y="1600200"/>
            <a:ext cx="8281987" cy="4530725"/>
          </a:xfrm>
        </p:spPr>
        <p:txBody>
          <a:bodyPr/>
          <a:lstStyle/>
          <a:p>
            <a:pPr eaLnBrk="1" hangingPunct="1"/>
            <a:r>
              <a:rPr lang="zh-CN" altLang="en-US" sz="2400" b="1" dirty="0">
                <a:latin typeface="楷体_GB2312" pitchFamily="1" charset="-122"/>
                <a:ea typeface="楷体_GB2312" pitchFamily="1" charset="-122"/>
              </a:rPr>
              <a:t>集群（cluster）就是一组计算机，它们作为一个整体向用户提供一组网络资源。</a:t>
            </a:r>
          </a:p>
          <a:p>
            <a:pPr eaLnBrk="1" hangingPunct="1"/>
            <a:r>
              <a:rPr lang="zh-CN" altLang="en-US" sz="2400" dirty="0">
                <a:latin typeface="楷体_GB2312" pitchFamily="1" charset="-122"/>
                <a:ea typeface="楷体_GB2312" pitchFamily="1" charset="-122"/>
              </a:rPr>
              <a:t>这些单个的计算机系统就是集群的节点（node）</a:t>
            </a:r>
          </a:p>
          <a:p>
            <a:pPr eaLnBrk="1" hangingPunct="1"/>
            <a:r>
              <a:rPr lang="zh-CN" altLang="en-US" sz="2400" dirty="0">
                <a:latin typeface="楷体_GB2312" pitchFamily="1" charset="-122"/>
                <a:ea typeface="楷体_GB2312" pitchFamily="1" charset="-122"/>
              </a:rPr>
              <a:t>集群系统将多个CPU集中起来完成计算任务。然而，集群系统与并行系统不同，它是由两个或多个独立的系统耦合起来的。</a:t>
            </a:r>
          </a:p>
        </p:txBody>
      </p:sp>
      <p:sp>
        <p:nvSpPr>
          <p:cNvPr id="5" name="Rectangle 2">
            <a:extLst>
              <a:ext uri="{FF2B5EF4-FFF2-40B4-BE49-F238E27FC236}">
                <a16:creationId xmlns:a16="http://schemas.microsoft.com/office/drawing/2014/main" id="{93CFEBD7-7A51-4DBD-B4E3-A8DDDC1311EA}"/>
              </a:ext>
            </a:extLst>
          </p:cNvPr>
          <p:cNvSpPr txBox="1">
            <a:spLocks/>
          </p:cNvSpPr>
          <p:nvPr/>
        </p:nvSpPr>
        <p:spPr bwMode="auto">
          <a:xfrm>
            <a:off x="746772" y="573073"/>
            <a:ext cx="8604250" cy="71419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eaLnBrk="1" hangingPunct="1">
              <a:defRPr/>
            </a:pPr>
            <a:r>
              <a:rPr lang="zh-CN" altLang="en-US" sz="3800" smtClean="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sz="3800" smtClean="0">
                <a:solidFill>
                  <a:srgbClr val="0000FF"/>
                </a:solidFill>
                <a:effectLst>
                  <a:outerShdw blurRad="38100" dist="38100" dir="2700000" algn="tl">
                    <a:srgbClr val="C0C0C0"/>
                  </a:outerShdw>
                </a:effectLst>
                <a:ea typeface="华文行楷" panose="02010800040101010101" pitchFamily="2" charset="-122"/>
              </a:rPr>
              <a:t>—</a:t>
            </a:r>
            <a:r>
              <a:rPr lang="zh-CN" altLang="en-US" sz="2400" smtClean="0">
                <a:solidFill>
                  <a:srgbClr val="7030A0"/>
                </a:solidFill>
                <a:effectLst>
                  <a:outerShdw blurRad="38100" dist="38100" dir="2700000" algn="tl">
                    <a:srgbClr val="C0C0C0"/>
                  </a:outerShdw>
                </a:effectLst>
                <a:latin typeface="楷体_GB2312" pitchFamily="1" charset="-122"/>
                <a:ea typeface="楷体_GB2312" pitchFamily="1" charset="-122"/>
              </a:rPr>
              <a:t>集群系统（clustered system）</a:t>
            </a:r>
            <a:endParaRPr lang="zh-CN" altLang="en-US" sz="2400" dirty="0">
              <a:solidFill>
                <a:srgbClr val="7030A0"/>
              </a:solidFill>
              <a:effectLst>
                <a:outerShdw blurRad="38100" dist="38100" dir="2700000" algn="tl">
                  <a:srgbClr val="C0C0C0"/>
                </a:outerShdw>
              </a:effectLst>
              <a:latin typeface="楷体_GB2312" pitchFamily="1" charset="-122"/>
              <a:ea typeface="楷体_GB2312" pitchFamily="1" charset="-122"/>
            </a:endParaRP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49506" name="日期占位符 3">
            <a:extLst>
              <a:ext uri="{FF2B5EF4-FFF2-40B4-BE49-F238E27FC236}">
                <a16:creationId xmlns:a16="http://schemas.microsoft.com/office/drawing/2014/main" id="{B88AC6E7-7C79-4E4C-B600-808733FDE5F5}"/>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55625CE0-B53A-4A9B-A31A-0CB4A576BE08}"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a:latin typeface="Helvetica" panose="020B0604020202020204" pitchFamily="34" charset="0"/>
            </a:endParaRPr>
          </a:p>
        </p:txBody>
      </p:sp>
      <p:sp>
        <p:nvSpPr>
          <p:cNvPr id="150531" name="Rectangle 2">
            <a:extLst>
              <a:ext uri="{FF2B5EF4-FFF2-40B4-BE49-F238E27FC236}">
                <a16:creationId xmlns:a16="http://schemas.microsoft.com/office/drawing/2014/main" id="{1BDCBF9E-3886-45CA-AE64-FC3B5EB2AB0F}"/>
              </a:ext>
            </a:extLst>
          </p:cNvPr>
          <p:cNvSpPr>
            <a:spLocks noGrp="1"/>
          </p:cNvSpPr>
          <p:nvPr>
            <p:ph type="title" idx="4294967295"/>
          </p:nvPr>
        </p:nvSpPr>
        <p:spPr>
          <a:ln>
            <a:miter/>
          </a:ln>
        </p:spPr>
        <p:txBody>
          <a:bodyPr/>
          <a:lstStyle/>
          <a:p>
            <a:pPr eaLnBrk="1" hangingPunct="1">
              <a:defRPr/>
            </a:pPr>
            <a:r>
              <a:rPr lang="zh-CN" altLang="en-US" sz="2800"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sz="2800"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latin typeface="楷体_GB2312" pitchFamily="1" charset="-122"/>
                <a:ea typeface="楷体_GB2312" pitchFamily="1" charset="-122"/>
              </a:rPr>
              <a:t>集群系统（clustered system）</a:t>
            </a:r>
          </a:p>
        </p:txBody>
      </p:sp>
      <p:sp>
        <p:nvSpPr>
          <p:cNvPr id="149508" name="Rectangle 3">
            <a:extLst>
              <a:ext uri="{FF2B5EF4-FFF2-40B4-BE49-F238E27FC236}">
                <a16:creationId xmlns:a16="http://schemas.microsoft.com/office/drawing/2014/main" id="{FA6B6409-4721-4139-BB4F-95E88CE53D79}"/>
              </a:ext>
            </a:extLst>
          </p:cNvPr>
          <p:cNvSpPr>
            <a:spLocks noGrp="1" noChangeArrowheads="1"/>
          </p:cNvSpPr>
          <p:nvPr>
            <p:ph type="body" idx="4294967295"/>
          </p:nvPr>
        </p:nvSpPr>
        <p:spPr/>
        <p:txBody>
          <a:bodyPr/>
          <a:lstStyle/>
          <a:p>
            <a:pPr eaLnBrk="1" hangingPunct="1">
              <a:lnSpc>
                <a:spcPct val="90000"/>
              </a:lnSpc>
            </a:pPr>
            <a:r>
              <a:rPr lang="zh-CN" altLang="en-US" sz="2000" dirty="0"/>
              <a:t>大多数模式下，</a:t>
            </a:r>
            <a:r>
              <a:rPr lang="zh-CN" altLang="en-US" sz="2000" dirty="0">
                <a:solidFill>
                  <a:srgbClr val="7030A0"/>
                </a:solidFill>
              </a:rPr>
              <a:t>集群中所有的计算机拥有一个共同的名称，</a:t>
            </a:r>
            <a:r>
              <a:rPr lang="zh-CN" altLang="en-US" sz="2000" dirty="0"/>
              <a:t>集群内任一系统上运行的服务可被所有的网络客户所使用。Cluster必须可以协调管理各分离的组件的错误和失败，并可透明地向Cluster中加入组件。</a:t>
            </a:r>
          </a:p>
          <a:p>
            <a:pPr eaLnBrk="1" hangingPunct="1">
              <a:lnSpc>
                <a:spcPct val="90000"/>
              </a:lnSpc>
            </a:pPr>
            <a:r>
              <a:rPr lang="zh-CN" altLang="en-US" sz="2000" dirty="0"/>
              <a:t> 一个Cluster包含多台（至少二台）</a:t>
            </a:r>
            <a:r>
              <a:rPr lang="zh-CN" altLang="en-US" sz="2000" dirty="0">
                <a:solidFill>
                  <a:srgbClr val="7030A0"/>
                </a:solidFill>
              </a:rPr>
              <a:t>拥有共享数据存储空间的服务器</a:t>
            </a:r>
            <a:r>
              <a:rPr lang="zh-CN" altLang="en-US" sz="2000" dirty="0"/>
              <a:t>。任何一台服务器运行一个应用时，应用数据被存储在共享的数据空间内。每台服务器的操作系统和应用程序文件存储在其各自的本地储存空间上。</a:t>
            </a:r>
          </a:p>
          <a:p>
            <a:pPr eaLnBrk="1" hangingPunct="1">
              <a:lnSpc>
                <a:spcPct val="90000"/>
              </a:lnSpc>
            </a:pPr>
            <a:r>
              <a:rPr lang="zh-CN" altLang="en-US" sz="2000" dirty="0">
                <a:solidFill>
                  <a:srgbClr val="7030A0"/>
                </a:solidFill>
              </a:rPr>
              <a:t>Cluster内各节点服务器通过一内部局域网相互通讯</a:t>
            </a:r>
            <a:r>
              <a:rPr lang="zh-CN" altLang="en-US" sz="2000" dirty="0"/>
              <a:t>。当一台节点服务器发生故障时，这台服务器上所运行的应用程序将在另一节点服务器上被自动接管。当一个应用服务发生故障时，应用服务将被重新启动或被另一台服务器接管。当以上任一故障发生时，客户将能很快连接到新的应用服务上。</a:t>
            </a: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日期占位符 3">
            <a:extLst>
              <a:ext uri="{FF2B5EF4-FFF2-40B4-BE49-F238E27FC236}">
                <a16:creationId xmlns:a16="http://schemas.microsoft.com/office/drawing/2014/main" id="{F1947AF4-09A2-4FF6-A693-C5BDF703B577}"/>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27004A58-E134-479B-9704-2EB0DE56963F}"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a:latin typeface="Helvetica" panose="020B0604020202020204" pitchFamily="34" charset="0"/>
            </a:endParaRPr>
          </a:p>
        </p:txBody>
      </p:sp>
      <p:sp>
        <p:nvSpPr>
          <p:cNvPr id="151555" name="Rectangle 2">
            <a:extLst>
              <a:ext uri="{FF2B5EF4-FFF2-40B4-BE49-F238E27FC236}">
                <a16:creationId xmlns:a16="http://schemas.microsoft.com/office/drawing/2014/main" id="{B48729C7-00C7-409F-A9E7-47F8E3594328}"/>
              </a:ext>
            </a:extLst>
          </p:cNvPr>
          <p:cNvSpPr>
            <a:spLocks noGrp="1"/>
          </p:cNvSpPr>
          <p:nvPr>
            <p:ph type="title" idx="4294967295"/>
          </p:nvPr>
        </p:nvSpPr>
        <p:spPr>
          <a:xfrm>
            <a:off x="611188" y="277813"/>
            <a:ext cx="8075612" cy="1143000"/>
          </a:xfrm>
          <a:ln>
            <a:miter/>
          </a:ln>
        </p:spPr>
        <p:txBody>
          <a:bodyPr/>
          <a:lstStyle/>
          <a:p>
            <a:pPr eaLnBrk="1" hangingPunct="1">
              <a:defRPr/>
            </a:pPr>
            <a:r>
              <a:rPr lang="zh-CN" altLang="en-US" sz="3800"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sz="3800" dirty="0">
                <a:solidFill>
                  <a:srgbClr val="0000FF"/>
                </a:solidFill>
                <a:effectLst>
                  <a:outerShdw blurRad="38100" dist="38100" dir="2700000" algn="tl">
                    <a:srgbClr val="C0C0C0"/>
                  </a:outerShdw>
                </a:effectLst>
                <a:ea typeface="华文行楷" panose="02010800040101010101" pitchFamily="2" charset="-122"/>
              </a:rPr>
              <a:t>—</a:t>
            </a:r>
            <a:r>
              <a:rPr lang="zh-CN" altLang="en-US" sz="2400" dirty="0">
                <a:solidFill>
                  <a:srgbClr val="7030A0"/>
                </a:solidFill>
                <a:effectLst>
                  <a:outerShdw blurRad="38100" dist="38100" dir="2700000" algn="tl">
                    <a:srgbClr val="C0C0C0"/>
                  </a:outerShdw>
                </a:effectLst>
                <a:latin typeface="楷体_GB2312" pitchFamily="1" charset="-122"/>
                <a:ea typeface="楷体_GB2312" pitchFamily="1" charset="-122"/>
              </a:rPr>
              <a:t>集群系统（clustered system）</a:t>
            </a:r>
          </a:p>
        </p:txBody>
      </p:sp>
      <p:sp>
        <p:nvSpPr>
          <p:cNvPr id="150532" name="Rectangle 4">
            <a:extLst>
              <a:ext uri="{FF2B5EF4-FFF2-40B4-BE49-F238E27FC236}">
                <a16:creationId xmlns:a16="http://schemas.microsoft.com/office/drawing/2014/main" id="{239792D9-EF2F-4018-8AB4-B919321C82F2}"/>
              </a:ext>
            </a:extLst>
          </p:cNvPr>
          <p:cNvSpPr>
            <a:spLocks noGrp="1" noChangeArrowheads="1"/>
          </p:cNvSpPr>
          <p:nvPr>
            <p:ph type="body" idx="4294967295"/>
          </p:nvPr>
        </p:nvSpPr>
        <p:spPr>
          <a:xfrm>
            <a:off x="817851" y="1594644"/>
            <a:ext cx="7351712" cy="4483100"/>
          </a:xfrm>
        </p:spPr>
        <p:txBody>
          <a:bodyPr/>
          <a:lstStyle/>
          <a:p>
            <a:pPr eaLnBrk="1" hangingPunct="1">
              <a:lnSpc>
                <a:spcPct val="90000"/>
              </a:lnSpc>
            </a:pPr>
            <a:r>
              <a:rPr lang="zh-CN" altLang="en-US" sz="2000" dirty="0">
                <a:latin typeface="楷体_GB2312" pitchFamily="1" charset="-122"/>
                <a:ea typeface="楷体_GB2312" pitchFamily="1" charset="-122"/>
              </a:rPr>
              <a:t>集群分类：高可用(High Availability)集群,简称HA集群。这类集群致力于提供高度可靠的服务。高性能计算(High Perfermance Computing)集群，简称HPC集群 </a:t>
            </a:r>
          </a:p>
          <a:p>
            <a:pPr eaLnBrk="1" hangingPunct="1">
              <a:lnSpc>
                <a:spcPct val="90000"/>
              </a:lnSpc>
            </a:pPr>
            <a:r>
              <a:rPr lang="zh-CN" altLang="en-US" sz="2000" dirty="0">
                <a:solidFill>
                  <a:srgbClr val="C00000"/>
                </a:solidFill>
                <a:latin typeface="楷体_GB2312" pitchFamily="1" charset="-122"/>
                <a:ea typeface="楷体_GB2312" pitchFamily="1" charset="-122"/>
              </a:rPr>
              <a:t>非对称集群</a:t>
            </a:r>
            <a:r>
              <a:rPr lang="zh-CN" altLang="en-US" sz="2000" dirty="0">
                <a:latin typeface="楷体_GB2312" pitchFamily="1" charset="-122"/>
                <a:ea typeface="楷体_GB2312" pitchFamily="1" charset="-122"/>
              </a:rPr>
              <a:t>（asymmetric clustering）： 一台或多台机器处于</a:t>
            </a:r>
            <a:r>
              <a:rPr lang="zh-CN" altLang="en-US" sz="2000" dirty="0">
                <a:solidFill>
                  <a:srgbClr val="7030A0"/>
                </a:solidFill>
                <a:latin typeface="楷体_GB2312" pitchFamily="1" charset="-122"/>
                <a:ea typeface="楷体_GB2312" pitchFamily="1" charset="-122"/>
              </a:rPr>
              <a:t>热备份模式</a:t>
            </a:r>
            <a:r>
              <a:rPr lang="zh-CN" altLang="en-US" sz="2000" dirty="0">
                <a:latin typeface="楷体_GB2312" pitchFamily="1" charset="-122"/>
                <a:ea typeface="楷体_GB2312" pitchFamily="1" charset="-122"/>
              </a:rPr>
              <a:t>（hot standby mode），而另外机器运行应用程序</a:t>
            </a:r>
            <a:r>
              <a:rPr lang="zh-CN" altLang="en-US" sz="2000" dirty="0" smtClean="0">
                <a:latin typeface="楷体_GB2312" pitchFamily="1" charset="-122"/>
                <a:ea typeface="楷体_GB2312" pitchFamily="1" charset="-122"/>
              </a:rPr>
              <a:t>。</a:t>
            </a:r>
            <a:endParaRPr lang="en-US" altLang="zh-CN" sz="2000" dirty="0" smtClean="0">
              <a:latin typeface="楷体_GB2312" pitchFamily="1" charset="-122"/>
              <a:ea typeface="楷体_GB2312" pitchFamily="1" charset="-122"/>
            </a:endParaRPr>
          </a:p>
          <a:p>
            <a:pPr lvl="1" eaLnBrk="1" hangingPunct="1">
              <a:lnSpc>
                <a:spcPct val="90000"/>
              </a:lnSpc>
            </a:pPr>
            <a:r>
              <a:rPr lang="zh-CN" altLang="en-US" sz="1800" dirty="0" smtClean="0">
                <a:latin typeface="楷体_GB2312" pitchFamily="1" charset="-122"/>
                <a:ea typeface="楷体_GB2312" pitchFamily="1" charset="-122"/>
              </a:rPr>
              <a:t>热</a:t>
            </a:r>
            <a:r>
              <a:rPr lang="zh-CN" altLang="en-US" sz="1800" dirty="0">
                <a:latin typeface="楷体_GB2312" pitchFamily="1" charset="-122"/>
                <a:ea typeface="楷体_GB2312" pitchFamily="1" charset="-122"/>
              </a:rPr>
              <a:t>备份主机（机器）不做什么，只监视现役服务器。如果服务器失效，热备份主机会成为现役服务器。</a:t>
            </a:r>
          </a:p>
          <a:p>
            <a:pPr eaLnBrk="1" hangingPunct="1">
              <a:lnSpc>
                <a:spcPct val="90000"/>
              </a:lnSpc>
            </a:pPr>
            <a:r>
              <a:rPr lang="zh-CN" altLang="en-US" sz="2000" dirty="0">
                <a:solidFill>
                  <a:srgbClr val="C00000"/>
                </a:solidFill>
                <a:latin typeface="楷体_GB2312" pitchFamily="1" charset="-122"/>
                <a:ea typeface="楷体_GB2312" pitchFamily="1" charset="-122"/>
              </a:rPr>
              <a:t>对称集群</a:t>
            </a:r>
            <a:r>
              <a:rPr lang="zh-CN" altLang="en-US" sz="2000" dirty="0">
                <a:latin typeface="楷体_GB2312" pitchFamily="1" charset="-122"/>
                <a:ea typeface="楷体_GB2312" pitchFamily="1" charset="-122"/>
              </a:rPr>
              <a:t>（symmetric clustering）：两个或多个主机都运行应用程序，它们</a:t>
            </a:r>
            <a:r>
              <a:rPr lang="zh-CN" altLang="en-US" sz="2000" dirty="0">
                <a:solidFill>
                  <a:srgbClr val="7030A0"/>
                </a:solidFill>
                <a:latin typeface="楷体_GB2312" pitchFamily="1" charset="-122"/>
                <a:ea typeface="楷体_GB2312" pitchFamily="1" charset="-122"/>
              </a:rPr>
              <a:t>互相监视。</a:t>
            </a: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日期占位符 3">
            <a:extLst>
              <a:ext uri="{FF2B5EF4-FFF2-40B4-BE49-F238E27FC236}">
                <a16:creationId xmlns:a16="http://schemas.microsoft.com/office/drawing/2014/main" id="{62719995-EAA1-4956-A6B8-30FD0C178488}"/>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012332B1-3037-4DD3-9227-BB235C660A1B}"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a:latin typeface="Helvetica" panose="020B0604020202020204" pitchFamily="34" charset="0"/>
            </a:endParaRPr>
          </a:p>
        </p:txBody>
      </p:sp>
      <p:sp>
        <p:nvSpPr>
          <p:cNvPr id="152579" name="Rectangle 2">
            <a:extLst>
              <a:ext uri="{FF2B5EF4-FFF2-40B4-BE49-F238E27FC236}">
                <a16:creationId xmlns:a16="http://schemas.microsoft.com/office/drawing/2014/main" id="{F124D898-A105-41EC-88E6-134BCFB9654E}"/>
              </a:ext>
            </a:extLst>
          </p:cNvPr>
          <p:cNvSpPr>
            <a:spLocks noGrp="1"/>
          </p:cNvSpPr>
          <p:nvPr>
            <p:ph type="title" idx="4294967295"/>
          </p:nvPr>
        </p:nvSpPr>
        <p:spPr>
          <a:ln>
            <a:miter/>
          </a:ln>
        </p:spPr>
        <p:txBody>
          <a:bodyPr/>
          <a:lstStyle/>
          <a:p>
            <a:pPr eaLnBrk="1" hangingPunct="1">
              <a:defRPr/>
            </a:pPr>
            <a:r>
              <a:rPr lang="en-US" altLang="zh-CN" noProof="1">
                <a:effectLst>
                  <a:outerShdw blurRad="38100" dist="38100" dir="2700000">
                    <a:srgbClr val="C0C0C0"/>
                  </a:outerShdw>
                </a:effectLst>
              </a:rPr>
              <a:t> </a:t>
            </a:r>
          </a:p>
        </p:txBody>
      </p:sp>
      <p:sp>
        <p:nvSpPr>
          <p:cNvPr id="151556" name="Rectangle 3">
            <a:extLst>
              <a:ext uri="{FF2B5EF4-FFF2-40B4-BE49-F238E27FC236}">
                <a16:creationId xmlns:a16="http://schemas.microsoft.com/office/drawing/2014/main" id="{D3DF2AB2-3023-429C-83EF-78B25DE47C3C}"/>
              </a:ext>
            </a:extLst>
          </p:cNvPr>
          <p:cNvSpPr>
            <a:spLocks noGrp="1" noChangeArrowheads="1"/>
          </p:cNvSpPr>
          <p:nvPr>
            <p:ph type="body" idx="4294967295"/>
          </p:nvPr>
        </p:nvSpPr>
        <p:spPr>
          <a:xfrm>
            <a:off x="863600" y="1500912"/>
            <a:ext cx="7351712" cy="4483100"/>
          </a:xfrm>
        </p:spPr>
        <p:txBody>
          <a:bodyPr/>
          <a:lstStyle/>
          <a:p>
            <a:pPr eaLnBrk="1" hangingPunct="1"/>
            <a:r>
              <a:rPr lang="zh-CN" altLang="en-US" sz="2400" dirty="0">
                <a:latin typeface="楷体_GB2312" pitchFamily="1" charset="-122"/>
                <a:ea typeface="楷体_GB2312" pitchFamily="1" charset="-122"/>
              </a:rPr>
              <a:t>不管分布式计算机如何改善，绝大多数系统并不提供通用分布式文件系统</a:t>
            </a:r>
            <a:r>
              <a:rPr lang="zh-CN" altLang="en-US" sz="2400" dirty="0" smtClean="0">
                <a:latin typeface="楷体_GB2312" pitchFamily="1" charset="-122"/>
                <a:ea typeface="楷体_GB2312" pitchFamily="1" charset="-122"/>
              </a:rPr>
              <a:t>。</a:t>
            </a:r>
            <a:endParaRPr lang="en-US" altLang="zh-CN" sz="2400" dirty="0" smtClean="0">
              <a:latin typeface="楷体_GB2312" pitchFamily="1" charset="-122"/>
              <a:ea typeface="楷体_GB2312" pitchFamily="1" charset="-122"/>
            </a:endParaRPr>
          </a:p>
          <a:p>
            <a:pPr eaLnBrk="1" hangingPunct="1"/>
            <a:r>
              <a:rPr lang="zh-CN" altLang="en-US" sz="2400" dirty="0" smtClean="0">
                <a:latin typeface="楷体_GB2312" pitchFamily="1" charset="-122"/>
                <a:ea typeface="楷体_GB2312" pitchFamily="1" charset="-122"/>
              </a:rPr>
              <a:t>绝大多数</a:t>
            </a:r>
            <a:r>
              <a:rPr lang="zh-CN" altLang="en-US" sz="2400" dirty="0">
                <a:latin typeface="楷体_GB2312" pitchFamily="1" charset="-122"/>
                <a:ea typeface="楷体_GB2312" pitchFamily="1" charset="-122"/>
              </a:rPr>
              <a:t>集群不允许对磁盘上的数据进行共享访问</a:t>
            </a:r>
            <a:r>
              <a:rPr lang="zh-CN" altLang="en-US" sz="2400" dirty="0" smtClean="0">
                <a:latin typeface="楷体_GB2312" pitchFamily="1" charset="-122"/>
                <a:ea typeface="楷体_GB2312" pitchFamily="1" charset="-122"/>
              </a:rPr>
              <a:t>。</a:t>
            </a:r>
            <a:endParaRPr lang="en-US" altLang="zh-CN" sz="2400" dirty="0" smtClean="0">
              <a:latin typeface="楷体_GB2312" pitchFamily="1" charset="-122"/>
              <a:ea typeface="楷体_GB2312" pitchFamily="1" charset="-122"/>
            </a:endParaRPr>
          </a:p>
          <a:p>
            <a:pPr eaLnBrk="1" hangingPunct="1"/>
            <a:r>
              <a:rPr lang="zh-CN" altLang="en-US" sz="2400" dirty="0" smtClean="0">
                <a:latin typeface="楷体_GB2312" pitchFamily="1" charset="-122"/>
                <a:ea typeface="楷体_GB2312" pitchFamily="1" charset="-122"/>
              </a:rPr>
              <a:t>分布式</a:t>
            </a:r>
            <a:r>
              <a:rPr lang="zh-CN" altLang="en-US" sz="2400" dirty="0">
                <a:latin typeface="楷体_GB2312" pitchFamily="1" charset="-122"/>
                <a:ea typeface="楷体_GB2312" pitchFamily="1" charset="-122"/>
              </a:rPr>
              <a:t>文件系统必须提供对文件的访问控制和加锁，以确保不出现互为矛盾的操作</a:t>
            </a:r>
            <a:r>
              <a:rPr lang="zh-CN" altLang="en-US" sz="2400" dirty="0" smtClean="0">
                <a:latin typeface="楷体_GB2312" pitchFamily="1" charset="-122"/>
                <a:ea typeface="楷体_GB2312" pitchFamily="1" charset="-122"/>
              </a:rPr>
              <a:t>。</a:t>
            </a:r>
            <a:endParaRPr lang="en-US" altLang="zh-CN" sz="2400" dirty="0" smtClean="0">
              <a:latin typeface="楷体_GB2312" pitchFamily="1" charset="-122"/>
              <a:ea typeface="楷体_GB2312" pitchFamily="1" charset="-122"/>
            </a:endParaRPr>
          </a:p>
          <a:p>
            <a:pPr eaLnBrk="1" hangingPunct="1"/>
            <a:r>
              <a:rPr lang="zh-CN" altLang="en-US" sz="2400" dirty="0" smtClean="0">
                <a:latin typeface="楷体_GB2312" pitchFamily="1" charset="-122"/>
                <a:ea typeface="楷体_GB2312" pitchFamily="1" charset="-122"/>
              </a:rPr>
              <a:t>这种</a:t>
            </a:r>
            <a:r>
              <a:rPr lang="zh-CN" altLang="en-US" sz="2400" dirty="0">
                <a:latin typeface="楷体_GB2312" pitchFamily="1" charset="-122"/>
                <a:ea typeface="楷体_GB2312" pitchFamily="1" charset="-122"/>
              </a:rPr>
              <a:t>类型的服务通常称为分布式锁管理器（distributed lock manager, DLM）</a:t>
            </a:r>
          </a:p>
          <a:p>
            <a:pPr eaLnBrk="1" hangingPunct="1"/>
            <a:r>
              <a:rPr lang="zh-CN" altLang="en-US" sz="2400" dirty="0">
                <a:latin typeface="楷体_GB2312" pitchFamily="1" charset="-122"/>
                <a:ea typeface="楷体_GB2312" pitchFamily="1" charset="-122"/>
              </a:rPr>
              <a:t>全球集群</a:t>
            </a:r>
          </a:p>
        </p:txBody>
      </p:sp>
      <p:sp>
        <p:nvSpPr>
          <p:cNvPr id="151557" name="Rectangle 4">
            <a:extLst>
              <a:ext uri="{FF2B5EF4-FFF2-40B4-BE49-F238E27FC236}">
                <a16:creationId xmlns:a16="http://schemas.microsoft.com/office/drawing/2014/main" id="{F2832363-326E-44ED-9A79-3FBC801E9EC3}"/>
              </a:ext>
            </a:extLst>
          </p:cNvPr>
          <p:cNvSpPr>
            <a:spLocks noChangeArrowheads="1"/>
          </p:cNvSpPr>
          <p:nvPr/>
        </p:nvSpPr>
        <p:spPr bwMode="auto">
          <a:xfrm>
            <a:off x="611188" y="525463"/>
            <a:ext cx="702147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Wingdings" panose="05000000000000000000" pitchFamily="2" charset="2"/>
              <a:buNone/>
            </a:pPr>
            <a:r>
              <a:rPr lang="en-US" altLang="zh-CN" sz="4000" dirty="0">
                <a:solidFill>
                  <a:srgbClr val="0000FF"/>
                </a:solidFill>
                <a:latin typeface="华文行楷" panose="02010800040101010101" pitchFamily="2" charset="-122"/>
                <a:ea typeface="华文行楷" panose="02010800040101010101" pitchFamily="2" charset="-122"/>
              </a:rPr>
              <a:t>OS</a:t>
            </a:r>
            <a:r>
              <a:rPr lang="zh-CN" altLang="en-US" sz="4000" dirty="0">
                <a:solidFill>
                  <a:srgbClr val="0000FF"/>
                </a:solidFill>
                <a:latin typeface="华文行楷" panose="02010800040101010101" pitchFamily="2" charset="-122"/>
                <a:ea typeface="华文行楷" panose="02010800040101010101" pitchFamily="2" charset="-122"/>
              </a:rPr>
              <a:t>的发展过程</a:t>
            </a:r>
            <a:r>
              <a:rPr lang="en-US" altLang="zh-CN" sz="1800" dirty="0">
                <a:solidFill>
                  <a:srgbClr val="0000FF"/>
                </a:solidFill>
                <a:latin typeface="Helvetica" panose="020B0604020202020204" pitchFamily="34" charset="0"/>
                <a:ea typeface="华文行楷" panose="02010800040101010101" pitchFamily="2" charset="-122"/>
              </a:rPr>
              <a:t>—</a:t>
            </a:r>
            <a:r>
              <a:rPr lang="zh-CN" altLang="en-US" sz="2400" dirty="0">
                <a:solidFill>
                  <a:srgbClr val="7030A0"/>
                </a:solidFill>
                <a:latin typeface="华文行楷" panose="02010800040101010101" pitchFamily="2" charset="-122"/>
                <a:ea typeface="华文行楷" panose="02010800040101010101" pitchFamily="2" charset="-122"/>
              </a:rPr>
              <a:t>集群系统（</a:t>
            </a:r>
            <a:r>
              <a:rPr lang="en-US" altLang="zh-CN" sz="2400" dirty="0">
                <a:solidFill>
                  <a:srgbClr val="7030A0"/>
                </a:solidFill>
                <a:latin typeface="华文行楷" panose="02010800040101010101" pitchFamily="2" charset="-122"/>
                <a:ea typeface="华文行楷" panose="02010800040101010101" pitchFamily="2" charset="-122"/>
              </a:rPr>
              <a:t>clustered system</a:t>
            </a:r>
            <a:r>
              <a:rPr lang="zh-CN" altLang="en-US" sz="2400" dirty="0">
                <a:solidFill>
                  <a:srgbClr val="7030A0"/>
                </a:solidFill>
                <a:latin typeface="华文行楷" panose="02010800040101010101" pitchFamily="2" charset="-122"/>
                <a:ea typeface="华文行楷" panose="02010800040101010101" pitchFamily="2" charset="-122"/>
              </a:rPr>
              <a:t>）</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8" name="日期占位符 3">
            <a:extLst>
              <a:ext uri="{FF2B5EF4-FFF2-40B4-BE49-F238E27FC236}">
                <a16:creationId xmlns:a16="http://schemas.microsoft.com/office/drawing/2014/main" id="{1FF4A63C-6267-49CA-9EB0-73901AD74496}"/>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9F4454A3-854C-4944-9B11-28BAC8C95525}"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a:latin typeface="Helvetica" panose="020B0604020202020204" pitchFamily="34" charset="0"/>
            </a:endParaRPr>
          </a:p>
        </p:txBody>
      </p:sp>
      <p:sp>
        <p:nvSpPr>
          <p:cNvPr id="153603" name="Rectangle 2">
            <a:extLst>
              <a:ext uri="{FF2B5EF4-FFF2-40B4-BE49-F238E27FC236}">
                <a16:creationId xmlns:a16="http://schemas.microsoft.com/office/drawing/2014/main" id="{F49AD433-4533-40AA-A88A-86BCCD8DBB83}"/>
              </a:ext>
            </a:extLst>
          </p:cNvPr>
          <p:cNvSpPr>
            <a:spLocks noGrp="1"/>
          </p:cNvSpPr>
          <p:nvPr>
            <p:ph type="title" idx="4294967295"/>
          </p:nvPr>
        </p:nvSpPr>
        <p:spPr>
          <a:ln>
            <a:miter/>
          </a:ln>
        </p:spPr>
        <p:txBody>
          <a:bodyPr/>
          <a:lstStyle/>
          <a:p>
            <a:pPr eaLnBrk="1" hangingPunct="1">
              <a:defRPr/>
            </a:pPr>
            <a:r>
              <a:rPr lang="zh-CN" altLang="en-US" noProof="1">
                <a:effectLst>
                  <a:outerShdw blurRad="38100" dist="38100" dir="2700000">
                    <a:srgbClr val="C0C0C0"/>
                  </a:outerShdw>
                </a:effectLst>
              </a:rPr>
              <a:t>1.7 实时系统（real-time system）</a:t>
            </a:r>
          </a:p>
        </p:txBody>
      </p:sp>
      <p:sp>
        <p:nvSpPr>
          <p:cNvPr id="152580" name="Rectangle 3">
            <a:extLst>
              <a:ext uri="{FF2B5EF4-FFF2-40B4-BE49-F238E27FC236}">
                <a16:creationId xmlns:a16="http://schemas.microsoft.com/office/drawing/2014/main" id="{68213525-6A73-4B19-B449-808F5AE3756C}"/>
              </a:ext>
            </a:extLst>
          </p:cNvPr>
          <p:cNvSpPr>
            <a:spLocks noGrp="1" noChangeArrowheads="1"/>
          </p:cNvSpPr>
          <p:nvPr>
            <p:ph type="body" idx="4294967295"/>
          </p:nvPr>
        </p:nvSpPr>
        <p:spPr/>
        <p:txBody>
          <a:bodyPr/>
          <a:lstStyle/>
          <a:p>
            <a:pPr eaLnBrk="1" hangingPunct="1"/>
            <a:r>
              <a:rPr lang="zh-CN" altLang="en-US" sz="2400" dirty="0">
                <a:latin typeface="楷体_GB2312" pitchFamily="1" charset="-122"/>
                <a:ea typeface="楷体_GB2312" pitchFamily="1" charset="-122"/>
              </a:rPr>
              <a:t>当对处理器操作或数据流动有严格时间要求时，就需要使用实时系统。通常用于控制特定应用的设备</a:t>
            </a:r>
            <a:r>
              <a:rPr lang="zh-CN" altLang="en-US" sz="2400" dirty="0" smtClean="0">
                <a:latin typeface="楷体_GB2312" pitchFamily="1" charset="-122"/>
                <a:ea typeface="楷体_GB2312" pitchFamily="1" charset="-122"/>
              </a:rPr>
              <a:t>。</a:t>
            </a:r>
            <a:endParaRPr lang="en-US" altLang="zh-CN" sz="2400" dirty="0" smtClean="0">
              <a:latin typeface="楷体_GB2312" pitchFamily="1" charset="-122"/>
              <a:ea typeface="楷体_GB2312" pitchFamily="1" charset="-122"/>
            </a:endParaRPr>
          </a:p>
          <a:p>
            <a:pPr eaLnBrk="1" hangingPunct="1"/>
            <a:r>
              <a:rPr lang="zh-CN" altLang="en-US" sz="2400" dirty="0" smtClean="0">
                <a:latin typeface="楷体_GB2312" pitchFamily="1" charset="-122"/>
                <a:ea typeface="楷体_GB2312" pitchFamily="1" charset="-122"/>
              </a:rPr>
              <a:t>如</a:t>
            </a:r>
            <a:r>
              <a:rPr lang="zh-CN" altLang="en-US" sz="2400" dirty="0">
                <a:latin typeface="楷体_GB2312" pitchFamily="1" charset="-122"/>
                <a:ea typeface="楷体_GB2312" pitchFamily="1" charset="-122"/>
              </a:rPr>
              <a:t>控制科学实验，医疗成像系统，工业控制系统等等</a:t>
            </a:r>
          </a:p>
          <a:p>
            <a:pPr eaLnBrk="1" hangingPunct="1"/>
            <a:r>
              <a:rPr lang="zh-CN" altLang="en-US" sz="2400" dirty="0">
                <a:latin typeface="楷体_GB2312" pitchFamily="1" charset="-122"/>
                <a:ea typeface="楷体_GB2312" pitchFamily="1" charset="-122"/>
              </a:rPr>
              <a:t>实时系统有明确和固定的时间约束。</a:t>
            </a:r>
          </a:p>
          <a:p>
            <a:pPr eaLnBrk="1" hangingPunct="1"/>
            <a:r>
              <a:rPr lang="zh-CN" altLang="en-US" sz="2400" dirty="0">
                <a:latin typeface="楷体_GB2312" pitchFamily="1" charset="-122"/>
                <a:ea typeface="楷体_GB2312" pitchFamily="1" charset="-122"/>
              </a:rPr>
              <a:t>实时系统</a:t>
            </a:r>
            <a:r>
              <a:rPr lang="zh-CN" altLang="en-US" sz="2400" dirty="0" smtClean="0">
                <a:latin typeface="楷体_GB2312" pitchFamily="1" charset="-122"/>
                <a:ea typeface="楷体_GB2312" pitchFamily="1" charset="-122"/>
              </a:rPr>
              <a:t>分为</a:t>
            </a:r>
            <a:endParaRPr lang="en-US" altLang="zh-CN" sz="2400" dirty="0" smtClean="0">
              <a:latin typeface="楷体_GB2312" pitchFamily="1" charset="-122"/>
              <a:ea typeface="楷体_GB2312" pitchFamily="1" charset="-122"/>
            </a:endParaRPr>
          </a:p>
          <a:p>
            <a:pPr lvl="1" eaLnBrk="1" hangingPunct="1"/>
            <a:r>
              <a:rPr lang="zh-CN" altLang="en-US" sz="2000" dirty="0" smtClean="0">
                <a:solidFill>
                  <a:srgbClr val="7030A0"/>
                </a:solidFill>
                <a:latin typeface="楷体_GB2312" pitchFamily="1" charset="-122"/>
                <a:ea typeface="楷体_GB2312" pitchFamily="1" charset="-122"/>
              </a:rPr>
              <a:t>硬实时系统</a:t>
            </a:r>
            <a:endParaRPr lang="en-US" altLang="zh-CN" sz="2000" dirty="0" smtClean="0">
              <a:solidFill>
                <a:srgbClr val="7030A0"/>
              </a:solidFill>
              <a:latin typeface="楷体_GB2312" pitchFamily="1" charset="-122"/>
              <a:ea typeface="楷体_GB2312" pitchFamily="1" charset="-122"/>
            </a:endParaRPr>
          </a:p>
          <a:p>
            <a:pPr lvl="1" eaLnBrk="1" hangingPunct="1"/>
            <a:r>
              <a:rPr lang="zh-CN" altLang="en-US" sz="2000" dirty="0" smtClean="0">
                <a:solidFill>
                  <a:srgbClr val="7030A0"/>
                </a:solidFill>
                <a:latin typeface="楷体_GB2312" pitchFamily="1" charset="-122"/>
                <a:ea typeface="楷体_GB2312" pitchFamily="1" charset="-122"/>
              </a:rPr>
              <a:t>软实时系统</a:t>
            </a:r>
            <a:endParaRPr lang="zh-CN" altLang="en-US" sz="2000" dirty="0">
              <a:latin typeface="楷体_GB2312" pitchFamily="1" charset="-122"/>
              <a:ea typeface="楷体_GB2312" pitchFamily="1" charset="-122"/>
            </a:endParaRPr>
          </a:p>
          <a:p>
            <a:pPr eaLnBrk="1" hangingPunct="1"/>
            <a:endParaRPr lang="zh-CN" altLang="en-US" sz="2400" dirty="0">
              <a:latin typeface="楷体_GB2312" pitchFamily="1" charset="-122"/>
              <a:ea typeface="楷体_GB2312" pitchFamily="1" charset="-122"/>
            </a:endParaRP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02" name="日期占位符 3">
            <a:extLst>
              <a:ext uri="{FF2B5EF4-FFF2-40B4-BE49-F238E27FC236}">
                <a16:creationId xmlns:a16="http://schemas.microsoft.com/office/drawing/2014/main" id="{BC402F7D-FEEA-419E-8214-97F2B93DF14D}"/>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55181BE9-9D05-442E-A36F-5A262974B681}"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a:latin typeface="Helvetica" panose="020B0604020202020204" pitchFamily="34" charset="0"/>
            </a:endParaRPr>
          </a:p>
        </p:txBody>
      </p:sp>
      <p:sp>
        <p:nvSpPr>
          <p:cNvPr id="154627" name="Rectangle 2">
            <a:extLst>
              <a:ext uri="{FF2B5EF4-FFF2-40B4-BE49-F238E27FC236}">
                <a16:creationId xmlns:a16="http://schemas.microsoft.com/office/drawing/2014/main" id="{63926C87-183F-40A2-89E4-57D73D5755F6}"/>
              </a:ext>
            </a:extLst>
          </p:cNvPr>
          <p:cNvSpPr>
            <a:spLocks noGrp="1"/>
          </p:cNvSpPr>
          <p:nvPr>
            <p:ph type="title" idx="4294967295"/>
          </p:nvPr>
        </p:nvSpPr>
        <p:spPr>
          <a:ln>
            <a:miter/>
          </a:ln>
        </p:spPr>
        <p:txBody>
          <a:bodyPr/>
          <a:lstStyle/>
          <a:p>
            <a:pPr eaLnBrk="1" hangingPunct="1">
              <a:defRPr/>
            </a:pPr>
            <a:r>
              <a:rPr lang="zh-CN" altLang="en-US" noProof="1">
                <a:effectLst>
                  <a:outerShdw blurRad="38100" dist="38100" dir="2700000">
                    <a:srgbClr val="C0C0C0"/>
                  </a:outerShdw>
                </a:effectLst>
              </a:rPr>
              <a:t>实时系统</a:t>
            </a:r>
          </a:p>
        </p:txBody>
      </p:sp>
      <p:sp>
        <p:nvSpPr>
          <p:cNvPr id="153604" name="Rectangle 3">
            <a:extLst>
              <a:ext uri="{FF2B5EF4-FFF2-40B4-BE49-F238E27FC236}">
                <a16:creationId xmlns:a16="http://schemas.microsoft.com/office/drawing/2014/main" id="{F6446C49-2F08-47E2-BCBB-478936A1840F}"/>
              </a:ext>
            </a:extLst>
          </p:cNvPr>
          <p:cNvSpPr>
            <a:spLocks noGrp="1" noChangeArrowheads="1"/>
          </p:cNvSpPr>
          <p:nvPr>
            <p:ph type="body" idx="4294967295"/>
          </p:nvPr>
        </p:nvSpPr>
        <p:spPr/>
        <p:txBody>
          <a:bodyPr/>
          <a:lstStyle/>
          <a:p>
            <a:pPr eaLnBrk="1" hangingPunct="1"/>
            <a:r>
              <a:rPr lang="zh-CN" altLang="en-US" sz="2400" dirty="0">
                <a:solidFill>
                  <a:srgbClr val="7030A0"/>
                </a:solidFill>
                <a:latin typeface="楷体_GB2312" pitchFamily="1" charset="-122"/>
                <a:ea typeface="楷体_GB2312" pitchFamily="1" charset="-122"/>
              </a:rPr>
              <a:t>硬实时系统</a:t>
            </a:r>
            <a:r>
              <a:rPr lang="zh-CN" altLang="en-US" sz="2400" dirty="0">
                <a:latin typeface="楷体_GB2312" pitchFamily="1" charset="-122"/>
                <a:ea typeface="楷体_GB2312" pitchFamily="1" charset="-122"/>
              </a:rPr>
              <a:t>（hard real-time system）保证关键任务按时完成</a:t>
            </a:r>
          </a:p>
          <a:p>
            <a:pPr lvl="1" eaLnBrk="1" hangingPunct="1"/>
            <a:r>
              <a:rPr lang="zh-CN" altLang="en-US" sz="2000" dirty="0">
                <a:latin typeface="楷体_GB2312" pitchFamily="1" charset="-122"/>
                <a:ea typeface="楷体_GB2312" pitchFamily="1" charset="-122"/>
              </a:rPr>
              <a:t>对系统内所有延迟都有限制，包括从获取存储数据到要求操作系统完成任何操作的请求。通常只有少量或根本没有使用任何类型的辅助存储器，数据通常存在短期存储器或ROM中。</a:t>
            </a:r>
          </a:p>
          <a:p>
            <a:pPr lvl="1" eaLnBrk="1" hangingPunct="1"/>
            <a:r>
              <a:rPr lang="zh-CN" altLang="en-US" sz="2000" dirty="0">
                <a:latin typeface="楷体_GB2312" pitchFamily="1" charset="-122"/>
                <a:ea typeface="楷体_GB2312" pitchFamily="1" charset="-122"/>
              </a:rPr>
              <a:t>硬实时系统没有绝大多数高级操作系统的功能，这是因为这些功能常常将用户与硬件分开，导致难以估计操作所需时间。因此，硬实时系统与分时操作系统的操作相矛盾，两者不能混合使用。</a:t>
            </a:r>
          </a:p>
          <a:p>
            <a:pPr eaLnBrk="1" hangingPunct="1"/>
            <a:endParaRPr lang="zh-CN" altLang="en-US" sz="2600" dirty="0">
              <a:latin typeface="楷体_GB2312" pitchFamily="1" charset="-122"/>
              <a:ea typeface="楷体_GB2312" pitchFamily="1" charset="-122"/>
            </a:endParaRP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6" name="日期占位符 3">
            <a:extLst>
              <a:ext uri="{FF2B5EF4-FFF2-40B4-BE49-F238E27FC236}">
                <a16:creationId xmlns:a16="http://schemas.microsoft.com/office/drawing/2014/main" id="{F9B7DDE7-8960-42E6-8F18-F9739438A949}"/>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1611C6D5-76C7-4BD1-B6C7-63B8E52FB3BE}"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a:latin typeface="Helvetica" panose="020B0604020202020204" pitchFamily="34" charset="0"/>
            </a:endParaRPr>
          </a:p>
        </p:txBody>
      </p:sp>
      <p:sp>
        <p:nvSpPr>
          <p:cNvPr id="155651" name="Rectangle 2">
            <a:extLst>
              <a:ext uri="{FF2B5EF4-FFF2-40B4-BE49-F238E27FC236}">
                <a16:creationId xmlns:a16="http://schemas.microsoft.com/office/drawing/2014/main" id="{C80F2603-91B3-4DD6-8BCB-613E70D531A6}"/>
              </a:ext>
            </a:extLst>
          </p:cNvPr>
          <p:cNvSpPr>
            <a:spLocks noGrp="1"/>
          </p:cNvSpPr>
          <p:nvPr>
            <p:ph type="title" idx="4294967295"/>
          </p:nvPr>
        </p:nvSpPr>
        <p:spPr>
          <a:ln>
            <a:miter/>
          </a:ln>
        </p:spPr>
        <p:txBody>
          <a:bodyPr/>
          <a:lstStyle/>
          <a:p>
            <a:pPr eaLnBrk="1" hangingPunct="1">
              <a:defRPr/>
            </a:pPr>
            <a:r>
              <a:rPr lang="zh-CN" altLang="en-US" noProof="1">
                <a:effectLst>
                  <a:outerShdw blurRad="38100" dist="38100" dir="2700000">
                    <a:srgbClr val="C0C0C0"/>
                  </a:outerShdw>
                </a:effectLst>
              </a:rPr>
              <a:t>实时系统</a:t>
            </a:r>
          </a:p>
        </p:txBody>
      </p:sp>
      <p:sp>
        <p:nvSpPr>
          <p:cNvPr id="154628" name="Rectangle 3">
            <a:extLst>
              <a:ext uri="{FF2B5EF4-FFF2-40B4-BE49-F238E27FC236}">
                <a16:creationId xmlns:a16="http://schemas.microsoft.com/office/drawing/2014/main" id="{4EFFBC3C-B4E1-434D-AB44-DB68DF4415E8}"/>
              </a:ext>
            </a:extLst>
          </p:cNvPr>
          <p:cNvSpPr>
            <a:spLocks noGrp="1" noChangeArrowheads="1"/>
          </p:cNvSpPr>
          <p:nvPr>
            <p:ph type="body" idx="4294967295"/>
          </p:nvPr>
        </p:nvSpPr>
        <p:spPr/>
        <p:txBody>
          <a:bodyPr/>
          <a:lstStyle/>
          <a:p>
            <a:pPr eaLnBrk="1" hangingPunct="1"/>
            <a:r>
              <a:rPr lang="zh-CN" altLang="en-US" sz="2400" dirty="0">
                <a:solidFill>
                  <a:srgbClr val="7030A0"/>
                </a:solidFill>
                <a:latin typeface="楷体_GB2312" pitchFamily="1" charset="-122"/>
                <a:ea typeface="楷体_GB2312" pitchFamily="1" charset="-122"/>
              </a:rPr>
              <a:t>软实时系统（</a:t>
            </a:r>
            <a:r>
              <a:rPr lang="zh-CN" altLang="en-US" sz="2400" dirty="0">
                <a:latin typeface="楷体_GB2312" pitchFamily="1" charset="-122"/>
                <a:ea typeface="楷体_GB2312" pitchFamily="1" charset="-122"/>
              </a:rPr>
              <a:t>soft real-time system）</a:t>
            </a:r>
          </a:p>
          <a:p>
            <a:pPr lvl="1" eaLnBrk="1" hangingPunct="1"/>
            <a:r>
              <a:rPr lang="zh-CN" altLang="en-US" sz="2000" dirty="0">
                <a:latin typeface="楷体_GB2312" pitchFamily="1" charset="-122"/>
                <a:ea typeface="楷体_GB2312" pitchFamily="1" charset="-122"/>
              </a:rPr>
              <a:t>关键实时任务的优先级要高于其他任务的优先级，且在完成之前能保持其高优先级。与硬实时系统一样，需要限制操作系统内核的延迟：实时任务不能无休止地等待内核来执行它。</a:t>
            </a:r>
          </a:p>
          <a:p>
            <a:pPr lvl="1" eaLnBrk="1" hangingPunct="1"/>
            <a:r>
              <a:rPr lang="zh-CN" altLang="en-US" sz="2000" dirty="0">
                <a:latin typeface="楷体_GB2312" pitchFamily="1" charset="-122"/>
                <a:ea typeface="楷体_GB2312" pitchFamily="1" charset="-122"/>
              </a:rPr>
              <a:t>可以与分时系统集成在一起</a:t>
            </a:r>
          </a:p>
          <a:p>
            <a:pPr lvl="1" eaLnBrk="1" hangingPunct="1"/>
            <a:r>
              <a:rPr lang="zh-CN" altLang="en-US" sz="2000" dirty="0">
                <a:latin typeface="楷体_GB2312" pitchFamily="1" charset="-122"/>
                <a:ea typeface="楷体_GB2312" pitchFamily="1" charset="-122"/>
              </a:rPr>
              <a:t>在那些需要快速响应时间的应用程序（如多媒体、虚拟现实）中是非常有用的。</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6" name="日期占位符 3">
            <a:extLst>
              <a:ext uri="{FF2B5EF4-FFF2-40B4-BE49-F238E27FC236}">
                <a16:creationId xmlns:a16="http://schemas.microsoft.com/office/drawing/2014/main" id="{F9B7DDE7-8960-42E6-8F18-F9739438A949}"/>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1611C6D5-76C7-4BD1-B6C7-63B8E52FB3BE}"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a:latin typeface="Helvetica" panose="020B0604020202020204" pitchFamily="34" charset="0"/>
            </a:endParaRPr>
          </a:p>
        </p:txBody>
      </p:sp>
      <p:sp>
        <p:nvSpPr>
          <p:cNvPr id="155651" name="Rectangle 2">
            <a:extLst>
              <a:ext uri="{FF2B5EF4-FFF2-40B4-BE49-F238E27FC236}">
                <a16:creationId xmlns:a16="http://schemas.microsoft.com/office/drawing/2014/main" id="{C80F2603-91B3-4DD6-8BCB-613E70D531A6}"/>
              </a:ext>
            </a:extLst>
          </p:cNvPr>
          <p:cNvSpPr>
            <a:spLocks noGrp="1"/>
          </p:cNvSpPr>
          <p:nvPr>
            <p:ph type="title" idx="4294967295"/>
          </p:nvPr>
        </p:nvSpPr>
        <p:spPr>
          <a:ln>
            <a:miter/>
          </a:ln>
        </p:spPr>
        <p:txBody>
          <a:bodyPr/>
          <a:lstStyle/>
          <a:p>
            <a:pPr eaLnBrk="1" hangingPunct="1">
              <a:defRPr/>
            </a:pPr>
            <a:r>
              <a:rPr lang="zh-CN" altLang="en-US" noProof="1" smtClean="0">
                <a:effectLst>
                  <a:outerShdw blurRad="38100" dist="38100" dir="2700000">
                    <a:srgbClr val="C0C0C0"/>
                  </a:outerShdw>
                </a:effectLst>
              </a:rPr>
              <a:t>讨论：</a:t>
            </a:r>
            <a:r>
              <a:rPr lang="en-US" altLang="zh-CN" noProof="1" smtClean="0">
                <a:effectLst>
                  <a:outerShdw blurRad="38100" dist="38100" dir="2700000">
                    <a:srgbClr val="C0C0C0"/>
                  </a:outerShdw>
                </a:effectLst>
              </a:rPr>
              <a:t>Windows</a:t>
            </a:r>
            <a:r>
              <a:rPr lang="zh-CN" altLang="en-US" noProof="1" smtClean="0">
                <a:effectLst>
                  <a:outerShdw blurRad="38100" dist="38100" dir="2700000">
                    <a:srgbClr val="C0C0C0"/>
                  </a:outerShdw>
                </a:effectLst>
              </a:rPr>
              <a:t>对实时系统的支持</a:t>
            </a:r>
            <a:endParaRPr lang="zh-CN" altLang="en-US" noProof="1">
              <a:effectLst>
                <a:outerShdw blurRad="38100" dist="38100" dir="2700000">
                  <a:srgbClr val="C0C0C0"/>
                </a:outerShdw>
              </a:effectLst>
            </a:endParaRPr>
          </a:p>
        </p:txBody>
      </p:sp>
      <p:sp>
        <p:nvSpPr>
          <p:cNvPr id="154628" name="Rectangle 3">
            <a:extLst>
              <a:ext uri="{FF2B5EF4-FFF2-40B4-BE49-F238E27FC236}">
                <a16:creationId xmlns:a16="http://schemas.microsoft.com/office/drawing/2014/main" id="{4EFFBC3C-B4E1-434D-AB44-DB68DF4415E8}"/>
              </a:ext>
            </a:extLst>
          </p:cNvPr>
          <p:cNvSpPr>
            <a:spLocks noGrp="1" noChangeArrowheads="1"/>
          </p:cNvSpPr>
          <p:nvPr>
            <p:ph type="body" idx="4294967295"/>
          </p:nvPr>
        </p:nvSpPr>
        <p:spPr/>
        <p:txBody>
          <a:bodyPr/>
          <a:lstStyle/>
          <a:p>
            <a:pPr eaLnBrk="1" hangingPunct="1"/>
            <a:endParaRPr lang="zh-CN" altLang="en-US" sz="2000" dirty="0">
              <a:latin typeface="楷体_GB2312" pitchFamily="1" charset="-122"/>
              <a:ea typeface="楷体_GB2312" pitchFamily="1" charset="-122"/>
            </a:endParaRPr>
          </a:p>
        </p:txBody>
      </p:sp>
      <p:pic>
        <p:nvPicPr>
          <p:cNvPr id="2" name="图片 1"/>
          <p:cNvPicPr>
            <a:picLocks noChangeAspect="1"/>
          </p:cNvPicPr>
          <p:nvPr/>
        </p:nvPicPr>
        <p:blipFill>
          <a:blip r:embed="rId2"/>
          <a:stretch>
            <a:fillRect/>
          </a:stretch>
        </p:blipFill>
        <p:spPr>
          <a:xfrm>
            <a:off x="685800" y="1323975"/>
            <a:ext cx="3140364" cy="4086802"/>
          </a:xfrm>
          <a:prstGeom prst="rect">
            <a:avLst/>
          </a:prstGeom>
        </p:spPr>
      </p:pic>
      <p:pic>
        <p:nvPicPr>
          <p:cNvPr id="3" name="图片 2"/>
          <p:cNvPicPr>
            <a:picLocks noChangeAspect="1"/>
          </p:cNvPicPr>
          <p:nvPr/>
        </p:nvPicPr>
        <p:blipFill>
          <a:blip r:embed="rId3"/>
          <a:stretch>
            <a:fillRect/>
          </a:stretch>
        </p:blipFill>
        <p:spPr>
          <a:xfrm>
            <a:off x="5010511" y="1282700"/>
            <a:ext cx="3505416" cy="4483100"/>
          </a:xfrm>
          <a:prstGeom prst="rect">
            <a:avLst/>
          </a:prstGeom>
        </p:spPr>
      </p:pic>
    </p:spTree>
    <p:extLst>
      <p:ext uri="{BB962C8B-B14F-4D97-AF65-F5344CB8AC3E}">
        <p14:creationId xmlns:p14="http://schemas.microsoft.com/office/powerpoint/2010/main" val="2565877708"/>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0" name="日期占位符 3">
            <a:extLst>
              <a:ext uri="{FF2B5EF4-FFF2-40B4-BE49-F238E27FC236}">
                <a16:creationId xmlns:a16="http://schemas.microsoft.com/office/drawing/2014/main" id="{73FE0902-6DCD-4CE5-9AD4-94195CBC662E}"/>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56D5B83D-1512-4D59-9C5D-2E79A4094EC0}"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a:latin typeface="Helvetica" panose="020B0604020202020204" pitchFamily="34" charset="0"/>
            </a:endParaRPr>
          </a:p>
        </p:txBody>
      </p:sp>
      <p:sp>
        <p:nvSpPr>
          <p:cNvPr id="156675" name="Rectangle 2">
            <a:extLst>
              <a:ext uri="{FF2B5EF4-FFF2-40B4-BE49-F238E27FC236}">
                <a16:creationId xmlns:a16="http://schemas.microsoft.com/office/drawing/2014/main" id="{F194B28B-DB6E-4973-B8E2-683C6B5B3DE4}"/>
              </a:ext>
            </a:extLst>
          </p:cNvPr>
          <p:cNvSpPr>
            <a:spLocks noGrp="1"/>
          </p:cNvSpPr>
          <p:nvPr>
            <p:ph type="title" idx="4294967295"/>
          </p:nvPr>
        </p:nvSpPr>
        <p:spPr>
          <a:ln>
            <a:miter/>
          </a:ln>
        </p:spPr>
        <p:txBody>
          <a:bodyPr/>
          <a:lstStyle/>
          <a:p>
            <a:pPr eaLnBrk="1" hangingPunct="1">
              <a:defRPr/>
            </a:pPr>
            <a:r>
              <a:rPr lang="zh-CN" altLang="en-US" dirty="0"/>
              <a:t>嵌入式</a:t>
            </a:r>
            <a:r>
              <a:rPr lang="zh-CN" altLang="en-US" dirty="0" smtClean="0"/>
              <a:t>操作系统（</a:t>
            </a:r>
            <a:r>
              <a:rPr lang="en-US" altLang="zh-CN" dirty="0" smtClean="0"/>
              <a:t>EOS</a:t>
            </a:r>
            <a:r>
              <a:rPr lang="zh-CN" altLang="en-US" dirty="0" smtClean="0"/>
              <a:t>）</a:t>
            </a:r>
            <a:endParaRPr lang="zh-CN" altLang="en-US" noProof="1">
              <a:effectLst>
                <a:outerShdw blurRad="38100" dist="38100" dir="2700000">
                  <a:srgbClr val="C0C0C0"/>
                </a:outerShdw>
              </a:effectLst>
            </a:endParaRPr>
          </a:p>
        </p:txBody>
      </p:sp>
      <p:sp>
        <p:nvSpPr>
          <p:cNvPr id="155652" name="Rectangle 3">
            <a:extLst>
              <a:ext uri="{FF2B5EF4-FFF2-40B4-BE49-F238E27FC236}">
                <a16:creationId xmlns:a16="http://schemas.microsoft.com/office/drawing/2014/main" id="{B3C793C4-AE44-4A9D-9FC8-D9DB54E55292}"/>
              </a:ext>
            </a:extLst>
          </p:cNvPr>
          <p:cNvSpPr>
            <a:spLocks noGrp="1" noChangeArrowheads="1"/>
          </p:cNvSpPr>
          <p:nvPr>
            <p:ph type="body" idx="4294967295"/>
          </p:nvPr>
        </p:nvSpPr>
        <p:spPr/>
        <p:txBody>
          <a:bodyPr/>
          <a:lstStyle/>
          <a:p>
            <a:pPr eaLnBrk="1" hangingPunct="1"/>
            <a:r>
              <a:rPr lang="zh-CN" altLang="en-US" sz="2000" dirty="0" smtClean="0">
                <a:solidFill>
                  <a:srgbClr val="C00000"/>
                </a:solidFill>
              </a:rPr>
              <a:t>典型代表：</a:t>
            </a:r>
            <a:r>
              <a:rPr lang="en-US" altLang="zh-CN" sz="2000" dirty="0" smtClean="0">
                <a:solidFill>
                  <a:srgbClr val="C00000"/>
                </a:solidFill>
              </a:rPr>
              <a:t>Android</a:t>
            </a:r>
            <a:r>
              <a:rPr lang="en-US" altLang="zh-CN" sz="2000" dirty="0">
                <a:solidFill>
                  <a:srgbClr val="C00000"/>
                </a:solidFill>
              </a:rPr>
              <a:t> </a:t>
            </a:r>
          </a:p>
          <a:p>
            <a:pPr eaLnBrk="1" hangingPunct="1"/>
            <a:r>
              <a:rPr lang="zh-CN" altLang="en-US" sz="2000" dirty="0" smtClean="0"/>
              <a:t>嵌入式操作系统</a:t>
            </a:r>
            <a:endParaRPr lang="en-US" altLang="zh-CN" sz="2000" dirty="0" smtClean="0"/>
          </a:p>
          <a:p>
            <a:pPr lvl="1" eaLnBrk="1" hangingPunct="1"/>
            <a:r>
              <a:rPr lang="en-US" altLang="zh-CN" sz="1800" dirty="0" smtClean="0"/>
              <a:t>Embedded </a:t>
            </a:r>
            <a:r>
              <a:rPr lang="en-US" altLang="zh-CN" sz="1800" dirty="0"/>
              <a:t>Operating </a:t>
            </a:r>
            <a:r>
              <a:rPr lang="en-US" altLang="zh-CN" sz="1800" dirty="0" smtClean="0"/>
              <a:t>System</a:t>
            </a:r>
            <a:r>
              <a:rPr lang="zh-CN" altLang="en-US" sz="1800" dirty="0" smtClean="0"/>
              <a:t>（</a:t>
            </a:r>
            <a:r>
              <a:rPr lang="en-US" altLang="zh-CN" sz="1800" dirty="0" smtClean="0"/>
              <a:t>EOS</a:t>
            </a:r>
            <a:r>
              <a:rPr lang="zh-CN" altLang="en-US" sz="1800" dirty="0" smtClean="0"/>
              <a:t>）</a:t>
            </a:r>
            <a:endParaRPr lang="en-US" altLang="zh-CN" sz="1800" dirty="0" smtClean="0"/>
          </a:p>
          <a:p>
            <a:pPr lvl="1" eaLnBrk="1" hangingPunct="1"/>
            <a:r>
              <a:rPr lang="en-US" altLang="zh-CN" sz="1800" dirty="0"/>
              <a:t>20</a:t>
            </a:r>
            <a:r>
              <a:rPr lang="zh-CN" altLang="en-US" sz="1800" dirty="0"/>
              <a:t>世纪</a:t>
            </a:r>
            <a:r>
              <a:rPr lang="en-US" altLang="zh-CN" sz="1800" dirty="0"/>
              <a:t>60</a:t>
            </a:r>
            <a:r>
              <a:rPr lang="zh-CN" altLang="en-US" sz="1800" dirty="0"/>
              <a:t>年代</a:t>
            </a:r>
            <a:r>
              <a:rPr lang="zh-CN" altLang="en-US" sz="1800" dirty="0" smtClean="0"/>
              <a:t>，嵌入式系统的概念就用于</a:t>
            </a:r>
            <a:r>
              <a:rPr lang="zh-CN" altLang="en-US" sz="1800" dirty="0" smtClean="0">
                <a:solidFill>
                  <a:srgbClr val="7030A0"/>
                </a:solidFill>
              </a:rPr>
              <a:t>控制电子</a:t>
            </a:r>
            <a:r>
              <a:rPr lang="zh-CN" altLang="en-US" sz="1800" dirty="0">
                <a:solidFill>
                  <a:srgbClr val="7030A0"/>
                </a:solidFill>
              </a:rPr>
              <a:t>机械电话</a:t>
            </a:r>
            <a:r>
              <a:rPr lang="zh-CN" altLang="en-US" sz="1800" dirty="0" smtClean="0">
                <a:solidFill>
                  <a:srgbClr val="7030A0"/>
                </a:solidFill>
              </a:rPr>
              <a:t>交换</a:t>
            </a:r>
            <a:r>
              <a:rPr lang="zh-CN" altLang="en-US" sz="1800" dirty="0" smtClean="0"/>
              <a:t>，</a:t>
            </a:r>
            <a:r>
              <a:rPr lang="zh-CN" altLang="en-US" sz="1800" dirty="0"/>
              <a:t>当时被称为“</a:t>
            </a:r>
            <a:r>
              <a:rPr lang="zh-CN" altLang="en-US" sz="1800" dirty="0">
                <a:solidFill>
                  <a:srgbClr val="0070C0"/>
                </a:solidFill>
              </a:rPr>
              <a:t>存储式程序控制系统</a:t>
            </a:r>
            <a:r>
              <a:rPr lang="zh-CN" altLang="en-US" sz="1800" dirty="0"/>
              <a:t>”（</a:t>
            </a:r>
            <a:r>
              <a:rPr lang="en-US" altLang="zh-CN" sz="1800" dirty="0"/>
              <a:t>Stored Program Control</a:t>
            </a:r>
            <a:r>
              <a:rPr lang="zh-CN" altLang="en-US" sz="1800" dirty="0" smtClean="0"/>
              <a:t>）</a:t>
            </a:r>
            <a:endParaRPr lang="en-US" altLang="zh-CN" sz="1800" dirty="0" smtClean="0"/>
          </a:p>
          <a:p>
            <a:pPr eaLnBrk="1" hangingPunct="1"/>
            <a:r>
              <a:rPr lang="zh-CN" altLang="en-US" sz="2000" dirty="0" smtClean="0"/>
              <a:t>嵌入式系统的</a:t>
            </a:r>
            <a:r>
              <a:rPr lang="zh-CN" altLang="en-US" sz="2000" dirty="0"/>
              <a:t>真正发展是在微处理器问世</a:t>
            </a:r>
            <a:r>
              <a:rPr lang="zh-CN" altLang="en-US" sz="2000" dirty="0" smtClean="0"/>
              <a:t>之后</a:t>
            </a:r>
            <a:endParaRPr lang="en-US" altLang="zh-CN" sz="2000" dirty="0" smtClean="0"/>
          </a:p>
          <a:p>
            <a:pPr lvl="1" eaLnBrk="1" hangingPunct="1"/>
            <a:r>
              <a:rPr lang="en-US" altLang="zh-CN" sz="1800" dirty="0">
                <a:solidFill>
                  <a:srgbClr val="C00000"/>
                </a:solidFill>
              </a:rPr>
              <a:t>1971</a:t>
            </a:r>
            <a:r>
              <a:rPr lang="zh-CN" altLang="en-US" sz="1800" dirty="0">
                <a:solidFill>
                  <a:srgbClr val="C00000"/>
                </a:solidFill>
              </a:rPr>
              <a:t>年</a:t>
            </a:r>
            <a:r>
              <a:rPr lang="en-US" altLang="zh-CN" sz="1800" dirty="0">
                <a:solidFill>
                  <a:srgbClr val="C00000"/>
                </a:solidFill>
              </a:rPr>
              <a:t>11</a:t>
            </a:r>
            <a:r>
              <a:rPr lang="zh-CN" altLang="en-US" sz="1800" dirty="0">
                <a:solidFill>
                  <a:srgbClr val="C00000"/>
                </a:solidFill>
              </a:rPr>
              <a:t>月</a:t>
            </a:r>
            <a:r>
              <a:rPr lang="zh-CN" altLang="en-US" sz="1800" dirty="0"/>
              <a:t>，</a:t>
            </a:r>
            <a:r>
              <a:rPr lang="en-US" altLang="zh-CN" sz="1800" dirty="0"/>
              <a:t>Intel</a:t>
            </a:r>
            <a:r>
              <a:rPr lang="zh-CN" altLang="en-US" sz="1800" dirty="0" smtClean="0"/>
              <a:t>公司推出</a:t>
            </a:r>
            <a:r>
              <a:rPr lang="zh-CN" altLang="en-US" sz="1800" dirty="0"/>
              <a:t>了第一款微处理器</a:t>
            </a:r>
            <a:r>
              <a:rPr lang="en-US" altLang="zh-CN" sz="1800" dirty="0">
                <a:solidFill>
                  <a:srgbClr val="C00000"/>
                </a:solidFill>
              </a:rPr>
              <a:t>Intel </a:t>
            </a:r>
            <a:r>
              <a:rPr lang="en-US" altLang="zh-CN" sz="1800" dirty="0" smtClean="0">
                <a:solidFill>
                  <a:srgbClr val="C00000"/>
                </a:solidFill>
              </a:rPr>
              <a:t>4004</a:t>
            </a:r>
          </a:p>
          <a:p>
            <a:pPr lvl="1" eaLnBrk="1" hangingPunct="1"/>
            <a:r>
              <a:rPr lang="zh-CN" altLang="en-US" sz="1800" dirty="0" smtClean="0"/>
              <a:t>其后</a:t>
            </a:r>
            <a:r>
              <a:rPr lang="zh-CN" altLang="en-US" sz="1800" dirty="0"/>
              <a:t>各厂家陆续推出了许多</a:t>
            </a:r>
            <a:r>
              <a:rPr lang="en-US" altLang="zh-CN" sz="1800" dirty="0"/>
              <a:t>8</a:t>
            </a:r>
            <a:r>
              <a:rPr lang="zh-CN" altLang="en-US" sz="1800" dirty="0"/>
              <a:t>位、</a:t>
            </a:r>
            <a:r>
              <a:rPr lang="en-US" altLang="zh-CN" sz="1800" dirty="0"/>
              <a:t>16</a:t>
            </a:r>
            <a:r>
              <a:rPr lang="zh-CN" altLang="en-US" sz="1800" dirty="0"/>
              <a:t>位的微处理器，包括</a:t>
            </a:r>
            <a:r>
              <a:rPr lang="en-US" altLang="zh-CN" sz="1800" dirty="0"/>
              <a:t>Intel 8080/8085</a:t>
            </a:r>
            <a:r>
              <a:rPr lang="zh-CN" altLang="en-US" sz="1800" dirty="0"/>
              <a:t>、</a:t>
            </a:r>
            <a:r>
              <a:rPr lang="en-US" altLang="zh-CN" sz="1800" dirty="0"/>
              <a:t>8086</a:t>
            </a:r>
            <a:r>
              <a:rPr lang="zh-CN" altLang="en-US" sz="1800" dirty="0"/>
              <a:t>，</a:t>
            </a:r>
            <a:r>
              <a:rPr lang="en-US" altLang="zh-CN" sz="1800" dirty="0"/>
              <a:t>Motorola </a:t>
            </a:r>
            <a:r>
              <a:rPr lang="zh-CN" altLang="en-US" sz="1800" dirty="0"/>
              <a:t>的</a:t>
            </a:r>
            <a:r>
              <a:rPr lang="en-US" altLang="zh-CN" sz="1800" dirty="0"/>
              <a:t>6800</a:t>
            </a:r>
            <a:r>
              <a:rPr lang="zh-CN" altLang="en-US" sz="1800" dirty="0"/>
              <a:t>、</a:t>
            </a:r>
            <a:r>
              <a:rPr lang="en-US" altLang="zh-CN" sz="1800" dirty="0"/>
              <a:t>68000</a:t>
            </a:r>
            <a:r>
              <a:rPr lang="zh-CN" altLang="en-US" sz="1800" dirty="0"/>
              <a:t>，以及</a:t>
            </a:r>
            <a:r>
              <a:rPr lang="en-US" altLang="zh-CN" sz="1800" dirty="0" err="1"/>
              <a:t>Zilog</a:t>
            </a:r>
            <a:r>
              <a:rPr lang="zh-CN" altLang="en-US" sz="1800" dirty="0"/>
              <a:t>的</a:t>
            </a:r>
            <a:r>
              <a:rPr lang="en-US" altLang="zh-CN" sz="1800" dirty="0"/>
              <a:t>Z80</a:t>
            </a:r>
            <a:r>
              <a:rPr lang="zh-CN" altLang="en-US" sz="1800" dirty="0"/>
              <a:t>、</a:t>
            </a:r>
            <a:r>
              <a:rPr lang="en-US" altLang="zh-CN" sz="1800" dirty="0" smtClean="0"/>
              <a:t>Z8000</a:t>
            </a:r>
            <a:r>
              <a:rPr lang="zh-CN" altLang="en-US" sz="1800" dirty="0" smtClean="0"/>
              <a:t>、</a:t>
            </a:r>
            <a:r>
              <a:rPr lang="en-US" altLang="zh-CN" sz="1800" dirty="0" smtClean="0"/>
              <a:t>Arm</a:t>
            </a:r>
            <a:r>
              <a:rPr lang="zh-CN" altLang="en-US" sz="1800" dirty="0" smtClean="0"/>
              <a:t>等。</a:t>
            </a:r>
            <a:endParaRPr lang="en-US" altLang="zh-CN" sz="1800" dirty="0" smtClean="0"/>
          </a:p>
          <a:p>
            <a:pPr lvl="1" eaLnBrk="1" hangingPunct="1"/>
            <a:r>
              <a:rPr lang="zh-CN" altLang="en-US" sz="1800" dirty="0" smtClean="0"/>
              <a:t>以</a:t>
            </a:r>
            <a:r>
              <a:rPr lang="zh-CN" altLang="en-US" sz="1800" dirty="0"/>
              <a:t>这些微处理器作为核心所构成的系统，广泛地应用于</a:t>
            </a:r>
            <a:r>
              <a:rPr lang="zh-CN" altLang="en-US" sz="1800" dirty="0">
                <a:solidFill>
                  <a:srgbClr val="006600"/>
                </a:solidFill>
              </a:rPr>
              <a:t>仪器仪表、医疗设备、机器人、家用电器等</a:t>
            </a:r>
            <a:r>
              <a:rPr lang="zh-CN" altLang="en-US" sz="1800" dirty="0" smtClean="0">
                <a:solidFill>
                  <a:srgbClr val="006600"/>
                </a:solidFill>
              </a:rPr>
              <a:t>领域</a:t>
            </a:r>
            <a:endParaRPr lang="en-US" altLang="zh-CN" sz="2000" dirty="0">
              <a:solidFill>
                <a:srgbClr val="006600"/>
              </a:solidFill>
            </a:endParaRP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0" name="日期占位符 3">
            <a:extLst>
              <a:ext uri="{FF2B5EF4-FFF2-40B4-BE49-F238E27FC236}">
                <a16:creationId xmlns:a16="http://schemas.microsoft.com/office/drawing/2014/main" id="{73FE0902-6DCD-4CE5-9AD4-94195CBC662E}"/>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56D5B83D-1512-4D59-9C5D-2E79A4094EC0}"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a:latin typeface="Helvetica" panose="020B0604020202020204" pitchFamily="34" charset="0"/>
            </a:endParaRPr>
          </a:p>
        </p:txBody>
      </p:sp>
      <p:sp>
        <p:nvSpPr>
          <p:cNvPr id="156675" name="Rectangle 2">
            <a:extLst>
              <a:ext uri="{FF2B5EF4-FFF2-40B4-BE49-F238E27FC236}">
                <a16:creationId xmlns:a16="http://schemas.microsoft.com/office/drawing/2014/main" id="{F194B28B-DB6E-4973-B8E2-683C6B5B3DE4}"/>
              </a:ext>
            </a:extLst>
          </p:cNvPr>
          <p:cNvSpPr>
            <a:spLocks noGrp="1"/>
          </p:cNvSpPr>
          <p:nvPr>
            <p:ph type="title" idx="4294967295"/>
          </p:nvPr>
        </p:nvSpPr>
        <p:spPr>
          <a:ln>
            <a:miter/>
          </a:ln>
        </p:spPr>
        <p:txBody>
          <a:bodyPr/>
          <a:lstStyle/>
          <a:p>
            <a:pPr eaLnBrk="1" hangingPunct="1">
              <a:defRPr/>
            </a:pPr>
            <a:r>
              <a:rPr lang="zh-CN" altLang="en-US" dirty="0"/>
              <a:t>嵌入式操作系统（</a:t>
            </a:r>
            <a:r>
              <a:rPr lang="en-US" altLang="zh-CN" dirty="0"/>
              <a:t>EOS</a:t>
            </a:r>
            <a:r>
              <a:rPr lang="zh-CN" altLang="en-US" dirty="0"/>
              <a:t>）</a:t>
            </a:r>
            <a:endParaRPr lang="zh-CN" altLang="en-US" noProof="1">
              <a:effectLst>
                <a:outerShdw blurRad="38100" dist="38100" dir="2700000">
                  <a:srgbClr val="C0C0C0"/>
                </a:outerShdw>
              </a:effectLst>
            </a:endParaRPr>
          </a:p>
        </p:txBody>
      </p:sp>
      <p:sp>
        <p:nvSpPr>
          <p:cNvPr id="155652" name="Rectangle 3">
            <a:extLst>
              <a:ext uri="{FF2B5EF4-FFF2-40B4-BE49-F238E27FC236}">
                <a16:creationId xmlns:a16="http://schemas.microsoft.com/office/drawing/2014/main" id="{B3C793C4-AE44-4A9D-9FC8-D9DB54E55292}"/>
              </a:ext>
            </a:extLst>
          </p:cNvPr>
          <p:cNvSpPr>
            <a:spLocks noGrp="1" noChangeArrowheads="1"/>
          </p:cNvSpPr>
          <p:nvPr>
            <p:ph type="body" idx="4294967295"/>
          </p:nvPr>
        </p:nvSpPr>
        <p:spPr/>
        <p:txBody>
          <a:bodyPr/>
          <a:lstStyle/>
          <a:p>
            <a:pPr eaLnBrk="1" hangingPunct="1"/>
            <a:r>
              <a:rPr lang="zh-CN" altLang="en-US" sz="2000" dirty="0" smtClean="0"/>
              <a:t>一般包括</a:t>
            </a:r>
            <a:endParaRPr lang="en-US" altLang="zh-CN" sz="2000" dirty="0" smtClean="0"/>
          </a:p>
          <a:p>
            <a:pPr lvl="1" eaLnBrk="1" hangingPunct="1"/>
            <a:r>
              <a:rPr lang="zh-CN" altLang="en-US" sz="1800" dirty="0" smtClean="0"/>
              <a:t>与</a:t>
            </a:r>
            <a:r>
              <a:rPr lang="zh-CN" altLang="en-US" sz="1800" dirty="0"/>
              <a:t>硬件相关的底层驱动软件、系统内核、设备驱动接口、通信协议、图形界面、标准化浏览器</a:t>
            </a:r>
            <a:r>
              <a:rPr lang="zh-CN" altLang="en-US" sz="1800" dirty="0" smtClean="0"/>
              <a:t>等</a:t>
            </a:r>
            <a:endParaRPr lang="en-US" altLang="zh-CN" sz="1800" dirty="0" smtClean="0"/>
          </a:p>
          <a:p>
            <a:pPr lvl="1" eaLnBrk="1" hangingPunct="1"/>
            <a:r>
              <a:rPr lang="zh-CN" altLang="en-US" sz="1800" dirty="0" smtClean="0"/>
              <a:t>负责软</a:t>
            </a:r>
            <a:r>
              <a:rPr lang="zh-CN" altLang="en-US" sz="1800" dirty="0"/>
              <a:t>、硬件资源的分配、任务调度，控制、协调并发</a:t>
            </a:r>
            <a:r>
              <a:rPr lang="zh-CN" altLang="en-US" sz="1800" dirty="0" smtClean="0"/>
              <a:t>活动</a:t>
            </a:r>
            <a:endParaRPr lang="en-US" altLang="zh-CN" sz="1800" dirty="0" smtClean="0"/>
          </a:p>
          <a:p>
            <a:pPr lvl="1" eaLnBrk="1" hangingPunct="1"/>
            <a:r>
              <a:rPr lang="zh-CN" altLang="en-US" sz="1800" dirty="0" smtClean="0"/>
              <a:t>能够</a:t>
            </a:r>
            <a:r>
              <a:rPr lang="zh-CN" altLang="en-US" sz="1800" dirty="0"/>
              <a:t>通过装卸某些模块来达到系统所要求的</a:t>
            </a:r>
            <a:r>
              <a:rPr lang="zh-CN" altLang="en-US" sz="1800" dirty="0" smtClean="0"/>
              <a:t>功能</a:t>
            </a:r>
            <a:endParaRPr lang="en-US" altLang="zh-CN" sz="1800" dirty="0" smtClean="0"/>
          </a:p>
          <a:p>
            <a:pPr lvl="1" eaLnBrk="1" hangingPunct="1"/>
            <a:r>
              <a:rPr lang="zh-CN" altLang="en-US" sz="1800" dirty="0" smtClean="0"/>
              <a:t>目前广泛</a:t>
            </a:r>
            <a:r>
              <a:rPr lang="zh-CN" altLang="en-US" sz="1800" dirty="0"/>
              <a:t>使用</a:t>
            </a:r>
            <a:r>
              <a:rPr lang="zh-CN" altLang="en-US" sz="1800" dirty="0" smtClean="0"/>
              <a:t>的嵌入式系统</a:t>
            </a:r>
            <a:endParaRPr lang="en-US" altLang="zh-CN" sz="1800" dirty="0" smtClean="0"/>
          </a:p>
          <a:p>
            <a:pPr lvl="2" eaLnBrk="1" hangingPunct="1"/>
            <a:r>
              <a:rPr lang="zh-CN" altLang="en-US" sz="1600" dirty="0" smtClean="0"/>
              <a:t>实时嵌入式系统 </a:t>
            </a:r>
            <a:r>
              <a:rPr lang="en-US" altLang="zh-CN" sz="1600" dirty="0" smtClean="0"/>
              <a:t>µC/OS-II</a:t>
            </a:r>
          </a:p>
          <a:p>
            <a:pPr lvl="2" eaLnBrk="1" hangingPunct="1"/>
            <a:r>
              <a:rPr lang="zh-CN" altLang="en-US" sz="1600" dirty="0" smtClean="0"/>
              <a:t>嵌入式</a:t>
            </a:r>
            <a:r>
              <a:rPr lang="en-US" altLang="zh-CN" sz="1600" dirty="0" err="1"/>
              <a:t>Linux（Arm-Linux</a:t>
            </a:r>
            <a:r>
              <a:rPr lang="en-US" altLang="zh-CN" sz="1600" dirty="0"/>
              <a:t>）</a:t>
            </a:r>
            <a:r>
              <a:rPr lang="zh-CN" altLang="en-US" sz="1600" dirty="0"/>
              <a:t>、</a:t>
            </a:r>
            <a:r>
              <a:rPr lang="en-US" altLang="zh-CN" sz="1600" dirty="0"/>
              <a:t>Windows Embedded</a:t>
            </a:r>
            <a:r>
              <a:rPr lang="zh-CN" altLang="en-US" sz="1600" dirty="0"/>
              <a:t>、</a:t>
            </a:r>
            <a:r>
              <a:rPr lang="en-US" altLang="zh-CN" sz="1600" dirty="0" err="1" smtClean="0"/>
              <a:t>VxWorks</a:t>
            </a:r>
            <a:r>
              <a:rPr lang="zh-CN" altLang="en-US" sz="1600" dirty="0" smtClean="0"/>
              <a:t>、</a:t>
            </a:r>
            <a:r>
              <a:rPr lang="en-US" altLang="zh-CN" sz="1600" dirty="0"/>
              <a:t>RT-thread</a:t>
            </a:r>
            <a:r>
              <a:rPr lang="zh-CN" altLang="en-US" sz="1600" dirty="0"/>
              <a:t>等</a:t>
            </a:r>
            <a:endParaRPr lang="en-US" altLang="zh-CN" sz="1600" dirty="0"/>
          </a:p>
          <a:p>
            <a:pPr lvl="2" eaLnBrk="1" hangingPunct="1"/>
            <a:r>
              <a:rPr lang="zh-CN" altLang="en-US" sz="1600" dirty="0" smtClean="0"/>
              <a:t>应用</a:t>
            </a:r>
            <a:r>
              <a:rPr lang="zh-CN" altLang="en-US" sz="1600" dirty="0"/>
              <a:t>在智能手机和平板电脑的</a:t>
            </a:r>
            <a:r>
              <a:rPr lang="en-US" altLang="zh-CN" sz="1600" dirty="0"/>
              <a:t>Android</a:t>
            </a:r>
            <a:r>
              <a:rPr lang="zh-CN" altLang="en-US" sz="1600" dirty="0"/>
              <a:t>、</a:t>
            </a:r>
            <a:r>
              <a:rPr lang="en-US" altLang="zh-CN" sz="1600" dirty="0"/>
              <a:t>iOS</a:t>
            </a:r>
            <a:r>
              <a:rPr lang="zh-CN" altLang="en-US" sz="1600" dirty="0" smtClean="0"/>
              <a:t>等</a:t>
            </a:r>
            <a:endParaRPr lang="en-US" altLang="zh-CN" sz="1600" dirty="0" smtClean="0"/>
          </a:p>
          <a:p>
            <a:pPr eaLnBrk="1" hangingPunct="1"/>
            <a:endParaRPr lang="en-US" altLang="zh-CN" sz="2000" dirty="0"/>
          </a:p>
          <a:p>
            <a:pPr eaLnBrk="1" hangingPunct="1"/>
            <a:endParaRPr lang="zh-CN" altLang="en-US" sz="1800" dirty="0"/>
          </a:p>
        </p:txBody>
      </p:sp>
    </p:spTree>
    <p:extLst>
      <p:ext uri="{BB962C8B-B14F-4D97-AF65-F5344CB8AC3E}">
        <p14:creationId xmlns:p14="http://schemas.microsoft.com/office/powerpoint/2010/main" val="360575428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日期占位符 3">
            <a:extLst>
              <a:ext uri="{FF2B5EF4-FFF2-40B4-BE49-F238E27FC236}">
                <a16:creationId xmlns:a16="http://schemas.microsoft.com/office/drawing/2014/main" id="{8917AF50-239E-4352-8F2C-44A1E62D5B7D}"/>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99B73910-4284-4DA2-9D38-B5B9D91F083D}"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a:latin typeface="Helvetica" panose="020B0604020202020204" pitchFamily="34" charset="0"/>
            </a:endParaRPr>
          </a:p>
        </p:txBody>
      </p:sp>
      <p:sp>
        <p:nvSpPr>
          <p:cNvPr id="105475" name="Rectangle 2">
            <a:extLst>
              <a:ext uri="{FF2B5EF4-FFF2-40B4-BE49-F238E27FC236}">
                <a16:creationId xmlns:a16="http://schemas.microsoft.com/office/drawing/2014/main" id="{25996824-290E-4335-8CC1-094DFCBA522E}"/>
              </a:ext>
            </a:extLst>
          </p:cNvPr>
          <p:cNvSpPr>
            <a:spLocks noGrp="1"/>
          </p:cNvSpPr>
          <p:nvPr>
            <p:ph type="title" idx="4294967295"/>
          </p:nvPr>
        </p:nvSpPr>
        <p:spPr>
          <a:ln>
            <a:miter/>
          </a:ln>
        </p:spPr>
        <p:txBody>
          <a:bodyPr/>
          <a:lstStyle/>
          <a:p>
            <a:pPr eaLnBrk="1" hangingPunct="1">
              <a:defRPr/>
            </a:pPr>
            <a:r>
              <a:rPr lang="en-US" altLang="zh-CN" noProof="1" smtClean="0">
                <a:solidFill>
                  <a:srgbClr val="0000FF"/>
                </a:solidFill>
                <a:effectLst>
                  <a:outerShdw blurRad="38100" dist="38100" dir="2700000">
                    <a:srgbClr val="C0C0C0"/>
                  </a:outerShdw>
                </a:effectLst>
                <a:latin typeface="华文隶书" pitchFamily="2" charset="-122"/>
                <a:ea typeface="华文隶书" pitchFamily="2" charset="-122"/>
              </a:rPr>
              <a:t>(</a:t>
            </a:r>
            <a:r>
              <a:rPr lang="zh-CN" altLang="en-US" noProof="1" smtClean="0">
                <a:solidFill>
                  <a:srgbClr val="0000FF"/>
                </a:solidFill>
                <a:effectLst>
                  <a:outerShdw blurRad="38100" dist="38100" dir="2700000">
                    <a:srgbClr val="C0C0C0"/>
                  </a:outerShdw>
                </a:effectLst>
                <a:latin typeface="华文隶书" pitchFamily="2" charset="-122"/>
                <a:ea typeface="华文隶书" pitchFamily="2" charset="-122"/>
              </a:rPr>
              <a:t>真</a:t>
            </a:r>
            <a:r>
              <a:rPr lang="en-US" altLang="zh-CN" noProof="1" smtClean="0">
                <a:solidFill>
                  <a:srgbClr val="0000FF"/>
                </a:solidFill>
                <a:effectLst>
                  <a:outerShdw blurRad="38100" dist="38100" dir="2700000">
                    <a:srgbClr val="C0C0C0"/>
                  </a:outerShdw>
                </a:effectLst>
                <a:latin typeface="华文隶书" pitchFamily="2" charset="-122"/>
                <a:ea typeface="华文隶书" pitchFamily="2" charset="-122"/>
              </a:rPr>
              <a:t>)</a:t>
            </a:r>
            <a:r>
              <a:rPr lang="zh-CN" altLang="en-US" noProof="1" smtClean="0">
                <a:solidFill>
                  <a:srgbClr val="0000FF"/>
                </a:solidFill>
                <a:effectLst>
                  <a:outerShdw blurRad="38100" dist="38100" dir="2700000">
                    <a:srgbClr val="C0C0C0"/>
                  </a:outerShdw>
                </a:effectLst>
                <a:latin typeface="华文隶书" pitchFamily="2" charset="-122"/>
                <a:ea typeface="华文隶书" pitchFamily="2" charset="-122"/>
              </a:rPr>
              <a:t>脱机</a:t>
            </a:r>
            <a:r>
              <a:rPr lang="en-US" altLang="zh-CN" noProof="1">
                <a:solidFill>
                  <a:srgbClr val="0000FF"/>
                </a:solidFill>
                <a:effectLst>
                  <a:outerShdw blurRad="38100" dist="38100" dir="2700000">
                    <a:srgbClr val="C0C0C0"/>
                  </a:outerShdw>
                </a:effectLst>
                <a:latin typeface="华文隶书" pitchFamily="2" charset="-122"/>
                <a:ea typeface="华文隶书" pitchFamily="2" charset="-122"/>
              </a:rPr>
              <a:t>I/O</a:t>
            </a:r>
            <a:endParaRPr lang="zh-CN" altLang="en-US" sz="2800" dirty="0">
              <a:solidFill>
                <a:srgbClr val="7030A0"/>
              </a:solidFill>
              <a:ea typeface="楷体_GB2312" pitchFamily="1" charset="-122"/>
            </a:endParaRPr>
          </a:p>
        </p:txBody>
      </p:sp>
      <p:grpSp>
        <p:nvGrpSpPr>
          <p:cNvPr id="104452" name="Group 52">
            <a:extLst>
              <a:ext uri="{FF2B5EF4-FFF2-40B4-BE49-F238E27FC236}">
                <a16:creationId xmlns:a16="http://schemas.microsoft.com/office/drawing/2014/main" id="{90C0FC00-DD5E-4FA5-9627-B95DD1C5D391}"/>
              </a:ext>
            </a:extLst>
          </p:cNvPr>
          <p:cNvGrpSpPr>
            <a:grpSpLocks/>
          </p:cNvGrpSpPr>
          <p:nvPr/>
        </p:nvGrpSpPr>
        <p:grpSpPr bwMode="auto">
          <a:xfrm>
            <a:off x="496094" y="1022351"/>
            <a:ext cx="8456612" cy="3345463"/>
            <a:chOff x="0" y="0"/>
            <a:chExt cx="5444" cy="3589"/>
          </a:xfrm>
        </p:grpSpPr>
        <p:pic>
          <p:nvPicPr>
            <p:cNvPr id="104454" name="Picture 5">
              <a:extLst>
                <a:ext uri="{FF2B5EF4-FFF2-40B4-BE49-F238E27FC236}">
                  <a16:creationId xmlns:a16="http://schemas.microsoft.com/office/drawing/2014/main" id="{6FE043FB-BADD-4897-9C3A-F3A4146CAF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00"/>
              <a:ext cx="960"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5" name="Picture 6">
              <a:extLst>
                <a:ext uri="{FF2B5EF4-FFF2-40B4-BE49-F238E27FC236}">
                  <a16:creationId xmlns:a16="http://schemas.microsoft.com/office/drawing/2014/main" id="{CA42E73A-3B37-406F-A769-8EA3C4BCA9B8}"/>
                </a:ext>
              </a:extLst>
            </p:cNvPr>
            <p:cNvPicPr>
              <a:picLocks noChangeAspect="1" noChangeArrowheads="1"/>
            </p:cNvPicPr>
            <p:nvPr/>
          </p:nvPicPr>
          <p:blipFill>
            <a:blip r:embed="rId3">
              <a:lum bright="70000" contrast="-70000"/>
              <a:grayscl/>
              <a:extLst>
                <a:ext uri="{28A0092B-C50C-407E-A947-70E740481C1C}">
                  <a14:useLocalDpi xmlns:a14="http://schemas.microsoft.com/office/drawing/2010/main" val="0"/>
                </a:ext>
              </a:extLst>
            </a:blip>
            <a:srcRect/>
            <a:stretch>
              <a:fillRect/>
            </a:stretch>
          </p:blipFill>
          <p:spPr bwMode="auto">
            <a:xfrm>
              <a:off x="816" y="0"/>
              <a:ext cx="3936" cy="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6" name="AutoShape 7">
              <a:extLst>
                <a:ext uri="{FF2B5EF4-FFF2-40B4-BE49-F238E27FC236}">
                  <a16:creationId xmlns:a16="http://schemas.microsoft.com/office/drawing/2014/main" id="{13EBC7B5-D660-4B01-BD03-65A852C66663}"/>
                </a:ext>
              </a:extLst>
            </p:cNvPr>
            <p:cNvSpPr>
              <a:spLocks noChangeArrowheads="1"/>
            </p:cNvSpPr>
            <p:nvPr/>
          </p:nvSpPr>
          <p:spPr bwMode="auto">
            <a:xfrm>
              <a:off x="4224" y="1680"/>
              <a:ext cx="1200" cy="912"/>
            </a:xfrm>
            <a:prstGeom prst="roundRect">
              <a:avLst>
                <a:gd name="adj" fmla="val 16667"/>
              </a:avLst>
            </a:prstGeom>
            <a:gradFill rotWithShape="0">
              <a:gsLst>
                <a:gs pos="0">
                  <a:srgbClr val="93A9A0"/>
                </a:gs>
                <a:gs pos="100000">
                  <a:srgbClr val="73857D"/>
                </a:gs>
              </a:gsLst>
              <a:lin ang="5400000" scaled="1"/>
            </a:gra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pic>
          <p:nvPicPr>
            <p:cNvPr id="104457" name="Picture 8">
              <a:extLst>
                <a:ext uri="{FF2B5EF4-FFF2-40B4-BE49-F238E27FC236}">
                  <a16:creationId xmlns:a16="http://schemas.microsoft.com/office/drawing/2014/main" id="{8489E188-A38B-4A1E-B9D7-2D16B30BD1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2223" t="44444" r="27779" b="2924"/>
            <a:stretch>
              <a:fillRect/>
            </a:stretch>
          </p:blipFill>
          <p:spPr bwMode="auto">
            <a:xfrm>
              <a:off x="1008" y="768"/>
              <a:ext cx="38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8" name="Picture 9">
              <a:extLst>
                <a:ext uri="{FF2B5EF4-FFF2-40B4-BE49-F238E27FC236}">
                  <a16:creationId xmlns:a16="http://schemas.microsoft.com/office/drawing/2014/main" id="{4453141A-D384-4621-A3F5-E9274F406C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2223" t="44444" r="27779" b="2924"/>
            <a:stretch>
              <a:fillRect/>
            </a:stretch>
          </p:blipFill>
          <p:spPr bwMode="auto">
            <a:xfrm>
              <a:off x="3312" y="768"/>
              <a:ext cx="38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9" name="Picture 10">
              <a:extLst>
                <a:ext uri="{FF2B5EF4-FFF2-40B4-BE49-F238E27FC236}">
                  <a16:creationId xmlns:a16="http://schemas.microsoft.com/office/drawing/2014/main" id="{001C0688-D9A2-4460-B88C-CD285ED3DB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2223" t="44444" r="27779" b="2924"/>
            <a:stretch>
              <a:fillRect/>
            </a:stretch>
          </p:blipFill>
          <p:spPr bwMode="auto">
            <a:xfrm>
              <a:off x="2784" y="768"/>
              <a:ext cx="38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60" name="Picture 11">
              <a:extLst>
                <a:ext uri="{FF2B5EF4-FFF2-40B4-BE49-F238E27FC236}">
                  <a16:creationId xmlns:a16="http://schemas.microsoft.com/office/drawing/2014/main" id="{AB5CF61C-C4FB-4896-87F6-DC9EBF8FE3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2223" t="44444" r="27779" b="2924"/>
            <a:stretch>
              <a:fillRect/>
            </a:stretch>
          </p:blipFill>
          <p:spPr bwMode="auto">
            <a:xfrm>
              <a:off x="2256" y="768"/>
              <a:ext cx="38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61" name="Picture 12">
              <a:extLst>
                <a:ext uri="{FF2B5EF4-FFF2-40B4-BE49-F238E27FC236}">
                  <a16:creationId xmlns:a16="http://schemas.microsoft.com/office/drawing/2014/main" id="{AD85F5C0-82A0-4B91-A959-E8E9549B75A0}"/>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960" y="768"/>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62" name="Picture 13">
              <a:extLst>
                <a:ext uri="{FF2B5EF4-FFF2-40B4-BE49-F238E27FC236}">
                  <a16:creationId xmlns:a16="http://schemas.microsoft.com/office/drawing/2014/main" id="{438D57B5-9C74-441E-9C8C-E8FE418BDC82}"/>
                </a:ext>
              </a:extLst>
            </p:cNvPr>
            <p:cNvPicPr>
              <a:picLocks noChangeAspect="1" noChangeArrowheads="1"/>
            </p:cNvPicPr>
            <p:nvPr/>
          </p:nvPicPr>
          <p:blipFill>
            <a:blip r:embed="rId6">
              <a:lum bright="6000"/>
              <a:extLst>
                <a:ext uri="{28A0092B-C50C-407E-A947-70E740481C1C}">
                  <a14:useLocalDpi xmlns:a14="http://schemas.microsoft.com/office/drawing/2010/main" val="0"/>
                </a:ext>
              </a:extLst>
            </a:blip>
            <a:srcRect l="4762" t="61905" r="9525" b="9525"/>
            <a:stretch>
              <a:fillRect/>
            </a:stretch>
          </p:blipFill>
          <p:spPr bwMode="auto">
            <a:xfrm>
              <a:off x="480" y="1392"/>
              <a:ext cx="4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63" name="AutoShape 14">
              <a:extLst>
                <a:ext uri="{FF2B5EF4-FFF2-40B4-BE49-F238E27FC236}">
                  <a16:creationId xmlns:a16="http://schemas.microsoft.com/office/drawing/2014/main" id="{09FF7843-A4D4-45D2-A1BA-98566AF54C1E}"/>
                </a:ext>
              </a:extLst>
            </p:cNvPr>
            <p:cNvSpPr>
              <a:spLocks noChangeArrowheads="1"/>
            </p:cNvSpPr>
            <p:nvPr/>
          </p:nvSpPr>
          <p:spPr bwMode="auto">
            <a:xfrm>
              <a:off x="576" y="864"/>
              <a:ext cx="240" cy="432"/>
            </a:xfrm>
            <a:prstGeom prst="downArrow">
              <a:avLst>
                <a:gd name="adj1" fmla="val 50000"/>
                <a:gd name="adj2" fmla="val 45000"/>
              </a:avLst>
            </a:prstGeom>
            <a:solidFill>
              <a:schemeClr val="accent1"/>
            </a:solidFill>
            <a:ln w="9525">
              <a:solidFill>
                <a:schemeClr val="tx1"/>
              </a:solidFill>
              <a:miter lim="800000"/>
              <a:headEnd/>
              <a:tailEnd/>
            </a:ln>
          </p:spPr>
          <p:txBody>
            <a:bodyPr vert="eaVert"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04464" name="AutoShape 15">
              <a:extLst>
                <a:ext uri="{FF2B5EF4-FFF2-40B4-BE49-F238E27FC236}">
                  <a16:creationId xmlns:a16="http://schemas.microsoft.com/office/drawing/2014/main" id="{235D2266-3695-46AB-9D59-1D78922E20B7}"/>
                </a:ext>
              </a:extLst>
            </p:cNvPr>
            <p:cNvSpPr>
              <a:spLocks noChangeArrowheads="1"/>
            </p:cNvSpPr>
            <p:nvPr/>
          </p:nvSpPr>
          <p:spPr bwMode="auto">
            <a:xfrm>
              <a:off x="384" y="1632"/>
              <a:ext cx="1200" cy="912"/>
            </a:xfrm>
            <a:prstGeom prst="roundRect">
              <a:avLst>
                <a:gd name="adj" fmla="val 16667"/>
              </a:avLst>
            </a:prstGeom>
            <a:gradFill rotWithShape="0">
              <a:gsLst>
                <a:gs pos="0">
                  <a:srgbClr val="93A9A0"/>
                </a:gs>
                <a:gs pos="100000">
                  <a:srgbClr val="73857D"/>
                </a:gs>
              </a:gsLst>
              <a:lin ang="5400000" scaled="1"/>
            </a:gra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04465" name="AutoShape 16">
              <a:extLst>
                <a:ext uri="{FF2B5EF4-FFF2-40B4-BE49-F238E27FC236}">
                  <a16:creationId xmlns:a16="http://schemas.microsoft.com/office/drawing/2014/main" id="{6C406376-11CD-4175-94CA-E066CDC09FC1}"/>
                </a:ext>
              </a:extLst>
            </p:cNvPr>
            <p:cNvSpPr>
              <a:spLocks noChangeArrowheads="1"/>
            </p:cNvSpPr>
            <p:nvPr/>
          </p:nvSpPr>
          <p:spPr bwMode="auto">
            <a:xfrm>
              <a:off x="2112" y="1632"/>
              <a:ext cx="1728" cy="912"/>
            </a:xfrm>
            <a:prstGeom prst="roundRect">
              <a:avLst>
                <a:gd name="adj" fmla="val 16667"/>
              </a:avLst>
            </a:prstGeom>
            <a:gradFill rotWithShape="0">
              <a:gsLst>
                <a:gs pos="0">
                  <a:srgbClr val="93A9A0"/>
                </a:gs>
                <a:gs pos="100000">
                  <a:srgbClr val="73857D"/>
                </a:gs>
              </a:gsLst>
              <a:lin ang="5400000" scaled="1"/>
            </a:gra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04466" name="AutoShape 17">
              <a:extLst>
                <a:ext uri="{FF2B5EF4-FFF2-40B4-BE49-F238E27FC236}">
                  <a16:creationId xmlns:a16="http://schemas.microsoft.com/office/drawing/2014/main" id="{C8D84B54-1244-43DD-A25B-59B3FEF6B05C}"/>
                </a:ext>
              </a:extLst>
            </p:cNvPr>
            <p:cNvSpPr>
              <a:spLocks noChangeArrowheads="1"/>
            </p:cNvSpPr>
            <p:nvPr/>
          </p:nvSpPr>
          <p:spPr bwMode="auto">
            <a:xfrm>
              <a:off x="720" y="2640"/>
              <a:ext cx="480"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miter lim="800000"/>
              <a:headEnd/>
              <a:tailEnd/>
            </a:ln>
          </p:spPr>
          <p:txBody>
            <a:bodyPr/>
            <a:lstStyle/>
            <a:p>
              <a:endParaRPr lang="zh-CN" altLang="en-US"/>
            </a:p>
          </p:txBody>
        </p:sp>
        <p:sp>
          <p:nvSpPr>
            <p:cNvPr id="104467" name="AutoShape 18">
              <a:extLst>
                <a:ext uri="{FF2B5EF4-FFF2-40B4-BE49-F238E27FC236}">
                  <a16:creationId xmlns:a16="http://schemas.microsoft.com/office/drawing/2014/main" id="{AEB98A26-618D-4299-80D5-D58D675E2BFE}"/>
                </a:ext>
              </a:extLst>
            </p:cNvPr>
            <p:cNvSpPr>
              <a:spLocks noChangeArrowheads="1"/>
            </p:cNvSpPr>
            <p:nvPr/>
          </p:nvSpPr>
          <p:spPr bwMode="auto">
            <a:xfrm>
              <a:off x="1056" y="2784"/>
              <a:ext cx="480" cy="4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miter lim="800000"/>
              <a:headEnd/>
              <a:tailEnd/>
            </a:ln>
          </p:spPr>
          <p:txBody>
            <a:bodyPr/>
            <a:lstStyle/>
            <a:p>
              <a:endParaRPr lang="zh-CN" altLang="en-US"/>
            </a:p>
          </p:txBody>
        </p:sp>
        <p:sp>
          <p:nvSpPr>
            <p:cNvPr id="104468" name="AutoShape 19">
              <a:extLst>
                <a:ext uri="{FF2B5EF4-FFF2-40B4-BE49-F238E27FC236}">
                  <a16:creationId xmlns:a16="http://schemas.microsoft.com/office/drawing/2014/main" id="{94D3DF85-0388-4B27-A8B7-302C0DDA21B3}"/>
                </a:ext>
              </a:extLst>
            </p:cNvPr>
            <p:cNvSpPr>
              <a:spLocks noChangeArrowheads="1"/>
            </p:cNvSpPr>
            <p:nvPr/>
          </p:nvSpPr>
          <p:spPr bwMode="auto">
            <a:xfrm>
              <a:off x="3600" y="2832"/>
              <a:ext cx="480"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miter lim="800000"/>
              <a:headEnd/>
              <a:tailEnd/>
            </a:ln>
          </p:spPr>
          <p:txBody>
            <a:bodyPr/>
            <a:lstStyle/>
            <a:p>
              <a:endParaRPr lang="zh-CN" altLang="en-US"/>
            </a:p>
          </p:txBody>
        </p:sp>
        <p:sp>
          <p:nvSpPr>
            <p:cNvPr id="104469" name="AutoShape 20">
              <a:extLst>
                <a:ext uri="{FF2B5EF4-FFF2-40B4-BE49-F238E27FC236}">
                  <a16:creationId xmlns:a16="http://schemas.microsoft.com/office/drawing/2014/main" id="{7216CE26-3420-4B11-970B-CF6BFF772741}"/>
                </a:ext>
              </a:extLst>
            </p:cNvPr>
            <p:cNvSpPr>
              <a:spLocks noChangeArrowheads="1"/>
            </p:cNvSpPr>
            <p:nvPr/>
          </p:nvSpPr>
          <p:spPr bwMode="auto">
            <a:xfrm>
              <a:off x="3936" y="2784"/>
              <a:ext cx="480"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miter lim="800000"/>
              <a:headEnd/>
              <a:tailEnd/>
            </a:ln>
          </p:spPr>
          <p:txBody>
            <a:bodyPr/>
            <a:lstStyle/>
            <a:p>
              <a:endParaRPr lang="zh-CN" altLang="en-US"/>
            </a:p>
          </p:txBody>
        </p:sp>
        <p:sp>
          <p:nvSpPr>
            <p:cNvPr id="104470" name="AutoShape 21">
              <a:extLst>
                <a:ext uri="{FF2B5EF4-FFF2-40B4-BE49-F238E27FC236}">
                  <a16:creationId xmlns:a16="http://schemas.microsoft.com/office/drawing/2014/main" id="{2C5223FA-AF9C-489A-BC36-5E1693D30E29}"/>
                </a:ext>
              </a:extLst>
            </p:cNvPr>
            <p:cNvSpPr>
              <a:spLocks noChangeArrowheads="1"/>
            </p:cNvSpPr>
            <p:nvPr/>
          </p:nvSpPr>
          <p:spPr bwMode="auto">
            <a:xfrm>
              <a:off x="1440" y="2832"/>
              <a:ext cx="480"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miter lim="800000"/>
              <a:headEnd/>
              <a:tailEnd/>
            </a:ln>
          </p:spPr>
          <p:txBody>
            <a:bodyPr/>
            <a:lstStyle/>
            <a:p>
              <a:endParaRPr lang="zh-CN" altLang="en-US"/>
            </a:p>
          </p:txBody>
        </p:sp>
        <p:pic>
          <p:nvPicPr>
            <p:cNvPr id="104471" name="Picture 22">
              <a:extLst>
                <a:ext uri="{FF2B5EF4-FFF2-40B4-BE49-F238E27FC236}">
                  <a16:creationId xmlns:a16="http://schemas.microsoft.com/office/drawing/2014/main" id="{A5D40116-55E0-453C-B28D-46E49DD02C01}"/>
                </a:ext>
              </a:extLst>
            </p:cNvPr>
            <p:cNvPicPr>
              <a:picLocks noChangeAspect="1" noChangeArrowheads="1"/>
            </p:cNvPicPr>
            <p:nvPr/>
          </p:nvPicPr>
          <p:blipFill>
            <a:blip r:embed="rId7">
              <a:lum contrast="6000"/>
              <a:extLst>
                <a:ext uri="{28A0092B-C50C-407E-A947-70E740481C1C}">
                  <a14:useLocalDpi xmlns:a14="http://schemas.microsoft.com/office/drawing/2010/main" val="0"/>
                </a:ext>
              </a:extLst>
            </a:blip>
            <a:srcRect l="5556" t="2036" r="5556" b="6784"/>
            <a:stretch>
              <a:fillRect/>
            </a:stretch>
          </p:blipFill>
          <p:spPr bwMode="auto">
            <a:xfrm>
              <a:off x="1104" y="96"/>
              <a:ext cx="3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72" name="Picture 23">
              <a:extLst>
                <a:ext uri="{FF2B5EF4-FFF2-40B4-BE49-F238E27FC236}">
                  <a16:creationId xmlns:a16="http://schemas.microsoft.com/office/drawing/2014/main" id="{4A6D5D05-F131-4485-8856-DBA5E4C1BAEC}"/>
                </a:ext>
              </a:extLst>
            </p:cNvPr>
            <p:cNvPicPr>
              <a:picLocks noChangeAspect="1" noChangeArrowheads="1"/>
            </p:cNvPicPr>
            <p:nvPr/>
          </p:nvPicPr>
          <p:blipFill>
            <a:blip r:embed="rId7">
              <a:lum contrast="6000"/>
              <a:extLst>
                <a:ext uri="{28A0092B-C50C-407E-A947-70E740481C1C}">
                  <a14:useLocalDpi xmlns:a14="http://schemas.microsoft.com/office/drawing/2010/main" val="0"/>
                </a:ext>
              </a:extLst>
            </a:blip>
            <a:srcRect l="5556" t="2036" r="5556" b="6784"/>
            <a:stretch>
              <a:fillRect/>
            </a:stretch>
          </p:blipFill>
          <p:spPr bwMode="auto">
            <a:xfrm>
              <a:off x="864" y="192"/>
              <a:ext cx="3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73" name="Picture 24">
              <a:extLst>
                <a:ext uri="{FF2B5EF4-FFF2-40B4-BE49-F238E27FC236}">
                  <a16:creationId xmlns:a16="http://schemas.microsoft.com/office/drawing/2014/main" id="{25B7A0AF-AF47-4947-A0E5-94E9C8399697}"/>
                </a:ext>
              </a:extLst>
            </p:cNvPr>
            <p:cNvPicPr>
              <a:picLocks noChangeAspect="1" noChangeArrowheads="1"/>
            </p:cNvPicPr>
            <p:nvPr/>
          </p:nvPicPr>
          <p:blipFill>
            <a:blip r:embed="rId7">
              <a:lum contrast="6000"/>
              <a:extLst>
                <a:ext uri="{28A0092B-C50C-407E-A947-70E740481C1C}">
                  <a14:useLocalDpi xmlns:a14="http://schemas.microsoft.com/office/drawing/2010/main" val="0"/>
                </a:ext>
              </a:extLst>
            </a:blip>
            <a:srcRect l="5556" t="2036" r="5556" b="6784"/>
            <a:stretch>
              <a:fillRect/>
            </a:stretch>
          </p:blipFill>
          <p:spPr bwMode="auto">
            <a:xfrm>
              <a:off x="624" y="288"/>
              <a:ext cx="3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74" name="Text Box 25">
              <a:extLst>
                <a:ext uri="{FF2B5EF4-FFF2-40B4-BE49-F238E27FC236}">
                  <a16:creationId xmlns:a16="http://schemas.microsoft.com/office/drawing/2014/main" id="{F8D5A7E0-D450-4B40-B4DD-1DE3EFD1BCC8}"/>
                </a:ext>
              </a:extLst>
            </p:cNvPr>
            <p:cNvSpPr txBox="1">
              <a:spLocks noChangeArrowheads="1"/>
            </p:cNvSpPr>
            <p:nvPr/>
          </p:nvSpPr>
          <p:spPr bwMode="auto">
            <a:xfrm>
              <a:off x="1104" y="480"/>
              <a:ext cx="52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2400" b="1">
                  <a:latin typeface="Times New Roman" panose="02020603050405020304" pitchFamily="18" charset="0"/>
                </a:rPr>
                <a:t>卡片</a:t>
              </a:r>
            </a:p>
          </p:txBody>
        </p:sp>
        <p:sp>
          <p:nvSpPr>
            <p:cNvPr id="104475" name="Text Box 26">
              <a:extLst>
                <a:ext uri="{FF2B5EF4-FFF2-40B4-BE49-F238E27FC236}">
                  <a16:creationId xmlns:a16="http://schemas.microsoft.com/office/drawing/2014/main" id="{97AAA5DC-EC07-460C-B94E-7181C0B79AF5}"/>
                </a:ext>
              </a:extLst>
            </p:cNvPr>
            <p:cNvSpPr txBox="1">
              <a:spLocks noChangeArrowheads="1"/>
            </p:cNvSpPr>
            <p:nvPr/>
          </p:nvSpPr>
          <p:spPr bwMode="auto">
            <a:xfrm>
              <a:off x="3456" y="0"/>
              <a:ext cx="1296" cy="480"/>
            </a:xfrm>
            <a:prstGeom prst="rect">
              <a:avLst/>
            </a:prstGeom>
            <a:solidFill>
              <a:srgbClr val="1BFFC3"/>
            </a:solidFill>
            <a:ln w="9525">
              <a:solidFill>
                <a:schemeClr val="tx1"/>
              </a:solidFill>
              <a:miter lim="800000"/>
              <a:headEnd/>
              <a:tailEnd/>
            </a:ln>
          </p:spPr>
          <p:txBody>
            <a:bodyPr>
              <a:no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2000" b="1" dirty="0">
                  <a:solidFill>
                    <a:srgbClr val="000099"/>
                  </a:solidFill>
                  <a:latin typeface="Times New Roman" panose="02020603050405020304" pitchFamily="18" charset="0"/>
                </a:rPr>
                <a:t>早期批处理系统</a:t>
              </a:r>
            </a:p>
          </p:txBody>
        </p:sp>
        <p:sp>
          <p:nvSpPr>
            <p:cNvPr id="104476" name="Text Box 27">
              <a:extLst>
                <a:ext uri="{FF2B5EF4-FFF2-40B4-BE49-F238E27FC236}">
                  <a16:creationId xmlns:a16="http://schemas.microsoft.com/office/drawing/2014/main" id="{8DB390D7-262D-4222-8A77-2638043300BD}"/>
                </a:ext>
              </a:extLst>
            </p:cNvPr>
            <p:cNvSpPr txBox="1">
              <a:spLocks noChangeArrowheads="1"/>
            </p:cNvSpPr>
            <p:nvPr/>
          </p:nvSpPr>
          <p:spPr bwMode="auto">
            <a:xfrm>
              <a:off x="720" y="1690"/>
              <a:ext cx="528" cy="779"/>
            </a:xfrm>
            <a:prstGeom prst="rect">
              <a:avLst/>
            </a:prstGeom>
            <a:solidFill>
              <a:srgbClr val="1BFFC3"/>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en-US" altLang="zh-CN" sz="2400" b="1" dirty="0">
                  <a:solidFill>
                    <a:srgbClr val="000099"/>
                  </a:solidFill>
                  <a:latin typeface="Times New Roman" panose="02020603050405020304" pitchFamily="18" charset="0"/>
                </a:rPr>
                <a:t>IBM1401</a:t>
              </a:r>
            </a:p>
          </p:txBody>
        </p:sp>
        <p:sp>
          <p:nvSpPr>
            <p:cNvPr id="104477" name="Text Box 28">
              <a:extLst>
                <a:ext uri="{FF2B5EF4-FFF2-40B4-BE49-F238E27FC236}">
                  <a16:creationId xmlns:a16="http://schemas.microsoft.com/office/drawing/2014/main" id="{D4C2A0D3-547C-464E-97D4-E1C38393446F}"/>
                </a:ext>
              </a:extLst>
            </p:cNvPr>
            <p:cNvSpPr txBox="1">
              <a:spLocks noChangeArrowheads="1"/>
            </p:cNvSpPr>
            <p:nvPr/>
          </p:nvSpPr>
          <p:spPr bwMode="auto">
            <a:xfrm>
              <a:off x="2592" y="1713"/>
              <a:ext cx="528" cy="783"/>
            </a:xfrm>
            <a:prstGeom prst="rect">
              <a:avLst/>
            </a:prstGeom>
            <a:solidFill>
              <a:srgbClr val="1BFFC3"/>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en-US" altLang="zh-CN" sz="2400" b="1" dirty="0">
                  <a:solidFill>
                    <a:srgbClr val="000099"/>
                  </a:solidFill>
                  <a:latin typeface="Times New Roman" panose="02020603050405020304" pitchFamily="18" charset="0"/>
                </a:rPr>
                <a:t>IBM7094</a:t>
              </a:r>
            </a:p>
          </p:txBody>
        </p:sp>
        <p:sp>
          <p:nvSpPr>
            <p:cNvPr id="104478" name="Text Box 29">
              <a:extLst>
                <a:ext uri="{FF2B5EF4-FFF2-40B4-BE49-F238E27FC236}">
                  <a16:creationId xmlns:a16="http://schemas.microsoft.com/office/drawing/2014/main" id="{A51766D6-FF8A-47BC-B837-53D4988EF960}"/>
                </a:ext>
              </a:extLst>
            </p:cNvPr>
            <p:cNvSpPr txBox="1">
              <a:spLocks noChangeArrowheads="1"/>
            </p:cNvSpPr>
            <p:nvPr/>
          </p:nvSpPr>
          <p:spPr bwMode="auto">
            <a:xfrm>
              <a:off x="4548" y="1760"/>
              <a:ext cx="528" cy="795"/>
            </a:xfrm>
            <a:prstGeom prst="rect">
              <a:avLst/>
            </a:prstGeom>
            <a:solidFill>
              <a:srgbClr val="1BFFC3"/>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en-US" altLang="zh-CN" sz="2400" b="1" dirty="0">
                  <a:solidFill>
                    <a:srgbClr val="000099"/>
                  </a:solidFill>
                  <a:latin typeface="Times New Roman" panose="02020603050405020304" pitchFamily="18" charset="0"/>
                </a:rPr>
                <a:t>IBM1401</a:t>
              </a:r>
            </a:p>
          </p:txBody>
        </p:sp>
        <p:sp>
          <p:nvSpPr>
            <p:cNvPr id="104479" name="Text Box 30">
              <a:extLst>
                <a:ext uri="{FF2B5EF4-FFF2-40B4-BE49-F238E27FC236}">
                  <a16:creationId xmlns:a16="http://schemas.microsoft.com/office/drawing/2014/main" id="{6172C201-4D1F-43C0-99EC-D2CE0E9DED7A}"/>
                </a:ext>
              </a:extLst>
            </p:cNvPr>
            <p:cNvSpPr txBox="1">
              <a:spLocks noChangeArrowheads="1"/>
            </p:cNvSpPr>
            <p:nvPr/>
          </p:nvSpPr>
          <p:spPr bwMode="auto">
            <a:xfrm>
              <a:off x="912" y="3264"/>
              <a:ext cx="105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2400" b="1">
                  <a:latin typeface="Times New Roman" panose="02020603050405020304" pitchFamily="18" charset="0"/>
                </a:rPr>
                <a:t>输入磁带</a:t>
              </a:r>
            </a:p>
          </p:txBody>
        </p:sp>
        <p:sp>
          <p:nvSpPr>
            <p:cNvPr id="104480" name="AutoShape 31">
              <a:extLst>
                <a:ext uri="{FF2B5EF4-FFF2-40B4-BE49-F238E27FC236}">
                  <a16:creationId xmlns:a16="http://schemas.microsoft.com/office/drawing/2014/main" id="{5D8DDAE7-92EB-4A51-A4CE-A2798E332A08}"/>
                </a:ext>
              </a:extLst>
            </p:cNvPr>
            <p:cNvSpPr>
              <a:spLocks noChangeArrowheads="1"/>
            </p:cNvSpPr>
            <p:nvPr/>
          </p:nvSpPr>
          <p:spPr bwMode="auto">
            <a:xfrm>
              <a:off x="4272" y="2640"/>
              <a:ext cx="480"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miter lim="800000"/>
              <a:headEnd/>
              <a:tailEnd/>
            </a:ln>
          </p:spPr>
          <p:txBody>
            <a:bodyPr/>
            <a:lstStyle/>
            <a:p>
              <a:endParaRPr lang="zh-CN" altLang="en-US"/>
            </a:p>
          </p:txBody>
        </p:sp>
        <p:sp>
          <p:nvSpPr>
            <p:cNvPr id="104481" name="AutoShape 32">
              <a:extLst>
                <a:ext uri="{FF2B5EF4-FFF2-40B4-BE49-F238E27FC236}">
                  <a16:creationId xmlns:a16="http://schemas.microsoft.com/office/drawing/2014/main" id="{5AF0F123-6117-4BC7-BBB0-0272FC453F96}"/>
                </a:ext>
              </a:extLst>
            </p:cNvPr>
            <p:cNvSpPr>
              <a:spLocks noChangeArrowheads="1"/>
            </p:cNvSpPr>
            <p:nvPr/>
          </p:nvSpPr>
          <p:spPr bwMode="auto">
            <a:xfrm flipV="1">
              <a:off x="2784" y="2880"/>
              <a:ext cx="768" cy="288"/>
            </a:xfrm>
            <a:prstGeom prst="curvedDownArrow">
              <a:avLst>
                <a:gd name="adj1" fmla="val 29741"/>
                <a:gd name="adj2" fmla="val 99025"/>
                <a:gd name="adj3" fmla="val 33301"/>
              </a:avLst>
            </a:prstGeom>
            <a:solidFill>
              <a:srgbClr val="1BFFC3"/>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04482" name="AutoShape 33">
              <a:extLst>
                <a:ext uri="{FF2B5EF4-FFF2-40B4-BE49-F238E27FC236}">
                  <a16:creationId xmlns:a16="http://schemas.microsoft.com/office/drawing/2014/main" id="{A7FF2D60-45E4-4D7C-BE4F-CBD64F6015DC}"/>
                </a:ext>
              </a:extLst>
            </p:cNvPr>
            <p:cNvSpPr>
              <a:spLocks noChangeArrowheads="1"/>
            </p:cNvSpPr>
            <p:nvPr/>
          </p:nvSpPr>
          <p:spPr bwMode="auto">
            <a:xfrm flipV="1">
              <a:off x="1968" y="2880"/>
              <a:ext cx="768" cy="336"/>
            </a:xfrm>
            <a:prstGeom prst="curvedDownArrow">
              <a:avLst>
                <a:gd name="adj1" fmla="val 25492"/>
                <a:gd name="adj2" fmla="val 84878"/>
                <a:gd name="adj3" fmla="val 33301"/>
              </a:avLst>
            </a:prstGeom>
            <a:solidFill>
              <a:srgbClr val="1BFFC3"/>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04483" name="Text Box 34">
              <a:extLst>
                <a:ext uri="{FF2B5EF4-FFF2-40B4-BE49-F238E27FC236}">
                  <a16:creationId xmlns:a16="http://schemas.microsoft.com/office/drawing/2014/main" id="{F8994E7B-2D0D-453C-9BC0-51248C803606}"/>
                </a:ext>
              </a:extLst>
            </p:cNvPr>
            <p:cNvSpPr txBox="1">
              <a:spLocks noChangeArrowheads="1"/>
            </p:cNvSpPr>
            <p:nvPr/>
          </p:nvSpPr>
          <p:spPr bwMode="auto">
            <a:xfrm>
              <a:off x="2544" y="433"/>
              <a:ext cx="72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2000" b="1">
                  <a:latin typeface="Times New Roman" panose="02020603050405020304" pitchFamily="18" charset="0"/>
                </a:rPr>
                <a:t>磁带机</a:t>
              </a:r>
              <a:endParaRPr lang="zh-CN" altLang="en-US" sz="2400" b="1">
                <a:latin typeface="Times New Roman" panose="02020603050405020304" pitchFamily="18" charset="0"/>
              </a:endParaRPr>
            </a:p>
          </p:txBody>
        </p:sp>
        <p:pic>
          <p:nvPicPr>
            <p:cNvPr id="104484" name="Picture 35">
              <a:extLst>
                <a:ext uri="{FF2B5EF4-FFF2-40B4-BE49-F238E27FC236}">
                  <a16:creationId xmlns:a16="http://schemas.microsoft.com/office/drawing/2014/main" id="{6DC9F6D1-E0AA-48BC-A5E5-673C629B14C1}"/>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960" y="1152"/>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85" name="Picture 36">
              <a:extLst>
                <a:ext uri="{FF2B5EF4-FFF2-40B4-BE49-F238E27FC236}">
                  <a16:creationId xmlns:a16="http://schemas.microsoft.com/office/drawing/2014/main" id="{12A41377-494D-4D10-9A21-2B8A3C2F7C87}"/>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2256" y="1152"/>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86" name="Picture 37">
              <a:extLst>
                <a:ext uri="{FF2B5EF4-FFF2-40B4-BE49-F238E27FC236}">
                  <a16:creationId xmlns:a16="http://schemas.microsoft.com/office/drawing/2014/main" id="{A3D88264-BE2A-4D25-AE34-AB33434C9F0B}"/>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2256" y="768"/>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87" name="Picture 38">
              <a:extLst>
                <a:ext uri="{FF2B5EF4-FFF2-40B4-BE49-F238E27FC236}">
                  <a16:creationId xmlns:a16="http://schemas.microsoft.com/office/drawing/2014/main" id="{61E8A64A-6BCD-4B02-845A-51D1072B7E24}"/>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2784" y="1152"/>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88" name="Picture 39">
              <a:extLst>
                <a:ext uri="{FF2B5EF4-FFF2-40B4-BE49-F238E27FC236}">
                  <a16:creationId xmlns:a16="http://schemas.microsoft.com/office/drawing/2014/main" id="{D6C671DC-E20A-4E25-9D32-100FFB40D87F}"/>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2784" y="768"/>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89" name="Picture 40">
              <a:extLst>
                <a:ext uri="{FF2B5EF4-FFF2-40B4-BE49-F238E27FC236}">
                  <a16:creationId xmlns:a16="http://schemas.microsoft.com/office/drawing/2014/main" id="{EB30EE53-6F2B-466B-9B15-EA48FE9EDE26}"/>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3312" y="1200"/>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90" name="Picture 41">
              <a:extLst>
                <a:ext uri="{FF2B5EF4-FFF2-40B4-BE49-F238E27FC236}">
                  <a16:creationId xmlns:a16="http://schemas.microsoft.com/office/drawing/2014/main" id="{88BFA856-FB1A-4DFA-BA21-978D3B51FA7D}"/>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3312" y="768"/>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91" name="Text Box 42">
              <a:extLst>
                <a:ext uri="{FF2B5EF4-FFF2-40B4-BE49-F238E27FC236}">
                  <a16:creationId xmlns:a16="http://schemas.microsoft.com/office/drawing/2014/main" id="{E8148B74-6E6A-4401-A6F3-A36B6EFA3981}"/>
                </a:ext>
              </a:extLst>
            </p:cNvPr>
            <p:cNvSpPr txBox="1">
              <a:spLocks noChangeArrowheads="1"/>
            </p:cNvSpPr>
            <p:nvPr/>
          </p:nvSpPr>
          <p:spPr bwMode="auto">
            <a:xfrm>
              <a:off x="214" y="625"/>
              <a:ext cx="314" cy="1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2000" b="1">
                  <a:latin typeface="Times New Roman" panose="02020603050405020304" pitchFamily="18" charset="0"/>
                </a:rPr>
                <a:t>卡片阅读机</a:t>
              </a:r>
              <a:endParaRPr lang="zh-CN" altLang="en-US" sz="2400" b="1">
                <a:latin typeface="Times New Roman" panose="02020603050405020304" pitchFamily="18" charset="0"/>
              </a:endParaRPr>
            </a:p>
          </p:txBody>
        </p:sp>
        <p:sp>
          <p:nvSpPr>
            <p:cNvPr id="104492" name="Text Box 43">
              <a:extLst>
                <a:ext uri="{FF2B5EF4-FFF2-40B4-BE49-F238E27FC236}">
                  <a16:creationId xmlns:a16="http://schemas.microsoft.com/office/drawing/2014/main" id="{95D4D511-0E8F-4C2F-85AA-CBC68A75656C}"/>
                </a:ext>
              </a:extLst>
            </p:cNvPr>
            <p:cNvSpPr txBox="1">
              <a:spLocks noChangeArrowheads="1"/>
            </p:cNvSpPr>
            <p:nvPr/>
          </p:nvSpPr>
          <p:spPr bwMode="auto">
            <a:xfrm>
              <a:off x="3216" y="3264"/>
              <a:ext cx="105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2400" b="1">
                  <a:latin typeface="Times New Roman" panose="02020603050405020304" pitchFamily="18" charset="0"/>
                </a:rPr>
                <a:t>输出磁带</a:t>
              </a:r>
            </a:p>
          </p:txBody>
        </p:sp>
        <p:pic>
          <p:nvPicPr>
            <p:cNvPr id="104493" name="Picture 44">
              <a:extLst>
                <a:ext uri="{FF2B5EF4-FFF2-40B4-BE49-F238E27FC236}">
                  <a16:creationId xmlns:a16="http://schemas.microsoft.com/office/drawing/2014/main" id="{B28FDF99-957A-46BB-81E9-FD8E5F7520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2223" t="44444" r="27779" b="2924"/>
            <a:stretch>
              <a:fillRect/>
            </a:stretch>
          </p:blipFill>
          <p:spPr bwMode="auto">
            <a:xfrm>
              <a:off x="4396" y="816"/>
              <a:ext cx="38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94" name="Picture 45">
              <a:extLst>
                <a:ext uri="{FF2B5EF4-FFF2-40B4-BE49-F238E27FC236}">
                  <a16:creationId xmlns:a16="http://schemas.microsoft.com/office/drawing/2014/main" id="{37FB1235-8B7F-455C-ACAD-DF649DC1C78E}"/>
                </a:ext>
              </a:extLst>
            </p:cNvPr>
            <p:cNvPicPr>
              <a:picLocks noChangeAspect="1" noChangeArrowheads="1"/>
            </p:cNvPicPr>
            <p:nvPr/>
          </p:nvPicPr>
          <p:blipFill>
            <a:blip r:embed="rId8">
              <a:lum bright="6000"/>
              <a:extLst>
                <a:ext uri="{28A0092B-C50C-407E-A947-70E740481C1C}">
                  <a14:useLocalDpi xmlns:a14="http://schemas.microsoft.com/office/drawing/2010/main" val="0"/>
                </a:ext>
              </a:extLst>
            </a:blip>
            <a:srcRect l="18182" t="13637" r="27272" b="18182"/>
            <a:stretch>
              <a:fillRect/>
            </a:stretch>
          </p:blipFill>
          <p:spPr bwMode="auto">
            <a:xfrm>
              <a:off x="4848" y="1056"/>
              <a:ext cx="33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95" name="Picture 46">
              <a:extLst>
                <a:ext uri="{FF2B5EF4-FFF2-40B4-BE49-F238E27FC236}">
                  <a16:creationId xmlns:a16="http://schemas.microsoft.com/office/drawing/2014/main" id="{5FEF63B0-03CC-46D6-9940-99D01B8C9F74}"/>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4396" y="816"/>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96" name="Picture 47">
              <a:extLst>
                <a:ext uri="{FF2B5EF4-FFF2-40B4-BE49-F238E27FC236}">
                  <a16:creationId xmlns:a16="http://schemas.microsoft.com/office/drawing/2014/main" id="{E06AEFE1-7247-40F1-9D14-3F716A50E12A}"/>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4396" y="1248"/>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97" name="Text Box 48">
              <a:extLst>
                <a:ext uri="{FF2B5EF4-FFF2-40B4-BE49-F238E27FC236}">
                  <a16:creationId xmlns:a16="http://schemas.microsoft.com/office/drawing/2014/main" id="{D9690D67-A965-4E6F-8290-874E5AA30FF4}"/>
                </a:ext>
              </a:extLst>
            </p:cNvPr>
            <p:cNvSpPr txBox="1">
              <a:spLocks noChangeArrowheads="1"/>
            </p:cNvSpPr>
            <p:nvPr/>
          </p:nvSpPr>
          <p:spPr bwMode="auto">
            <a:xfrm>
              <a:off x="5149" y="480"/>
              <a:ext cx="295"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b="1">
                  <a:latin typeface="Times New Roman" panose="02020603050405020304" pitchFamily="18" charset="0"/>
                </a:rPr>
                <a:t>打印机</a:t>
              </a:r>
            </a:p>
          </p:txBody>
        </p:sp>
        <p:sp>
          <p:nvSpPr>
            <p:cNvPr id="104498" name="AutoShape 49">
              <a:extLst>
                <a:ext uri="{FF2B5EF4-FFF2-40B4-BE49-F238E27FC236}">
                  <a16:creationId xmlns:a16="http://schemas.microsoft.com/office/drawing/2014/main" id="{24E1D604-6DFB-448F-AF32-25DA48FB4158}"/>
                </a:ext>
              </a:extLst>
            </p:cNvPr>
            <p:cNvSpPr>
              <a:spLocks noChangeArrowheads="1"/>
            </p:cNvSpPr>
            <p:nvPr/>
          </p:nvSpPr>
          <p:spPr bwMode="auto">
            <a:xfrm>
              <a:off x="4848" y="528"/>
              <a:ext cx="240" cy="384"/>
            </a:xfrm>
            <a:prstGeom prst="upArrow">
              <a:avLst>
                <a:gd name="adj1" fmla="val 50000"/>
                <a:gd name="adj2" fmla="val 40000"/>
              </a:avLst>
            </a:prstGeom>
            <a:solidFill>
              <a:schemeClr val="accent1"/>
            </a:solidFill>
            <a:ln w="9525">
              <a:solidFill>
                <a:schemeClr val="tx1"/>
              </a:solidFill>
              <a:miter lim="800000"/>
              <a:headEnd/>
              <a:tailEnd/>
            </a:ln>
          </p:spPr>
          <p:txBody>
            <a:bodyPr vert="eaVert"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pic>
          <p:nvPicPr>
            <p:cNvPr id="104499" name="Picture 50">
              <a:extLst>
                <a:ext uri="{FF2B5EF4-FFF2-40B4-BE49-F238E27FC236}">
                  <a16:creationId xmlns:a16="http://schemas.microsoft.com/office/drawing/2014/main" id="{042523BB-1DBD-4520-AB52-CC3FCBEEB2F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80" y="1200"/>
              <a:ext cx="330"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500" name="Picture 51">
              <a:extLst>
                <a:ext uri="{FF2B5EF4-FFF2-40B4-BE49-F238E27FC236}">
                  <a16:creationId xmlns:a16="http://schemas.microsoft.com/office/drawing/2014/main" id="{A1BF1AAC-E171-4597-B5DF-BBFA4F594D6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98" y="1200"/>
              <a:ext cx="316"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4453" name="Picture 53" descr="图_IBM360">
            <a:extLst>
              <a:ext uri="{FF2B5EF4-FFF2-40B4-BE49-F238E27FC236}">
                <a16:creationId xmlns:a16="http://schemas.microsoft.com/office/drawing/2014/main" id="{E07DEF06-3969-4E39-A958-92A2F8BF6AC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89092" y="2275151"/>
            <a:ext cx="5812280" cy="3897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日期占位符 4">
            <a:extLst>
              <a:ext uri="{FF2B5EF4-FFF2-40B4-BE49-F238E27FC236}">
                <a16:creationId xmlns:a16="http://schemas.microsoft.com/office/drawing/2014/main" id="{DB82585A-ADC0-40D9-A832-7C103B862601}"/>
              </a:ext>
            </a:extLst>
          </p:cNvPr>
          <p:cNvSpPr txBox="1">
            <a:spLocks noGrp="1" noChangeArrowheads="1"/>
          </p:cNvSpPr>
          <p:nvPr/>
        </p:nvSpPr>
        <p:spPr bwMode="auto">
          <a:xfrm>
            <a:off x="6980015"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0E0C3B7-CDE7-43C9-B797-351266827CBE}"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dirty="0">
              <a:latin typeface="Helvetica" panose="020B0604020202020204" pitchFamily="34" charset="0"/>
            </a:endParaRPr>
          </a:p>
        </p:txBody>
      </p:sp>
      <p:sp>
        <p:nvSpPr>
          <p:cNvPr id="2" name="上弧形箭头 1"/>
          <p:cNvSpPr/>
          <p:nvPr/>
        </p:nvSpPr>
        <p:spPr>
          <a:xfrm rot="21064991">
            <a:off x="541387" y="1507005"/>
            <a:ext cx="1721516" cy="631580"/>
          </a:xfrm>
          <a:prstGeom prst="curved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5" name="上弧形箭头 54"/>
          <p:cNvSpPr/>
          <p:nvPr/>
        </p:nvSpPr>
        <p:spPr>
          <a:xfrm>
            <a:off x="2370485" y="1010283"/>
            <a:ext cx="2673912" cy="631580"/>
          </a:xfrm>
          <a:prstGeom prst="curved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6" name="上弧形箭头 55"/>
          <p:cNvSpPr/>
          <p:nvPr/>
        </p:nvSpPr>
        <p:spPr>
          <a:xfrm>
            <a:off x="5688509" y="927686"/>
            <a:ext cx="2005382" cy="631580"/>
          </a:xfrm>
          <a:prstGeom prst="curved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left)">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wipe(left)">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44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5" grpId="0" animBg="1"/>
      <p:bldP spid="56"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0" name="日期占位符 3">
            <a:extLst>
              <a:ext uri="{FF2B5EF4-FFF2-40B4-BE49-F238E27FC236}">
                <a16:creationId xmlns:a16="http://schemas.microsoft.com/office/drawing/2014/main" id="{73FE0902-6DCD-4CE5-9AD4-94195CBC662E}"/>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56D5B83D-1512-4D59-9C5D-2E79A4094EC0}"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a:latin typeface="Helvetica" panose="020B0604020202020204" pitchFamily="34" charset="0"/>
            </a:endParaRPr>
          </a:p>
        </p:txBody>
      </p:sp>
      <p:sp>
        <p:nvSpPr>
          <p:cNvPr id="156675" name="Rectangle 2">
            <a:extLst>
              <a:ext uri="{FF2B5EF4-FFF2-40B4-BE49-F238E27FC236}">
                <a16:creationId xmlns:a16="http://schemas.microsoft.com/office/drawing/2014/main" id="{F194B28B-DB6E-4973-B8E2-683C6B5B3DE4}"/>
              </a:ext>
            </a:extLst>
          </p:cNvPr>
          <p:cNvSpPr>
            <a:spLocks noGrp="1"/>
          </p:cNvSpPr>
          <p:nvPr>
            <p:ph type="title" idx="4294967295"/>
          </p:nvPr>
        </p:nvSpPr>
        <p:spPr>
          <a:ln>
            <a:miter/>
          </a:ln>
        </p:spPr>
        <p:txBody>
          <a:bodyPr/>
          <a:lstStyle/>
          <a:p>
            <a:pPr eaLnBrk="1" hangingPunct="1">
              <a:defRPr/>
            </a:pPr>
            <a:r>
              <a:rPr lang="zh-CN" altLang="en-US" dirty="0"/>
              <a:t>嵌入式操作系统（</a:t>
            </a:r>
            <a:r>
              <a:rPr lang="en-US" altLang="zh-CN" dirty="0"/>
              <a:t>EOS</a:t>
            </a:r>
            <a:r>
              <a:rPr lang="zh-CN" altLang="en-US" dirty="0"/>
              <a:t>）</a:t>
            </a:r>
            <a:endParaRPr lang="zh-CN" altLang="en-US" noProof="1">
              <a:effectLst>
                <a:outerShdw blurRad="38100" dist="38100" dir="2700000">
                  <a:srgbClr val="C0C0C0"/>
                </a:outerShdw>
              </a:effectLst>
            </a:endParaRPr>
          </a:p>
        </p:txBody>
      </p:sp>
      <p:sp>
        <p:nvSpPr>
          <p:cNvPr id="155652" name="Rectangle 3">
            <a:extLst>
              <a:ext uri="{FF2B5EF4-FFF2-40B4-BE49-F238E27FC236}">
                <a16:creationId xmlns:a16="http://schemas.microsoft.com/office/drawing/2014/main" id="{B3C793C4-AE44-4A9D-9FC8-D9DB54E55292}"/>
              </a:ext>
            </a:extLst>
          </p:cNvPr>
          <p:cNvSpPr>
            <a:spLocks noGrp="1" noChangeArrowheads="1"/>
          </p:cNvSpPr>
          <p:nvPr>
            <p:ph type="body" idx="4294967295"/>
          </p:nvPr>
        </p:nvSpPr>
        <p:spPr/>
        <p:txBody>
          <a:bodyPr/>
          <a:lstStyle/>
          <a:p>
            <a:pPr eaLnBrk="1" hangingPunct="1"/>
            <a:r>
              <a:rPr lang="zh-CN" altLang="en-US" sz="2000" dirty="0" smtClean="0"/>
              <a:t>嵌入式系统特点</a:t>
            </a:r>
            <a:endParaRPr lang="en-US" altLang="zh-CN" sz="2000" dirty="0" smtClean="0"/>
          </a:p>
          <a:p>
            <a:pPr lvl="1" eaLnBrk="1" hangingPunct="1"/>
            <a:r>
              <a:rPr lang="zh-CN" altLang="en-US" sz="1800" dirty="0"/>
              <a:t>系统内核</a:t>
            </a:r>
            <a:r>
              <a:rPr lang="zh-CN" altLang="en-US" sz="1800" dirty="0" smtClean="0"/>
              <a:t>小</a:t>
            </a:r>
            <a:endParaRPr lang="en-US" altLang="zh-CN" sz="1800" dirty="0" smtClean="0"/>
          </a:p>
          <a:p>
            <a:pPr lvl="2" eaLnBrk="1" hangingPunct="1"/>
            <a:r>
              <a:rPr lang="zh-CN" altLang="en-US" sz="1600" dirty="0"/>
              <a:t>一般是应用于小型电子装置的，系统资源相对有限，所以内核较之传统的操作系统要小得</a:t>
            </a:r>
            <a:r>
              <a:rPr lang="zh-CN" altLang="en-US" sz="1600" dirty="0" smtClean="0"/>
              <a:t>多。有的只有</a:t>
            </a:r>
            <a:r>
              <a:rPr lang="en-US" altLang="zh-CN" sz="1600" dirty="0" smtClean="0"/>
              <a:t>5k</a:t>
            </a:r>
          </a:p>
          <a:p>
            <a:pPr lvl="1" eaLnBrk="1" hangingPunct="1"/>
            <a:r>
              <a:rPr lang="zh-CN" altLang="en-US" sz="1800" dirty="0" smtClean="0"/>
              <a:t>专用性强</a:t>
            </a:r>
            <a:endParaRPr lang="en-US" altLang="zh-CN" sz="1800" dirty="0" smtClean="0"/>
          </a:p>
          <a:p>
            <a:pPr lvl="2" eaLnBrk="1" hangingPunct="1"/>
            <a:r>
              <a:rPr lang="zh-CN" altLang="en-US" sz="1600" dirty="0" smtClean="0"/>
              <a:t>一般应用于特定领域</a:t>
            </a:r>
            <a:endParaRPr lang="zh-CN" altLang="en-US" sz="1600" dirty="0"/>
          </a:p>
          <a:p>
            <a:pPr lvl="1" eaLnBrk="1" hangingPunct="1"/>
            <a:r>
              <a:rPr lang="zh-CN" altLang="en-US" sz="1800" dirty="0"/>
              <a:t>系统</a:t>
            </a:r>
            <a:r>
              <a:rPr lang="zh-CN" altLang="en-US" sz="1800" dirty="0" smtClean="0"/>
              <a:t>精简</a:t>
            </a:r>
            <a:endParaRPr lang="en-US" altLang="zh-CN" sz="1800" dirty="0" smtClean="0"/>
          </a:p>
          <a:p>
            <a:pPr lvl="2" eaLnBrk="1" hangingPunct="1"/>
            <a:r>
              <a:rPr lang="zh-CN" altLang="en-US" sz="1600" dirty="0"/>
              <a:t>不要求其功能设计及实现上过于复杂</a:t>
            </a:r>
            <a:r>
              <a:rPr lang="zh-CN" altLang="en-US" sz="1600" dirty="0" smtClean="0"/>
              <a:t>，一方面</a:t>
            </a:r>
            <a:r>
              <a:rPr lang="zh-CN" altLang="en-US" sz="1600" dirty="0"/>
              <a:t>利于控制系统成本，同时也利于实现系统安全。</a:t>
            </a:r>
          </a:p>
          <a:p>
            <a:pPr lvl="1" eaLnBrk="1" hangingPunct="1"/>
            <a:r>
              <a:rPr lang="zh-CN" altLang="en-US" sz="1800" dirty="0"/>
              <a:t>高实时</a:t>
            </a:r>
            <a:r>
              <a:rPr lang="zh-CN" altLang="en-US" sz="1800" dirty="0" smtClean="0"/>
              <a:t>性</a:t>
            </a:r>
            <a:endParaRPr lang="en-US" altLang="zh-CN" sz="1800" dirty="0" smtClean="0"/>
          </a:p>
          <a:p>
            <a:pPr lvl="2" eaLnBrk="1" hangingPunct="1"/>
            <a:r>
              <a:rPr lang="zh-CN" altLang="en-US" sz="1600" dirty="0"/>
              <a:t>软件要求固态存储，以提高速度；软件代码要求高质量和高可靠性。</a:t>
            </a:r>
          </a:p>
          <a:p>
            <a:pPr lvl="1" eaLnBrk="1" hangingPunct="1"/>
            <a:r>
              <a:rPr lang="zh-CN" altLang="en-US" sz="1800" dirty="0" smtClean="0"/>
              <a:t>节能</a:t>
            </a:r>
            <a:endParaRPr lang="en-US" altLang="zh-CN" sz="1800" dirty="0" smtClean="0"/>
          </a:p>
          <a:p>
            <a:pPr lvl="1" eaLnBrk="1" hangingPunct="1"/>
            <a:r>
              <a:rPr lang="en-US" altLang="zh-CN" sz="1800" dirty="0" smtClean="0"/>
              <a:t>…..</a:t>
            </a:r>
          </a:p>
          <a:p>
            <a:pPr lvl="1" eaLnBrk="1" hangingPunct="1"/>
            <a:endParaRPr lang="zh-CN" altLang="en-US" sz="1800" dirty="0"/>
          </a:p>
          <a:p>
            <a:pPr lvl="1" eaLnBrk="1" hangingPunct="1"/>
            <a:endParaRPr lang="zh-CN" altLang="en-US" sz="1800" dirty="0"/>
          </a:p>
          <a:p>
            <a:pPr lvl="1" eaLnBrk="1" hangingPunct="1"/>
            <a:endParaRPr lang="en-US" altLang="zh-CN" sz="1800" dirty="0" smtClean="0"/>
          </a:p>
          <a:p>
            <a:pPr eaLnBrk="1" hangingPunct="1"/>
            <a:endParaRPr lang="en-US" altLang="zh-CN" sz="2000" dirty="0"/>
          </a:p>
          <a:p>
            <a:pPr eaLnBrk="1" hangingPunct="1"/>
            <a:endParaRPr lang="zh-CN" altLang="en-US" sz="1800" dirty="0"/>
          </a:p>
        </p:txBody>
      </p:sp>
    </p:spTree>
    <p:extLst>
      <p:ext uri="{BB962C8B-B14F-4D97-AF65-F5344CB8AC3E}">
        <p14:creationId xmlns:p14="http://schemas.microsoft.com/office/powerpoint/2010/main" val="654455717"/>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0" name="日期占位符 3">
            <a:extLst>
              <a:ext uri="{FF2B5EF4-FFF2-40B4-BE49-F238E27FC236}">
                <a16:creationId xmlns:a16="http://schemas.microsoft.com/office/drawing/2014/main" id="{73FE0902-6DCD-4CE5-9AD4-94195CBC662E}"/>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56D5B83D-1512-4D59-9C5D-2E79A4094EC0}"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a:latin typeface="Helvetica" panose="020B0604020202020204" pitchFamily="34" charset="0"/>
            </a:endParaRPr>
          </a:p>
        </p:txBody>
      </p:sp>
      <p:sp>
        <p:nvSpPr>
          <p:cNvPr id="156675" name="Rectangle 2">
            <a:extLst>
              <a:ext uri="{FF2B5EF4-FFF2-40B4-BE49-F238E27FC236}">
                <a16:creationId xmlns:a16="http://schemas.microsoft.com/office/drawing/2014/main" id="{F194B28B-DB6E-4973-B8E2-683C6B5B3DE4}"/>
              </a:ext>
            </a:extLst>
          </p:cNvPr>
          <p:cNvSpPr>
            <a:spLocks noGrp="1"/>
          </p:cNvSpPr>
          <p:nvPr>
            <p:ph type="title" idx="4294967295"/>
          </p:nvPr>
        </p:nvSpPr>
        <p:spPr>
          <a:ln>
            <a:miter/>
          </a:ln>
        </p:spPr>
        <p:txBody>
          <a:bodyPr/>
          <a:lstStyle/>
          <a:p>
            <a:pPr eaLnBrk="1" hangingPunct="1">
              <a:defRPr/>
            </a:pPr>
            <a:r>
              <a:rPr lang="zh-CN" altLang="en-US" dirty="0"/>
              <a:t>嵌入式操作系统（</a:t>
            </a:r>
            <a:r>
              <a:rPr lang="en-US" altLang="zh-CN" dirty="0"/>
              <a:t>EOS</a:t>
            </a:r>
            <a:r>
              <a:rPr lang="zh-CN" altLang="en-US" dirty="0"/>
              <a:t>）</a:t>
            </a:r>
            <a:endParaRPr lang="zh-CN" altLang="en-US" noProof="1">
              <a:effectLst>
                <a:outerShdw blurRad="38100" dist="38100" dir="2700000">
                  <a:srgbClr val="C0C0C0"/>
                </a:outerShdw>
              </a:effectLst>
            </a:endParaRPr>
          </a:p>
        </p:txBody>
      </p:sp>
      <p:sp>
        <p:nvSpPr>
          <p:cNvPr id="155652" name="Rectangle 3">
            <a:extLst>
              <a:ext uri="{FF2B5EF4-FFF2-40B4-BE49-F238E27FC236}">
                <a16:creationId xmlns:a16="http://schemas.microsoft.com/office/drawing/2014/main" id="{B3C793C4-AE44-4A9D-9FC8-D9DB54E55292}"/>
              </a:ext>
            </a:extLst>
          </p:cNvPr>
          <p:cNvSpPr>
            <a:spLocks noGrp="1" noChangeArrowheads="1"/>
          </p:cNvSpPr>
          <p:nvPr>
            <p:ph type="body" idx="4294967295"/>
          </p:nvPr>
        </p:nvSpPr>
        <p:spPr/>
        <p:txBody>
          <a:bodyPr/>
          <a:lstStyle/>
          <a:p>
            <a:pPr eaLnBrk="1" hangingPunct="1"/>
            <a:r>
              <a:rPr lang="zh-CN" altLang="en-US" sz="2000" dirty="0" smtClean="0"/>
              <a:t>嵌入式系统应用</a:t>
            </a:r>
            <a:endParaRPr lang="en-US" altLang="zh-CN" sz="2000" dirty="0" smtClean="0"/>
          </a:p>
          <a:p>
            <a:pPr lvl="1" eaLnBrk="1" hangingPunct="1"/>
            <a:r>
              <a:rPr lang="zh-CN" altLang="en-US" sz="1800" dirty="0" smtClean="0"/>
              <a:t>工业控制</a:t>
            </a:r>
            <a:endParaRPr lang="en-US" altLang="zh-CN" sz="1800" dirty="0" smtClean="0"/>
          </a:p>
          <a:p>
            <a:pPr lvl="2" eaLnBrk="1" hangingPunct="1"/>
            <a:r>
              <a:rPr lang="zh-CN" altLang="en-US" sz="1600" dirty="0"/>
              <a:t>如工业过程控制、数字机床、电力系统、电网安全、电网设备监测、石油化工系统</a:t>
            </a:r>
          </a:p>
          <a:p>
            <a:pPr lvl="1" eaLnBrk="1" hangingPunct="1"/>
            <a:r>
              <a:rPr lang="zh-CN" altLang="en-US" sz="1800" dirty="0"/>
              <a:t>交通</a:t>
            </a:r>
            <a:r>
              <a:rPr lang="zh-CN" altLang="en-US" sz="1800" dirty="0" smtClean="0"/>
              <a:t>管理</a:t>
            </a:r>
            <a:endParaRPr lang="en-US" altLang="zh-CN" sz="1800" dirty="0" smtClean="0"/>
          </a:p>
          <a:p>
            <a:pPr lvl="2" eaLnBrk="1" hangingPunct="1"/>
            <a:r>
              <a:rPr lang="zh-CN" altLang="en-US" sz="1600" dirty="0"/>
              <a:t>车辆导航、流量控制、信息监测与汽车服务，如内嵌</a:t>
            </a:r>
            <a:r>
              <a:rPr lang="en-US" altLang="zh-CN" sz="1600" dirty="0"/>
              <a:t>GPS</a:t>
            </a:r>
            <a:r>
              <a:rPr lang="zh-CN" altLang="en-US" sz="1600" dirty="0"/>
              <a:t>模块，</a:t>
            </a:r>
            <a:r>
              <a:rPr lang="en-US" altLang="zh-CN" sz="1600" dirty="0"/>
              <a:t>GSM</a:t>
            </a:r>
            <a:r>
              <a:rPr lang="zh-CN" altLang="en-US" sz="1600" dirty="0"/>
              <a:t>模块的移动定位终端</a:t>
            </a:r>
          </a:p>
          <a:p>
            <a:pPr lvl="1" eaLnBrk="1" hangingPunct="1"/>
            <a:r>
              <a:rPr lang="zh-CN" altLang="en-US" sz="1800" dirty="0"/>
              <a:t>信息</a:t>
            </a:r>
            <a:r>
              <a:rPr lang="zh-CN" altLang="en-US" sz="1800" dirty="0" smtClean="0"/>
              <a:t>家电</a:t>
            </a:r>
            <a:endParaRPr lang="en-US" altLang="zh-CN" sz="1800" dirty="0" smtClean="0"/>
          </a:p>
          <a:p>
            <a:pPr lvl="2" eaLnBrk="1" hangingPunct="1"/>
            <a:r>
              <a:rPr lang="zh-CN" altLang="en-US" sz="1600" dirty="0"/>
              <a:t>嵌入式系统最大的应用</a:t>
            </a:r>
            <a:r>
              <a:rPr lang="zh-CN" altLang="en-US" sz="1600" dirty="0" smtClean="0"/>
              <a:t>领域：手机、</a:t>
            </a:r>
            <a:r>
              <a:rPr lang="en-US" altLang="zh-CN" sz="1600" dirty="0" smtClean="0"/>
              <a:t>pad</a:t>
            </a:r>
            <a:r>
              <a:rPr lang="zh-CN" altLang="en-US" sz="1600" dirty="0" smtClean="0"/>
              <a:t>、冰箱</a:t>
            </a:r>
            <a:r>
              <a:rPr lang="zh-CN" altLang="en-US" sz="1600" dirty="0"/>
              <a:t>、空调等的网络化、</a:t>
            </a:r>
            <a:r>
              <a:rPr lang="zh-CN" altLang="en-US" sz="1600" dirty="0" smtClean="0"/>
              <a:t>智能化、指纹锁、通过网络远程控制的插排等</a:t>
            </a:r>
            <a:endParaRPr lang="zh-CN" altLang="en-US" sz="1600" dirty="0"/>
          </a:p>
          <a:p>
            <a:pPr lvl="1" eaLnBrk="1" hangingPunct="1"/>
            <a:r>
              <a:rPr lang="zh-CN" altLang="en-US" sz="1800" dirty="0"/>
              <a:t>家庭</a:t>
            </a:r>
            <a:r>
              <a:rPr lang="zh-CN" altLang="en-US" sz="1800" dirty="0" smtClean="0"/>
              <a:t>智能管理</a:t>
            </a:r>
            <a:endParaRPr lang="en-US" altLang="zh-CN" sz="1800" dirty="0" smtClean="0"/>
          </a:p>
          <a:p>
            <a:pPr lvl="2" eaLnBrk="1" hangingPunct="1"/>
            <a:r>
              <a:rPr lang="zh-CN" altLang="en-US" sz="1600" dirty="0"/>
              <a:t>水、电、煤气表的远程</a:t>
            </a:r>
            <a:r>
              <a:rPr lang="zh-CN" altLang="en-US" sz="1600" dirty="0">
                <a:hlinkClick r:id="rId2"/>
              </a:rPr>
              <a:t>自动抄表</a:t>
            </a:r>
            <a:r>
              <a:rPr lang="zh-CN" altLang="en-US" sz="1600" dirty="0"/>
              <a:t>，安全防火、防盗系统</a:t>
            </a:r>
          </a:p>
          <a:p>
            <a:pPr lvl="1" eaLnBrk="1" hangingPunct="1"/>
            <a:endParaRPr lang="en-US" altLang="zh-CN" sz="2000" dirty="0"/>
          </a:p>
        </p:txBody>
      </p:sp>
    </p:spTree>
    <p:extLst>
      <p:ext uri="{BB962C8B-B14F-4D97-AF65-F5344CB8AC3E}">
        <p14:creationId xmlns:p14="http://schemas.microsoft.com/office/powerpoint/2010/main" val="2580480650"/>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0" name="日期占位符 3">
            <a:extLst>
              <a:ext uri="{FF2B5EF4-FFF2-40B4-BE49-F238E27FC236}">
                <a16:creationId xmlns:a16="http://schemas.microsoft.com/office/drawing/2014/main" id="{73FE0902-6DCD-4CE5-9AD4-94195CBC662E}"/>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56D5B83D-1512-4D59-9C5D-2E79A4094EC0}"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a:latin typeface="Helvetica" panose="020B0604020202020204" pitchFamily="34" charset="0"/>
            </a:endParaRPr>
          </a:p>
        </p:txBody>
      </p:sp>
      <p:sp>
        <p:nvSpPr>
          <p:cNvPr id="156675" name="Rectangle 2">
            <a:extLst>
              <a:ext uri="{FF2B5EF4-FFF2-40B4-BE49-F238E27FC236}">
                <a16:creationId xmlns:a16="http://schemas.microsoft.com/office/drawing/2014/main" id="{F194B28B-DB6E-4973-B8E2-683C6B5B3DE4}"/>
              </a:ext>
            </a:extLst>
          </p:cNvPr>
          <p:cNvSpPr>
            <a:spLocks noGrp="1"/>
          </p:cNvSpPr>
          <p:nvPr>
            <p:ph type="title" idx="4294967295"/>
          </p:nvPr>
        </p:nvSpPr>
        <p:spPr>
          <a:ln>
            <a:miter/>
          </a:ln>
        </p:spPr>
        <p:txBody>
          <a:bodyPr/>
          <a:lstStyle/>
          <a:p>
            <a:pPr eaLnBrk="1" hangingPunct="1">
              <a:defRPr/>
            </a:pPr>
            <a:r>
              <a:rPr lang="zh-CN" altLang="en-US" dirty="0"/>
              <a:t>嵌入式操作系统（</a:t>
            </a:r>
            <a:r>
              <a:rPr lang="en-US" altLang="zh-CN" dirty="0"/>
              <a:t>EOS</a:t>
            </a:r>
            <a:r>
              <a:rPr lang="zh-CN" altLang="en-US" dirty="0" smtClean="0"/>
              <a:t>）（</a:t>
            </a:r>
            <a:r>
              <a:rPr lang="en-US" altLang="zh-CN" dirty="0" smtClean="0"/>
              <a:t>Cont.</a:t>
            </a:r>
            <a:r>
              <a:rPr lang="zh-CN" altLang="en-US" dirty="0" smtClean="0"/>
              <a:t>）</a:t>
            </a:r>
            <a:endParaRPr lang="zh-CN" altLang="en-US" noProof="1">
              <a:effectLst>
                <a:outerShdw blurRad="38100" dist="38100" dir="2700000">
                  <a:srgbClr val="C0C0C0"/>
                </a:outerShdw>
              </a:effectLst>
            </a:endParaRPr>
          </a:p>
        </p:txBody>
      </p:sp>
      <p:sp>
        <p:nvSpPr>
          <p:cNvPr id="155652" name="Rectangle 3">
            <a:extLst>
              <a:ext uri="{FF2B5EF4-FFF2-40B4-BE49-F238E27FC236}">
                <a16:creationId xmlns:a16="http://schemas.microsoft.com/office/drawing/2014/main" id="{B3C793C4-AE44-4A9D-9FC8-D9DB54E55292}"/>
              </a:ext>
            </a:extLst>
          </p:cNvPr>
          <p:cNvSpPr>
            <a:spLocks noGrp="1" noChangeArrowheads="1"/>
          </p:cNvSpPr>
          <p:nvPr>
            <p:ph type="body" idx="4294967295"/>
          </p:nvPr>
        </p:nvSpPr>
        <p:spPr/>
        <p:txBody>
          <a:bodyPr/>
          <a:lstStyle/>
          <a:p>
            <a:pPr eaLnBrk="1" hangingPunct="1"/>
            <a:r>
              <a:rPr lang="zh-CN" altLang="en-US" sz="2000" dirty="0" smtClean="0"/>
              <a:t>嵌入式系统应用</a:t>
            </a:r>
            <a:endParaRPr lang="en-US" altLang="zh-CN" sz="2000" dirty="0" smtClean="0"/>
          </a:p>
          <a:p>
            <a:pPr lvl="1" eaLnBrk="1" hangingPunct="1"/>
            <a:r>
              <a:rPr lang="en-US" altLang="zh-CN" sz="1800" dirty="0" smtClean="0"/>
              <a:t>POS</a:t>
            </a:r>
            <a:r>
              <a:rPr lang="zh-CN" altLang="en-US" sz="1800" dirty="0" smtClean="0"/>
              <a:t>网络</a:t>
            </a:r>
            <a:endParaRPr lang="en-US" altLang="zh-CN" sz="1800" dirty="0" smtClean="0"/>
          </a:p>
          <a:p>
            <a:pPr lvl="2" eaLnBrk="1" hangingPunct="1"/>
            <a:r>
              <a:rPr lang="zh-CN" altLang="en-US" sz="1600" dirty="0"/>
              <a:t>公共交通无接触智能卡</a:t>
            </a:r>
            <a:r>
              <a:rPr lang="en-US" altLang="zh-CN" sz="1600" dirty="0"/>
              <a:t>(Contactless Smartcard, CSC)</a:t>
            </a:r>
            <a:r>
              <a:rPr lang="zh-CN" altLang="en-US" sz="1600" dirty="0"/>
              <a:t>发行</a:t>
            </a:r>
            <a:r>
              <a:rPr lang="zh-CN" altLang="en-US" sz="1600" dirty="0" smtClean="0"/>
              <a:t>系统、自动售货机、各种</a:t>
            </a:r>
            <a:r>
              <a:rPr lang="zh-CN" altLang="en-US" sz="1600" dirty="0"/>
              <a:t>智能</a:t>
            </a:r>
            <a:r>
              <a:rPr lang="en-US" altLang="zh-CN" sz="1600" dirty="0"/>
              <a:t>ATM</a:t>
            </a:r>
            <a:r>
              <a:rPr lang="zh-CN" altLang="en-US" sz="1600" dirty="0" smtClean="0"/>
              <a:t>终端等</a:t>
            </a:r>
            <a:endParaRPr lang="zh-CN" altLang="en-US" sz="1600" dirty="0"/>
          </a:p>
          <a:p>
            <a:pPr lvl="1" eaLnBrk="1" hangingPunct="1"/>
            <a:r>
              <a:rPr lang="zh-CN" altLang="en-US" sz="1800" dirty="0"/>
              <a:t>环境工程与</a:t>
            </a:r>
            <a:r>
              <a:rPr lang="zh-CN" altLang="en-US" sz="1800" dirty="0" smtClean="0"/>
              <a:t>自然</a:t>
            </a:r>
            <a:endParaRPr lang="en-US" altLang="zh-CN" sz="1800" dirty="0" smtClean="0"/>
          </a:p>
          <a:p>
            <a:pPr lvl="2" eaLnBrk="1" hangingPunct="1"/>
            <a:r>
              <a:rPr lang="zh-CN" altLang="en-US" sz="1600" dirty="0"/>
              <a:t>水文资料实时监测，防洪体系及水土质量监测、堤坝安全，地震监测网，实时气象信息网，水源和空气污染监测</a:t>
            </a:r>
          </a:p>
          <a:p>
            <a:pPr lvl="1" eaLnBrk="1" hangingPunct="1"/>
            <a:r>
              <a:rPr lang="zh-CN" altLang="en-US" sz="1800" dirty="0" smtClean="0"/>
              <a:t>机器人</a:t>
            </a:r>
            <a:endParaRPr lang="en-US" altLang="zh-CN" sz="1800" dirty="0" smtClean="0"/>
          </a:p>
          <a:p>
            <a:pPr lvl="1" eaLnBrk="1" hangingPunct="1"/>
            <a:r>
              <a:rPr lang="zh-CN" altLang="en-US" sz="1800" dirty="0" smtClean="0"/>
              <a:t>移动互联网</a:t>
            </a:r>
            <a:endParaRPr lang="en-US" altLang="zh-CN" sz="1800" dirty="0" smtClean="0"/>
          </a:p>
          <a:p>
            <a:pPr lvl="1" eaLnBrk="1" hangingPunct="1"/>
            <a:r>
              <a:rPr lang="zh-CN" altLang="en-US" sz="1800" dirty="0"/>
              <a:t>物联网（</a:t>
            </a:r>
            <a:r>
              <a:rPr lang="en-US" altLang="zh-CN" sz="1800" dirty="0"/>
              <a:t>Internet of Things</a:t>
            </a:r>
            <a:r>
              <a:rPr lang="zh-CN" altLang="en-US" sz="1800" dirty="0" smtClean="0"/>
              <a:t>，</a:t>
            </a:r>
            <a:r>
              <a:rPr lang="en-US" altLang="zh-CN" sz="1800" dirty="0" err="1" smtClean="0"/>
              <a:t>IoT</a:t>
            </a:r>
            <a:r>
              <a:rPr lang="zh-CN" altLang="en-US" sz="1800" dirty="0" smtClean="0"/>
              <a:t>）</a:t>
            </a:r>
            <a:endParaRPr lang="en-US" altLang="zh-CN" sz="1800" dirty="0" smtClean="0"/>
          </a:p>
          <a:p>
            <a:pPr lvl="1" eaLnBrk="1" hangingPunct="1"/>
            <a:r>
              <a:rPr lang="en-US" altLang="zh-CN" sz="1800" dirty="0" smtClean="0"/>
              <a:t>…..</a:t>
            </a:r>
            <a:endParaRPr lang="zh-CN" altLang="en-US" sz="1800" dirty="0"/>
          </a:p>
          <a:p>
            <a:pPr lvl="1" eaLnBrk="1" hangingPunct="1"/>
            <a:endParaRPr lang="en-US" altLang="zh-CN" sz="2000" dirty="0"/>
          </a:p>
        </p:txBody>
      </p:sp>
    </p:spTree>
    <p:extLst>
      <p:ext uri="{BB962C8B-B14F-4D97-AF65-F5344CB8AC3E}">
        <p14:creationId xmlns:p14="http://schemas.microsoft.com/office/powerpoint/2010/main" val="476247536"/>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55650" name="日期占位符 3">
            <a:extLst>
              <a:ext uri="{FF2B5EF4-FFF2-40B4-BE49-F238E27FC236}">
                <a16:creationId xmlns:a16="http://schemas.microsoft.com/office/drawing/2014/main" id="{73FE0902-6DCD-4CE5-9AD4-94195CBC662E}"/>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56D5B83D-1512-4D59-9C5D-2E79A4094EC0}"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a:latin typeface="Helvetica" panose="020B0604020202020204" pitchFamily="34" charset="0"/>
            </a:endParaRPr>
          </a:p>
        </p:txBody>
      </p:sp>
      <p:sp>
        <p:nvSpPr>
          <p:cNvPr id="156675" name="Rectangle 2">
            <a:extLst>
              <a:ext uri="{FF2B5EF4-FFF2-40B4-BE49-F238E27FC236}">
                <a16:creationId xmlns:a16="http://schemas.microsoft.com/office/drawing/2014/main" id="{F194B28B-DB6E-4973-B8E2-683C6B5B3DE4}"/>
              </a:ext>
            </a:extLst>
          </p:cNvPr>
          <p:cNvSpPr>
            <a:spLocks noGrp="1"/>
          </p:cNvSpPr>
          <p:nvPr>
            <p:ph type="title" idx="4294967295"/>
          </p:nvPr>
        </p:nvSpPr>
        <p:spPr>
          <a:ln>
            <a:miter/>
          </a:ln>
        </p:spPr>
        <p:txBody>
          <a:bodyPr/>
          <a:lstStyle/>
          <a:p>
            <a:pPr eaLnBrk="1" hangingPunct="1">
              <a:defRPr/>
            </a:pPr>
            <a:r>
              <a:rPr lang="zh-CN" altLang="en-US" dirty="0" smtClean="0"/>
              <a:t>嵌入式系统</a:t>
            </a:r>
            <a:endParaRPr lang="zh-CN" altLang="en-US" noProof="1">
              <a:effectLst>
                <a:outerShdw blurRad="38100" dist="38100" dir="2700000">
                  <a:srgbClr val="C0C0C0"/>
                </a:outerShdw>
              </a:effectLst>
            </a:endParaRPr>
          </a:p>
        </p:txBody>
      </p:sp>
      <p:sp>
        <p:nvSpPr>
          <p:cNvPr id="155652" name="Rectangle 3">
            <a:extLst>
              <a:ext uri="{FF2B5EF4-FFF2-40B4-BE49-F238E27FC236}">
                <a16:creationId xmlns:a16="http://schemas.microsoft.com/office/drawing/2014/main" id="{B3C793C4-AE44-4A9D-9FC8-D9DB54E55292}"/>
              </a:ext>
            </a:extLst>
          </p:cNvPr>
          <p:cNvSpPr>
            <a:spLocks noGrp="1" noChangeArrowheads="1"/>
          </p:cNvSpPr>
          <p:nvPr>
            <p:ph type="body" idx="4294967295"/>
          </p:nvPr>
        </p:nvSpPr>
        <p:spPr/>
        <p:txBody>
          <a:bodyPr/>
          <a:lstStyle/>
          <a:p>
            <a:pPr eaLnBrk="1" hangingPunct="1"/>
            <a:r>
              <a:rPr lang="zh-CN" altLang="en-US" sz="2000" dirty="0"/>
              <a:t>早期</a:t>
            </a:r>
            <a:r>
              <a:rPr lang="zh-CN" altLang="en-US" sz="2000" dirty="0" smtClean="0"/>
              <a:t>的通用操作系统</a:t>
            </a:r>
            <a:r>
              <a:rPr lang="zh-CN" altLang="en-US" sz="2000" dirty="0"/>
              <a:t>，</a:t>
            </a:r>
            <a:r>
              <a:rPr lang="zh-CN" altLang="en-US" sz="2000" dirty="0" smtClean="0"/>
              <a:t>如</a:t>
            </a:r>
            <a:r>
              <a:rPr lang="en-US" altLang="zh-CN" sz="2000" dirty="0" smtClean="0"/>
              <a:t>DOS</a:t>
            </a:r>
            <a:r>
              <a:rPr lang="zh-CN" altLang="en-US" sz="2000" dirty="0" smtClean="0"/>
              <a:t>和一些多任务的</a:t>
            </a:r>
            <a:r>
              <a:rPr lang="en-US" altLang="zh-CN" sz="2000" dirty="0" smtClean="0"/>
              <a:t>OS</a:t>
            </a:r>
          </a:p>
          <a:p>
            <a:pPr lvl="1" eaLnBrk="1" hangingPunct="1"/>
            <a:r>
              <a:rPr lang="zh-CN" altLang="en-US" sz="1800" dirty="0" smtClean="0"/>
              <a:t>用户</a:t>
            </a:r>
            <a:r>
              <a:rPr lang="zh-CN" altLang="en-US" sz="1800" dirty="0"/>
              <a:t>可以根据需要修改</a:t>
            </a:r>
            <a:r>
              <a:rPr lang="zh-CN" altLang="en-US" sz="1800" dirty="0" smtClean="0"/>
              <a:t>内核，很多功能可以直接编写程序实现，例如编写或修改中断处理程序</a:t>
            </a:r>
            <a:endParaRPr lang="en-US" altLang="zh-CN" sz="1800" dirty="0" smtClean="0"/>
          </a:p>
          <a:p>
            <a:pPr lvl="1" eaLnBrk="1" hangingPunct="1"/>
            <a:r>
              <a:rPr lang="zh-CN" altLang="en-US" sz="1800" dirty="0" smtClean="0"/>
              <a:t>可以直接访问内存及</a:t>
            </a:r>
            <a:r>
              <a:rPr lang="en-US" altLang="zh-CN" sz="1800" dirty="0" smtClean="0"/>
              <a:t>I/O</a:t>
            </a:r>
            <a:r>
              <a:rPr lang="zh-CN" altLang="en-US" sz="1800" dirty="0" smtClean="0"/>
              <a:t>设备</a:t>
            </a:r>
            <a:endParaRPr lang="en-US" altLang="zh-CN" sz="1800" dirty="0" smtClean="0"/>
          </a:p>
          <a:p>
            <a:pPr lvl="1" eaLnBrk="1" hangingPunct="1"/>
            <a:r>
              <a:rPr lang="zh-CN" altLang="en-US" sz="1800" dirty="0" smtClean="0"/>
              <a:t>方便，效率高，但不</a:t>
            </a:r>
            <a:r>
              <a:rPr lang="zh-CN" altLang="en-US" sz="1800" dirty="0"/>
              <a:t>安全（例如容易编写或感染病毒）</a:t>
            </a:r>
            <a:endParaRPr lang="en-US" altLang="zh-CN" sz="1800" dirty="0"/>
          </a:p>
          <a:p>
            <a:pPr eaLnBrk="1" hangingPunct="1"/>
            <a:r>
              <a:rPr lang="zh-CN" altLang="en-US" sz="2000" dirty="0" smtClean="0"/>
              <a:t>嵌现在的通用操作系统（如</a:t>
            </a:r>
            <a:r>
              <a:rPr lang="en-US" altLang="zh-CN" sz="2000" dirty="0" smtClean="0"/>
              <a:t>Windows</a:t>
            </a:r>
            <a:r>
              <a:rPr lang="zh-CN" altLang="en-US" sz="2000" dirty="0" smtClean="0"/>
              <a:t>、</a:t>
            </a:r>
            <a:r>
              <a:rPr lang="en-US" altLang="zh-CN" sz="2000" dirty="0" smtClean="0"/>
              <a:t>UNIX</a:t>
            </a:r>
            <a:r>
              <a:rPr lang="zh-CN" altLang="en-US" sz="2000" dirty="0" smtClean="0"/>
              <a:t>、</a:t>
            </a:r>
            <a:r>
              <a:rPr lang="en-US" altLang="zh-CN" sz="2000" dirty="0" smtClean="0"/>
              <a:t>Linux</a:t>
            </a:r>
            <a:r>
              <a:rPr lang="zh-CN" altLang="en-US" sz="2000" dirty="0" smtClean="0"/>
              <a:t>、</a:t>
            </a:r>
            <a:r>
              <a:rPr lang="en-US" altLang="zh-CN" sz="2000" dirty="0" smtClean="0"/>
              <a:t>MAC</a:t>
            </a:r>
            <a:r>
              <a:rPr lang="zh-CN" altLang="en-US" sz="2000" dirty="0" smtClean="0"/>
              <a:t>）</a:t>
            </a:r>
            <a:endParaRPr lang="en-US" altLang="zh-CN" sz="2000" dirty="0" smtClean="0"/>
          </a:p>
          <a:p>
            <a:pPr lvl="1" eaLnBrk="1" hangingPunct="1"/>
            <a:r>
              <a:rPr lang="zh-CN" altLang="en-US" sz="1800" dirty="0" smtClean="0"/>
              <a:t>为了安全，很多功能必需通过</a:t>
            </a:r>
            <a:r>
              <a:rPr lang="en-US" altLang="zh-CN" sz="1800" dirty="0" smtClean="0"/>
              <a:t>OS</a:t>
            </a:r>
            <a:r>
              <a:rPr lang="zh-CN" altLang="en-US" sz="1800" dirty="0" smtClean="0"/>
              <a:t>内核来完成（用户不能直接编程实现）</a:t>
            </a:r>
            <a:endParaRPr lang="en-US" altLang="zh-CN" sz="1800" dirty="0" smtClean="0"/>
          </a:p>
          <a:p>
            <a:pPr lvl="1" eaLnBrk="1" hangingPunct="1"/>
            <a:r>
              <a:rPr lang="zh-CN" altLang="en-US" sz="1800" dirty="0" smtClean="0"/>
              <a:t>效率低</a:t>
            </a:r>
            <a:endParaRPr lang="en-US" altLang="zh-CN" sz="1800" dirty="0" smtClean="0"/>
          </a:p>
          <a:p>
            <a:pPr eaLnBrk="1" hangingPunct="1"/>
            <a:r>
              <a:rPr lang="zh-CN" altLang="en-US" sz="2200" dirty="0" smtClean="0"/>
              <a:t>嵌入式系统</a:t>
            </a:r>
            <a:endParaRPr lang="en-US" altLang="zh-CN" sz="2200" dirty="0" smtClean="0"/>
          </a:p>
          <a:p>
            <a:pPr lvl="1" eaLnBrk="1" hangingPunct="1"/>
            <a:r>
              <a:rPr lang="zh-CN" altLang="en-US" sz="1800" dirty="0"/>
              <a:t>追求</a:t>
            </a:r>
            <a:r>
              <a:rPr lang="zh-CN" altLang="en-US" sz="1800" dirty="0" smtClean="0"/>
              <a:t>效率、节能、显示限制</a:t>
            </a:r>
            <a:endParaRPr lang="en-US" altLang="zh-CN" sz="1800" dirty="0" smtClean="0"/>
          </a:p>
          <a:p>
            <a:pPr lvl="1" eaLnBrk="1" hangingPunct="1"/>
            <a:r>
              <a:rPr lang="zh-CN" altLang="en-US" sz="1800" dirty="0"/>
              <a:t>很多功能</a:t>
            </a:r>
            <a:r>
              <a:rPr lang="zh-CN" altLang="en-US" sz="1800" dirty="0" smtClean="0"/>
              <a:t>用户可以直接在程序中实现</a:t>
            </a:r>
            <a:endParaRPr lang="en-US" altLang="zh-CN" sz="1800" dirty="0"/>
          </a:p>
        </p:txBody>
      </p:sp>
    </p:spTree>
    <p:extLst>
      <p:ext uri="{BB962C8B-B14F-4D97-AF65-F5344CB8AC3E}">
        <p14:creationId xmlns:p14="http://schemas.microsoft.com/office/powerpoint/2010/main" val="3418719194"/>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55650" name="日期占位符 3">
            <a:extLst>
              <a:ext uri="{FF2B5EF4-FFF2-40B4-BE49-F238E27FC236}">
                <a16:creationId xmlns:a16="http://schemas.microsoft.com/office/drawing/2014/main" id="{73FE0902-6DCD-4CE5-9AD4-94195CBC662E}"/>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56D5B83D-1512-4D59-9C5D-2E79A4094EC0}"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a:latin typeface="Helvetica" panose="020B0604020202020204" pitchFamily="34" charset="0"/>
            </a:endParaRPr>
          </a:p>
        </p:txBody>
      </p:sp>
      <p:sp>
        <p:nvSpPr>
          <p:cNvPr id="156675" name="Rectangle 2">
            <a:extLst>
              <a:ext uri="{FF2B5EF4-FFF2-40B4-BE49-F238E27FC236}">
                <a16:creationId xmlns:a16="http://schemas.microsoft.com/office/drawing/2014/main" id="{F194B28B-DB6E-4973-B8E2-683C6B5B3DE4}"/>
              </a:ext>
            </a:extLst>
          </p:cNvPr>
          <p:cNvSpPr>
            <a:spLocks noGrp="1"/>
          </p:cNvSpPr>
          <p:nvPr>
            <p:ph type="title" idx="4294967295"/>
          </p:nvPr>
        </p:nvSpPr>
        <p:spPr>
          <a:ln>
            <a:miter/>
          </a:ln>
        </p:spPr>
        <p:txBody>
          <a:bodyPr/>
          <a:lstStyle/>
          <a:p>
            <a:pPr eaLnBrk="1" hangingPunct="1">
              <a:defRPr/>
            </a:pPr>
            <a:r>
              <a:rPr lang="zh-CN" altLang="en-US" noProof="1">
                <a:effectLst>
                  <a:outerShdw blurRad="38100" dist="38100" dir="2700000">
                    <a:srgbClr val="C0C0C0"/>
                  </a:outerShdw>
                </a:effectLst>
              </a:rPr>
              <a:t> 手持系统（handheld system）</a:t>
            </a:r>
          </a:p>
        </p:txBody>
      </p:sp>
      <p:sp>
        <p:nvSpPr>
          <p:cNvPr id="155652" name="Rectangle 3">
            <a:extLst>
              <a:ext uri="{FF2B5EF4-FFF2-40B4-BE49-F238E27FC236}">
                <a16:creationId xmlns:a16="http://schemas.microsoft.com/office/drawing/2014/main" id="{B3C793C4-AE44-4A9D-9FC8-D9DB54E55292}"/>
              </a:ext>
            </a:extLst>
          </p:cNvPr>
          <p:cNvSpPr>
            <a:spLocks noGrp="1" noChangeArrowheads="1"/>
          </p:cNvSpPr>
          <p:nvPr>
            <p:ph type="body" idx="4294967295"/>
          </p:nvPr>
        </p:nvSpPr>
        <p:spPr/>
        <p:txBody>
          <a:bodyPr/>
          <a:lstStyle/>
          <a:p>
            <a:pPr eaLnBrk="1" hangingPunct="1"/>
            <a:r>
              <a:rPr lang="zh-CN" altLang="en-US" sz="2400" dirty="0">
                <a:latin typeface="楷体_GB2312" pitchFamily="1" charset="-122"/>
                <a:ea typeface="楷体_GB2312" pitchFamily="1" charset="-122"/>
              </a:rPr>
              <a:t>个人数字助理（Personal Digital Assistants, PDAs）</a:t>
            </a:r>
          </a:p>
          <a:p>
            <a:pPr eaLnBrk="1" hangingPunct="1"/>
            <a:r>
              <a:rPr lang="zh-CN" altLang="en-US" sz="2400" dirty="0">
                <a:latin typeface="楷体_GB2312" pitchFamily="1" charset="-122"/>
                <a:ea typeface="楷体_GB2312" pitchFamily="1" charset="-122"/>
              </a:rPr>
              <a:t>蜂窝电话（Cellular telephones）</a:t>
            </a:r>
          </a:p>
          <a:p>
            <a:pPr eaLnBrk="1" hangingPunct="1"/>
            <a:r>
              <a:rPr lang="zh-CN" altLang="en-US" sz="2400" dirty="0">
                <a:latin typeface="楷体_GB2312" pitchFamily="1" charset="-122"/>
                <a:ea typeface="楷体_GB2312" pitchFamily="1" charset="-122"/>
              </a:rPr>
              <a:t>存在的问题</a:t>
            </a:r>
          </a:p>
          <a:p>
            <a:pPr lvl="1" eaLnBrk="1" hangingPunct="1"/>
            <a:r>
              <a:rPr lang="zh-CN" altLang="en-US" sz="2000" dirty="0">
                <a:latin typeface="楷体_GB2312" pitchFamily="1" charset="-122"/>
                <a:ea typeface="楷体_GB2312" pitchFamily="1" charset="-122"/>
              </a:rPr>
              <a:t>内存有限(32M </a:t>
            </a:r>
            <a:r>
              <a:rPr lang="zh-CN" altLang="en-US" sz="2000" dirty="0">
                <a:ea typeface="楷体_GB2312" pitchFamily="1" charset="-122"/>
              </a:rPr>
              <a:t>–</a:t>
            </a:r>
            <a:r>
              <a:rPr lang="zh-CN" altLang="en-US" sz="2000" dirty="0">
                <a:latin typeface="楷体_GB2312" pitchFamily="1" charset="-122"/>
                <a:ea typeface="楷体_GB2312" pitchFamily="1" charset="-122"/>
              </a:rPr>
              <a:t> 64M)</a:t>
            </a:r>
          </a:p>
          <a:p>
            <a:pPr lvl="1" eaLnBrk="1" hangingPunct="1"/>
            <a:r>
              <a:rPr lang="zh-CN" altLang="en-US" sz="2000" dirty="0">
                <a:latin typeface="楷体_GB2312" pitchFamily="1" charset="-122"/>
                <a:ea typeface="楷体_GB2312" pitchFamily="1" charset="-122"/>
              </a:rPr>
              <a:t>低速处理器（只有个人计算机处理器速度的几分之一）</a:t>
            </a:r>
          </a:p>
          <a:p>
            <a:pPr lvl="1" eaLnBrk="1" hangingPunct="1"/>
            <a:r>
              <a:rPr lang="zh-CN" altLang="en-US" sz="2000" dirty="0">
                <a:latin typeface="楷体_GB2312" pitchFamily="1" charset="-122"/>
                <a:ea typeface="楷体_GB2312" pitchFamily="1" charset="-122"/>
              </a:rPr>
              <a:t>屏幕小（5英寸×3英寸）</a:t>
            </a:r>
          </a:p>
        </p:txBody>
      </p:sp>
    </p:spTree>
    <p:extLst>
      <p:ext uri="{BB962C8B-B14F-4D97-AF65-F5344CB8AC3E}">
        <p14:creationId xmlns:p14="http://schemas.microsoft.com/office/powerpoint/2010/main" val="3046012606"/>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日期占位符 3">
            <a:extLst>
              <a:ext uri="{FF2B5EF4-FFF2-40B4-BE49-F238E27FC236}">
                <a16:creationId xmlns:a16="http://schemas.microsoft.com/office/drawing/2014/main" id="{C712A29E-FF06-45E8-917C-FF2E3FB9BFDC}"/>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306E7DE3-6B53-4010-A337-1DC78DF081C4}"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a:latin typeface="Helvetica" panose="020B0604020202020204" pitchFamily="34" charset="0"/>
            </a:endParaRPr>
          </a:p>
        </p:txBody>
      </p:sp>
      <p:sp>
        <p:nvSpPr>
          <p:cNvPr id="157699" name="Rectangle 2">
            <a:extLst>
              <a:ext uri="{FF2B5EF4-FFF2-40B4-BE49-F238E27FC236}">
                <a16:creationId xmlns:a16="http://schemas.microsoft.com/office/drawing/2014/main" id="{5DDB5572-CB4B-47FF-95EC-9D070A077194}"/>
              </a:ext>
            </a:extLst>
          </p:cNvPr>
          <p:cNvSpPr>
            <a:spLocks noGrp="1"/>
          </p:cNvSpPr>
          <p:nvPr>
            <p:ph type="title" idx="4294967295"/>
          </p:nvPr>
        </p:nvSpPr>
        <p:spPr>
          <a:ln>
            <a:miter/>
          </a:ln>
        </p:spPr>
        <p:txBody>
          <a:bodyPr/>
          <a:lstStyle/>
          <a:p>
            <a:pPr eaLnBrk="1" hangingPunct="1">
              <a:defRPr/>
            </a:pPr>
            <a:r>
              <a:rPr lang="zh-CN" altLang="en-US" noProof="1">
                <a:effectLst>
                  <a:outerShdw blurRad="38100" dist="38100" dir="2700000">
                    <a:srgbClr val="C0C0C0"/>
                  </a:outerShdw>
                </a:effectLst>
              </a:rPr>
              <a:t> 操作系统概念与功能的变迁</a:t>
            </a:r>
          </a:p>
        </p:txBody>
      </p:sp>
      <p:graphicFrame>
        <p:nvGraphicFramePr>
          <p:cNvPr id="156676" name="Object 4">
            <a:extLst>
              <a:ext uri="{FF2B5EF4-FFF2-40B4-BE49-F238E27FC236}">
                <a16:creationId xmlns:a16="http://schemas.microsoft.com/office/drawing/2014/main" id="{9372EA1F-F34C-4E81-B0E8-123FA2B715FB}"/>
              </a:ext>
            </a:extLst>
          </p:cNvPr>
          <p:cNvGraphicFramePr>
            <a:graphicFrameLocks noGrp="1" noChangeAspect="1"/>
          </p:cNvGraphicFramePr>
          <p:nvPr>
            <p:ph idx="4294967295"/>
          </p:nvPr>
        </p:nvGraphicFramePr>
        <p:xfrm>
          <a:off x="1116013" y="1700213"/>
          <a:ext cx="7058025" cy="4587875"/>
        </p:xfrm>
        <a:graphic>
          <a:graphicData uri="http://schemas.openxmlformats.org/presentationml/2006/ole">
            <mc:AlternateContent xmlns:mc="http://schemas.openxmlformats.org/markup-compatibility/2006">
              <mc:Choice xmlns:v="urn:schemas-microsoft-com:vml" Requires="v">
                <p:oleObj spid="_x0000_s157382" r:id="rId3" imgW="8050680" imgH="5232960" progId="Visio.Drawing.11">
                  <p:embed/>
                </p:oleObj>
              </mc:Choice>
              <mc:Fallback>
                <p:oleObj r:id="rId3" imgW="8050680" imgH="5232960" progId="Visio.Drawing.11">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700213"/>
                        <a:ext cx="7058025" cy="458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日期占位符 3">
            <a:extLst>
              <a:ext uri="{FF2B5EF4-FFF2-40B4-BE49-F238E27FC236}">
                <a16:creationId xmlns:a16="http://schemas.microsoft.com/office/drawing/2014/main" id="{C58F8C55-39A0-4E27-8922-8E71366B56FE}"/>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52368BF8-6EE3-4941-905A-A0835EB138D1}"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a:latin typeface="Helvetica" panose="020B0604020202020204" pitchFamily="34" charset="0"/>
            </a:endParaRPr>
          </a:p>
        </p:txBody>
      </p:sp>
      <p:sp>
        <p:nvSpPr>
          <p:cNvPr id="158723" name="Rectangle 2">
            <a:extLst>
              <a:ext uri="{FF2B5EF4-FFF2-40B4-BE49-F238E27FC236}">
                <a16:creationId xmlns:a16="http://schemas.microsoft.com/office/drawing/2014/main" id="{CFADD5A1-78D3-405F-AC14-76D7771598A5}"/>
              </a:ext>
            </a:extLst>
          </p:cNvPr>
          <p:cNvSpPr>
            <a:spLocks noGrp="1"/>
          </p:cNvSpPr>
          <p:nvPr>
            <p:ph type="title" idx="4294967295"/>
          </p:nvPr>
        </p:nvSpPr>
        <p:spPr>
          <a:ln>
            <a:miter/>
          </a:ln>
        </p:spPr>
        <p:txBody>
          <a:bodyPr/>
          <a:lstStyle/>
          <a:p>
            <a:pPr eaLnBrk="1" hangingPunct="1">
              <a:defRPr/>
            </a:pPr>
            <a:r>
              <a:rPr lang="zh-CN" altLang="en-US" noProof="1">
                <a:effectLst>
                  <a:outerShdw blurRad="38100" dist="38100" dir="2700000">
                    <a:srgbClr val="C0C0C0"/>
                  </a:outerShdw>
                </a:effectLst>
              </a:rPr>
              <a:t>计算环境</a:t>
            </a:r>
          </a:p>
        </p:txBody>
      </p:sp>
      <p:sp>
        <p:nvSpPr>
          <p:cNvPr id="157700" name="Rectangle 3">
            <a:extLst>
              <a:ext uri="{FF2B5EF4-FFF2-40B4-BE49-F238E27FC236}">
                <a16:creationId xmlns:a16="http://schemas.microsoft.com/office/drawing/2014/main" id="{B181899F-8C13-4C89-ACC6-2507E295E919}"/>
              </a:ext>
            </a:extLst>
          </p:cNvPr>
          <p:cNvSpPr>
            <a:spLocks noGrp="1" noChangeArrowheads="1"/>
          </p:cNvSpPr>
          <p:nvPr>
            <p:ph type="body" idx="4294967295"/>
          </p:nvPr>
        </p:nvSpPr>
        <p:spPr>
          <a:xfrm>
            <a:off x="914400" y="1209582"/>
            <a:ext cx="8050213" cy="4530725"/>
          </a:xfrm>
        </p:spPr>
        <p:txBody>
          <a:bodyPr/>
          <a:lstStyle/>
          <a:p>
            <a:pPr eaLnBrk="1" hangingPunct="1"/>
            <a:r>
              <a:rPr lang="zh-CN" altLang="en-US" sz="2400" dirty="0"/>
              <a:t>传统计算</a:t>
            </a:r>
          </a:p>
          <a:p>
            <a:pPr lvl="1" eaLnBrk="1" hangingPunct="1"/>
            <a:r>
              <a:rPr lang="zh-CN" altLang="en-US" sz="2200" dirty="0"/>
              <a:t>PC， 服务器， 有限的远程访问</a:t>
            </a:r>
          </a:p>
          <a:p>
            <a:pPr eaLnBrk="1" hangingPunct="1"/>
            <a:r>
              <a:rPr lang="zh-CN" altLang="en-US" sz="2400" dirty="0"/>
              <a:t>基于Web的计算</a:t>
            </a:r>
          </a:p>
          <a:p>
            <a:pPr lvl="1" eaLnBrk="1" hangingPunct="1"/>
            <a:r>
              <a:rPr lang="zh-CN" altLang="en-US" sz="2200" dirty="0"/>
              <a:t>C/S和Web服务，便捷的远程访问，不用关心服务器的位置</a:t>
            </a:r>
          </a:p>
          <a:p>
            <a:pPr eaLnBrk="1" hangingPunct="1"/>
            <a:r>
              <a:rPr lang="zh-CN" altLang="en-US" sz="2400" dirty="0"/>
              <a:t>嵌入式计算</a:t>
            </a:r>
          </a:p>
          <a:p>
            <a:pPr lvl="1" eaLnBrk="1" hangingPunct="1"/>
            <a:r>
              <a:rPr lang="zh-CN" altLang="en-US" sz="2200" dirty="0"/>
              <a:t>嵌入式计算机是现在最为普遍的计算机，如汽车发动机、VCR、微波炉等等</a:t>
            </a:r>
          </a:p>
          <a:p>
            <a:pPr lvl="1" eaLnBrk="1" hangingPunct="1"/>
            <a:r>
              <a:rPr lang="zh-CN" altLang="en-US" sz="2200" dirty="0"/>
              <a:t>系统功能比较简单，没有高级功能（如虚拟内存和磁盘）</a:t>
            </a:r>
          </a:p>
          <a:p>
            <a:pPr lvl="1" eaLnBrk="1" hangingPunct="1"/>
            <a:r>
              <a:rPr lang="zh-CN" altLang="en-US" sz="2200" dirty="0"/>
              <a:t>只有少量或没有用户接口</a:t>
            </a: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EC2A90A6-2254-4C64-A08C-5B60F099F092}"/>
              </a:ext>
            </a:extLst>
          </p:cNvPr>
          <p:cNvSpPr>
            <a:spLocks noGrp="1"/>
          </p:cNvSpPr>
          <p:nvPr>
            <p:ph type="title" idx="4294967295"/>
          </p:nvPr>
        </p:nvSpPr>
        <p:spPr>
          <a:xfrm>
            <a:off x="755650" y="620713"/>
            <a:ext cx="7772400" cy="685800"/>
          </a:xfrm>
          <a:ln>
            <a:miter/>
          </a:ln>
        </p:spPr>
        <p:txBody>
          <a:bodyPr/>
          <a:lstStyle/>
          <a:p>
            <a:pPr>
              <a:defRPr/>
            </a:pPr>
            <a:r>
              <a:rPr lang="zh-CN" altLang="en-US" sz="3400" noProof="1">
                <a:solidFill>
                  <a:srgbClr val="7030A0"/>
                </a:solidFill>
                <a:effectLst>
                  <a:outerShdw blurRad="38100" dist="38100" dir="2700000">
                    <a:srgbClr val="C0C0C0"/>
                  </a:outerShdw>
                </a:effectLst>
                <a:latin typeface="宋体" charset="-122"/>
              </a:rPr>
              <a:t>研究中的新的操作系统</a:t>
            </a:r>
          </a:p>
        </p:txBody>
      </p:sp>
      <p:sp>
        <p:nvSpPr>
          <p:cNvPr id="158723" name="Rectangle 3">
            <a:extLst>
              <a:ext uri="{FF2B5EF4-FFF2-40B4-BE49-F238E27FC236}">
                <a16:creationId xmlns:a16="http://schemas.microsoft.com/office/drawing/2014/main" id="{A1B02452-3813-4DFA-86BC-55405A507CF7}"/>
              </a:ext>
            </a:extLst>
          </p:cNvPr>
          <p:cNvSpPr>
            <a:spLocks noGrp="1" noChangeArrowheads="1"/>
          </p:cNvSpPr>
          <p:nvPr>
            <p:ph type="body" idx="4294967295"/>
          </p:nvPr>
        </p:nvSpPr>
        <p:spPr>
          <a:xfrm>
            <a:off x="1042988" y="1700213"/>
            <a:ext cx="7872412" cy="5081587"/>
          </a:xfrm>
        </p:spPr>
        <p:txBody>
          <a:bodyPr/>
          <a:lstStyle/>
          <a:p>
            <a:pPr>
              <a:lnSpc>
                <a:spcPct val="90000"/>
              </a:lnSpc>
            </a:pPr>
            <a:r>
              <a:rPr lang="zh-CN" altLang="en-US" sz="2000" dirty="0">
                <a:latin typeface="楷体_GB2312" pitchFamily="1" charset="-122"/>
                <a:ea typeface="楷体_GB2312" pitchFamily="1" charset="-122"/>
              </a:rPr>
              <a:t>哈佛大学的</a:t>
            </a:r>
            <a:r>
              <a:rPr lang="zh-CN" altLang="en-US" sz="2000" dirty="0">
                <a:solidFill>
                  <a:srgbClr val="0070C0"/>
                </a:solidFill>
                <a:latin typeface="楷体_GB2312" pitchFamily="1" charset="-122"/>
                <a:ea typeface="楷体_GB2312" pitchFamily="1" charset="-122"/>
              </a:rPr>
              <a:t>VINO</a:t>
            </a:r>
            <a:r>
              <a:rPr lang="zh-CN" altLang="en-US" sz="2000" dirty="0">
                <a:latin typeface="楷体_GB2312" pitchFamily="1" charset="-122"/>
                <a:ea typeface="楷体_GB2312" pitchFamily="1" charset="-122"/>
              </a:rPr>
              <a:t>，使应用得以重用内核构件</a:t>
            </a:r>
          </a:p>
          <a:p>
            <a:pPr>
              <a:lnSpc>
                <a:spcPct val="90000"/>
              </a:lnSpc>
            </a:pPr>
            <a:r>
              <a:rPr lang="zh-CN" altLang="en-US" sz="2000" dirty="0">
                <a:latin typeface="楷体_GB2312" pitchFamily="1" charset="-122"/>
                <a:ea typeface="楷体_GB2312" pitchFamily="1" charset="-122"/>
              </a:rPr>
              <a:t>犹他州大学的</a:t>
            </a:r>
            <a:r>
              <a:rPr lang="zh-CN" altLang="en-US" sz="2000" dirty="0">
                <a:solidFill>
                  <a:srgbClr val="0070C0"/>
                </a:solidFill>
                <a:latin typeface="楷体_GB2312" pitchFamily="1" charset="-122"/>
                <a:ea typeface="楷体_GB2312" pitchFamily="1" charset="-122"/>
              </a:rPr>
              <a:t>OSKit</a:t>
            </a:r>
            <a:r>
              <a:rPr lang="zh-CN" altLang="en-US" sz="2000" dirty="0">
                <a:latin typeface="楷体_GB2312" pitchFamily="1" charset="-122"/>
                <a:ea typeface="楷体_GB2312" pitchFamily="1" charset="-122"/>
              </a:rPr>
              <a:t>，提供构造操作系统所需的基础构件，也提供高层次构件。OSKit可用来构造新的OS</a:t>
            </a:r>
          </a:p>
          <a:p>
            <a:pPr>
              <a:lnSpc>
                <a:spcPct val="90000"/>
              </a:lnSpc>
            </a:pPr>
            <a:r>
              <a:rPr lang="zh-CN" altLang="en-US" sz="2000" dirty="0">
                <a:solidFill>
                  <a:srgbClr val="0070C0"/>
                </a:solidFill>
                <a:latin typeface="楷体_GB2312" pitchFamily="1" charset="-122"/>
                <a:ea typeface="楷体_GB2312" pitchFamily="1" charset="-122"/>
              </a:rPr>
              <a:t>MIT Exokernel</a:t>
            </a:r>
            <a:r>
              <a:rPr lang="zh-CN" altLang="en-US" sz="2000" dirty="0">
                <a:latin typeface="楷体_GB2312" pitchFamily="1" charset="-122"/>
                <a:ea typeface="楷体_GB2312" pitchFamily="1" charset="-122"/>
              </a:rPr>
              <a:t>,该系统只有一个极小的核。系统抽象通过Library Operating System完成</a:t>
            </a:r>
          </a:p>
          <a:p>
            <a:pPr>
              <a:lnSpc>
                <a:spcPct val="90000"/>
              </a:lnSpc>
            </a:pPr>
            <a:r>
              <a:rPr lang="zh-CN" altLang="en-US" sz="2000" dirty="0">
                <a:latin typeface="楷体_GB2312" pitchFamily="1" charset="-122"/>
                <a:ea typeface="楷体_GB2312" pitchFamily="1" charset="-122"/>
              </a:rPr>
              <a:t>NASA空间飞行中心(GSFC)研制</a:t>
            </a:r>
            <a:r>
              <a:rPr lang="zh-CN" altLang="en-US" sz="2000" dirty="0">
                <a:solidFill>
                  <a:srgbClr val="0070C0"/>
                </a:solidFill>
                <a:latin typeface="楷体_GB2312" pitchFamily="1" charset="-122"/>
                <a:ea typeface="楷体_GB2312" pitchFamily="1" charset="-122"/>
              </a:rPr>
              <a:t>Beowulf</a:t>
            </a:r>
            <a:r>
              <a:rPr lang="zh-CN" altLang="en-US" sz="2000" dirty="0">
                <a:latin typeface="楷体_GB2312" pitchFamily="1" charset="-122"/>
                <a:ea typeface="楷体_GB2312" pitchFamily="1" charset="-122"/>
              </a:rPr>
              <a:t>项目开始于1994年，用商业化的微型计算机，Linux和以太网等构造集群。已有世界各地的约六十个大学和研究机构在使用</a:t>
            </a:r>
          </a:p>
          <a:p>
            <a:pPr>
              <a:lnSpc>
                <a:spcPct val="90000"/>
              </a:lnSpc>
            </a:pPr>
            <a:r>
              <a:rPr lang="zh-CN" altLang="en-US" sz="2000" dirty="0">
                <a:latin typeface="楷体_GB2312" pitchFamily="1" charset="-122"/>
                <a:ea typeface="楷体_GB2312" pitchFamily="1" charset="-122"/>
              </a:rPr>
              <a:t>加州大学伯克利分校</a:t>
            </a:r>
            <a:r>
              <a:rPr lang="zh-CN" altLang="en-US" sz="2000" dirty="0">
                <a:solidFill>
                  <a:srgbClr val="0070C0"/>
                </a:solidFill>
                <a:latin typeface="楷体_GB2312" pitchFamily="1" charset="-122"/>
                <a:ea typeface="楷体_GB2312" pitchFamily="1" charset="-122"/>
              </a:rPr>
              <a:t>NOW集群操作系统</a:t>
            </a:r>
            <a:r>
              <a:rPr lang="zh-CN" altLang="en-US" sz="2000" dirty="0">
                <a:latin typeface="楷体_GB2312" pitchFamily="1" charset="-122"/>
                <a:ea typeface="楷体_GB2312" pitchFamily="1" charset="-122"/>
              </a:rPr>
              <a:t>，100台Ultra SPARC-I处理机集群，排名于世界最快的200台超级计算机之内</a:t>
            </a: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9A5DC4BF-803F-4638-B2D9-89F5A4CEAFF0}"/>
              </a:ext>
            </a:extLst>
          </p:cNvPr>
          <p:cNvSpPr>
            <a:spLocks noGrp="1"/>
          </p:cNvSpPr>
          <p:nvPr>
            <p:ph type="title" idx="4294967295"/>
          </p:nvPr>
        </p:nvSpPr>
        <p:spPr>
          <a:xfrm>
            <a:off x="971550" y="549275"/>
            <a:ext cx="7340600" cy="685800"/>
          </a:xfrm>
          <a:ln>
            <a:miter/>
          </a:ln>
        </p:spPr>
        <p:txBody>
          <a:bodyPr/>
          <a:lstStyle/>
          <a:p>
            <a:pPr>
              <a:defRPr/>
            </a:pPr>
            <a:r>
              <a:rPr lang="zh-CN" altLang="en-US" sz="3400">
                <a:solidFill>
                  <a:srgbClr val="0000FF"/>
                </a:solidFill>
                <a:effectLst>
                  <a:outerShdw blurRad="38100" dist="38100" dir="2700000" algn="tl">
                    <a:srgbClr val="C0C0C0"/>
                  </a:outerShdw>
                </a:effectLst>
                <a:latin typeface="楷体_GB2312" pitchFamily="1" charset="-122"/>
                <a:ea typeface="楷体_GB2312" pitchFamily="1" charset="-122"/>
              </a:rPr>
              <a:t>加州大学伯克利分校</a:t>
            </a:r>
            <a:r>
              <a:rPr lang="zh-CN" altLang="en-US" sz="3400">
                <a:solidFill>
                  <a:srgbClr val="0000FF"/>
                </a:solidFill>
                <a:effectLst>
                  <a:outerShdw blurRad="38100" dist="38100" dir="2700000" algn="tl">
                    <a:srgbClr val="C0C0C0"/>
                  </a:outerShdw>
                </a:effectLst>
                <a:latin typeface="宋体" panose="02010600030101010101" pitchFamily="2" charset="-122"/>
              </a:rPr>
              <a:t>Millennium项目</a:t>
            </a:r>
          </a:p>
        </p:txBody>
      </p:sp>
      <p:sp>
        <p:nvSpPr>
          <p:cNvPr id="159747" name="Rectangle 3">
            <a:extLst>
              <a:ext uri="{FF2B5EF4-FFF2-40B4-BE49-F238E27FC236}">
                <a16:creationId xmlns:a16="http://schemas.microsoft.com/office/drawing/2014/main" id="{A107A905-9F97-4127-955C-89ED5C9F6650}"/>
              </a:ext>
            </a:extLst>
          </p:cNvPr>
          <p:cNvSpPr>
            <a:spLocks noGrp="1" noChangeArrowheads="1"/>
          </p:cNvSpPr>
          <p:nvPr>
            <p:ph type="body" idx="4294967295"/>
          </p:nvPr>
        </p:nvSpPr>
        <p:spPr>
          <a:xfrm>
            <a:off x="685800" y="1844675"/>
            <a:ext cx="7848600" cy="4403725"/>
          </a:xfrm>
        </p:spPr>
        <p:txBody>
          <a:bodyPr/>
          <a:lstStyle/>
          <a:p>
            <a:r>
              <a:rPr lang="zh-CN" altLang="en-US" sz="2000" dirty="0">
                <a:latin typeface="楷体_GB2312" pitchFamily="1" charset="-122"/>
                <a:ea typeface="楷体_GB2312" pitchFamily="1" charset="-122"/>
              </a:rPr>
              <a:t> 目的是在校园范围完成内一个</a:t>
            </a:r>
            <a:r>
              <a:rPr lang="zh-CN" altLang="en-US" sz="2000" dirty="0"/>
              <a:t>“</a:t>
            </a:r>
            <a:r>
              <a:rPr lang="zh-CN" altLang="en-US" sz="2000" dirty="0">
                <a:solidFill>
                  <a:srgbClr val="0070C0"/>
                </a:solidFill>
                <a:latin typeface="楷体_GB2312" pitchFamily="1" charset="-122"/>
                <a:ea typeface="楷体_GB2312" pitchFamily="1" charset="-122"/>
              </a:rPr>
              <a:t>机群的机群(Cluster of Clusters)</a:t>
            </a:r>
            <a:r>
              <a:rPr lang="zh-CN" altLang="en-US" sz="2000" dirty="0"/>
              <a:t>”</a:t>
            </a:r>
            <a:r>
              <a:rPr lang="zh-CN" altLang="en-US" sz="2000" dirty="0">
                <a:latin typeface="楷体_GB2312" pitchFamily="1" charset="-122"/>
                <a:ea typeface="楷体_GB2312" pitchFamily="1" charset="-122"/>
              </a:rPr>
              <a:t> 。在这个项目中，层次化的机群Millennium由五层构成，第一层，计算机工作站分布在十七个校园区内；第二层，多处理机服务器，提供各有关部门的计算服务；第三层， NOW组，每一个NOW都一个机群；第四层，一个非常大规模的NOW，供全校园共享；第五层，整体计算层，它在NOW组上构造，用于提供NOW组和校园NOW的共享。</a:t>
            </a:r>
          </a:p>
          <a:p>
            <a:r>
              <a:rPr lang="zh-CN" altLang="en-US" sz="2000" dirty="0">
                <a:latin typeface="楷体_GB2312" pitchFamily="1" charset="-122"/>
                <a:ea typeface="楷体_GB2312" pitchFamily="1" charset="-122"/>
              </a:rPr>
              <a:t>在Millennium项目基础上，又提出了一个Vineyard项目：一个面向未来的研究项目。作为Millennium的后续项目，它的目标超越了一个伯克利分校校园范围内的机群，它要通过高速网络连接其他工作站机群，从而构成了一个协同工作站机群联合体。 </a:t>
            </a: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260EC496-B43C-4B5D-A186-F2A4D74F1E0F}"/>
              </a:ext>
            </a:extLst>
          </p:cNvPr>
          <p:cNvSpPr>
            <a:spLocks noChangeArrowheads="1"/>
          </p:cNvSpPr>
          <p:nvPr/>
        </p:nvSpPr>
        <p:spPr bwMode="auto">
          <a:xfrm>
            <a:off x="900113" y="620713"/>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3400" dirty="0">
                <a:solidFill>
                  <a:srgbClr val="7030A0"/>
                </a:solidFill>
                <a:latin typeface="楷体_GB2312" pitchFamily="1" charset="-122"/>
              </a:rPr>
              <a:t>国内操作系统的研制状况</a:t>
            </a:r>
            <a:endParaRPr lang="zh-CN" altLang="en-US" sz="3400" dirty="0">
              <a:solidFill>
                <a:srgbClr val="7030A0"/>
              </a:solidFill>
              <a:latin typeface="宋体" panose="02010600030101010101" pitchFamily="2" charset="-122"/>
            </a:endParaRPr>
          </a:p>
        </p:txBody>
      </p:sp>
      <p:sp>
        <p:nvSpPr>
          <p:cNvPr id="160771" name="Rectangle 3">
            <a:extLst>
              <a:ext uri="{FF2B5EF4-FFF2-40B4-BE49-F238E27FC236}">
                <a16:creationId xmlns:a16="http://schemas.microsoft.com/office/drawing/2014/main" id="{46E7D132-CC9B-4ADA-BF07-EC0C87341076}"/>
              </a:ext>
            </a:extLst>
          </p:cNvPr>
          <p:cNvSpPr>
            <a:spLocks noChangeArrowheads="1"/>
          </p:cNvSpPr>
          <p:nvPr/>
        </p:nvSpPr>
        <p:spPr bwMode="auto">
          <a:xfrm>
            <a:off x="685800" y="1700213"/>
            <a:ext cx="8153400" cy="393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ts val="600"/>
              </a:spcBef>
              <a:buClrTx/>
              <a:buSzTx/>
              <a:buFont typeface="Wingdings" panose="05000000000000000000" pitchFamily="2" charset="2"/>
              <a:buChar char="n"/>
            </a:pPr>
            <a:r>
              <a:rPr lang="en-US" altLang="zh-CN" sz="2400" dirty="0">
                <a:latin typeface="楷体_GB2312" pitchFamily="1" charset="-122"/>
              </a:rPr>
              <a:t>60</a:t>
            </a:r>
            <a:r>
              <a:rPr lang="zh-CN" altLang="en-US" sz="2400" dirty="0">
                <a:latin typeface="楷体_GB2312" pitchFamily="1" charset="-122"/>
              </a:rPr>
              <a:t>年代末至</a:t>
            </a:r>
            <a:r>
              <a:rPr lang="en-US" altLang="zh-CN" sz="2400" dirty="0">
                <a:latin typeface="楷体_GB2312" pitchFamily="1" charset="-122"/>
              </a:rPr>
              <a:t>70</a:t>
            </a:r>
            <a:r>
              <a:rPr lang="zh-CN" altLang="en-US" sz="2400" dirty="0">
                <a:latin typeface="楷体_GB2312" pitchFamily="1" charset="-122"/>
              </a:rPr>
              <a:t>年代</a:t>
            </a:r>
            <a:r>
              <a:rPr lang="zh-CN" altLang="en-US" sz="2400" dirty="0" smtClean="0">
                <a:latin typeface="楷体_GB2312" pitchFamily="1" charset="-122"/>
              </a:rPr>
              <a:t>初</a:t>
            </a:r>
            <a:endParaRPr lang="en-US" altLang="zh-CN" sz="2400" dirty="0" smtClean="0">
              <a:latin typeface="楷体_GB2312" pitchFamily="1" charset="-122"/>
            </a:endParaRPr>
          </a:p>
          <a:p>
            <a:pPr lvl="1">
              <a:spcBef>
                <a:spcPts val="600"/>
              </a:spcBef>
              <a:buClrTx/>
              <a:buSzTx/>
              <a:buFont typeface="Wingdings" panose="05000000000000000000" pitchFamily="2" charset="2"/>
              <a:buChar char="l"/>
            </a:pPr>
            <a:r>
              <a:rPr lang="zh-CN" altLang="en-US" sz="2000" dirty="0" smtClean="0">
                <a:latin typeface="楷体_GB2312" pitchFamily="1" charset="-122"/>
              </a:rPr>
              <a:t>我国</a:t>
            </a:r>
            <a:r>
              <a:rPr lang="zh-CN" altLang="en-US" sz="2000" dirty="0">
                <a:latin typeface="楷体_GB2312" pitchFamily="1" charset="-122"/>
              </a:rPr>
              <a:t>第一台百万次集成电路计算机（</a:t>
            </a:r>
            <a:r>
              <a:rPr lang="en-US" altLang="zh-CN" sz="2000" dirty="0">
                <a:latin typeface="楷体_GB2312" pitchFamily="1" charset="-122"/>
              </a:rPr>
              <a:t>150</a:t>
            </a:r>
            <a:r>
              <a:rPr lang="zh-CN" altLang="en-US" sz="2000" dirty="0">
                <a:latin typeface="楷体_GB2312" pitchFamily="1" charset="-122"/>
              </a:rPr>
              <a:t>）操作系统</a:t>
            </a:r>
          </a:p>
          <a:p>
            <a:pPr lvl="1">
              <a:spcBef>
                <a:spcPts val="600"/>
              </a:spcBef>
              <a:buClrTx/>
              <a:buSzTx/>
              <a:buFont typeface="Wingdings" panose="05000000000000000000" pitchFamily="2" charset="2"/>
              <a:buChar char="l"/>
            </a:pPr>
            <a:r>
              <a:rPr lang="zh-CN" altLang="en-US" sz="2000" dirty="0">
                <a:latin typeface="楷体_GB2312" pitchFamily="1" charset="-122"/>
              </a:rPr>
              <a:t>支持多道程序运行，在石油勘探领域成功</a:t>
            </a:r>
            <a:r>
              <a:rPr lang="zh-CN" altLang="en-US" sz="2000" dirty="0" smtClean="0">
                <a:latin typeface="楷体_GB2312" pitchFamily="1" charset="-122"/>
              </a:rPr>
              <a:t>应用</a:t>
            </a:r>
            <a:endParaRPr lang="en-US" altLang="zh-CN" sz="2000" dirty="0" smtClean="0">
              <a:latin typeface="楷体_GB2312" pitchFamily="1" charset="-122"/>
            </a:endParaRPr>
          </a:p>
          <a:p>
            <a:pPr lvl="1">
              <a:spcBef>
                <a:spcPts val="600"/>
              </a:spcBef>
              <a:buClrTx/>
              <a:buSzTx/>
              <a:buFont typeface="Wingdings" panose="05000000000000000000" pitchFamily="2" charset="2"/>
              <a:buChar char="l"/>
            </a:pPr>
            <a:r>
              <a:rPr lang="zh-CN" altLang="en-US" sz="2000" dirty="0">
                <a:latin typeface="楷体_GB2312" pitchFamily="1" charset="-122"/>
              </a:rPr>
              <a:t>杨芙清院士主持</a:t>
            </a:r>
          </a:p>
          <a:p>
            <a:pPr lvl="1">
              <a:spcBef>
                <a:spcPts val="600"/>
              </a:spcBef>
              <a:buClrTx/>
              <a:buSzTx/>
              <a:buFont typeface="Wingdings" panose="05000000000000000000" pitchFamily="2" charset="2"/>
              <a:buChar char="l"/>
            </a:pPr>
            <a:endParaRPr lang="zh-CN" altLang="en-US" sz="2000" dirty="0">
              <a:latin typeface="楷体_GB2312" pitchFamily="1" charset="-122"/>
            </a:endParaRPr>
          </a:p>
          <a:p>
            <a:pPr lvl="1">
              <a:spcBef>
                <a:spcPts val="600"/>
              </a:spcBef>
              <a:buClrTx/>
              <a:buSzTx/>
              <a:buFont typeface="Wingdings" panose="05000000000000000000" pitchFamily="2" charset="2"/>
              <a:buChar char="l"/>
            </a:pPr>
            <a:endParaRPr lang="zh-CN" altLang="en-US" sz="1600" dirty="0">
              <a:latin typeface="楷体_GB2312" pitchFamily="1" charset="-122"/>
            </a:endParaRPr>
          </a:p>
          <a:p>
            <a:pPr>
              <a:spcBef>
                <a:spcPts val="600"/>
              </a:spcBef>
              <a:buClrTx/>
              <a:buSzTx/>
              <a:buFont typeface="Wingdings" panose="05000000000000000000" pitchFamily="2" charset="2"/>
              <a:buChar char="n"/>
            </a:pPr>
            <a:r>
              <a:rPr lang="en-US" altLang="zh-CN" sz="2400" dirty="0">
                <a:latin typeface="楷体_GB2312" pitchFamily="1" charset="-122"/>
              </a:rPr>
              <a:t>70</a:t>
            </a:r>
            <a:r>
              <a:rPr lang="zh-CN" altLang="en-US" sz="2400" dirty="0">
                <a:latin typeface="楷体_GB2312" pitchFamily="1" charset="-122"/>
              </a:rPr>
              <a:t>年代</a:t>
            </a:r>
            <a:r>
              <a:rPr lang="zh-CN" altLang="en-US" sz="2400" dirty="0" smtClean="0">
                <a:latin typeface="楷体_GB2312" pitchFamily="1" charset="-122"/>
              </a:rPr>
              <a:t>中后期</a:t>
            </a:r>
            <a:endParaRPr lang="en-US" altLang="zh-CN" sz="2400" dirty="0" smtClean="0">
              <a:latin typeface="楷体_GB2312" pitchFamily="1" charset="-122"/>
            </a:endParaRPr>
          </a:p>
          <a:p>
            <a:pPr lvl="1">
              <a:spcBef>
                <a:spcPts val="600"/>
              </a:spcBef>
              <a:buClrTx/>
              <a:buSzTx/>
              <a:buFont typeface="Wingdings" panose="05000000000000000000" pitchFamily="2" charset="2"/>
              <a:buChar char="l"/>
            </a:pPr>
            <a:r>
              <a:rPr lang="zh-CN" altLang="en-US" sz="2000" dirty="0" smtClean="0">
                <a:latin typeface="楷体_GB2312" pitchFamily="1" charset="-122"/>
              </a:rPr>
              <a:t>我国</a:t>
            </a:r>
            <a:r>
              <a:rPr lang="zh-CN" altLang="en-US" sz="2000" dirty="0">
                <a:latin typeface="楷体_GB2312" pitchFamily="1" charset="-122"/>
              </a:rPr>
              <a:t>第一个全部用高级语言书写的</a:t>
            </a:r>
            <a:r>
              <a:rPr lang="en-US" altLang="zh-CN" sz="2000" dirty="0">
                <a:latin typeface="楷体_GB2312" pitchFamily="1" charset="-122"/>
              </a:rPr>
              <a:t>DJS240</a:t>
            </a:r>
            <a:r>
              <a:rPr lang="zh-CN" altLang="en-US" sz="2000" dirty="0">
                <a:latin typeface="楷体_GB2312" pitchFamily="1" charset="-122"/>
              </a:rPr>
              <a:t>机操作系统</a:t>
            </a:r>
            <a:r>
              <a:rPr lang="en-US" altLang="zh-CN" sz="2000" dirty="0">
                <a:latin typeface="楷体_GB2312" pitchFamily="1" charset="-122"/>
              </a:rPr>
              <a:t>DJS200/XT2</a:t>
            </a:r>
          </a:p>
          <a:p>
            <a:pPr lvl="1">
              <a:spcBef>
                <a:spcPts val="600"/>
              </a:spcBef>
              <a:buClrTx/>
              <a:buSzTx/>
              <a:buFont typeface="Wingdings" panose="05000000000000000000" pitchFamily="2" charset="2"/>
              <a:buChar char="l"/>
            </a:pPr>
            <a:r>
              <a:rPr lang="zh-CN" altLang="en-US" sz="2000" dirty="0">
                <a:latin typeface="楷体_GB2312" pitchFamily="1" charset="-122"/>
              </a:rPr>
              <a:t>层次管程结构模型，</a:t>
            </a:r>
            <a:r>
              <a:rPr lang="en-US" altLang="zh-CN" sz="2000" dirty="0">
                <a:latin typeface="楷体_GB2312" pitchFamily="1" charset="-122"/>
              </a:rPr>
              <a:t>PCM</a:t>
            </a:r>
            <a:r>
              <a:rPr lang="zh-CN" altLang="en-US" sz="2000" dirty="0">
                <a:latin typeface="楷体_GB2312" pitchFamily="1" charset="-122"/>
              </a:rPr>
              <a:t>设计方法，活跃管程结构</a:t>
            </a:r>
            <a:r>
              <a:rPr lang="zh-CN" altLang="en-US" sz="2000" dirty="0" smtClean="0">
                <a:latin typeface="楷体_GB2312" pitchFamily="1" charset="-122"/>
              </a:rPr>
              <a:t>模式</a:t>
            </a:r>
            <a:endParaRPr lang="en-US" altLang="zh-CN" sz="2000" dirty="0" smtClean="0">
              <a:latin typeface="楷体_GB2312" pitchFamily="1" charset="-122"/>
            </a:endParaRPr>
          </a:p>
          <a:p>
            <a:pPr lvl="1">
              <a:spcBef>
                <a:spcPts val="600"/>
              </a:spcBef>
              <a:buClrTx/>
              <a:buSzTx/>
              <a:buFont typeface="Wingdings" panose="05000000000000000000" pitchFamily="2" charset="2"/>
              <a:buChar char="l"/>
            </a:pPr>
            <a:r>
              <a:rPr lang="zh-CN" altLang="en-US" sz="2000" dirty="0">
                <a:latin typeface="楷体_GB2312" pitchFamily="1" charset="-122"/>
              </a:rPr>
              <a:t>杨芙清院士主持</a:t>
            </a:r>
            <a:endParaRPr lang="en-US" altLang="zh-CN" sz="2000" dirty="0">
              <a:latin typeface="楷体_GB2312" pitchFamily="1" charset="-122"/>
            </a:endParaRPr>
          </a:p>
          <a:p>
            <a:pPr lvl="1">
              <a:spcBef>
                <a:spcPct val="0"/>
              </a:spcBef>
              <a:buClrTx/>
              <a:buSzTx/>
              <a:buFont typeface="Wingdings" panose="05000000000000000000" pitchFamily="2" charset="2"/>
              <a:buChar char="l"/>
            </a:pPr>
            <a:endParaRPr lang="zh-CN" altLang="en-US" sz="2000" dirty="0">
              <a:latin typeface="楷体_GB2312" pitchFamily="1" charset="-122"/>
            </a:endParaRPr>
          </a:p>
          <a:p>
            <a:pPr lvl="1">
              <a:spcBef>
                <a:spcPct val="0"/>
              </a:spcBef>
              <a:buClrTx/>
              <a:buSzTx/>
              <a:buFont typeface="Wingdings" panose="05000000000000000000" pitchFamily="2" charset="2"/>
              <a:buChar char="l"/>
            </a:pPr>
            <a:endParaRPr lang="en-US" altLang="zh-CN" sz="2000" dirty="0" smtClean="0">
              <a:latin typeface="楷体_GB2312" pitchFamily="1" charset="-122"/>
            </a:endParaRPr>
          </a:p>
          <a:p>
            <a:pPr lvl="1">
              <a:spcBef>
                <a:spcPct val="0"/>
              </a:spcBef>
              <a:buClrTx/>
              <a:buSzTx/>
              <a:buFont typeface="Wingdings" panose="05000000000000000000" pitchFamily="2" charset="2"/>
              <a:buChar char="l"/>
            </a:pPr>
            <a:endParaRPr lang="zh-CN" altLang="en-US" sz="2000" dirty="0">
              <a:latin typeface="楷体_GB2312" pitchFamily="1" charset="-122"/>
            </a:endParaRPr>
          </a:p>
          <a:p>
            <a:pPr lvl="1">
              <a:spcBef>
                <a:spcPct val="0"/>
              </a:spcBef>
              <a:buClrTx/>
              <a:buSzTx/>
              <a:buFont typeface="Wingdings" panose="05000000000000000000" pitchFamily="2" charset="2"/>
              <a:buChar char="l"/>
            </a:pPr>
            <a:endParaRPr lang="zh-CN" altLang="en-US" sz="2000" dirty="0">
              <a:latin typeface="楷体_GB2312" pitchFamily="1" charset="-122"/>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50C099F0-1934-41A4-A934-3A2336958BEB}"/>
              </a:ext>
            </a:extLst>
          </p:cNvPr>
          <p:cNvSpPr>
            <a:spLocks noGrp="1"/>
          </p:cNvSpPr>
          <p:nvPr>
            <p:ph type="title" idx="4294967295"/>
          </p:nvPr>
        </p:nvSpPr>
        <p:spPr>
          <a:ln>
            <a:miter/>
          </a:ln>
        </p:spPr>
        <p:txBody>
          <a:bodyPr/>
          <a:lstStyle/>
          <a:p>
            <a:pPr eaLnBrk="1" hangingPunct="1">
              <a:defRPr/>
            </a:pPr>
            <a:r>
              <a:rPr lang="zh-CN" altLang="en-US" sz="2800" noProof="1">
                <a:solidFill>
                  <a:srgbClr val="0000FF"/>
                </a:solidFill>
                <a:effectLst>
                  <a:outerShdw blurRad="38100" dist="38100" dir="2700000">
                    <a:srgbClr val="C0C0C0"/>
                  </a:outerShdw>
                </a:effectLst>
                <a:latin typeface="华文隶书" pitchFamily="2" charset="-122"/>
                <a:ea typeface="华文隶书" pitchFamily="2" charset="-122"/>
              </a:rPr>
              <a:t>人工操作方式带来的矛盾及解决方法</a:t>
            </a:r>
          </a:p>
        </p:txBody>
      </p:sp>
      <p:sp>
        <p:nvSpPr>
          <p:cNvPr id="101379" name="Rectangle 3">
            <a:extLst>
              <a:ext uri="{FF2B5EF4-FFF2-40B4-BE49-F238E27FC236}">
                <a16:creationId xmlns:a16="http://schemas.microsoft.com/office/drawing/2014/main" id="{577FA944-3F0C-446F-85E5-01DB12FF6938}"/>
              </a:ext>
            </a:extLst>
          </p:cNvPr>
          <p:cNvSpPr>
            <a:spLocks noGrp="1" noChangeArrowheads="1"/>
          </p:cNvSpPr>
          <p:nvPr>
            <p:ph type="body" idx="4294967295"/>
          </p:nvPr>
        </p:nvSpPr>
        <p:spPr>
          <a:xfrm>
            <a:off x="822572" y="1012746"/>
            <a:ext cx="7399630" cy="5077335"/>
          </a:xfrm>
        </p:spPr>
        <p:txBody>
          <a:bodyPr/>
          <a:lstStyle/>
          <a:p>
            <a:pPr algn="just" eaLnBrk="1" hangingPunct="1">
              <a:lnSpc>
                <a:spcPct val="110000"/>
              </a:lnSpc>
            </a:pPr>
            <a:r>
              <a:rPr lang="zh-CN" altLang="en-US" sz="1800" dirty="0">
                <a:solidFill>
                  <a:srgbClr val="FF0000"/>
                </a:solidFill>
              </a:rPr>
              <a:t>缺点</a:t>
            </a:r>
            <a:endParaRPr lang="en-US" altLang="zh-CN" sz="1800" dirty="0">
              <a:solidFill>
                <a:srgbClr val="FF0000"/>
              </a:solidFill>
            </a:endParaRPr>
          </a:p>
          <a:p>
            <a:pPr lvl="1" eaLnBrk="1" hangingPunct="1">
              <a:lnSpc>
                <a:spcPct val="110000"/>
              </a:lnSpc>
              <a:buClr>
                <a:srgbClr val="FF0000"/>
              </a:buClr>
            </a:pPr>
            <a:r>
              <a:rPr lang="zh-CN" altLang="en-US" sz="1600" dirty="0"/>
              <a:t>用户独占全机（资源</a:t>
            </a:r>
            <a:r>
              <a:rPr lang="zh-CN" altLang="en-US" sz="1600" dirty="0" smtClean="0"/>
              <a:t>浪费）</a:t>
            </a:r>
            <a:endParaRPr lang="en-US" altLang="zh-CN" sz="1600" dirty="0" smtClean="0"/>
          </a:p>
          <a:p>
            <a:pPr lvl="1" eaLnBrk="1" hangingPunct="1">
              <a:lnSpc>
                <a:spcPct val="110000"/>
              </a:lnSpc>
              <a:buClr>
                <a:srgbClr val="FF0000"/>
              </a:buClr>
            </a:pPr>
            <a:r>
              <a:rPr lang="zh-CN" altLang="en-US" sz="1600" dirty="0" smtClean="0">
                <a:solidFill>
                  <a:srgbClr val="00B050"/>
                </a:solidFill>
              </a:rPr>
              <a:t>CPU</a:t>
            </a:r>
            <a:r>
              <a:rPr lang="zh-CN" altLang="en-US" sz="1600" dirty="0">
                <a:solidFill>
                  <a:srgbClr val="00B050"/>
                </a:solidFill>
              </a:rPr>
              <a:t>等待人工操作</a:t>
            </a:r>
            <a:r>
              <a:rPr lang="zh-CN" altLang="en-US" sz="1600" dirty="0"/>
              <a:t>：卡片、纸带装入时、取走时，CPU及内存等</a:t>
            </a:r>
            <a:r>
              <a:rPr lang="zh-CN" altLang="en-US" sz="1600" dirty="0" smtClean="0"/>
              <a:t>资源空闲</a:t>
            </a:r>
            <a:endParaRPr lang="en-US" altLang="zh-CN" sz="1600" dirty="0" smtClean="0"/>
          </a:p>
          <a:p>
            <a:pPr lvl="1" eaLnBrk="1" hangingPunct="1">
              <a:lnSpc>
                <a:spcPct val="110000"/>
              </a:lnSpc>
              <a:buClr>
                <a:srgbClr val="FF0000"/>
              </a:buClr>
            </a:pPr>
            <a:r>
              <a:rPr lang="zh-CN" altLang="en-US" sz="1600" dirty="0" smtClean="0">
                <a:solidFill>
                  <a:srgbClr val="000099"/>
                </a:solidFill>
              </a:rPr>
              <a:t>CPU既要负责</a:t>
            </a:r>
            <a:r>
              <a:rPr lang="zh-CN" altLang="en-US" sz="1600" dirty="0">
                <a:solidFill>
                  <a:srgbClr val="000099"/>
                </a:solidFill>
              </a:rPr>
              <a:t>计算，又要负责传输</a:t>
            </a:r>
            <a:r>
              <a:rPr lang="zh-CN" altLang="en-US" sz="1600" dirty="0"/>
              <a:t>。（即属于单控制</a:t>
            </a:r>
            <a:r>
              <a:rPr lang="zh-CN" altLang="en-US" sz="1600" dirty="0" smtClean="0"/>
              <a:t>方式）</a:t>
            </a:r>
            <a:endParaRPr lang="zh-CN" altLang="en-US" sz="1600" dirty="0" smtClean="0">
              <a:latin typeface="宋体" panose="02010600030101010101" pitchFamily="2" charset="-122"/>
            </a:endParaRPr>
          </a:p>
          <a:p>
            <a:pPr eaLnBrk="1" hangingPunct="1">
              <a:lnSpc>
                <a:spcPct val="110000"/>
              </a:lnSpc>
            </a:pPr>
            <a:r>
              <a:rPr lang="zh-CN" altLang="en-US" sz="1800" dirty="0" smtClean="0">
                <a:solidFill>
                  <a:srgbClr val="FF0000"/>
                </a:solidFill>
              </a:rPr>
              <a:t>矛盾</a:t>
            </a:r>
          </a:p>
          <a:p>
            <a:pPr lvl="1" eaLnBrk="1" hangingPunct="1">
              <a:lnSpc>
                <a:spcPct val="110000"/>
              </a:lnSpc>
              <a:buClr>
                <a:srgbClr val="FF0000"/>
              </a:buClr>
            </a:pPr>
            <a:r>
              <a:rPr lang="zh-CN" altLang="en-US" sz="1600" dirty="0" smtClean="0">
                <a:latin typeface="宋体" panose="02010600030101010101" pitchFamily="2" charset="-122"/>
              </a:rPr>
              <a:t>人</a:t>
            </a:r>
            <a:r>
              <a:rPr lang="zh-CN" altLang="en-US" sz="1600" dirty="0">
                <a:latin typeface="宋体" panose="02010600030101010101" pitchFamily="2" charset="-122"/>
              </a:rPr>
              <a:t>机</a:t>
            </a:r>
            <a:r>
              <a:rPr lang="zh-CN" altLang="en-US" sz="1600" dirty="0" smtClean="0">
                <a:latin typeface="宋体" panose="02010600030101010101" pitchFamily="2" charset="-122"/>
              </a:rPr>
              <a:t>矛盾：即</a:t>
            </a:r>
            <a:r>
              <a:rPr lang="zh-CN" altLang="en-US" sz="1600" dirty="0">
                <a:solidFill>
                  <a:srgbClr val="7030A0"/>
                </a:solidFill>
                <a:latin typeface="宋体" panose="02010600030101010101" pitchFamily="2" charset="-122"/>
              </a:rPr>
              <a:t>人工操作方式</a:t>
            </a:r>
            <a:r>
              <a:rPr lang="zh-CN" altLang="en-US" sz="1600" dirty="0">
                <a:latin typeface="宋体" panose="02010600030101010101" pitchFamily="2" charset="-122"/>
              </a:rPr>
              <a:t>与</a:t>
            </a:r>
            <a:r>
              <a:rPr lang="zh-CN" altLang="en-US" sz="1600" dirty="0">
                <a:solidFill>
                  <a:srgbClr val="7030A0"/>
                </a:solidFill>
                <a:latin typeface="宋体" panose="02010600030101010101" pitchFamily="2" charset="-122"/>
              </a:rPr>
              <a:t>机器利用率</a:t>
            </a:r>
            <a:r>
              <a:rPr lang="zh-CN" altLang="en-US" sz="1600" dirty="0">
                <a:latin typeface="宋体" panose="02010600030101010101" pitchFamily="2" charset="-122"/>
              </a:rPr>
              <a:t>的矛盾</a:t>
            </a:r>
          </a:p>
          <a:p>
            <a:pPr lvl="1" eaLnBrk="1" hangingPunct="1">
              <a:lnSpc>
                <a:spcPct val="110000"/>
              </a:lnSpc>
              <a:buClr>
                <a:srgbClr val="FF0000"/>
              </a:buClr>
            </a:pPr>
            <a:r>
              <a:rPr lang="zh-CN" altLang="en-US" sz="1600" dirty="0">
                <a:latin typeface="宋体" panose="02010600030101010101" pitchFamily="2" charset="-122"/>
              </a:rPr>
              <a:t>CPU与I/O设备之间</a:t>
            </a:r>
            <a:r>
              <a:rPr lang="zh-CN" altLang="en-US" sz="1600" dirty="0">
                <a:solidFill>
                  <a:srgbClr val="7030A0"/>
                </a:solidFill>
                <a:latin typeface="宋体" panose="02010600030101010101" pitchFamily="2" charset="-122"/>
              </a:rPr>
              <a:t>速度不匹配</a:t>
            </a:r>
            <a:r>
              <a:rPr lang="zh-CN" altLang="en-US" sz="1600" dirty="0">
                <a:latin typeface="宋体" panose="02010600030101010101" pitchFamily="2" charset="-122"/>
              </a:rPr>
              <a:t>的矛盾</a:t>
            </a:r>
          </a:p>
          <a:p>
            <a:pPr eaLnBrk="1" hangingPunct="1">
              <a:lnSpc>
                <a:spcPct val="110000"/>
              </a:lnSpc>
              <a:buClr>
                <a:srgbClr val="FF0000"/>
              </a:buClr>
            </a:pPr>
            <a:r>
              <a:rPr lang="zh-CN" altLang="en-US" sz="1800" dirty="0">
                <a:solidFill>
                  <a:srgbClr val="FF0000"/>
                </a:solidFill>
              </a:rPr>
              <a:t>解决方法</a:t>
            </a:r>
          </a:p>
          <a:p>
            <a:pPr lvl="1" eaLnBrk="1" hangingPunct="1">
              <a:lnSpc>
                <a:spcPct val="110000"/>
              </a:lnSpc>
              <a:buClr>
                <a:srgbClr val="FF0000"/>
              </a:buClr>
            </a:pPr>
            <a:r>
              <a:rPr lang="zh-CN" altLang="en-US" sz="1600" b="1" dirty="0" smtClean="0">
                <a:solidFill>
                  <a:srgbClr val="0070C0"/>
                </a:solidFill>
              </a:rPr>
              <a:t>批处理系统（</a:t>
            </a:r>
            <a:r>
              <a:rPr lang="en-US" altLang="zh-CN" sz="1600" dirty="0" smtClean="0">
                <a:solidFill>
                  <a:srgbClr val="7030A0"/>
                </a:solidFill>
                <a:effectLst>
                  <a:outerShdw blurRad="38100" dist="38100" dir="2700000" algn="tl">
                    <a:srgbClr val="C0C0C0"/>
                  </a:outerShdw>
                </a:effectLst>
                <a:ea typeface="楷体_GB2312" pitchFamily="1" charset="-122"/>
              </a:rPr>
              <a:t> </a:t>
            </a:r>
            <a:r>
              <a:rPr lang="en-US" altLang="zh-CN" sz="1600" dirty="0">
                <a:solidFill>
                  <a:srgbClr val="7030A0"/>
                </a:solidFill>
                <a:effectLst>
                  <a:outerShdw blurRad="38100" dist="38100" dir="2700000" algn="tl">
                    <a:srgbClr val="C0C0C0"/>
                  </a:outerShdw>
                </a:effectLst>
                <a:ea typeface="楷体_GB2312" pitchFamily="1" charset="-122"/>
              </a:rPr>
              <a:t>Batch System </a:t>
            </a:r>
            <a:r>
              <a:rPr lang="zh-CN" altLang="en-US" sz="1600" b="1" dirty="0" smtClean="0">
                <a:solidFill>
                  <a:srgbClr val="0070C0"/>
                </a:solidFill>
              </a:rPr>
              <a:t>）</a:t>
            </a:r>
            <a:endParaRPr lang="en-US" altLang="zh-CN" sz="1600" b="1" dirty="0" smtClean="0">
              <a:solidFill>
                <a:srgbClr val="0070C0"/>
              </a:solidFill>
            </a:endParaRPr>
          </a:p>
          <a:p>
            <a:pPr lvl="1" eaLnBrk="1" hangingPunct="1">
              <a:lnSpc>
                <a:spcPct val="110000"/>
              </a:lnSpc>
              <a:buClr>
                <a:srgbClr val="FF0000"/>
              </a:buClr>
            </a:pPr>
            <a:r>
              <a:rPr lang="zh-CN" altLang="en-US" sz="1600" b="1" dirty="0" smtClean="0">
                <a:solidFill>
                  <a:srgbClr val="0070C0"/>
                </a:solidFill>
              </a:rPr>
              <a:t>多道程序设计技术</a:t>
            </a:r>
            <a:endParaRPr lang="en-US" altLang="zh-CN" sz="1600" b="1" dirty="0" smtClean="0">
              <a:solidFill>
                <a:srgbClr val="0070C0"/>
              </a:solidFill>
            </a:endParaRPr>
          </a:p>
          <a:p>
            <a:pPr lvl="1" eaLnBrk="1" hangingPunct="1">
              <a:lnSpc>
                <a:spcPct val="110000"/>
              </a:lnSpc>
              <a:buClr>
                <a:srgbClr val="FF0000"/>
              </a:buClr>
            </a:pPr>
            <a:r>
              <a:rPr lang="zh-CN" altLang="en-US" sz="1600" b="1" dirty="0" smtClean="0">
                <a:solidFill>
                  <a:srgbClr val="0070C0"/>
                </a:solidFill>
              </a:rPr>
              <a:t>脱机</a:t>
            </a:r>
            <a:r>
              <a:rPr lang="zh-CN" altLang="en-US" sz="1600" b="1" dirty="0">
                <a:solidFill>
                  <a:srgbClr val="0070C0"/>
                </a:solidFill>
              </a:rPr>
              <a:t>输入输出</a:t>
            </a:r>
            <a:r>
              <a:rPr lang="zh-CN" altLang="en-US" sz="1600" b="1" dirty="0" smtClean="0">
                <a:solidFill>
                  <a:srgbClr val="0070C0"/>
                </a:solidFill>
              </a:rPr>
              <a:t>方式</a:t>
            </a:r>
            <a:endParaRPr lang="en-US" altLang="zh-CN" sz="1600" b="1" dirty="0" smtClean="0">
              <a:solidFill>
                <a:srgbClr val="0070C0"/>
              </a:solidFill>
            </a:endParaRPr>
          </a:p>
          <a:p>
            <a:pPr lvl="1" eaLnBrk="1" hangingPunct="1">
              <a:lnSpc>
                <a:spcPct val="110000"/>
              </a:lnSpc>
              <a:buClr>
                <a:srgbClr val="FF0000"/>
              </a:buClr>
            </a:pPr>
            <a:r>
              <a:rPr lang="zh-CN" altLang="en-US" sz="1600" b="1" dirty="0">
                <a:solidFill>
                  <a:srgbClr val="021E5E"/>
                </a:solidFill>
              </a:rPr>
              <a:t>通道技术、缓冲技术</a:t>
            </a:r>
          </a:p>
          <a:p>
            <a:pPr lvl="1" eaLnBrk="1" hangingPunct="1">
              <a:lnSpc>
                <a:spcPct val="110000"/>
              </a:lnSpc>
              <a:buClr>
                <a:srgbClr val="FF0000"/>
              </a:buClr>
            </a:pPr>
            <a:endParaRPr lang="zh-CN" altLang="en-US" sz="1600" b="1" dirty="0">
              <a:solidFill>
                <a:srgbClr val="0070C0"/>
              </a:solidFill>
            </a:endParaRPr>
          </a:p>
        </p:txBody>
      </p:sp>
      <p:sp>
        <p:nvSpPr>
          <p:cNvPr id="101380" name="Text Box 4">
            <a:hlinkClick r:id="rId2" action="ppaction://hlinksldjump"/>
            <a:extLst>
              <a:ext uri="{FF2B5EF4-FFF2-40B4-BE49-F238E27FC236}">
                <a16:creationId xmlns:a16="http://schemas.microsoft.com/office/drawing/2014/main" id="{24D37FA8-8E8C-45BB-B727-82342740C7AC}"/>
              </a:ext>
            </a:extLst>
          </p:cNvPr>
          <p:cNvSpPr txBox="1">
            <a:spLocks noChangeArrowheads="1"/>
          </p:cNvSpPr>
          <p:nvPr/>
        </p:nvSpPr>
        <p:spPr bwMode="auto">
          <a:xfrm>
            <a:off x="8382000" y="62484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r">
              <a:spcBef>
                <a:spcPct val="50000"/>
              </a:spcBef>
              <a:buClrTx/>
              <a:buSzTx/>
              <a:buFont typeface="Arial" panose="020B0604020202020204" pitchFamily="34" charset="0"/>
              <a:buNone/>
            </a:pPr>
            <a:r>
              <a:rPr lang="zh-CN" altLang="en-US" sz="1600" b="1">
                <a:latin typeface="Times New Roman" panose="02020603050405020304" pitchFamily="18" charset="0"/>
              </a:rPr>
              <a:t>返回</a:t>
            </a:r>
          </a:p>
        </p:txBody>
      </p:sp>
      <p:sp>
        <p:nvSpPr>
          <p:cNvPr id="5" name="日期占位符 4">
            <a:extLst>
              <a:ext uri="{FF2B5EF4-FFF2-40B4-BE49-F238E27FC236}">
                <a16:creationId xmlns:a16="http://schemas.microsoft.com/office/drawing/2014/main" id="{DB82585A-ADC0-40D9-A832-7C103B862601}"/>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0E0C3B7-CDE7-43C9-B797-351266827CBE}" type="datetime1">
              <a:rPr lang="zh-CN" altLang="en-US" sz="1800">
                <a:latin typeface="Helvetica" panose="020B0604020202020204" pitchFamily="34" charset="0"/>
              </a:rPr>
              <a:pPr>
                <a:spcBef>
                  <a:spcPct val="0"/>
                </a:spcBef>
                <a:buClrTx/>
                <a:buSzTx/>
                <a:buFont typeface="Arial" panose="020B0604020202020204" pitchFamily="34" charset="0"/>
                <a:buNone/>
              </a:pPr>
              <a:t>2023/11/17</a:t>
            </a:fld>
            <a:endParaRPr lang="en-US" altLang="zh-CN" sz="1800" dirty="0">
              <a:latin typeface="Helvetica" panose="020B0604020202020204" pitchFamily="34" charset="0"/>
            </a:endParaRP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19BE1379-DF84-4D40-B27D-2BC0ED3FAB8D}"/>
              </a:ext>
            </a:extLst>
          </p:cNvPr>
          <p:cNvSpPr>
            <a:spLocks noChangeArrowheads="1"/>
          </p:cNvSpPr>
          <p:nvPr/>
        </p:nvSpPr>
        <p:spPr bwMode="auto">
          <a:xfrm>
            <a:off x="755650" y="69215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3400" dirty="0">
                <a:solidFill>
                  <a:srgbClr val="7030A0"/>
                </a:solidFill>
                <a:latin typeface="楷体_GB2312" pitchFamily="1" charset="-122"/>
              </a:rPr>
              <a:t>国内操作系统的研制状况（续）</a:t>
            </a:r>
            <a:endParaRPr lang="zh-CN" altLang="en-US" sz="3400" dirty="0">
              <a:solidFill>
                <a:srgbClr val="7030A0"/>
              </a:solidFill>
              <a:latin typeface="宋体" panose="02010600030101010101" pitchFamily="2" charset="-122"/>
            </a:endParaRPr>
          </a:p>
        </p:txBody>
      </p:sp>
      <p:sp>
        <p:nvSpPr>
          <p:cNvPr id="161795" name="Rectangle 3">
            <a:extLst>
              <a:ext uri="{FF2B5EF4-FFF2-40B4-BE49-F238E27FC236}">
                <a16:creationId xmlns:a16="http://schemas.microsoft.com/office/drawing/2014/main" id="{DB253346-4ED5-45EF-8910-C7C51CA18206}"/>
              </a:ext>
            </a:extLst>
          </p:cNvPr>
          <p:cNvSpPr>
            <a:spLocks noChangeArrowheads="1"/>
          </p:cNvSpPr>
          <p:nvPr/>
        </p:nvSpPr>
        <p:spPr bwMode="auto">
          <a:xfrm>
            <a:off x="849745" y="1377950"/>
            <a:ext cx="7536874"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a:spcBef>
                <a:spcPts val="600"/>
              </a:spcBef>
              <a:buClrTx/>
              <a:buSzTx/>
              <a:buFont typeface="Wingdings" panose="05000000000000000000" pitchFamily="2" charset="2"/>
              <a:buChar char="n"/>
            </a:pPr>
            <a:r>
              <a:rPr lang="en-US" altLang="zh-CN" sz="2000" dirty="0">
                <a:latin typeface="楷体_GB2312" pitchFamily="1" charset="-122"/>
              </a:rPr>
              <a:t>GX73</a:t>
            </a:r>
            <a:r>
              <a:rPr lang="zh-CN" altLang="en-US" sz="2000" dirty="0">
                <a:latin typeface="楷体_GB2312" pitchFamily="1" charset="-122"/>
              </a:rPr>
              <a:t>多机实时操作系统（</a:t>
            </a:r>
            <a:r>
              <a:rPr lang="en-US" altLang="zh-CN" sz="2000" dirty="0">
                <a:latin typeface="楷体_GB2312" pitchFamily="1" charset="-122"/>
              </a:rPr>
              <a:t>1978</a:t>
            </a:r>
            <a:r>
              <a:rPr lang="zh-CN" altLang="en-US" sz="2000" dirty="0">
                <a:latin typeface="楷体_GB2312" pitchFamily="1" charset="-122"/>
              </a:rPr>
              <a:t>年</a:t>
            </a:r>
            <a:r>
              <a:rPr lang="zh-CN" altLang="en-US" sz="2000" dirty="0" smtClean="0">
                <a:latin typeface="楷体_GB2312" pitchFamily="1" charset="-122"/>
              </a:rPr>
              <a:t>）</a:t>
            </a:r>
            <a:endParaRPr lang="en-US" altLang="zh-CN" sz="2000" dirty="0" smtClean="0">
              <a:latin typeface="楷体_GB2312" pitchFamily="1" charset="-122"/>
            </a:endParaRPr>
          </a:p>
          <a:p>
            <a:pPr lvl="1" eaLnBrk="1">
              <a:spcBef>
                <a:spcPts val="600"/>
              </a:spcBef>
              <a:buClrTx/>
              <a:buSzTx/>
              <a:buFont typeface="Wingdings" panose="05000000000000000000" pitchFamily="2" charset="2"/>
              <a:buChar char="l"/>
            </a:pPr>
            <a:r>
              <a:rPr lang="zh-CN" altLang="en-US" sz="1800" dirty="0">
                <a:latin typeface="楷体_GB2312" pitchFamily="1" charset="-122"/>
              </a:rPr>
              <a:t>国防科技</a:t>
            </a:r>
            <a:r>
              <a:rPr lang="zh-CN" altLang="en-US" sz="1800" dirty="0" smtClean="0">
                <a:latin typeface="楷体_GB2312" pitchFamily="1" charset="-122"/>
              </a:rPr>
              <a:t>大学</a:t>
            </a:r>
            <a:endParaRPr lang="en-US" altLang="zh-CN" sz="1800" dirty="0" smtClean="0">
              <a:latin typeface="楷体_GB2312" pitchFamily="1" charset="-122"/>
            </a:endParaRPr>
          </a:p>
          <a:p>
            <a:pPr lvl="1" eaLnBrk="1">
              <a:spcBef>
                <a:spcPts val="600"/>
              </a:spcBef>
              <a:buClrTx/>
              <a:buSzTx/>
              <a:buFont typeface="Wingdings" panose="05000000000000000000" pitchFamily="2" charset="2"/>
              <a:buChar char="l"/>
            </a:pPr>
            <a:r>
              <a:rPr lang="en-US" altLang="zh-CN" sz="1800" dirty="0" smtClean="0">
                <a:latin typeface="楷体_GB2312" pitchFamily="1" charset="-122"/>
              </a:rPr>
              <a:t>1980</a:t>
            </a:r>
            <a:r>
              <a:rPr lang="zh-CN" altLang="en-US" sz="1800" dirty="0">
                <a:latin typeface="楷体_GB2312" pitchFamily="1" charset="-122"/>
              </a:rPr>
              <a:t>年装在“远望”</a:t>
            </a:r>
            <a:r>
              <a:rPr lang="en-US" altLang="zh-CN" sz="1800" dirty="0">
                <a:latin typeface="楷体_GB2312" pitchFamily="1" charset="-122"/>
              </a:rPr>
              <a:t>-I </a:t>
            </a:r>
            <a:r>
              <a:rPr lang="zh-CN" altLang="en-US" sz="1800" dirty="0">
                <a:latin typeface="楷体_GB2312" pitchFamily="1" charset="-122"/>
              </a:rPr>
              <a:t>号航天测量船上，完成了向太平洋发射运载火箭、潜水艇水下发射的测控任务；完成了我国第一颗同步地球卫星的测控、定轨、控制任务</a:t>
            </a:r>
          </a:p>
          <a:p>
            <a:pPr eaLnBrk="1">
              <a:spcBef>
                <a:spcPts val="600"/>
              </a:spcBef>
              <a:buClrTx/>
              <a:buSzTx/>
              <a:buFont typeface="Wingdings" panose="05000000000000000000" pitchFamily="2" charset="2"/>
              <a:buChar char="n"/>
            </a:pPr>
            <a:r>
              <a:rPr lang="zh-CN" altLang="en-US" sz="2000" dirty="0">
                <a:latin typeface="楷体_GB2312" pitchFamily="1" charset="-122"/>
              </a:rPr>
              <a:t>“银河”</a:t>
            </a:r>
            <a:r>
              <a:rPr lang="en-US" altLang="zh-CN" sz="2000" dirty="0">
                <a:latin typeface="楷体_GB2312" pitchFamily="1" charset="-122"/>
              </a:rPr>
              <a:t>-1 YHOS</a:t>
            </a:r>
            <a:r>
              <a:rPr lang="zh-CN" altLang="en-US" sz="2000" dirty="0">
                <a:latin typeface="楷体_GB2312" pitchFamily="1" charset="-122"/>
              </a:rPr>
              <a:t>巨型操作系统（</a:t>
            </a:r>
            <a:r>
              <a:rPr lang="en-US" altLang="zh-CN" sz="2000" dirty="0">
                <a:latin typeface="楷体_GB2312" pitchFamily="1" charset="-122"/>
              </a:rPr>
              <a:t>1983</a:t>
            </a:r>
            <a:r>
              <a:rPr lang="zh-CN" altLang="en-US" sz="2000" dirty="0">
                <a:latin typeface="楷体_GB2312" pitchFamily="1" charset="-122"/>
              </a:rPr>
              <a:t>年</a:t>
            </a:r>
            <a:r>
              <a:rPr lang="zh-CN" altLang="en-US" sz="2000" dirty="0" smtClean="0">
                <a:latin typeface="楷体_GB2312" pitchFamily="1" charset="-122"/>
              </a:rPr>
              <a:t>）</a:t>
            </a:r>
            <a:endParaRPr lang="en-US" altLang="zh-CN" sz="2000" dirty="0" smtClean="0">
              <a:latin typeface="楷体_GB2312" pitchFamily="1" charset="-122"/>
            </a:endParaRPr>
          </a:p>
          <a:p>
            <a:pPr lvl="1" eaLnBrk="1">
              <a:spcBef>
                <a:spcPts val="600"/>
              </a:spcBef>
              <a:buClrTx/>
              <a:buSzTx/>
              <a:buFont typeface="Wingdings" panose="05000000000000000000" pitchFamily="2" charset="2"/>
              <a:buChar char="l"/>
            </a:pPr>
            <a:r>
              <a:rPr lang="zh-CN" altLang="en-US" sz="1800" dirty="0">
                <a:latin typeface="楷体_GB2312" pitchFamily="1" charset="-122"/>
              </a:rPr>
              <a:t>国防科技</a:t>
            </a:r>
            <a:r>
              <a:rPr lang="zh-CN" altLang="en-US" sz="1800" dirty="0" smtClean="0">
                <a:latin typeface="楷体_GB2312" pitchFamily="1" charset="-122"/>
              </a:rPr>
              <a:t>大学</a:t>
            </a:r>
            <a:endParaRPr lang="en-US" altLang="zh-CN" sz="1800" dirty="0" smtClean="0">
              <a:latin typeface="楷体_GB2312" pitchFamily="1" charset="-122"/>
            </a:endParaRPr>
          </a:p>
          <a:p>
            <a:pPr lvl="1" eaLnBrk="1">
              <a:spcBef>
                <a:spcPts val="600"/>
              </a:spcBef>
              <a:buClrTx/>
              <a:buSzTx/>
              <a:buFont typeface="Wingdings" panose="05000000000000000000" pitchFamily="2" charset="2"/>
              <a:buChar char="l"/>
            </a:pPr>
            <a:r>
              <a:rPr lang="zh-CN" altLang="en-US" sz="1800" dirty="0" smtClean="0">
                <a:latin typeface="楷体_GB2312" pitchFamily="1" charset="-122"/>
              </a:rPr>
              <a:t>用于</a:t>
            </a:r>
            <a:r>
              <a:rPr lang="en-US" altLang="zh-CN" sz="1800" dirty="0">
                <a:latin typeface="楷体_GB2312" pitchFamily="1" charset="-122"/>
              </a:rPr>
              <a:t>YH-1</a:t>
            </a:r>
            <a:r>
              <a:rPr lang="zh-CN" altLang="en-US" sz="1800" dirty="0">
                <a:latin typeface="楷体_GB2312" pitchFamily="1" charset="-122"/>
              </a:rPr>
              <a:t>、</a:t>
            </a:r>
            <a:r>
              <a:rPr lang="en-US" altLang="zh-CN" sz="1800" dirty="0">
                <a:latin typeface="楷体_GB2312" pitchFamily="1" charset="-122"/>
              </a:rPr>
              <a:t>YH-2</a:t>
            </a:r>
            <a:r>
              <a:rPr lang="zh-CN" altLang="en-US" sz="1800" dirty="0">
                <a:latin typeface="楷体_GB2312" pitchFamily="1" charset="-122"/>
              </a:rPr>
              <a:t>超级计算机，用于我国的石油勘探、天气预报和核物理</a:t>
            </a:r>
            <a:r>
              <a:rPr lang="zh-CN" altLang="en-US" sz="1800" dirty="0" smtClean="0">
                <a:latin typeface="楷体_GB2312" pitchFamily="1" charset="-122"/>
              </a:rPr>
              <a:t>研究</a:t>
            </a:r>
            <a:endParaRPr lang="en-US" altLang="zh-CN" sz="2000" dirty="0">
              <a:latin typeface="楷体_GB2312" pitchFamily="1" charset="-122"/>
            </a:endParaRPr>
          </a:p>
          <a:p>
            <a:pPr eaLnBrk="1">
              <a:spcBef>
                <a:spcPct val="0"/>
              </a:spcBef>
              <a:buClrTx/>
              <a:buSzTx/>
              <a:buFont typeface="Wingdings" panose="05000000000000000000" pitchFamily="2" charset="2"/>
              <a:buChar char="n"/>
            </a:pPr>
            <a:endParaRPr lang="zh-CN" altLang="en-US" sz="2200" dirty="0" smtClean="0">
              <a:latin typeface="楷体_GB2312" pitchFamily="1" charset="-122"/>
            </a:endParaRPr>
          </a:p>
          <a:p>
            <a:pPr eaLnBrk="1">
              <a:spcBef>
                <a:spcPct val="0"/>
              </a:spcBef>
              <a:buClrTx/>
              <a:buSzTx/>
              <a:buFont typeface="Wingdings" panose="05000000000000000000" pitchFamily="2" charset="2"/>
              <a:buNone/>
            </a:pPr>
            <a:endParaRPr lang="zh-CN" altLang="en-US" sz="2000" dirty="0">
              <a:latin typeface="楷体_GB2312" pitchFamily="1" charset="-122"/>
            </a:endParaRP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19BE1379-DF84-4D40-B27D-2BC0ED3FAB8D}"/>
              </a:ext>
            </a:extLst>
          </p:cNvPr>
          <p:cNvSpPr>
            <a:spLocks noChangeArrowheads="1"/>
          </p:cNvSpPr>
          <p:nvPr/>
        </p:nvSpPr>
        <p:spPr bwMode="auto">
          <a:xfrm>
            <a:off x="755650" y="69215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3400" dirty="0">
                <a:solidFill>
                  <a:srgbClr val="7030A0"/>
                </a:solidFill>
                <a:latin typeface="楷体_GB2312" pitchFamily="1" charset="-122"/>
              </a:rPr>
              <a:t>国内操作系统的研制状况（续）</a:t>
            </a:r>
            <a:endParaRPr lang="zh-CN" altLang="en-US" sz="3400" dirty="0">
              <a:solidFill>
                <a:srgbClr val="7030A0"/>
              </a:solidFill>
              <a:latin typeface="宋体" panose="02010600030101010101" pitchFamily="2" charset="-122"/>
            </a:endParaRPr>
          </a:p>
        </p:txBody>
      </p:sp>
      <p:sp>
        <p:nvSpPr>
          <p:cNvPr id="161795" name="Rectangle 3">
            <a:extLst>
              <a:ext uri="{FF2B5EF4-FFF2-40B4-BE49-F238E27FC236}">
                <a16:creationId xmlns:a16="http://schemas.microsoft.com/office/drawing/2014/main" id="{DB253346-4ED5-45EF-8910-C7C51CA18206}"/>
              </a:ext>
            </a:extLst>
          </p:cNvPr>
          <p:cNvSpPr>
            <a:spLocks noChangeArrowheads="1"/>
          </p:cNvSpPr>
          <p:nvPr/>
        </p:nvSpPr>
        <p:spPr bwMode="auto">
          <a:xfrm>
            <a:off x="1274618" y="1377950"/>
            <a:ext cx="7028873"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a:spcBef>
                <a:spcPts val="600"/>
              </a:spcBef>
              <a:buClrTx/>
              <a:buSzTx/>
              <a:buFont typeface="Wingdings" panose="05000000000000000000" pitchFamily="2" charset="2"/>
              <a:buChar char="n"/>
            </a:pPr>
            <a:r>
              <a:rPr lang="en-US" altLang="zh-CN" sz="2000" dirty="0" smtClean="0">
                <a:latin typeface="楷体_GB2312" pitchFamily="1" charset="-122"/>
              </a:rPr>
              <a:t>COSIX </a:t>
            </a:r>
            <a:r>
              <a:rPr lang="en-US" altLang="zh-CN" sz="2000" dirty="0">
                <a:latin typeface="楷体_GB2312" pitchFamily="1" charset="-122"/>
              </a:rPr>
              <a:t>v 1.X/2.0 </a:t>
            </a:r>
            <a:endParaRPr lang="en-US" altLang="zh-CN" sz="2000" dirty="0" smtClean="0">
              <a:latin typeface="楷体_GB2312" pitchFamily="1" charset="-122"/>
            </a:endParaRPr>
          </a:p>
          <a:p>
            <a:pPr lvl="1" eaLnBrk="1">
              <a:spcBef>
                <a:spcPts val="600"/>
              </a:spcBef>
              <a:buClrTx/>
              <a:buSzTx/>
              <a:buFont typeface="Wingdings" panose="05000000000000000000" pitchFamily="2" charset="2"/>
              <a:buChar char="l"/>
            </a:pPr>
            <a:r>
              <a:rPr lang="zh-CN" altLang="en-US" sz="1600" dirty="0" smtClean="0">
                <a:latin typeface="楷体_GB2312" pitchFamily="1" charset="-122"/>
              </a:rPr>
              <a:t>国产</a:t>
            </a:r>
            <a:r>
              <a:rPr lang="en-US" altLang="zh-CN" sz="1600" dirty="0">
                <a:latin typeface="楷体_GB2312" pitchFamily="1" charset="-122"/>
              </a:rPr>
              <a:t>UNIX</a:t>
            </a:r>
            <a:r>
              <a:rPr lang="zh-CN" altLang="en-US" sz="1600" dirty="0">
                <a:latin typeface="楷体_GB2312" pitchFamily="1" charset="-122"/>
              </a:rPr>
              <a:t>类</a:t>
            </a:r>
            <a:r>
              <a:rPr lang="zh-CN" altLang="en-US" sz="1600" dirty="0" smtClean="0">
                <a:latin typeface="楷体_GB2312" pitchFamily="1" charset="-122"/>
              </a:rPr>
              <a:t>操作系统</a:t>
            </a:r>
            <a:endParaRPr lang="en-US" altLang="zh-CN" sz="1600" dirty="0" smtClean="0">
              <a:latin typeface="楷体_GB2312" pitchFamily="1" charset="-122"/>
            </a:endParaRPr>
          </a:p>
          <a:p>
            <a:pPr lvl="1" eaLnBrk="1">
              <a:spcBef>
                <a:spcPts val="600"/>
              </a:spcBef>
              <a:buClrTx/>
              <a:buSzTx/>
              <a:buFont typeface="Wingdings" panose="05000000000000000000" pitchFamily="2" charset="2"/>
              <a:buChar char="l"/>
            </a:pPr>
            <a:r>
              <a:rPr lang="zh-CN" altLang="en-US" sz="1800" dirty="0">
                <a:latin typeface="楷体_GB2312" pitchFamily="1" charset="-122"/>
              </a:rPr>
              <a:t>国家八五、九五重点科技攻关成果，以中软为首，联合国内</a:t>
            </a:r>
            <a:r>
              <a:rPr lang="en-US" altLang="zh-CN" sz="1800" dirty="0">
                <a:latin typeface="楷体_GB2312" pitchFamily="1" charset="-122"/>
              </a:rPr>
              <a:t>18</a:t>
            </a:r>
            <a:r>
              <a:rPr lang="zh-CN" altLang="en-US" sz="1800" dirty="0">
                <a:latin typeface="楷体_GB2312" pitchFamily="1" charset="-122"/>
              </a:rPr>
              <a:t>个单位共同</a:t>
            </a:r>
            <a:r>
              <a:rPr lang="zh-CN" altLang="en-US" sz="1800" dirty="0" smtClean="0">
                <a:latin typeface="楷体_GB2312" pitchFamily="1" charset="-122"/>
              </a:rPr>
              <a:t>完成</a:t>
            </a:r>
            <a:endParaRPr lang="en-US" altLang="zh-CN" sz="1800" dirty="0" smtClean="0">
              <a:latin typeface="楷体_GB2312" pitchFamily="1" charset="-122"/>
            </a:endParaRPr>
          </a:p>
          <a:p>
            <a:pPr lvl="1" eaLnBrk="1">
              <a:spcBef>
                <a:spcPts val="600"/>
              </a:spcBef>
              <a:buClrTx/>
              <a:buSzTx/>
              <a:buFont typeface="Wingdings" panose="05000000000000000000" pitchFamily="2" charset="2"/>
              <a:buChar char="l"/>
            </a:pPr>
            <a:r>
              <a:rPr lang="zh-CN" altLang="en-US" sz="1800" dirty="0">
                <a:latin typeface="楷体_GB2312" pitchFamily="1" charset="-122"/>
              </a:rPr>
              <a:t>微内核结构，安全级别超过</a:t>
            </a:r>
            <a:r>
              <a:rPr lang="en-US" altLang="zh-CN" sz="1800" dirty="0">
                <a:latin typeface="楷体_GB2312" pitchFamily="1" charset="-122"/>
              </a:rPr>
              <a:t>B1</a:t>
            </a:r>
            <a:r>
              <a:rPr lang="zh-CN" altLang="en-US" sz="1800" dirty="0">
                <a:latin typeface="楷体_GB2312" pitchFamily="1" charset="-122"/>
              </a:rPr>
              <a:t>，中文界面</a:t>
            </a:r>
          </a:p>
          <a:p>
            <a:pPr eaLnBrk="1">
              <a:spcBef>
                <a:spcPts val="600"/>
              </a:spcBef>
              <a:buClrTx/>
              <a:buSzTx/>
              <a:buFont typeface="Wingdings" panose="05000000000000000000" pitchFamily="2" charset="2"/>
              <a:buChar char="n"/>
            </a:pPr>
            <a:r>
              <a:rPr lang="zh-CN" altLang="en-US" sz="2000" dirty="0">
                <a:latin typeface="楷体_GB2312" pitchFamily="1" charset="-122"/>
              </a:rPr>
              <a:t>嵌入式操作系统</a:t>
            </a:r>
            <a:r>
              <a:rPr lang="en-US" altLang="zh-CN" sz="2000" dirty="0" err="1">
                <a:latin typeface="楷体_GB2312" pitchFamily="1" charset="-122"/>
              </a:rPr>
              <a:t>Hopen</a:t>
            </a:r>
            <a:r>
              <a:rPr lang="zh-CN" altLang="en-US" sz="2000" dirty="0">
                <a:latin typeface="楷体_GB2312" pitchFamily="1" charset="-122"/>
              </a:rPr>
              <a:t>（</a:t>
            </a:r>
            <a:r>
              <a:rPr lang="zh-CN" altLang="en-US" sz="2000" dirty="0">
                <a:solidFill>
                  <a:srgbClr val="7030A0"/>
                </a:solidFill>
                <a:latin typeface="楷体_GB2312" pitchFamily="1" charset="-122"/>
              </a:rPr>
              <a:t>女娲计划</a:t>
            </a:r>
            <a:r>
              <a:rPr lang="zh-CN" altLang="en-US" sz="2000" dirty="0">
                <a:latin typeface="楷体_GB2312" pitchFamily="1" charset="-122"/>
              </a:rPr>
              <a:t>）</a:t>
            </a:r>
          </a:p>
          <a:p>
            <a:pPr eaLnBrk="1">
              <a:spcBef>
                <a:spcPts val="600"/>
              </a:spcBef>
              <a:buClrTx/>
              <a:buSzTx/>
              <a:buFont typeface="Wingdings" panose="05000000000000000000" pitchFamily="2" charset="2"/>
              <a:buChar char="n"/>
            </a:pPr>
            <a:r>
              <a:rPr lang="en-US" altLang="zh-CN" sz="2000" dirty="0">
                <a:latin typeface="楷体_GB2312" pitchFamily="1" charset="-122"/>
              </a:rPr>
              <a:t>Linux</a:t>
            </a:r>
            <a:r>
              <a:rPr lang="zh-CN" altLang="en-US" sz="2000" dirty="0">
                <a:latin typeface="楷体_GB2312" pitchFamily="1" charset="-122"/>
              </a:rPr>
              <a:t>类操作系统</a:t>
            </a:r>
            <a:endParaRPr lang="en-US" altLang="zh-CN" sz="2000" dirty="0">
              <a:latin typeface="楷体_GB2312" pitchFamily="1" charset="-122"/>
            </a:endParaRPr>
          </a:p>
          <a:p>
            <a:pPr eaLnBrk="1">
              <a:spcBef>
                <a:spcPts val="600"/>
              </a:spcBef>
              <a:buClrTx/>
              <a:buSzTx/>
              <a:buFont typeface="Wingdings" panose="05000000000000000000" pitchFamily="2" charset="2"/>
              <a:buChar char="n"/>
            </a:pPr>
            <a:r>
              <a:rPr lang="zh-CN" altLang="en-US" sz="2000" dirty="0">
                <a:solidFill>
                  <a:srgbClr val="C00000"/>
                </a:solidFill>
                <a:latin typeface="楷体_GB2312" pitchFamily="1" charset="-122"/>
              </a:rPr>
              <a:t>华为的鸿蒙 </a:t>
            </a:r>
            <a:endParaRPr lang="en-US" altLang="zh-CN" sz="2000" dirty="0" smtClean="0">
              <a:solidFill>
                <a:srgbClr val="C00000"/>
              </a:solidFill>
              <a:latin typeface="楷体_GB2312" pitchFamily="1" charset="-122"/>
            </a:endParaRPr>
          </a:p>
          <a:p>
            <a:pPr eaLnBrk="1">
              <a:spcBef>
                <a:spcPts val="600"/>
              </a:spcBef>
              <a:buClrTx/>
              <a:buSzTx/>
              <a:buFont typeface="Wingdings" panose="05000000000000000000" pitchFamily="2" charset="2"/>
              <a:buChar char="n"/>
            </a:pPr>
            <a:r>
              <a:rPr lang="en-US" altLang="zh-CN" sz="2000" dirty="0" err="1">
                <a:solidFill>
                  <a:srgbClr val="C00000"/>
                </a:solidFill>
                <a:latin typeface="楷体_GB2312" pitchFamily="1" charset="-122"/>
              </a:rPr>
              <a:t>Deepin</a:t>
            </a:r>
            <a:r>
              <a:rPr lang="zh-CN" altLang="en-US" sz="2000" dirty="0" smtClean="0">
                <a:latin typeface="楷体_GB2312" pitchFamily="1" charset="-122"/>
              </a:rPr>
              <a:t>：武汉</a:t>
            </a:r>
            <a:r>
              <a:rPr lang="zh-CN" altLang="en-US" sz="2000" dirty="0">
                <a:latin typeface="楷体_GB2312" pitchFamily="1" charset="-122"/>
              </a:rPr>
              <a:t>深之度科技有限公司在</a:t>
            </a:r>
            <a:r>
              <a:rPr lang="en-US" altLang="zh-CN" sz="2000" dirty="0" err="1">
                <a:latin typeface="楷体_GB2312" pitchFamily="1" charset="-122"/>
              </a:rPr>
              <a:t>Debian</a:t>
            </a:r>
            <a:r>
              <a:rPr lang="zh-CN" altLang="en-US" sz="2000" dirty="0">
                <a:latin typeface="楷体_GB2312" pitchFamily="1" charset="-122"/>
              </a:rPr>
              <a:t>基础上开发的</a:t>
            </a:r>
            <a:r>
              <a:rPr lang="en-US" altLang="zh-CN" sz="2000" dirty="0">
                <a:latin typeface="楷体_GB2312" pitchFamily="1" charset="-122"/>
              </a:rPr>
              <a:t>Linux</a:t>
            </a:r>
            <a:r>
              <a:rPr lang="zh-CN" altLang="en-US" sz="2000" dirty="0">
                <a:latin typeface="楷体_GB2312" pitchFamily="1" charset="-122"/>
              </a:rPr>
              <a:t>操作系统，其前身是</a:t>
            </a:r>
            <a:r>
              <a:rPr lang="en-US" altLang="zh-CN" sz="2000" dirty="0" err="1">
                <a:latin typeface="楷体_GB2312" pitchFamily="1" charset="-122"/>
              </a:rPr>
              <a:t>Hiweed</a:t>
            </a:r>
            <a:r>
              <a:rPr lang="en-US" altLang="zh-CN" sz="2000" dirty="0">
                <a:latin typeface="楷体_GB2312" pitchFamily="1" charset="-122"/>
              </a:rPr>
              <a:t> Linux</a:t>
            </a:r>
            <a:r>
              <a:rPr lang="zh-CN" altLang="en-US" sz="2000" dirty="0">
                <a:latin typeface="楷体_GB2312" pitchFamily="1" charset="-122"/>
              </a:rPr>
              <a:t>操作系统，于</a:t>
            </a:r>
            <a:r>
              <a:rPr lang="en-US" altLang="zh-CN" sz="2000" dirty="0">
                <a:latin typeface="楷体_GB2312" pitchFamily="1" charset="-122"/>
              </a:rPr>
              <a:t>2004</a:t>
            </a:r>
            <a:r>
              <a:rPr lang="zh-CN" altLang="en-US" sz="2000" dirty="0">
                <a:latin typeface="楷体_GB2312" pitchFamily="1" charset="-122"/>
              </a:rPr>
              <a:t>年</a:t>
            </a:r>
            <a:r>
              <a:rPr lang="en-US" altLang="zh-CN" sz="2000" dirty="0">
                <a:latin typeface="楷体_GB2312" pitchFamily="1" charset="-122"/>
              </a:rPr>
              <a:t>2</a:t>
            </a:r>
            <a:r>
              <a:rPr lang="zh-CN" altLang="en-US" sz="2000" dirty="0">
                <a:latin typeface="楷体_GB2312" pitchFamily="1" charset="-122"/>
              </a:rPr>
              <a:t>月</a:t>
            </a:r>
            <a:r>
              <a:rPr lang="en-US" altLang="zh-CN" sz="2000" dirty="0">
                <a:latin typeface="楷体_GB2312" pitchFamily="1" charset="-122"/>
              </a:rPr>
              <a:t>28</a:t>
            </a:r>
            <a:r>
              <a:rPr lang="zh-CN" altLang="en-US" sz="2000" dirty="0">
                <a:latin typeface="楷体_GB2312" pitchFamily="1" charset="-122"/>
              </a:rPr>
              <a:t>日开始对外发行，可以安装在个人计算机和服务器中</a:t>
            </a:r>
          </a:p>
          <a:p>
            <a:pPr eaLnBrk="1">
              <a:spcBef>
                <a:spcPct val="0"/>
              </a:spcBef>
              <a:buClrTx/>
              <a:buSzTx/>
              <a:buFont typeface="Wingdings" panose="05000000000000000000" pitchFamily="2" charset="2"/>
              <a:buChar char="n"/>
            </a:pPr>
            <a:endParaRPr lang="zh-CN" altLang="en-US" sz="2200" dirty="0" smtClean="0">
              <a:latin typeface="楷体_GB2312" pitchFamily="1" charset="-122"/>
            </a:endParaRPr>
          </a:p>
          <a:p>
            <a:pPr eaLnBrk="1">
              <a:spcBef>
                <a:spcPct val="0"/>
              </a:spcBef>
              <a:buClrTx/>
              <a:buSzTx/>
              <a:buFont typeface="Wingdings" panose="05000000000000000000" pitchFamily="2" charset="2"/>
              <a:buNone/>
            </a:pPr>
            <a:endParaRPr lang="zh-CN" altLang="en-US" sz="2000" dirty="0">
              <a:latin typeface="楷体_GB2312" pitchFamily="1" charset="-122"/>
            </a:endParaRPr>
          </a:p>
        </p:txBody>
      </p:sp>
    </p:spTree>
    <p:extLst>
      <p:ext uri="{BB962C8B-B14F-4D97-AF65-F5344CB8AC3E}">
        <p14:creationId xmlns:p14="http://schemas.microsoft.com/office/powerpoint/2010/main" val="1201943177"/>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3F0E9152-3DDB-428C-98DB-B5A5B0ECEB25}"/>
              </a:ext>
            </a:extLst>
          </p:cNvPr>
          <p:cNvSpPr>
            <a:spLocks noGrp="1"/>
          </p:cNvSpPr>
          <p:nvPr>
            <p:ph type="title" idx="4294967295"/>
          </p:nvPr>
        </p:nvSpPr>
        <p:spPr>
          <a:xfrm>
            <a:off x="1130300" y="460375"/>
            <a:ext cx="7340600" cy="685800"/>
          </a:xfrm>
          <a:ln>
            <a:miter/>
          </a:ln>
        </p:spPr>
        <p:txBody>
          <a:bodyPr/>
          <a:lstStyle/>
          <a:p>
            <a:pPr>
              <a:defRPr/>
            </a:pPr>
            <a:r>
              <a:rPr lang="zh-CN" altLang="en-US" sz="3400" noProof="1">
                <a:solidFill>
                  <a:srgbClr val="7030A0"/>
                </a:solidFill>
                <a:effectLst>
                  <a:outerShdw blurRad="38100" dist="38100" dir="2700000">
                    <a:srgbClr val="C0C0C0"/>
                  </a:outerShdw>
                </a:effectLst>
                <a:latin typeface="宋体" charset="-122"/>
              </a:rPr>
              <a:t>思考和回顾</a:t>
            </a:r>
          </a:p>
        </p:txBody>
      </p:sp>
      <p:sp>
        <p:nvSpPr>
          <p:cNvPr id="162819" name="Rectangle 3">
            <a:extLst>
              <a:ext uri="{FF2B5EF4-FFF2-40B4-BE49-F238E27FC236}">
                <a16:creationId xmlns:a16="http://schemas.microsoft.com/office/drawing/2014/main" id="{3D1226D0-6BB9-439F-B6B2-F5AA005671A6}"/>
              </a:ext>
            </a:extLst>
          </p:cNvPr>
          <p:cNvSpPr>
            <a:spLocks noGrp="1" noChangeArrowheads="1"/>
          </p:cNvSpPr>
          <p:nvPr>
            <p:ph type="body" idx="4294967295"/>
          </p:nvPr>
        </p:nvSpPr>
        <p:spPr>
          <a:xfrm>
            <a:off x="755650" y="1700213"/>
            <a:ext cx="7924800" cy="4419600"/>
          </a:xfrm>
        </p:spPr>
        <p:txBody>
          <a:bodyPr/>
          <a:lstStyle/>
          <a:p>
            <a:pPr eaLnBrk="1"/>
            <a:r>
              <a:rPr lang="zh-CN" altLang="en-US" sz="2000" dirty="0">
                <a:latin typeface="楷体_GB2312" pitchFamily="1" charset="-122"/>
                <a:ea typeface="楷体_GB2312" pitchFamily="1" charset="-122"/>
              </a:rPr>
              <a:t>个人计算机的兴起，结束了IBM的霸主地位</a:t>
            </a:r>
          </a:p>
          <a:p>
            <a:pPr eaLnBrk="1"/>
            <a:r>
              <a:rPr lang="zh-CN" altLang="en-US" sz="2000" dirty="0">
                <a:latin typeface="楷体_GB2312" pitchFamily="1" charset="-122"/>
                <a:ea typeface="楷体_GB2312" pitchFamily="1" charset="-122"/>
              </a:rPr>
              <a:t>Internet普及，Linux的成功，极大地推动了当代操作系统的研究发展活动</a:t>
            </a:r>
          </a:p>
          <a:p>
            <a:pPr eaLnBrk="1"/>
            <a:r>
              <a:rPr lang="zh-CN" altLang="en-US" sz="2000" dirty="0">
                <a:latin typeface="楷体_GB2312" pitchFamily="1" charset="-122"/>
                <a:ea typeface="楷体_GB2312" pitchFamily="1" charset="-122"/>
              </a:rPr>
              <a:t>据不完全统计，当前在Internet上，有超过100个操作系统的项目在14个国家中进行着</a:t>
            </a:r>
          </a:p>
          <a:p>
            <a:pPr eaLnBrk="1"/>
            <a:r>
              <a:rPr lang="zh-CN" altLang="en-US" sz="2000" dirty="0" smtClean="0">
                <a:latin typeface="楷体_GB2312" pitchFamily="1" charset="-122"/>
                <a:ea typeface="楷体_GB2312" pitchFamily="1" charset="-122"/>
              </a:rPr>
              <a:t>无数的程序员陆续、自愿</a:t>
            </a:r>
            <a:r>
              <a:rPr lang="zh-CN" altLang="en-US" sz="2000" dirty="0">
                <a:latin typeface="楷体_GB2312" pitchFamily="1" charset="-122"/>
                <a:ea typeface="楷体_GB2312" pitchFamily="1" charset="-122"/>
              </a:rPr>
              <a:t>通过互联网组织成为研究小组，从事着各类操作系统的研究开发工作</a:t>
            </a: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0733B45D-4ACA-43B5-B0A5-274DD3A2D2C6}"/>
              </a:ext>
            </a:extLst>
          </p:cNvPr>
          <p:cNvSpPr>
            <a:spLocks noGrp="1" noChangeArrowheads="1"/>
          </p:cNvSpPr>
          <p:nvPr>
            <p:ph type="body" idx="4294967295"/>
          </p:nvPr>
        </p:nvSpPr>
        <p:spPr>
          <a:xfrm>
            <a:off x="827088" y="1700213"/>
            <a:ext cx="7796212" cy="4556125"/>
          </a:xfrm>
        </p:spPr>
        <p:txBody>
          <a:bodyPr/>
          <a:lstStyle/>
          <a:p>
            <a:r>
              <a:rPr lang="zh-CN" altLang="en-US" sz="2000" dirty="0">
                <a:latin typeface="楷体_GB2312" pitchFamily="1" charset="-122"/>
                <a:ea typeface="楷体_GB2312" pitchFamily="1" charset="-122"/>
              </a:rPr>
              <a:t>在一些影响全球的操作系统的诞生和发展过程中，大师们设计那些知名操作系统的</a:t>
            </a:r>
            <a:r>
              <a:rPr lang="zh-CN" altLang="en-US" sz="2000" dirty="0">
                <a:solidFill>
                  <a:srgbClr val="0070C0"/>
                </a:solidFill>
                <a:latin typeface="楷体_GB2312" pitchFamily="1" charset="-122"/>
                <a:ea typeface="楷体_GB2312" pitchFamily="1" charset="-122"/>
              </a:rPr>
              <a:t>初始动机</a:t>
            </a:r>
            <a:r>
              <a:rPr lang="zh-CN" altLang="en-US" sz="2000" dirty="0">
                <a:latin typeface="楷体_GB2312" pitchFamily="1" charset="-122"/>
                <a:ea typeface="楷体_GB2312" pitchFamily="1" charset="-122"/>
              </a:rPr>
              <a:t>真是各不相同的</a:t>
            </a:r>
          </a:p>
          <a:p>
            <a:r>
              <a:rPr lang="zh-CN" altLang="en-US" sz="2000" dirty="0">
                <a:latin typeface="楷体_GB2312" pitchFamily="1" charset="-122"/>
                <a:ea typeface="楷体_GB2312" pitchFamily="1" charset="-122"/>
              </a:rPr>
              <a:t>一个操作系统成功的缘由，似乎也在于某种机遇，往往是</a:t>
            </a:r>
            <a:r>
              <a:rPr lang="zh-CN" altLang="en-US" sz="2000" dirty="0">
                <a:solidFill>
                  <a:srgbClr val="0409E2"/>
                </a:solidFill>
                <a:latin typeface="楷体_GB2312" pitchFamily="1" charset="-122"/>
                <a:ea typeface="楷体_GB2312" pitchFamily="1" charset="-122"/>
              </a:rPr>
              <a:t>有心裁花花</a:t>
            </a:r>
            <a:r>
              <a:rPr lang="zh-CN" altLang="en-US" sz="2000" dirty="0" smtClean="0">
                <a:solidFill>
                  <a:srgbClr val="0409E2"/>
                </a:solidFill>
                <a:latin typeface="楷体_GB2312" pitchFamily="1" charset="-122"/>
                <a:ea typeface="楷体_GB2312" pitchFamily="1" charset="-122"/>
              </a:rPr>
              <a:t>不发，</a:t>
            </a:r>
            <a:r>
              <a:rPr lang="zh-CN" altLang="en-US" sz="2000" dirty="0">
                <a:solidFill>
                  <a:srgbClr val="0409E2"/>
                </a:solidFill>
                <a:latin typeface="楷体_GB2312" pitchFamily="1" charset="-122"/>
                <a:ea typeface="楷体_GB2312" pitchFamily="1" charset="-122"/>
              </a:rPr>
              <a:t>无心插柳柳</a:t>
            </a:r>
            <a:r>
              <a:rPr lang="zh-CN" altLang="en-US" sz="2000" dirty="0" smtClean="0">
                <a:solidFill>
                  <a:srgbClr val="0409E2"/>
                </a:solidFill>
                <a:latin typeface="楷体_GB2312" pitchFamily="1" charset="-122"/>
                <a:ea typeface="楷体_GB2312" pitchFamily="1" charset="-122"/>
              </a:rPr>
              <a:t>成荫</a:t>
            </a:r>
            <a:endParaRPr lang="zh-CN" altLang="en-US" sz="2000" dirty="0">
              <a:solidFill>
                <a:srgbClr val="0409E2"/>
              </a:solidFill>
              <a:latin typeface="楷体_GB2312" pitchFamily="1" charset="-122"/>
              <a:ea typeface="楷体_GB2312" pitchFamily="1" charset="-122"/>
            </a:endParaRPr>
          </a:p>
          <a:p>
            <a:r>
              <a:rPr lang="zh-CN" altLang="en-US" sz="2000" dirty="0">
                <a:latin typeface="楷体_GB2312" pitchFamily="1" charset="-122"/>
                <a:ea typeface="楷体_GB2312" pitchFamily="1" charset="-122"/>
              </a:rPr>
              <a:t>未来操作系统的发展是否还会是这个模式?</a:t>
            </a:r>
          </a:p>
          <a:p>
            <a:r>
              <a:rPr lang="zh-CN" altLang="en-US" sz="2000" dirty="0">
                <a:latin typeface="楷体_GB2312" pitchFamily="1" charset="-122"/>
                <a:ea typeface="楷体_GB2312" pitchFamily="1" charset="-122"/>
              </a:rPr>
              <a:t>在Internet时代，新概念、新思想、新原理和新技术层出不穷</a:t>
            </a:r>
          </a:p>
          <a:p>
            <a:r>
              <a:rPr lang="zh-CN" altLang="en-US" sz="2000" dirty="0">
                <a:latin typeface="楷体_GB2312" pitchFamily="1" charset="-122"/>
                <a:ea typeface="楷体_GB2312" pitchFamily="1" charset="-122"/>
              </a:rPr>
              <a:t>谁又能预测，未来会有什么样的新型操作系统在国际互联网上问世呢</a:t>
            </a:r>
            <a:r>
              <a:rPr lang="zh-CN" altLang="en-US" sz="2000" dirty="0" smtClean="0">
                <a:latin typeface="楷体_GB2312" pitchFamily="1" charset="-122"/>
                <a:ea typeface="楷体_GB2312" pitchFamily="1" charset="-122"/>
              </a:rPr>
              <a:t>！</a:t>
            </a:r>
            <a:endParaRPr lang="en-US" altLang="zh-CN" sz="2000" dirty="0">
              <a:latin typeface="楷体_GB2312" pitchFamily="1" charset="-122"/>
              <a:ea typeface="楷体_GB2312" pitchFamily="1" charset="-122"/>
            </a:endParaRPr>
          </a:p>
          <a:p>
            <a:r>
              <a:rPr lang="zh-CN" altLang="en-US" sz="2000" b="1" dirty="0" smtClean="0">
                <a:latin typeface="楷体_GB2312" pitchFamily="1" charset="-122"/>
                <a:ea typeface="楷体_GB2312" pitchFamily="1" charset="-122"/>
              </a:rPr>
              <a:t>希望同学们都成为像</a:t>
            </a:r>
            <a:r>
              <a:rPr lang="zh-CN" altLang="en-US" sz="2000" b="1" dirty="0" smtClean="0">
                <a:solidFill>
                  <a:srgbClr val="7030A0"/>
                </a:solidFill>
                <a:latin typeface="楷体_GB2312" pitchFamily="1" charset="-122"/>
                <a:ea typeface="楷体_GB2312" pitchFamily="1" charset="-122"/>
              </a:rPr>
              <a:t>Gary Kildall</a:t>
            </a:r>
            <a:r>
              <a:rPr lang="en-US" altLang="zh-CN" sz="2000" b="1" dirty="0">
                <a:latin typeface="楷体_GB2312" pitchFamily="1" charset="-122"/>
                <a:ea typeface="楷体_GB2312" pitchFamily="1" charset="-122"/>
              </a:rPr>
              <a:t>(CP/M)</a:t>
            </a:r>
            <a:r>
              <a:rPr lang="zh-CN" altLang="en-US" sz="2000" b="1" dirty="0" smtClean="0">
                <a:latin typeface="楷体_GB2312" pitchFamily="1" charset="-122"/>
                <a:ea typeface="楷体_GB2312" pitchFamily="1" charset="-122"/>
              </a:rPr>
              <a:t>、</a:t>
            </a:r>
            <a:r>
              <a:rPr lang="zh-CN" altLang="en-US" sz="2000" b="1" dirty="0">
                <a:latin typeface="楷体_GB2312" pitchFamily="1" charset="-122"/>
                <a:ea typeface="楷体_GB2312" pitchFamily="1" charset="-122"/>
              </a:rPr>
              <a:t> </a:t>
            </a:r>
            <a:r>
              <a:rPr lang="zh-CN" altLang="en-US" sz="2000" b="1" dirty="0">
                <a:solidFill>
                  <a:srgbClr val="7030A0"/>
                </a:solidFill>
                <a:latin typeface="楷体_GB2312" pitchFamily="1" charset="-122"/>
                <a:ea typeface="楷体_GB2312" pitchFamily="1" charset="-122"/>
              </a:rPr>
              <a:t>Ken Thompson和Dennis M. Ritchie </a:t>
            </a:r>
            <a:r>
              <a:rPr lang="zh-CN" altLang="en-US" sz="2000" b="1" dirty="0">
                <a:latin typeface="楷体_GB2312" pitchFamily="1" charset="-122"/>
                <a:ea typeface="楷体_GB2312" pitchFamily="1" charset="-122"/>
              </a:rPr>
              <a:t>（</a:t>
            </a:r>
            <a:r>
              <a:rPr lang="en-US" altLang="zh-CN" sz="2000" b="1" dirty="0">
                <a:latin typeface="楷体_GB2312" pitchFamily="1" charset="-122"/>
                <a:ea typeface="楷体_GB2312" pitchFamily="1" charset="-122"/>
              </a:rPr>
              <a:t>UNIX</a:t>
            </a:r>
            <a:r>
              <a:rPr lang="zh-CN" altLang="en-US" sz="2000" b="1" dirty="0">
                <a:latin typeface="楷体_GB2312" pitchFamily="1" charset="-122"/>
                <a:ea typeface="楷体_GB2312" pitchFamily="1" charset="-122"/>
              </a:rPr>
              <a:t>）</a:t>
            </a:r>
            <a:r>
              <a:rPr lang="zh-CN" altLang="en-US" sz="2000" b="1" dirty="0" smtClean="0">
                <a:solidFill>
                  <a:srgbClr val="0409E2"/>
                </a:solidFill>
                <a:latin typeface="楷体_GB2312" pitchFamily="1" charset="-122"/>
                <a:ea typeface="楷体_GB2312" pitchFamily="1" charset="-122"/>
              </a:rPr>
              <a:t>、</a:t>
            </a:r>
            <a:r>
              <a:rPr lang="zh-CN" altLang="en-US" sz="2000" b="1" dirty="0">
                <a:solidFill>
                  <a:srgbClr val="7030A0"/>
                </a:solidFill>
                <a:latin typeface="楷体_GB2312" pitchFamily="1" charset="-122"/>
                <a:ea typeface="楷体_GB2312" pitchFamily="1" charset="-122"/>
              </a:rPr>
              <a:t>Linus</a:t>
            </a:r>
            <a:r>
              <a:rPr lang="en-US" altLang="zh-CN" sz="2000" b="1" dirty="0" smtClean="0">
                <a:latin typeface="楷体_GB2312" pitchFamily="1" charset="-122"/>
                <a:ea typeface="楷体_GB2312" pitchFamily="1" charset="-122"/>
              </a:rPr>
              <a:t>(Linu</a:t>
            </a:r>
            <a:r>
              <a:rPr lang="en-US" altLang="zh-CN" sz="2000" b="1" dirty="0">
                <a:latin typeface="楷体_GB2312" pitchFamily="1" charset="-122"/>
                <a:ea typeface="楷体_GB2312" pitchFamily="1" charset="-122"/>
              </a:rPr>
              <a:t>x</a:t>
            </a:r>
            <a:r>
              <a:rPr lang="en-US" altLang="zh-CN" sz="2000" b="1" dirty="0" smtClean="0">
                <a:latin typeface="楷体_GB2312" pitchFamily="1" charset="-122"/>
                <a:ea typeface="楷体_GB2312" pitchFamily="1" charset="-122"/>
              </a:rPr>
              <a:t>)</a:t>
            </a:r>
            <a:r>
              <a:rPr lang="zh-CN" altLang="en-US" sz="2000" b="1" dirty="0">
                <a:latin typeface="楷体_GB2312" pitchFamily="1" charset="-122"/>
                <a:ea typeface="楷体_GB2312" pitchFamily="1" charset="-122"/>
              </a:rPr>
              <a:t>、</a:t>
            </a:r>
            <a:r>
              <a:rPr lang="zh-CN" altLang="en-US" sz="2000" b="1" dirty="0" smtClean="0">
                <a:latin typeface="楷体_GB2312" pitchFamily="1" charset="-122"/>
                <a:ea typeface="楷体_GB2312" pitchFamily="1" charset="-122"/>
              </a:rPr>
              <a:t>施乐</a:t>
            </a:r>
            <a:r>
              <a:rPr lang="en-US" altLang="zh-CN" sz="2000" b="1" dirty="0" err="1" smtClean="0">
                <a:latin typeface="楷体_GB2312" pitchFamily="1" charset="-122"/>
                <a:ea typeface="楷体_GB2312" pitchFamily="1" charset="-122"/>
              </a:rPr>
              <a:t>palo</a:t>
            </a:r>
            <a:r>
              <a:rPr lang="en-US" altLang="zh-CN" sz="2000" b="1" dirty="0" smtClean="0">
                <a:latin typeface="楷体_GB2312" pitchFamily="1" charset="-122"/>
                <a:ea typeface="楷体_GB2312" pitchFamily="1" charset="-122"/>
              </a:rPr>
              <a:t> alto</a:t>
            </a:r>
            <a:r>
              <a:rPr lang="zh-CN" altLang="en-US" sz="2000" b="1" dirty="0" smtClean="0">
                <a:latin typeface="楷体_GB2312" pitchFamily="1" charset="-122"/>
                <a:ea typeface="楷体_GB2312" pitchFamily="1" charset="-122"/>
              </a:rPr>
              <a:t>研究中心人员、早期尝试开发微处理器芯片的工程师那样的</a:t>
            </a:r>
            <a:r>
              <a:rPr lang="en-US" altLang="zh-CN" sz="2000" b="1" dirty="0" smtClean="0">
                <a:latin typeface="楷体_GB2312" pitchFamily="1" charset="-122"/>
                <a:ea typeface="楷体_GB2312" pitchFamily="1" charset="-122"/>
              </a:rPr>
              <a:t>“</a:t>
            </a:r>
            <a:r>
              <a:rPr lang="zh-CN" altLang="en-US" sz="2000" b="1" dirty="0" smtClean="0">
                <a:latin typeface="楷体_GB2312" pitchFamily="1" charset="-122"/>
                <a:ea typeface="楷体_GB2312" pitchFamily="1" charset="-122"/>
              </a:rPr>
              <a:t>好事者</a:t>
            </a:r>
            <a:r>
              <a:rPr lang="en-US" altLang="zh-CN" sz="2000" b="1" dirty="0" smtClean="0">
                <a:latin typeface="楷体_GB2312" pitchFamily="1" charset="-122"/>
                <a:ea typeface="楷体_GB2312" pitchFamily="1" charset="-122"/>
              </a:rPr>
              <a:t>”</a:t>
            </a:r>
          </a:p>
          <a:p>
            <a:endParaRPr lang="zh-CN" altLang="en-US" sz="2000" dirty="0">
              <a:latin typeface="楷体_GB2312" pitchFamily="1" charset="-122"/>
              <a:ea typeface="楷体_GB2312" pitchFamily="1" charset="-122"/>
            </a:endParaRPr>
          </a:p>
        </p:txBody>
      </p:sp>
      <p:sp>
        <p:nvSpPr>
          <p:cNvPr id="163843" name="Rectangle 3">
            <a:extLst>
              <a:ext uri="{FF2B5EF4-FFF2-40B4-BE49-F238E27FC236}">
                <a16:creationId xmlns:a16="http://schemas.microsoft.com/office/drawing/2014/main" id="{B85D1F17-16EE-45C5-8176-E5202C6ED880}"/>
              </a:ext>
            </a:extLst>
          </p:cNvPr>
          <p:cNvSpPr>
            <a:spLocks noChangeArrowheads="1"/>
          </p:cNvSpPr>
          <p:nvPr/>
        </p:nvSpPr>
        <p:spPr bwMode="auto">
          <a:xfrm>
            <a:off x="685800" y="4572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sz="3400" b="1" dirty="0">
                <a:solidFill>
                  <a:srgbClr val="7030A0"/>
                </a:solidFill>
                <a:effectLst>
                  <a:outerShdw blurRad="38100" dist="38100" dir="2700000">
                    <a:srgbClr val="C0C0C0"/>
                  </a:outerShdw>
                </a:effectLst>
                <a:latin typeface="宋体" charset="-122"/>
                <a:ea typeface="+mj-ea"/>
                <a:cs typeface="+mj-cs"/>
              </a:rPr>
              <a:t>思考和回顾（续）</a:t>
            </a: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64EFD60-CEB6-4B1C-81B0-89F0BD006F67}"/>
              </a:ext>
            </a:extLst>
          </p:cNvPr>
          <p:cNvSpPr txBox="1"/>
          <p:nvPr>
            <p:custDataLst>
              <p:tags r:id="rId2"/>
            </p:custDataLst>
          </p:nvPr>
        </p:nvSpPr>
        <p:spPr>
          <a:xfrm>
            <a:off x="914400" y="1053159"/>
            <a:ext cx="7315200" cy="1713852"/>
          </a:xfrm>
          <a:prstGeom prst="rect">
            <a:avLst/>
          </a:prstGeom>
          <a:noFill/>
        </p:spPr>
        <p:txBody>
          <a:bodyPr vert="horz" wrap="square" rtlCol="0" anchor="ctr" anchorCtr="0">
            <a:noAutofit/>
          </a:bodyPr>
          <a:lstStyle/>
          <a:p>
            <a:pPr eaLnBrk="1"/>
            <a:r>
              <a:rPr lang="en-US" altLang="zh-CN" sz="2000" dirty="0"/>
              <a:t> </a:t>
            </a:r>
            <a:r>
              <a:rPr lang="zh-CN" altLang="en-US" sz="2000" dirty="0"/>
              <a:t>操作系统有多种类型：允许多个用户以交互方式使用计算机的操作系统，称为 （）</a:t>
            </a:r>
            <a:r>
              <a:rPr lang="en-US" altLang="zh-CN" sz="2000" dirty="0"/>
              <a:t> ;</a:t>
            </a:r>
            <a:r>
              <a:rPr lang="zh-CN" altLang="en-US" sz="2000" dirty="0"/>
              <a:t>允许多用户将若干个作业提交给计算机系统集中处理的操作系统，称为 （）</a:t>
            </a:r>
            <a:r>
              <a:rPr lang="en-US" altLang="zh-CN" sz="2000" dirty="0"/>
              <a:t> ; </a:t>
            </a:r>
            <a:r>
              <a:rPr lang="zh-CN" altLang="en-US" sz="2000" dirty="0"/>
              <a:t>在 （）的控制下，计算机系统能及时处理由过程控制反馈的数据，并作出响应</a:t>
            </a:r>
            <a:r>
              <a:rPr lang="en-US" altLang="zh-CN" sz="2000" dirty="0"/>
              <a:t>; </a:t>
            </a:r>
            <a:r>
              <a:rPr lang="zh-CN" altLang="en-US" sz="2000" dirty="0" smtClean="0"/>
              <a:t>在</a:t>
            </a:r>
            <a:r>
              <a:rPr lang="en-US" altLang="zh-CN" sz="2000" dirty="0" smtClean="0"/>
              <a:t>PC</a:t>
            </a:r>
            <a:r>
              <a:rPr lang="zh-CN" altLang="en-US" sz="2000" dirty="0"/>
              <a:t>机上的操作系统称为 </a:t>
            </a:r>
            <a:r>
              <a:rPr lang="zh-CN" altLang="en-US" sz="2000" dirty="0" smtClean="0"/>
              <a:t>（）；支持多</a:t>
            </a:r>
            <a:r>
              <a:rPr lang="en-US" altLang="zh-CN" sz="2000" dirty="0" smtClean="0"/>
              <a:t>CPU</a:t>
            </a:r>
            <a:r>
              <a:rPr lang="zh-CN" altLang="en-US" sz="2000" dirty="0" smtClean="0"/>
              <a:t>或多核</a:t>
            </a:r>
            <a:r>
              <a:rPr lang="en-US" altLang="zh-CN" sz="2000" dirty="0" smtClean="0"/>
              <a:t>CPU</a:t>
            </a:r>
            <a:r>
              <a:rPr lang="zh-CN" altLang="en-US" sz="2000" dirty="0" smtClean="0"/>
              <a:t>的操作系统是（）。</a:t>
            </a:r>
            <a:r>
              <a:rPr lang="zh-CN" altLang="en-US" sz="2000" dirty="0"/>
              <a:t>　</a:t>
            </a:r>
          </a:p>
        </p:txBody>
      </p:sp>
      <p:sp>
        <p:nvSpPr>
          <p:cNvPr id="5" name="文本框 4">
            <a:extLst>
              <a:ext uri="{FF2B5EF4-FFF2-40B4-BE49-F238E27FC236}">
                <a16:creationId xmlns:a16="http://schemas.microsoft.com/office/drawing/2014/main" id="{88D3E84E-967C-4C06-B3D0-FFE16D41AB54}"/>
              </a:ext>
            </a:extLst>
          </p:cNvPr>
          <p:cNvSpPr txBox="1"/>
          <p:nvPr>
            <p:custDataLst>
              <p:tags r:id="rId3"/>
            </p:custDataLst>
          </p:nvPr>
        </p:nvSpPr>
        <p:spPr>
          <a:xfrm>
            <a:off x="1828800" y="3378618"/>
            <a:ext cx="6400800" cy="411480"/>
          </a:xfrm>
          <a:prstGeom prst="rect">
            <a:avLst/>
          </a:prstGeom>
          <a:noFill/>
        </p:spPr>
        <p:txBody>
          <a:bodyPr vert="horz" rtlCol="0" anchor="ctr" anchorCtr="0">
            <a:noAutofit/>
          </a:bodyPr>
          <a:lstStyle/>
          <a:p>
            <a:r>
              <a:rPr lang="zh-CN" altLang="en-US" dirty="0"/>
              <a:t>批处理操作系统</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83D75D91-B94A-4FF2-ADD5-873974C47BBA}"/>
              </a:ext>
            </a:extLst>
          </p:cNvPr>
          <p:cNvSpPr txBox="1"/>
          <p:nvPr>
            <p:custDataLst>
              <p:tags r:id="rId4"/>
            </p:custDataLst>
          </p:nvPr>
        </p:nvSpPr>
        <p:spPr>
          <a:xfrm>
            <a:off x="1828800" y="3812958"/>
            <a:ext cx="6400800" cy="411480"/>
          </a:xfrm>
          <a:prstGeom prst="rect">
            <a:avLst/>
          </a:prstGeom>
          <a:noFill/>
        </p:spPr>
        <p:txBody>
          <a:bodyPr vert="horz" rtlCol="0" anchor="ctr" anchorCtr="0">
            <a:noAutofit/>
          </a:bodyPr>
          <a:lstStyle/>
          <a:p>
            <a:r>
              <a:rPr lang="zh-CN" altLang="en-US" dirty="0"/>
              <a:t>分时操作系统</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8C86CA10-7138-4AD4-8D0E-F0274DFAAD57}"/>
              </a:ext>
            </a:extLst>
          </p:cNvPr>
          <p:cNvSpPr txBox="1"/>
          <p:nvPr>
            <p:custDataLst>
              <p:tags r:id="rId5"/>
            </p:custDataLst>
          </p:nvPr>
        </p:nvSpPr>
        <p:spPr>
          <a:xfrm>
            <a:off x="1828800" y="4201578"/>
            <a:ext cx="6400800" cy="411480"/>
          </a:xfrm>
          <a:prstGeom prst="rect">
            <a:avLst/>
          </a:prstGeom>
          <a:noFill/>
        </p:spPr>
        <p:txBody>
          <a:bodyPr vert="horz" rtlCol="0" anchor="ctr" anchorCtr="0">
            <a:noAutofit/>
          </a:bodyPr>
          <a:lstStyle/>
          <a:p>
            <a:r>
              <a:rPr lang="zh-CN" altLang="en-US" dirty="0"/>
              <a:t>实时操作系统</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1CB281F7-EA6C-4680-828D-40174131EC50}"/>
              </a:ext>
            </a:extLst>
          </p:cNvPr>
          <p:cNvSpPr txBox="1"/>
          <p:nvPr>
            <p:custDataLst>
              <p:tags r:id="rId6"/>
            </p:custDataLst>
          </p:nvPr>
        </p:nvSpPr>
        <p:spPr>
          <a:xfrm>
            <a:off x="1828800" y="4635918"/>
            <a:ext cx="6400800" cy="411480"/>
          </a:xfrm>
          <a:prstGeom prst="rect">
            <a:avLst/>
          </a:prstGeom>
          <a:noFill/>
        </p:spPr>
        <p:txBody>
          <a:bodyPr vert="horz" rtlCol="0" anchor="ctr" anchorCtr="0">
            <a:noAutofit/>
          </a:bodyPr>
          <a:lstStyle/>
          <a:p>
            <a:r>
              <a:rPr lang="zh-CN" altLang="en-US" dirty="0"/>
              <a:t>微机操作系统</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40BFA5AA-C40A-40AB-B02C-8914E6EBCE14}"/>
              </a:ext>
            </a:extLst>
          </p:cNvPr>
          <p:cNvSpPr>
            <a:spLocks noChangeAspect="1"/>
          </p:cNvSpPr>
          <p:nvPr>
            <p:custDataLst>
              <p:tags r:id="rId7"/>
            </p:custDataLst>
          </p:nvPr>
        </p:nvSpPr>
        <p:spPr>
          <a:xfrm>
            <a:off x="1114425" y="3396619"/>
            <a:ext cx="514350" cy="329184"/>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942423BE-EFF7-486A-9972-BB2D88D67E4D}"/>
              </a:ext>
            </a:extLst>
          </p:cNvPr>
          <p:cNvSpPr>
            <a:spLocks noChangeAspect="1"/>
          </p:cNvSpPr>
          <p:nvPr>
            <p:custDataLst>
              <p:tags r:id="rId8"/>
            </p:custDataLst>
          </p:nvPr>
        </p:nvSpPr>
        <p:spPr>
          <a:xfrm>
            <a:off x="1114425" y="3830959"/>
            <a:ext cx="514350" cy="329184"/>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9F0234C1-496E-4476-9EEF-78C583BFB380}"/>
              </a:ext>
            </a:extLst>
          </p:cNvPr>
          <p:cNvSpPr>
            <a:spLocks noChangeAspect="1"/>
          </p:cNvSpPr>
          <p:nvPr>
            <p:custDataLst>
              <p:tags r:id="rId9"/>
            </p:custDataLst>
          </p:nvPr>
        </p:nvSpPr>
        <p:spPr>
          <a:xfrm>
            <a:off x="1114425" y="4219579"/>
            <a:ext cx="514350" cy="329184"/>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92CCAB9-9A0D-48F6-97B4-398015FE32F0}"/>
              </a:ext>
            </a:extLst>
          </p:cNvPr>
          <p:cNvSpPr>
            <a:spLocks noChangeAspect="1"/>
          </p:cNvSpPr>
          <p:nvPr>
            <p:custDataLst>
              <p:tags r:id="rId10"/>
            </p:custDataLst>
          </p:nvPr>
        </p:nvSpPr>
        <p:spPr>
          <a:xfrm>
            <a:off x="1114425" y="4653919"/>
            <a:ext cx="514350" cy="329184"/>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98AE962D-8F2F-4001-BB79-80C07C3B5278}"/>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文本框 19">
            <a:extLst>
              <a:ext uri="{FF2B5EF4-FFF2-40B4-BE49-F238E27FC236}">
                <a16:creationId xmlns:a16="http://schemas.microsoft.com/office/drawing/2014/main" id="{E4006CE6-1BDC-4117-863D-154E585FE041}"/>
              </a:ext>
            </a:extLst>
          </p:cNvPr>
          <p:cNvSpPr txBox="1"/>
          <p:nvPr>
            <p:custDataLst>
              <p:tags r:id="rId12"/>
            </p:custDataLst>
          </p:nvPr>
        </p:nvSpPr>
        <p:spPr>
          <a:xfrm>
            <a:off x="1828800" y="5131409"/>
            <a:ext cx="6400800" cy="286698"/>
          </a:xfrm>
          <a:prstGeom prst="rect">
            <a:avLst/>
          </a:prstGeom>
          <a:noFill/>
        </p:spPr>
        <p:txBody>
          <a:bodyPr vert="horz" rtlCol="0" anchor="ctr" anchorCtr="0">
            <a:noAutofit/>
          </a:bodyPr>
          <a:lstStyle/>
          <a:p>
            <a:r>
              <a:rPr lang="zh-CN" altLang="en-US" dirty="0"/>
              <a:t>多处理机操作系统</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1" name="椭圆 20">
            <a:extLst>
              <a:ext uri="{FF2B5EF4-FFF2-40B4-BE49-F238E27FC236}">
                <a16:creationId xmlns:a16="http://schemas.microsoft.com/office/drawing/2014/main" id="{7B437A9C-0B47-45FB-8F28-4804A5ED9D79}"/>
              </a:ext>
            </a:extLst>
          </p:cNvPr>
          <p:cNvSpPr>
            <a:spLocks noChangeAspect="1"/>
          </p:cNvSpPr>
          <p:nvPr>
            <p:custDataLst>
              <p:tags r:id="rId13"/>
            </p:custDataLst>
          </p:nvPr>
        </p:nvSpPr>
        <p:spPr>
          <a:xfrm>
            <a:off x="1114425" y="5097403"/>
            <a:ext cx="514350" cy="329184"/>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E</a:t>
            </a:r>
            <a:endParaRPr lang="zh-CN" altLang="en-US">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2" name="文本框 21">
            <a:extLst>
              <a:ext uri="{FF2B5EF4-FFF2-40B4-BE49-F238E27FC236}">
                <a16:creationId xmlns:a16="http://schemas.microsoft.com/office/drawing/2014/main" id="{1A8BE4CA-2849-4578-B67B-2CC3BDB5689C}"/>
              </a:ext>
            </a:extLst>
          </p:cNvPr>
          <p:cNvSpPr txBox="1"/>
          <p:nvPr>
            <p:custDataLst>
              <p:tags r:id="rId14"/>
            </p:custDataLst>
          </p:nvPr>
        </p:nvSpPr>
        <p:spPr>
          <a:xfrm>
            <a:off x="1828800" y="5541174"/>
            <a:ext cx="6400800" cy="411480"/>
          </a:xfrm>
          <a:prstGeom prst="rect">
            <a:avLst/>
          </a:prstGeom>
          <a:noFill/>
        </p:spPr>
        <p:txBody>
          <a:bodyPr vert="horz" rtlCol="0" anchor="ctr" anchorCtr="0">
            <a:noAutofit/>
          </a:bodyPr>
          <a:lstStyle/>
          <a:p>
            <a:r>
              <a:rPr lang="zh-CN" altLang="en-US" dirty="0"/>
              <a:t>分布式操作系统</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3" name="椭圆 22">
            <a:extLst>
              <a:ext uri="{FF2B5EF4-FFF2-40B4-BE49-F238E27FC236}">
                <a16:creationId xmlns:a16="http://schemas.microsoft.com/office/drawing/2014/main" id="{715B75F4-E2B6-4FAA-9B47-ED3B1F5CE505}"/>
              </a:ext>
            </a:extLst>
          </p:cNvPr>
          <p:cNvSpPr>
            <a:spLocks noChangeAspect="1"/>
          </p:cNvSpPr>
          <p:nvPr>
            <p:custDataLst>
              <p:tags r:id="rId15"/>
            </p:custDataLst>
          </p:nvPr>
        </p:nvSpPr>
        <p:spPr>
          <a:xfrm>
            <a:off x="1114425" y="5559175"/>
            <a:ext cx="514350" cy="329184"/>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F</a:t>
            </a:r>
            <a:endParaRPr lang="zh-CN" altLang="en-US">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4" name="矩形 23">
            <a:extLst>
              <a:ext uri="{FF2B5EF4-FFF2-40B4-BE49-F238E27FC236}">
                <a16:creationId xmlns:a16="http://schemas.microsoft.com/office/drawing/2014/main" id="{F43A8D27-83E4-4B0D-B91F-322168473A54}"/>
              </a:ext>
            </a:extLst>
          </p:cNvPr>
          <p:cNvSpPr/>
          <p:nvPr>
            <p:custDataLst>
              <p:tags r:id="rId16"/>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9" name="文本框 28">
            <a:extLst>
              <a:ext uri="{FF2B5EF4-FFF2-40B4-BE49-F238E27FC236}">
                <a16:creationId xmlns:a16="http://schemas.microsoft.com/office/drawing/2014/main" id="{F017DE77-BE1A-44A0-BC39-3C648DF76D20}"/>
              </a:ext>
            </a:extLst>
          </p:cNvPr>
          <p:cNvSpPr txBox="1"/>
          <p:nvPr>
            <p:custDataLst>
              <p:tags r:id="rId17"/>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30" name="文本框 29">
            <a:extLst>
              <a:ext uri="{FF2B5EF4-FFF2-40B4-BE49-F238E27FC236}">
                <a16:creationId xmlns:a16="http://schemas.microsoft.com/office/drawing/2014/main" id="{DD36FCF7-169D-4B42-A18F-93C75A57D515}"/>
              </a:ext>
            </a:extLst>
          </p:cNvPr>
          <p:cNvSpPr txBox="1"/>
          <p:nvPr>
            <p:custDataLst>
              <p:tags r:id="rId18"/>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 </a:t>
            </a:r>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A,C,D</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参见附录中对批处理系统、分时系统的介绍</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8" name="组合 27">
            <a:extLst>
              <a:ext uri="{FF2B5EF4-FFF2-40B4-BE49-F238E27FC236}">
                <a16:creationId xmlns:a16="http://schemas.microsoft.com/office/drawing/2014/main" id="{DDCA4395-C71D-4FCD-8F40-11F409FE2611}"/>
              </a:ext>
            </a:extLst>
          </p:cNvPr>
          <p:cNvGrpSpPr/>
          <p:nvPr>
            <p:custDataLst>
              <p:tags r:id="rId19"/>
            </p:custDataLst>
          </p:nvPr>
        </p:nvGrpSpPr>
        <p:grpSpPr>
          <a:xfrm>
            <a:off x="9537700" y="0"/>
            <a:ext cx="3815080" cy="647700"/>
            <a:chOff x="9537700" y="0"/>
            <a:chExt cx="3815080" cy="647700"/>
          </a:xfrm>
        </p:grpSpPr>
        <p:sp>
          <p:nvSpPr>
            <p:cNvPr id="25" name="RemarkBack">
              <a:extLst>
                <a:ext uri="{FF2B5EF4-FFF2-40B4-BE49-F238E27FC236}">
                  <a16:creationId xmlns:a16="http://schemas.microsoft.com/office/drawing/2014/main" id="{D9B33AB3-56C5-44E9-8CBD-8F1D14436A51}"/>
                </a:ext>
              </a:extLst>
            </p:cNvPr>
            <p:cNvSpPr/>
            <p:nvPr>
              <p:custDataLst>
                <p:tags r:id="rId30"/>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markBlock">
              <a:extLst>
                <a:ext uri="{FF2B5EF4-FFF2-40B4-BE49-F238E27FC236}">
                  <a16:creationId xmlns:a16="http://schemas.microsoft.com/office/drawing/2014/main" id="{BAE2D43D-DD78-4CE3-9688-A08F0080A28A}"/>
                </a:ext>
              </a:extLst>
            </p:cNvPr>
            <p:cNvSpPr/>
            <p:nvPr>
              <p:custDataLst>
                <p:tags r:id="rId31"/>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RemarkTitleText">
              <a:extLst>
                <a:ext uri="{FF2B5EF4-FFF2-40B4-BE49-F238E27FC236}">
                  <a16:creationId xmlns:a16="http://schemas.microsoft.com/office/drawing/2014/main" id="{B669604B-3453-48A6-9962-4A125D21ACEE}"/>
                </a:ext>
              </a:extLst>
            </p:cNvPr>
            <p:cNvSpPr txBox="1"/>
            <p:nvPr>
              <p:custDataLst>
                <p:tags r:id="rId32"/>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3F537623-A156-4E53-9E14-F94E7B886572}"/>
              </a:ext>
            </a:extLst>
          </p:cNvPr>
          <p:cNvSpPr/>
          <p:nvPr>
            <p:custDataLst>
              <p:tags r:id="rId20"/>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RemarkBlock">
            <a:extLst>
              <a:ext uri="{FF2B5EF4-FFF2-40B4-BE49-F238E27FC236}">
                <a16:creationId xmlns:a16="http://schemas.microsoft.com/office/drawing/2014/main" id="{DBDC6C0D-0167-4214-A804-A5BEAC2D3466}"/>
              </a:ext>
            </a:extLst>
          </p:cNvPr>
          <p:cNvSpPr/>
          <p:nvPr>
            <p:custDataLst>
              <p:tags r:id="rId21"/>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RemarkTitleText">
            <a:extLst>
              <a:ext uri="{FF2B5EF4-FFF2-40B4-BE49-F238E27FC236}">
                <a16:creationId xmlns:a16="http://schemas.microsoft.com/office/drawing/2014/main" id="{B7A91B53-47D6-4F26-B1F7-098064143A06}"/>
              </a:ext>
            </a:extLst>
          </p:cNvPr>
          <p:cNvSpPr txBox="1"/>
          <p:nvPr>
            <p:custDataLst>
              <p:tags r:id="rId22"/>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EE9C030D-43A5-4D9A-B2EC-C32F719DEE3B}"/>
              </a:ext>
            </a:extLst>
          </p:cNvPr>
          <p:cNvGrpSpPr/>
          <p:nvPr>
            <p:custDataLst>
              <p:tags r:id="rId23"/>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D27FF6C7-4E1A-4E9F-9817-D216E07A033E}"/>
                </a:ext>
              </a:extLst>
            </p:cNvPr>
            <p:cNvSpPr/>
            <p:nvPr>
              <p:custDataLst>
                <p:tags r:id="rId26"/>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0A6F056B-BFCA-4E6B-A13C-B52FFF5136FF}"/>
                </a:ext>
              </a:extLst>
            </p:cNvPr>
            <p:cNvSpPr/>
            <p:nvPr>
              <p:custDataLst>
                <p:tags r:id="rId27"/>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FF579174-06F3-4315-B581-1B3E71F6EA19}"/>
                </a:ext>
              </a:extLst>
            </p:cNvPr>
            <p:cNvSpPr txBox="1"/>
            <p:nvPr>
              <p:custDataLst>
                <p:tags r:id="rId28"/>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C80EEE54-BEB9-4636-9F74-E3F0D734870F}"/>
                </a:ext>
              </a:extLst>
            </p:cNvPr>
            <p:cNvSpPr txBox="1"/>
            <p:nvPr>
              <p:custDataLst>
                <p:tags r:id="rId29"/>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7A55C24A-E7EE-49A7-A0C3-3CE940D793DA}"/>
              </a:ext>
            </a:extLst>
          </p:cNvPr>
          <p:cNvPicPr>
            <a:picLocks/>
          </p:cNvPicPr>
          <p:nvPr>
            <p:custDataLst>
              <p:tags r:id="rId24"/>
            </p:custDataLst>
          </p:nvPr>
        </p:nvPicPr>
        <p:blipFill>
          <a:blip r:embed="rId34">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AAF5926D-2B3C-4759-ABC2-8962EC0AD567}"/>
              </a:ext>
            </a:extLst>
          </p:cNvPr>
          <p:cNvSpPr txBox="1"/>
          <p:nvPr>
            <p:custDataLst>
              <p:tags r:id="rId25"/>
            </p:custDataLst>
          </p:nvPr>
        </p:nvSpPr>
        <p:spPr>
          <a:xfrm>
            <a:off x="990600" y="353688"/>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402987021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56351E14-0D20-492D-A19C-043DAC9609BB}"/>
              </a:ext>
            </a:extLst>
          </p:cNvPr>
          <p:cNvSpPr>
            <a:spLocks noGrp="1"/>
          </p:cNvSpPr>
          <p:nvPr>
            <p:ph type="title" idx="4294967295"/>
          </p:nvPr>
        </p:nvSpPr>
        <p:spPr>
          <a:xfrm>
            <a:off x="1171575" y="261938"/>
            <a:ext cx="7772400" cy="844550"/>
          </a:xfrm>
          <a:ln>
            <a:miter/>
          </a:ln>
        </p:spPr>
        <p:txBody>
          <a:bodyPr/>
          <a:lstStyle/>
          <a:p>
            <a:pPr>
              <a:defRPr/>
            </a:pPr>
            <a:r>
              <a:rPr lang="zh-CN" altLang="en-US" noProof="1" smtClean="0">
                <a:effectLst>
                  <a:outerShdw blurRad="38100" dist="38100" dir="2700000">
                    <a:srgbClr val="C0C0C0"/>
                  </a:outerShdw>
                </a:effectLst>
              </a:rPr>
              <a:t>课后复习</a:t>
            </a:r>
            <a:endParaRPr lang="en-US" altLang="zh-CN" noProof="1">
              <a:effectLst>
                <a:outerShdw blurRad="38100" dist="38100" dir="2700000">
                  <a:srgbClr val="C0C0C0"/>
                </a:outerShdw>
              </a:effectLst>
            </a:endParaRPr>
          </a:p>
        </p:txBody>
      </p:sp>
      <p:sp>
        <p:nvSpPr>
          <p:cNvPr id="96259" name="Rectangle 3">
            <a:extLst>
              <a:ext uri="{FF2B5EF4-FFF2-40B4-BE49-F238E27FC236}">
                <a16:creationId xmlns:a16="http://schemas.microsoft.com/office/drawing/2014/main" id="{FAD335A1-1796-40F3-9DBF-47FC8CC71B8A}"/>
              </a:ext>
            </a:extLst>
          </p:cNvPr>
          <p:cNvSpPr>
            <a:spLocks noGrp="1" noChangeArrowheads="1"/>
          </p:cNvSpPr>
          <p:nvPr>
            <p:ph type="body" idx="4294967295"/>
          </p:nvPr>
        </p:nvSpPr>
        <p:spPr>
          <a:xfrm>
            <a:off x="1021117" y="1191874"/>
            <a:ext cx="7029450" cy="5217804"/>
          </a:xfrm>
        </p:spPr>
        <p:txBody>
          <a:bodyPr/>
          <a:lstStyle/>
          <a:p>
            <a:pPr>
              <a:lnSpc>
                <a:spcPct val="90000"/>
              </a:lnSpc>
            </a:pPr>
            <a:r>
              <a:rPr lang="zh-CN" altLang="en-US" sz="2400" dirty="0" smtClean="0"/>
              <a:t>多道程序设计技术</a:t>
            </a:r>
            <a:endParaRPr lang="en-US" altLang="zh-CN" sz="2400" dirty="0" smtClean="0"/>
          </a:p>
          <a:p>
            <a:pPr lvl="1">
              <a:lnSpc>
                <a:spcPct val="90000"/>
              </a:lnSpc>
            </a:pPr>
            <a:r>
              <a:rPr lang="zh-CN" altLang="en-US" sz="2000" dirty="0" smtClean="0"/>
              <a:t>提高了资源的利用率</a:t>
            </a:r>
            <a:endParaRPr lang="en-US" altLang="zh-CN" sz="2000" dirty="0" smtClean="0"/>
          </a:p>
          <a:p>
            <a:pPr lvl="1">
              <a:lnSpc>
                <a:spcPct val="90000"/>
              </a:lnSpc>
            </a:pPr>
            <a:r>
              <a:rPr lang="zh-CN" altLang="en-US" sz="2000" dirty="0" smtClean="0"/>
              <a:t>带来了一些新的问题</a:t>
            </a:r>
            <a:endParaRPr lang="en-US" altLang="zh-CN" sz="2000" dirty="0" smtClean="0"/>
          </a:p>
          <a:p>
            <a:pPr lvl="2">
              <a:lnSpc>
                <a:spcPct val="90000"/>
              </a:lnSpc>
            </a:pPr>
            <a:r>
              <a:rPr lang="zh-CN" altLang="en-US" sz="1800" dirty="0" smtClean="0"/>
              <a:t>多用户（程序）之间互相干扰</a:t>
            </a:r>
            <a:endParaRPr lang="en-US" altLang="zh-CN" sz="1800" dirty="0" smtClean="0"/>
          </a:p>
          <a:p>
            <a:pPr lvl="2">
              <a:lnSpc>
                <a:spcPct val="90000"/>
              </a:lnSpc>
            </a:pPr>
            <a:r>
              <a:rPr lang="zh-CN" altLang="en-US" sz="1800" dirty="0" smtClean="0"/>
              <a:t>资源竞争，有序使用等问题</a:t>
            </a:r>
            <a:endParaRPr lang="en-US" altLang="zh-CN" sz="1800" dirty="0" smtClean="0"/>
          </a:p>
          <a:p>
            <a:pPr lvl="2">
              <a:lnSpc>
                <a:spcPct val="90000"/>
              </a:lnSpc>
            </a:pPr>
            <a:r>
              <a:rPr lang="en-US" altLang="zh-CN" sz="1800" dirty="0" smtClean="0"/>
              <a:t>….</a:t>
            </a:r>
          </a:p>
          <a:p>
            <a:pPr lvl="1">
              <a:lnSpc>
                <a:spcPct val="90000"/>
              </a:lnSpc>
            </a:pPr>
            <a:r>
              <a:rPr lang="zh-CN" altLang="en-US" sz="2000" dirty="0" smtClean="0"/>
              <a:t>如何解决这些问题</a:t>
            </a:r>
            <a:endParaRPr lang="en-US" altLang="zh-CN" sz="2000" dirty="0"/>
          </a:p>
          <a:p>
            <a:pPr>
              <a:lnSpc>
                <a:spcPct val="90000"/>
              </a:lnSpc>
            </a:pPr>
            <a:endParaRPr lang="en-US" altLang="zh-CN" sz="2400" dirty="0" smtClean="0"/>
          </a:p>
        </p:txBody>
      </p:sp>
    </p:spTree>
    <p:extLst>
      <p:ext uri="{BB962C8B-B14F-4D97-AF65-F5344CB8AC3E}">
        <p14:creationId xmlns:p14="http://schemas.microsoft.com/office/powerpoint/2010/main" val="392010655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D"/>
</p:tagLst>
</file>

<file path=ppt/tags/tag1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2.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3.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1.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 A,C,D&#10;参见附录中对批处理系统、分时系统的介绍 "/>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4.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5.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46.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4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53.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7B700"/>
      </a:accent6>
      <a:hlink>
        <a:srgbClr val="FF9900"/>
      </a:hlink>
      <a:folHlink>
        <a:srgbClr val="FF9933"/>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solidFill>
          <a:srgbClr val="1BFFC3"/>
        </a:solidFill>
        <a:ln>
          <a:noFill/>
        </a:ln>
        <a:extLst>
          <a:ext uri="{91240B29-F687-4F45-9708-019B960494DF}">
            <a14:hiddenLine xmlns:a14="http://schemas.microsoft.com/office/drawing/2010/main" w="9525">
              <a:solidFill>
                <a:srgbClr val="000000"/>
              </a:solidFill>
              <a:miter lim="800000"/>
              <a:headEnd/>
              <a:tailEnd/>
            </a14:hiddenLine>
          </a:ext>
        </a:extLst>
      </a:spPr>
      <a:bodyPr>
        <a:spAutoFit/>
      </a:bodyPr>
      <a:lstStyle>
        <a:defPPr>
          <a:spcBef>
            <a:spcPct val="50000"/>
          </a:spcBef>
          <a:buClrTx/>
          <a:buSzTx/>
          <a:buFont typeface="Arial" panose="020B0604020202020204" pitchFamily="34" charset="0"/>
          <a:buNone/>
          <a:defRPr sz="2400" b="1" dirty="0">
            <a:solidFill>
              <a:srgbClr val="000099"/>
            </a:solidFill>
            <a:latin typeface="Times New Roman" panose="02020603050405020304" pitchFamily="18" charset="0"/>
          </a:defRPr>
        </a:defPPr>
      </a:lstStyle>
    </a:tx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7B700"/>
      </a:accent6>
      <a:hlink>
        <a:srgbClr val="FF9900"/>
      </a:hlink>
      <a:folHlink>
        <a:srgbClr val="FF9933"/>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4518</TotalTime>
  <Words>7855</Words>
  <Application>Microsoft Office PowerPoint</Application>
  <PresentationFormat>全屏显示(4:3)</PresentationFormat>
  <Paragraphs>825</Paragraphs>
  <Slides>95</Slides>
  <Notes>2</Notes>
  <HiddenSlides>16</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95</vt:i4>
      </vt:variant>
    </vt:vector>
  </HeadingPairs>
  <TitlesOfParts>
    <vt:vector size="110" baseType="lpstr">
      <vt:lpstr>Microsoft Yahei</vt:lpstr>
      <vt:lpstr>Monotype Sorts</vt:lpstr>
      <vt:lpstr>华文行楷</vt:lpstr>
      <vt:lpstr>华文隶书</vt:lpstr>
      <vt:lpstr>楷体_GB2312</vt:lpstr>
      <vt:lpstr>宋体</vt:lpstr>
      <vt:lpstr>Arial</vt:lpstr>
      <vt:lpstr>Helvetica</vt:lpstr>
      <vt:lpstr>Symbol</vt:lpstr>
      <vt:lpstr>Tahoma</vt:lpstr>
      <vt:lpstr>Times New Roman</vt:lpstr>
      <vt:lpstr>Wingdings</vt:lpstr>
      <vt:lpstr>os-w-java</vt:lpstr>
      <vt:lpstr>1_os-w-java</vt:lpstr>
      <vt:lpstr>Microsoft Visio 2003-2010 绘图</vt:lpstr>
      <vt:lpstr>OS的发展简史</vt:lpstr>
      <vt:lpstr>操作系统的发展经历了哪些发展阶段</vt:lpstr>
      <vt:lpstr>早期的OS-简单的监控程序（Monitor）</vt:lpstr>
      <vt:lpstr>简单的监控程序（monitor）+人工操作</vt:lpstr>
      <vt:lpstr>简单的监控程序（monitor）+人工操作</vt:lpstr>
      <vt:lpstr>PowerPoint 演示文稿</vt:lpstr>
      <vt:lpstr>脱机输入/输出方式(off-Line I/O）（真脱机I/O）</vt:lpstr>
      <vt:lpstr>(真)脱机I/O</vt:lpstr>
      <vt:lpstr>人工操作方式带来的矛盾及解决方法</vt:lpstr>
      <vt:lpstr>OS的发展过程—批处理系统（Batch System）</vt:lpstr>
      <vt:lpstr>OS的发展过程—批处理系统（Batch System）</vt:lpstr>
      <vt:lpstr>PowerPoint 演示文稿</vt:lpstr>
      <vt:lpstr>批处理系统—JCL</vt:lpstr>
      <vt:lpstr>批处理系统—作业说明书</vt:lpstr>
      <vt:lpstr>批处理系统</vt:lpstr>
      <vt:lpstr>OS的发展过程—单道程序系统</vt:lpstr>
      <vt:lpstr>OS的发展过程—多道程序系统</vt:lpstr>
      <vt:lpstr>单道批处理 &amp; 多道程序</vt:lpstr>
      <vt:lpstr>OS的发展过程—多道程序系统</vt:lpstr>
      <vt:lpstr>OS的发展过程—多道程序系统</vt:lpstr>
      <vt:lpstr>OS的发展过程—多道程序系统</vt:lpstr>
      <vt:lpstr>OS的发展过程—多道程序系统</vt:lpstr>
      <vt:lpstr>PowerPoint 演示文稿</vt:lpstr>
      <vt:lpstr>单道批处理系统—小结</vt:lpstr>
      <vt:lpstr>多道批处理系统—小结</vt:lpstr>
      <vt:lpstr>批处理操作系统优缺点</vt:lpstr>
      <vt:lpstr>讨论：批处理的概念</vt:lpstr>
      <vt:lpstr>OS的发展过程—分时系统（Time Sharing）</vt:lpstr>
      <vt:lpstr>OS的发展过程—分时系统</vt:lpstr>
      <vt:lpstr>分时操作系统</vt:lpstr>
      <vt:lpstr>OS的发展过程—分时系统</vt:lpstr>
      <vt:lpstr>OS的发展过程—分时系统</vt:lpstr>
      <vt:lpstr>OS的发展过程—分时系统</vt:lpstr>
      <vt:lpstr>第一个分时系统：CTSS</vt:lpstr>
      <vt:lpstr>MULTICS</vt:lpstr>
      <vt:lpstr>PowerPoint 演示文稿</vt:lpstr>
      <vt:lpstr>小型计算机，电子游戏和UNIX的成功</vt:lpstr>
      <vt:lpstr>PowerPoint 演示文稿</vt:lpstr>
      <vt:lpstr>UNIX</vt:lpstr>
      <vt:lpstr>PowerPoint 演示文稿</vt:lpstr>
      <vt:lpstr>OS的发展过程—桌面系统</vt:lpstr>
      <vt:lpstr>Tips：个人计算机Alto</vt:lpstr>
      <vt:lpstr>桌面系统—CP/M 操作系统</vt:lpstr>
      <vt:lpstr>桌面系统—CP/M 操作系统</vt:lpstr>
      <vt:lpstr>桌面系统—CP/M 操作系统</vt:lpstr>
      <vt:lpstr>CP/M 操作系统-BIOS</vt:lpstr>
      <vt:lpstr>BIOS</vt:lpstr>
      <vt:lpstr>微软MS-DOS与IBM PC-DOS</vt:lpstr>
      <vt:lpstr>MS-DOS与IBM PC-DOS</vt:lpstr>
      <vt:lpstr>MS-DOS与IBM PC-DOS</vt:lpstr>
      <vt:lpstr>Gary Kildall的懊恼</vt:lpstr>
      <vt:lpstr>PowerPoint 演示文稿</vt:lpstr>
      <vt:lpstr>拯救苹果公司的Macintosh(MAC OS)</vt:lpstr>
      <vt:lpstr>施乐Palo Alto研究中心 --70年代的计算机研究思想库</vt:lpstr>
      <vt:lpstr>PowerPoint 演示文稿</vt:lpstr>
      <vt:lpstr>PowerPoint 演示文稿</vt:lpstr>
      <vt:lpstr>MAC OS、鼠标的新型个人计算机</vt:lpstr>
      <vt:lpstr>一波三折的微软Windows操作系统</vt:lpstr>
      <vt:lpstr>Windows的历史记录</vt:lpstr>
      <vt:lpstr> Internet时代与Linux</vt:lpstr>
      <vt:lpstr>OS的发展过程—并行系统（parallel system）</vt:lpstr>
      <vt:lpstr>紧密耦合多处理体系结构</vt:lpstr>
      <vt:lpstr> </vt:lpstr>
      <vt:lpstr>OS的发展过程—分布式系统(distributed system)</vt:lpstr>
      <vt:lpstr>客户 － 服务器（C/S）系统的通用结构</vt:lpstr>
      <vt:lpstr>OS的发展过程—分布式系统(distributed system)</vt:lpstr>
      <vt:lpstr>OS的发展过程—集群系统（clustered system）</vt:lpstr>
      <vt:lpstr>Tips：CPU架构</vt:lpstr>
      <vt:lpstr>Tips：IA(Intel Architecture)</vt:lpstr>
      <vt:lpstr>PowerPoint 演示文稿</vt:lpstr>
      <vt:lpstr>OS的发展过程—集群系统（clustered system）</vt:lpstr>
      <vt:lpstr>OS的发展过程—集群系统（clustered system）</vt:lpstr>
      <vt:lpstr> </vt:lpstr>
      <vt:lpstr>1.7 实时系统（real-time system）</vt:lpstr>
      <vt:lpstr>实时系统</vt:lpstr>
      <vt:lpstr>实时系统</vt:lpstr>
      <vt:lpstr>讨论：Windows对实时系统的支持</vt:lpstr>
      <vt:lpstr>嵌入式操作系统（EOS）</vt:lpstr>
      <vt:lpstr>嵌入式操作系统（EOS）</vt:lpstr>
      <vt:lpstr>嵌入式操作系统（EOS）</vt:lpstr>
      <vt:lpstr>嵌入式操作系统（EOS）</vt:lpstr>
      <vt:lpstr>嵌入式操作系统（EOS）（Cont.）</vt:lpstr>
      <vt:lpstr>嵌入式系统</vt:lpstr>
      <vt:lpstr> 手持系统（handheld system）</vt:lpstr>
      <vt:lpstr> 操作系统概念与功能的变迁</vt:lpstr>
      <vt:lpstr>计算环境</vt:lpstr>
      <vt:lpstr>研究中的新的操作系统</vt:lpstr>
      <vt:lpstr>加州大学伯克利分校Millennium项目</vt:lpstr>
      <vt:lpstr>PowerPoint 演示文稿</vt:lpstr>
      <vt:lpstr>PowerPoint 演示文稿</vt:lpstr>
      <vt:lpstr>PowerPoint 演示文稿</vt:lpstr>
      <vt:lpstr>思考和回顾</vt:lpstr>
      <vt:lpstr>PowerPoint 演示文稿</vt:lpstr>
      <vt:lpstr>PowerPoint 演示文稿</vt:lpstr>
      <vt:lpstr>课后复习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han</dc:creator>
  <cp:lastModifiedBy>han</cp:lastModifiedBy>
  <cp:revision>1001</cp:revision>
  <dcterms:modified xsi:type="dcterms:W3CDTF">2023-11-17T06:44:22Z</dcterms:modified>
</cp:coreProperties>
</file>